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 id="260" r:id="rId7"/>
    <p:sldId id="261" r:id="rId8"/>
    <p:sldId id="262" r:id="rId9"/>
    <p:sldId id="263" r:id="rId10"/>
    <p:sldId id="264" r:id="rId11"/>
    <p:sldId id="281" r:id="rId12"/>
    <p:sldId id="282" r:id="rId13"/>
    <p:sldId id="265" r:id="rId14"/>
    <p:sldId id="266" r:id="rId15"/>
    <p:sldId id="267"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6E3FB110-E85F-4544-86FB-939AB7934305}" type="datetimeFigureOut">
              <a:rPr lang="vi-VN" smtClean="0"/>
              <a:t>22/09/2022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952AE1E-12EF-4C8B-A15A-6B3DF9C7BCE9}" type="slidenum">
              <a:rPr lang="vi-VN" smtClean="0"/>
              <a:t>‹#›</a:t>
            </a:fld>
            <a:endParaRPr lang="vi-VN"/>
          </a:p>
        </p:txBody>
      </p:sp>
    </p:spTree>
    <p:extLst>
      <p:ext uri="{BB962C8B-B14F-4D97-AF65-F5344CB8AC3E}">
        <p14:creationId xmlns:p14="http://schemas.microsoft.com/office/powerpoint/2010/main" val="1782074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6E3FB110-E85F-4544-86FB-939AB7934305}" type="datetimeFigureOut">
              <a:rPr lang="vi-VN" smtClean="0"/>
              <a:t>22/09/2022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952AE1E-12EF-4C8B-A15A-6B3DF9C7BCE9}" type="slidenum">
              <a:rPr lang="vi-VN" smtClean="0"/>
              <a:t>‹#›</a:t>
            </a:fld>
            <a:endParaRPr lang="vi-VN"/>
          </a:p>
        </p:txBody>
      </p:sp>
    </p:spTree>
    <p:extLst>
      <p:ext uri="{BB962C8B-B14F-4D97-AF65-F5344CB8AC3E}">
        <p14:creationId xmlns:p14="http://schemas.microsoft.com/office/powerpoint/2010/main" val="1047532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6E3FB110-E85F-4544-86FB-939AB7934305}" type="datetimeFigureOut">
              <a:rPr lang="vi-VN" smtClean="0"/>
              <a:t>22/09/2022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952AE1E-12EF-4C8B-A15A-6B3DF9C7BCE9}" type="slidenum">
              <a:rPr lang="vi-VN" smtClean="0"/>
              <a:t>‹#›</a:t>
            </a:fld>
            <a:endParaRPr lang="vi-VN"/>
          </a:p>
        </p:txBody>
      </p:sp>
    </p:spTree>
    <p:extLst>
      <p:ext uri="{BB962C8B-B14F-4D97-AF65-F5344CB8AC3E}">
        <p14:creationId xmlns:p14="http://schemas.microsoft.com/office/powerpoint/2010/main" val="3348743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6E3FB110-E85F-4544-86FB-939AB7934305}" type="datetimeFigureOut">
              <a:rPr lang="vi-VN" smtClean="0"/>
              <a:t>22/09/2022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952AE1E-12EF-4C8B-A15A-6B3DF9C7BCE9}" type="slidenum">
              <a:rPr lang="vi-VN" smtClean="0"/>
              <a:t>‹#›</a:t>
            </a:fld>
            <a:endParaRPr lang="vi-VN"/>
          </a:p>
        </p:txBody>
      </p:sp>
    </p:spTree>
    <p:extLst>
      <p:ext uri="{BB962C8B-B14F-4D97-AF65-F5344CB8AC3E}">
        <p14:creationId xmlns:p14="http://schemas.microsoft.com/office/powerpoint/2010/main" val="2017782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3FB110-E85F-4544-86FB-939AB7934305}" type="datetimeFigureOut">
              <a:rPr lang="vi-VN" smtClean="0"/>
              <a:t>22/09/2022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952AE1E-12EF-4C8B-A15A-6B3DF9C7BCE9}" type="slidenum">
              <a:rPr lang="vi-VN" smtClean="0"/>
              <a:t>‹#›</a:t>
            </a:fld>
            <a:endParaRPr lang="vi-VN"/>
          </a:p>
        </p:txBody>
      </p:sp>
    </p:spTree>
    <p:extLst>
      <p:ext uri="{BB962C8B-B14F-4D97-AF65-F5344CB8AC3E}">
        <p14:creationId xmlns:p14="http://schemas.microsoft.com/office/powerpoint/2010/main" val="2544440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6E3FB110-E85F-4544-86FB-939AB7934305}" type="datetimeFigureOut">
              <a:rPr lang="vi-VN" smtClean="0"/>
              <a:t>22/09/2022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952AE1E-12EF-4C8B-A15A-6B3DF9C7BCE9}" type="slidenum">
              <a:rPr lang="vi-VN" smtClean="0"/>
              <a:t>‹#›</a:t>
            </a:fld>
            <a:endParaRPr lang="vi-VN"/>
          </a:p>
        </p:txBody>
      </p:sp>
    </p:spTree>
    <p:extLst>
      <p:ext uri="{BB962C8B-B14F-4D97-AF65-F5344CB8AC3E}">
        <p14:creationId xmlns:p14="http://schemas.microsoft.com/office/powerpoint/2010/main" val="968492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6E3FB110-E85F-4544-86FB-939AB7934305}" type="datetimeFigureOut">
              <a:rPr lang="vi-VN" smtClean="0"/>
              <a:t>22/09/2022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E952AE1E-12EF-4C8B-A15A-6B3DF9C7BCE9}" type="slidenum">
              <a:rPr lang="vi-VN" smtClean="0"/>
              <a:t>‹#›</a:t>
            </a:fld>
            <a:endParaRPr lang="vi-VN"/>
          </a:p>
        </p:txBody>
      </p:sp>
    </p:spTree>
    <p:extLst>
      <p:ext uri="{BB962C8B-B14F-4D97-AF65-F5344CB8AC3E}">
        <p14:creationId xmlns:p14="http://schemas.microsoft.com/office/powerpoint/2010/main" val="1400438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6E3FB110-E85F-4544-86FB-939AB7934305}" type="datetimeFigureOut">
              <a:rPr lang="vi-VN" smtClean="0"/>
              <a:t>22/09/2022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E952AE1E-12EF-4C8B-A15A-6B3DF9C7BCE9}" type="slidenum">
              <a:rPr lang="vi-VN" smtClean="0"/>
              <a:t>‹#›</a:t>
            </a:fld>
            <a:endParaRPr lang="vi-VN"/>
          </a:p>
        </p:txBody>
      </p:sp>
    </p:spTree>
    <p:extLst>
      <p:ext uri="{BB962C8B-B14F-4D97-AF65-F5344CB8AC3E}">
        <p14:creationId xmlns:p14="http://schemas.microsoft.com/office/powerpoint/2010/main" val="513318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3FB110-E85F-4544-86FB-939AB7934305}" type="datetimeFigureOut">
              <a:rPr lang="vi-VN" smtClean="0"/>
              <a:t>22/09/2022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E952AE1E-12EF-4C8B-A15A-6B3DF9C7BCE9}" type="slidenum">
              <a:rPr lang="vi-VN" smtClean="0"/>
              <a:t>‹#›</a:t>
            </a:fld>
            <a:endParaRPr lang="vi-VN"/>
          </a:p>
        </p:txBody>
      </p:sp>
    </p:spTree>
    <p:extLst>
      <p:ext uri="{BB962C8B-B14F-4D97-AF65-F5344CB8AC3E}">
        <p14:creationId xmlns:p14="http://schemas.microsoft.com/office/powerpoint/2010/main" val="2074130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3FB110-E85F-4544-86FB-939AB7934305}" type="datetimeFigureOut">
              <a:rPr lang="vi-VN" smtClean="0"/>
              <a:t>22/09/2022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952AE1E-12EF-4C8B-A15A-6B3DF9C7BCE9}" type="slidenum">
              <a:rPr lang="vi-VN" smtClean="0"/>
              <a:t>‹#›</a:t>
            </a:fld>
            <a:endParaRPr lang="vi-VN"/>
          </a:p>
        </p:txBody>
      </p:sp>
    </p:spTree>
    <p:extLst>
      <p:ext uri="{BB962C8B-B14F-4D97-AF65-F5344CB8AC3E}">
        <p14:creationId xmlns:p14="http://schemas.microsoft.com/office/powerpoint/2010/main" val="3271779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3FB110-E85F-4544-86FB-939AB7934305}" type="datetimeFigureOut">
              <a:rPr lang="vi-VN" smtClean="0"/>
              <a:t>22/09/2022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952AE1E-12EF-4C8B-A15A-6B3DF9C7BCE9}" type="slidenum">
              <a:rPr lang="vi-VN" smtClean="0"/>
              <a:t>‹#›</a:t>
            </a:fld>
            <a:endParaRPr lang="vi-VN"/>
          </a:p>
        </p:txBody>
      </p:sp>
    </p:spTree>
    <p:extLst>
      <p:ext uri="{BB962C8B-B14F-4D97-AF65-F5344CB8AC3E}">
        <p14:creationId xmlns:p14="http://schemas.microsoft.com/office/powerpoint/2010/main" val="2187689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3FB110-E85F-4544-86FB-939AB7934305}" type="datetimeFigureOut">
              <a:rPr lang="vi-VN" smtClean="0"/>
              <a:t>22/09/2022</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52AE1E-12EF-4C8B-A15A-6B3DF9C7BCE9}" type="slidenum">
              <a:rPr lang="vi-VN" smtClean="0"/>
              <a:t>‹#›</a:t>
            </a:fld>
            <a:endParaRPr lang="vi-VN"/>
          </a:p>
        </p:txBody>
      </p:sp>
    </p:spTree>
    <p:extLst>
      <p:ext uri="{BB962C8B-B14F-4D97-AF65-F5344CB8AC3E}">
        <p14:creationId xmlns:p14="http://schemas.microsoft.com/office/powerpoint/2010/main" val="2334493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wn Ribbon 3"/>
          <p:cNvSpPr/>
          <p:nvPr/>
        </p:nvSpPr>
        <p:spPr>
          <a:xfrm>
            <a:off x="122548" y="0"/>
            <a:ext cx="11981468" cy="3346514"/>
          </a:xfrm>
          <a:prstGeom prst="ribb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b="1" dirty="0">
                <a:solidFill>
                  <a:srgbClr val="FF0000"/>
                </a:solidFill>
                <a:latin typeface="Times New Roman" panose="02020603050405020304" pitchFamily="18" charset="0"/>
                <a:cs typeface="Times New Roman" panose="02020603050405020304" pitchFamily="18" charset="0"/>
              </a:rPr>
              <a:t>THỰC HÀNH TIẾNG VIỆT</a:t>
            </a:r>
            <a:endParaRPr lang="vi-VN" sz="3600" dirty="0">
              <a:solidFill>
                <a:srgbClr val="FF0000"/>
              </a:solidFill>
              <a:latin typeface="Times New Roman" panose="02020603050405020304" pitchFamily="18" charset="0"/>
              <a:cs typeface="Times New Roman" panose="02020603050405020304" pitchFamily="18" charset="0"/>
            </a:endParaRPr>
          </a:p>
          <a:p>
            <a:pPr algn="ctr"/>
            <a:r>
              <a:rPr lang="pt-BR" sz="3600" b="1" dirty="0">
                <a:solidFill>
                  <a:srgbClr val="FF0000"/>
                </a:solidFill>
                <a:latin typeface="Times New Roman" panose="02020603050405020304" pitchFamily="18" charset="0"/>
                <a:cs typeface="Times New Roman" panose="02020603050405020304" pitchFamily="18" charset="0"/>
              </a:rPr>
              <a:t> </a:t>
            </a:r>
            <a:endParaRPr lang="vi-VN" sz="3600" dirty="0">
              <a:solidFill>
                <a:srgbClr val="FF0000"/>
              </a:solidFill>
              <a:latin typeface="Times New Roman" panose="02020603050405020304" pitchFamily="18" charset="0"/>
              <a:cs typeface="Times New Roman" panose="02020603050405020304" pitchFamily="18" charset="0"/>
            </a:endParaRPr>
          </a:p>
          <a:p>
            <a:pPr algn="ctr"/>
            <a:r>
              <a:rPr lang="pl-PL" sz="36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SỐ TỪ, PHÓ TỪ</a:t>
            </a:r>
            <a:endParaRPr lang="vi-VN" sz="36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pl-PL" sz="3600" b="1" i="1" dirty="0">
                <a:solidFill>
                  <a:srgbClr val="FF0000"/>
                </a:solidFill>
                <a:latin typeface="Times New Roman" panose="02020603050405020304" pitchFamily="18" charset="0"/>
                <a:cs typeface="Times New Roman" panose="02020603050405020304" pitchFamily="18" charset="0"/>
              </a:rPr>
              <a:t> </a:t>
            </a:r>
            <a:endParaRPr lang="vi-VN" sz="3600" dirty="0">
              <a:solidFill>
                <a:srgbClr val="FF0000"/>
              </a:solidFill>
              <a:latin typeface="Times New Roman" panose="02020603050405020304" pitchFamily="18" charset="0"/>
              <a:cs typeface="Times New Roman" panose="02020603050405020304" pitchFamily="18" charset="0"/>
            </a:endParaRPr>
          </a:p>
        </p:txBody>
      </p:sp>
      <p:sp>
        <p:nvSpPr>
          <p:cNvPr id="3" name="Flowchart: Terminator 2"/>
          <p:cNvSpPr/>
          <p:nvPr/>
        </p:nvSpPr>
        <p:spPr>
          <a:xfrm>
            <a:off x="829559" y="3638748"/>
            <a:ext cx="8719794" cy="1404594"/>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latin typeface="Times New Roman" panose="02020603050405020304" pitchFamily="18" charset="0"/>
                <a:cs typeface="Times New Roman" panose="02020603050405020304" pitchFamily="18" charset="0"/>
              </a:rPr>
              <a:t>HOẠT ĐỘNG 1: KHỞI ĐỘNG/ MỞ ĐẦU</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332468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Delay 1"/>
          <p:cNvSpPr/>
          <p:nvPr/>
        </p:nvSpPr>
        <p:spPr>
          <a:xfrm>
            <a:off x="433633" y="80127"/>
            <a:ext cx="9615340" cy="1244338"/>
          </a:xfrm>
          <a:prstGeom prst="flowChartDela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latin typeface="Times New Roman" panose="02020603050405020304" pitchFamily="18" charset="0"/>
                <a:cs typeface="Times New Roman" panose="02020603050405020304" pitchFamily="18" charset="0"/>
              </a:rPr>
              <a:t>HOẠT ĐỘNG 1.2. TÌM HIỂU KIẾN THỨC 					NGỮ VĂN</a:t>
            </a:r>
            <a:endParaRPr lang="vi-VN" sz="3200" dirty="0">
              <a:latin typeface="Times New Roman" panose="02020603050405020304" pitchFamily="18" charset="0"/>
              <a:cs typeface="Times New Roman" panose="02020603050405020304" pitchFamily="18" charset="0"/>
            </a:endParaRPr>
          </a:p>
        </p:txBody>
      </p:sp>
      <p:sp>
        <p:nvSpPr>
          <p:cNvPr id="3" name="Down Arrow Callout 2"/>
          <p:cNvSpPr/>
          <p:nvPr/>
        </p:nvSpPr>
        <p:spPr>
          <a:xfrm>
            <a:off x="3817856" y="1470581"/>
            <a:ext cx="4421171" cy="1253765"/>
          </a:xfrm>
          <a:prstGeom prst="downArrow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 name="Sun 9"/>
          <p:cNvSpPr/>
          <p:nvPr/>
        </p:nvSpPr>
        <p:spPr>
          <a:xfrm>
            <a:off x="598602" y="2568803"/>
            <a:ext cx="5137608" cy="4289197"/>
          </a:xfrm>
          <a:prstGeom prst="sun">
            <a:avLst>
              <a:gd name="adj" fmla="val 24647"/>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anose="02020603050405020304" pitchFamily="18" charset="0"/>
                <a:cs typeface="Times New Roman" panose="02020603050405020304" pitchFamily="18" charset="0"/>
              </a:rPr>
              <a:t>I. KIẾN THỨC CƠ BẢN</a:t>
            </a:r>
            <a:endParaRPr lang="vi-VN" sz="3200" dirty="0">
              <a:latin typeface="Times New Roman" panose="02020603050405020304" pitchFamily="18" charset="0"/>
              <a:cs typeface="Times New Roman" panose="02020603050405020304" pitchFamily="18" charset="0"/>
            </a:endParaRPr>
          </a:p>
        </p:txBody>
      </p:sp>
      <p:sp>
        <p:nvSpPr>
          <p:cNvPr id="11" name="Sun 10"/>
          <p:cNvSpPr/>
          <p:nvPr/>
        </p:nvSpPr>
        <p:spPr>
          <a:xfrm>
            <a:off x="6617616" y="2450968"/>
            <a:ext cx="5071621" cy="4133654"/>
          </a:xfrm>
          <a:prstGeom prst="sun">
            <a:avLst>
              <a:gd name="adj" fmla="val 24768"/>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a:latin typeface="Times New Roman" panose="02020603050405020304" pitchFamily="18" charset="0"/>
                <a:cs typeface="Times New Roman" panose="02020603050405020304" pitchFamily="18" charset="0"/>
              </a:rPr>
              <a:t>II. THỰC HÀNH</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0731343"/>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480767" y="367646"/>
            <a:ext cx="5542961" cy="1338606"/>
          </a:xfrm>
          <a:prstGeom prst="horizont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b="1" dirty="0">
                <a:solidFill>
                  <a:srgbClr val="FF0000"/>
                </a:solidFill>
                <a:latin typeface="Times New Roman" panose="02020603050405020304" pitchFamily="18" charset="0"/>
                <a:cs typeface="Times New Roman" panose="02020603050405020304" pitchFamily="18" charset="0"/>
              </a:rPr>
              <a:t>I. K</a:t>
            </a:r>
            <a:r>
              <a:rPr lang="vi-VN" sz="3200" b="1" dirty="0">
                <a:solidFill>
                  <a:srgbClr val="FF0000"/>
                </a:solidFill>
                <a:latin typeface="Times New Roman" panose="02020603050405020304" pitchFamily="18" charset="0"/>
                <a:cs typeface="Times New Roman" panose="02020603050405020304" pitchFamily="18" charset="0"/>
              </a:rPr>
              <a:t>IẾN THỨC CƠ BẢN</a:t>
            </a:r>
            <a:endParaRPr lang="vi-VN" sz="3200" dirty="0">
              <a:solidFill>
                <a:srgbClr val="FF0000"/>
              </a:solidFill>
              <a:latin typeface="Times New Roman" panose="02020603050405020304" pitchFamily="18" charset="0"/>
              <a:cs typeface="Times New Roman" panose="02020603050405020304" pitchFamily="18" charset="0"/>
            </a:endParaRPr>
          </a:p>
        </p:txBody>
      </p:sp>
      <p:sp>
        <p:nvSpPr>
          <p:cNvPr id="5" name="Oval Callout 4"/>
          <p:cNvSpPr/>
          <p:nvPr/>
        </p:nvSpPr>
        <p:spPr>
          <a:xfrm>
            <a:off x="537328" y="1979630"/>
            <a:ext cx="5486400" cy="4251488"/>
          </a:xfrm>
          <a:prstGeom prst="wedgeEllipse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a:solidFill>
                  <a:srgbClr val="002060"/>
                </a:solidFill>
                <a:latin typeface="Times New Roman" panose="02020603050405020304" pitchFamily="18" charset="0"/>
                <a:cs typeface="Times New Roman" panose="02020603050405020304" pitchFamily="18" charset="0"/>
              </a:rPr>
              <a:t>Thế nào là số từ? Nêu đặc điểm vị trí của số từ so với danh từ khi biểu thị ý nghĩa số lượng và thứ tự? </a:t>
            </a:r>
          </a:p>
        </p:txBody>
      </p:sp>
      <p:sp>
        <p:nvSpPr>
          <p:cNvPr id="6" name="Oval Callout 5"/>
          <p:cNvSpPr/>
          <p:nvPr/>
        </p:nvSpPr>
        <p:spPr>
          <a:xfrm>
            <a:off x="6854858" y="716436"/>
            <a:ext cx="4487159" cy="4722829"/>
          </a:xfrm>
          <a:prstGeom prst="wedgeEllipse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a:latin typeface="Times New Roman" panose="02020603050405020304" pitchFamily="18" charset="0"/>
                <a:cs typeface="Times New Roman" panose="02020603050405020304" pitchFamily="18" charset="0"/>
              </a:rPr>
              <a:t>Phó từ là gì? Nó có thể bổ sung ý nghĩa nào cho từ ngữ mà nó đi kèm? Cho ví dụ?</a:t>
            </a:r>
          </a:p>
        </p:txBody>
      </p:sp>
    </p:spTree>
    <p:extLst>
      <p:ext uri="{BB962C8B-B14F-4D97-AF65-F5344CB8AC3E}">
        <p14:creationId xmlns:p14="http://schemas.microsoft.com/office/powerpoint/2010/main" val="3151192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xit" presetSubtype="32" fill="hold" grpId="1" nodeType="clickEffect">
                                  <p:stCondLst>
                                    <p:cond delay="0"/>
                                  </p:stCondLst>
                                  <p:childTnLst>
                                    <p:anim calcmode="lin" valueType="num">
                                      <p:cBhvr>
                                        <p:cTn id="20" dur="500"/>
                                        <p:tgtEl>
                                          <p:spTgt spid="5"/>
                                        </p:tgtEl>
                                        <p:attrNameLst>
                                          <p:attrName>ppt_w</p:attrName>
                                        </p:attrNameLst>
                                      </p:cBhvr>
                                      <p:tavLst>
                                        <p:tav tm="0">
                                          <p:val>
                                            <p:strVal val="ppt_w"/>
                                          </p:val>
                                        </p:tav>
                                        <p:tav tm="100000">
                                          <p:val>
                                            <p:fltVal val="0"/>
                                          </p:val>
                                        </p:tav>
                                      </p:tavLst>
                                    </p:anim>
                                    <p:anim calcmode="lin" valueType="num">
                                      <p:cBhvr>
                                        <p:cTn id="21" dur="500"/>
                                        <p:tgtEl>
                                          <p:spTgt spid="5"/>
                                        </p:tgtEl>
                                        <p:attrNameLst>
                                          <p:attrName>ppt_h</p:attrName>
                                        </p:attrNameLst>
                                      </p:cBhvr>
                                      <p:tavLst>
                                        <p:tav tm="0">
                                          <p:val>
                                            <p:strVal val="ppt_h"/>
                                          </p:val>
                                        </p:tav>
                                        <p:tav tm="100000">
                                          <p:val>
                                            <p:fltVal val="0"/>
                                          </p:val>
                                        </p:tav>
                                      </p:tavLst>
                                    </p:anim>
                                    <p:animEffect transition="out" filter="fade">
                                      <p:cBhvr>
                                        <p:cTn id="22" dur="500"/>
                                        <p:tgtEl>
                                          <p:spTgt spid="5"/>
                                        </p:tgtEl>
                                      </p:cBhvr>
                                    </p:animEffect>
                                    <p:set>
                                      <p:cBhvr>
                                        <p:cTn id="23" dur="1" fill="hold">
                                          <p:stCondLst>
                                            <p:cond delay="499"/>
                                          </p:stCondLst>
                                        </p:cTn>
                                        <p:tgtEl>
                                          <p:spTgt spid="5"/>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1000" fill="hold"/>
                                        <p:tgtEl>
                                          <p:spTgt spid="6"/>
                                        </p:tgtEl>
                                        <p:attrNameLst>
                                          <p:attrName>ppt_w</p:attrName>
                                        </p:attrNameLst>
                                      </p:cBhvr>
                                      <p:tavLst>
                                        <p:tav tm="0">
                                          <p:val>
                                            <p:fltVal val="0"/>
                                          </p:val>
                                        </p:tav>
                                        <p:tav tm="100000">
                                          <p:val>
                                            <p:strVal val="#ppt_w"/>
                                          </p:val>
                                        </p:tav>
                                      </p:tavLst>
                                    </p:anim>
                                    <p:anim calcmode="lin" valueType="num">
                                      <p:cBhvr>
                                        <p:cTn id="29" dur="1000" fill="hold"/>
                                        <p:tgtEl>
                                          <p:spTgt spid="6"/>
                                        </p:tgtEl>
                                        <p:attrNameLst>
                                          <p:attrName>ppt_h</p:attrName>
                                        </p:attrNameLst>
                                      </p:cBhvr>
                                      <p:tavLst>
                                        <p:tav tm="0">
                                          <p:val>
                                            <p:fltVal val="0"/>
                                          </p:val>
                                        </p:tav>
                                        <p:tav tm="100000">
                                          <p:val>
                                            <p:strVal val="#ppt_h"/>
                                          </p:val>
                                        </p:tav>
                                      </p:tavLst>
                                    </p:anim>
                                    <p:anim calcmode="lin" valueType="num">
                                      <p:cBhvr>
                                        <p:cTn id="30" dur="1000" fill="hold"/>
                                        <p:tgtEl>
                                          <p:spTgt spid="6"/>
                                        </p:tgtEl>
                                        <p:attrNameLst>
                                          <p:attrName>style.rotation</p:attrName>
                                        </p:attrNameLst>
                                      </p:cBhvr>
                                      <p:tavLst>
                                        <p:tav tm="0">
                                          <p:val>
                                            <p:fltVal val="90"/>
                                          </p:val>
                                        </p:tav>
                                        <p:tav tm="100000">
                                          <p:val>
                                            <p:fltVal val="0"/>
                                          </p:val>
                                        </p:tav>
                                      </p:tavLst>
                                    </p:anim>
                                    <p:animEffect transition="in" filter="fade">
                                      <p:cBhvr>
                                        <p:cTn id="31" dur="10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xit" presetSubtype="0" fill="hold" grpId="1" nodeType="clickEffect">
                                  <p:stCondLst>
                                    <p:cond delay="0"/>
                                  </p:stCondLst>
                                  <p:childTnLst>
                                    <p:anim calcmode="lin" valueType="num">
                                      <p:cBhvr>
                                        <p:cTn id="35" dur="1000"/>
                                        <p:tgtEl>
                                          <p:spTgt spid="6"/>
                                        </p:tgtEl>
                                        <p:attrNameLst>
                                          <p:attrName>ppt_w</p:attrName>
                                        </p:attrNameLst>
                                      </p:cBhvr>
                                      <p:tavLst>
                                        <p:tav tm="0">
                                          <p:val>
                                            <p:strVal val="ppt_w"/>
                                          </p:val>
                                        </p:tav>
                                        <p:tav tm="100000">
                                          <p:val>
                                            <p:fltVal val="0"/>
                                          </p:val>
                                        </p:tav>
                                      </p:tavLst>
                                    </p:anim>
                                    <p:anim calcmode="lin" valueType="num">
                                      <p:cBhvr>
                                        <p:cTn id="36" dur="1000"/>
                                        <p:tgtEl>
                                          <p:spTgt spid="6"/>
                                        </p:tgtEl>
                                        <p:attrNameLst>
                                          <p:attrName>ppt_h</p:attrName>
                                        </p:attrNameLst>
                                      </p:cBhvr>
                                      <p:tavLst>
                                        <p:tav tm="0">
                                          <p:val>
                                            <p:strVal val="ppt_h"/>
                                          </p:val>
                                        </p:tav>
                                        <p:tav tm="100000">
                                          <p:val>
                                            <p:fltVal val="0"/>
                                          </p:val>
                                        </p:tav>
                                      </p:tavLst>
                                    </p:anim>
                                    <p:anim calcmode="lin" valueType="num">
                                      <p:cBhvr>
                                        <p:cTn id="37" dur="1000"/>
                                        <p:tgtEl>
                                          <p:spTgt spid="6"/>
                                        </p:tgtEl>
                                        <p:attrNameLst>
                                          <p:attrName>style.rotation</p:attrName>
                                        </p:attrNameLst>
                                      </p:cBhvr>
                                      <p:tavLst>
                                        <p:tav tm="0">
                                          <p:val>
                                            <p:fltVal val="0"/>
                                          </p:val>
                                        </p:tav>
                                        <p:tav tm="100000">
                                          <p:val>
                                            <p:fltVal val="90"/>
                                          </p:val>
                                        </p:tav>
                                      </p:tavLst>
                                    </p:anim>
                                    <p:animEffect transition="out" filter="fade">
                                      <p:cBhvr>
                                        <p:cTn id="38" dur="1000"/>
                                        <p:tgtEl>
                                          <p:spTgt spid="6"/>
                                        </p:tgtEl>
                                      </p:cBhvr>
                                    </p:animEffect>
                                    <p:set>
                                      <p:cBhvr>
                                        <p:cTn id="39"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5" grpId="1" animBg="1"/>
      <p:bldP spid="6" grpId="0" animBg="1"/>
      <p:bldP spid="6"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Quad Arrow Callout 3"/>
          <p:cNvSpPr/>
          <p:nvPr/>
        </p:nvSpPr>
        <p:spPr>
          <a:xfrm>
            <a:off x="461913" y="725864"/>
            <a:ext cx="5580668" cy="5297864"/>
          </a:xfrm>
          <a:prstGeom prst="quadArrow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Times New Roman" panose="02020603050405020304" pitchFamily="18" charset="0"/>
                <a:cs typeface="Times New Roman" panose="02020603050405020304" pitchFamily="18" charset="0"/>
              </a:rPr>
              <a:t>SỐ TỪ</a:t>
            </a:r>
            <a:endParaRPr lang="vi-VN" sz="3600" dirty="0">
              <a:latin typeface="Times New Roman" panose="02020603050405020304" pitchFamily="18" charset="0"/>
              <a:cs typeface="Times New Roman" panose="02020603050405020304" pitchFamily="18" charset="0"/>
            </a:endParaRPr>
          </a:p>
        </p:txBody>
      </p:sp>
      <p:sp>
        <p:nvSpPr>
          <p:cNvPr id="5" name="Quad Arrow Callout 4"/>
          <p:cNvSpPr/>
          <p:nvPr/>
        </p:nvSpPr>
        <p:spPr>
          <a:xfrm>
            <a:off x="6042581" y="725864"/>
            <a:ext cx="5580668" cy="5297864"/>
          </a:xfrm>
          <a:prstGeom prst="quad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Times New Roman" panose="02020603050405020304" pitchFamily="18" charset="0"/>
                <a:cs typeface="Times New Roman" panose="02020603050405020304" pitchFamily="18" charset="0"/>
              </a:rPr>
              <a:t>PHÓ TỪ</a:t>
            </a:r>
            <a:endParaRPr lang="vi-VN"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1739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evel 3"/>
          <p:cNvSpPr/>
          <p:nvPr/>
        </p:nvSpPr>
        <p:spPr>
          <a:xfrm>
            <a:off x="1137424" y="575034"/>
            <a:ext cx="9155152" cy="5288438"/>
          </a:xfrm>
          <a:prstGeom prst="bevel">
            <a:avLst>
              <a:gd name="adj" fmla="val 11152"/>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latin typeface="Times New Roman" panose="02020603050405020304" pitchFamily="18" charset="0"/>
                <a:cs typeface="Times New Roman" panose="02020603050405020304" pitchFamily="18" charset="0"/>
              </a:rPr>
              <a:t>1. </a:t>
            </a:r>
            <a:r>
              <a:rPr lang="en-US" sz="3600" b="1" dirty="0" err="1">
                <a:latin typeface="Times New Roman" panose="02020603050405020304" pitchFamily="18" charset="0"/>
                <a:cs typeface="Times New Roman" panose="02020603050405020304" pitchFamily="18" charset="0"/>
              </a:rPr>
              <a:t>Số</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từ</a:t>
            </a:r>
            <a:r>
              <a:rPr lang="en-US" sz="3600" b="1"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những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từ</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chỉ</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lượng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thứ</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tự</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sự</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vật</a:t>
            </a:r>
            <a:endParaRPr lang="vi-VN"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biểu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thị</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lượng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sự</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vật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từ</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đứng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trước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danh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từ</a:t>
            </a:r>
            <a:r>
              <a:rPr lang="en-US" sz="3600" dirty="0">
                <a:latin typeface="Times New Roman" panose="02020603050405020304" pitchFamily="18" charset="0"/>
                <a:cs typeface="Times New Roman" panose="02020603050405020304" pitchFamily="18" charset="0"/>
              </a:rPr>
              <a:t>.</a:t>
            </a:r>
            <a:endParaRPr lang="vi-VN"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Khi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biểu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thị</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thứ</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tự</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từ</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đứng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sau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danh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từ</a:t>
            </a:r>
            <a:r>
              <a:rPr lang="en-US" sz="3600" dirty="0">
                <a:latin typeface="Times New Roman" panose="02020603050405020304" pitchFamily="18" charset="0"/>
                <a:cs typeface="Times New Roman" panose="02020603050405020304" pitchFamily="18" charset="0"/>
              </a:rPr>
              <a:t>. </a:t>
            </a:r>
            <a:endParaRPr lang="vi-VN"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25929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534141398"/>
              </p:ext>
            </p:extLst>
          </p:nvPr>
        </p:nvGraphicFramePr>
        <p:xfrm>
          <a:off x="188535" y="84841"/>
          <a:ext cx="11764652" cy="6655324"/>
        </p:xfrm>
        <a:graphic>
          <a:graphicData uri="http://schemas.openxmlformats.org/drawingml/2006/table">
            <a:tbl>
              <a:tblPr firstRow="1" firstCol="1" lastRow="1" lastCol="1" bandRow="1" bandCol="1">
                <a:tableStyleId>{5C22544A-7EE6-4342-B048-85BDC9FD1C3A}</a:tableStyleId>
              </a:tblPr>
              <a:tblGrid>
                <a:gridCol w="11764652">
                  <a:extLst>
                    <a:ext uri="{9D8B030D-6E8A-4147-A177-3AD203B41FA5}">
                      <a16:colId xmlns:a16="http://schemas.microsoft.com/office/drawing/2014/main" val="1150334686"/>
                    </a:ext>
                  </a:extLst>
                </a:gridCol>
              </a:tblGrid>
              <a:tr h="6655324">
                <a:tc>
                  <a:txBody>
                    <a:bodyPr/>
                    <a:lstStyle/>
                    <a:p>
                      <a:pPr algn="just">
                        <a:lnSpc>
                          <a:spcPct val="107000"/>
                        </a:lnSpc>
                        <a:spcAft>
                          <a:spcPts val="0"/>
                        </a:spcAft>
                      </a:pPr>
                      <a:r>
                        <a:rPr lang="en-US" sz="3000" b="1" dirty="0">
                          <a:solidFill>
                            <a:srgbClr val="002060"/>
                          </a:solidFill>
                          <a:effectLst/>
                          <a:latin typeface="Times New Roman" panose="02020603050405020304" pitchFamily="18" charset="0"/>
                          <a:cs typeface="Times New Roman" panose="02020603050405020304" pitchFamily="18" charset="0"/>
                        </a:rPr>
                        <a:t>2. </a:t>
                      </a:r>
                      <a:r>
                        <a:rPr lang="en-US" sz="3000" b="1" dirty="0" err="1">
                          <a:solidFill>
                            <a:srgbClr val="002060"/>
                          </a:solidFill>
                          <a:effectLst/>
                          <a:latin typeface="Times New Roman" panose="02020603050405020304" pitchFamily="18" charset="0"/>
                          <a:cs typeface="Times New Roman" panose="02020603050405020304" pitchFamily="18" charset="0"/>
                        </a:rPr>
                        <a:t>Phó</a:t>
                      </a:r>
                      <a:r>
                        <a:rPr lang="en-US" sz="3000" b="1" dirty="0">
                          <a:solidFill>
                            <a:srgbClr val="002060"/>
                          </a:solidFill>
                          <a:effectLst/>
                          <a:latin typeface="Times New Roman" panose="02020603050405020304" pitchFamily="18" charset="0"/>
                          <a:cs typeface="Times New Roman" panose="02020603050405020304" pitchFamily="18" charset="0"/>
                        </a:rPr>
                        <a:t> </a:t>
                      </a:r>
                      <a:r>
                        <a:rPr lang="en-US" sz="3000" b="1" dirty="0" err="1">
                          <a:solidFill>
                            <a:srgbClr val="002060"/>
                          </a:solidFill>
                          <a:effectLst/>
                          <a:latin typeface="Times New Roman" panose="02020603050405020304" pitchFamily="18" charset="0"/>
                          <a:cs typeface="Times New Roman" panose="02020603050405020304" pitchFamily="18" charset="0"/>
                        </a:rPr>
                        <a:t>từ</a:t>
                      </a:r>
                      <a:r>
                        <a:rPr lang="en-US" sz="3000" b="0" dirty="0">
                          <a:solidFill>
                            <a:srgbClr val="002060"/>
                          </a:solidFill>
                          <a:effectLst/>
                          <a:latin typeface="Times New Roman" panose="02020603050405020304" pitchFamily="18" charset="0"/>
                          <a:cs typeface="Times New Roman" panose="02020603050405020304" pitchFamily="18" charset="0"/>
                        </a:rPr>
                        <a:t>: </a:t>
                      </a:r>
                      <a:r>
                        <a:rPr lang="en-US" sz="3000" b="0" dirty="0" err="1">
                          <a:solidFill>
                            <a:srgbClr val="002060"/>
                          </a:solidFill>
                          <a:effectLst/>
                          <a:latin typeface="Times New Roman" panose="02020603050405020304" pitchFamily="18" charset="0"/>
                          <a:cs typeface="Times New Roman" panose="02020603050405020304" pitchFamily="18" charset="0"/>
                        </a:rPr>
                        <a:t>là</a:t>
                      </a:r>
                      <a:r>
                        <a:rPr lang="en-US" sz="3000" b="0" dirty="0">
                          <a:solidFill>
                            <a:srgbClr val="002060"/>
                          </a:solidFill>
                          <a:effectLst/>
                          <a:latin typeface="Times New Roman" panose="02020603050405020304" pitchFamily="18" charset="0"/>
                          <a:cs typeface="Times New Roman" panose="02020603050405020304" pitchFamily="18" charset="0"/>
                        </a:rPr>
                        <a:t> </a:t>
                      </a:r>
                      <a:r>
                        <a:rPr lang="en-US" sz="3000" b="0" dirty="0" err="1">
                          <a:solidFill>
                            <a:srgbClr val="002060"/>
                          </a:solidFill>
                          <a:effectLst/>
                          <a:latin typeface="Times New Roman" panose="02020603050405020304" pitchFamily="18" charset="0"/>
                          <a:cs typeface="Times New Roman" panose="02020603050405020304" pitchFamily="18" charset="0"/>
                        </a:rPr>
                        <a:t>những</a:t>
                      </a:r>
                      <a:r>
                        <a:rPr lang="en-US" sz="3000" b="0" dirty="0">
                          <a:solidFill>
                            <a:srgbClr val="002060"/>
                          </a:solidFill>
                          <a:effectLst/>
                          <a:latin typeface="Times New Roman" panose="02020603050405020304" pitchFamily="18" charset="0"/>
                          <a:cs typeface="Times New Roman" panose="02020603050405020304" pitchFamily="18" charset="0"/>
                        </a:rPr>
                        <a:t> </a:t>
                      </a:r>
                      <a:r>
                        <a:rPr lang="en-US" sz="3000" b="0" dirty="0" err="1">
                          <a:solidFill>
                            <a:srgbClr val="002060"/>
                          </a:solidFill>
                          <a:effectLst/>
                          <a:latin typeface="Times New Roman" panose="02020603050405020304" pitchFamily="18" charset="0"/>
                          <a:cs typeface="Times New Roman" panose="02020603050405020304" pitchFamily="18" charset="0"/>
                        </a:rPr>
                        <a:t>từ</a:t>
                      </a:r>
                      <a:r>
                        <a:rPr lang="en-US" sz="3000" b="0" dirty="0">
                          <a:solidFill>
                            <a:srgbClr val="002060"/>
                          </a:solidFill>
                          <a:effectLst/>
                          <a:latin typeface="Times New Roman" panose="02020603050405020304" pitchFamily="18" charset="0"/>
                          <a:cs typeface="Times New Roman" panose="02020603050405020304" pitchFamily="18" charset="0"/>
                        </a:rPr>
                        <a:t> </a:t>
                      </a:r>
                      <a:r>
                        <a:rPr lang="en-US" sz="3000" b="0" dirty="0" err="1">
                          <a:solidFill>
                            <a:srgbClr val="002060"/>
                          </a:solidFill>
                          <a:effectLst/>
                          <a:latin typeface="Times New Roman" panose="02020603050405020304" pitchFamily="18" charset="0"/>
                          <a:cs typeface="Times New Roman" panose="02020603050405020304" pitchFamily="18" charset="0"/>
                        </a:rPr>
                        <a:t>chuyên</a:t>
                      </a:r>
                      <a:r>
                        <a:rPr lang="en-US" sz="3000" b="0" dirty="0">
                          <a:solidFill>
                            <a:srgbClr val="002060"/>
                          </a:solidFill>
                          <a:effectLst/>
                          <a:latin typeface="Times New Roman" panose="02020603050405020304" pitchFamily="18" charset="0"/>
                          <a:cs typeface="Times New Roman" panose="02020603050405020304" pitchFamily="18" charset="0"/>
                        </a:rPr>
                        <a:t> </a:t>
                      </a:r>
                      <a:r>
                        <a:rPr lang="en-US" sz="3000" b="0" dirty="0" err="1">
                          <a:solidFill>
                            <a:srgbClr val="002060"/>
                          </a:solidFill>
                          <a:effectLst/>
                          <a:latin typeface="Times New Roman" panose="02020603050405020304" pitchFamily="18" charset="0"/>
                          <a:cs typeface="Times New Roman" panose="02020603050405020304" pitchFamily="18" charset="0"/>
                        </a:rPr>
                        <a:t>đi</a:t>
                      </a:r>
                      <a:r>
                        <a:rPr lang="en-US" sz="3000" b="0" dirty="0">
                          <a:solidFill>
                            <a:srgbClr val="002060"/>
                          </a:solidFill>
                          <a:effectLst/>
                          <a:latin typeface="Times New Roman" panose="02020603050405020304" pitchFamily="18" charset="0"/>
                          <a:cs typeface="Times New Roman" panose="02020603050405020304" pitchFamily="18" charset="0"/>
                        </a:rPr>
                        <a:t> </a:t>
                      </a:r>
                      <a:r>
                        <a:rPr lang="en-US" sz="3000" b="0" dirty="0" err="1">
                          <a:solidFill>
                            <a:srgbClr val="002060"/>
                          </a:solidFill>
                          <a:effectLst/>
                          <a:latin typeface="Times New Roman" panose="02020603050405020304" pitchFamily="18" charset="0"/>
                          <a:cs typeface="Times New Roman" panose="02020603050405020304" pitchFamily="18" charset="0"/>
                        </a:rPr>
                        <a:t>kèm</a:t>
                      </a:r>
                      <a:r>
                        <a:rPr lang="en-US" sz="3000" b="0" dirty="0">
                          <a:solidFill>
                            <a:srgbClr val="002060"/>
                          </a:solidFill>
                          <a:effectLst/>
                          <a:latin typeface="Times New Roman" panose="02020603050405020304" pitchFamily="18" charset="0"/>
                          <a:cs typeface="Times New Roman" panose="02020603050405020304" pitchFamily="18" charset="0"/>
                        </a:rPr>
                        <a:t> </a:t>
                      </a:r>
                      <a:r>
                        <a:rPr lang="en-US" sz="3000" b="0" dirty="0" err="1">
                          <a:solidFill>
                            <a:srgbClr val="002060"/>
                          </a:solidFill>
                          <a:effectLst/>
                          <a:latin typeface="Times New Roman" panose="02020603050405020304" pitchFamily="18" charset="0"/>
                          <a:cs typeface="Times New Roman" panose="02020603050405020304" pitchFamily="18" charset="0"/>
                        </a:rPr>
                        <a:t>danh</a:t>
                      </a:r>
                      <a:r>
                        <a:rPr lang="en-US" sz="3000" b="0" dirty="0">
                          <a:solidFill>
                            <a:srgbClr val="002060"/>
                          </a:solidFill>
                          <a:effectLst/>
                          <a:latin typeface="Times New Roman" panose="02020603050405020304" pitchFamily="18" charset="0"/>
                          <a:cs typeface="Times New Roman" panose="02020603050405020304" pitchFamily="18" charset="0"/>
                        </a:rPr>
                        <a:t> </a:t>
                      </a:r>
                      <a:r>
                        <a:rPr lang="en-US" sz="3000" b="0" dirty="0" err="1">
                          <a:solidFill>
                            <a:srgbClr val="002060"/>
                          </a:solidFill>
                          <a:effectLst/>
                          <a:latin typeface="Times New Roman" panose="02020603050405020304" pitchFamily="18" charset="0"/>
                          <a:cs typeface="Times New Roman" panose="02020603050405020304" pitchFamily="18" charset="0"/>
                        </a:rPr>
                        <a:t>từ</a:t>
                      </a:r>
                      <a:r>
                        <a:rPr lang="en-US" sz="3000" b="0" dirty="0">
                          <a:solidFill>
                            <a:srgbClr val="002060"/>
                          </a:solidFill>
                          <a:effectLst/>
                          <a:latin typeface="Times New Roman" panose="02020603050405020304" pitchFamily="18" charset="0"/>
                          <a:cs typeface="Times New Roman" panose="02020603050405020304" pitchFamily="18" charset="0"/>
                        </a:rPr>
                        <a:t>, </a:t>
                      </a:r>
                      <a:r>
                        <a:rPr lang="en-US" sz="3000" b="0" dirty="0" err="1">
                          <a:solidFill>
                            <a:srgbClr val="002060"/>
                          </a:solidFill>
                          <a:effectLst/>
                          <a:latin typeface="Times New Roman" panose="02020603050405020304" pitchFamily="18" charset="0"/>
                          <a:cs typeface="Times New Roman" panose="02020603050405020304" pitchFamily="18" charset="0"/>
                        </a:rPr>
                        <a:t>động</a:t>
                      </a:r>
                      <a:r>
                        <a:rPr lang="en-US" sz="3000" b="0" dirty="0">
                          <a:solidFill>
                            <a:srgbClr val="002060"/>
                          </a:solidFill>
                          <a:effectLst/>
                          <a:latin typeface="Times New Roman" panose="02020603050405020304" pitchFamily="18" charset="0"/>
                          <a:cs typeface="Times New Roman" panose="02020603050405020304" pitchFamily="18" charset="0"/>
                        </a:rPr>
                        <a:t> </a:t>
                      </a:r>
                      <a:r>
                        <a:rPr lang="en-US" sz="3000" b="0" dirty="0" err="1">
                          <a:solidFill>
                            <a:srgbClr val="002060"/>
                          </a:solidFill>
                          <a:effectLst/>
                          <a:latin typeface="Times New Roman" panose="02020603050405020304" pitchFamily="18" charset="0"/>
                          <a:cs typeface="Times New Roman" panose="02020603050405020304" pitchFamily="18" charset="0"/>
                        </a:rPr>
                        <a:t>từ</a:t>
                      </a:r>
                      <a:r>
                        <a:rPr lang="en-US" sz="3000" b="0" dirty="0">
                          <a:solidFill>
                            <a:srgbClr val="002060"/>
                          </a:solidFill>
                          <a:effectLst/>
                          <a:latin typeface="Times New Roman" panose="02020603050405020304" pitchFamily="18" charset="0"/>
                          <a:cs typeface="Times New Roman" panose="02020603050405020304" pitchFamily="18" charset="0"/>
                        </a:rPr>
                        <a:t>, </a:t>
                      </a:r>
                      <a:r>
                        <a:rPr lang="en-US" sz="3000" b="0" dirty="0" err="1">
                          <a:solidFill>
                            <a:srgbClr val="002060"/>
                          </a:solidFill>
                          <a:effectLst/>
                          <a:latin typeface="Times New Roman" panose="02020603050405020304" pitchFamily="18" charset="0"/>
                          <a:cs typeface="Times New Roman" panose="02020603050405020304" pitchFamily="18" charset="0"/>
                        </a:rPr>
                        <a:t>tính</a:t>
                      </a:r>
                      <a:r>
                        <a:rPr lang="en-US" sz="3000" b="0" dirty="0">
                          <a:solidFill>
                            <a:srgbClr val="002060"/>
                          </a:solidFill>
                          <a:effectLst/>
                          <a:latin typeface="Times New Roman" panose="02020603050405020304" pitchFamily="18" charset="0"/>
                          <a:cs typeface="Times New Roman" panose="02020603050405020304" pitchFamily="18" charset="0"/>
                        </a:rPr>
                        <a:t> </a:t>
                      </a:r>
                      <a:r>
                        <a:rPr lang="en-US" sz="3000" b="0" dirty="0" err="1">
                          <a:solidFill>
                            <a:srgbClr val="002060"/>
                          </a:solidFill>
                          <a:effectLst/>
                          <a:latin typeface="Times New Roman" panose="02020603050405020304" pitchFamily="18" charset="0"/>
                          <a:cs typeface="Times New Roman" panose="02020603050405020304" pitchFamily="18" charset="0"/>
                        </a:rPr>
                        <a:t>từ</a:t>
                      </a:r>
                      <a:r>
                        <a:rPr lang="en-US" sz="3000" b="0" dirty="0">
                          <a:solidFill>
                            <a:srgbClr val="002060"/>
                          </a:solidFill>
                          <a:effectLst/>
                          <a:latin typeface="Times New Roman" panose="02020603050405020304" pitchFamily="18" charset="0"/>
                          <a:cs typeface="Times New Roman" panose="02020603050405020304" pitchFamily="18" charset="0"/>
                        </a:rPr>
                        <a:t> </a:t>
                      </a:r>
                      <a:r>
                        <a:rPr lang="en-US" sz="3000" b="0" dirty="0" err="1">
                          <a:solidFill>
                            <a:srgbClr val="002060"/>
                          </a:solidFill>
                          <a:effectLst/>
                          <a:latin typeface="Times New Roman" panose="02020603050405020304" pitchFamily="18" charset="0"/>
                          <a:cs typeface="Times New Roman" panose="02020603050405020304" pitchFamily="18" charset="0"/>
                        </a:rPr>
                        <a:t>hoặc</a:t>
                      </a:r>
                      <a:r>
                        <a:rPr lang="en-US" sz="3000" b="0" dirty="0">
                          <a:solidFill>
                            <a:srgbClr val="002060"/>
                          </a:solidFill>
                          <a:effectLst/>
                          <a:latin typeface="Times New Roman" panose="02020603050405020304" pitchFamily="18" charset="0"/>
                          <a:cs typeface="Times New Roman" panose="02020603050405020304" pitchFamily="18" charset="0"/>
                        </a:rPr>
                        <a:t> </a:t>
                      </a:r>
                      <a:r>
                        <a:rPr lang="en-US" sz="3000" b="0" dirty="0" err="1">
                          <a:solidFill>
                            <a:srgbClr val="002060"/>
                          </a:solidFill>
                          <a:effectLst/>
                          <a:latin typeface="Times New Roman" panose="02020603050405020304" pitchFamily="18" charset="0"/>
                          <a:cs typeface="Times New Roman" panose="02020603050405020304" pitchFamily="18" charset="0"/>
                        </a:rPr>
                        <a:t>đại</a:t>
                      </a:r>
                      <a:r>
                        <a:rPr lang="en-US" sz="3000" b="0" dirty="0">
                          <a:solidFill>
                            <a:srgbClr val="002060"/>
                          </a:solidFill>
                          <a:effectLst/>
                          <a:latin typeface="Times New Roman" panose="02020603050405020304" pitchFamily="18" charset="0"/>
                          <a:cs typeface="Times New Roman" panose="02020603050405020304" pitchFamily="18" charset="0"/>
                        </a:rPr>
                        <a:t> </a:t>
                      </a:r>
                      <a:r>
                        <a:rPr lang="en-US" sz="3000" b="0" dirty="0" err="1">
                          <a:solidFill>
                            <a:srgbClr val="002060"/>
                          </a:solidFill>
                          <a:effectLst/>
                          <a:latin typeface="Times New Roman" panose="02020603050405020304" pitchFamily="18" charset="0"/>
                          <a:cs typeface="Times New Roman" panose="02020603050405020304" pitchFamily="18" charset="0"/>
                        </a:rPr>
                        <a:t>từ</a:t>
                      </a:r>
                      <a:r>
                        <a:rPr lang="en-US" sz="3000" b="0" dirty="0">
                          <a:solidFill>
                            <a:srgbClr val="002060"/>
                          </a:solidFill>
                          <a:effectLst/>
                          <a:latin typeface="Times New Roman" panose="02020603050405020304" pitchFamily="18" charset="0"/>
                          <a:cs typeface="Times New Roman" panose="02020603050405020304" pitchFamily="18" charset="0"/>
                        </a:rPr>
                        <a:t> </a:t>
                      </a:r>
                      <a:r>
                        <a:rPr lang="en-US" sz="3000" b="0" dirty="0" err="1">
                          <a:solidFill>
                            <a:srgbClr val="002060"/>
                          </a:solidFill>
                          <a:effectLst/>
                          <a:latin typeface="Times New Roman" panose="02020603050405020304" pitchFamily="18" charset="0"/>
                          <a:cs typeface="Times New Roman" panose="02020603050405020304" pitchFamily="18" charset="0"/>
                        </a:rPr>
                        <a:t>để</a:t>
                      </a:r>
                      <a:r>
                        <a:rPr lang="en-US" sz="3000" b="0" dirty="0">
                          <a:solidFill>
                            <a:srgbClr val="002060"/>
                          </a:solidFill>
                          <a:effectLst/>
                          <a:latin typeface="Times New Roman" panose="02020603050405020304" pitchFamily="18" charset="0"/>
                          <a:cs typeface="Times New Roman" panose="02020603050405020304" pitchFamily="18" charset="0"/>
                        </a:rPr>
                        <a:t> </a:t>
                      </a:r>
                      <a:r>
                        <a:rPr lang="en-US" sz="3000" b="0" dirty="0" err="1">
                          <a:solidFill>
                            <a:srgbClr val="002060"/>
                          </a:solidFill>
                          <a:effectLst/>
                          <a:latin typeface="Times New Roman" panose="02020603050405020304" pitchFamily="18" charset="0"/>
                          <a:cs typeface="Times New Roman" panose="02020603050405020304" pitchFamily="18" charset="0"/>
                        </a:rPr>
                        <a:t>bổ</a:t>
                      </a:r>
                      <a:r>
                        <a:rPr lang="en-US" sz="3000" b="0" dirty="0">
                          <a:solidFill>
                            <a:srgbClr val="002060"/>
                          </a:solidFill>
                          <a:effectLst/>
                          <a:latin typeface="Times New Roman" panose="02020603050405020304" pitchFamily="18" charset="0"/>
                          <a:cs typeface="Times New Roman" panose="02020603050405020304" pitchFamily="18" charset="0"/>
                        </a:rPr>
                        <a:t> sung </a:t>
                      </a:r>
                      <a:r>
                        <a:rPr lang="en-US" sz="3000" b="0" dirty="0" err="1">
                          <a:solidFill>
                            <a:srgbClr val="002060"/>
                          </a:solidFill>
                          <a:effectLst/>
                          <a:latin typeface="Times New Roman" panose="02020603050405020304" pitchFamily="18" charset="0"/>
                          <a:cs typeface="Times New Roman" panose="02020603050405020304" pitchFamily="18" charset="0"/>
                        </a:rPr>
                        <a:t>các</a:t>
                      </a:r>
                      <a:r>
                        <a:rPr lang="en-US" sz="3000" b="0" dirty="0">
                          <a:solidFill>
                            <a:srgbClr val="002060"/>
                          </a:solidFill>
                          <a:effectLst/>
                          <a:latin typeface="Times New Roman" panose="02020603050405020304" pitchFamily="18" charset="0"/>
                          <a:cs typeface="Times New Roman" panose="02020603050405020304" pitchFamily="18" charset="0"/>
                        </a:rPr>
                        <a:t> ý </a:t>
                      </a:r>
                      <a:r>
                        <a:rPr lang="en-US" sz="3000" b="0" dirty="0" err="1">
                          <a:solidFill>
                            <a:srgbClr val="002060"/>
                          </a:solidFill>
                          <a:effectLst/>
                          <a:latin typeface="Times New Roman" panose="02020603050405020304" pitchFamily="18" charset="0"/>
                          <a:cs typeface="Times New Roman" panose="02020603050405020304" pitchFamily="18" charset="0"/>
                        </a:rPr>
                        <a:t>nghĩa</a:t>
                      </a:r>
                      <a:r>
                        <a:rPr lang="en-US" sz="3000" b="0" dirty="0">
                          <a:solidFill>
                            <a:srgbClr val="002060"/>
                          </a:solidFill>
                          <a:effectLst/>
                          <a:latin typeface="Times New Roman" panose="02020603050405020304" pitchFamily="18" charset="0"/>
                          <a:cs typeface="Times New Roman" panose="02020603050405020304" pitchFamily="18" charset="0"/>
                        </a:rPr>
                        <a:t> </a:t>
                      </a:r>
                      <a:r>
                        <a:rPr lang="en-US" sz="3000" b="0" dirty="0" err="1">
                          <a:solidFill>
                            <a:srgbClr val="002060"/>
                          </a:solidFill>
                          <a:effectLst/>
                          <a:latin typeface="Times New Roman" panose="02020603050405020304" pitchFamily="18" charset="0"/>
                          <a:cs typeface="Times New Roman" panose="02020603050405020304" pitchFamily="18" charset="0"/>
                        </a:rPr>
                        <a:t>sau</a:t>
                      </a:r>
                      <a:r>
                        <a:rPr lang="en-US" sz="3000" b="0" dirty="0">
                          <a:solidFill>
                            <a:srgbClr val="002060"/>
                          </a:solidFill>
                          <a:effectLst/>
                          <a:latin typeface="Times New Roman" panose="02020603050405020304" pitchFamily="18" charset="0"/>
                          <a:cs typeface="Times New Roman" panose="02020603050405020304" pitchFamily="18" charset="0"/>
                        </a:rPr>
                        <a:t>:</a:t>
                      </a:r>
                      <a:endParaRPr lang="vi-VN" sz="3000" b="0" dirty="0">
                        <a:solidFill>
                          <a:srgbClr val="002060"/>
                        </a:solidFill>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Số</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ít</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hoặc</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số</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nhiều</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ví</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dụ</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mỗi</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người</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các</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bạn</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những</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ai</a:t>
                      </a:r>
                      <a:r>
                        <a:rPr lang="en-US" sz="3000" b="0" dirty="0">
                          <a:effectLst/>
                          <a:latin typeface="Times New Roman" panose="02020603050405020304" pitchFamily="18" charset="0"/>
                          <a:cs typeface="Times New Roman" panose="02020603050405020304" pitchFamily="18" charset="0"/>
                        </a:rPr>
                        <a:t>…</a:t>
                      </a:r>
                      <a:endParaRPr lang="vi-VN" sz="3000" b="0"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Cầu</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khiến</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ví</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dụ</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hãy</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đứng</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dậy</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đừng</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về</a:t>
                      </a:r>
                      <a:r>
                        <a:rPr lang="en-US" sz="3000" b="0" dirty="0">
                          <a:effectLst/>
                          <a:latin typeface="Times New Roman" panose="02020603050405020304" pitchFamily="18" charset="0"/>
                          <a:cs typeface="Times New Roman" panose="02020603050405020304" pitchFamily="18" charset="0"/>
                        </a:rPr>
                        <a:t>…</a:t>
                      </a:r>
                      <a:endParaRPr lang="vi-VN" sz="3000" b="0"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Thời</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gian</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ví</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dụ</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đang</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đi</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đã</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đến</a:t>
                      </a:r>
                      <a:r>
                        <a:rPr lang="en-US" sz="3000" b="0" dirty="0">
                          <a:effectLst/>
                          <a:latin typeface="Times New Roman" panose="02020603050405020304" pitchFamily="18" charset="0"/>
                          <a:cs typeface="Times New Roman" panose="02020603050405020304" pitchFamily="18" charset="0"/>
                        </a:rPr>
                        <a:t>…</a:t>
                      </a:r>
                      <a:endParaRPr lang="vi-VN" sz="3000" b="0"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Mức</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độ</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ví</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dụ</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rất</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đẹp</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hơi</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khó</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giỏi</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lắm</a:t>
                      </a:r>
                      <a:r>
                        <a:rPr lang="en-US" sz="3000" b="0" dirty="0">
                          <a:effectLst/>
                          <a:latin typeface="Times New Roman" panose="02020603050405020304" pitchFamily="18" charset="0"/>
                          <a:cs typeface="Times New Roman" panose="02020603050405020304" pitchFamily="18" charset="0"/>
                        </a:rPr>
                        <a:t> ..</a:t>
                      </a:r>
                      <a:r>
                        <a:rPr lang="vi-VN" sz="3000" b="0" dirty="0">
                          <a:effectLst/>
                          <a:latin typeface="Times New Roman" panose="02020603050405020304" pitchFamily="18" charset="0"/>
                          <a:cs typeface="Times New Roman" panose="02020603050405020304" pitchFamily="18" charset="0"/>
                        </a:rPr>
                        <a:t>.</a:t>
                      </a:r>
                    </a:p>
                    <a:p>
                      <a:pPr algn="just">
                        <a:lnSpc>
                          <a:spcPct val="107000"/>
                        </a:lnSpc>
                        <a:spcAft>
                          <a:spcPts val="0"/>
                        </a:spcAft>
                      </a:pP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Sự</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tiếp</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diễn</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ví</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dụ</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vẫn</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khoẻ</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cứ</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nói</a:t>
                      </a:r>
                      <a:r>
                        <a:rPr lang="en-US" sz="3000" b="0" dirty="0">
                          <a:effectLst/>
                          <a:latin typeface="Times New Roman" panose="02020603050405020304" pitchFamily="18" charset="0"/>
                          <a:cs typeface="Times New Roman" panose="02020603050405020304" pitchFamily="18" charset="0"/>
                        </a:rPr>
                        <a:t>…</a:t>
                      </a:r>
                      <a:endParaRPr lang="vi-VN" sz="3000" b="0"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Sự</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diễn</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ra</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đồng</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thời</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ví</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dụ</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đều</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biết</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cũng</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cười</a:t>
                      </a:r>
                      <a:r>
                        <a:rPr lang="en-US" sz="3000" b="0" dirty="0">
                          <a:effectLst/>
                          <a:latin typeface="Times New Roman" panose="02020603050405020304" pitchFamily="18" charset="0"/>
                          <a:cs typeface="Times New Roman" panose="02020603050405020304" pitchFamily="18" charset="0"/>
                        </a:rPr>
                        <a:t>…</a:t>
                      </a:r>
                      <a:endParaRPr lang="vi-VN" sz="3000" b="0"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Sự</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phủ</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định</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ví</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dụ</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không</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hiểu</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chẳng</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cần</a:t>
                      </a:r>
                      <a:r>
                        <a:rPr lang="en-US" sz="3000" b="0" dirty="0">
                          <a:effectLst/>
                          <a:latin typeface="Times New Roman" panose="02020603050405020304" pitchFamily="18" charset="0"/>
                          <a:cs typeface="Times New Roman" panose="02020603050405020304" pitchFamily="18" charset="0"/>
                        </a:rPr>
                        <a:t>…</a:t>
                      </a:r>
                      <a:endParaRPr lang="vi-VN" sz="3000" b="0"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Tính</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thường</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xuyên</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liên</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tục</a:t>
                      </a:r>
                      <a:r>
                        <a:rPr lang="en-US" sz="3000" b="0" dirty="0">
                          <a:effectLst/>
                          <a:latin typeface="Times New Roman" panose="02020603050405020304" pitchFamily="18" charset="0"/>
                          <a:cs typeface="Times New Roman" panose="02020603050405020304" pitchFamily="18" charset="0"/>
                        </a:rPr>
                        <a:t> hay </a:t>
                      </a:r>
                      <a:r>
                        <a:rPr lang="en-US" sz="3000" b="0" dirty="0" err="1">
                          <a:effectLst/>
                          <a:latin typeface="Times New Roman" panose="02020603050405020304" pitchFamily="18" charset="0"/>
                          <a:cs typeface="Times New Roman" panose="02020603050405020304" pitchFamily="18" charset="0"/>
                        </a:rPr>
                        <a:t>gián</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đoạn</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bất</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ngờ</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ví</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dụ</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thường</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nói</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luôn</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có</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mặt</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bỗng</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đổ</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mưa</a:t>
                      </a:r>
                      <a:r>
                        <a:rPr lang="en-US" sz="3000" b="0" dirty="0">
                          <a:effectLst/>
                          <a:latin typeface="Times New Roman" panose="02020603050405020304" pitchFamily="18" charset="0"/>
                          <a:cs typeface="Times New Roman" panose="02020603050405020304" pitchFamily="18" charset="0"/>
                        </a:rPr>
                        <a:t>…</a:t>
                      </a:r>
                      <a:endParaRPr lang="vi-VN" sz="3000" b="0"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Sự</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hoàn</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thành</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kết</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quả</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ví</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dụ</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nói</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xong</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về</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rồi</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nghĩ</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ra</a:t>
                      </a:r>
                      <a:r>
                        <a:rPr lang="en-US" sz="3000" b="0" dirty="0">
                          <a:effectLst/>
                          <a:latin typeface="Times New Roman" panose="02020603050405020304" pitchFamily="18" charset="0"/>
                          <a:cs typeface="Times New Roman" panose="02020603050405020304" pitchFamily="18" charset="0"/>
                        </a:rPr>
                        <a:t>…</a:t>
                      </a:r>
                      <a:endParaRPr lang="vi-VN" sz="3000" b="0" dirty="0">
                        <a:effectLst/>
                        <a:latin typeface="Times New Roman" panose="02020603050405020304" pitchFamily="18" charset="0"/>
                        <a:cs typeface="Times New Roman" panose="02020603050405020304" pitchFamily="18" charset="0"/>
                      </a:endParaRPr>
                    </a:p>
                    <a:p>
                      <a:pPr algn="just">
                        <a:lnSpc>
                          <a:spcPct val="107000"/>
                        </a:lnSpc>
                        <a:spcAft>
                          <a:spcPts val="0"/>
                        </a:spcAft>
                      </a:pP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Sự</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lặp</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lại</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ví</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dụ</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hỏi</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lại</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nghĩ</a:t>
                      </a:r>
                      <a:r>
                        <a:rPr lang="en-US" sz="3000" b="0" dirty="0">
                          <a:effectLst/>
                          <a:latin typeface="Times New Roman" panose="02020603050405020304" pitchFamily="18" charset="0"/>
                          <a:cs typeface="Times New Roman" panose="02020603050405020304" pitchFamily="18" charset="0"/>
                        </a:rPr>
                        <a:t> </a:t>
                      </a:r>
                      <a:r>
                        <a:rPr lang="en-US" sz="3000" b="0" dirty="0" err="1">
                          <a:effectLst/>
                          <a:latin typeface="Times New Roman" panose="02020603050405020304" pitchFamily="18" charset="0"/>
                          <a:cs typeface="Times New Roman" panose="02020603050405020304" pitchFamily="18" charset="0"/>
                        </a:rPr>
                        <a:t>lại</a:t>
                      </a:r>
                      <a:r>
                        <a:rPr lang="en-US" sz="3000" b="0" dirty="0">
                          <a:effectLst/>
                          <a:latin typeface="Times New Roman" panose="02020603050405020304" pitchFamily="18" charset="0"/>
                          <a:cs typeface="Times New Roman" panose="02020603050405020304" pitchFamily="18" charset="0"/>
                        </a:rPr>
                        <a:t>…</a:t>
                      </a:r>
                      <a:endParaRPr lang="vi-VN" sz="3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00B050"/>
                    </a:solidFill>
                  </a:tcPr>
                </a:tc>
                <a:extLst>
                  <a:ext uri="{0D108BD9-81ED-4DB2-BD59-A6C34878D82A}">
                    <a16:rowId xmlns:a16="http://schemas.microsoft.com/office/drawing/2014/main" val="2119255624"/>
                  </a:ext>
                </a:extLst>
              </a:tr>
            </a:tbl>
          </a:graphicData>
        </a:graphic>
      </p:graphicFrame>
    </p:spTree>
    <p:extLst>
      <p:ext uri="{BB962C8B-B14F-4D97-AF65-F5344CB8AC3E}">
        <p14:creationId xmlns:p14="http://schemas.microsoft.com/office/powerpoint/2010/main" val="270302822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235670" y="122550"/>
            <a:ext cx="10520314" cy="1131215"/>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latin typeface="+mj-lt"/>
              </a:rPr>
              <a:t> HOẠT ĐỘNG 2: HOẠT ĐỘNG THỰC HÀNH</a:t>
            </a:r>
            <a:endParaRPr lang="vi-VN" sz="3200" dirty="0">
              <a:latin typeface="+mj-lt"/>
            </a:endParaRPr>
          </a:p>
          <a:p>
            <a:endParaRPr lang="vi-VN" sz="3200" dirty="0">
              <a:latin typeface="+mj-lt"/>
              <a:cs typeface="Times New Roman" panose="02020603050405020304" pitchFamily="18" charset="0"/>
            </a:endParaRPr>
          </a:p>
        </p:txBody>
      </p:sp>
      <p:sp>
        <p:nvSpPr>
          <p:cNvPr id="5" name="Horizontal Scroll 4"/>
          <p:cNvSpPr/>
          <p:nvPr/>
        </p:nvSpPr>
        <p:spPr>
          <a:xfrm>
            <a:off x="3148552" y="1329179"/>
            <a:ext cx="4468305" cy="1338606"/>
          </a:xfrm>
          <a:prstGeom prst="horizont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0000"/>
                </a:solidFill>
                <a:latin typeface="Times New Roman" panose="02020603050405020304" pitchFamily="18" charset="0"/>
                <a:cs typeface="Times New Roman" panose="02020603050405020304" pitchFamily="18" charset="0"/>
              </a:rPr>
              <a:t>II. THỰC</a:t>
            </a:r>
            <a:r>
              <a:rPr lang="vi-VN" sz="3200" b="1" dirty="0">
                <a:solidFill>
                  <a:srgbClr val="FF0000"/>
                </a:solidFill>
                <a:latin typeface="Times New Roman" panose="02020603050405020304" pitchFamily="18" charset="0"/>
                <a:cs typeface="Times New Roman" panose="02020603050405020304" pitchFamily="18" charset="0"/>
              </a:rPr>
              <a:t> HÀNH</a:t>
            </a:r>
            <a:endParaRPr lang="vi-VN" sz="3200" dirty="0">
              <a:solidFill>
                <a:srgbClr val="FF0000"/>
              </a:solidFill>
              <a:latin typeface="Times New Roman" panose="02020603050405020304" pitchFamily="18" charset="0"/>
              <a:cs typeface="Times New Roman" panose="02020603050405020304" pitchFamily="18" charset="0"/>
            </a:endParaRPr>
          </a:p>
        </p:txBody>
      </p:sp>
      <p:sp>
        <p:nvSpPr>
          <p:cNvPr id="6" name="Rounded Rectangle 5"/>
          <p:cNvSpPr/>
          <p:nvPr/>
        </p:nvSpPr>
        <p:spPr>
          <a:xfrm>
            <a:off x="480767" y="2630078"/>
            <a:ext cx="11208470" cy="371416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Times New Roman" panose="02020603050405020304" pitchFamily="18" charset="0"/>
                <a:cs typeface="Times New Roman" panose="02020603050405020304" pitchFamily="18" charset="0"/>
              </a:rPr>
              <a:t>B</a:t>
            </a:r>
            <a:r>
              <a:rPr lang="vi-VN" sz="3200" b="1" dirty="0">
                <a:solidFill>
                  <a:srgbClr val="002060"/>
                </a:solidFill>
                <a:latin typeface="Times New Roman" panose="02020603050405020304" pitchFamily="18" charset="0"/>
                <a:cs typeface="Times New Roman" panose="02020603050405020304" pitchFamily="18" charset="0"/>
              </a:rPr>
              <a:t>ÀI 1/ 69,70: </a:t>
            </a:r>
            <a:r>
              <a:rPr lang="en-US" sz="3200" dirty="0">
                <a:solidFill>
                  <a:srgbClr val="002060"/>
                </a:solidFill>
                <a:latin typeface="Times New Roman" panose="02020603050405020304" pitchFamily="18" charset="0"/>
                <a:cs typeface="Times New Roman" panose="02020603050405020304" pitchFamily="18" charset="0"/>
              </a:rPr>
              <a:t>(</a:t>
            </a:r>
            <a:r>
              <a:rPr lang="en-US" sz="3200" dirty="0" err="1">
                <a:solidFill>
                  <a:srgbClr val="002060"/>
                </a:solidFill>
                <a:latin typeface="Times New Roman" panose="02020603050405020304" pitchFamily="18" charset="0"/>
                <a:cs typeface="Times New Roman" panose="02020603050405020304" pitchFamily="18" charset="0"/>
              </a:rPr>
              <a:t>HĐ</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cá</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nhân</a:t>
            </a:r>
            <a:r>
              <a:rPr lang="en-US" sz="3200" dirty="0">
                <a:solidFill>
                  <a:srgbClr val="002060"/>
                </a:solidFill>
                <a:latin typeface="Times New Roman" panose="02020603050405020304" pitchFamily="18" charset="0"/>
                <a:cs typeface="Times New Roman" panose="02020603050405020304" pitchFamily="18" charset="0"/>
              </a:rPr>
              <a:t>)</a:t>
            </a:r>
          </a:p>
          <a:p>
            <a:pPr algn="ctr"/>
            <a:r>
              <a:rPr lang="vi-VN" sz="3200" dirty="0">
                <a:solidFill>
                  <a:srgbClr val="0070C0"/>
                </a:solidFill>
                <a:latin typeface="Times New Roman" panose="02020603050405020304" pitchFamily="18" charset="0"/>
                <a:cs typeface="Times New Roman" panose="02020603050405020304" pitchFamily="18" charset="0"/>
              </a:rPr>
              <a:t>Tìm phó từ trong các câu sau.Cho biết chúng đi kèm từ loại và bổ sung ý nghĩa gì cho từ trung tâm.</a:t>
            </a:r>
          </a:p>
          <a:p>
            <a:r>
              <a:rPr lang="vi-VN" sz="3200" dirty="0">
                <a:solidFill>
                  <a:srgbClr val="0070C0"/>
                </a:solidFill>
                <a:latin typeface="Times New Roman" panose="02020603050405020304" pitchFamily="18" charset="0"/>
                <a:cs typeface="Times New Roman" panose="02020603050405020304" pitchFamily="18" charset="0"/>
              </a:rPr>
              <a:t>a) </a:t>
            </a:r>
            <a:r>
              <a:rPr lang="vi-VN" sz="3200" i="1" dirty="0">
                <a:solidFill>
                  <a:srgbClr val="0070C0"/>
                </a:solidFill>
                <a:latin typeface="Times New Roman" panose="02020603050405020304" pitchFamily="18" charset="0"/>
                <a:cs typeface="Times New Roman" panose="02020603050405020304" pitchFamily="18" charset="0"/>
              </a:rPr>
              <a:t>Con vật khủng khiếp quá !</a:t>
            </a:r>
            <a:r>
              <a:rPr lang="vi-VN" sz="3200" dirty="0">
                <a:solidFill>
                  <a:srgbClr val="0070C0"/>
                </a:solidFill>
                <a:latin typeface="Times New Roman" panose="02020603050405020304" pitchFamily="18" charset="0"/>
                <a:cs typeface="Times New Roman" panose="02020603050405020304" pitchFamily="18" charset="0"/>
              </a:rPr>
              <a:t> (Véc-nơ)</a:t>
            </a:r>
          </a:p>
          <a:p>
            <a:r>
              <a:rPr lang="vi-VN" sz="3200" dirty="0">
                <a:solidFill>
                  <a:srgbClr val="0070C0"/>
                </a:solidFill>
                <a:latin typeface="Times New Roman" panose="02020603050405020304" pitchFamily="18" charset="0"/>
                <a:cs typeface="Times New Roman" panose="02020603050405020304" pitchFamily="18" charset="0"/>
              </a:rPr>
              <a:t>b) </a:t>
            </a:r>
            <a:r>
              <a:rPr lang="vi-VN" sz="3200" i="1" dirty="0">
                <a:solidFill>
                  <a:srgbClr val="0070C0"/>
                </a:solidFill>
                <a:latin typeface="Times New Roman" panose="02020603050405020304" pitchFamily="18" charset="0"/>
                <a:cs typeface="Times New Roman" panose="02020603050405020304" pitchFamily="18" charset="0"/>
              </a:rPr>
              <a:t>Đúng là tàu đang đỗ ở chỗ nước trong ...(</a:t>
            </a:r>
            <a:r>
              <a:rPr lang="vi-VN" sz="3200" dirty="0">
                <a:solidFill>
                  <a:srgbClr val="0070C0"/>
                </a:solidFill>
                <a:latin typeface="Times New Roman" panose="02020603050405020304" pitchFamily="18" charset="0"/>
                <a:cs typeface="Times New Roman" panose="02020603050405020304" pitchFamily="18" charset="0"/>
              </a:rPr>
              <a:t>Véc – nơ)</a:t>
            </a:r>
          </a:p>
          <a:p>
            <a:r>
              <a:rPr lang="vi-VN" sz="3200" i="1" dirty="0">
                <a:solidFill>
                  <a:srgbClr val="0070C0"/>
                </a:solidFill>
                <a:latin typeface="Times New Roman" panose="02020603050405020304" pitchFamily="18" charset="0"/>
                <a:cs typeface="Times New Roman" panose="02020603050405020304" pitchFamily="18" charset="0"/>
              </a:rPr>
              <a:t>c) Vòi và đuôi bạch tuộc có khả năng mọc lại</a:t>
            </a:r>
            <a:r>
              <a:rPr lang="vi-VN" sz="3200" dirty="0">
                <a:solidFill>
                  <a:srgbClr val="0070C0"/>
                </a:solidFill>
                <a:latin typeface="Times New Roman" panose="02020603050405020304" pitchFamily="18" charset="0"/>
                <a:cs typeface="Times New Roman" panose="02020603050405020304" pitchFamily="18" charset="0"/>
              </a:rPr>
              <a:t> ( Véc – nơ)</a:t>
            </a:r>
          </a:p>
          <a:p>
            <a:r>
              <a:rPr lang="vi-VN" sz="3200" dirty="0">
                <a:solidFill>
                  <a:srgbClr val="0070C0"/>
                </a:solidFill>
                <a:latin typeface="Times New Roman" panose="02020603050405020304" pitchFamily="18" charset="0"/>
                <a:cs typeface="Times New Roman" panose="02020603050405020304" pitchFamily="18" charset="0"/>
              </a:rPr>
              <a:t>d)...</a:t>
            </a:r>
            <a:r>
              <a:rPr lang="vi-VN" sz="3200" i="1" dirty="0">
                <a:solidFill>
                  <a:srgbClr val="0070C0"/>
                </a:solidFill>
                <a:latin typeface="Times New Roman" panose="02020603050405020304" pitchFamily="18" charset="0"/>
                <a:cs typeface="Times New Roman" panose="02020603050405020304" pitchFamily="18" charset="0"/>
              </a:rPr>
              <a:t>Anh đừng để tâm đến chuyện hôm nay</a:t>
            </a:r>
            <a:r>
              <a:rPr lang="vi-VN" sz="3200" dirty="0">
                <a:solidFill>
                  <a:srgbClr val="0070C0"/>
                </a:solidFill>
                <a:latin typeface="Times New Roman" panose="02020603050405020304" pitchFamily="18" charset="0"/>
                <a:cs typeface="Times New Roman" panose="02020603050405020304" pitchFamily="18" charset="0"/>
              </a:rPr>
              <a:t>. ( Brét-bơ- ry)</a:t>
            </a:r>
          </a:p>
        </p:txBody>
      </p:sp>
    </p:spTree>
    <p:extLst>
      <p:ext uri="{BB962C8B-B14F-4D97-AF65-F5344CB8AC3E}">
        <p14:creationId xmlns:p14="http://schemas.microsoft.com/office/powerpoint/2010/main" val="5762553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844686174"/>
              </p:ext>
            </p:extLst>
          </p:nvPr>
        </p:nvGraphicFramePr>
        <p:xfrm>
          <a:off x="207389" y="1253765"/>
          <a:ext cx="11434713" cy="5377307"/>
        </p:xfrm>
        <a:graphic>
          <a:graphicData uri="http://schemas.openxmlformats.org/drawingml/2006/table">
            <a:tbl>
              <a:tblPr firstRow="1" bandRow="1">
                <a:tableStyleId>{5C22544A-7EE6-4342-B048-85BDC9FD1C3A}</a:tableStyleId>
              </a:tblPr>
              <a:tblGrid>
                <a:gridCol w="2601349">
                  <a:extLst>
                    <a:ext uri="{9D8B030D-6E8A-4147-A177-3AD203B41FA5}">
                      <a16:colId xmlns:a16="http://schemas.microsoft.com/office/drawing/2014/main" val="3786791344"/>
                    </a:ext>
                  </a:extLst>
                </a:gridCol>
                <a:gridCol w="2975646">
                  <a:extLst>
                    <a:ext uri="{9D8B030D-6E8A-4147-A177-3AD203B41FA5}">
                      <a16:colId xmlns:a16="http://schemas.microsoft.com/office/drawing/2014/main" val="2997625685"/>
                    </a:ext>
                  </a:extLst>
                </a:gridCol>
                <a:gridCol w="5857718">
                  <a:extLst>
                    <a:ext uri="{9D8B030D-6E8A-4147-A177-3AD203B41FA5}">
                      <a16:colId xmlns:a16="http://schemas.microsoft.com/office/drawing/2014/main" val="1101614185"/>
                    </a:ext>
                  </a:extLst>
                </a:gridCol>
              </a:tblGrid>
              <a:tr h="516706">
                <a:tc>
                  <a:txBody>
                    <a:bodyPr/>
                    <a:lstStyle/>
                    <a:p>
                      <a:pPr algn="ctr"/>
                      <a:r>
                        <a:rPr lang="en-US" sz="3200" dirty="0" err="1">
                          <a:solidFill>
                            <a:srgbClr val="FF0000"/>
                          </a:solidFill>
                          <a:latin typeface="Times New Roman" panose="02020603050405020304" pitchFamily="18" charset="0"/>
                          <a:cs typeface="Times New Roman" panose="02020603050405020304" pitchFamily="18" charset="0"/>
                        </a:rPr>
                        <a:t>Câu</a:t>
                      </a:r>
                      <a:endParaRPr lang="vi-VN" sz="3200"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err="1">
                          <a:solidFill>
                            <a:srgbClr val="FF0000"/>
                          </a:solidFill>
                          <a:latin typeface="Times New Roman" panose="02020603050405020304" pitchFamily="18" charset="0"/>
                          <a:cs typeface="Times New Roman" panose="02020603050405020304" pitchFamily="18" charset="0"/>
                        </a:rPr>
                        <a:t>Phó</a:t>
                      </a:r>
                      <a:r>
                        <a:rPr lang="en-US" sz="3200" baseline="0" dirty="0">
                          <a:solidFill>
                            <a:srgbClr val="FF0000"/>
                          </a:solidFill>
                          <a:latin typeface="Times New Roman" panose="02020603050405020304" pitchFamily="18" charset="0"/>
                          <a:cs typeface="Times New Roman" panose="02020603050405020304" pitchFamily="18" charset="0"/>
                        </a:rPr>
                        <a:t> </a:t>
                      </a:r>
                      <a:r>
                        <a:rPr lang="en-US" sz="3200" baseline="0" dirty="0" err="1">
                          <a:solidFill>
                            <a:srgbClr val="FF0000"/>
                          </a:solidFill>
                          <a:latin typeface="Times New Roman" panose="02020603050405020304" pitchFamily="18" charset="0"/>
                          <a:cs typeface="Times New Roman" panose="02020603050405020304" pitchFamily="18" charset="0"/>
                        </a:rPr>
                        <a:t>từ</a:t>
                      </a:r>
                      <a:endParaRPr lang="vi-VN" sz="3200"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err="1">
                          <a:solidFill>
                            <a:srgbClr val="FF0000"/>
                          </a:solidFill>
                          <a:latin typeface="Times New Roman" panose="02020603050405020304" pitchFamily="18" charset="0"/>
                          <a:cs typeface="Times New Roman" panose="02020603050405020304" pitchFamily="18" charset="0"/>
                        </a:rPr>
                        <a:t>Bổ</a:t>
                      </a:r>
                      <a:r>
                        <a:rPr lang="en-US" sz="3200" dirty="0">
                          <a:solidFill>
                            <a:srgbClr val="FF0000"/>
                          </a:solidFill>
                          <a:latin typeface="Times New Roman" panose="02020603050405020304" pitchFamily="18" charset="0"/>
                          <a:cs typeface="Times New Roman" panose="02020603050405020304" pitchFamily="18" charset="0"/>
                        </a:rPr>
                        <a:t> sung</a:t>
                      </a:r>
                      <a:endParaRPr lang="vi-VN" sz="3200"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81705899"/>
                  </a:ext>
                </a:extLst>
              </a:tr>
              <a:tr h="455284">
                <a:tc>
                  <a:txBody>
                    <a:bodyPr/>
                    <a:lstStyle/>
                    <a:p>
                      <a:pPr algn="ctr">
                        <a:lnSpc>
                          <a:spcPct val="107000"/>
                        </a:lnSpc>
                        <a:spcAft>
                          <a:spcPts val="800"/>
                        </a:spcAft>
                      </a:pPr>
                      <a:r>
                        <a:rPr lang="en-US" sz="3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a:t>
                      </a:r>
                      <a:endParaRPr lang="vi-VN"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320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quá</a:t>
                      </a:r>
                      <a:endParaRPr lang="vi-VN"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Ý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khủng</a:t>
                      </a:r>
                      <a:r>
                        <a:rPr lang="en-US" sz="3200" i="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khiếp</a:t>
                      </a:r>
                      <a:endParaRPr lang="vi-VN"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8697851"/>
                  </a:ext>
                </a:extLst>
              </a:tr>
              <a:tr h="910567">
                <a:tc>
                  <a:txBody>
                    <a:bodyPr/>
                    <a:lstStyle/>
                    <a:p>
                      <a:pPr algn="ctr">
                        <a:lnSpc>
                          <a:spcPct val="107000"/>
                        </a:lnSpc>
                        <a:spcAft>
                          <a:spcPts val="800"/>
                        </a:spcAft>
                      </a:pPr>
                      <a:r>
                        <a:rPr lang="en-US" sz="3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b</a:t>
                      </a:r>
                      <a:endParaRPr lang="vi-VN"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320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đang</a:t>
                      </a:r>
                      <a:endParaRPr lang="vi-VN"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Ý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đỗ</a:t>
                      </a:r>
                      <a:endParaRPr lang="vi-VN"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53211705"/>
                  </a:ext>
                </a:extLst>
              </a:tr>
              <a:tr h="455284">
                <a:tc>
                  <a:txBody>
                    <a:bodyPr/>
                    <a:lstStyle/>
                    <a:p>
                      <a:pPr algn="ctr">
                        <a:lnSpc>
                          <a:spcPct val="107000"/>
                        </a:lnSpc>
                        <a:spcAft>
                          <a:spcPts val="800"/>
                        </a:spcAft>
                      </a:pPr>
                      <a:r>
                        <a:rPr lang="en-US" sz="3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a:t>
                      </a:r>
                      <a:endParaRPr lang="vi-VN"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3200"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lại</a:t>
                      </a:r>
                      <a:endParaRPr lang="vi-VN"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Ý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lặp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mọc</a:t>
                      </a:r>
                      <a:endParaRPr lang="vi-VN"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5402157"/>
                  </a:ext>
                </a:extLst>
              </a:tr>
              <a:tr h="1011882">
                <a:tc>
                  <a:txBody>
                    <a:bodyPr/>
                    <a:lstStyle/>
                    <a:p>
                      <a:pPr algn="ctr">
                        <a:lnSpc>
                          <a:spcPct val="107000"/>
                        </a:lnSpc>
                        <a:spcAft>
                          <a:spcPts val="800"/>
                        </a:spcAft>
                      </a:pPr>
                      <a:r>
                        <a:rPr lang="en-US" sz="3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d</a:t>
                      </a:r>
                      <a:endParaRPr lang="vi-VN"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3200"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đừng</a:t>
                      </a:r>
                      <a:endParaRPr lang="vi-VN"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3200" i="1" dirty="0" err="1">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endParaRPr lang="vi-VN"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Ý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khiến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endParaRPr lang="vi-VN"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vi-VN"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05824125"/>
                  </a:ext>
                </a:extLst>
              </a:tr>
            </a:tbl>
          </a:graphicData>
        </a:graphic>
      </p:graphicFrame>
      <p:sp>
        <p:nvSpPr>
          <p:cNvPr id="9" name="Donut 8"/>
          <p:cNvSpPr/>
          <p:nvPr/>
        </p:nvSpPr>
        <p:spPr>
          <a:xfrm>
            <a:off x="2884602" y="103695"/>
            <a:ext cx="4034672" cy="1008667"/>
          </a:xfrm>
          <a:prstGeom prst="donut">
            <a:avLst>
              <a:gd name="adj" fmla="val 1748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10" name="Rectangle 9"/>
          <p:cNvSpPr/>
          <p:nvPr/>
        </p:nvSpPr>
        <p:spPr>
          <a:xfrm>
            <a:off x="3958445" y="308711"/>
            <a:ext cx="2363147" cy="584775"/>
          </a:xfrm>
          <a:prstGeom prst="rect">
            <a:avLst/>
          </a:prstGeom>
        </p:spPr>
        <p:txBody>
          <a:bodyPr wrap="none">
            <a:spAutoFit/>
          </a:bodyPr>
          <a:lstStyle/>
          <a:p>
            <a:r>
              <a:rPr lang="en-US" sz="3200" b="1" dirty="0">
                <a:solidFill>
                  <a:srgbClr val="0070C0"/>
                </a:solidFill>
                <a:latin typeface="Times New Roman" panose="02020603050405020304" pitchFamily="18" charset="0"/>
                <a:cs typeface="Times New Roman" panose="02020603050405020304" pitchFamily="18" charset="0"/>
              </a:rPr>
              <a:t>B</a:t>
            </a:r>
            <a:r>
              <a:rPr lang="vi-VN" sz="3200" b="1" dirty="0">
                <a:solidFill>
                  <a:srgbClr val="0070C0"/>
                </a:solidFill>
                <a:latin typeface="Times New Roman" panose="02020603050405020304" pitchFamily="18" charset="0"/>
                <a:cs typeface="Times New Roman" panose="02020603050405020304" pitchFamily="18" charset="0"/>
              </a:rPr>
              <a:t>ÀI 1/ 69,70</a:t>
            </a:r>
            <a:endParaRPr lang="vi-VN" sz="32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44550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heel(1)">
                                      <p:cBhvr>
                                        <p:cTn id="10"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56181" y="160256"/>
            <a:ext cx="11349873" cy="64856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Times New Roman" panose="02020603050405020304" pitchFamily="18" charset="0"/>
                <a:cs typeface="Times New Roman" panose="02020603050405020304" pitchFamily="18" charset="0"/>
              </a:rPr>
              <a:t>BÀI TẬP 2: </a:t>
            </a:r>
            <a:r>
              <a:rPr lang="vi-VN" sz="3200" dirty="0">
                <a:solidFill>
                  <a:srgbClr val="002060"/>
                </a:solidFill>
                <a:latin typeface="Times New Roman" panose="02020603050405020304" pitchFamily="18" charset="0"/>
                <a:cs typeface="Times New Roman" panose="02020603050405020304" pitchFamily="18" charset="0"/>
              </a:rPr>
              <a:t>(</a:t>
            </a:r>
            <a:r>
              <a:rPr lang="en-US" sz="3200" dirty="0">
                <a:solidFill>
                  <a:srgbClr val="002060"/>
                </a:solidFill>
                <a:latin typeface="Times New Roman" panose="02020603050405020304" pitchFamily="18" charset="0"/>
                <a:cs typeface="Times New Roman" panose="02020603050405020304" pitchFamily="18" charset="0"/>
              </a:rPr>
              <a:t>T</a:t>
            </a:r>
            <a:r>
              <a:rPr lang="vi-VN" sz="3200" dirty="0">
                <a:solidFill>
                  <a:srgbClr val="002060"/>
                </a:solidFill>
                <a:latin typeface="Times New Roman" panose="02020603050405020304" pitchFamily="18" charset="0"/>
                <a:cs typeface="Times New Roman" panose="02020603050405020304" pitchFamily="18" charset="0"/>
              </a:rPr>
              <a:t>hảo luận cặp đôi)</a:t>
            </a:r>
          </a:p>
          <a:p>
            <a:r>
              <a:rPr lang="vi-VN" sz="3200" dirty="0">
                <a:solidFill>
                  <a:srgbClr val="00B050"/>
                </a:solidFill>
                <a:latin typeface="Times New Roman" panose="02020603050405020304" pitchFamily="18" charset="0"/>
                <a:cs typeface="Times New Roman" panose="02020603050405020304" pitchFamily="18" charset="0"/>
              </a:rPr>
              <a:t>Tìm số từ trong câu dưới đây. Xác định nghĩa mà số từ bổ sung cho danh từ trung tâm . Chỉ ra hiện tượng biến đổi thanh điệu hoặc phụ âm đầu ở một số yếu tố cấu tạo trong các số từ là từ ghép</a:t>
            </a:r>
          </a:p>
          <a:p>
            <a:r>
              <a:rPr lang="vi-VN" sz="3200" i="1" dirty="0">
                <a:solidFill>
                  <a:srgbClr val="00B050"/>
                </a:solidFill>
                <a:latin typeface="Times New Roman" panose="02020603050405020304" pitchFamily="18" charset="0"/>
                <a:cs typeface="Times New Roman" panose="02020603050405020304" pitchFamily="18" charset="0"/>
              </a:rPr>
              <a:t>a) Ở bên phải cửa sổ xuất hiện bảy con bạch tuộc nữa</a:t>
            </a:r>
            <a:r>
              <a:rPr lang="vi-VN" sz="3200" dirty="0">
                <a:solidFill>
                  <a:srgbClr val="00B050"/>
                </a:solidFill>
                <a:latin typeface="Times New Roman" panose="02020603050405020304" pitchFamily="18" charset="0"/>
                <a:cs typeface="Times New Roman" panose="02020603050405020304" pitchFamily="18" charset="0"/>
              </a:rPr>
              <a:t>. (Véc – nơ )</a:t>
            </a:r>
          </a:p>
          <a:p>
            <a:r>
              <a:rPr lang="vi-VN" sz="3200" dirty="0">
                <a:solidFill>
                  <a:srgbClr val="00B050"/>
                </a:solidFill>
                <a:latin typeface="Times New Roman" panose="02020603050405020304" pitchFamily="18" charset="0"/>
                <a:cs typeface="Times New Roman" panose="02020603050405020304" pitchFamily="18" charset="0"/>
              </a:rPr>
              <a:t>b) </a:t>
            </a:r>
            <a:r>
              <a:rPr lang="vi-VN" sz="3200" i="1" dirty="0">
                <a:solidFill>
                  <a:srgbClr val="00B050"/>
                </a:solidFill>
                <a:latin typeface="Times New Roman" panose="02020603050405020304" pitchFamily="18" charset="0"/>
                <a:cs typeface="Times New Roman" panose="02020603050405020304" pitchFamily="18" charset="0"/>
              </a:rPr>
              <a:t>Ở đó đã tập hợp chừng hai mươi người cầm rùi sẵn sàng chiến đấu</a:t>
            </a:r>
            <a:r>
              <a:rPr lang="vi-VN" sz="3200" dirty="0">
                <a:solidFill>
                  <a:srgbClr val="00B050"/>
                </a:solidFill>
                <a:latin typeface="Times New Roman" panose="02020603050405020304" pitchFamily="18" charset="0"/>
                <a:cs typeface="Times New Roman" panose="02020603050405020304" pitchFamily="18" charset="0"/>
              </a:rPr>
              <a:t> . (Véc-nơ)</a:t>
            </a:r>
          </a:p>
          <a:p>
            <a:r>
              <a:rPr lang="vi-VN" sz="3200" dirty="0">
                <a:solidFill>
                  <a:srgbClr val="00B050"/>
                </a:solidFill>
                <a:latin typeface="Times New Roman" panose="02020603050405020304" pitchFamily="18" charset="0"/>
                <a:cs typeface="Times New Roman" panose="02020603050405020304" pitchFamily="18" charset="0"/>
              </a:rPr>
              <a:t>c) </a:t>
            </a:r>
            <a:r>
              <a:rPr lang="vi-VN" sz="3200" i="1" dirty="0">
                <a:solidFill>
                  <a:srgbClr val="00B050"/>
                </a:solidFill>
                <a:latin typeface="Times New Roman" panose="02020603050405020304" pitchFamily="18" charset="0"/>
                <a:cs typeface="Times New Roman" panose="02020603050405020304" pitchFamily="18" charset="0"/>
              </a:rPr>
              <a:t>Cuộc chiến đấu kéo dài mười lăm phút</a:t>
            </a:r>
            <a:r>
              <a:rPr lang="vi-VN" sz="3200" dirty="0">
                <a:solidFill>
                  <a:srgbClr val="00B050"/>
                </a:solidFill>
                <a:latin typeface="Times New Roman" panose="02020603050405020304" pitchFamily="18" charset="0"/>
                <a:cs typeface="Times New Roman" panose="02020603050405020304" pitchFamily="18" charset="0"/>
              </a:rPr>
              <a:t> (Véc-nơ )</a:t>
            </a:r>
          </a:p>
          <a:p>
            <a:r>
              <a:rPr lang="vi-VN" sz="3200" dirty="0">
                <a:solidFill>
                  <a:srgbClr val="00B050"/>
                </a:solidFill>
                <a:latin typeface="Times New Roman" panose="02020603050405020304" pitchFamily="18" charset="0"/>
                <a:cs typeface="Times New Roman" panose="02020603050405020304" pitchFamily="18" charset="0"/>
              </a:rPr>
              <a:t>d)... </a:t>
            </a:r>
            <a:r>
              <a:rPr lang="vi-VN" sz="3200" i="1" dirty="0">
                <a:solidFill>
                  <a:srgbClr val="00B050"/>
                </a:solidFill>
                <a:latin typeface="Times New Roman" panose="02020603050405020304" pitchFamily="18" charset="0"/>
                <a:cs typeface="Times New Roman" panose="02020603050405020304" pitchFamily="18" charset="0"/>
              </a:rPr>
              <a:t>Căn Háp (Had) có hệ thống liên lạc phụ thứ hai và thứ ba.</a:t>
            </a:r>
            <a:endParaRPr lang="en-US" sz="3200" i="1" dirty="0">
              <a:solidFill>
                <a:srgbClr val="00B050"/>
              </a:solidFill>
              <a:latin typeface="Times New Roman" panose="02020603050405020304" pitchFamily="18" charset="0"/>
              <a:cs typeface="Times New Roman" panose="02020603050405020304" pitchFamily="18" charset="0"/>
            </a:endParaRPr>
          </a:p>
          <a:p>
            <a:r>
              <a:rPr lang="vi-VN" sz="3200" i="1" dirty="0">
                <a:solidFill>
                  <a:srgbClr val="00B050"/>
                </a:solidFill>
                <a:latin typeface="Times New Roman" panose="02020603050405020304" pitchFamily="18" charset="0"/>
                <a:cs typeface="Times New Roman" panose="02020603050405020304" pitchFamily="18" charset="0"/>
              </a:rPr>
              <a:t>(</a:t>
            </a:r>
            <a:r>
              <a:rPr lang="vi-VN" sz="3200" dirty="0">
                <a:solidFill>
                  <a:srgbClr val="00B050"/>
                </a:solidFill>
                <a:latin typeface="Times New Roman" panose="02020603050405020304" pitchFamily="18" charset="0"/>
                <a:cs typeface="Times New Roman" panose="02020603050405020304" pitchFamily="18" charset="0"/>
              </a:rPr>
              <a:t> En – đi Uya)</a:t>
            </a:r>
          </a:p>
        </p:txBody>
      </p:sp>
    </p:spTree>
    <p:extLst>
      <p:ext uri="{BB962C8B-B14F-4D97-AF65-F5344CB8AC3E}">
        <p14:creationId xmlns:p14="http://schemas.microsoft.com/office/powerpoint/2010/main" val="258705438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nut 3"/>
          <p:cNvSpPr/>
          <p:nvPr/>
        </p:nvSpPr>
        <p:spPr>
          <a:xfrm>
            <a:off x="2884602" y="65988"/>
            <a:ext cx="4034672" cy="1008667"/>
          </a:xfrm>
          <a:prstGeom prst="donut">
            <a:avLst>
              <a:gd name="adj" fmla="val 1748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3200" dirty="0">
              <a:solidFill>
                <a:schemeClr val="tx1"/>
              </a:solidFill>
              <a:latin typeface="+mj-lt"/>
            </a:endParaRPr>
          </a:p>
        </p:txBody>
      </p:sp>
      <p:sp>
        <p:nvSpPr>
          <p:cNvPr id="5" name="Rectangle 4"/>
          <p:cNvSpPr/>
          <p:nvPr/>
        </p:nvSpPr>
        <p:spPr>
          <a:xfrm>
            <a:off x="3857421" y="346418"/>
            <a:ext cx="2116670" cy="584775"/>
          </a:xfrm>
          <a:prstGeom prst="rect">
            <a:avLst/>
          </a:prstGeom>
        </p:spPr>
        <p:txBody>
          <a:bodyPr wrap="none">
            <a:spAutoFit/>
          </a:bodyPr>
          <a:lstStyle/>
          <a:p>
            <a:r>
              <a:rPr lang="en-US" sz="3200" b="1" dirty="0">
                <a:solidFill>
                  <a:srgbClr val="0070C0"/>
                </a:solidFill>
                <a:latin typeface="Times New Roman" panose="02020603050405020304" pitchFamily="18" charset="0"/>
                <a:cs typeface="Times New Roman" panose="02020603050405020304" pitchFamily="18" charset="0"/>
              </a:rPr>
              <a:t>B</a:t>
            </a:r>
            <a:r>
              <a:rPr lang="vi-VN" sz="3200" b="1" dirty="0">
                <a:solidFill>
                  <a:srgbClr val="0070C0"/>
                </a:solidFill>
                <a:latin typeface="Times New Roman" panose="02020603050405020304" pitchFamily="18" charset="0"/>
                <a:cs typeface="Times New Roman" panose="02020603050405020304" pitchFamily="18" charset="0"/>
              </a:rPr>
              <a:t>ÀI TẬP </a:t>
            </a:r>
            <a:r>
              <a:rPr lang="en-US" sz="3200" b="1" dirty="0">
                <a:solidFill>
                  <a:srgbClr val="0070C0"/>
                </a:solidFill>
                <a:latin typeface="Times New Roman" panose="02020603050405020304" pitchFamily="18" charset="0"/>
                <a:cs typeface="Times New Roman" panose="02020603050405020304" pitchFamily="18" charset="0"/>
              </a:rPr>
              <a:t>2</a:t>
            </a:r>
            <a:endParaRPr lang="vi-VN" sz="3200" dirty="0">
              <a:solidFill>
                <a:srgbClr val="0070C0"/>
              </a:solidFill>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4012138806"/>
              </p:ext>
            </p:extLst>
          </p:nvPr>
        </p:nvGraphicFramePr>
        <p:xfrm>
          <a:off x="207389" y="1253765"/>
          <a:ext cx="11434713" cy="4753864"/>
        </p:xfrm>
        <a:graphic>
          <a:graphicData uri="http://schemas.openxmlformats.org/drawingml/2006/table">
            <a:tbl>
              <a:tblPr firstRow="1" bandRow="1">
                <a:tableStyleId>{5C22544A-7EE6-4342-B048-85BDC9FD1C3A}</a:tableStyleId>
              </a:tblPr>
              <a:tblGrid>
                <a:gridCol w="2601349">
                  <a:extLst>
                    <a:ext uri="{9D8B030D-6E8A-4147-A177-3AD203B41FA5}">
                      <a16:colId xmlns:a16="http://schemas.microsoft.com/office/drawing/2014/main" val="3786791344"/>
                    </a:ext>
                  </a:extLst>
                </a:gridCol>
                <a:gridCol w="2975646">
                  <a:extLst>
                    <a:ext uri="{9D8B030D-6E8A-4147-A177-3AD203B41FA5}">
                      <a16:colId xmlns:a16="http://schemas.microsoft.com/office/drawing/2014/main" val="2997625685"/>
                    </a:ext>
                  </a:extLst>
                </a:gridCol>
                <a:gridCol w="5857718">
                  <a:extLst>
                    <a:ext uri="{9D8B030D-6E8A-4147-A177-3AD203B41FA5}">
                      <a16:colId xmlns:a16="http://schemas.microsoft.com/office/drawing/2014/main" val="1101614185"/>
                    </a:ext>
                  </a:extLst>
                </a:gridCol>
              </a:tblGrid>
              <a:tr h="516706">
                <a:tc>
                  <a:txBody>
                    <a:bodyPr/>
                    <a:lstStyle/>
                    <a:p>
                      <a:pPr algn="ctr"/>
                      <a:r>
                        <a:rPr lang="en-US" sz="3200" dirty="0" err="1">
                          <a:solidFill>
                            <a:srgbClr val="FF0000"/>
                          </a:solidFill>
                          <a:latin typeface="Times New Roman" panose="02020603050405020304" pitchFamily="18" charset="0"/>
                          <a:cs typeface="Times New Roman" panose="02020603050405020304" pitchFamily="18" charset="0"/>
                        </a:rPr>
                        <a:t>Câu</a:t>
                      </a:r>
                      <a:endParaRPr lang="vi-VN" sz="3200"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err="1">
                          <a:solidFill>
                            <a:srgbClr val="FF0000"/>
                          </a:solidFill>
                          <a:latin typeface="Times New Roman" panose="02020603050405020304" pitchFamily="18" charset="0"/>
                          <a:cs typeface="Times New Roman" panose="02020603050405020304" pitchFamily="18" charset="0"/>
                        </a:rPr>
                        <a:t>Số</a:t>
                      </a:r>
                      <a:r>
                        <a:rPr lang="en-US" sz="3200" baseline="0" dirty="0">
                          <a:solidFill>
                            <a:srgbClr val="FF0000"/>
                          </a:solidFill>
                          <a:latin typeface="Times New Roman" panose="02020603050405020304" pitchFamily="18" charset="0"/>
                          <a:cs typeface="Times New Roman" panose="02020603050405020304" pitchFamily="18" charset="0"/>
                        </a:rPr>
                        <a:t> </a:t>
                      </a:r>
                      <a:r>
                        <a:rPr lang="en-US" sz="3200" baseline="0" dirty="0" err="1">
                          <a:solidFill>
                            <a:srgbClr val="FF0000"/>
                          </a:solidFill>
                          <a:latin typeface="Times New Roman" panose="02020603050405020304" pitchFamily="18" charset="0"/>
                          <a:cs typeface="Times New Roman" panose="02020603050405020304" pitchFamily="18" charset="0"/>
                        </a:rPr>
                        <a:t>từ</a:t>
                      </a:r>
                      <a:endParaRPr lang="vi-VN" sz="3200"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Ý</a:t>
                      </a:r>
                      <a:r>
                        <a:rPr lang="en-US" sz="3200" baseline="0" dirty="0">
                          <a:solidFill>
                            <a:srgbClr val="FF0000"/>
                          </a:solidFill>
                          <a:latin typeface="Times New Roman" panose="02020603050405020304" pitchFamily="18" charset="0"/>
                          <a:cs typeface="Times New Roman" panose="02020603050405020304" pitchFamily="18" charset="0"/>
                        </a:rPr>
                        <a:t> </a:t>
                      </a:r>
                      <a:r>
                        <a:rPr lang="en-US" sz="3200" baseline="0" dirty="0" err="1">
                          <a:solidFill>
                            <a:srgbClr val="FF0000"/>
                          </a:solidFill>
                          <a:latin typeface="Times New Roman" panose="02020603050405020304" pitchFamily="18" charset="0"/>
                          <a:cs typeface="Times New Roman" panose="02020603050405020304" pitchFamily="18" charset="0"/>
                        </a:rPr>
                        <a:t>nghĩa</a:t>
                      </a:r>
                      <a:endParaRPr lang="vi-VN" sz="3200"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81705899"/>
                  </a:ext>
                </a:extLst>
              </a:tr>
              <a:tr h="455284">
                <a:tc>
                  <a:txBody>
                    <a:bodyPr/>
                    <a:lstStyle/>
                    <a:p>
                      <a:pPr algn="ctr">
                        <a:lnSpc>
                          <a:spcPct val="107000"/>
                        </a:lnSpc>
                        <a:spcAft>
                          <a:spcPts val="800"/>
                        </a:spcAft>
                      </a:pPr>
                      <a:r>
                        <a:rPr lang="en-US" sz="3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a</a:t>
                      </a:r>
                      <a:endParaRPr lang="vi-VN"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tabLst>
                          <a:tab pos="328295" algn="l"/>
                        </a:tabLst>
                      </a:pPr>
                      <a:r>
                        <a:rPr lang="en-US" sz="3200"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Bảy</a:t>
                      </a:r>
                      <a:endParaRPr lang="vi-VN" sz="32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tabLst>
                          <a:tab pos="328295" algn="l"/>
                        </a:tabLst>
                      </a:pP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i="1"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bạch</a:t>
                      </a:r>
                      <a:r>
                        <a:rPr lang="en-US" sz="3200"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tuộc</a:t>
                      </a:r>
                      <a:r>
                        <a:rPr lang="en-US" sz="3200"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32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8697851"/>
                  </a:ext>
                </a:extLst>
              </a:tr>
              <a:tr h="910567">
                <a:tc>
                  <a:txBody>
                    <a:bodyPr/>
                    <a:lstStyle/>
                    <a:p>
                      <a:pPr algn="ctr">
                        <a:lnSpc>
                          <a:spcPct val="107000"/>
                        </a:lnSpc>
                        <a:spcAft>
                          <a:spcPts val="800"/>
                        </a:spcAft>
                      </a:pPr>
                      <a:r>
                        <a:rPr lang="en-US" sz="3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b</a:t>
                      </a:r>
                      <a:endParaRPr lang="vi-VN"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tabLst>
                          <a:tab pos="328295" algn="l"/>
                        </a:tabLst>
                      </a:pPr>
                      <a:r>
                        <a:rPr lang="en-US" sz="32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Hai </a:t>
                      </a:r>
                      <a:r>
                        <a:rPr lang="en-US" sz="3200"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mươi</a:t>
                      </a:r>
                      <a:endParaRPr lang="vi-VN" sz="32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tabLst>
                          <a:tab pos="328295" algn="l"/>
                        </a:tabLst>
                      </a:pP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i="1"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32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53211705"/>
                  </a:ext>
                </a:extLst>
              </a:tr>
              <a:tr h="455284">
                <a:tc>
                  <a:txBody>
                    <a:bodyPr/>
                    <a:lstStyle/>
                    <a:p>
                      <a:pPr algn="ctr">
                        <a:lnSpc>
                          <a:spcPct val="107000"/>
                        </a:lnSpc>
                        <a:spcAft>
                          <a:spcPts val="800"/>
                        </a:spcAft>
                      </a:pPr>
                      <a:r>
                        <a:rPr lang="en-US" sz="3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c</a:t>
                      </a:r>
                      <a:endParaRPr lang="vi-VN"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tabLst>
                          <a:tab pos="328295" algn="l"/>
                        </a:tabLst>
                      </a:pPr>
                      <a:r>
                        <a:rPr lang="en-US" sz="3200"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Mười</a:t>
                      </a:r>
                      <a:r>
                        <a:rPr lang="en-US" sz="32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lăm</a:t>
                      </a:r>
                      <a:endParaRPr lang="vi-VN" sz="32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tabLst>
                          <a:tab pos="328295" algn="l"/>
                        </a:tabLst>
                      </a:pP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bổ</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sung ý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i="1"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3200"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vi-VN" sz="32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25402157"/>
                  </a:ext>
                </a:extLst>
              </a:tr>
              <a:tr h="1011882">
                <a:tc>
                  <a:txBody>
                    <a:bodyPr/>
                    <a:lstStyle/>
                    <a:p>
                      <a:pPr algn="ctr">
                        <a:lnSpc>
                          <a:spcPct val="107000"/>
                        </a:lnSpc>
                        <a:spcAft>
                          <a:spcPts val="800"/>
                        </a:spcAft>
                      </a:pPr>
                      <a:r>
                        <a:rPr lang="en-US" sz="32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rPr>
                        <a:t>d</a:t>
                      </a:r>
                      <a:endParaRPr lang="vi-VN"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tabLst>
                          <a:tab pos="328295" algn="l"/>
                        </a:tabLst>
                      </a:pPr>
                      <a:r>
                        <a:rPr lang="en-US" sz="3200"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Hai, </a:t>
                      </a:r>
                      <a:r>
                        <a:rPr lang="en-US" sz="3200" i="1"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ba</a:t>
                      </a:r>
                      <a:endParaRPr lang="vi-VN" sz="32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tabLst>
                          <a:tab pos="328295" algn="l"/>
                        </a:tabLst>
                      </a:pP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3200" i="1"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3200"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3200"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3200"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3200"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phụ</a:t>
                      </a:r>
                      <a:r>
                        <a:rPr lang="en-US" sz="3200"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32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05824125"/>
                  </a:ext>
                </a:extLst>
              </a:tr>
            </a:tbl>
          </a:graphicData>
        </a:graphic>
      </p:graphicFrame>
    </p:spTree>
    <p:extLst>
      <p:ext uri="{BB962C8B-B14F-4D97-AF65-F5344CB8AC3E}">
        <p14:creationId xmlns:p14="http://schemas.microsoft.com/office/powerpoint/2010/main" val="139988779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par>
                                <p:cTn id="17" presetID="31"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 calcmode="lin" valueType="num">
                                      <p:cBhvr>
                                        <p:cTn id="21" dur="1000" fill="hold"/>
                                        <p:tgtEl>
                                          <p:spTgt spid="6"/>
                                        </p:tgtEl>
                                        <p:attrNameLst>
                                          <p:attrName>style.rotation</p:attrName>
                                        </p:attrNameLst>
                                      </p:cBhvr>
                                      <p:tavLst>
                                        <p:tav tm="0">
                                          <p:val>
                                            <p:fltVal val="90"/>
                                          </p:val>
                                        </p:tav>
                                        <p:tav tm="100000">
                                          <p:val>
                                            <p:fltVal val="0"/>
                                          </p:val>
                                        </p:tav>
                                      </p:tavLst>
                                    </p:anim>
                                    <p:animEffect transition="in" filter="fade">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14779" y="254524"/>
            <a:ext cx="11472421" cy="384613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200" b="1" dirty="0">
                <a:solidFill>
                  <a:srgbClr val="002060"/>
                </a:solidFill>
                <a:latin typeface="Times New Roman" panose="02020603050405020304" pitchFamily="18" charset="0"/>
                <a:cs typeface="Times New Roman" panose="02020603050405020304" pitchFamily="18" charset="0"/>
              </a:rPr>
              <a:t>B</a:t>
            </a:r>
            <a:r>
              <a:rPr lang="vi-VN" sz="3200" b="1" dirty="0">
                <a:solidFill>
                  <a:srgbClr val="002060"/>
                </a:solidFill>
                <a:latin typeface="Times New Roman" panose="02020603050405020304" pitchFamily="18" charset="0"/>
                <a:cs typeface="Times New Roman" panose="02020603050405020304" pitchFamily="18" charset="0"/>
              </a:rPr>
              <a:t>ÀI 3: </a:t>
            </a:r>
            <a:r>
              <a:rPr lang="vi-VN" sz="3200" dirty="0">
                <a:solidFill>
                  <a:srgbClr val="002060"/>
                </a:solidFill>
                <a:latin typeface="Times New Roman" panose="02020603050405020304" pitchFamily="18" charset="0"/>
                <a:cs typeface="Times New Roman" panose="02020603050405020304" pitchFamily="18" charset="0"/>
              </a:rPr>
              <a:t>(</a:t>
            </a:r>
            <a:r>
              <a:rPr lang="en-US" sz="3200" dirty="0">
                <a:solidFill>
                  <a:srgbClr val="002060"/>
                </a:solidFill>
                <a:latin typeface="Times New Roman" panose="02020603050405020304" pitchFamily="18" charset="0"/>
                <a:cs typeface="Times New Roman" panose="02020603050405020304" pitchFamily="18" charset="0"/>
              </a:rPr>
              <a:t>T</a:t>
            </a:r>
            <a:r>
              <a:rPr lang="vi-VN" sz="3200" dirty="0">
                <a:solidFill>
                  <a:srgbClr val="002060"/>
                </a:solidFill>
                <a:latin typeface="Times New Roman" panose="02020603050405020304" pitchFamily="18" charset="0"/>
                <a:cs typeface="Times New Roman" panose="02020603050405020304" pitchFamily="18" charset="0"/>
              </a:rPr>
              <a:t>rả lời nhanh)</a:t>
            </a:r>
          </a:p>
          <a:p>
            <a:r>
              <a:rPr lang="vi-VN" sz="3200" dirty="0">
                <a:solidFill>
                  <a:srgbClr val="00B050"/>
                </a:solidFill>
                <a:latin typeface="Times New Roman" panose="02020603050405020304" pitchFamily="18" charset="0"/>
                <a:cs typeface="Times New Roman" panose="02020603050405020304" pitchFamily="18" charset="0"/>
              </a:rPr>
              <a:t>Các tổ hợp “số từ + danh từ” in đậm trong những câu dưới đây giúp em hình dung về loại bạch tuộc như thế nào? </a:t>
            </a:r>
          </a:p>
          <a:p>
            <a:r>
              <a:rPr lang="vi-VN" sz="3200" dirty="0">
                <a:solidFill>
                  <a:srgbClr val="00B050"/>
                </a:solidFill>
                <a:latin typeface="Times New Roman" panose="02020603050405020304" pitchFamily="18" charset="0"/>
                <a:cs typeface="Times New Roman" panose="02020603050405020304" pitchFamily="18" charset="0"/>
              </a:rPr>
              <a:t>a) Đó là con bạch tuộc dài chừng </a:t>
            </a:r>
            <a:r>
              <a:rPr lang="vi-VN" sz="3200" b="1" dirty="0">
                <a:solidFill>
                  <a:srgbClr val="00B050"/>
                </a:solidFill>
                <a:latin typeface="Times New Roman" panose="02020603050405020304" pitchFamily="18" charset="0"/>
                <a:cs typeface="Times New Roman" panose="02020603050405020304" pitchFamily="18" charset="0"/>
              </a:rPr>
              <a:t>tám mét.</a:t>
            </a:r>
            <a:r>
              <a:rPr lang="vi-VN" sz="3200" dirty="0">
                <a:solidFill>
                  <a:srgbClr val="00B050"/>
                </a:solidFill>
                <a:latin typeface="Times New Roman" panose="02020603050405020304" pitchFamily="18" charset="0"/>
                <a:cs typeface="Times New Roman" panose="02020603050405020304" pitchFamily="18" charset="0"/>
              </a:rPr>
              <a:t> (Véc – nơ)</a:t>
            </a:r>
          </a:p>
          <a:p>
            <a:r>
              <a:rPr lang="vi-VN" sz="3200" dirty="0">
                <a:solidFill>
                  <a:srgbClr val="00B050"/>
                </a:solidFill>
                <a:latin typeface="Times New Roman" panose="02020603050405020304" pitchFamily="18" charset="0"/>
                <a:cs typeface="Times New Roman" panose="02020603050405020304" pitchFamily="18" charset="0"/>
              </a:rPr>
              <a:t>b) Thân nó hình thoi phình ở giữa,</a:t>
            </a:r>
            <a:r>
              <a:rPr lang="en-US" sz="3200" dirty="0">
                <a:solidFill>
                  <a:srgbClr val="00B050"/>
                </a:solidFill>
                <a:latin typeface="Times New Roman" panose="02020603050405020304" pitchFamily="18" charset="0"/>
                <a:cs typeface="Times New Roman" panose="02020603050405020304" pitchFamily="18" charset="0"/>
              </a:rPr>
              <a:t> </a:t>
            </a:r>
            <a:r>
              <a:rPr lang="vi-VN" sz="3200" dirty="0">
                <a:solidFill>
                  <a:srgbClr val="00B050"/>
                </a:solidFill>
                <a:latin typeface="Times New Roman" panose="02020603050405020304" pitchFamily="18" charset="0"/>
                <a:cs typeface="Times New Roman" panose="02020603050405020304" pitchFamily="18" charset="0"/>
              </a:rPr>
              <a:t>là một khối thịt nặng chừng </a:t>
            </a:r>
            <a:r>
              <a:rPr lang="vi-VN" sz="3200" b="1" dirty="0">
                <a:solidFill>
                  <a:srgbClr val="00B050"/>
                </a:solidFill>
                <a:latin typeface="Times New Roman" panose="02020603050405020304" pitchFamily="18" charset="0"/>
                <a:cs typeface="Times New Roman" panose="02020603050405020304" pitchFamily="18" charset="0"/>
              </a:rPr>
              <a:t>hai mươi, hai lăm tấn</a:t>
            </a:r>
            <a:r>
              <a:rPr lang="vi-VN" sz="3200" dirty="0">
                <a:solidFill>
                  <a:srgbClr val="00B050"/>
                </a:solidFill>
                <a:latin typeface="Times New Roman" panose="02020603050405020304" pitchFamily="18" charset="0"/>
                <a:cs typeface="Times New Roman" panose="02020603050405020304" pitchFamily="18" charset="0"/>
              </a:rPr>
              <a:t> (Véc- nơ)</a:t>
            </a:r>
          </a:p>
          <a:p>
            <a:r>
              <a:rPr lang="vi-VN" sz="3200" dirty="0">
                <a:solidFill>
                  <a:srgbClr val="00B050"/>
                </a:solidFill>
                <a:latin typeface="Times New Roman" panose="02020603050405020304" pitchFamily="18" charset="0"/>
                <a:cs typeface="Times New Roman" panose="02020603050405020304" pitchFamily="18" charset="0"/>
              </a:rPr>
              <a:t>c) Con quái vật có tám vòi thì </a:t>
            </a:r>
            <a:r>
              <a:rPr lang="vi-VN" sz="3200" b="1" dirty="0">
                <a:solidFill>
                  <a:srgbClr val="00B050"/>
                </a:solidFill>
                <a:latin typeface="Times New Roman" panose="02020603050405020304" pitchFamily="18" charset="0"/>
                <a:cs typeface="Times New Roman" panose="02020603050405020304" pitchFamily="18" charset="0"/>
              </a:rPr>
              <a:t>bảy</a:t>
            </a:r>
            <a:r>
              <a:rPr lang="vi-VN" sz="3200" dirty="0">
                <a:solidFill>
                  <a:srgbClr val="00B050"/>
                </a:solidFill>
                <a:latin typeface="Times New Roman" panose="02020603050405020304" pitchFamily="18" charset="0"/>
                <a:cs typeface="Times New Roman" panose="02020603050405020304" pitchFamily="18" charset="0"/>
              </a:rPr>
              <a:t> vòi đã bị chặt đứt. (Véc-nơ)</a:t>
            </a:r>
          </a:p>
        </p:txBody>
      </p:sp>
    </p:spTree>
    <p:extLst>
      <p:ext uri="{BB962C8B-B14F-4D97-AF65-F5344CB8AC3E}">
        <p14:creationId xmlns:p14="http://schemas.microsoft.com/office/powerpoint/2010/main" val="75257219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Callout 4"/>
          <p:cNvSpPr/>
          <p:nvPr/>
        </p:nvSpPr>
        <p:spPr>
          <a:xfrm>
            <a:off x="509047" y="2498100"/>
            <a:ext cx="5242852" cy="3242824"/>
          </a:xfrm>
          <a:prstGeom prst="right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mj-lt"/>
              </a:rPr>
              <a:t>T</a:t>
            </a:r>
            <a:r>
              <a:rPr lang="vi-VN" sz="3200" dirty="0">
                <a:latin typeface="+mj-lt"/>
              </a:rPr>
              <a:t>hực hiện cặp đôi, bài tập nhận diện phó từ, số từ và củng cố lại kiến thức về phó từ, số từ.</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0544" y="2267140"/>
            <a:ext cx="4751109" cy="3473783"/>
          </a:xfrm>
          <a:prstGeom prst="rect">
            <a:avLst/>
          </a:prstGeom>
        </p:spPr>
      </p:pic>
      <p:sp>
        <p:nvSpPr>
          <p:cNvPr id="2" name="Flowchart: Delay 1"/>
          <p:cNvSpPr/>
          <p:nvPr/>
        </p:nvSpPr>
        <p:spPr>
          <a:xfrm>
            <a:off x="791852" y="226242"/>
            <a:ext cx="10265789" cy="1753387"/>
          </a:xfrm>
          <a:prstGeom prst="flowChartDela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b="1" dirty="0">
                <a:latin typeface="Times New Roman" panose="02020603050405020304" pitchFamily="18" charset="0"/>
                <a:cs typeface="Times New Roman" panose="02020603050405020304" pitchFamily="18" charset="0"/>
              </a:rPr>
              <a:t>HOẠT ĐỘNG 1.1: LÀM BÀI TẬP NHẬN DIỆN TỪ NGỮ LÀ PHÓ TỪ, SỐ TỪ</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69655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103695" y="820132"/>
            <a:ext cx="11868346" cy="6037868"/>
          </a:xfrm>
          <a:prstGeom prst="frame">
            <a:avLst>
              <a:gd name="adj1" fmla="val 8258"/>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dirty="0">
                <a:solidFill>
                  <a:schemeClr val="tx1"/>
                </a:solidFill>
                <a:latin typeface="Times New Roman" panose="02020603050405020304" pitchFamily="18" charset="0"/>
                <a:cs typeface="Times New Roman" panose="02020603050405020304" pitchFamily="18" charset="0"/>
              </a:rPr>
              <a:t>a) </a:t>
            </a:r>
            <a:r>
              <a:rPr lang="en-US" sz="3000" dirty="0" err="1">
                <a:solidFill>
                  <a:schemeClr val="tx1"/>
                </a:solidFill>
                <a:latin typeface="Times New Roman" panose="02020603050405020304" pitchFamily="18" charset="0"/>
                <a:cs typeface="Times New Roman" panose="02020603050405020304" pitchFamily="18" charset="0"/>
              </a:rPr>
              <a:t>Tổ</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hợp</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sô</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tư</a:t>
            </a:r>
            <a:r>
              <a:rPr lang="en-US" sz="3000" dirty="0">
                <a:solidFill>
                  <a:schemeClr val="tx1"/>
                </a:solidFill>
                <a:latin typeface="Times New Roman" panose="02020603050405020304" pitchFamily="18" charset="0"/>
                <a:cs typeface="Times New Roman" panose="02020603050405020304" pitchFamily="18" charset="0"/>
              </a:rPr>
              <a:t>̀ + </a:t>
            </a:r>
            <a:r>
              <a:rPr lang="en-US" sz="3000" dirty="0" err="1">
                <a:solidFill>
                  <a:schemeClr val="tx1"/>
                </a:solidFill>
                <a:latin typeface="Times New Roman" panose="02020603050405020304" pitchFamily="18" charset="0"/>
                <a:cs typeface="Times New Roman" panose="02020603050405020304" pitchFamily="18" charset="0"/>
              </a:rPr>
              <a:t>danh</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tư</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cho</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biết</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chiều</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dài</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thân</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hình</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của</a:t>
            </a:r>
            <a:r>
              <a:rPr lang="en-US" sz="3000" dirty="0">
                <a:solidFill>
                  <a:schemeClr val="tx1"/>
                </a:solidFill>
                <a:latin typeface="Times New Roman" panose="02020603050405020304" pitchFamily="18" charset="0"/>
                <a:cs typeface="Times New Roman" panose="02020603050405020304" pitchFamily="18" charset="0"/>
              </a:rPr>
              <a:t> con </a:t>
            </a:r>
            <a:r>
              <a:rPr lang="en-US" sz="3000" dirty="0" err="1">
                <a:solidFill>
                  <a:schemeClr val="tx1"/>
                </a:solidFill>
                <a:latin typeface="Times New Roman" panose="02020603050405020304" pitchFamily="18" charset="0"/>
                <a:cs typeface="Times New Roman" panose="02020603050405020304" pitchFamily="18" charset="0"/>
              </a:rPr>
              <a:t>bạch</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tuộc</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là</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rất</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lớn</a:t>
            </a:r>
            <a:r>
              <a:rPr lang="en-US" sz="3000" dirty="0">
                <a:solidFill>
                  <a:schemeClr val="tx1"/>
                </a:solidFill>
                <a:latin typeface="Times New Roman" panose="02020603050405020304" pitchFamily="18" charset="0"/>
                <a:cs typeface="Times New Roman" panose="02020603050405020304" pitchFamily="18" charset="0"/>
              </a:rPr>
              <a:t>.</a:t>
            </a:r>
            <a:endParaRPr lang="vi-VN" sz="3000" dirty="0">
              <a:solidFill>
                <a:schemeClr val="tx1"/>
              </a:solidFill>
              <a:latin typeface="Times New Roman" panose="02020603050405020304" pitchFamily="18" charset="0"/>
              <a:cs typeface="Times New Roman" panose="02020603050405020304" pitchFamily="18" charset="0"/>
            </a:endParaRPr>
          </a:p>
          <a:p>
            <a:r>
              <a:rPr lang="en-US" sz="3000" dirty="0">
                <a:solidFill>
                  <a:schemeClr val="tx1"/>
                </a:solidFill>
                <a:latin typeface="Times New Roman" panose="02020603050405020304" pitchFamily="18" charset="0"/>
                <a:cs typeface="Times New Roman" panose="02020603050405020304" pitchFamily="18" charset="0"/>
              </a:rPr>
              <a:t>b) </a:t>
            </a:r>
            <a:r>
              <a:rPr lang="en-US" sz="3000" dirty="0" err="1">
                <a:solidFill>
                  <a:schemeClr val="tx1"/>
                </a:solidFill>
                <a:latin typeface="Times New Roman" panose="02020603050405020304" pitchFamily="18" charset="0"/>
                <a:cs typeface="Times New Roman" panose="02020603050405020304" pitchFamily="18" charset="0"/>
              </a:rPr>
              <a:t>Tổ</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hợp</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sô</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tư</a:t>
            </a:r>
            <a:r>
              <a:rPr lang="en-US" sz="3000" dirty="0">
                <a:solidFill>
                  <a:schemeClr val="tx1"/>
                </a:solidFill>
                <a:latin typeface="Times New Roman" panose="02020603050405020304" pitchFamily="18" charset="0"/>
                <a:cs typeface="Times New Roman" panose="02020603050405020304" pitchFamily="18" charset="0"/>
              </a:rPr>
              <a:t>̀ + </a:t>
            </a:r>
            <a:r>
              <a:rPr lang="en-US" sz="3000" dirty="0" err="1">
                <a:solidFill>
                  <a:schemeClr val="tx1"/>
                </a:solidFill>
                <a:latin typeface="Times New Roman" panose="02020603050405020304" pitchFamily="18" charset="0"/>
                <a:cs typeface="Times New Roman" panose="02020603050405020304" pitchFamily="18" charset="0"/>
              </a:rPr>
              <a:t>danh</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tư</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cho</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biết</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khối</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lượng</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bạch</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tuộc</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giúp</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em</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hình</a:t>
            </a:r>
            <a:r>
              <a:rPr lang="en-US" sz="3000" dirty="0">
                <a:solidFill>
                  <a:schemeClr val="tx1"/>
                </a:solidFill>
                <a:latin typeface="Times New Roman" panose="02020603050405020304" pitchFamily="18" charset="0"/>
                <a:cs typeface="Times New Roman" panose="02020603050405020304" pitchFamily="18" charset="0"/>
              </a:rPr>
              <a:t> dung </a:t>
            </a:r>
            <a:r>
              <a:rPr lang="en-US" sz="3000" dirty="0" err="1">
                <a:solidFill>
                  <a:schemeClr val="tx1"/>
                </a:solidFill>
                <a:latin typeface="Times New Roman" panose="02020603050405020304" pitchFamily="18" charset="0"/>
                <a:cs typeface="Times New Roman" panose="02020603050405020304" pitchFamily="18" charset="0"/>
              </a:rPr>
              <a:t>ra</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một</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loài</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vật</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khổng</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lồ</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và</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nguy</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hiểm</a:t>
            </a:r>
            <a:r>
              <a:rPr lang="en-US" sz="3000" dirty="0">
                <a:solidFill>
                  <a:schemeClr val="tx1"/>
                </a:solidFill>
                <a:latin typeface="Times New Roman" panose="02020603050405020304" pitchFamily="18" charset="0"/>
                <a:cs typeface="Times New Roman" panose="02020603050405020304" pitchFamily="18" charset="0"/>
              </a:rPr>
              <a:t>.</a:t>
            </a:r>
            <a:endParaRPr lang="vi-VN" sz="3000" dirty="0">
              <a:solidFill>
                <a:schemeClr val="tx1"/>
              </a:solidFill>
              <a:latin typeface="Times New Roman" panose="02020603050405020304" pitchFamily="18" charset="0"/>
              <a:cs typeface="Times New Roman" panose="02020603050405020304" pitchFamily="18" charset="0"/>
            </a:endParaRPr>
          </a:p>
          <a:p>
            <a:r>
              <a:rPr lang="en-US" sz="3000" dirty="0">
                <a:solidFill>
                  <a:schemeClr val="tx1"/>
                </a:solidFill>
                <a:latin typeface="Times New Roman" panose="02020603050405020304" pitchFamily="18" charset="0"/>
                <a:cs typeface="Times New Roman" panose="02020603050405020304" pitchFamily="18" charset="0"/>
              </a:rPr>
              <a:t>c) </a:t>
            </a:r>
            <a:r>
              <a:rPr lang="en-US" sz="3000" dirty="0" err="1">
                <a:solidFill>
                  <a:schemeClr val="tx1"/>
                </a:solidFill>
                <a:latin typeface="Times New Roman" panose="02020603050405020304" pitchFamily="18" charset="0"/>
                <a:cs typeface="Times New Roman" panose="02020603050405020304" pitchFamily="18" charset="0"/>
              </a:rPr>
              <a:t>Tổ</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hợp</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sô</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tư</a:t>
            </a:r>
            <a:r>
              <a:rPr lang="en-US" sz="3000" dirty="0">
                <a:solidFill>
                  <a:schemeClr val="tx1"/>
                </a:solidFill>
                <a:latin typeface="Times New Roman" panose="02020603050405020304" pitchFamily="18" charset="0"/>
                <a:cs typeface="Times New Roman" panose="02020603050405020304" pitchFamily="18" charset="0"/>
              </a:rPr>
              <a:t>̀ + </a:t>
            </a:r>
            <a:r>
              <a:rPr lang="en-US" sz="3000" dirty="0" err="1">
                <a:solidFill>
                  <a:schemeClr val="tx1"/>
                </a:solidFill>
                <a:latin typeface="Times New Roman" panose="02020603050405020304" pitchFamily="18" charset="0"/>
                <a:cs typeface="Times New Roman" panose="02020603050405020304" pitchFamily="18" charset="0"/>
              </a:rPr>
              <a:t>danh</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tư</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cho</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biết</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số</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vòi</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bị</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chặt</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đứt</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của</a:t>
            </a:r>
            <a:r>
              <a:rPr lang="en-US" sz="3000" dirty="0">
                <a:solidFill>
                  <a:schemeClr val="tx1"/>
                </a:solidFill>
                <a:latin typeface="Times New Roman" panose="02020603050405020304" pitchFamily="18" charset="0"/>
                <a:cs typeface="Times New Roman" panose="02020603050405020304" pitchFamily="18" charset="0"/>
              </a:rPr>
              <a:t> con </a:t>
            </a:r>
            <a:r>
              <a:rPr lang="en-US" sz="3000" dirty="0" err="1">
                <a:solidFill>
                  <a:schemeClr val="tx1"/>
                </a:solidFill>
                <a:latin typeface="Times New Roman" panose="02020603050405020304" pitchFamily="18" charset="0"/>
                <a:cs typeface="Times New Roman" panose="02020603050405020304" pitchFamily="18" charset="0"/>
              </a:rPr>
              <a:t>bạch</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tuộc</a:t>
            </a:r>
            <a:r>
              <a:rPr lang="en-US" sz="3000" dirty="0">
                <a:solidFill>
                  <a:schemeClr val="tx1"/>
                </a:solidFill>
                <a:latin typeface="Times New Roman" panose="02020603050405020304" pitchFamily="18" charset="0"/>
                <a:cs typeface="Times New Roman" panose="02020603050405020304" pitchFamily="18" charset="0"/>
              </a:rPr>
              <a:t>, qua </a:t>
            </a:r>
            <a:r>
              <a:rPr lang="en-US" sz="3000" dirty="0" err="1">
                <a:solidFill>
                  <a:schemeClr val="tx1"/>
                </a:solidFill>
                <a:latin typeface="Times New Roman" panose="02020603050405020304" pitchFamily="18" charset="0"/>
                <a:cs typeface="Times New Roman" panose="02020603050405020304" pitchFamily="18" charset="0"/>
              </a:rPr>
              <a:t>đó</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hình</a:t>
            </a:r>
            <a:r>
              <a:rPr lang="en-US" sz="3000" dirty="0">
                <a:solidFill>
                  <a:schemeClr val="tx1"/>
                </a:solidFill>
                <a:latin typeface="Times New Roman" panose="02020603050405020304" pitchFamily="18" charset="0"/>
                <a:cs typeface="Times New Roman" panose="02020603050405020304" pitchFamily="18" charset="0"/>
              </a:rPr>
              <a:t> dung </a:t>
            </a:r>
            <a:r>
              <a:rPr lang="en-US" sz="3000" dirty="0" err="1">
                <a:solidFill>
                  <a:schemeClr val="tx1"/>
                </a:solidFill>
                <a:latin typeface="Times New Roman" panose="02020603050405020304" pitchFamily="18" charset="0"/>
                <a:cs typeface="Times New Roman" panose="02020603050405020304" pitchFamily="18" charset="0"/>
              </a:rPr>
              <a:t>về</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thương</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tật</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của</a:t>
            </a:r>
            <a:r>
              <a:rPr lang="en-US" sz="3000" dirty="0">
                <a:solidFill>
                  <a:schemeClr val="tx1"/>
                </a:solidFill>
                <a:latin typeface="Times New Roman" panose="02020603050405020304" pitchFamily="18" charset="0"/>
                <a:cs typeface="Times New Roman" panose="02020603050405020304" pitchFamily="18" charset="0"/>
              </a:rPr>
              <a:t> con </a:t>
            </a:r>
            <a:r>
              <a:rPr lang="en-US" sz="3000" dirty="0" err="1">
                <a:solidFill>
                  <a:schemeClr val="tx1"/>
                </a:solidFill>
                <a:latin typeface="Times New Roman" panose="02020603050405020304" pitchFamily="18" charset="0"/>
                <a:cs typeface="Times New Roman" panose="02020603050405020304" pitchFamily="18" charset="0"/>
              </a:rPr>
              <a:t>vật</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cũng</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như</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sự</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chiến</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đấu</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dũng</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cảm</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của</a:t>
            </a:r>
            <a:r>
              <a:rPr lang="en-US" sz="3000" dirty="0">
                <a:solidFill>
                  <a:schemeClr val="tx1"/>
                </a:solidFill>
                <a:latin typeface="Times New Roman" panose="02020603050405020304" pitchFamily="18" charset="0"/>
                <a:cs typeface="Times New Roman" panose="02020603050405020304" pitchFamily="18" charset="0"/>
              </a:rPr>
              <a:t> con </a:t>
            </a:r>
            <a:r>
              <a:rPr lang="en-US" sz="3000" dirty="0" err="1">
                <a:solidFill>
                  <a:schemeClr val="tx1"/>
                </a:solidFill>
                <a:latin typeface="Times New Roman" panose="02020603050405020304" pitchFamily="18" charset="0"/>
                <a:cs typeface="Times New Roman" panose="02020603050405020304" pitchFamily="18" charset="0"/>
              </a:rPr>
              <a:t>người</a:t>
            </a:r>
            <a:endParaRPr lang="vi-VN" sz="3000" dirty="0">
              <a:solidFill>
                <a:schemeClr val="tx1"/>
              </a:solidFill>
              <a:latin typeface="Times New Roman" panose="02020603050405020304" pitchFamily="18" charset="0"/>
              <a:cs typeface="Times New Roman" panose="02020603050405020304" pitchFamily="18" charset="0"/>
            </a:endParaRPr>
          </a:p>
          <a:p>
            <a:br>
              <a:rPr lang="en-US" sz="3000" dirty="0">
                <a:solidFill>
                  <a:schemeClr val="tx1"/>
                </a:solidFill>
                <a:latin typeface="Times New Roman" panose="02020603050405020304" pitchFamily="18" charset="0"/>
                <a:cs typeface="Times New Roman" panose="02020603050405020304" pitchFamily="18" charset="0"/>
              </a:rPr>
            </a:b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nhất</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bổ</a:t>
            </a:r>
            <a:r>
              <a:rPr lang="en-US" sz="3000" dirty="0">
                <a:solidFill>
                  <a:schemeClr val="tx1"/>
                </a:solidFill>
                <a:latin typeface="Times New Roman" panose="02020603050405020304" pitchFamily="18" charset="0"/>
                <a:cs typeface="Times New Roman" panose="02020603050405020304" pitchFamily="18" charset="0"/>
              </a:rPr>
              <a:t> sung ý </a:t>
            </a:r>
            <a:r>
              <a:rPr lang="en-US" sz="3000" dirty="0" err="1">
                <a:solidFill>
                  <a:schemeClr val="tx1"/>
                </a:solidFill>
                <a:latin typeface="Times New Roman" panose="02020603050405020304" pitchFamily="18" charset="0"/>
                <a:cs typeface="Times New Roman" panose="02020603050405020304" pitchFamily="18" charset="0"/>
              </a:rPr>
              <a:t>nghĩa</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thứ</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tự</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cho</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danh</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từ</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trung</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tâm</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bài</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học</a:t>
            </a:r>
            <a:r>
              <a:rPr lang="en-US" sz="3000" dirty="0">
                <a:solidFill>
                  <a:schemeClr val="tx1"/>
                </a:solidFill>
                <a:latin typeface="Times New Roman" panose="02020603050405020304" pitchFamily="18" charset="0"/>
                <a:cs typeface="Times New Roman" panose="02020603050405020304" pitchFamily="18" charset="0"/>
              </a:rPr>
              <a:t>”</a:t>
            </a:r>
            <a:endParaRPr lang="vi-VN" sz="3000" dirty="0">
              <a:solidFill>
                <a:schemeClr val="tx1"/>
              </a:solidFill>
              <a:latin typeface="Times New Roman" panose="02020603050405020304" pitchFamily="18" charset="0"/>
              <a:cs typeface="Times New Roman" panose="02020603050405020304" pitchFamily="18" charset="0"/>
            </a:endParaRPr>
          </a:p>
          <a:p>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hai</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bổ</a:t>
            </a:r>
            <a:r>
              <a:rPr lang="en-US" sz="3000" dirty="0">
                <a:solidFill>
                  <a:schemeClr val="tx1"/>
                </a:solidFill>
                <a:latin typeface="Times New Roman" panose="02020603050405020304" pitchFamily="18" charset="0"/>
                <a:cs typeface="Times New Roman" panose="02020603050405020304" pitchFamily="18" charset="0"/>
              </a:rPr>
              <a:t> sung ý </a:t>
            </a:r>
            <a:r>
              <a:rPr lang="en-US" sz="3000" dirty="0" err="1">
                <a:solidFill>
                  <a:schemeClr val="tx1"/>
                </a:solidFill>
                <a:latin typeface="Times New Roman" panose="02020603050405020304" pitchFamily="18" charset="0"/>
                <a:cs typeface="Times New Roman" panose="02020603050405020304" pitchFamily="18" charset="0"/>
              </a:rPr>
              <a:t>nghĩa</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thứ</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tự</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cho</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danh</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từ</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trung</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tâm</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bài</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học</a:t>
            </a:r>
            <a:r>
              <a:rPr lang="en-US" sz="3000" dirty="0">
                <a:solidFill>
                  <a:schemeClr val="tx1"/>
                </a:solidFill>
                <a:latin typeface="Times New Roman" panose="02020603050405020304" pitchFamily="18" charset="0"/>
                <a:cs typeface="Times New Roman" panose="02020603050405020304" pitchFamily="18" charset="0"/>
              </a:rPr>
              <a:t>”</a:t>
            </a:r>
            <a:endParaRPr lang="vi-VN" sz="3000" dirty="0">
              <a:solidFill>
                <a:schemeClr val="tx1"/>
              </a:solidFill>
              <a:latin typeface="Times New Roman" panose="02020603050405020304" pitchFamily="18" charset="0"/>
              <a:cs typeface="Times New Roman" panose="02020603050405020304" pitchFamily="18" charset="0"/>
            </a:endParaRPr>
          </a:p>
          <a:p>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ba</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bổ</a:t>
            </a:r>
            <a:r>
              <a:rPr lang="en-US" sz="3000" dirty="0">
                <a:solidFill>
                  <a:schemeClr val="tx1"/>
                </a:solidFill>
                <a:latin typeface="Times New Roman" panose="02020603050405020304" pitchFamily="18" charset="0"/>
                <a:cs typeface="Times New Roman" panose="02020603050405020304" pitchFamily="18" charset="0"/>
              </a:rPr>
              <a:t> sung ý </a:t>
            </a:r>
            <a:r>
              <a:rPr lang="en-US" sz="3000" dirty="0" err="1">
                <a:solidFill>
                  <a:schemeClr val="tx1"/>
                </a:solidFill>
                <a:latin typeface="Times New Roman" panose="02020603050405020304" pitchFamily="18" charset="0"/>
                <a:cs typeface="Times New Roman" panose="02020603050405020304" pitchFamily="18" charset="0"/>
              </a:rPr>
              <a:t>nghĩa</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thứ</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tự</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cho</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danh</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từ</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trung</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tâm</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bài</a:t>
            </a:r>
            <a:r>
              <a:rPr lang="en-US" sz="3000" dirty="0">
                <a:solidFill>
                  <a:schemeClr val="tx1"/>
                </a:solidFill>
                <a:latin typeface="Times New Roman" panose="02020603050405020304" pitchFamily="18" charset="0"/>
                <a:cs typeface="Times New Roman" panose="02020603050405020304" pitchFamily="18" charset="0"/>
              </a:rPr>
              <a:t> </a:t>
            </a:r>
            <a:r>
              <a:rPr lang="en-US" sz="3000" dirty="0" err="1">
                <a:solidFill>
                  <a:schemeClr val="tx1"/>
                </a:solidFill>
                <a:latin typeface="Times New Roman" panose="02020603050405020304" pitchFamily="18" charset="0"/>
                <a:cs typeface="Times New Roman" panose="02020603050405020304" pitchFamily="18" charset="0"/>
              </a:rPr>
              <a:t>học</a:t>
            </a:r>
            <a:r>
              <a:rPr lang="en-US" sz="3000" dirty="0">
                <a:solidFill>
                  <a:schemeClr val="tx1"/>
                </a:solidFill>
                <a:latin typeface="Times New Roman" panose="02020603050405020304" pitchFamily="18" charset="0"/>
                <a:cs typeface="Times New Roman" panose="02020603050405020304" pitchFamily="18" charset="0"/>
              </a:rPr>
              <a:t>”</a:t>
            </a:r>
            <a:endParaRPr lang="vi-VN" sz="3000" dirty="0">
              <a:solidFill>
                <a:schemeClr val="tx1"/>
              </a:solidFill>
              <a:latin typeface="Times New Roman" panose="02020603050405020304" pitchFamily="18" charset="0"/>
              <a:cs typeface="Times New Roman" panose="02020603050405020304" pitchFamily="18" charset="0"/>
            </a:endParaRPr>
          </a:p>
        </p:txBody>
      </p:sp>
      <p:sp>
        <p:nvSpPr>
          <p:cNvPr id="5" name="Donut 4"/>
          <p:cNvSpPr/>
          <p:nvPr/>
        </p:nvSpPr>
        <p:spPr>
          <a:xfrm>
            <a:off x="3638746" y="0"/>
            <a:ext cx="4034672" cy="1008667"/>
          </a:xfrm>
          <a:prstGeom prst="donut">
            <a:avLst>
              <a:gd name="adj" fmla="val 1748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6" name="Rectangle 5"/>
          <p:cNvSpPr/>
          <p:nvPr/>
        </p:nvSpPr>
        <p:spPr>
          <a:xfrm>
            <a:off x="4564432" y="214443"/>
            <a:ext cx="2219262" cy="584775"/>
          </a:xfrm>
          <a:prstGeom prst="rect">
            <a:avLst/>
          </a:prstGeom>
        </p:spPr>
        <p:txBody>
          <a:bodyPr wrap="none">
            <a:spAutoFit/>
          </a:bodyPr>
          <a:lstStyle/>
          <a:p>
            <a:r>
              <a:rPr lang="en-US" sz="3200" b="1" dirty="0">
                <a:solidFill>
                  <a:srgbClr val="0070C0"/>
                </a:solidFill>
                <a:latin typeface="Times New Roman" panose="02020603050405020304" pitchFamily="18" charset="0"/>
                <a:cs typeface="Times New Roman" panose="02020603050405020304" pitchFamily="18" charset="0"/>
              </a:rPr>
              <a:t>B</a:t>
            </a:r>
            <a:r>
              <a:rPr lang="vi-VN" sz="3200" b="1" dirty="0">
                <a:solidFill>
                  <a:srgbClr val="0070C0"/>
                </a:solidFill>
                <a:latin typeface="Times New Roman" panose="02020603050405020304" pitchFamily="18" charset="0"/>
                <a:cs typeface="Times New Roman" panose="02020603050405020304" pitchFamily="18" charset="0"/>
              </a:rPr>
              <a:t>ÀI TẬP 3 </a:t>
            </a:r>
            <a:endParaRPr lang="vi-VN" sz="32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0540079"/>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86499" y="141401"/>
            <a:ext cx="6835611" cy="593888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solidFill>
                  <a:srgbClr val="002060"/>
                </a:solidFill>
                <a:latin typeface="Times New Roman" panose="02020603050405020304" pitchFamily="18" charset="0"/>
                <a:cs typeface="Times New Roman" panose="02020603050405020304" pitchFamily="18" charset="0"/>
              </a:rPr>
              <a:t>BÀI TẬP 4: </a:t>
            </a:r>
            <a:r>
              <a:rPr lang="vi-VN" sz="3600" dirty="0">
                <a:solidFill>
                  <a:srgbClr val="002060"/>
                </a:solidFill>
                <a:latin typeface="Times New Roman" panose="02020603050405020304" pitchFamily="18" charset="0"/>
                <a:cs typeface="Times New Roman" panose="02020603050405020304" pitchFamily="18" charset="0"/>
              </a:rPr>
              <a:t>(H</a:t>
            </a:r>
            <a:r>
              <a:rPr lang="en-US" sz="3600" dirty="0">
                <a:solidFill>
                  <a:srgbClr val="002060"/>
                </a:solidFill>
                <a:latin typeface="Times New Roman" panose="02020603050405020304" pitchFamily="18" charset="0"/>
                <a:cs typeface="Times New Roman" panose="02020603050405020304" pitchFamily="18" charset="0"/>
              </a:rPr>
              <a:t>Đ</a:t>
            </a:r>
            <a:r>
              <a:rPr lang="vi-VN" sz="3600" dirty="0">
                <a:solidFill>
                  <a:srgbClr val="002060"/>
                </a:solidFill>
                <a:latin typeface="Times New Roman" panose="02020603050405020304" pitchFamily="18" charset="0"/>
                <a:cs typeface="Times New Roman" panose="02020603050405020304" pitchFamily="18" charset="0"/>
              </a:rPr>
              <a:t> cá nhân)</a:t>
            </a:r>
          </a:p>
          <a:p>
            <a:r>
              <a:rPr lang="vi-VN" sz="3600" dirty="0">
                <a:solidFill>
                  <a:srgbClr val="00B050"/>
                </a:solidFill>
                <a:latin typeface="Times New Roman" panose="02020603050405020304" pitchFamily="18" charset="0"/>
                <a:cs typeface="Times New Roman" panose="02020603050405020304" pitchFamily="18" charset="0"/>
              </a:rPr>
              <a:t>Viết một đoạn văn (khoảng 5- 7 dòng) nêu cảm nghĩ củ</a:t>
            </a:r>
            <a:r>
              <a:rPr lang="en-US" sz="3600" dirty="0">
                <a:solidFill>
                  <a:srgbClr val="00B050"/>
                </a:solidFill>
                <a:latin typeface="Times New Roman" panose="02020603050405020304" pitchFamily="18" charset="0"/>
                <a:cs typeface="Times New Roman" panose="02020603050405020304" pitchFamily="18" charset="0"/>
              </a:rPr>
              <a:t>a</a:t>
            </a:r>
            <a:r>
              <a:rPr lang="vi-VN" sz="3600" dirty="0">
                <a:solidFill>
                  <a:srgbClr val="00B050"/>
                </a:solidFill>
                <a:latin typeface="Times New Roman" panose="02020603050405020304" pitchFamily="18" charset="0"/>
                <a:cs typeface="Times New Roman" panose="02020603050405020304" pitchFamily="18" charset="0"/>
              </a:rPr>
              <a:t> em  sau khi học văn bản bạch tuộc , trong đó có sử dụng ít nhất ba phó từ và ba số từ . Chỉ ra nghĩa của các phó từ và số từ trong đoạn văn</a:t>
            </a:r>
            <a:r>
              <a:rPr lang="vi-VN" sz="3600" b="1" dirty="0">
                <a:solidFill>
                  <a:srgbClr val="00B050"/>
                </a:solidFill>
                <a:latin typeface="Times New Roman" panose="02020603050405020304" pitchFamily="18" charset="0"/>
                <a:cs typeface="Times New Roman" panose="02020603050405020304" pitchFamily="18" charset="0"/>
              </a:rPr>
              <a:t> </a:t>
            </a:r>
            <a:r>
              <a:rPr lang="vi-VN" sz="3600" dirty="0">
                <a:solidFill>
                  <a:srgbClr val="00B050"/>
                </a:solidFill>
                <a:latin typeface="Times New Roman" panose="02020603050405020304" pitchFamily="18" charset="0"/>
                <a:cs typeface="Times New Roman" panose="02020603050405020304" pitchFamily="18" charset="0"/>
              </a:rPr>
              <a:t>đó</a:t>
            </a:r>
            <a:r>
              <a:rPr lang="vi-VN" sz="3600" b="1" dirty="0">
                <a:solidFill>
                  <a:srgbClr val="00B050"/>
                </a:solidFill>
                <a:latin typeface="Times New Roman" panose="02020603050405020304" pitchFamily="18" charset="0"/>
                <a:cs typeface="Times New Roman" panose="02020603050405020304" pitchFamily="18" charset="0"/>
              </a:rPr>
              <a:t>.</a:t>
            </a:r>
            <a:endParaRPr lang="vi-VN" sz="3600" dirty="0">
              <a:solidFill>
                <a:srgbClr val="00B050"/>
              </a:solidFill>
              <a:latin typeface="Times New Roman" panose="02020603050405020304" pitchFamily="18" charset="0"/>
              <a:cs typeface="Times New Roman" panose="02020603050405020304" pitchFamily="18" charset="0"/>
            </a:endParaRPr>
          </a:p>
        </p:txBody>
      </p:sp>
      <p:pic>
        <p:nvPicPr>
          <p:cNvPr id="3" name="Hình ảnh 6">
            <a:extLst>
              <a:ext uri="{FF2B5EF4-FFF2-40B4-BE49-F238E27FC236}">
                <a16:creationId xmlns:a16="http://schemas.microsoft.com/office/drawing/2014/main" id="{EE2CD13B-09F5-6A67-6253-90FB402FDC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2111" y="245097"/>
            <a:ext cx="4762500" cy="5835191"/>
          </a:xfrm>
          <a:prstGeom prst="rect">
            <a:avLst/>
          </a:prstGeom>
        </p:spPr>
      </p:pic>
    </p:spTree>
    <p:extLst>
      <p:ext uri="{BB962C8B-B14F-4D97-AF65-F5344CB8AC3E}">
        <p14:creationId xmlns:p14="http://schemas.microsoft.com/office/powerpoint/2010/main" val="32868354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16" presetClass="entr" presetSubtype="21"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94268" y="0"/>
            <a:ext cx="12097732" cy="6740165"/>
          </a:xfrm>
          <a:prstGeom prst="frame">
            <a:avLst>
              <a:gd name="adj1" fmla="val 2990"/>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6" name="Rectangle 5"/>
          <p:cNvSpPr/>
          <p:nvPr/>
        </p:nvSpPr>
        <p:spPr>
          <a:xfrm>
            <a:off x="416351" y="223637"/>
            <a:ext cx="11453566" cy="6516528"/>
          </a:xfrm>
          <a:prstGeom prst="rect">
            <a:avLst/>
          </a:prstGeom>
        </p:spPr>
        <p:txBody>
          <a:bodyPr wrap="square">
            <a:spAutoFit/>
          </a:bodyPr>
          <a:lstStyle/>
          <a:p>
            <a:pPr algn="ctr">
              <a:lnSpc>
                <a:spcPct val="107000"/>
              </a:lnSpc>
              <a:spcAft>
                <a:spcPts val="0"/>
              </a:spcAft>
              <a:tabLst>
                <a:tab pos="478155" algn="l"/>
              </a:tabLst>
            </a:pPr>
            <a:r>
              <a:rPr lang="en-US" sz="2800"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tham</a:t>
            </a:r>
            <a:r>
              <a:rPr lang="en-US" sz="28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khảo</a:t>
            </a:r>
            <a:endParaRPr lang="vi-VN"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478155" algn="l"/>
              </a:tabLs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Truyện khoa học viễn tưởng luôn có sức cuốn và ấn tượng với bạn đọc. Đến với văn bản “Bạch tuộc” trích từ tiểu thuyết “Hai vạn dặm dưới đáy biển” của  Giuyn Véc-nơ ta thấy đây là </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hay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mô</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tả</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chiến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giữa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thiên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nhiên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thuyền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trưởng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ê-mô</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tàu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chiến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đấu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bạch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tuộc</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dạy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lớn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thứ</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hãy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dũng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kiên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cường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gặp</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khó</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khăn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thử</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thách</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thứ</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đoàn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kề</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vai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chiến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đấu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vượt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nan.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thứ</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lớn</a:t>
            </a: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hòa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ơn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môi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mẹ</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thiên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nhiên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ngừng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khám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phá</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tòi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bí</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xung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quanh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478155" algn="l"/>
              </a:tabLst>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tabLst>
                <a:tab pos="478155" algn="l"/>
              </a:tabLst>
            </a:pPr>
            <a:r>
              <a:rPr lang="en-US" sz="28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bổ</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sung ý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danh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trung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ea typeface="Calibri" panose="020F0502020204030204" pitchFamily="34" charset="0"/>
              <a:cs typeface="Times New Roman" panose="02020603050405020304" pitchFamily="18" charset="0"/>
            </a:endParaRPr>
          </a:p>
          <a:p>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endParaRPr lang="vi-V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47988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235670" y="122549"/>
            <a:ext cx="6551629" cy="867265"/>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dirty="0">
                <a:latin typeface="Times New Roman" panose="02020603050405020304" pitchFamily="18" charset="0"/>
                <a:cs typeface="Times New Roman" panose="02020603050405020304" pitchFamily="18" charset="0"/>
              </a:rPr>
              <a:t> </a:t>
            </a:r>
          </a:p>
          <a:p>
            <a:r>
              <a:rPr lang="vi-VN" sz="3200" b="1" dirty="0">
                <a:latin typeface="Times New Roman" panose="02020603050405020304" pitchFamily="18" charset="0"/>
                <a:cs typeface="Times New Roman" panose="02020603050405020304" pitchFamily="18" charset="0"/>
              </a:rPr>
              <a:t>HOẠT ĐỘNG </a:t>
            </a:r>
            <a:r>
              <a:rPr lang="en-US" sz="3200" b="1" dirty="0">
                <a:latin typeface="Times New Roman" panose="02020603050405020304" pitchFamily="18" charset="0"/>
                <a:cs typeface="Times New Roman" panose="02020603050405020304" pitchFamily="18" charset="0"/>
              </a:rPr>
              <a:t>3: VẬN DỤNG</a:t>
            </a:r>
            <a:endParaRPr lang="vi-VN" sz="3200" dirty="0">
              <a:latin typeface="Times New Roman" panose="02020603050405020304" pitchFamily="18" charset="0"/>
              <a:cs typeface="Times New Roman" panose="02020603050405020304" pitchFamily="18" charset="0"/>
            </a:endParaRPr>
          </a:p>
          <a:p>
            <a:endParaRPr lang="vi-VN" sz="32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168" y="1404005"/>
            <a:ext cx="10727703" cy="5143500"/>
          </a:xfrm>
          <a:prstGeom prst="rect">
            <a:avLst/>
          </a:prstGeom>
        </p:spPr>
      </p:pic>
    </p:spTree>
    <p:extLst>
      <p:ext uri="{BB962C8B-B14F-4D97-AF65-F5344CB8AC3E}">
        <p14:creationId xmlns:p14="http://schemas.microsoft.com/office/powerpoint/2010/main" val="24199242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nut 3"/>
          <p:cNvSpPr/>
          <p:nvPr/>
        </p:nvSpPr>
        <p:spPr>
          <a:xfrm>
            <a:off x="0" y="-37707"/>
            <a:ext cx="11745798" cy="6655323"/>
          </a:xfrm>
          <a:prstGeom prst="donut">
            <a:avLst>
              <a:gd name="adj" fmla="val 11377"/>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5" name="Rectangle 4"/>
          <p:cNvSpPr/>
          <p:nvPr/>
        </p:nvSpPr>
        <p:spPr>
          <a:xfrm>
            <a:off x="3117130" y="992236"/>
            <a:ext cx="6096000" cy="4272323"/>
          </a:xfrm>
          <a:prstGeom prst="rect">
            <a:avLst/>
          </a:prstGeom>
        </p:spPr>
        <p:txBody>
          <a:bodyPr>
            <a:spAutoFit/>
          </a:bodyPr>
          <a:lstStyle/>
          <a:p>
            <a:pPr algn="just">
              <a:lnSpc>
                <a:spcPct val="107000"/>
              </a:lnSpc>
              <a:spcAft>
                <a:spcPts val="0"/>
              </a:spcAft>
            </a:pP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Trò</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chơi</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“Ai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nhanh</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hơn</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32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lệ</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Hai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tham</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trò</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chơi</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sử</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dụng</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phó</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hoặc</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hoặc</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cả</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3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phút</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32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tìm</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nhiều</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nhất</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đúng</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cầu</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nhóm</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giành</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chiến</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thắng</a:t>
            </a:r>
            <a:endParaRPr lang="vi-VN" sz="3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13120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56182" y="395926"/>
            <a:ext cx="11095349" cy="602372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C00000"/>
                </a:solidFill>
                <a:latin typeface="Times New Roman" panose="02020603050405020304" pitchFamily="18" charset="0"/>
                <a:cs typeface="Times New Roman" panose="02020603050405020304" pitchFamily="18" charset="0"/>
              </a:rPr>
              <a:t>Bài</a:t>
            </a:r>
            <a:r>
              <a:rPr lang="en-US" sz="3200" b="1"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tập</a:t>
            </a:r>
            <a:r>
              <a:rPr lang="en-US" sz="3200" b="1" dirty="0">
                <a:solidFill>
                  <a:srgbClr val="C00000"/>
                </a:solidFill>
                <a:latin typeface="Times New Roman" panose="02020603050405020304" pitchFamily="18" charset="0"/>
                <a:cs typeface="Times New Roman" panose="02020603050405020304" pitchFamily="18" charset="0"/>
              </a:rPr>
              <a:t>: </a:t>
            </a:r>
            <a:r>
              <a:rPr lang="en-US" sz="3200" dirty="0">
                <a:solidFill>
                  <a:srgbClr val="C00000"/>
                </a:solidFill>
                <a:latin typeface="Times New Roman" panose="02020603050405020304" pitchFamily="18" charset="0"/>
                <a:cs typeface="Times New Roman" panose="02020603050405020304" pitchFamily="18" charset="0"/>
              </a:rPr>
              <a:t>Qua c</a:t>
            </a:r>
            <a:r>
              <a:rPr lang="vi-VN" sz="3200" dirty="0">
                <a:solidFill>
                  <a:srgbClr val="C00000"/>
                </a:solidFill>
                <a:latin typeface="Times New Roman" panose="02020603050405020304" pitchFamily="18" charset="0"/>
                <a:cs typeface="Times New Roman" panose="02020603050405020304" pitchFamily="18" charset="0"/>
              </a:rPr>
              <a:t>ác ví dụ </a:t>
            </a:r>
            <a:r>
              <a:rPr lang="en-US" sz="3200" dirty="0" err="1">
                <a:solidFill>
                  <a:srgbClr val="C00000"/>
                </a:solidFill>
                <a:latin typeface="Times New Roman" panose="02020603050405020304" pitchFamily="18" charset="0"/>
                <a:cs typeface="Times New Roman" panose="02020603050405020304" pitchFamily="18" charset="0"/>
              </a:rPr>
              <a:t>sau</a:t>
            </a:r>
            <a:r>
              <a:rPr lang="en-US" sz="3200" dirty="0">
                <a:solidFill>
                  <a:srgbClr val="C00000"/>
                </a:solidFill>
                <a:latin typeface="Times New Roman" panose="02020603050405020304" pitchFamily="18" charset="0"/>
                <a:cs typeface="Times New Roman" panose="02020603050405020304" pitchFamily="18" charset="0"/>
              </a:rPr>
              <a:t>, so</a:t>
            </a:r>
            <a:r>
              <a:rPr lang="vi-VN" sz="3200" dirty="0">
                <a:solidFill>
                  <a:srgbClr val="C00000"/>
                </a:solidFill>
                <a:latin typeface="Times New Roman" panose="02020603050405020304" pitchFamily="18" charset="0"/>
                <a:cs typeface="Times New Roman" panose="02020603050405020304" pitchFamily="18" charset="0"/>
              </a:rPr>
              <a:t> sánh </a:t>
            </a:r>
            <a:r>
              <a:rPr lang="en-US" sz="3200" dirty="0" err="1">
                <a:solidFill>
                  <a:srgbClr val="C00000"/>
                </a:solidFill>
                <a:latin typeface="Times New Roman" panose="02020603050405020304" pitchFamily="18" charset="0"/>
                <a:cs typeface="Times New Roman" panose="02020603050405020304" pitchFamily="18" charset="0"/>
              </a:rPr>
              <a:t>nghĩa</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của</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các</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từ</a:t>
            </a:r>
            <a:r>
              <a:rPr lang="en-US" sz="3200"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từng</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và</a:t>
            </a:r>
            <a:r>
              <a:rPr lang="en-US" sz="3200" dirty="0">
                <a:solidFill>
                  <a:srgbClr val="C00000"/>
                </a:solidFill>
                <a:latin typeface="Times New Roman" panose="02020603050405020304" pitchFamily="18" charset="0"/>
                <a:cs typeface="Times New Roman" panose="02020603050405020304" pitchFamily="18" charset="0"/>
              </a:rPr>
              <a:t> </a:t>
            </a:r>
            <a:r>
              <a:rPr lang="en-US" sz="3200" b="1" dirty="0" err="1">
                <a:solidFill>
                  <a:srgbClr val="C00000"/>
                </a:solidFill>
                <a:latin typeface="Times New Roman" panose="02020603050405020304" pitchFamily="18" charset="0"/>
                <a:cs typeface="Times New Roman" panose="02020603050405020304" pitchFamily="18" charset="0"/>
              </a:rPr>
              <a:t>mỗi</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xem</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có</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gì</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khác</a:t>
            </a:r>
            <a:r>
              <a:rPr lang="en-US" sz="3200" dirty="0">
                <a:solidFill>
                  <a:srgbClr val="C00000"/>
                </a:solidFill>
                <a:latin typeface="Times New Roman" panose="02020603050405020304" pitchFamily="18" charset="0"/>
                <a:cs typeface="Times New Roman" panose="02020603050405020304" pitchFamily="18" charset="0"/>
              </a:rPr>
              <a:t> </a:t>
            </a:r>
            <a:r>
              <a:rPr lang="en-US" sz="3200" dirty="0" err="1">
                <a:solidFill>
                  <a:srgbClr val="C00000"/>
                </a:solidFill>
                <a:latin typeface="Times New Roman" panose="02020603050405020304" pitchFamily="18" charset="0"/>
                <a:cs typeface="Times New Roman" panose="02020603050405020304" pitchFamily="18" charset="0"/>
              </a:rPr>
              <a:t>nhau</a:t>
            </a:r>
            <a:r>
              <a:rPr lang="vi-VN" sz="3200" dirty="0">
                <a:solidFill>
                  <a:srgbClr val="C00000"/>
                </a:solidFill>
                <a:latin typeface="Times New Roman" panose="02020603050405020304" pitchFamily="18" charset="0"/>
                <a:cs typeface="Times New Roman" panose="02020603050405020304" pitchFamily="18" charset="0"/>
              </a:rPr>
              <a:t>.</a:t>
            </a:r>
          </a:p>
          <a:p>
            <a:r>
              <a:rPr lang="vi-VN" sz="3200" dirty="0">
                <a:solidFill>
                  <a:srgbClr val="C00000"/>
                </a:solidFill>
                <a:latin typeface="Times New Roman" panose="02020603050405020304" pitchFamily="18" charset="0"/>
                <a:cs typeface="Times New Roman" panose="02020603050405020304" pitchFamily="18" charset="0"/>
              </a:rPr>
              <a:t>a) </a:t>
            </a:r>
            <a:r>
              <a:rPr lang="en-US" sz="3200" i="1" dirty="0" err="1">
                <a:solidFill>
                  <a:srgbClr val="C00000"/>
                </a:solidFill>
                <a:latin typeface="Times New Roman" panose="02020603050405020304" pitchFamily="18" charset="0"/>
                <a:cs typeface="Times New Roman" panose="02020603050405020304" pitchFamily="18" charset="0"/>
              </a:rPr>
              <a:t>Thần</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dùng</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phép</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lạ</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bốc</a:t>
            </a:r>
            <a:r>
              <a:rPr lang="en-US" sz="3200" i="1" dirty="0">
                <a:solidFill>
                  <a:srgbClr val="C00000"/>
                </a:solidFill>
                <a:latin typeface="Times New Roman" panose="02020603050405020304" pitchFamily="18" charset="0"/>
                <a:cs typeface="Times New Roman" panose="02020603050405020304" pitchFamily="18" charset="0"/>
              </a:rPr>
              <a:t> </a:t>
            </a:r>
            <a:r>
              <a:rPr lang="en-US" sz="3200" b="1" i="1" dirty="0" err="1">
                <a:solidFill>
                  <a:srgbClr val="C00000"/>
                </a:solidFill>
                <a:latin typeface="Times New Roman" panose="02020603050405020304" pitchFamily="18" charset="0"/>
                <a:cs typeface="Times New Roman" panose="02020603050405020304" pitchFamily="18" charset="0"/>
              </a:rPr>
              <a:t>từng</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quả</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đồi</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dời</a:t>
            </a:r>
            <a:r>
              <a:rPr lang="en-US" sz="3200" i="1" dirty="0">
                <a:solidFill>
                  <a:srgbClr val="C00000"/>
                </a:solidFill>
                <a:latin typeface="Times New Roman" panose="02020603050405020304" pitchFamily="18" charset="0"/>
                <a:cs typeface="Times New Roman" panose="02020603050405020304" pitchFamily="18" charset="0"/>
              </a:rPr>
              <a:t> </a:t>
            </a:r>
            <a:r>
              <a:rPr lang="en-US" sz="3200" b="1" i="1" dirty="0" err="1">
                <a:solidFill>
                  <a:srgbClr val="C00000"/>
                </a:solidFill>
                <a:latin typeface="Times New Roman" panose="02020603050405020304" pitchFamily="18" charset="0"/>
                <a:cs typeface="Times New Roman" panose="02020603050405020304" pitchFamily="18" charset="0"/>
              </a:rPr>
              <a:t>từng</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dãy</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núi</a:t>
            </a:r>
            <a:r>
              <a:rPr lang="en-US" sz="3200" i="1" dirty="0">
                <a:solidFill>
                  <a:srgbClr val="C00000"/>
                </a:solidFill>
                <a:latin typeface="Times New Roman" panose="02020603050405020304" pitchFamily="18" charset="0"/>
                <a:cs typeface="Times New Roman" panose="02020603050405020304" pitchFamily="18" charset="0"/>
              </a:rPr>
              <a:t> (...) </a:t>
            </a:r>
            <a:endParaRPr lang="vi-VN" sz="3200" dirty="0">
              <a:solidFill>
                <a:srgbClr val="C00000"/>
              </a:solidFill>
              <a:latin typeface="Times New Roman" panose="02020603050405020304" pitchFamily="18" charset="0"/>
              <a:cs typeface="Times New Roman" panose="02020603050405020304" pitchFamily="18" charset="0"/>
            </a:endParaRPr>
          </a:p>
          <a:p>
            <a:r>
              <a:rPr lang="en-US" sz="3200"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Sơn</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Tinh</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Thuỷ</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Tinh</a:t>
            </a:r>
            <a:r>
              <a:rPr lang="en-US" sz="3200" dirty="0">
                <a:solidFill>
                  <a:srgbClr val="C00000"/>
                </a:solidFill>
                <a:latin typeface="Times New Roman" panose="02020603050405020304" pitchFamily="18" charset="0"/>
                <a:cs typeface="Times New Roman" panose="02020603050405020304" pitchFamily="18" charset="0"/>
              </a:rPr>
              <a:t>)     </a:t>
            </a:r>
            <a:endParaRPr lang="vi-VN" sz="3200" dirty="0">
              <a:solidFill>
                <a:srgbClr val="C00000"/>
              </a:solidFill>
              <a:latin typeface="Times New Roman" panose="02020603050405020304" pitchFamily="18" charset="0"/>
              <a:cs typeface="Times New Roman" panose="02020603050405020304" pitchFamily="18" charset="0"/>
            </a:endParaRPr>
          </a:p>
          <a:p>
            <a:r>
              <a:rPr lang="en-US" sz="3200" dirty="0">
                <a:solidFill>
                  <a:srgbClr val="C00000"/>
                </a:solidFill>
                <a:latin typeface="Times New Roman" panose="02020603050405020304" pitchFamily="18" charset="0"/>
                <a:cs typeface="Times New Roman" panose="02020603050405020304" pitchFamily="18" charset="0"/>
              </a:rPr>
              <a:t>b</a:t>
            </a:r>
            <a:r>
              <a:rPr lang="vi-VN" sz="3200"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Một</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hôm</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bị</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giặc</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đuổi</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Lê</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Lợi</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và</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các</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tướng</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rút</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lui</a:t>
            </a:r>
            <a:r>
              <a:rPr lang="en-US" sz="3200" i="1" dirty="0">
                <a:solidFill>
                  <a:srgbClr val="C00000"/>
                </a:solidFill>
                <a:latin typeface="Times New Roman" panose="02020603050405020304" pitchFamily="18" charset="0"/>
                <a:cs typeface="Times New Roman" panose="02020603050405020304" pitchFamily="18" charset="0"/>
              </a:rPr>
              <a:t> </a:t>
            </a:r>
            <a:r>
              <a:rPr lang="en-US" sz="3200" b="1" i="1" dirty="0" err="1">
                <a:solidFill>
                  <a:srgbClr val="C00000"/>
                </a:solidFill>
                <a:latin typeface="Times New Roman" panose="02020603050405020304" pitchFamily="18" charset="0"/>
                <a:cs typeface="Times New Roman" panose="02020603050405020304" pitchFamily="18" charset="0"/>
              </a:rPr>
              <a:t>mỗi</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người</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một</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ngả</a:t>
            </a:r>
            <a:r>
              <a:rPr lang="en-US" sz="3200" i="1" dirty="0">
                <a:solidFill>
                  <a:srgbClr val="C00000"/>
                </a:solidFill>
                <a:latin typeface="Times New Roman" panose="02020603050405020304" pitchFamily="18" charset="0"/>
                <a:cs typeface="Times New Roman" panose="02020603050405020304" pitchFamily="18" charset="0"/>
              </a:rPr>
              <a:t>. </a:t>
            </a:r>
            <a:endParaRPr lang="vi-VN" sz="3200" dirty="0">
              <a:solidFill>
                <a:srgbClr val="C00000"/>
              </a:solidFill>
              <a:latin typeface="Times New Roman" panose="02020603050405020304" pitchFamily="18" charset="0"/>
              <a:cs typeface="Times New Roman" panose="02020603050405020304" pitchFamily="18" charset="0"/>
            </a:endParaRPr>
          </a:p>
          <a:p>
            <a:r>
              <a:rPr lang="en-US" sz="3200"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Sự</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tích</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Hồ</a:t>
            </a:r>
            <a:r>
              <a:rPr lang="en-US" sz="3200" i="1" dirty="0">
                <a:solidFill>
                  <a:srgbClr val="C00000"/>
                </a:solidFill>
                <a:latin typeface="Times New Roman" panose="02020603050405020304" pitchFamily="18" charset="0"/>
                <a:cs typeface="Times New Roman" panose="02020603050405020304" pitchFamily="18" charset="0"/>
              </a:rPr>
              <a:t> </a:t>
            </a:r>
            <a:r>
              <a:rPr lang="en-US" sz="3200" i="1" dirty="0" err="1">
                <a:solidFill>
                  <a:srgbClr val="C00000"/>
                </a:solidFill>
                <a:latin typeface="Times New Roman" panose="02020603050405020304" pitchFamily="18" charset="0"/>
                <a:cs typeface="Times New Roman" panose="02020603050405020304" pitchFamily="18" charset="0"/>
              </a:rPr>
              <a:t>Gươm</a:t>
            </a:r>
            <a:r>
              <a:rPr lang="en-US" sz="3200" dirty="0">
                <a:solidFill>
                  <a:srgbClr val="C00000"/>
                </a:solidFill>
                <a:latin typeface="Times New Roman" panose="02020603050405020304" pitchFamily="18" charset="0"/>
                <a:cs typeface="Times New Roman" panose="02020603050405020304" pitchFamily="18" charset="0"/>
              </a:rPr>
              <a:t>)</a:t>
            </a:r>
            <a:endParaRPr lang="vi-VN" sz="3200" dirty="0">
              <a:solidFill>
                <a:srgbClr val="C00000"/>
              </a:solidFill>
              <a:latin typeface="Times New Roman" panose="02020603050405020304" pitchFamily="18" charset="0"/>
              <a:cs typeface="Times New Roman" panose="02020603050405020304" pitchFamily="18" charset="0"/>
            </a:endParaRPr>
          </a:p>
          <a:p>
            <a:r>
              <a:rPr lang="en-US" sz="3200" dirty="0">
                <a:solidFill>
                  <a:srgbClr val="C00000"/>
                </a:solidFill>
                <a:latin typeface="Times New Roman" panose="02020603050405020304" pitchFamily="18" charset="0"/>
                <a:cs typeface="Times New Roman" panose="02020603050405020304" pitchFamily="18" charset="0"/>
              </a:rPr>
              <a:t>c</a:t>
            </a:r>
            <a:r>
              <a:rPr lang="vi-VN" sz="3200" dirty="0">
                <a:solidFill>
                  <a:srgbClr val="C00000"/>
                </a:solidFill>
                <a:latin typeface="Times New Roman" panose="02020603050405020304" pitchFamily="18" charset="0"/>
                <a:cs typeface="Times New Roman" panose="02020603050405020304" pitchFamily="18" charset="0"/>
              </a:rPr>
              <a:t>)   </a:t>
            </a:r>
            <a:r>
              <a:rPr lang="vi-VN" sz="3200" i="1" dirty="0">
                <a:solidFill>
                  <a:srgbClr val="C00000"/>
                </a:solidFill>
                <a:latin typeface="Times New Roman" panose="02020603050405020304" pitchFamily="18" charset="0"/>
                <a:cs typeface="Times New Roman" panose="02020603050405020304" pitchFamily="18" charset="0"/>
              </a:rPr>
              <a:t>Rồi Bác đi rém chăn</a:t>
            </a:r>
            <a:endParaRPr lang="vi-VN" sz="3200" dirty="0">
              <a:solidFill>
                <a:srgbClr val="C00000"/>
              </a:solidFill>
              <a:latin typeface="Times New Roman" panose="02020603050405020304" pitchFamily="18" charset="0"/>
              <a:cs typeface="Times New Roman" panose="02020603050405020304" pitchFamily="18" charset="0"/>
            </a:endParaRPr>
          </a:p>
          <a:p>
            <a:r>
              <a:rPr lang="vi-VN" sz="3200" i="1" dirty="0">
                <a:solidFill>
                  <a:srgbClr val="C00000"/>
                </a:solidFill>
                <a:latin typeface="Times New Roman" panose="02020603050405020304" pitchFamily="18" charset="0"/>
                <a:cs typeface="Times New Roman" panose="02020603050405020304" pitchFamily="18" charset="0"/>
              </a:rPr>
              <a:t>      </a:t>
            </a:r>
            <a:r>
              <a:rPr lang="vi-VN" sz="3200" b="1" i="1" dirty="0">
                <a:solidFill>
                  <a:srgbClr val="C00000"/>
                </a:solidFill>
                <a:latin typeface="Times New Roman" panose="02020603050405020304" pitchFamily="18" charset="0"/>
                <a:cs typeface="Times New Roman" panose="02020603050405020304" pitchFamily="18" charset="0"/>
              </a:rPr>
              <a:t>Từng</a:t>
            </a:r>
            <a:r>
              <a:rPr lang="vi-VN" sz="3200" i="1" dirty="0">
                <a:solidFill>
                  <a:srgbClr val="C00000"/>
                </a:solidFill>
                <a:latin typeface="Times New Roman" panose="02020603050405020304" pitchFamily="18" charset="0"/>
                <a:cs typeface="Times New Roman" panose="02020603050405020304" pitchFamily="18" charset="0"/>
              </a:rPr>
              <a:t> người, </a:t>
            </a:r>
            <a:r>
              <a:rPr lang="vi-VN" sz="3200" b="1" i="1" dirty="0">
                <a:solidFill>
                  <a:srgbClr val="C00000"/>
                </a:solidFill>
                <a:latin typeface="Times New Roman" panose="02020603050405020304" pitchFamily="18" charset="0"/>
                <a:cs typeface="Times New Roman" panose="02020603050405020304" pitchFamily="18" charset="0"/>
              </a:rPr>
              <a:t>từng </a:t>
            </a:r>
            <a:r>
              <a:rPr lang="vi-VN" sz="3200" i="1" dirty="0">
                <a:solidFill>
                  <a:srgbClr val="C00000"/>
                </a:solidFill>
                <a:latin typeface="Times New Roman" panose="02020603050405020304" pitchFamily="18" charset="0"/>
                <a:cs typeface="Times New Roman" panose="02020603050405020304" pitchFamily="18" charset="0"/>
              </a:rPr>
              <a:t>người một</a:t>
            </a:r>
            <a:r>
              <a:rPr lang="vi-VN" sz="3200" dirty="0">
                <a:solidFill>
                  <a:srgbClr val="C00000"/>
                </a:solidFill>
                <a:latin typeface="Times New Roman" panose="02020603050405020304" pitchFamily="18" charset="0"/>
                <a:cs typeface="Times New Roman" panose="02020603050405020304" pitchFamily="18" charset="0"/>
              </a:rPr>
              <a:t>.</a:t>
            </a:r>
          </a:p>
          <a:p>
            <a:r>
              <a:rPr lang="vi-VN" sz="3200" dirty="0">
                <a:solidFill>
                  <a:srgbClr val="C00000"/>
                </a:solidFill>
                <a:latin typeface="Times New Roman" panose="02020603050405020304" pitchFamily="18" charset="0"/>
                <a:cs typeface="Times New Roman" panose="02020603050405020304" pitchFamily="18" charset="0"/>
              </a:rPr>
              <a:t>                                    (Minh Huệ)</a:t>
            </a:r>
            <a:endParaRPr lang="vi-VN" sz="3200" dirty="0">
              <a:solidFill>
                <a:srgbClr val="C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97326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65988" y="-169683"/>
            <a:ext cx="11858919" cy="5789898"/>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Giống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nhau</a:t>
            </a:r>
            <a:r>
              <a:rPr lang="en-US" sz="3200" b="1" dirty="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a:p>
            <a:r>
              <a:rPr lang="en-US" sz="3200" b="1" dirty="0" err="1">
                <a:latin typeface="Times New Roman" panose="02020603050405020304" pitchFamily="18" charset="0"/>
                <a:cs typeface="Times New Roman" panose="02020603050405020304" pitchFamily="18" charset="0"/>
              </a:rPr>
              <a:t>Mỗi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từng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đều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endParaRPr lang="vi-VN" sz="3200"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nhau</a:t>
            </a:r>
            <a:r>
              <a:rPr lang="en-US" sz="3200" b="1" dirty="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Từng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mang</a:t>
            </a:r>
            <a:r>
              <a:rPr lang="en-US" sz="3200" dirty="0">
                <a:latin typeface="Times New Roman" panose="02020603050405020304" pitchFamily="18" charset="0"/>
                <a:cs typeface="Times New Roman" panose="02020603050405020304" pitchFamily="18" charset="0"/>
              </a:rPr>
              <a:t> ý </a:t>
            </a:r>
            <a:r>
              <a:rPr lang="en-US" sz="3200" dirty="0" err="1">
                <a:latin typeface="Times New Roman" panose="02020603050405020304" pitchFamily="18" charset="0"/>
                <a:cs typeface="Times New Roman" panose="02020603050405020304" pitchFamily="18" charset="0"/>
              </a:rPr>
              <a:t>nghĩa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lượt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theo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này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a:t>
            </a:r>
            <a:endParaRPr lang="vi-VN"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Mỗi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mang</a:t>
            </a:r>
            <a:r>
              <a:rPr lang="en-US" sz="3200" dirty="0">
                <a:latin typeface="Times New Roman" panose="02020603050405020304" pitchFamily="18" charset="0"/>
                <a:cs typeface="Times New Roman" panose="02020603050405020304" pitchFamily="18" charset="0"/>
              </a:rPr>
              <a:t> ý </a:t>
            </a:r>
            <a:r>
              <a:rPr lang="en-US" sz="3200" dirty="0" err="1">
                <a:latin typeface="Times New Roman" panose="02020603050405020304" pitchFamily="18" charset="0"/>
                <a:cs typeface="Times New Roman" panose="02020603050405020304" pitchFamily="18" charset="0"/>
              </a:rPr>
              <a:t>nghĩa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nhấn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riêng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mang</a:t>
            </a:r>
            <a:r>
              <a:rPr lang="en-US" sz="3200" dirty="0">
                <a:latin typeface="Times New Roman" panose="02020603050405020304" pitchFamily="18" charset="0"/>
                <a:cs typeface="Times New Roman" panose="02020603050405020304" pitchFamily="18" charset="0"/>
              </a:rPr>
              <a:t> ý </a:t>
            </a:r>
            <a:r>
              <a:rPr lang="en-US" sz="3200" dirty="0" err="1">
                <a:latin typeface="Times New Roman" panose="02020603050405020304" pitchFamily="18" charset="0"/>
                <a:cs typeface="Times New Roman" panose="02020603050405020304" pitchFamily="18" charset="0"/>
              </a:rPr>
              <a:t>nghĩa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lượt</a:t>
            </a:r>
            <a:endParaRPr lang="vi-VN" sz="3200" dirty="0">
              <a:latin typeface="Times New Roman" panose="02020603050405020304" pitchFamily="18" charset="0"/>
              <a:cs typeface="Times New Roman" panose="02020603050405020304" pitchFamily="18" charset="0"/>
            </a:endParaRPr>
          </a:p>
          <a:p>
            <a:r>
              <a:rPr lang="vi-VN" sz="3200" dirty="0">
                <a:latin typeface="Times New Roman" panose="02020603050405020304" pitchFamily="18" charset="0"/>
                <a:cs typeface="Times New Roman" panose="02020603050405020304" pitchFamily="18" charset="0"/>
              </a:rPr>
              <a:t> </a:t>
            </a:r>
            <a:endParaRPr lang="vi-VN" sz="32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63102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2828041" y="245097"/>
            <a:ext cx="5976594" cy="1206631"/>
          </a:xfrm>
          <a:prstGeom prst="flowChartTermina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b="1">
                <a:latin typeface="Times New Roman" panose="02020603050405020304" pitchFamily="18" charset="0"/>
                <a:cs typeface="Times New Roman" panose="02020603050405020304" pitchFamily="18" charset="0"/>
              </a:rPr>
              <a:t> HƯỚNG DẪN TỰ HỌC</a:t>
            </a:r>
            <a:endParaRPr lang="vi-VN" sz="3200">
              <a:latin typeface="Times New Roman" panose="02020603050405020304" pitchFamily="18" charset="0"/>
              <a:cs typeface="Times New Roman" panose="02020603050405020304" pitchFamily="18" charset="0"/>
            </a:endParaRPr>
          </a:p>
        </p:txBody>
      </p:sp>
      <p:sp>
        <p:nvSpPr>
          <p:cNvPr id="5" name="Rounded Rectangle 4"/>
          <p:cNvSpPr/>
          <p:nvPr/>
        </p:nvSpPr>
        <p:spPr>
          <a:xfrm>
            <a:off x="1329180" y="1941922"/>
            <a:ext cx="9794449" cy="3497345"/>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b="1">
                <a:solidFill>
                  <a:srgbClr val="002060"/>
                </a:solidFill>
                <a:latin typeface="Times New Roman" panose="02020603050405020304" pitchFamily="18" charset="0"/>
                <a:cs typeface="Times New Roman" panose="02020603050405020304" pitchFamily="18" charset="0"/>
              </a:rPr>
              <a:t> - </a:t>
            </a:r>
            <a:r>
              <a:rPr lang="vi-VN" sz="3200">
                <a:solidFill>
                  <a:srgbClr val="002060"/>
                </a:solidFill>
                <a:latin typeface="Times New Roman" panose="02020603050405020304" pitchFamily="18" charset="0"/>
                <a:cs typeface="Times New Roman" panose="02020603050405020304" pitchFamily="18" charset="0"/>
              </a:rPr>
              <a:t>Nắm  vững kiến thức về số từ</a:t>
            </a:r>
          </a:p>
          <a:p>
            <a:r>
              <a:rPr lang="vi-VN" sz="3200" b="1">
                <a:solidFill>
                  <a:srgbClr val="002060"/>
                </a:solidFill>
                <a:latin typeface="Times New Roman" panose="02020603050405020304" pitchFamily="18" charset="0"/>
                <a:cs typeface="Times New Roman" panose="02020603050405020304" pitchFamily="18" charset="0"/>
              </a:rPr>
              <a:t> - </a:t>
            </a:r>
            <a:r>
              <a:rPr lang="pt-BR" sz="3200">
                <a:solidFill>
                  <a:srgbClr val="002060"/>
                </a:solidFill>
                <a:latin typeface="Times New Roman" panose="02020603050405020304" pitchFamily="18" charset="0"/>
                <a:cs typeface="Times New Roman" panose="02020603050405020304" pitchFamily="18" charset="0"/>
              </a:rPr>
              <a:t>Chuẩn bị bài : Thực hành đọc hiểu </a:t>
            </a:r>
            <a:r>
              <a:rPr lang="vi-VN" sz="3200">
                <a:solidFill>
                  <a:srgbClr val="002060"/>
                </a:solidFill>
                <a:latin typeface="Times New Roman" panose="02020603050405020304" pitchFamily="18" charset="0"/>
                <a:cs typeface="Times New Roman" panose="02020603050405020304" pitchFamily="18" charset="0"/>
              </a:rPr>
              <a:t>“</a:t>
            </a:r>
            <a:r>
              <a:rPr lang="pt-BR" sz="3200">
                <a:solidFill>
                  <a:srgbClr val="002060"/>
                </a:solidFill>
                <a:latin typeface="Times New Roman" panose="02020603050405020304" pitchFamily="18" charset="0"/>
                <a:cs typeface="Times New Roman" panose="02020603050405020304" pitchFamily="18" charset="0"/>
              </a:rPr>
              <a:t>Nhật trình Sol 6</a:t>
            </a:r>
            <a:r>
              <a:rPr lang="vi-VN" sz="3200">
                <a:solidFill>
                  <a:srgbClr val="002060"/>
                </a:solidFill>
                <a:latin typeface="Times New Roman" panose="02020603050405020304" pitchFamily="18" charset="0"/>
                <a:cs typeface="Times New Roman" panose="02020603050405020304" pitchFamily="18" charset="0"/>
              </a:rPr>
              <a:t>”</a:t>
            </a:r>
          </a:p>
          <a:p>
            <a:r>
              <a:rPr lang="vi-VN" sz="3200">
                <a:solidFill>
                  <a:srgbClr val="002060"/>
                </a:solidFill>
                <a:latin typeface="Times New Roman" panose="02020603050405020304" pitchFamily="18" charset="0"/>
                <a:cs typeface="Times New Roman" panose="02020603050405020304" pitchFamily="18" charset="0"/>
              </a:rPr>
              <a:t>+ Tìm hiểu về tác giả, tác phẩm, báo cáo bằng bài thuyết trình</a:t>
            </a:r>
          </a:p>
          <a:p>
            <a:r>
              <a:rPr lang="vi-VN" sz="3200">
                <a:solidFill>
                  <a:srgbClr val="002060"/>
                </a:solidFill>
                <a:latin typeface="Times New Roman" panose="02020603050405020304" pitchFamily="18" charset="0"/>
                <a:cs typeface="Times New Roman" panose="02020603050405020304" pitchFamily="18" charset="0"/>
              </a:rPr>
              <a:t>+ Trả lời các câu hỏi chuẩn bị bài.</a:t>
            </a:r>
          </a:p>
        </p:txBody>
      </p:sp>
    </p:spTree>
    <p:extLst>
      <p:ext uri="{BB962C8B-B14F-4D97-AF65-F5344CB8AC3E}">
        <p14:creationId xmlns:p14="http://schemas.microsoft.com/office/powerpoint/2010/main" val="129345366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2837467" y="28282"/>
            <a:ext cx="7022969" cy="2111604"/>
          </a:xfrm>
          <a:prstGeom prst="hexag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latin typeface="Times New Roman" panose="02020603050405020304" pitchFamily="18" charset="0"/>
                <a:cs typeface="Times New Roman" panose="02020603050405020304" pitchFamily="18" charset="0"/>
              </a:rPr>
              <a:t>a.</a:t>
            </a:r>
            <a:r>
              <a:rPr lang="en-US" sz="3200" i="1">
                <a:latin typeface="Times New Roman" panose="02020603050405020304" pitchFamily="18" charset="0"/>
                <a:cs typeface="Times New Roman" panose="02020603050405020304" pitchFamily="18" charset="0"/>
              </a:rPr>
              <a:t>  </a:t>
            </a:r>
            <a:r>
              <a:rPr lang="vi-VN" sz="3200" i="1">
                <a:latin typeface="Times New Roman" panose="02020603050405020304" pitchFamily="18" charset="0"/>
                <a:cs typeface="Times New Roman" panose="02020603050405020304" pitchFamily="18" charset="0"/>
              </a:rPr>
              <a:t>“</a:t>
            </a:r>
            <a:r>
              <a:rPr lang="en-US" sz="3200" i="1">
                <a:latin typeface="Times New Roman" panose="02020603050405020304" pitchFamily="18" charset="0"/>
                <a:cs typeface="Times New Roman" panose="02020603050405020304" pitchFamily="18" charset="0"/>
              </a:rPr>
              <a:t>Mọc giữa dòng sông xanh</a:t>
            </a:r>
            <a:endParaRPr lang="vi-VN" sz="3200">
              <a:latin typeface="Times New Roman" panose="02020603050405020304" pitchFamily="18" charset="0"/>
              <a:cs typeface="Times New Roman" panose="02020603050405020304" pitchFamily="18" charset="0"/>
            </a:endParaRPr>
          </a:p>
          <a:p>
            <a:r>
              <a:rPr lang="en-US" sz="3200" i="1">
                <a:latin typeface="Times New Roman" panose="02020603050405020304" pitchFamily="18" charset="0"/>
                <a:cs typeface="Times New Roman" panose="02020603050405020304" pitchFamily="18" charset="0"/>
              </a:rPr>
              <a:t>     Một bông hoa tím biếc</a:t>
            </a:r>
            <a:r>
              <a:rPr lang="vi-VN" sz="3200" i="1">
                <a:latin typeface="Times New Roman" panose="02020603050405020304" pitchFamily="18" charset="0"/>
                <a:cs typeface="Times New Roman" panose="02020603050405020304" pitchFamily="18" charset="0"/>
              </a:rPr>
              <a:t>”</a:t>
            </a:r>
            <a:endParaRPr lang="vi-VN"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                            (Thanh Hải)</a:t>
            </a:r>
            <a:endParaRPr lang="vi-VN" sz="320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0017" y="2271532"/>
            <a:ext cx="4095422" cy="4289523"/>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95967" y="2271531"/>
            <a:ext cx="4081806" cy="4289523"/>
          </a:xfrm>
          <a:prstGeom prst="rect">
            <a:avLst/>
          </a:prstGeom>
        </p:spPr>
      </p:pic>
    </p:spTree>
    <p:extLst>
      <p:ext uri="{BB962C8B-B14F-4D97-AF65-F5344CB8AC3E}">
        <p14:creationId xmlns:p14="http://schemas.microsoft.com/office/powerpoint/2010/main" val="406924193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ircle(in)">
                                      <p:cBhvr>
                                        <p:cTn id="14" dur="2000"/>
                                        <p:tgtEl>
                                          <p:spTgt spid="7"/>
                                        </p:tgtEl>
                                      </p:cBhvr>
                                    </p:animEffect>
                                  </p:childTnLst>
                                </p:cTn>
                              </p:par>
                              <p:par>
                                <p:cTn id="15" presetID="6" presetClass="entr" presetSubtype="16"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ircle(in)">
                                      <p:cBhvr>
                                        <p:cTn id="1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que 3"/>
          <p:cNvSpPr/>
          <p:nvPr/>
        </p:nvSpPr>
        <p:spPr>
          <a:xfrm>
            <a:off x="292230" y="235670"/>
            <a:ext cx="6730737" cy="3110845"/>
          </a:xfrm>
          <a:prstGeom prst="plaqu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latin typeface="Times New Roman" panose="02020603050405020304" pitchFamily="18" charset="0"/>
                <a:cs typeface="Times New Roman" panose="02020603050405020304" pitchFamily="18" charset="0"/>
              </a:rPr>
              <a:t>b</a:t>
            </a:r>
            <a:r>
              <a:rPr lang="en-US" sz="3200" i="1">
                <a:latin typeface="Times New Roman" panose="02020603050405020304" pitchFamily="18" charset="0"/>
                <a:cs typeface="Times New Roman" panose="02020603050405020304" pitchFamily="18" charset="0"/>
              </a:rPr>
              <a:t>.  </a:t>
            </a:r>
            <a:r>
              <a:rPr lang="vi-VN" sz="3200" i="1">
                <a:latin typeface="Times New Roman" panose="02020603050405020304" pitchFamily="18" charset="0"/>
                <a:cs typeface="Times New Roman" panose="02020603050405020304" pitchFamily="18" charset="0"/>
              </a:rPr>
              <a:t>“</a:t>
            </a:r>
            <a:r>
              <a:rPr lang="en-US" sz="3200" i="1">
                <a:latin typeface="Times New Roman" panose="02020603050405020304" pitchFamily="18" charset="0"/>
                <a:cs typeface="Times New Roman" panose="02020603050405020304" pitchFamily="18" charset="0"/>
              </a:rPr>
              <a:t>Thêm một chiếc lá rụng</a:t>
            </a:r>
            <a:endParaRPr lang="vi-VN" sz="3200">
              <a:latin typeface="Times New Roman" panose="02020603050405020304" pitchFamily="18" charset="0"/>
              <a:cs typeface="Times New Roman" panose="02020603050405020304" pitchFamily="18" charset="0"/>
            </a:endParaRPr>
          </a:p>
          <a:p>
            <a:r>
              <a:rPr lang="en-US" sz="3200" i="1">
                <a:latin typeface="Times New Roman" panose="02020603050405020304" pitchFamily="18" charset="0"/>
                <a:cs typeface="Times New Roman" panose="02020603050405020304" pitchFamily="18" charset="0"/>
              </a:rPr>
              <a:t>      Thế là thành mùa thu</a:t>
            </a:r>
            <a:endParaRPr lang="vi-VN" sz="3200">
              <a:latin typeface="Times New Roman" panose="02020603050405020304" pitchFamily="18" charset="0"/>
              <a:cs typeface="Times New Roman" panose="02020603050405020304" pitchFamily="18" charset="0"/>
            </a:endParaRPr>
          </a:p>
          <a:p>
            <a:r>
              <a:rPr lang="en-US" sz="3200" i="1">
                <a:latin typeface="Times New Roman" panose="02020603050405020304" pitchFamily="18" charset="0"/>
                <a:cs typeface="Times New Roman" panose="02020603050405020304" pitchFamily="18" charset="0"/>
              </a:rPr>
              <a:t>      Thêm một tiếng chim gù</a:t>
            </a:r>
            <a:endParaRPr lang="vi-VN" sz="3200">
              <a:latin typeface="Times New Roman" panose="02020603050405020304" pitchFamily="18" charset="0"/>
              <a:cs typeface="Times New Roman" panose="02020603050405020304" pitchFamily="18" charset="0"/>
            </a:endParaRPr>
          </a:p>
          <a:p>
            <a:r>
              <a:rPr lang="en-US" sz="3200" i="1">
                <a:latin typeface="Times New Roman" panose="02020603050405020304" pitchFamily="18" charset="0"/>
                <a:cs typeface="Times New Roman" panose="02020603050405020304" pitchFamily="18" charset="0"/>
              </a:rPr>
              <a:t>      Thành ban mai tinh khiết</a:t>
            </a:r>
            <a:r>
              <a:rPr lang="vi-VN" sz="3200" i="1">
                <a:latin typeface="Times New Roman" panose="02020603050405020304" pitchFamily="18" charset="0"/>
                <a:cs typeface="Times New Roman" panose="02020603050405020304" pitchFamily="18" charset="0"/>
              </a:rPr>
              <a:t>”</a:t>
            </a:r>
            <a:endParaRPr lang="vi-VN" sz="3200">
              <a:latin typeface="Times New Roman" panose="02020603050405020304" pitchFamily="18" charset="0"/>
              <a:cs typeface="Times New Roman" panose="02020603050405020304" pitchFamily="18" charset="0"/>
            </a:endParaRPr>
          </a:p>
          <a:p>
            <a:r>
              <a:rPr lang="en-US" sz="3200">
                <a:latin typeface="Times New Roman" panose="02020603050405020304" pitchFamily="18" charset="0"/>
                <a:cs typeface="Times New Roman" panose="02020603050405020304" pitchFamily="18" charset="0"/>
              </a:rPr>
              <a:t>                              (Trần Hòa Bình)</a:t>
            </a:r>
            <a:endParaRPr lang="vi-VN" sz="320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4642" y="3808430"/>
            <a:ext cx="4788326" cy="2479248"/>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6247" y="688158"/>
            <a:ext cx="3627257" cy="3836708"/>
          </a:xfrm>
          <a:prstGeom prst="rect">
            <a:avLst/>
          </a:prstGeom>
        </p:spPr>
      </p:pic>
    </p:spTree>
    <p:extLst>
      <p:ext uri="{BB962C8B-B14F-4D97-AF65-F5344CB8AC3E}">
        <p14:creationId xmlns:p14="http://schemas.microsoft.com/office/powerpoint/2010/main" val="37477093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arn(inVertical)">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down)">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ardrop 3"/>
          <p:cNvSpPr/>
          <p:nvPr/>
        </p:nvSpPr>
        <p:spPr>
          <a:xfrm>
            <a:off x="6052007" y="339365"/>
            <a:ext cx="5872899" cy="6419654"/>
          </a:xfrm>
          <a:prstGeom prst="teardrop">
            <a:avLst>
              <a:gd name="adj" fmla="val 99781"/>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latin typeface="Times New Roman" panose="02020603050405020304" pitchFamily="18" charset="0"/>
                <a:cs typeface="Times New Roman" panose="02020603050405020304" pitchFamily="18" charset="0"/>
              </a:rPr>
              <a:t>c</a:t>
            </a:r>
            <a:r>
              <a:rPr lang="en-US" sz="3200" i="1">
                <a:latin typeface="Times New Roman" panose="02020603050405020304" pitchFamily="18" charset="0"/>
                <a:cs typeface="Times New Roman" panose="02020603050405020304" pitchFamily="18" charset="0"/>
              </a:rPr>
              <a:t>.    </a:t>
            </a:r>
            <a:r>
              <a:rPr lang="vi-VN" sz="3200" i="1">
                <a:latin typeface="Times New Roman" panose="02020603050405020304" pitchFamily="18" charset="0"/>
                <a:cs typeface="Times New Roman" panose="02020603050405020304" pitchFamily="18" charset="0"/>
              </a:rPr>
              <a:t>“</a:t>
            </a:r>
            <a:r>
              <a:rPr lang="en-US" sz="3200" i="1">
                <a:latin typeface="Times New Roman" panose="02020603050405020304" pitchFamily="18" charset="0"/>
                <a:cs typeface="Times New Roman" panose="02020603050405020304" pitchFamily="18" charset="0"/>
              </a:rPr>
              <a:t>Xe vẫn chạy vì miền Nam phía trước</a:t>
            </a:r>
            <a:endParaRPr lang="vi-VN" sz="3200">
              <a:latin typeface="Times New Roman" panose="02020603050405020304" pitchFamily="18" charset="0"/>
              <a:cs typeface="Times New Roman" panose="02020603050405020304" pitchFamily="18" charset="0"/>
            </a:endParaRPr>
          </a:p>
          <a:p>
            <a:r>
              <a:rPr lang="en-US" sz="3200" i="1">
                <a:latin typeface="Times New Roman" panose="02020603050405020304" pitchFamily="18" charset="0"/>
                <a:cs typeface="Times New Roman" panose="02020603050405020304" pitchFamily="18" charset="0"/>
              </a:rPr>
              <a:t>   </a:t>
            </a:r>
            <a:r>
              <a:rPr lang="vi-VN" sz="3200" i="1">
                <a:latin typeface="Times New Roman" panose="02020603050405020304" pitchFamily="18" charset="0"/>
                <a:cs typeface="Times New Roman" panose="02020603050405020304" pitchFamily="18" charset="0"/>
              </a:rPr>
              <a:t>  </a:t>
            </a:r>
            <a:r>
              <a:rPr lang="en-US" sz="3200" i="1">
                <a:latin typeface="Times New Roman" panose="02020603050405020304" pitchFamily="18" charset="0"/>
                <a:cs typeface="Times New Roman" panose="02020603050405020304" pitchFamily="18" charset="0"/>
              </a:rPr>
              <a:t>  Chỉ cần trong xe có một trái tim</a:t>
            </a:r>
            <a:r>
              <a:rPr lang="vi-VN" sz="3200" i="1">
                <a:latin typeface="Times New Roman" panose="02020603050405020304" pitchFamily="18" charset="0"/>
                <a:cs typeface="Times New Roman" panose="02020603050405020304" pitchFamily="18" charset="0"/>
              </a:rPr>
              <a:t>”</a:t>
            </a:r>
            <a:endParaRPr lang="vi-VN" sz="3200">
              <a:latin typeface="Times New Roman" panose="02020603050405020304" pitchFamily="18" charset="0"/>
              <a:cs typeface="Times New Roman" panose="02020603050405020304" pitchFamily="18" charset="0"/>
            </a:endParaRPr>
          </a:p>
          <a:p>
            <a:r>
              <a:rPr lang="en-US" sz="3200" i="1">
                <a:latin typeface="Times New Roman" panose="02020603050405020304" pitchFamily="18" charset="0"/>
                <a:cs typeface="Times New Roman" panose="02020603050405020304" pitchFamily="18" charset="0"/>
              </a:rPr>
              <a:t>                                    </a:t>
            </a:r>
            <a:r>
              <a:rPr lang="en-US" sz="3200">
                <a:latin typeface="Times New Roman" panose="02020603050405020304" pitchFamily="18" charset="0"/>
                <a:cs typeface="Times New Roman" panose="02020603050405020304" pitchFamily="18" charset="0"/>
              </a:rPr>
              <a:t>(Phạm Tiến Duật)</a:t>
            </a:r>
            <a:endParaRPr lang="vi-VN" sz="320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402" y="339365"/>
            <a:ext cx="5533533" cy="6254145"/>
          </a:xfrm>
          <a:prstGeom prst="rect">
            <a:avLst/>
          </a:prstGeom>
        </p:spPr>
      </p:pic>
    </p:spTree>
    <p:extLst>
      <p:ext uri="{BB962C8B-B14F-4D97-AF65-F5344CB8AC3E}">
        <p14:creationId xmlns:p14="http://schemas.microsoft.com/office/powerpoint/2010/main" val="42078391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heel(1)">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gular Pentagon 3"/>
          <p:cNvSpPr/>
          <p:nvPr/>
        </p:nvSpPr>
        <p:spPr>
          <a:xfrm>
            <a:off x="1" y="28282"/>
            <a:ext cx="6655324" cy="6829718"/>
          </a:xfrm>
          <a:prstGeom prst="pent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d.</a:t>
            </a:r>
            <a:endParaRPr lang="vi-VN"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a:t>
            </a:r>
            <a:r>
              <a:rPr lang="en-US" sz="3200" i="1" dirty="0" err="1">
                <a:latin typeface="Times New Roman" panose="02020603050405020304" pitchFamily="18" charset="0"/>
                <a:cs typeface="Times New Roman" panose="02020603050405020304" pitchFamily="18" charset="0"/>
              </a:rPr>
              <a:t>Một</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canh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hai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canh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lại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canh</a:t>
            </a:r>
            <a:endParaRPr lang="vi-VN" sz="3200" dirty="0">
              <a:latin typeface="Times New Roman" panose="02020603050405020304" pitchFamily="18" charset="0"/>
              <a:cs typeface="Times New Roman" panose="02020603050405020304" pitchFamily="18" charset="0"/>
            </a:endParaRPr>
          </a:p>
          <a:p>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Trằn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trọc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băn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khoăn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giấc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chẳng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thành</a:t>
            </a:r>
            <a:endParaRPr lang="vi-VN" sz="3200" dirty="0">
              <a:latin typeface="Times New Roman" panose="02020603050405020304" pitchFamily="18" charset="0"/>
              <a:cs typeface="Times New Roman" panose="02020603050405020304" pitchFamily="18" charset="0"/>
            </a:endParaRPr>
          </a:p>
          <a:p>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Canh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bốn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canh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năm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vừa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chợp</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mắt</a:t>
            </a:r>
            <a:endParaRPr lang="vi-VN" sz="3200" dirty="0">
              <a:latin typeface="Times New Roman" panose="02020603050405020304" pitchFamily="18" charset="0"/>
              <a:cs typeface="Times New Roman" panose="02020603050405020304" pitchFamily="18" charset="0"/>
            </a:endParaRPr>
          </a:p>
          <a:p>
            <a:r>
              <a:rPr lang="en-US" sz="3200" i="1" dirty="0">
                <a:latin typeface="Times New Roman" panose="02020603050405020304" pitchFamily="18" charset="0"/>
                <a:cs typeface="Times New Roman" panose="02020603050405020304" pitchFamily="18" charset="0"/>
              </a:rPr>
              <a:t>       Sao </a:t>
            </a:r>
            <a:r>
              <a:rPr lang="en-US" sz="3200" i="1" dirty="0" err="1">
                <a:latin typeface="Times New Roman" panose="02020603050405020304" pitchFamily="18" charset="0"/>
                <a:cs typeface="Times New Roman" panose="02020603050405020304" pitchFamily="18" charset="0"/>
              </a:rPr>
              <a:t>vàng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năm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cánh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mộng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hồn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quanh</a:t>
            </a:r>
            <a:r>
              <a:rPr lang="en-US" sz="3200" i="1" dirty="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Hồ</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Chí</a:t>
            </a:r>
            <a:r>
              <a:rPr lang="en-US" sz="3200" dirty="0">
                <a:latin typeface="Times New Roman" panose="02020603050405020304" pitchFamily="18" charset="0"/>
                <a:cs typeface="Times New Roman" panose="02020603050405020304" pitchFamily="18" charset="0"/>
              </a:rPr>
              <a:t> Minh)</a:t>
            </a:r>
            <a:endParaRPr lang="vi-VN" sz="32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9697" y="1206632"/>
            <a:ext cx="4748649" cy="5081046"/>
          </a:xfrm>
          <a:prstGeom prst="rect">
            <a:avLst/>
          </a:prstGeom>
        </p:spPr>
      </p:pic>
    </p:spTree>
    <p:extLst>
      <p:ext uri="{BB962C8B-B14F-4D97-AF65-F5344CB8AC3E}">
        <p14:creationId xmlns:p14="http://schemas.microsoft.com/office/powerpoint/2010/main" val="36203424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Callout 3"/>
          <p:cNvSpPr/>
          <p:nvPr/>
        </p:nvSpPr>
        <p:spPr>
          <a:xfrm>
            <a:off x="377072" y="472910"/>
            <a:ext cx="5024487" cy="3985969"/>
          </a:xfrm>
          <a:prstGeom prst="cloud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dirty="0">
                <a:latin typeface="Times New Roman" panose="02020603050405020304" pitchFamily="18" charset="0"/>
                <a:cs typeface="Times New Roman" panose="02020603050405020304" pitchFamily="18" charset="0"/>
              </a:rPr>
              <a:t>1, Tìm các từ chỉ số thứ tự, số lượng của sự vật trong các ví dụ.</a:t>
            </a:r>
          </a:p>
        </p:txBody>
      </p:sp>
      <p:sp>
        <p:nvSpPr>
          <p:cNvPr id="5" name="Cloud Callout 4"/>
          <p:cNvSpPr/>
          <p:nvPr/>
        </p:nvSpPr>
        <p:spPr>
          <a:xfrm>
            <a:off x="6364664" y="331508"/>
            <a:ext cx="5024487" cy="3901128"/>
          </a:xfrm>
          <a:prstGeom prst="cloudCallou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3200" dirty="0">
                <a:solidFill>
                  <a:schemeClr val="tx1"/>
                </a:solidFill>
                <a:latin typeface="Times New Roman" panose="02020603050405020304" pitchFamily="18" charset="0"/>
                <a:cs typeface="Times New Roman" panose="02020603050405020304" pitchFamily="18" charset="0"/>
              </a:rPr>
              <a:t>2, Từ </a:t>
            </a:r>
            <a:r>
              <a:rPr lang="en-US" sz="3200" dirty="0">
                <a:solidFill>
                  <a:schemeClr val="tx1"/>
                </a:solidFill>
                <a:latin typeface="Times New Roman" panose="02020603050405020304" pitchFamily="18" charset="0"/>
                <a:cs typeface="Times New Roman" panose="02020603050405020304" pitchFamily="18" charset="0"/>
              </a:rPr>
              <a:t>“</a:t>
            </a:r>
            <a:r>
              <a:rPr lang="vi-VN" sz="3200" dirty="0">
                <a:solidFill>
                  <a:schemeClr val="tx1"/>
                </a:solidFill>
                <a:latin typeface="Times New Roman" panose="02020603050405020304" pitchFamily="18" charset="0"/>
                <a:cs typeface="Times New Roman" panose="02020603050405020304" pitchFamily="18" charset="0"/>
              </a:rPr>
              <a:t>vẫn</a:t>
            </a:r>
            <a:r>
              <a:rPr lang="en-US" sz="3200" dirty="0">
                <a:solidFill>
                  <a:schemeClr val="tx1"/>
                </a:solidFill>
                <a:latin typeface="Times New Roman" panose="02020603050405020304" pitchFamily="18" charset="0"/>
                <a:cs typeface="Times New Roman" panose="02020603050405020304" pitchFamily="18" charset="0"/>
              </a:rPr>
              <a:t>”</a:t>
            </a:r>
            <a:r>
              <a:rPr lang="vi-VN" sz="3200" dirty="0">
                <a:solidFill>
                  <a:schemeClr val="tx1"/>
                </a:solidFill>
                <a:latin typeface="Times New Roman" panose="02020603050405020304" pitchFamily="18" charset="0"/>
                <a:cs typeface="Times New Roman" panose="02020603050405020304" pitchFamily="18" charset="0"/>
              </a:rPr>
              <a:t> trong đoạn thơ bổ sung nghĩa cho từ nào? Đó là ý nghĩa gì?</a:t>
            </a:r>
          </a:p>
        </p:txBody>
      </p:sp>
    </p:spTree>
    <p:extLst>
      <p:ext uri="{BB962C8B-B14F-4D97-AF65-F5344CB8AC3E}">
        <p14:creationId xmlns:p14="http://schemas.microsoft.com/office/powerpoint/2010/main" val="33623647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4"/>
                                        </p:tgtEl>
                                        <p:attrNameLst>
                                          <p:attrName>ppt_x</p:attrName>
                                        </p:attrNameLst>
                                      </p:cBhvr>
                                      <p:tavLst>
                                        <p:tav tm="0">
                                          <p:val>
                                            <p:strVal val="ppt_x"/>
                                          </p:val>
                                        </p:tav>
                                        <p:tav tm="100000">
                                          <p:val>
                                            <p:strVal val="ppt_x"/>
                                          </p:val>
                                        </p:tav>
                                      </p:tavLst>
                                    </p:anim>
                                    <p:anim calcmode="lin" valueType="num">
                                      <p:cBhvr additive="base">
                                        <p:cTn id="13" dur="500"/>
                                        <p:tgtEl>
                                          <p:spTgt spid="4"/>
                                        </p:tgtEl>
                                        <p:attrNameLst>
                                          <p:attrName>ppt_y</p:attrName>
                                        </p:attrNameLst>
                                      </p:cBhvr>
                                      <p:tavLst>
                                        <p:tav tm="0">
                                          <p:val>
                                            <p:strVal val="ppt_y"/>
                                          </p:val>
                                        </p:tav>
                                        <p:tav tm="100000">
                                          <p:val>
                                            <p:strVal val="1+ppt_h/2"/>
                                          </p:val>
                                        </p:tav>
                                      </p:tavLst>
                                    </p:anim>
                                    <p:set>
                                      <p:cBhvr>
                                        <p:cTn id="14" dur="1" fill="hold">
                                          <p:stCondLst>
                                            <p:cond delay="499"/>
                                          </p:stCondLst>
                                        </p:cTn>
                                        <p:tgtEl>
                                          <p:spTgt spid="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randombar(horizont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xit" presetSubtype="10" fill="hold" grpId="1" nodeType="clickEffect">
                                  <p:stCondLst>
                                    <p:cond delay="0"/>
                                  </p:stCondLst>
                                  <p:childTnLst>
                                    <p:animEffect transition="out" filter="randombar(horizontal)">
                                      <p:cBhvr>
                                        <p:cTn id="23" dur="500"/>
                                        <p:tgtEl>
                                          <p:spTgt spid="5"/>
                                        </p:tgtEl>
                                      </p:cBhvr>
                                    </p:animEffect>
                                    <p:set>
                                      <p:cBhvr>
                                        <p:cTn id="24"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497318499"/>
              </p:ext>
            </p:extLst>
          </p:nvPr>
        </p:nvGraphicFramePr>
        <p:xfrm>
          <a:off x="348792" y="149416"/>
          <a:ext cx="11510128" cy="4784344"/>
        </p:xfrm>
        <a:graphic>
          <a:graphicData uri="http://schemas.openxmlformats.org/drawingml/2006/table">
            <a:tbl>
              <a:tblPr firstRow="1" firstCol="1" bandRow="1">
                <a:tableStyleId>{5C22544A-7EE6-4342-B048-85BDC9FD1C3A}</a:tableStyleId>
              </a:tblPr>
              <a:tblGrid>
                <a:gridCol w="7565389">
                  <a:extLst>
                    <a:ext uri="{9D8B030D-6E8A-4147-A177-3AD203B41FA5}">
                      <a16:colId xmlns:a16="http://schemas.microsoft.com/office/drawing/2014/main" val="462677997"/>
                    </a:ext>
                  </a:extLst>
                </a:gridCol>
                <a:gridCol w="3944739">
                  <a:extLst>
                    <a:ext uri="{9D8B030D-6E8A-4147-A177-3AD203B41FA5}">
                      <a16:colId xmlns:a16="http://schemas.microsoft.com/office/drawing/2014/main" val="1356855049"/>
                    </a:ext>
                  </a:extLst>
                </a:gridCol>
              </a:tblGrid>
              <a:tr h="287771">
                <a:tc>
                  <a:txBody>
                    <a:bodyPr/>
                    <a:lstStyle/>
                    <a:p>
                      <a:pPr algn="just">
                        <a:lnSpc>
                          <a:spcPct val="107000"/>
                        </a:lnSpc>
                        <a:spcAft>
                          <a:spcPts val="800"/>
                        </a:spcAft>
                      </a:pPr>
                      <a:r>
                        <a:rPr lang="en-US" sz="3200" b="0" dirty="0">
                          <a:solidFill>
                            <a:srgbClr val="00B050"/>
                          </a:solidFill>
                          <a:effectLst/>
                          <a:latin typeface="Times New Roman" panose="02020603050405020304" pitchFamily="18" charset="0"/>
                          <a:cs typeface="Times New Roman" panose="02020603050405020304" pitchFamily="18" charset="0"/>
                        </a:rPr>
                        <a:t>a.  </a:t>
                      </a:r>
                      <a:r>
                        <a:rPr lang="en-US" sz="3200" b="0" dirty="0" err="1">
                          <a:solidFill>
                            <a:srgbClr val="00B050"/>
                          </a:solidFill>
                          <a:effectLst/>
                          <a:latin typeface="Times New Roman" panose="02020603050405020304" pitchFamily="18" charset="0"/>
                          <a:cs typeface="Times New Roman" panose="02020603050405020304" pitchFamily="18" charset="0"/>
                        </a:rPr>
                        <a:t>Mọc</a:t>
                      </a:r>
                      <a:r>
                        <a:rPr lang="en-US" sz="3200" b="0" dirty="0">
                          <a:solidFill>
                            <a:srgbClr val="00B050"/>
                          </a:solidFill>
                          <a:effectLst/>
                          <a:latin typeface="Times New Roman" panose="02020603050405020304" pitchFamily="18" charset="0"/>
                          <a:cs typeface="Times New Roman" panose="02020603050405020304" pitchFamily="18" charset="0"/>
                        </a:rPr>
                        <a:t> </a:t>
                      </a:r>
                      <a:r>
                        <a:rPr lang="en-US" sz="3200" b="0" dirty="0" err="1">
                          <a:solidFill>
                            <a:srgbClr val="00B050"/>
                          </a:solidFill>
                          <a:effectLst/>
                          <a:latin typeface="Times New Roman" panose="02020603050405020304" pitchFamily="18" charset="0"/>
                          <a:cs typeface="Times New Roman" panose="02020603050405020304" pitchFamily="18" charset="0"/>
                        </a:rPr>
                        <a:t>giữa</a:t>
                      </a:r>
                      <a:r>
                        <a:rPr lang="en-US" sz="3200" b="0" dirty="0">
                          <a:solidFill>
                            <a:srgbClr val="00B050"/>
                          </a:solidFill>
                          <a:effectLst/>
                          <a:latin typeface="Times New Roman" panose="02020603050405020304" pitchFamily="18" charset="0"/>
                          <a:cs typeface="Times New Roman" panose="02020603050405020304" pitchFamily="18" charset="0"/>
                        </a:rPr>
                        <a:t> </a:t>
                      </a:r>
                      <a:r>
                        <a:rPr lang="en-US" sz="3200" b="0" dirty="0" err="1">
                          <a:solidFill>
                            <a:srgbClr val="00B050"/>
                          </a:solidFill>
                          <a:effectLst/>
                          <a:latin typeface="Times New Roman" panose="02020603050405020304" pitchFamily="18" charset="0"/>
                          <a:cs typeface="Times New Roman" panose="02020603050405020304" pitchFamily="18" charset="0"/>
                        </a:rPr>
                        <a:t>dòng</a:t>
                      </a:r>
                      <a:r>
                        <a:rPr lang="en-US" sz="3200" b="0" dirty="0">
                          <a:solidFill>
                            <a:srgbClr val="00B050"/>
                          </a:solidFill>
                          <a:effectLst/>
                          <a:latin typeface="Times New Roman" panose="02020603050405020304" pitchFamily="18" charset="0"/>
                          <a:cs typeface="Times New Roman" panose="02020603050405020304" pitchFamily="18" charset="0"/>
                        </a:rPr>
                        <a:t> </a:t>
                      </a:r>
                      <a:r>
                        <a:rPr lang="en-US" sz="3200" b="0" dirty="0" err="1">
                          <a:solidFill>
                            <a:srgbClr val="00B050"/>
                          </a:solidFill>
                          <a:effectLst/>
                          <a:latin typeface="Times New Roman" panose="02020603050405020304" pitchFamily="18" charset="0"/>
                          <a:cs typeface="Times New Roman" panose="02020603050405020304" pitchFamily="18" charset="0"/>
                        </a:rPr>
                        <a:t>sông</a:t>
                      </a:r>
                      <a:r>
                        <a:rPr lang="en-US" sz="3200" b="0" dirty="0">
                          <a:solidFill>
                            <a:srgbClr val="00B050"/>
                          </a:solidFill>
                          <a:effectLst/>
                          <a:latin typeface="Times New Roman" panose="02020603050405020304" pitchFamily="18" charset="0"/>
                          <a:cs typeface="Times New Roman" panose="02020603050405020304" pitchFamily="18" charset="0"/>
                        </a:rPr>
                        <a:t> </a:t>
                      </a:r>
                      <a:r>
                        <a:rPr lang="en-US" sz="3200" b="0" dirty="0" err="1">
                          <a:solidFill>
                            <a:srgbClr val="00B050"/>
                          </a:solidFill>
                          <a:effectLst/>
                          <a:latin typeface="Times New Roman" panose="02020603050405020304" pitchFamily="18" charset="0"/>
                          <a:cs typeface="Times New Roman" panose="02020603050405020304" pitchFamily="18" charset="0"/>
                        </a:rPr>
                        <a:t>xanh</a:t>
                      </a:r>
                      <a:endParaRPr lang="vi-VN" sz="3200" b="0" dirty="0">
                        <a:solidFill>
                          <a:srgbClr val="00B050"/>
                        </a:solidFill>
                        <a:effectLst/>
                        <a:latin typeface="Times New Roman" panose="02020603050405020304" pitchFamily="18" charset="0"/>
                        <a:cs typeface="Times New Roman" panose="02020603050405020304" pitchFamily="18" charset="0"/>
                      </a:endParaRPr>
                    </a:p>
                    <a:p>
                      <a:pPr algn="just">
                        <a:lnSpc>
                          <a:spcPct val="107000"/>
                        </a:lnSpc>
                        <a:spcAft>
                          <a:spcPts val="800"/>
                        </a:spcAft>
                      </a:pPr>
                      <a:r>
                        <a:rPr lang="en-US" sz="3200" b="0" dirty="0">
                          <a:solidFill>
                            <a:srgbClr val="00B050"/>
                          </a:solidFill>
                          <a:effectLst/>
                          <a:latin typeface="Times New Roman" panose="02020603050405020304" pitchFamily="18" charset="0"/>
                          <a:cs typeface="Times New Roman" panose="02020603050405020304" pitchFamily="18" charset="0"/>
                        </a:rPr>
                        <a:t>     </a:t>
                      </a:r>
                      <a:r>
                        <a:rPr lang="en-US" sz="3200" b="0" dirty="0" err="1">
                          <a:solidFill>
                            <a:srgbClr val="00B050"/>
                          </a:solidFill>
                          <a:effectLst/>
                          <a:latin typeface="Times New Roman" panose="02020603050405020304" pitchFamily="18" charset="0"/>
                          <a:cs typeface="Times New Roman" panose="02020603050405020304" pitchFamily="18" charset="0"/>
                        </a:rPr>
                        <a:t>Một</a:t>
                      </a:r>
                      <a:r>
                        <a:rPr lang="en-US" sz="3200" b="0" dirty="0">
                          <a:solidFill>
                            <a:srgbClr val="00B050"/>
                          </a:solidFill>
                          <a:effectLst/>
                          <a:latin typeface="Times New Roman" panose="02020603050405020304" pitchFamily="18" charset="0"/>
                          <a:cs typeface="Times New Roman" panose="02020603050405020304" pitchFamily="18" charset="0"/>
                        </a:rPr>
                        <a:t> </a:t>
                      </a:r>
                      <a:r>
                        <a:rPr lang="en-US" sz="3200" b="0" dirty="0" err="1">
                          <a:solidFill>
                            <a:srgbClr val="00B050"/>
                          </a:solidFill>
                          <a:effectLst/>
                          <a:latin typeface="Times New Roman" panose="02020603050405020304" pitchFamily="18" charset="0"/>
                          <a:cs typeface="Times New Roman" panose="02020603050405020304" pitchFamily="18" charset="0"/>
                        </a:rPr>
                        <a:t>bông</a:t>
                      </a:r>
                      <a:r>
                        <a:rPr lang="en-US" sz="3200" b="0" dirty="0">
                          <a:solidFill>
                            <a:srgbClr val="00B050"/>
                          </a:solidFill>
                          <a:effectLst/>
                          <a:latin typeface="Times New Roman" panose="02020603050405020304" pitchFamily="18" charset="0"/>
                          <a:cs typeface="Times New Roman" panose="02020603050405020304" pitchFamily="18" charset="0"/>
                        </a:rPr>
                        <a:t> </a:t>
                      </a:r>
                      <a:r>
                        <a:rPr lang="en-US" sz="3200" b="0" dirty="0" err="1">
                          <a:solidFill>
                            <a:srgbClr val="00B050"/>
                          </a:solidFill>
                          <a:effectLst/>
                          <a:latin typeface="Times New Roman" panose="02020603050405020304" pitchFamily="18" charset="0"/>
                          <a:cs typeface="Times New Roman" panose="02020603050405020304" pitchFamily="18" charset="0"/>
                        </a:rPr>
                        <a:t>hoa</a:t>
                      </a:r>
                      <a:r>
                        <a:rPr lang="en-US" sz="3200" b="0" dirty="0">
                          <a:solidFill>
                            <a:srgbClr val="00B050"/>
                          </a:solidFill>
                          <a:effectLst/>
                          <a:latin typeface="Times New Roman" panose="02020603050405020304" pitchFamily="18" charset="0"/>
                          <a:cs typeface="Times New Roman" panose="02020603050405020304" pitchFamily="18" charset="0"/>
                        </a:rPr>
                        <a:t> </a:t>
                      </a:r>
                      <a:r>
                        <a:rPr lang="en-US" sz="3200" b="0" dirty="0" err="1">
                          <a:solidFill>
                            <a:srgbClr val="00B050"/>
                          </a:solidFill>
                          <a:effectLst/>
                          <a:latin typeface="Times New Roman" panose="02020603050405020304" pitchFamily="18" charset="0"/>
                          <a:cs typeface="Times New Roman" panose="02020603050405020304" pitchFamily="18" charset="0"/>
                        </a:rPr>
                        <a:t>tím</a:t>
                      </a:r>
                      <a:r>
                        <a:rPr lang="en-US" sz="3200" b="0" dirty="0">
                          <a:solidFill>
                            <a:srgbClr val="00B050"/>
                          </a:solidFill>
                          <a:effectLst/>
                          <a:latin typeface="Times New Roman" panose="02020603050405020304" pitchFamily="18" charset="0"/>
                          <a:cs typeface="Times New Roman" panose="02020603050405020304" pitchFamily="18" charset="0"/>
                        </a:rPr>
                        <a:t> </a:t>
                      </a:r>
                      <a:r>
                        <a:rPr lang="en-US" sz="3200" b="0" dirty="0" err="1">
                          <a:solidFill>
                            <a:srgbClr val="00B050"/>
                          </a:solidFill>
                          <a:effectLst/>
                          <a:latin typeface="Times New Roman" panose="02020603050405020304" pitchFamily="18" charset="0"/>
                          <a:cs typeface="Times New Roman" panose="02020603050405020304" pitchFamily="18" charset="0"/>
                        </a:rPr>
                        <a:t>biếc</a:t>
                      </a:r>
                      <a:endParaRPr lang="vi-VN" sz="3200" b="0" dirty="0">
                        <a:solidFill>
                          <a:srgbClr val="00B050"/>
                        </a:solidFill>
                        <a:effectLst/>
                        <a:latin typeface="Times New Roman" panose="02020603050405020304" pitchFamily="18" charset="0"/>
                        <a:cs typeface="Times New Roman" panose="02020603050405020304" pitchFamily="18" charset="0"/>
                      </a:endParaRPr>
                    </a:p>
                    <a:p>
                      <a:pPr algn="just">
                        <a:lnSpc>
                          <a:spcPct val="107000"/>
                        </a:lnSpc>
                        <a:spcAft>
                          <a:spcPts val="800"/>
                        </a:spcAft>
                      </a:pPr>
                      <a:r>
                        <a:rPr lang="en-US" sz="3200" b="0" dirty="0">
                          <a:solidFill>
                            <a:srgbClr val="00B050"/>
                          </a:solidFill>
                          <a:effectLst/>
                          <a:latin typeface="Times New Roman" panose="02020603050405020304" pitchFamily="18" charset="0"/>
                          <a:cs typeface="Times New Roman" panose="02020603050405020304" pitchFamily="18" charset="0"/>
                        </a:rPr>
                        <a:t>                            (</a:t>
                      </a:r>
                      <a:r>
                        <a:rPr lang="en-US" sz="3200" b="0" dirty="0" err="1">
                          <a:solidFill>
                            <a:srgbClr val="00B050"/>
                          </a:solidFill>
                          <a:effectLst/>
                          <a:latin typeface="Times New Roman" panose="02020603050405020304" pitchFamily="18" charset="0"/>
                          <a:cs typeface="Times New Roman" panose="02020603050405020304" pitchFamily="18" charset="0"/>
                        </a:rPr>
                        <a:t>Thanh</a:t>
                      </a:r>
                      <a:r>
                        <a:rPr lang="en-US" sz="3200" b="0" dirty="0">
                          <a:solidFill>
                            <a:srgbClr val="00B050"/>
                          </a:solidFill>
                          <a:effectLst/>
                          <a:latin typeface="Times New Roman" panose="02020603050405020304" pitchFamily="18" charset="0"/>
                          <a:cs typeface="Times New Roman" panose="02020603050405020304" pitchFamily="18" charset="0"/>
                        </a:rPr>
                        <a:t> </a:t>
                      </a:r>
                      <a:r>
                        <a:rPr lang="en-US" sz="3200" b="0" dirty="0" err="1">
                          <a:solidFill>
                            <a:srgbClr val="00B050"/>
                          </a:solidFill>
                          <a:effectLst/>
                          <a:latin typeface="Times New Roman" panose="02020603050405020304" pitchFamily="18" charset="0"/>
                          <a:cs typeface="Times New Roman" panose="02020603050405020304" pitchFamily="18" charset="0"/>
                        </a:rPr>
                        <a:t>Hải</a:t>
                      </a:r>
                      <a:r>
                        <a:rPr lang="en-US" sz="3200" b="0" dirty="0">
                          <a:solidFill>
                            <a:srgbClr val="00B050"/>
                          </a:solidFill>
                          <a:effectLst/>
                          <a:latin typeface="Times New Roman" panose="02020603050405020304" pitchFamily="18" charset="0"/>
                          <a:cs typeface="Times New Roman" panose="02020603050405020304" pitchFamily="18" charset="0"/>
                        </a:rPr>
                        <a:t>)</a:t>
                      </a:r>
                      <a:endParaRPr lang="vi-VN" sz="3200" b="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3" marR="222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n-US" sz="3200" b="0" dirty="0" err="1">
                          <a:solidFill>
                            <a:srgbClr val="00B050"/>
                          </a:solidFill>
                          <a:effectLst/>
                          <a:latin typeface="Times New Roman" panose="02020603050405020304" pitchFamily="18" charset="0"/>
                          <a:cs typeface="Times New Roman" panose="02020603050405020304" pitchFamily="18" charset="0"/>
                        </a:rPr>
                        <a:t>Một</a:t>
                      </a:r>
                      <a:r>
                        <a:rPr lang="en-US" sz="3200" b="0" dirty="0">
                          <a:solidFill>
                            <a:srgbClr val="00B050"/>
                          </a:solidFill>
                          <a:effectLst/>
                          <a:latin typeface="Times New Roman" panose="02020603050405020304" pitchFamily="18" charset="0"/>
                          <a:cs typeface="Times New Roman" panose="02020603050405020304" pitchFamily="18" charset="0"/>
                        </a:rPr>
                        <a:t> </a:t>
                      </a:r>
                      <a:r>
                        <a:rPr lang="vi-VN" sz="3200" b="0" dirty="0">
                          <a:solidFill>
                            <a:srgbClr val="00B050"/>
                          </a:solidFill>
                          <a:effectLst/>
                          <a:latin typeface="Times New Roman" panose="02020603050405020304" pitchFamily="18" charset="0"/>
                          <a:cs typeface="Times New Roman" panose="02020603050405020304" pitchFamily="18" charset="0"/>
                        </a:rPr>
                        <a:t>- chỉ số lượng</a:t>
                      </a:r>
                      <a:endParaRPr lang="vi-VN" sz="3200" b="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3" marR="222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59570286"/>
                  </a:ext>
                </a:extLst>
              </a:tr>
              <a:tr h="501567">
                <a:tc>
                  <a:txBody>
                    <a:bodyPr/>
                    <a:lstStyle/>
                    <a:p>
                      <a:pPr algn="just">
                        <a:lnSpc>
                          <a:spcPct val="107000"/>
                        </a:lnSpc>
                        <a:spcAft>
                          <a:spcPts val="800"/>
                        </a:spcAft>
                      </a:pPr>
                      <a:r>
                        <a:rPr lang="en-US" sz="3200" b="0" dirty="0">
                          <a:solidFill>
                            <a:srgbClr val="C00000"/>
                          </a:solidFill>
                          <a:effectLst/>
                          <a:latin typeface="Times New Roman" panose="02020603050405020304" pitchFamily="18" charset="0"/>
                          <a:cs typeface="Times New Roman" panose="02020603050405020304" pitchFamily="18" charset="0"/>
                        </a:rPr>
                        <a:t>b.  </a:t>
                      </a:r>
                      <a:r>
                        <a:rPr lang="en-US" sz="3200" b="0" dirty="0" err="1">
                          <a:solidFill>
                            <a:srgbClr val="C00000"/>
                          </a:solidFill>
                          <a:effectLst/>
                          <a:latin typeface="Times New Roman" panose="02020603050405020304" pitchFamily="18" charset="0"/>
                          <a:cs typeface="Times New Roman" panose="02020603050405020304" pitchFamily="18" charset="0"/>
                        </a:rPr>
                        <a:t>Thêm</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một</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chiếc</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lá</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rụng</a:t>
                      </a:r>
                      <a:endParaRPr lang="vi-VN" sz="3200" b="0" dirty="0">
                        <a:solidFill>
                          <a:srgbClr val="C00000"/>
                        </a:solidFill>
                        <a:effectLst/>
                        <a:latin typeface="Times New Roman" panose="02020603050405020304" pitchFamily="18" charset="0"/>
                        <a:cs typeface="Times New Roman" panose="02020603050405020304" pitchFamily="18" charset="0"/>
                      </a:endParaRPr>
                    </a:p>
                    <a:p>
                      <a:pPr algn="just">
                        <a:lnSpc>
                          <a:spcPct val="107000"/>
                        </a:lnSpc>
                        <a:spcAft>
                          <a:spcPts val="800"/>
                        </a:spcAft>
                      </a:pP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Thế</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là</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thành</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mùa</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thu</a:t>
                      </a:r>
                      <a:endParaRPr lang="vi-VN" sz="3200" b="0" dirty="0">
                        <a:solidFill>
                          <a:srgbClr val="C00000"/>
                        </a:solidFill>
                        <a:effectLst/>
                        <a:latin typeface="Times New Roman" panose="02020603050405020304" pitchFamily="18" charset="0"/>
                        <a:cs typeface="Times New Roman" panose="02020603050405020304" pitchFamily="18" charset="0"/>
                      </a:endParaRPr>
                    </a:p>
                    <a:p>
                      <a:pPr algn="just">
                        <a:lnSpc>
                          <a:spcPct val="107000"/>
                        </a:lnSpc>
                        <a:spcAft>
                          <a:spcPts val="800"/>
                        </a:spcAft>
                      </a:pP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Thêm</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một</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tiếng</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chim</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gù</a:t>
                      </a:r>
                      <a:endParaRPr lang="vi-VN" sz="3200" b="0" dirty="0">
                        <a:solidFill>
                          <a:srgbClr val="C00000"/>
                        </a:solidFill>
                        <a:effectLst/>
                        <a:latin typeface="Times New Roman" panose="02020603050405020304" pitchFamily="18" charset="0"/>
                        <a:cs typeface="Times New Roman" panose="02020603050405020304" pitchFamily="18" charset="0"/>
                      </a:endParaRPr>
                    </a:p>
                    <a:p>
                      <a:pPr algn="just">
                        <a:lnSpc>
                          <a:spcPct val="107000"/>
                        </a:lnSpc>
                        <a:spcAft>
                          <a:spcPts val="800"/>
                        </a:spcAft>
                      </a:pP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Thành</a:t>
                      </a:r>
                      <a:r>
                        <a:rPr lang="en-US" sz="3200" b="0" dirty="0">
                          <a:solidFill>
                            <a:srgbClr val="C00000"/>
                          </a:solidFill>
                          <a:effectLst/>
                          <a:latin typeface="Times New Roman" panose="02020603050405020304" pitchFamily="18" charset="0"/>
                          <a:cs typeface="Times New Roman" panose="02020603050405020304" pitchFamily="18" charset="0"/>
                        </a:rPr>
                        <a:t> ban </a:t>
                      </a:r>
                      <a:r>
                        <a:rPr lang="en-US" sz="3200" b="0" dirty="0" err="1">
                          <a:solidFill>
                            <a:srgbClr val="C00000"/>
                          </a:solidFill>
                          <a:effectLst/>
                          <a:latin typeface="Times New Roman" panose="02020603050405020304" pitchFamily="18" charset="0"/>
                          <a:cs typeface="Times New Roman" panose="02020603050405020304" pitchFamily="18" charset="0"/>
                        </a:rPr>
                        <a:t>mai</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tinh</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khiết</a:t>
                      </a:r>
                      <a:r>
                        <a:rPr lang="en-US" sz="3200" b="0" dirty="0">
                          <a:solidFill>
                            <a:srgbClr val="C00000"/>
                          </a:solidFill>
                          <a:effectLst/>
                          <a:latin typeface="Times New Roman" panose="02020603050405020304" pitchFamily="18" charset="0"/>
                          <a:cs typeface="Times New Roman" panose="02020603050405020304" pitchFamily="18" charset="0"/>
                        </a:rPr>
                        <a:t>.</a:t>
                      </a:r>
                      <a:endParaRPr lang="vi-VN" sz="3200" b="0" dirty="0">
                        <a:solidFill>
                          <a:srgbClr val="C00000"/>
                        </a:solidFill>
                        <a:effectLst/>
                        <a:latin typeface="Times New Roman" panose="02020603050405020304" pitchFamily="18" charset="0"/>
                        <a:cs typeface="Times New Roman" panose="02020603050405020304" pitchFamily="18" charset="0"/>
                      </a:endParaRPr>
                    </a:p>
                    <a:p>
                      <a:pPr algn="just">
                        <a:lnSpc>
                          <a:spcPct val="107000"/>
                        </a:lnSpc>
                        <a:spcAft>
                          <a:spcPts val="800"/>
                        </a:spcAft>
                      </a:pP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Trần</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Hòa</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Bình</a:t>
                      </a:r>
                      <a:r>
                        <a:rPr lang="en-US" sz="3200" b="0" dirty="0">
                          <a:solidFill>
                            <a:srgbClr val="C00000"/>
                          </a:solidFill>
                          <a:effectLst/>
                          <a:latin typeface="Times New Roman" panose="02020603050405020304" pitchFamily="18" charset="0"/>
                          <a:cs typeface="Times New Roman" panose="02020603050405020304" pitchFamily="18" charset="0"/>
                        </a:rPr>
                        <a:t>)</a:t>
                      </a:r>
                      <a:endParaRPr lang="vi-VN" sz="3200" b="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3" marR="222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n-US" sz="3200" dirty="0" err="1">
                          <a:solidFill>
                            <a:srgbClr val="C00000"/>
                          </a:solidFill>
                          <a:effectLst/>
                          <a:latin typeface="Times New Roman" panose="02020603050405020304" pitchFamily="18" charset="0"/>
                          <a:cs typeface="Times New Roman" panose="02020603050405020304" pitchFamily="18" charset="0"/>
                        </a:rPr>
                        <a:t>Một</a:t>
                      </a:r>
                      <a:r>
                        <a:rPr lang="en-US" sz="3200" dirty="0">
                          <a:solidFill>
                            <a:srgbClr val="C00000"/>
                          </a:solidFill>
                          <a:effectLst/>
                          <a:latin typeface="Times New Roman" panose="02020603050405020304" pitchFamily="18" charset="0"/>
                          <a:cs typeface="Times New Roman" panose="02020603050405020304" pitchFamily="18" charset="0"/>
                        </a:rPr>
                        <a:t> - </a:t>
                      </a:r>
                      <a:r>
                        <a:rPr lang="vi-VN" sz="3200" dirty="0">
                          <a:solidFill>
                            <a:srgbClr val="C00000"/>
                          </a:solidFill>
                          <a:effectLst/>
                          <a:latin typeface="Times New Roman" panose="02020603050405020304" pitchFamily="18" charset="0"/>
                          <a:cs typeface="Times New Roman" panose="02020603050405020304" pitchFamily="18" charset="0"/>
                        </a:rPr>
                        <a:t>chỉ số lượng</a:t>
                      </a:r>
                      <a:endParaRPr lang="vi-VN" sz="32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3" marR="222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3151478"/>
                  </a:ext>
                </a:extLst>
              </a:tr>
            </a:tbl>
          </a:graphicData>
        </a:graphic>
      </p:graphicFrame>
    </p:spTree>
    <p:extLst>
      <p:ext uri="{BB962C8B-B14F-4D97-AF65-F5344CB8AC3E}">
        <p14:creationId xmlns:p14="http://schemas.microsoft.com/office/powerpoint/2010/main" val="29031177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341287371"/>
              </p:ext>
            </p:extLst>
          </p:nvPr>
        </p:nvGraphicFramePr>
        <p:xfrm>
          <a:off x="348792" y="149416"/>
          <a:ext cx="11510128" cy="5407787"/>
        </p:xfrm>
        <a:graphic>
          <a:graphicData uri="http://schemas.openxmlformats.org/drawingml/2006/table">
            <a:tbl>
              <a:tblPr firstRow="1" firstCol="1" bandRow="1">
                <a:tableStyleId>{5C22544A-7EE6-4342-B048-85BDC9FD1C3A}</a:tableStyleId>
              </a:tblPr>
              <a:tblGrid>
                <a:gridCol w="7565389">
                  <a:extLst>
                    <a:ext uri="{9D8B030D-6E8A-4147-A177-3AD203B41FA5}">
                      <a16:colId xmlns:a16="http://schemas.microsoft.com/office/drawing/2014/main" val="462677997"/>
                    </a:ext>
                  </a:extLst>
                </a:gridCol>
                <a:gridCol w="3944739">
                  <a:extLst>
                    <a:ext uri="{9D8B030D-6E8A-4147-A177-3AD203B41FA5}">
                      <a16:colId xmlns:a16="http://schemas.microsoft.com/office/drawing/2014/main" val="1356855049"/>
                    </a:ext>
                  </a:extLst>
                </a:gridCol>
              </a:tblGrid>
              <a:tr h="287771">
                <a:tc>
                  <a:txBody>
                    <a:bodyPr/>
                    <a:lstStyle/>
                    <a:p>
                      <a:pPr algn="just">
                        <a:lnSpc>
                          <a:spcPct val="107000"/>
                        </a:lnSpc>
                        <a:spcAft>
                          <a:spcPts val="800"/>
                        </a:spcAft>
                      </a:pPr>
                      <a:r>
                        <a:rPr lang="en-US" sz="3200" b="0" dirty="0">
                          <a:solidFill>
                            <a:srgbClr val="7030A0"/>
                          </a:solidFill>
                          <a:effectLst/>
                          <a:latin typeface="Times New Roman" panose="02020603050405020304" pitchFamily="18" charset="0"/>
                          <a:cs typeface="Times New Roman" panose="02020603050405020304" pitchFamily="18" charset="0"/>
                        </a:rPr>
                        <a:t>c.   </a:t>
                      </a:r>
                      <a:r>
                        <a:rPr lang="en-US" sz="3200" b="0" dirty="0" err="1">
                          <a:solidFill>
                            <a:srgbClr val="7030A0"/>
                          </a:solidFill>
                          <a:effectLst/>
                          <a:latin typeface="Times New Roman" panose="02020603050405020304" pitchFamily="18" charset="0"/>
                          <a:cs typeface="Times New Roman" panose="02020603050405020304" pitchFamily="18" charset="0"/>
                        </a:rPr>
                        <a:t>Xe</a:t>
                      </a:r>
                      <a:r>
                        <a:rPr lang="en-US"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vẫn</a:t>
                      </a:r>
                      <a:r>
                        <a:rPr lang="en-US"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chạy</a:t>
                      </a:r>
                      <a:r>
                        <a:rPr lang="en-US"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vì</a:t>
                      </a:r>
                      <a:r>
                        <a:rPr lang="en-US"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miền</a:t>
                      </a:r>
                      <a:r>
                        <a:rPr lang="en-US" sz="3200" b="0" dirty="0">
                          <a:solidFill>
                            <a:srgbClr val="7030A0"/>
                          </a:solidFill>
                          <a:effectLst/>
                          <a:latin typeface="Times New Roman" panose="02020603050405020304" pitchFamily="18" charset="0"/>
                          <a:cs typeface="Times New Roman" panose="02020603050405020304" pitchFamily="18" charset="0"/>
                        </a:rPr>
                        <a:t> Nam </a:t>
                      </a:r>
                      <a:r>
                        <a:rPr lang="en-US" sz="3200" b="0" dirty="0" err="1">
                          <a:solidFill>
                            <a:srgbClr val="7030A0"/>
                          </a:solidFill>
                          <a:effectLst/>
                          <a:latin typeface="Times New Roman" panose="02020603050405020304" pitchFamily="18" charset="0"/>
                          <a:cs typeface="Times New Roman" panose="02020603050405020304" pitchFamily="18" charset="0"/>
                        </a:rPr>
                        <a:t>phía</a:t>
                      </a:r>
                      <a:r>
                        <a:rPr lang="en-US"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trước</a:t>
                      </a:r>
                      <a:endParaRPr lang="vi-VN" sz="3200" b="0" dirty="0">
                        <a:solidFill>
                          <a:srgbClr val="7030A0"/>
                        </a:solidFill>
                        <a:effectLst/>
                        <a:latin typeface="Times New Roman" panose="02020603050405020304" pitchFamily="18" charset="0"/>
                        <a:cs typeface="Times New Roman" panose="02020603050405020304" pitchFamily="18" charset="0"/>
                      </a:endParaRPr>
                    </a:p>
                    <a:p>
                      <a:pPr algn="just">
                        <a:lnSpc>
                          <a:spcPct val="107000"/>
                        </a:lnSpc>
                        <a:spcAft>
                          <a:spcPts val="800"/>
                        </a:spcAft>
                      </a:pPr>
                      <a:r>
                        <a:rPr lang="en-US"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Chỉ</a:t>
                      </a:r>
                      <a:r>
                        <a:rPr lang="en-US"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cần</a:t>
                      </a:r>
                      <a:r>
                        <a:rPr lang="en-US"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trong</a:t>
                      </a:r>
                      <a:r>
                        <a:rPr lang="en-US"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xe</a:t>
                      </a:r>
                      <a:r>
                        <a:rPr lang="en-US"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có</a:t>
                      </a:r>
                      <a:r>
                        <a:rPr lang="en-US"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một</a:t>
                      </a:r>
                      <a:r>
                        <a:rPr lang="en-US"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trái</a:t>
                      </a:r>
                      <a:r>
                        <a:rPr lang="en-US"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tim</a:t>
                      </a:r>
                      <a:endParaRPr lang="vi-VN" sz="3200" b="0" dirty="0">
                        <a:solidFill>
                          <a:srgbClr val="7030A0"/>
                        </a:solidFill>
                        <a:effectLst/>
                        <a:latin typeface="Times New Roman" panose="02020603050405020304" pitchFamily="18" charset="0"/>
                        <a:cs typeface="Times New Roman" panose="02020603050405020304" pitchFamily="18" charset="0"/>
                      </a:endParaRPr>
                    </a:p>
                    <a:p>
                      <a:pPr algn="just">
                        <a:lnSpc>
                          <a:spcPct val="107000"/>
                        </a:lnSpc>
                        <a:spcAft>
                          <a:spcPts val="800"/>
                        </a:spcAft>
                      </a:pPr>
                      <a:r>
                        <a:rPr lang="en-US"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Phạm</a:t>
                      </a:r>
                      <a:r>
                        <a:rPr lang="en-US"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Tiến</a:t>
                      </a:r>
                      <a:r>
                        <a:rPr lang="en-US"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Duật</a:t>
                      </a:r>
                      <a:r>
                        <a:rPr lang="en-US" sz="3200" b="0" dirty="0">
                          <a:solidFill>
                            <a:srgbClr val="7030A0"/>
                          </a:solidFill>
                          <a:effectLst/>
                          <a:latin typeface="Times New Roman" panose="02020603050405020304" pitchFamily="18" charset="0"/>
                          <a:cs typeface="Times New Roman" panose="02020603050405020304" pitchFamily="18" charset="0"/>
                        </a:rPr>
                        <a:t>)</a:t>
                      </a:r>
                      <a:endParaRPr lang="vi-VN" sz="3200" b="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3" marR="222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n-US" sz="3200" b="0" dirty="0" err="1">
                          <a:solidFill>
                            <a:srgbClr val="7030A0"/>
                          </a:solidFill>
                          <a:effectLst/>
                          <a:latin typeface="Times New Roman" panose="02020603050405020304" pitchFamily="18" charset="0"/>
                          <a:cs typeface="Times New Roman" panose="02020603050405020304" pitchFamily="18" charset="0"/>
                        </a:rPr>
                        <a:t>Một</a:t>
                      </a:r>
                      <a:r>
                        <a:rPr lang="en-US" sz="3200" b="0" dirty="0">
                          <a:solidFill>
                            <a:srgbClr val="7030A0"/>
                          </a:solidFill>
                          <a:effectLst/>
                          <a:latin typeface="Times New Roman" panose="02020603050405020304" pitchFamily="18" charset="0"/>
                          <a:cs typeface="Times New Roman" panose="02020603050405020304" pitchFamily="18" charset="0"/>
                        </a:rPr>
                        <a:t> </a:t>
                      </a:r>
                      <a:r>
                        <a:rPr lang="vi-VN" sz="3200" b="0" dirty="0">
                          <a:solidFill>
                            <a:srgbClr val="7030A0"/>
                          </a:solidFill>
                          <a:effectLst/>
                          <a:latin typeface="Times New Roman" panose="02020603050405020304" pitchFamily="18" charset="0"/>
                          <a:cs typeface="Times New Roman" panose="02020603050405020304" pitchFamily="18" charset="0"/>
                        </a:rPr>
                        <a:t>- Chỉ số lượng</a:t>
                      </a:r>
                    </a:p>
                    <a:p>
                      <a:pPr algn="just">
                        <a:lnSpc>
                          <a:spcPct val="107000"/>
                        </a:lnSpc>
                        <a:spcAft>
                          <a:spcPts val="800"/>
                        </a:spcAft>
                      </a:pPr>
                      <a:r>
                        <a:rPr lang="en-US" sz="3200" b="0" dirty="0" err="1">
                          <a:solidFill>
                            <a:srgbClr val="7030A0"/>
                          </a:solidFill>
                          <a:effectLst/>
                          <a:latin typeface="Times New Roman" panose="02020603050405020304" pitchFamily="18" charset="0"/>
                          <a:cs typeface="Times New Roman" panose="02020603050405020304" pitchFamily="18" charset="0"/>
                        </a:rPr>
                        <a:t>Vẫn</a:t>
                      </a:r>
                      <a:r>
                        <a:rPr lang="en-US" sz="3200" b="0" dirty="0">
                          <a:solidFill>
                            <a:srgbClr val="7030A0"/>
                          </a:solidFill>
                          <a:effectLst/>
                          <a:latin typeface="Times New Roman" panose="02020603050405020304" pitchFamily="18" charset="0"/>
                          <a:cs typeface="Times New Roman" panose="02020603050405020304" pitchFamily="18" charset="0"/>
                        </a:rPr>
                        <a:t> </a:t>
                      </a:r>
                      <a:r>
                        <a:rPr lang="vi-VN"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Chỉ</a:t>
                      </a:r>
                      <a:r>
                        <a:rPr lang="en-US"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sự</a:t>
                      </a:r>
                      <a:r>
                        <a:rPr lang="en-US"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tiếp</a:t>
                      </a:r>
                      <a:r>
                        <a:rPr lang="en-US" sz="3200" b="0" dirty="0">
                          <a:solidFill>
                            <a:srgbClr val="7030A0"/>
                          </a:solidFill>
                          <a:effectLst/>
                          <a:latin typeface="Times New Roman" panose="02020603050405020304" pitchFamily="18" charset="0"/>
                          <a:cs typeface="Times New Roman" panose="02020603050405020304" pitchFamily="18" charset="0"/>
                        </a:rPr>
                        <a:t> </a:t>
                      </a:r>
                      <a:r>
                        <a:rPr lang="en-US" sz="3200" b="0" dirty="0" err="1">
                          <a:solidFill>
                            <a:srgbClr val="7030A0"/>
                          </a:solidFill>
                          <a:effectLst/>
                          <a:latin typeface="Times New Roman" panose="02020603050405020304" pitchFamily="18" charset="0"/>
                          <a:cs typeface="Times New Roman" panose="02020603050405020304" pitchFamily="18" charset="0"/>
                        </a:rPr>
                        <a:t>diễn</a:t>
                      </a:r>
                      <a:endParaRPr lang="vi-VN" sz="3200" b="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3" marR="222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97366701"/>
                  </a:ext>
                </a:extLst>
              </a:tr>
              <a:tr h="608465">
                <a:tc>
                  <a:txBody>
                    <a:bodyPr/>
                    <a:lstStyle/>
                    <a:p>
                      <a:pPr algn="just">
                        <a:lnSpc>
                          <a:spcPct val="107000"/>
                        </a:lnSpc>
                        <a:spcAft>
                          <a:spcPts val="800"/>
                        </a:spcAft>
                      </a:pPr>
                      <a:r>
                        <a:rPr lang="en-US" sz="3200" b="0" dirty="0">
                          <a:solidFill>
                            <a:srgbClr val="C00000"/>
                          </a:solidFill>
                          <a:effectLst/>
                          <a:latin typeface="Times New Roman" panose="02020603050405020304" pitchFamily="18" charset="0"/>
                          <a:cs typeface="Times New Roman" panose="02020603050405020304" pitchFamily="18" charset="0"/>
                        </a:rPr>
                        <a:t>d.</a:t>
                      </a:r>
                      <a:endParaRPr lang="vi-VN" sz="3200" b="0" dirty="0">
                        <a:solidFill>
                          <a:srgbClr val="C00000"/>
                        </a:solidFill>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Một</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canh</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hai</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canh</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lại</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ba</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canh</a:t>
                      </a:r>
                      <a:endParaRPr lang="vi-VN" sz="3200" b="0" dirty="0">
                        <a:solidFill>
                          <a:srgbClr val="C00000"/>
                        </a:solidFill>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Trằn</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trọc</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băn</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khoăn</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giấc</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chẳng</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thành</a:t>
                      </a:r>
                      <a:endParaRPr lang="vi-VN" sz="3200" b="0" dirty="0">
                        <a:solidFill>
                          <a:srgbClr val="C00000"/>
                        </a:solidFill>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Canh</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bốn</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canh</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năm</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vừa</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chợp</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mắt</a:t>
                      </a:r>
                      <a:endParaRPr lang="vi-VN" sz="3200" b="0" dirty="0">
                        <a:solidFill>
                          <a:srgbClr val="C00000"/>
                        </a:solidFill>
                        <a:effectLst/>
                        <a:latin typeface="Times New Roman" panose="02020603050405020304" pitchFamily="18" charset="0"/>
                        <a:cs typeface="Times New Roman" panose="02020603050405020304" pitchFamily="18" charset="0"/>
                      </a:endParaRPr>
                    </a:p>
                    <a:p>
                      <a:pPr>
                        <a:lnSpc>
                          <a:spcPct val="107000"/>
                        </a:lnSpc>
                        <a:spcAft>
                          <a:spcPts val="800"/>
                        </a:spcAft>
                      </a:pPr>
                      <a:r>
                        <a:rPr lang="en-US" sz="3200" b="0" dirty="0">
                          <a:solidFill>
                            <a:srgbClr val="C00000"/>
                          </a:solidFill>
                          <a:effectLst/>
                          <a:latin typeface="Times New Roman" panose="02020603050405020304" pitchFamily="18" charset="0"/>
                          <a:cs typeface="Times New Roman" panose="02020603050405020304" pitchFamily="18" charset="0"/>
                        </a:rPr>
                        <a:t>      Sao </a:t>
                      </a:r>
                      <a:r>
                        <a:rPr lang="en-US" sz="3200" b="0" dirty="0" err="1">
                          <a:solidFill>
                            <a:srgbClr val="C00000"/>
                          </a:solidFill>
                          <a:effectLst/>
                          <a:latin typeface="Times New Roman" panose="02020603050405020304" pitchFamily="18" charset="0"/>
                          <a:cs typeface="Times New Roman" panose="02020603050405020304" pitchFamily="18" charset="0"/>
                        </a:rPr>
                        <a:t>vàng</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năm</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cánh</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mộng</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hồn</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quanh</a:t>
                      </a:r>
                      <a:r>
                        <a:rPr lang="en-US" sz="3200" b="0" dirty="0">
                          <a:solidFill>
                            <a:srgbClr val="C00000"/>
                          </a:solidFill>
                          <a:effectLst/>
                          <a:latin typeface="Times New Roman" panose="02020603050405020304" pitchFamily="18" charset="0"/>
                          <a:cs typeface="Times New Roman" panose="02020603050405020304" pitchFamily="18" charset="0"/>
                        </a:rPr>
                        <a:t>.</a:t>
                      </a:r>
                      <a:endParaRPr lang="vi-VN" sz="3200" b="0" dirty="0">
                        <a:solidFill>
                          <a:srgbClr val="C00000"/>
                        </a:solidFill>
                        <a:effectLst/>
                        <a:latin typeface="Times New Roman" panose="02020603050405020304" pitchFamily="18" charset="0"/>
                        <a:cs typeface="Times New Roman" panose="02020603050405020304" pitchFamily="18" charset="0"/>
                      </a:endParaRPr>
                    </a:p>
                    <a:p>
                      <a:pPr algn="just">
                        <a:lnSpc>
                          <a:spcPct val="107000"/>
                        </a:lnSpc>
                        <a:spcAft>
                          <a:spcPts val="800"/>
                        </a:spcAft>
                      </a:pP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Hồ</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Chí</a:t>
                      </a:r>
                      <a:r>
                        <a:rPr lang="en-US" sz="3200" b="0" dirty="0">
                          <a:solidFill>
                            <a:srgbClr val="C00000"/>
                          </a:solidFill>
                          <a:effectLst/>
                          <a:latin typeface="Times New Roman" panose="02020603050405020304" pitchFamily="18" charset="0"/>
                          <a:cs typeface="Times New Roman" panose="02020603050405020304" pitchFamily="18" charset="0"/>
                        </a:rPr>
                        <a:t> Minh)</a:t>
                      </a:r>
                      <a:endParaRPr lang="vi-VN" sz="3200" b="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3" marR="222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n-US" sz="3200" b="0" dirty="0" err="1">
                          <a:solidFill>
                            <a:srgbClr val="C00000"/>
                          </a:solidFill>
                          <a:effectLst/>
                          <a:latin typeface="Times New Roman" panose="02020603050405020304" pitchFamily="18" charset="0"/>
                          <a:cs typeface="Times New Roman" panose="02020603050405020304" pitchFamily="18" charset="0"/>
                        </a:rPr>
                        <a:t>Một</a:t>
                      </a:r>
                      <a:r>
                        <a:rPr lang="vi-VN" sz="3200" b="0" dirty="0">
                          <a:solidFill>
                            <a:srgbClr val="C00000"/>
                          </a:solidFill>
                          <a:effectLst/>
                          <a:latin typeface="Times New Roman" panose="02020603050405020304" pitchFamily="18" charset="0"/>
                          <a:cs typeface="Times New Roman" panose="02020603050405020304" pitchFamily="18" charset="0"/>
                        </a:rPr>
                        <a:t>, hai, ba (câu 1,2) chỉ số lượng.</a:t>
                      </a:r>
                    </a:p>
                    <a:p>
                      <a:pPr algn="just">
                        <a:lnSpc>
                          <a:spcPct val="107000"/>
                        </a:lnSpc>
                        <a:spcAft>
                          <a:spcPts val="800"/>
                        </a:spcAft>
                      </a:pPr>
                      <a:r>
                        <a:rPr lang="en-US" sz="3200" b="0" dirty="0" err="1">
                          <a:solidFill>
                            <a:srgbClr val="C00000"/>
                          </a:solidFill>
                          <a:effectLst/>
                          <a:latin typeface="Times New Roman" panose="02020603050405020304" pitchFamily="18" charset="0"/>
                          <a:cs typeface="Times New Roman" panose="02020603050405020304" pitchFamily="18" charset="0"/>
                        </a:rPr>
                        <a:t>Năm</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năm</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cánh</a:t>
                      </a:r>
                      <a:r>
                        <a:rPr lang="en-US" sz="3200" b="0" dirty="0">
                          <a:solidFill>
                            <a:srgbClr val="C00000"/>
                          </a:solidFill>
                          <a:effectLst/>
                          <a:latin typeface="Times New Roman" panose="02020603050405020304" pitchFamily="18" charset="0"/>
                          <a:cs typeface="Times New Roman" panose="02020603050405020304" pitchFamily="18" charset="0"/>
                        </a:rPr>
                        <a:t>)</a:t>
                      </a:r>
                      <a:endParaRPr lang="vi-VN" sz="3200" b="0" dirty="0">
                        <a:solidFill>
                          <a:srgbClr val="C00000"/>
                        </a:solidFill>
                        <a:effectLst/>
                        <a:latin typeface="Times New Roman" panose="02020603050405020304" pitchFamily="18" charset="0"/>
                        <a:cs typeface="Times New Roman" panose="02020603050405020304" pitchFamily="18" charset="0"/>
                      </a:endParaRPr>
                    </a:p>
                    <a:p>
                      <a:pPr algn="just">
                        <a:lnSpc>
                          <a:spcPct val="107000"/>
                        </a:lnSpc>
                        <a:spcAft>
                          <a:spcPts val="800"/>
                        </a:spcAft>
                      </a:pPr>
                      <a:r>
                        <a:rPr lang="en-US" sz="3200" b="0" dirty="0" err="1">
                          <a:solidFill>
                            <a:srgbClr val="C00000"/>
                          </a:solidFill>
                          <a:effectLst/>
                          <a:latin typeface="Times New Roman" panose="02020603050405020304" pitchFamily="18" charset="0"/>
                          <a:cs typeface="Times New Roman" panose="02020603050405020304" pitchFamily="18" charset="0"/>
                        </a:rPr>
                        <a:t>Bốn</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năm</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năm</a:t>
                      </a:r>
                      <a:r>
                        <a:rPr lang="en-US" sz="3200" b="0" dirty="0">
                          <a:solidFill>
                            <a:srgbClr val="C00000"/>
                          </a:solidFill>
                          <a:effectLst/>
                          <a:latin typeface="Times New Roman" panose="02020603050405020304" pitchFamily="18" charset="0"/>
                          <a:cs typeface="Times New Roman" panose="02020603050405020304" pitchFamily="18" charset="0"/>
                        </a:rPr>
                        <a:t> </a:t>
                      </a:r>
                      <a:r>
                        <a:rPr lang="en-US" sz="3200" b="0" dirty="0" err="1">
                          <a:solidFill>
                            <a:srgbClr val="C00000"/>
                          </a:solidFill>
                          <a:effectLst/>
                          <a:latin typeface="Times New Roman" panose="02020603050405020304" pitchFamily="18" charset="0"/>
                          <a:cs typeface="Times New Roman" panose="02020603050405020304" pitchFamily="18" charset="0"/>
                        </a:rPr>
                        <a:t>ch</a:t>
                      </a:r>
                      <a:r>
                        <a:rPr lang="vi-VN" sz="3200" b="0" dirty="0">
                          <a:solidFill>
                            <a:srgbClr val="C00000"/>
                          </a:solidFill>
                          <a:effectLst/>
                          <a:latin typeface="Times New Roman" panose="02020603050405020304" pitchFamily="18" charset="0"/>
                          <a:cs typeface="Times New Roman" panose="02020603050405020304" pitchFamily="18" charset="0"/>
                        </a:rPr>
                        <a:t>ỉ thứ tự)</a:t>
                      </a:r>
                    </a:p>
                    <a:p>
                      <a:pPr>
                        <a:lnSpc>
                          <a:spcPct val="107000"/>
                        </a:lnSpc>
                      </a:pPr>
                      <a:r>
                        <a:rPr lang="vi-VN" sz="3200" b="0" dirty="0">
                          <a:solidFill>
                            <a:srgbClr val="C00000"/>
                          </a:solidFill>
                          <a:effectLst/>
                          <a:latin typeface="Times New Roman" panose="02020603050405020304" pitchFamily="18" charset="0"/>
                          <a:cs typeface="Times New Roman" panose="02020603050405020304" pitchFamily="18" charset="0"/>
                        </a:rPr>
                        <a:t>  </a:t>
                      </a:r>
                    </a:p>
                  </a:txBody>
                  <a:tcPr marL="22223" marR="2222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93092290"/>
                  </a:ext>
                </a:extLst>
              </a:tr>
            </a:tbl>
          </a:graphicData>
        </a:graphic>
      </p:graphicFrame>
    </p:spTree>
    <p:extLst>
      <p:ext uri="{BB962C8B-B14F-4D97-AF65-F5344CB8AC3E}">
        <p14:creationId xmlns:p14="http://schemas.microsoft.com/office/powerpoint/2010/main" val="340481040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1931</Words>
  <Application>Microsoft Office PowerPoint</Application>
  <PresentationFormat>Widescreen</PresentationFormat>
  <Paragraphs>165</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TBC</cp:lastModifiedBy>
  <cp:revision>25</cp:revision>
  <dcterms:created xsi:type="dcterms:W3CDTF">2022-06-27T10:25:03Z</dcterms:created>
  <dcterms:modified xsi:type="dcterms:W3CDTF">2022-09-22T04:31:25Z</dcterms:modified>
</cp:coreProperties>
</file>