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58" r:id="rId3"/>
    <p:sldId id="259" r:id="rId4"/>
    <p:sldId id="257" r:id="rId5"/>
    <p:sldId id="300" r:id="rId6"/>
    <p:sldId id="260" r:id="rId7"/>
    <p:sldId id="261" r:id="rId8"/>
    <p:sldId id="263" r:id="rId9"/>
    <p:sldId id="264" r:id="rId10"/>
    <p:sldId id="266" r:id="rId11"/>
    <p:sldId id="265" r:id="rId12"/>
    <p:sldId id="267" r:id="rId13"/>
    <p:sldId id="269" r:id="rId14"/>
    <p:sldId id="268" r:id="rId15"/>
    <p:sldId id="270" r:id="rId16"/>
    <p:sldId id="262" r:id="rId17"/>
    <p:sldId id="271" r:id="rId18"/>
    <p:sldId id="272" r:id="rId19"/>
    <p:sldId id="273" r:id="rId20"/>
    <p:sldId id="275" r:id="rId21"/>
    <p:sldId id="276" r:id="rId22"/>
    <p:sldId id="277" r:id="rId23"/>
    <p:sldId id="278" r:id="rId24"/>
    <p:sldId id="279"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301" r:id="rId39"/>
    <p:sldId id="295" r:id="rId40"/>
    <p:sldId id="296" r:id="rId41"/>
    <p:sldId id="297" r:id="rId42"/>
    <p:sldId id="298" r:id="rId43"/>
    <p:sldId id="299" r:id="rId44"/>
    <p:sldId id="30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95E65A-6301-4938-A326-50992C861332}" type="datetimeFigureOut">
              <a:rPr lang="en-US" smtClean="0"/>
              <a:t>3/27/2025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2D5EA3-82AF-4638-820D-538ACDF9D46F}" type="slidenum">
              <a:rPr lang="en-US" smtClean="0"/>
              <a:t>‹#›</a:t>
            </a:fld>
            <a:endParaRPr lang="en-US"/>
          </a:p>
        </p:txBody>
      </p:sp>
    </p:spTree>
    <p:extLst>
      <p:ext uri="{BB962C8B-B14F-4D97-AF65-F5344CB8AC3E}">
        <p14:creationId xmlns:p14="http://schemas.microsoft.com/office/powerpoint/2010/main" val="3234939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2</a:t>
            </a:fld>
            <a:endParaRPr lang="en-US" dirty="0"/>
          </a:p>
        </p:txBody>
      </p:sp>
    </p:spTree>
    <p:extLst>
      <p:ext uri="{BB962C8B-B14F-4D97-AF65-F5344CB8AC3E}">
        <p14:creationId xmlns:p14="http://schemas.microsoft.com/office/powerpoint/2010/main" val="4164997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30" name="Google Shape;76;g35f391192_029: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2531" name="Google Shape;77;g35f391192_029:notes"/>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669089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9</a:t>
            </a:fld>
            <a:endParaRPr lang="en-US" dirty="0"/>
          </a:p>
        </p:txBody>
      </p:sp>
    </p:spTree>
    <p:extLst>
      <p:ext uri="{BB962C8B-B14F-4D97-AF65-F5344CB8AC3E}">
        <p14:creationId xmlns:p14="http://schemas.microsoft.com/office/powerpoint/2010/main" val="441789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11</a:t>
            </a:fld>
            <a:endParaRPr lang="en-US" dirty="0"/>
          </a:p>
        </p:txBody>
      </p:sp>
    </p:spTree>
    <p:extLst>
      <p:ext uri="{BB962C8B-B14F-4D97-AF65-F5344CB8AC3E}">
        <p14:creationId xmlns:p14="http://schemas.microsoft.com/office/powerpoint/2010/main" val="4029090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021393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9CF17AB-DDF3-48DD-8185-38867E011A22}" type="datetimeFigureOut">
              <a:rPr lang="en-US" smtClean="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DBD658-5858-46F6-8AF6-49383042D5EA}" type="slidenum">
              <a:rPr lang="en-US" smtClean="0"/>
              <a:t>‹#›</a:t>
            </a:fld>
            <a:endParaRPr lang="en-US"/>
          </a:p>
        </p:txBody>
      </p:sp>
    </p:spTree>
    <p:extLst>
      <p:ext uri="{BB962C8B-B14F-4D97-AF65-F5344CB8AC3E}">
        <p14:creationId xmlns:p14="http://schemas.microsoft.com/office/powerpoint/2010/main" val="3937256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CF17AB-DDF3-48DD-8185-38867E011A22}" type="datetimeFigureOut">
              <a:rPr lang="en-US" smtClean="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DBD658-5858-46F6-8AF6-49383042D5EA}" type="slidenum">
              <a:rPr lang="en-US" smtClean="0"/>
              <a:t>‹#›</a:t>
            </a:fld>
            <a:endParaRPr lang="en-US"/>
          </a:p>
        </p:txBody>
      </p:sp>
    </p:spTree>
    <p:extLst>
      <p:ext uri="{BB962C8B-B14F-4D97-AF65-F5344CB8AC3E}">
        <p14:creationId xmlns:p14="http://schemas.microsoft.com/office/powerpoint/2010/main" val="3445717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CF17AB-DDF3-48DD-8185-38867E011A22}" type="datetimeFigureOut">
              <a:rPr lang="en-US" smtClean="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DBD658-5858-46F6-8AF6-49383042D5EA}" type="slidenum">
              <a:rPr lang="en-US" smtClean="0"/>
              <a:t>‹#›</a:t>
            </a:fld>
            <a:endParaRPr lang="en-US"/>
          </a:p>
        </p:txBody>
      </p:sp>
    </p:spTree>
    <p:extLst>
      <p:ext uri="{BB962C8B-B14F-4D97-AF65-F5344CB8AC3E}">
        <p14:creationId xmlns:p14="http://schemas.microsoft.com/office/powerpoint/2010/main" val="2734337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1038800" y="2023317"/>
            <a:ext cx="6614000" cy="2170800"/>
          </a:xfrm>
          <a:prstGeom prst="rect">
            <a:avLst/>
          </a:prstGeom>
        </p:spPr>
        <p:txBody>
          <a:bodyPr spcFirstLastPara="1" lIns="0" tIns="0" rIns="0" bIns="0" anchor="b">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13" name="Google Shape;13;p3"/>
          <p:cNvSpPr txBox="1">
            <a:spLocks noGrp="1"/>
          </p:cNvSpPr>
          <p:nvPr>
            <p:ph type="subTitle" idx="1"/>
          </p:nvPr>
        </p:nvSpPr>
        <p:spPr>
          <a:xfrm>
            <a:off x="1038800" y="4323084"/>
            <a:ext cx="6614000" cy="511600"/>
          </a:xfrm>
          <a:prstGeom prst="rect">
            <a:avLst/>
          </a:prstGeom>
        </p:spPr>
        <p:txBody>
          <a:bodyPr spcFirstLastPara="1" lIns="0" tIns="0" rIns="0" bIns="0">
            <a:noAutofit/>
          </a:bodyPr>
          <a:lstStyle>
            <a:lvl1pPr lvl="0" rtl="0">
              <a:spcBef>
                <a:spcPts val="0"/>
              </a:spcBef>
              <a:spcAft>
                <a:spcPts val="0"/>
              </a:spcAft>
              <a:buSzPts val="2400"/>
              <a:buNone/>
              <a:defRPr/>
            </a:lvl1pPr>
            <a:lvl2pPr lvl="1" rtl="0">
              <a:spcBef>
                <a:spcPct val="214000"/>
              </a:spcBef>
              <a:spcAft>
                <a:spcPts val="0"/>
              </a:spcAft>
              <a:buSzPts val="3000"/>
              <a:buNone/>
              <a:defRPr sz="3000"/>
            </a:lvl2pPr>
            <a:lvl3pPr lvl="2" rtl="0">
              <a:spcBef>
                <a:spcPct val="214000"/>
              </a:spcBef>
              <a:spcAft>
                <a:spcPts val="0"/>
              </a:spcAft>
              <a:buSzPts val="3000"/>
              <a:buNone/>
              <a:defRPr sz="3000"/>
            </a:lvl3pPr>
            <a:lvl4pPr lvl="3" rtl="0">
              <a:spcBef>
                <a:spcPct val="214000"/>
              </a:spcBef>
              <a:spcAft>
                <a:spcPts val="0"/>
              </a:spcAft>
              <a:buSzPts val="3000"/>
              <a:buNone/>
              <a:defRPr sz="3000"/>
            </a:lvl4pPr>
            <a:lvl5pPr lvl="4" rtl="0">
              <a:spcBef>
                <a:spcPct val="214000"/>
              </a:spcBef>
              <a:spcAft>
                <a:spcPts val="0"/>
              </a:spcAft>
              <a:buSzPts val="3000"/>
              <a:buNone/>
              <a:defRPr sz="3000"/>
            </a:lvl5pPr>
            <a:lvl6pPr lvl="5" rtl="0">
              <a:spcBef>
                <a:spcPct val="214000"/>
              </a:spcBef>
              <a:spcAft>
                <a:spcPts val="0"/>
              </a:spcAft>
              <a:buSzPts val="3000"/>
              <a:buNone/>
              <a:defRPr sz="3000"/>
            </a:lvl6pPr>
            <a:lvl7pPr lvl="6" rtl="0">
              <a:spcBef>
                <a:spcPct val="214000"/>
              </a:spcBef>
              <a:spcAft>
                <a:spcPts val="0"/>
              </a:spcAft>
              <a:buSzPts val="3000"/>
              <a:buNone/>
              <a:defRPr sz="3000"/>
            </a:lvl7pPr>
            <a:lvl8pPr lvl="7" rtl="0">
              <a:spcBef>
                <a:spcPct val="214000"/>
              </a:spcBef>
              <a:spcAft>
                <a:spcPts val="0"/>
              </a:spcAft>
              <a:buSzPts val="3000"/>
              <a:buNone/>
              <a:defRPr sz="3000"/>
            </a:lvl8pPr>
            <a:lvl9pPr lvl="8" rtl="0">
              <a:spcBef>
                <a:spcPct val="214000"/>
              </a:spcBef>
              <a:spcAft>
                <a:spcPts val="600"/>
              </a:spcAft>
              <a:buSzPts val="3000"/>
              <a:buNone/>
              <a:defRPr sz="3000"/>
            </a:lvl9pPr>
          </a:lstStyle>
          <a:p>
            <a:endParaRPr/>
          </a:p>
        </p:txBody>
      </p:sp>
    </p:spTree>
    <p:extLst>
      <p:ext uri="{BB962C8B-B14F-4D97-AF65-F5344CB8AC3E}">
        <p14:creationId xmlns:p14="http://schemas.microsoft.com/office/powerpoint/2010/main" val="1578591509"/>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bout Us">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C99B8705-C027-4E12-892E-C32FF13296F1}"/>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7" name="Picture Placeholder 7">
            <a:extLst>
              <a:ext uri="{FF2B5EF4-FFF2-40B4-BE49-F238E27FC236}">
                <a16:creationId xmlns="" xmlns:a16="http://schemas.microsoft.com/office/drawing/2014/main" id="{ED685DB5-FA77-4C19-88B8-5A8D733B42BC}"/>
              </a:ext>
            </a:extLst>
          </p:cNvPr>
          <p:cNvSpPr>
            <a:spLocks noGrp="1"/>
          </p:cNvSpPr>
          <p:nvPr>
            <p:ph type="pic" sz="quarter" idx="13" hasCustomPrompt="1"/>
          </p:nvPr>
        </p:nvSpPr>
        <p:spPr>
          <a:xfrm flipH="1">
            <a:off x="5012530" y="0"/>
            <a:ext cx="7196138" cy="6867376"/>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 xmlns:a16="http://schemas.microsoft.com/office/drawing/2014/main" id="{6346919B-FFF8-4FED-8A44-48A7E600EB60}"/>
              </a:ext>
            </a:extLst>
          </p:cNvPr>
          <p:cNvSpPr>
            <a:spLocks noGrp="1"/>
          </p:cNvSpPr>
          <p:nvPr>
            <p:ph type="dt" sz="half" idx="10"/>
          </p:nvPr>
        </p:nvSpPr>
        <p:spPr/>
        <p:txBody>
          <a:bodyPr/>
          <a:lstStyle/>
          <a:p>
            <a:r>
              <a:rPr lang="en-US" dirty="0"/>
              <a:t>8/06/20XX</a:t>
            </a:r>
          </a:p>
        </p:txBody>
      </p:sp>
      <p:sp>
        <p:nvSpPr>
          <p:cNvPr id="5" name="Footer Placeholder 4">
            <a:extLst>
              <a:ext uri="{FF2B5EF4-FFF2-40B4-BE49-F238E27FC236}">
                <a16:creationId xmlns="" xmlns:a16="http://schemas.microsoft.com/office/drawing/2014/main" id="{C6DF28B0-8A34-4E86-9FE3-20BD880CD9C3}"/>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 xmlns:a16="http://schemas.microsoft.com/office/drawing/2014/main" id="{D4BE1CCB-96B6-4D9F-A932-D0EBDBD7DA45}"/>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3" name="Title 2">
            <a:extLst>
              <a:ext uri="{FF2B5EF4-FFF2-40B4-BE49-F238E27FC236}">
                <a16:creationId xmlns="" xmlns:a16="http://schemas.microsoft.com/office/drawing/2014/main" id="{1F7CB735-9F66-41A8-8F1D-4B66FE1D1153}"/>
              </a:ext>
            </a:extLst>
          </p:cNvPr>
          <p:cNvSpPr>
            <a:spLocks noGrp="1"/>
          </p:cNvSpPr>
          <p:nvPr>
            <p:ph type="title" hasCustomPrompt="1"/>
          </p:nvPr>
        </p:nvSpPr>
        <p:spPr>
          <a:xfrm>
            <a:off x="-2" y="1672143"/>
            <a:ext cx="6019802" cy="3513714"/>
          </a:xfrm>
          <a:solidFill>
            <a:schemeClr val="accent6">
              <a:alpha val="80000"/>
            </a:schemeClr>
          </a:solidFill>
        </p:spPr>
        <p:txBody>
          <a:bodyPr lIns="676656" tIns="795528" anchor="t">
            <a:normAutofit/>
          </a:bodyPr>
          <a:lstStyle>
            <a:lvl1pPr>
              <a:defRPr sz="2800"/>
            </a:lvl1pPr>
          </a:lstStyle>
          <a:p>
            <a:r>
              <a:rPr lang="en-US" dirty="0"/>
              <a:t>Click to add title</a:t>
            </a:r>
          </a:p>
        </p:txBody>
      </p:sp>
      <p:sp>
        <p:nvSpPr>
          <p:cNvPr id="11" name="Text Placeholder 17">
            <a:extLst>
              <a:ext uri="{FF2B5EF4-FFF2-40B4-BE49-F238E27FC236}">
                <a16:creationId xmlns="" xmlns:a16="http://schemas.microsoft.com/office/drawing/2014/main" id="{4A51F916-D1A0-40B2-A894-1C597A7AAFBF}"/>
              </a:ext>
            </a:extLst>
          </p:cNvPr>
          <p:cNvSpPr>
            <a:spLocks noGrp="1"/>
          </p:cNvSpPr>
          <p:nvPr>
            <p:ph type="body" sz="quarter" idx="15" hasCustomPrompt="1"/>
          </p:nvPr>
        </p:nvSpPr>
        <p:spPr>
          <a:xfrm>
            <a:off x="594575" y="3007594"/>
            <a:ext cx="4850550" cy="1731145"/>
          </a:xfrm>
        </p:spPr>
        <p:txBody>
          <a:bodyPr>
            <a:noAutofit/>
          </a:bodyPr>
          <a:lstStyle>
            <a:lvl1pPr marL="0" indent="0" algn="l">
              <a:lnSpc>
                <a:spcPct val="125000"/>
              </a:lnSpc>
              <a:buNone/>
              <a:defRPr sz="1400" spc="100" baseline="0">
                <a:solidFill>
                  <a:schemeClr val="accent2"/>
                </a:solidFill>
              </a:defRPr>
            </a:lvl1pPr>
          </a:lstStyle>
          <a:p>
            <a:pPr lvl="0"/>
            <a:r>
              <a:rPr lang="en-US" dirty="0"/>
              <a:t>Click to add text</a:t>
            </a:r>
          </a:p>
        </p:txBody>
      </p:sp>
    </p:spTree>
    <p:extLst>
      <p:ext uri="{BB962C8B-B14F-4D97-AF65-F5344CB8AC3E}">
        <p14:creationId xmlns:p14="http://schemas.microsoft.com/office/powerpoint/2010/main" val="1976555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E7FFE5B-C2CA-473D-8FCA-B26579CCBAAF}"/>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8" name="Picture Placeholder 7">
            <a:extLst>
              <a:ext uri="{FF2B5EF4-FFF2-40B4-BE49-F238E27FC236}">
                <a16:creationId xmlns="" xmlns:a16="http://schemas.microsoft.com/office/drawing/2014/main" id="{5FF4BA3E-4135-4F80-B1C8-C84CDF7C54AB}"/>
              </a:ext>
            </a:extLst>
          </p:cNvPr>
          <p:cNvSpPr>
            <a:spLocks noGrp="1"/>
          </p:cNvSpPr>
          <p:nvPr>
            <p:ph type="pic" sz="quarter" idx="13" hasCustomPrompt="1"/>
          </p:nvPr>
        </p:nvSpPr>
        <p:spPr>
          <a:xfrm flipH="1">
            <a:off x="752100" y="739303"/>
            <a:ext cx="6825035" cy="5379395"/>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 xmlns:a16="http://schemas.microsoft.com/office/drawing/2014/main" id="{D5CAABB7-A562-4A3F-9DDF-2CE3D13726D1}"/>
              </a:ext>
            </a:extLst>
          </p:cNvPr>
          <p:cNvSpPr>
            <a:spLocks noGrp="1"/>
          </p:cNvSpPr>
          <p:nvPr>
            <p:ph type="title" hasCustomPrompt="1"/>
          </p:nvPr>
        </p:nvSpPr>
        <p:spPr>
          <a:xfrm>
            <a:off x="6322977" y="1663435"/>
            <a:ext cx="5869021" cy="2003898"/>
          </a:xfrm>
          <a:solidFill>
            <a:schemeClr val="accent2">
              <a:alpha val="80000"/>
            </a:schemeClr>
          </a:solidFill>
        </p:spPr>
        <p:txBody>
          <a:bodyPr lIns="557784" tIns="530352" anchor="t">
            <a:noAutofit/>
          </a:bodyPr>
          <a:lstStyle>
            <a:lvl1pPr algn="l">
              <a:lnSpc>
                <a:spcPct val="80000"/>
              </a:lnSpc>
              <a:defRPr sz="5400" cap="all" spc="400" baseline="0">
                <a:ln w="19050">
                  <a:solidFill>
                    <a:schemeClr val="accent5"/>
                  </a:solidFill>
                </a:ln>
              </a:defRPr>
            </a:lvl1pPr>
          </a:lstStyle>
          <a:p>
            <a:r>
              <a:rPr lang="en-US" dirty="0"/>
              <a:t>Click to add title</a:t>
            </a:r>
          </a:p>
        </p:txBody>
      </p:sp>
      <p:sp>
        <p:nvSpPr>
          <p:cNvPr id="14" name="Text Placeholder 17">
            <a:extLst>
              <a:ext uri="{FF2B5EF4-FFF2-40B4-BE49-F238E27FC236}">
                <a16:creationId xmlns="" xmlns:a16="http://schemas.microsoft.com/office/drawing/2014/main" id="{D15807FE-36E0-49EF-93A4-5B9AD83871B6}"/>
              </a:ext>
            </a:extLst>
          </p:cNvPr>
          <p:cNvSpPr>
            <a:spLocks noGrp="1"/>
          </p:cNvSpPr>
          <p:nvPr>
            <p:ph type="body" sz="quarter" idx="15" hasCustomPrompt="1"/>
          </p:nvPr>
        </p:nvSpPr>
        <p:spPr>
          <a:xfrm>
            <a:off x="6822159" y="2878246"/>
            <a:ext cx="4925188" cy="339247"/>
          </a:xfrm>
        </p:spPr>
        <p:txBody>
          <a:bodyPr>
            <a:noAutofit/>
          </a:bodyPr>
          <a:lstStyle>
            <a:lvl1pPr marL="0" indent="0" algn="l">
              <a:buNone/>
              <a:defRPr sz="2400" spc="100" baseline="0">
                <a:solidFill>
                  <a:schemeClr val="accent5"/>
                </a:solidFill>
              </a:defRPr>
            </a:lvl1pPr>
          </a:lstStyle>
          <a:p>
            <a:pPr lvl="0"/>
            <a:r>
              <a:rPr lang="en-US"/>
              <a:t>Click to add name</a:t>
            </a:r>
          </a:p>
        </p:txBody>
      </p:sp>
    </p:spTree>
    <p:extLst>
      <p:ext uri="{BB962C8B-B14F-4D97-AF65-F5344CB8AC3E}">
        <p14:creationId xmlns:p14="http://schemas.microsoft.com/office/powerpoint/2010/main" val="2443159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mpany Overview">
    <p:spTree>
      <p:nvGrpSpPr>
        <p:cNvPr id="1" name=""/>
        <p:cNvGrpSpPr/>
        <p:nvPr/>
      </p:nvGrpSpPr>
      <p:grpSpPr>
        <a:xfrm>
          <a:off x="0" y="0"/>
          <a:ext cx="0" cy="0"/>
          <a:chOff x="0" y="0"/>
          <a:chExt cx="0" cy="0"/>
        </a:xfrm>
      </p:grpSpPr>
      <p:sp>
        <p:nvSpPr>
          <p:cNvPr id="5" name="Picture Placeholder 7">
            <a:extLst>
              <a:ext uri="{FF2B5EF4-FFF2-40B4-BE49-F238E27FC236}">
                <a16:creationId xmlns="" xmlns:a16="http://schemas.microsoft.com/office/drawing/2014/main" id="{E757B982-FF4B-4902-B808-FC325983FD9C}"/>
              </a:ext>
            </a:extLst>
          </p:cNvPr>
          <p:cNvSpPr>
            <a:spLocks noGrp="1"/>
          </p:cNvSpPr>
          <p:nvPr>
            <p:ph type="pic" sz="quarter" idx="13" hasCustomPrompt="1"/>
          </p:nvPr>
        </p:nvSpPr>
        <p:spPr>
          <a:xfrm flipH="1">
            <a:off x="0" y="0"/>
            <a:ext cx="12192000" cy="6858000"/>
          </a:xfrm>
        </p:spPr>
        <p:txBody>
          <a:bodyPr/>
          <a:lstStyle>
            <a:lvl1pPr marL="0" indent="0" algn="ctr">
              <a:buNone/>
              <a:defRPr>
                <a:solidFill>
                  <a:schemeClr val="tx1"/>
                </a:solidFill>
              </a:defRPr>
            </a:lvl1pPr>
          </a:lstStyle>
          <a:p>
            <a:r>
              <a:rPr lang="en-US" dirty="0"/>
              <a:t>Click to add photo</a:t>
            </a:r>
          </a:p>
        </p:txBody>
      </p:sp>
      <p:sp>
        <p:nvSpPr>
          <p:cNvPr id="2" name="Title 1">
            <a:extLst>
              <a:ext uri="{FF2B5EF4-FFF2-40B4-BE49-F238E27FC236}">
                <a16:creationId xmlns="" xmlns:a16="http://schemas.microsoft.com/office/drawing/2014/main" id="{4D7337BF-9564-499D-91CE-9DDD9C969339}"/>
              </a:ext>
            </a:extLst>
          </p:cNvPr>
          <p:cNvSpPr>
            <a:spLocks noGrp="1"/>
          </p:cNvSpPr>
          <p:nvPr>
            <p:ph type="title" hasCustomPrompt="1"/>
          </p:nvPr>
        </p:nvSpPr>
        <p:spPr>
          <a:xfrm>
            <a:off x="1403350" y="1371599"/>
            <a:ext cx="9385300" cy="985791"/>
          </a:xfrm>
        </p:spPr>
        <p:txBody>
          <a:bodyPr>
            <a:noAutofit/>
          </a:bodyPr>
          <a:lstStyle>
            <a:lvl1pPr algn="ctr">
              <a:defRPr sz="54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1592943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roblem">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B95BA1F-6B83-4358-A202-FD15470976A9}"/>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Date Placeholder 3">
            <a:extLst>
              <a:ext uri="{FF2B5EF4-FFF2-40B4-BE49-F238E27FC236}">
                <a16:creationId xmlns="" xmlns:a16="http://schemas.microsoft.com/office/drawing/2014/main" id="{A35C10F8-CB40-4BDD-AA21-7DDC300FE73E}"/>
              </a:ext>
            </a:extLst>
          </p:cNvPr>
          <p:cNvSpPr>
            <a:spLocks noGrp="1"/>
          </p:cNvSpPr>
          <p:nvPr>
            <p:ph type="dt" sz="half" idx="10"/>
          </p:nvPr>
        </p:nvSpPr>
        <p:spPr/>
        <p:txBody>
          <a:bodyPr/>
          <a:lstStyle/>
          <a:p>
            <a:r>
              <a:rPr lang="en-US" dirty="0"/>
              <a:t>8/06/20XX</a:t>
            </a:r>
          </a:p>
        </p:txBody>
      </p:sp>
      <p:sp>
        <p:nvSpPr>
          <p:cNvPr id="5" name="Footer Placeholder 4">
            <a:extLst>
              <a:ext uri="{FF2B5EF4-FFF2-40B4-BE49-F238E27FC236}">
                <a16:creationId xmlns="" xmlns:a16="http://schemas.microsoft.com/office/drawing/2014/main" id="{434969F5-F9D0-4A38-8C6C-86005388F51D}"/>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 xmlns:a16="http://schemas.microsoft.com/office/drawing/2014/main" id="{7CC33B3F-10CE-4363-805C-361CA49414B4}"/>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3" name="Picture Placeholder 7">
            <a:extLst>
              <a:ext uri="{FF2B5EF4-FFF2-40B4-BE49-F238E27FC236}">
                <a16:creationId xmlns="" xmlns:a16="http://schemas.microsoft.com/office/drawing/2014/main" id="{8EABAB15-C887-420D-92A1-24DBD62EE558}"/>
              </a:ext>
            </a:extLst>
          </p:cNvPr>
          <p:cNvSpPr>
            <a:spLocks noGrp="1"/>
          </p:cNvSpPr>
          <p:nvPr>
            <p:ph type="pic" sz="quarter" idx="13" hasCustomPrompt="1"/>
          </p:nvPr>
        </p:nvSpPr>
        <p:spPr>
          <a:xfrm flipH="1">
            <a:off x="0" y="729926"/>
            <a:ext cx="3581400" cy="5388772"/>
          </a:xfrm>
        </p:spPr>
        <p:txBody>
          <a:bodyPr/>
          <a:lstStyle>
            <a:lvl1pPr marL="0" indent="0" algn="ctr">
              <a:buNone/>
              <a:defRPr>
                <a:solidFill>
                  <a:schemeClr val="bg1"/>
                </a:solidFill>
              </a:defRPr>
            </a:lvl1pPr>
          </a:lstStyle>
          <a:p>
            <a:r>
              <a:rPr lang="en-US" dirty="0"/>
              <a:t>Click to add photo</a:t>
            </a:r>
          </a:p>
        </p:txBody>
      </p:sp>
      <p:sp>
        <p:nvSpPr>
          <p:cNvPr id="16" name="Text Placeholder 14">
            <a:extLst>
              <a:ext uri="{FF2B5EF4-FFF2-40B4-BE49-F238E27FC236}">
                <a16:creationId xmlns="" xmlns:a16="http://schemas.microsoft.com/office/drawing/2014/main" id="{F7E8EA93-3F05-4D28-8B15-91D6789458B4}"/>
              </a:ext>
            </a:extLst>
          </p:cNvPr>
          <p:cNvSpPr>
            <a:spLocks noGrp="1"/>
          </p:cNvSpPr>
          <p:nvPr>
            <p:ph type="body" sz="quarter" idx="16" hasCustomPrompt="1"/>
          </p:nvPr>
        </p:nvSpPr>
        <p:spPr>
          <a:xfrm>
            <a:off x="6746476" y="1921400"/>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dirty="0"/>
              <a:t>Click to add title</a:t>
            </a:r>
          </a:p>
        </p:txBody>
      </p:sp>
      <p:sp>
        <p:nvSpPr>
          <p:cNvPr id="17" name="Text Placeholder 14">
            <a:extLst>
              <a:ext uri="{FF2B5EF4-FFF2-40B4-BE49-F238E27FC236}">
                <a16:creationId xmlns="" xmlns:a16="http://schemas.microsoft.com/office/drawing/2014/main" id="{B4EBCE5D-8795-44C7-8196-051689C6FE2A}"/>
              </a:ext>
            </a:extLst>
          </p:cNvPr>
          <p:cNvSpPr>
            <a:spLocks noGrp="1"/>
          </p:cNvSpPr>
          <p:nvPr>
            <p:ph type="body" sz="quarter" idx="17" hasCustomPrompt="1"/>
          </p:nvPr>
        </p:nvSpPr>
        <p:spPr>
          <a:xfrm>
            <a:off x="6746476" y="2245710"/>
            <a:ext cx="2289974"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 xmlns:a16="http://schemas.microsoft.com/office/drawing/2014/main" id="{195044F5-86E3-4A1C-B3C8-6E3422E5B418}"/>
              </a:ext>
            </a:extLst>
          </p:cNvPr>
          <p:cNvSpPr>
            <a:spLocks noGrp="1"/>
          </p:cNvSpPr>
          <p:nvPr>
            <p:ph type="body" sz="quarter" idx="18" hasCustomPrompt="1"/>
          </p:nvPr>
        </p:nvSpPr>
        <p:spPr>
          <a:xfrm>
            <a:off x="4065518" y="2245710"/>
            <a:ext cx="2289974"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19" name="Text Placeholder 14">
            <a:extLst>
              <a:ext uri="{FF2B5EF4-FFF2-40B4-BE49-F238E27FC236}">
                <a16:creationId xmlns="" xmlns:a16="http://schemas.microsoft.com/office/drawing/2014/main" id="{4C9BA1BF-0690-4DB5-9BBC-31D1948D82A8}"/>
              </a:ext>
            </a:extLst>
          </p:cNvPr>
          <p:cNvSpPr>
            <a:spLocks noGrp="1"/>
          </p:cNvSpPr>
          <p:nvPr>
            <p:ph type="body" sz="quarter" idx="19" hasCustomPrompt="1"/>
          </p:nvPr>
        </p:nvSpPr>
        <p:spPr>
          <a:xfrm>
            <a:off x="6746476" y="4443157"/>
            <a:ext cx="2289974" cy="146324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20" name="Text Placeholder 14">
            <a:extLst>
              <a:ext uri="{FF2B5EF4-FFF2-40B4-BE49-F238E27FC236}">
                <a16:creationId xmlns="" xmlns:a16="http://schemas.microsoft.com/office/drawing/2014/main" id="{0D187952-9422-42DE-B163-B764E0D09925}"/>
              </a:ext>
            </a:extLst>
          </p:cNvPr>
          <p:cNvSpPr>
            <a:spLocks noGrp="1"/>
          </p:cNvSpPr>
          <p:nvPr>
            <p:ph type="body" sz="quarter" idx="20" hasCustomPrompt="1"/>
          </p:nvPr>
        </p:nvSpPr>
        <p:spPr>
          <a:xfrm>
            <a:off x="4065519" y="4451209"/>
            <a:ext cx="2289972" cy="1457161"/>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 xmlns:a16="http://schemas.microsoft.com/office/drawing/2014/main" id="{54291470-2EE9-46D8-8083-E4523DCE52BB}"/>
              </a:ext>
            </a:extLst>
          </p:cNvPr>
          <p:cNvSpPr>
            <a:spLocks noGrp="1"/>
          </p:cNvSpPr>
          <p:nvPr>
            <p:ph type="body" sz="quarter" idx="22" hasCustomPrompt="1"/>
          </p:nvPr>
        </p:nvSpPr>
        <p:spPr>
          <a:xfrm>
            <a:off x="4065517" y="1921400"/>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2" name="Text Placeholder 14">
            <a:extLst>
              <a:ext uri="{FF2B5EF4-FFF2-40B4-BE49-F238E27FC236}">
                <a16:creationId xmlns="" xmlns:a16="http://schemas.microsoft.com/office/drawing/2014/main" id="{17B8E7E2-50C1-429D-A8C5-C098CDADCF3F}"/>
              </a:ext>
            </a:extLst>
          </p:cNvPr>
          <p:cNvSpPr>
            <a:spLocks noGrp="1"/>
          </p:cNvSpPr>
          <p:nvPr>
            <p:ph type="body" sz="quarter" idx="23" hasCustomPrompt="1"/>
          </p:nvPr>
        </p:nvSpPr>
        <p:spPr>
          <a:xfrm>
            <a:off x="6746476" y="4118846"/>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3" name="Text Placeholder 14">
            <a:extLst>
              <a:ext uri="{FF2B5EF4-FFF2-40B4-BE49-F238E27FC236}">
                <a16:creationId xmlns="" xmlns:a16="http://schemas.microsoft.com/office/drawing/2014/main" id="{09DB38C9-BBE5-4212-87C2-D9B34A470753}"/>
              </a:ext>
            </a:extLst>
          </p:cNvPr>
          <p:cNvSpPr>
            <a:spLocks noGrp="1"/>
          </p:cNvSpPr>
          <p:nvPr>
            <p:ph type="body" sz="quarter" idx="24" hasCustomPrompt="1"/>
          </p:nvPr>
        </p:nvSpPr>
        <p:spPr>
          <a:xfrm>
            <a:off x="4065518" y="4118846"/>
            <a:ext cx="2289972"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 xmlns:a16="http://schemas.microsoft.com/office/drawing/2014/main" id="{EA61E342-2B6C-4379-A3B3-8D1B338F656B}"/>
              </a:ext>
            </a:extLst>
          </p:cNvPr>
          <p:cNvSpPr>
            <a:spLocks noGrp="1"/>
          </p:cNvSpPr>
          <p:nvPr>
            <p:ph type="body" sz="quarter" idx="25" hasCustomPrompt="1"/>
          </p:nvPr>
        </p:nvSpPr>
        <p:spPr>
          <a:xfrm>
            <a:off x="9417910" y="1921400"/>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5" name="Text Placeholder 14">
            <a:extLst>
              <a:ext uri="{FF2B5EF4-FFF2-40B4-BE49-F238E27FC236}">
                <a16:creationId xmlns="" xmlns:a16="http://schemas.microsoft.com/office/drawing/2014/main" id="{4F39B769-D212-4C11-B6CB-0423DD10599D}"/>
              </a:ext>
            </a:extLst>
          </p:cNvPr>
          <p:cNvSpPr>
            <a:spLocks noGrp="1"/>
          </p:cNvSpPr>
          <p:nvPr>
            <p:ph type="body" sz="quarter" idx="26" hasCustomPrompt="1"/>
          </p:nvPr>
        </p:nvSpPr>
        <p:spPr>
          <a:xfrm>
            <a:off x="9417910" y="2245710"/>
            <a:ext cx="2289974"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2" name="Title 1">
            <a:extLst>
              <a:ext uri="{FF2B5EF4-FFF2-40B4-BE49-F238E27FC236}">
                <a16:creationId xmlns="" xmlns:a16="http://schemas.microsoft.com/office/drawing/2014/main" id="{7C47FF8E-011E-46E6-9F4D-DAD4830958DB}"/>
              </a:ext>
            </a:extLst>
          </p:cNvPr>
          <p:cNvSpPr>
            <a:spLocks noGrp="1"/>
          </p:cNvSpPr>
          <p:nvPr>
            <p:ph type="title" hasCustomPrompt="1"/>
          </p:nvPr>
        </p:nvSpPr>
        <p:spPr>
          <a:xfrm>
            <a:off x="4065516" y="1185284"/>
            <a:ext cx="7288284" cy="469490"/>
          </a:xfrm>
        </p:spPr>
        <p:txBody>
          <a:bodyPr anchor="t">
            <a:normAutofit/>
          </a:bodyPr>
          <a:lstStyle>
            <a:lvl1pPr>
              <a:lnSpc>
                <a:spcPct val="100000"/>
              </a:lnSpc>
              <a:defRPr sz="28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2365720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olution">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A781AFB-2572-4954-B05E-84CDE1D8831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5" name="Date Placeholder 4">
            <a:extLst>
              <a:ext uri="{FF2B5EF4-FFF2-40B4-BE49-F238E27FC236}">
                <a16:creationId xmlns="" xmlns:a16="http://schemas.microsoft.com/office/drawing/2014/main" id="{0E750850-5ECD-4AA5-8EF0-70C6EA291EF3}"/>
              </a:ext>
            </a:extLst>
          </p:cNvPr>
          <p:cNvSpPr>
            <a:spLocks noGrp="1"/>
          </p:cNvSpPr>
          <p:nvPr>
            <p:ph type="dt" sz="half" idx="10"/>
          </p:nvPr>
        </p:nvSpPr>
        <p:spPr/>
        <p:txBody>
          <a:bodyPr/>
          <a:lstStyle/>
          <a:p>
            <a:r>
              <a:rPr lang="en-US" dirty="0"/>
              <a:t>8/06/20XX</a:t>
            </a:r>
          </a:p>
        </p:txBody>
      </p:sp>
      <p:sp>
        <p:nvSpPr>
          <p:cNvPr id="6" name="Footer Placeholder 5">
            <a:extLst>
              <a:ext uri="{FF2B5EF4-FFF2-40B4-BE49-F238E27FC236}">
                <a16:creationId xmlns="" xmlns:a16="http://schemas.microsoft.com/office/drawing/2014/main" id="{126B04CF-8972-48CE-B427-B542AF911BB4}"/>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 xmlns:a16="http://schemas.microsoft.com/office/drawing/2014/main" id="{F9864ACC-F262-4128-BC17-FCB29BEF0763}"/>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2" name="Text Placeholder 14">
            <a:extLst>
              <a:ext uri="{FF2B5EF4-FFF2-40B4-BE49-F238E27FC236}">
                <a16:creationId xmlns="" xmlns:a16="http://schemas.microsoft.com/office/drawing/2014/main" id="{717CFF16-7992-46DD-8151-F55B0300570B}"/>
              </a:ext>
            </a:extLst>
          </p:cNvPr>
          <p:cNvSpPr>
            <a:spLocks noGrp="1"/>
          </p:cNvSpPr>
          <p:nvPr>
            <p:ph type="body" sz="quarter" idx="16" hasCustomPrompt="1"/>
          </p:nvPr>
        </p:nvSpPr>
        <p:spPr>
          <a:xfrm>
            <a:off x="8506711" y="1335193"/>
            <a:ext cx="2859090"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3" name="Text Placeholder 14">
            <a:extLst>
              <a:ext uri="{FF2B5EF4-FFF2-40B4-BE49-F238E27FC236}">
                <a16:creationId xmlns="" xmlns:a16="http://schemas.microsoft.com/office/drawing/2014/main" id="{EBADC1C2-D36B-4AFE-8824-DE6D0FB51384}"/>
              </a:ext>
            </a:extLst>
          </p:cNvPr>
          <p:cNvSpPr>
            <a:spLocks noGrp="1"/>
          </p:cNvSpPr>
          <p:nvPr>
            <p:ph type="body" sz="quarter" idx="13" hasCustomPrompt="1"/>
          </p:nvPr>
        </p:nvSpPr>
        <p:spPr>
          <a:xfrm>
            <a:off x="8506711" y="1639822"/>
            <a:ext cx="2859090" cy="147531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4" name="Text Placeholder 14">
            <a:extLst>
              <a:ext uri="{FF2B5EF4-FFF2-40B4-BE49-F238E27FC236}">
                <a16:creationId xmlns="" xmlns:a16="http://schemas.microsoft.com/office/drawing/2014/main" id="{F1632658-DE5C-4EA2-83DE-AB456D9D76ED}"/>
              </a:ext>
            </a:extLst>
          </p:cNvPr>
          <p:cNvSpPr>
            <a:spLocks noGrp="1"/>
          </p:cNvSpPr>
          <p:nvPr>
            <p:ph type="body" sz="quarter" idx="17" hasCustomPrompt="1"/>
          </p:nvPr>
        </p:nvSpPr>
        <p:spPr>
          <a:xfrm>
            <a:off x="5167309" y="1639822"/>
            <a:ext cx="2859091" cy="1517776"/>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5" name="Text Placeholder 14">
            <a:extLst>
              <a:ext uri="{FF2B5EF4-FFF2-40B4-BE49-F238E27FC236}">
                <a16:creationId xmlns="" xmlns:a16="http://schemas.microsoft.com/office/drawing/2014/main" id="{76A6D61C-C33C-46D5-B2C5-6C6A7C143A97}"/>
              </a:ext>
            </a:extLst>
          </p:cNvPr>
          <p:cNvSpPr>
            <a:spLocks noGrp="1"/>
          </p:cNvSpPr>
          <p:nvPr>
            <p:ph type="body" sz="quarter" idx="18" hasCustomPrompt="1"/>
          </p:nvPr>
        </p:nvSpPr>
        <p:spPr>
          <a:xfrm>
            <a:off x="8506711" y="3837269"/>
            <a:ext cx="2859090" cy="153331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 xmlns:a16="http://schemas.microsoft.com/office/drawing/2014/main" id="{0A4E6A96-585A-4265-900D-17D98121F544}"/>
              </a:ext>
            </a:extLst>
          </p:cNvPr>
          <p:cNvSpPr>
            <a:spLocks noGrp="1"/>
          </p:cNvSpPr>
          <p:nvPr>
            <p:ph type="body" sz="quarter" idx="19" hasCustomPrompt="1"/>
          </p:nvPr>
        </p:nvSpPr>
        <p:spPr>
          <a:xfrm>
            <a:off x="5167310" y="3845321"/>
            <a:ext cx="2859089" cy="152693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 xmlns:a16="http://schemas.microsoft.com/office/drawing/2014/main" id="{28B8437C-1550-4581-911A-98BEA151A4AD}"/>
              </a:ext>
            </a:extLst>
          </p:cNvPr>
          <p:cNvSpPr>
            <a:spLocks noGrp="1"/>
          </p:cNvSpPr>
          <p:nvPr>
            <p:ph type="body" sz="quarter" idx="22" hasCustomPrompt="1"/>
          </p:nvPr>
        </p:nvSpPr>
        <p:spPr>
          <a:xfrm>
            <a:off x="5167308" y="1335193"/>
            <a:ext cx="2859091"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8" name="Text Placeholder 14">
            <a:extLst>
              <a:ext uri="{FF2B5EF4-FFF2-40B4-BE49-F238E27FC236}">
                <a16:creationId xmlns="" xmlns:a16="http://schemas.microsoft.com/office/drawing/2014/main" id="{04DF1AD6-E51A-4D19-A9C8-CCAFE9E9B2A0}"/>
              </a:ext>
            </a:extLst>
          </p:cNvPr>
          <p:cNvSpPr>
            <a:spLocks noGrp="1"/>
          </p:cNvSpPr>
          <p:nvPr>
            <p:ph type="body" sz="quarter" idx="23" hasCustomPrompt="1"/>
          </p:nvPr>
        </p:nvSpPr>
        <p:spPr>
          <a:xfrm>
            <a:off x="8506711" y="3532639"/>
            <a:ext cx="2859090"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9" name="Text Placeholder 14">
            <a:extLst>
              <a:ext uri="{FF2B5EF4-FFF2-40B4-BE49-F238E27FC236}">
                <a16:creationId xmlns="" xmlns:a16="http://schemas.microsoft.com/office/drawing/2014/main" id="{A3656830-2B4C-4F48-8EBD-F8C80C353FC4}"/>
              </a:ext>
            </a:extLst>
          </p:cNvPr>
          <p:cNvSpPr>
            <a:spLocks noGrp="1"/>
          </p:cNvSpPr>
          <p:nvPr>
            <p:ph type="body" sz="quarter" idx="24" hasCustomPrompt="1"/>
          </p:nvPr>
        </p:nvSpPr>
        <p:spPr>
          <a:xfrm>
            <a:off x="5167309" y="3532639"/>
            <a:ext cx="285908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 name="Title 1">
            <a:extLst>
              <a:ext uri="{FF2B5EF4-FFF2-40B4-BE49-F238E27FC236}">
                <a16:creationId xmlns="" xmlns:a16="http://schemas.microsoft.com/office/drawing/2014/main" id="{923D6999-ED11-424C-91FD-1ECD0CB9D272}"/>
              </a:ext>
            </a:extLst>
          </p:cNvPr>
          <p:cNvSpPr>
            <a:spLocks noGrp="1"/>
          </p:cNvSpPr>
          <p:nvPr>
            <p:ph type="title" hasCustomPrompt="1"/>
          </p:nvPr>
        </p:nvSpPr>
        <p:spPr>
          <a:xfrm>
            <a:off x="1384299" y="2768600"/>
            <a:ext cx="2956810" cy="1129164"/>
          </a:xfrm>
        </p:spPr>
        <p:txBody>
          <a:bodyPr anchor="t">
            <a:normAutofit/>
          </a:bodyPr>
          <a:lstStyle>
            <a:lvl1pP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889321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Product Overview">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A0CE26C-A8CF-4DC0-9913-86FF0ED87623}"/>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7" name="Date Placeholder 6">
            <a:extLst>
              <a:ext uri="{FF2B5EF4-FFF2-40B4-BE49-F238E27FC236}">
                <a16:creationId xmlns="" xmlns:a16="http://schemas.microsoft.com/office/drawing/2014/main" id="{15DD4FC6-591F-4220-A331-724C4FE41E93}"/>
              </a:ext>
            </a:extLst>
          </p:cNvPr>
          <p:cNvSpPr>
            <a:spLocks noGrp="1"/>
          </p:cNvSpPr>
          <p:nvPr>
            <p:ph type="dt" sz="half" idx="10"/>
          </p:nvPr>
        </p:nvSpPr>
        <p:spPr/>
        <p:txBody>
          <a:bodyPr/>
          <a:lstStyle/>
          <a:p>
            <a:r>
              <a:rPr lang="en-US" dirty="0"/>
              <a:t>8/06/20XX</a:t>
            </a:r>
          </a:p>
        </p:txBody>
      </p:sp>
      <p:sp>
        <p:nvSpPr>
          <p:cNvPr id="8" name="Footer Placeholder 7">
            <a:extLst>
              <a:ext uri="{FF2B5EF4-FFF2-40B4-BE49-F238E27FC236}">
                <a16:creationId xmlns="" xmlns:a16="http://schemas.microsoft.com/office/drawing/2014/main" id="{A1506146-DCCA-4419-9FC3-7F33AEABA41D}"/>
              </a:ext>
            </a:extLst>
          </p:cNvPr>
          <p:cNvSpPr>
            <a:spLocks noGrp="1"/>
          </p:cNvSpPr>
          <p:nvPr>
            <p:ph type="ftr" sz="quarter" idx="11"/>
          </p:nvPr>
        </p:nvSpPr>
        <p:spPr/>
        <p:txBody>
          <a:bodyPr/>
          <a:lstStyle/>
          <a:p>
            <a:r>
              <a:rPr lang="en-US" dirty="0"/>
              <a:t>PITCH DECK</a:t>
            </a:r>
          </a:p>
        </p:txBody>
      </p:sp>
      <p:sp>
        <p:nvSpPr>
          <p:cNvPr id="9" name="Slide Number Placeholder 8">
            <a:extLst>
              <a:ext uri="{FF2B5EF4-FFF2-40B4-BE49-F238E27FC236}">
                <a16:creationId xmlns="" xmlns:a16="http://schemas.microsoft.com/office/drawing/2014/main" id="{4BDEDAF2-5575-4164-9610-7906C2033591}"/>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35" name="Text Placeholder 14">
            <a:extLst>
              <a:ext uri="{FF2B5EF4-FFF2-40B4-BE49-F238E27FC236}">
                <a16:creationId xmlns="" xmlns:a16="http://schemas.microsoft.com/office/drawing/2014/main" id="{0C598512-93DF-4C00-A3BC-4CFF184217A6}"/>
              </a:ext>
            </a:extLst>
          </p:cNvPr>
          <p:cNvSpPr>
            <a:spLocks noGrp="1"/>
          </p:cNvSpPr>
          <p:nvPr>
            <p:ph type="body" sz="quarter" idx="27" hasCustomPrompt="1"/>
          </p:nvPr>
        </p:nvSpPr>
        <p:spPr>
          <a:xfrm>
            <a:off x="620484" y="3639417"/>
            <a:ext cx="2383764"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36" name="Text Placeholder 14">
            <a:extLst>
              <a:ext uri="{FF2B5EF4-FFF2-40B4-BE49-F238E27FC236}">
                <a16:creationId xmlns="" xmlns:a16="http://schemas.microsoft.com/office/drawing/2014/main" id="{9AFC7B8A-881F-4E97-91D4-F41DFA6D8F8E}"/>
              </a:ext>
            </a:extLst>
          </p:cNvPr>
          <p:cNvSpPr>
            <a:spLocks noGrp="1"/>
          </p:cNvSpPr>
          <p:nvPr>
            <p:ph type="body" sz="quarter" idx="28" hasCustomPrompt="1"/>
          </p:nvPr>
        </p:nvSpPr>
        <p:spPr>
          <a:xfrm>
            <a:off x="620484" y="3965866"/>
            <a:ext cx="2383764"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 xmlns:a16="http://schemas.microsoft.com/office/drawing/2014/main" id="{77B10018-89A9-49C8-8DCE-621EF9328C63}"/>
              </a:ext>
            </a:extLst>
          </p:cNvPr>
          <p:cNvSpPr>
            <a:spLocks noGrp="1"/>
          </p:cNvSpPr>
          <p:nvPr>
            <p:ph type="body" sz="quarter" idx="15" hasCustomPrompt="1"/>
          </p:nvPr>
        </p:nvSpPr>
        <p:spPr>
          <a:xfrm>
            <a:off x="3478982" y="3969554"/>
            <a:ext cx="2383764"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 xmlns:a16="http://schemas.microsoft.com/office/drawing/2014/main" id="{342C0572-2FB8-4C18-AD74-75A165321342}"/>
              </a:ext>
            </a:extLst>
          </p:cNvPr>
          <p:cNvSpPr>
            <a:spLocks noGrp="1"/>
          </p:cNvSpPr>
          <p:nvPr>
            <p:ph type="body" sz="quarter" idx="17" hasCustomPrompt="1"/>
          </p:nvPr>
        </p:nvSpPr>
        <p:spPr>
          <a:xfrm>
            <a:off x="6337478" y="3953422"/>
            <a:ext cx="2383765"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 xmlns:a16="http://schemas.microsoft.com/office/drawing/2014/main" id="{3495EE04-F172-4AD4-8FE7-4A03B1CE4F82}"/>
              </a:ext>
            </a:extLst>
          </p:cNvPr>
          <p:cNvSpPr>
            <a:spLocks noGrp="1"/>
          </p:cNvSpPr>
          <p:nvPr>
            <p:ph type="body" sz="quarter" idx="19" hasCustomPrompt="1"/>
          </p:nvPr>
        </p:nvSpPr>
        <p:spPr>
          <a:xfrm>
            <a:off x="9188445" y="3953422"/>
            <a:ext cx="2383765"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40" name="Text Placeholder 14">
            <a:extLst>
              <a:ext uri="{FF2B5EF4-FFF2-40B4-BE49-F238E27FC236}">
                <a16:creationId xmlns="" xmlns:a16="http://schemas.microsoft.com/office/drawing/2014/main" id="{F23ABA12-4A7C-42A2-9A8E-9E7F1A2BB230}"/>
              </a:ext>
            </a:extLst>
          </p:cNvPr>
          <p:cNvSpPr>
            <a:spLocks noGrp="1"/>
          </p:cNvSpPr>
          <p:nvPr>
            <p:ph type="body" sz="quarter" idx="29" hasCustomPrompt="1"/>
          </p:nvPr>
        </p:nvSpPr>
        <p:spPr>
          <a:xfrm>
            <a:off x="3419503" y="3639417"/>
            <a:ext cx="2502719"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41" name="Text Placeholder 14">
            <a:extLst>
              <a:ext uri="{FF2B5EF4-FFF2-40B4-BE49-F238E27FC236}">
                <a16:creationId xmlns="" xmlns:a16="http://schemas.microsoft.com/office/drawing/2014/main" id="{1E11CB21-11BD-400A-BC43-71A9AFA9282B}"/>
              </a:ext>
            </a:extLst>
          </p:cNvPr>
          <p:cNvSpPr>
            <a:spLocks noGrp="1"/>
          </p:cNvSpPr>
          <p:nvPr>
            <p:ph type="body" sz="quarter" idx="30" hasCustomPrompt="1"/>
          </p:nvPr>
        </p:nvSpPr>
        <p:spPr>
          <a:xfrm>
            <a:off x="6337478" y="3639417"/>
            <a:ext cx="2383765"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42" name="Text Placeholder 14">
            <a:extLst>
              <a:ext uri="{FF2B5EF4-FFF2-40B4-BE49-F238E27FC236}">
                <a16:creationId xmlns="" xmlns:a16="http://schemas.microsoft.com/office/drawing/2014/main" id="{02DE0CA8-2A1F-49D8-B9B6-BF353B9808C6}"/>
              </a:ext>
            </a:extLst>
          </p:cNvPr>
          <p:cNvSpPr>
            <a:spLocks noGrp="1"/>
          </p:cNvSpPr>
          <p:nvPr>
            <p:ph type="body" sz="quarter" idx="31" hasCustomPrompt="1"/>
          </p:nvPr>
        </p:nvSpPr>
        <p:spPr>
          <a:xfrm>
            <a:off x="9188445" y="3639417"/>
            <a:ext cx="2383765"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2" name="Title 1">
            <a:extLst>
              <a:ext uri="{FF2B5EF4-FFF2-40B4-BE49-F238E27FC236}">
                <a16:creationId xmlns="" xmlns:a16="http://schemas.microsoft.com/office/drawing/2014/main" id="{D55D3DD0-ED40-47C1-B841-046E1D918B22}"/>
              </a:ext>
            </a:extLst>
          </p:cNvPr>
          <p:cNvSpPr>
            <a:spLocks noGrp="1"/>
          </p:cNvSpPr>
          <p:nvPr>
            <p:ph type="title" hasCustomPrompt="1"/>
          </p:nvPr>
        </p:nvSpPr>
        <p:spPr>
          <a:xfrm>
            <a:off x="2452697" y="1581912"/>
            <a:ext cx="7286605" cy="634323"/>
          </a:xfrm>
        </p:spPr>
        <p:txBody>
          <a:bodyPr>
            <a:normAutofit/>
          </a:bodyPr>
          <a:lstStyle>
            <a:lvl1pPr algn="ctr">
              <a:lnSpc>
                <a:spcPct val="125000"/>
              </a:lnSpc>
              <a:defRPr sz="2800">
                <a:ln w="19050">
                  <a:solidFill>
                    <a:schemeClr val="bg1"/>
                  </a:solidFill>
                </a:ln>
              </a:defRPr>
            </a:lvl1pPr>
          </a:lstStyle>
          <a:p>
            <a:r>
              <a:rPr lang="en-US" dirty="0"/>
              <a:t>Click to add title</a:t>
            </a:r>
          </a:p>
        </p:txBody>
      </p:sp>
      <p:sp>
        <p:nvSpPr>
          <p:cNvPr id="4" name="Picture Placeholder 3">
            <a:extLst>
              <a:ext uri="{FF2B5EF4-FFF2-40B4-BE49-F238E27FC236}">
                <a16:creationId xmlns="" xmlns:a16="http://schemas.microsoft.com/office/drawing/2014/main" id="{23C97099-E767-429A-80C6-731FB9D295F4}"/>
              </a:ext>
            </a:extLst>
          </p:cNvPr>
          <p:cNvSpPr>
            <a:spLocks noGrp="1"/>
          </p:cNvSpPr>
          <p:nvPr>
            <p:ph type="pic" sz="quarter" idx="32"/>
          </p:nvPr>
        </p:nvSpPr>
        <p:spPr>
          <a:xfrm>
            <a:off x="1510614" y="2847098"/>
            <a:ext cx="603504" cy="603504"/>
          </a:xfrm>
        </p:spPr>
        <p:txBody>
          <a:bodyPr anchor="ctr">
            <a:normAutofit/>
          </a:bodyPr>
          <a:lstStyle>
            <a:lvl1pPr marL="0" indent="0" algn="ctr">
              <a:buNone/>
              <a:defRPr sz="900">
                <a:solidFill>
                  <a:schemeClr val="bg1"/>
                </a:solidFill>
              </a:defRPr>
            </a:lvl1pPr>
          </a:lstStyle>
          <a:p>
            <a:r>
              <a:rPr lang="en-US" dirty="0"/>
              <a:t>Click icon to add picture</a:t>
            </a:r>
          </a:p>
        </p:txBody>
      </p:sp>
      <p:sp>
        <p:nvSpPr>
          <p:cNvPr id="22" name="Picture Placeholder 3">
            <a:extLst>
              <a:ext uri="{FF2B5EF4-FFF2-40B4-BE49-F238E27FC236}">
                <a16:creationId xmlns="" xmlns:a16="http://schemas.microsoft.com/office/drawing/2014/main" id="{E2E22B87-E0E3-4234-B4FA-C9FC97DEDCB3}"/>
              </a:ext>
            </a:extLst>
          </p:cNvPr>
          <p:cNvSpPr>
            <a:spLocks noGrp="1"/>
          </p:cNvSpPr>
          <p:nvPr>
            <p:ph type="pic" sz="quarter" idx="33"/>
          </p:nvPr>
        </p:nvSpPr>
        <p:spPr>
          <a:xfrm>
            <a:off x="4369110" y="2847098"/>
            <a:ext cx="603504" cy="603504"/>
          </a:xfrm>
        </p:spPr>
        <p:txBody>
          <a:bodyPr anchor="ctr">
            <a:normAutofit/>
          </a:bodyPr>
          <a:lstStyle>
            <a:lvl1pPr marL="0" indent="0" algn="ctr">
              <a:buNone/>
              <a:defRPr sz="900">
                <a:solidFill>
                  <a:schemeClr val="bg1"/>
                </a:solidFill>
              </a:defRPr>
            </a:lvl1pPr>
          </a:lstStyle>
          <a:p>
            <a:r>
              <a:rPr lang="en-US" dirty="0"/>
              <a:t>Click icon to add picture</a:t>
            </a:r>
          </a:p>
        </p:txBody>
      </p:sp>
      <p:sp>
        <p:nvSpPr>
          <p:cNvPr id="24" name="Picture Placeholder 3">
            <a:extLst>
              <a:ext uri="{FF2B5EF4-FFF2-40B4-BE49-F238E27FC236}">
                <a16:creationId xmlns="" xmlns:a16="http://schemas.microsoft.com/office/drawing/2014/main" id="{8EF1B794-5E10-4558-B229-0D8F5895CCAE}"/>
              </a:ext>
            </a:extLst>
          </p:cNvPr>
          <p:cNvSpPr>
            <a:spLocks noGrp="1"/>
          </p:cNvSpPr>
          <p:nvPr>
            <p:ph type="pic" sz="quarter" idx="34"/>
          </p:nvPr>
        </p:nvSpPr>
        <p:spPr>
          <a:xfrm>
            <a:off x="7227608" y="2847098"/>
            <a:ext cx="603504" cy="603504"/>
          </a:xfrm>
        </p:spPr>
        <p:txBody>
          <a:bodyPr anchor="ctr">
            <a:normAutofit/>
          </a:bodyPr>
          <a:lstStyle>
            <a:lvl1pPr marL="0" indent="0" algn="ctr">
              <a:buNone/>
              <a:defRPr sz="900">
                <a:solidFill>
                  <a:schemeClr val="bg1"/>
                </a:solidFill>
              </a:defRPr>
            </a:lvl1pPr>
          </a:lstStyle>
          <a:p>
            <a:r>
              <a:rPr lang="en-US" dirty="0"/>
              <a:t>Click icon to add picture</a:t>
            </a:r>
          </a:p>
        </p:txBody>
      </p:sp>
      <p:sp>
        <p:nvSpPr>
          <p:cNvPr id="25" name="Picture Placeholder 3">
            <a:extLst>
              <a:ext uri="{FF2B5EF4-FFF2-40B4-BE49-F238E27FC236}">
                <a16:creationId xmlns="" xmlns:a16="http://schemas.microsoft.com/office/drawing/2014/main" id="{5ECB6791-2C34-417D-9AB9-03C9A8BBDF91}"/>
              </a:ext>
            </a:extLst>
          </p:cNvPr>
          <p:cNvSpPr>
            <a:spLocks noGrp="1"/>
          </p:cNvSpPr>
          <p:nvPr>
            <p:ph type="pic" sz="quarter" idx="35"/>
          </p:nvPr>
        </p:nvSpPr>
        <p:spPr>
          <a:xfrm>
            <a:off x="10078575" y="2847098"/>
            <a:ext cx="603504" cy="603504"/>
          </a:xfrm>
        </p:spPr>
        <p:txBody>
          <a:bodyPr anchor="ctr">
            <a:normAutofit/>
          </a:bodyPr>
          <a:lstStyle>
            <a:lvl1pPr marL="0" indent="0" algn="ctr">
              <a:buNone/>
              <a:defRPr sz="900">
                <a:solidFill>
                  <a:schemeClr val="bg1"/>
                </a:solidFill>
              </a:defRPr>
            </a:lvl1pPr>
          </a:lstStyle>
          <a:p>
            <a:r>
              <a:rPr lang="en-US" dirty="0"/>
              <a:t>Click icon to add picture</a:t>
            </a:r>
          </a:p>
        </p:txBody>
      </p:sp>
    </p:spTree>
    <p:extLst>
      <p:ext uri="{BB962C8B-B14F-4D97-AF65-F5344CB8AC3E}">
        <p14:creationId xmlns:p14="http://schemas.microsoft.com/office/powerpoint/2010/main" val="29362099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raction">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3D91600-3E99-42F4-85C2-60F442CD5E7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2" name="Content Placeholder 8">
            <a:extLst>
              <a:ext uri="{FF2B5EF4-FFF2-40B4-BE49-F238E27FC236}">
                <a16:creationId xmlns="" xmlns:a16="http://schemas.microsoft.com/office/drawing/2014/main" id="{30B4BBA3-2E4B-4AF2-8A2B-92DD019631E8}"/>
              </a:ext>
            </a:extLst>
          </p:cNvPr>
          <p:cNvSpPr>
            <a:spLocks noGrp="1"/>
          </p:cNvSpPr>
          <p:nvPr>
            <p:ph sz="quarter" idx="39"/>
          </p:nvPr>
        </p:nvSpPr>
        <p:spPr>
          <a:xfrm>
            <a:off x="6266428" y="2782888"/>
            <a:ext cx="4992567"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14">
            <a:extLst>
              <a:ext uri="{FF2B5EF4-FFF2-40B4-BE49-F238E27FC236}">
                <a16:creationId xmlns="" xmlns:a16="http://schemas.microsoft.com/office/drawing/2014/main" id="{44460CAC-F6F8-43F8-93F5-188B790DEE63}"/>
              </a:ext>
            </a:extLst>
          </p:cNvPr>
          <p:cNvSpPr>
            <a:spLocks noGrp="1"/>
          </p:cNvSpPr>
          <p:nvPr>
            <p:ph type="body" sz="quarter" idx="19" hasCustomPrompt="1"/>
          </p:nvPr>
        </p:nvSpPr>
        <p:spPr>
          <a:xfrm>
            <a:off x="2452699" y="1592681"/>
            <a:ext cx="730606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3" name="Date Placeholder 2">
            <a:extLst>
              <a:ext uri="{FF2B5EF4-FFF2-40B4-BE49-F238E27FC236}">
                <a16:creationId xmlns="" xmlns:a16="http://schemas.microsoft.com/office/drawing/2014/main" id="{6968D310-58F4-4A10-A286-9B42AECFDD18}"/>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 xmlns:a16="http://schemas.microsoft.com/office/drawing/2014/main" id="{6C868E10-EEA7-4017-B7CA-17B5EB23C4EC}"/>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C2B014CA-8BED-467C-AC80-6DC5B3DDC405}"/>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78" name="Text Placeholder 14">
            <a:extLst>
              <a:ext uri="{FF2B5EF4-FFF2-40B4-BE49-F238E27FC236}">
                <a16:creationId xmlns="" xmlns:a16="http://schemas.microsoft.com/office/drawing/2014/main" id="{2C4E099A-EEE4-40B4-B9B5-32A5A981F951}"/>
              </a:ext>
            </a:extLst>
          </p:cNvPr>
          <p:cNvSpPr>
            <a:spLocks noGrp="1"/>
          </p:cNvSpPr>
          <p:nvPr>
            <p:ph type="body" sz="quarter" idx="36" hasCustomPrompt="1"/>
          </p:nvPr>
        </p:nvSpPr>
        <p:spPr>
          <a:xfrm>
            <a:off x="905410" y="2333977"/>
            <a:ext cx="5007023"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79" name="Text Placeholder 14">
            <a:extLst>
              <a:ext uri="{FF2B5EF4-FFF2-40B4-BE49-F238E27FC236}">
                <a16:creationId xmlns="" xmlns:a16="http://schemas.microsoft.com/office/drawing/2014/main" id="{51338F1A-6EF2-4AA5-9EE8-628C9D57C270}"/>
              </a:ext>
            </a:extLst>
          </p:cNvPr>
          <p:cNvSpPr>
            <a:spLocks noGrp="1"/>
          </p:cNvSpPr>
          <p:nvPr>
            <p:ph type="body" sz="quarter" idx="37" hasCustomPrompt="1"/>
          </p:nvPr>
        </p:nvSpPr>
        <p:spPr>
          <a:xfrm>
            <a:off x="6279569" y="2339781"/>
            <a:ext cx="4993148"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19" name="Title 1">
            <a:extLst>
              <a:ext uri="{FF2B5EF4-FFF2-40B4-BE49-F238E27FC236}">
                <a16:creationId xmlns="" xmlns:a16="http://schemas.microsoft.com/office/drawing/2014/main" id="{DF744EAD-73E9-49F3-9CA4-9A344EB625D9}"/>
              </a:ext>
            </a:extLst>
          </p:cNvPr>
          <p:cNvSpPr>
            <a:spLocks noGrp="1"/>
          </p:cNvSpPr>
          <p:nvPr>
            <p:ph type="title" hasCustomPrompt="1"/>
          </p:nvPr>
        </p:nvSpPr>
        <p:spPr>
          <a:xfrm>
            <a:off x="2451534" y="989042"/>
            <a:ext cx="728776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
        <p:nvSpPr>
          <p:cNvPr id="9" name="Content Placeholder 8">
            <a:extLst>
              <a:ext uri="{FF2B5EF4-FFF2-40B4-BE49-F238E27FC236}">
                <a16:creationId xmlns="" xmlns:a16="http://schemas.microsoft.com/office/drawing/2014/main" id="{ACB4710E-545B-4940-B69A-359188335AD3}"/>
              </a:ext>
            </a:extLst>
          </p:cNvPr>
          <p:cNvSpPr>
            <a:spLocks noGrp="1"/>
          </p:cNvSpPr>
          <p:nvPr>
            <p:ph sz="quarter" idx="38"/>
          </p:nvPr>
        </p:nvSpPr>
        <p:spPr>
          <a:xfrm>
            <a:off x="919283" y="2782888"/>
            <a:ext cx="4992567"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8562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CF17AB-DDF3-48DD-8185-38867E011A22}" type="datetimeFigureOut">
              <a:rPr lang="en-US" smtClean="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DBD658-5858-46F6-8AF6-49383042D5EA}" type="slidenum">
              <a:rPr lang="en-US" smtClean="0"/>
              <a:t>‹#›</a:t>
            </a:fld>
            <a:endParaRPr lang="en-US"/>
          </a:p>
        </p:txBody>
      </p:sp>
    </p:spTree>
    <p:extLst>
      <p:ext uri="{BB962C8B-B14F-4D97-AF65-F5344CB8AC3E}">
        <p14:creationId xmlns:p14="http://schemas.microsoft.com/office/powerpoint/2010/main" val="8886585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Market Comparison">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E6D8EB4-0AAB-4C86-96ED-AB74FA56A674}"/>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10" name="Picture Placeholder 7">
            <a:extLst>
              <a:ext uri="{FF2B5EF4-FFF2-40B4-BE49-F238E27FC236}">
                <a16:creationId xmlns="" xmlns:a16="http://schemas.microsoft.com/office/drawing/2014/main" id="{5DEE423F-FC4A-461D-8AA7-F7C14B806664}"/>
              </a:ext>
            </a:extLst>
          </p:cNvPr>
          <p:cNvSpPr>
            <a:spLocks noGrp="1"/>
          </p:cNvSpPr>
          <p:nvPr>
            <p:ph type="pic" sz="quarter" idx="13" hasCustomPrompt="1"/>
          </p:nvPr>
        </p:nvSpPr>
        <p:spPr>
          <a:xfrm>
            <a:off x="0" y="0"/>
            <a:ext cx="5334461" cy="6867376"/>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 xmlns:a16="http://schemas.microsoft.com/office/drawing/2014/main" id="{A77D30EC-51F8-4EBE-9AC8-349D6E064E20}"/>
              </a:ext>
            </a:extLst>
          </p:cNvPr>
          <p:cNvSpPr>
            <a:spLocks noGrp="1"/>
          </p:cNvSpPr>
          <p:nvPr>
            <p:ph type="dt" sz="half" idx="10"/>
          </p:nvPr>
        </p:nvSpPr>
        <p:spPr/>
        <p:txBody>
          <a:bodyPr/>
          <a:lstStyle/>
          <a:p>
            <a:r>
              <a:rPr lang="en-US" dirty="0"/>
              <a:t>8/06/20XX</a:t>
            </a:r>
          </a:p>
        </p:txBody>
      </p:sp>
      <p:sp>
        <p:nvSpPr>
          <p:cNvPr id="14" name="Text Placeholder 10">
            <a:extLst>
              <a:ext uri="{FF2B5EF4-FFF2-40B4-BE49-F238E27FC236}">
                <a16:creationId xmlns="" xmlns:a16="http://schemas.microsoft.com/office/drawing/2014/main" id="{9EF7FC71-AF21-4CDA-8E86-E05EB4F1C442}"/>
              </a:ext>
            </a:extLst>
          </p:cNvPr>
          <p:cNvSpPr>
            <a:spLocks noGrp="1"/>
          </p:cNvSpPr>
          <p:nvPr>
            <p:ph type="body" sz="quarter" idx="18" hasCustomPrompt="1"/>
          </p:nvPr>
        </p:nvSpPr>
        <p:spPr>
          <a:xfrm>
            <a:off x="6353468" y="3260492"/>
            <a:ext cx="1152144"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$2B</a:t>
            </a:r>
          </a:p>
        </p:txBody>
      </p:sp>
      <p:sp>
        <p:nvSpPr>
          <p:cNvPr id="5" name="Footer Placeholder 4">
            <a:extLst>
              <a:ext uri="{FF2B5EF4-FFF2-40B4-BE49-F238E27FC236}">
                <a16:creationId xmlns="" xmlns:a16="http://schemas.microsoft.com/office/drawing/2014/main" id="{9FE21B81-6A13-47D5-AD62-B1B0E4868044}"/>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 xmlns:a16="http://schemas.microsoft.com/office/drawing/2014/main" id="{E12BB476-8DFF-468F-B950-1F980EB4D5CD}"/>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6" name="Text Placeholder 10">
            <a:extLst>
              <a:ext uri="{FF2B5EF4-FFF2-40B4-BE49-F238E27FC236}">
                <a16:creationId xmlns="" xmlns:a16="http://schemas.microsoft.com/office/drawing/2014/main" id="{BF893A53-04CF-497B-9C3D-502C92BA0DAE}"/>
              </a:ext>
            </a:extLst>
          </p:cNvPr>
          <p:cNvSpPr>
            <a:spLocks noGrp="1"/>
          </p:cNvSpPr>
          <p:nvPr>
            <p:ph type="body" sz="quarter" idx="20" hasCustomPrompt="1"/>
          </p:nvPr>
        </p:nvSpPr>
        <p:spPr>
          <a:xfrm>
            <a:off x="6353467" y="4773463"/>
            <a:ext cx="1152144"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$1B</a:t>
            </a:r>
          </a:p>
        </p:txBody>
      </p:sp>
      <p:sp>
        <p:nvSpPr>
          <p:cNvPr id="11" name="Text Placeholder 10">
            <a:extLst>
              <a:ext uri="{FF2B5EF4-FFF2-40B4-BE49-F238E27FC236}">
                <a16:creationId xmlns="" xmlns:a16="http://schemas.microsoft.com/office/drawing/2014/main" id="{58BD5CDD-220E-41E0-82DD-820C0D834A48}"/>
              </a:ext>
            </a:extLst>
          </p:cNvPr>
          <p:cNvSpPr>
            <a:spLocks noGrp="1"/>
          </p:cNvSpPr>
          <p:nvPr>
            <p:ph type="body" sz="quarter" idx="27" hasCustomPrompt="1"/>
          </p:nvPr>
        </p:nvSpPr>
        <p:spPr>
          <a:xfrm>
            <a:off x="7817970" y="1609772"/>
            <a:ext cx="3365003" cy="1171533"/>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12" name="Text Placeholder 10">
            <a:extLst>
              <a:ext uri="{FF2B5EF4-FFF2-40B4-BE49-F238E27FC236}">
                <a16:creationId xmlns="" xmlns:a16="http://schemas.microsoft.com/office/drawing/2014/main" id="{253384AB-173D-4216-A221-BFA565FC127C}"/>
              </a:ext>
            </a:extLst>
          </p:cNvPr>
          <p:cNvSpPr>
            <a:spLocks noGrp="1"/>
          </p:cNvSpPr>
          <p:nvPr>
            <p:ph type="body" sz="quarter" idx="16" hasCustomPrompt="1"/>
          </p:nvPr>
        </p:nvSpPr>
        <p:spPr>
          <a:xfrm>
            <a:off x="6347375" y="1747520"/>
            <a:ext cx="1152144"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$3B</a:t>
            </a:r>
          </a:p>
        </p:txBody>
      </p:sp>
      <p:sp>
        <p:nvSpPr>
          <p:cNvPr id="20" name="Text Placeholder 10">
            <a:extLst>
              <a:ext uri="{FF2B5EF4-FFF2-40B4-BE49-F238E27FC236}">
                <a16:creationId xmlns="" xmlns:a16="http://schemas.microsoft.com/office/drawing/2014/main" id="{45638026-D669-4C2A-82A4-5F35D27DCA4D}"/>
              </a:ext>
            </a:extLst>
          </p:cNvPr>
          <p:cNvSpPr>
            <a:spLocks noGrp="1"/>
          </p:cNvSpPr>
          <p:nvPr>
            <p:ph type="body" sz="quarter" idx="28" hasCustomPrompt="1"/>
          </p:nvPr>
        </p:nvSpPr>
        <p:spPr>
          <a:xfrm>
            <a:off x="7817970" y="3129515"/>
            <a:ext cx="3365003"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21" name="Text Placeholder 10">
            <a:extLst>
              <a:ext uri="{FF2B5EF4-FFF2-40B4-BE49-F238E27FC236}">
                <a16:creationId xmlns="" xmlns:a16="http://schemas.microsoft.com/office/drawing/2014/main" id="{A19EAA97-D0F2-464B-8450-83BF202CECF3}"/>
              </a:ext>
            </a:extLst>
          </p:cNvPr>
          <p:cNvSpPr>
            <a:spLocks noGrp="1"/>
          </p:cNvSpPr>
          <p:nvPr>
            <p:ph type="body" sz="quarter" idx="29" hasCustomPrompt="1"/>
          </p:nvPr>
        </p:nvSpPr>
        <p:spPr>
          <a:xfrm>
            <a:off x="7817970" y="4648156"/>
            <a:ext cx="3365003"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2" name="Title 1">
            <a:extLst>
              <a:ext uri="{FF2B5EF4-FFF2-40B4-BE49-F238E27FC236}">
                <a16:creationId xmlns="" xmlns:a16="http://schemas.microsoft.com/office/drawing/2014/main" id="{5DFF2174-FDCE-466A-8A4C-06AD6CAA4401}"/>
              </a:ext>
            </a:extLst>
          </p:cNvPr>
          <p:cNvSpPr>
            <a:spLocks noGrp="1"/>
          </p:cNvSpPr>
          <p:nvPr>
            <p:ph type="title" hasCustomPrompt="1"/>
          </p:nvPr>
        </p:nvSpPr>
        <p:spPr>
          <a:xfrm>
            <a:off x="6207016" y="746631"/>
            <a:ext cx="5184648" cy="466344"/>
          </a:xfrm>
        </p:spPr>
        <p:txBody>
          <a:bodyPr>
            <a:noAutofit/>
          </a:bodyPr>
          <a:lstStyle>
            <a:lvl1pPr>
              <a:lnSpc>
                <a:spcPct val="100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1217089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CF17AB-DDF3-48DD-8185-38867E011A22}" type="datetimeFigureOut">
              <a:rPr lang="en-US" smtClean="0"/>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DBD658-5858-46F6-8AF6-49383042D5EA}" type="slidenum">
              <a:rPr lang="en-US" smtClean="0"/>
              <a:t>‹#›</a:t>
            </a:fld>
            <a:endParaRPr lang="en-US"/>
          </a:p>
        </p:txBody>
      </p:sp>
    </p:spTree>
    <p:extLst>
      <p:ext uri="{BB962C8B-B14F-4D97-AF65-F5344CB8AC3E}">
        <p14:creationId xmlns:p14="http://schemas.microsoft.com/office/powerpoint/2010/main" val="1042562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CF17AB-DDF3-48DD-8185-38867E011A22}" type="datetimeFigureOut">
              <a:rPr lang="en-US" smtClean="0"/>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DBD658-5858-46F6-8AF6-49383042D5EA}" type="slidenum">
              <a:rPr lang="en-US" smtClean="0"/>
              <a:t>‹#›</a:t>
            </a:fld>
            <a:endParaRPr lang="en-US"/>
          </a:p>
        </p:txBody>
      </p:sp>
    </p:spTree>
    <p:extLst>
      <p:ext uri="{BB962C8B-B14F-4D97-AF65-F5344CB8AC3E}">
        <p14:creationId xmlns:p14="http://schemas.microsoft.com/office/powerpoint/2010/main" val="1151899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CF17AB-DDF3-48DD-8185-38867E011A22}" type="datetimeFigureOut">
              <a:rPr lang="en-US" smtClean="0"/>
              <a:t>3/27/2025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DBD658-5858-46F6-8AF6-49383042D5EA}" type="slidenum">
              <a:rPr lang="en-US" smtClean="0"/>
              <a:t>‹#›</a:t>
            </a:fld>
            <a:endParaRPr lang="en-US"/>
          </a:p>
        </p:txBody>
      </p:sp>
    </p:spTree>
    <p:extLst>
      <p:ext uri="{BB962C8B-B14F-4D97-AF65-F5344CB8AC3E}">
        <p14:creationId xmlns:p14="http://schemas.microsoft.com/office/powerpoint/2010/main" val="1359944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CF17AB-DDF3-48DD-8185-38867E011A22}" type="datetimeFigureOut">
              <a:rPr lang="en-US" smtClean="0"/>
              <a:t>3/27/2025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DBD658-5858-46F6-8AF6-49383042D5EA}" type="slidenum">
              <a:rPr lang="en-US" smtClean="0"/>
              <a:t>‹#›</a:t>
            </a:fld>
            <a:endParaRPr lang="en-US"/>
          </a:p>
        </p:txBody>
      </p:sp>
    </p:spTree>
    <p:extLst>
      <p:ext uri="{BB962C8B-B14F-4D97-AF65-F5344CB8AC3E}">
        <p14:creationId xmlns:p14="http://schemas.microsoft.com/office/powerpoint/2010/main" val="4269162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CF17AB-DDF3-48DD-8185-38867E011A22}" type="datetimeFigureOut">
              <a:rPr lang="en-US" smtClean="0"/>
              <a:t>3/27/2025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DBD658-5858-46F6-8AF6-49383042D5EA}" type="slidenum">
              <a:rPr lang="en-US" smtClean="0"/>
              <a:t>‹#›</a:t>
            </a:fld>
            <a:endParaRPr lang="en-US"/>
          </a:p>
        </p:txBody>
      </p:sp>
    </p:spTree>
    <p:extLst>
      <p:ext uri="{BB962C8B-B14F-4D97-AF65-F5344CB8AC3E}">
        <p14:creationId xmlns:p14="http://schemas.microsoft.com/office/powerpoint/2010/main" val="356703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CF17AB-DDF3-48DD-8185-38867E011A22}" type="datetimeFigureOut">
              <a:rPr lang="en-US" smtClean="0"/>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DBD658-5858-46F6-8AF6-49383042D5EA}" type="slidenum">
              <a:rPr lang="en-US" smtClean="0"/>
              <a:t>‹#›</a:t>
            </a:fld>
            <a:endParaRPr lang="en-US"/>
          </a:p>
        </p:txBody>
      </p:sp>
    </p:spTree>
    <p:extLst>
      <p:ext uri="{BB962C8B-B14F-4D97-AF65-F5344CB8AC3E}">
        <p14:creationId xmlns:p14="http://schemas.microsoft.com/office/powerpoint/2010/main" val="582373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CF17AB-DDF3-48DD-8185-38867E011A22}" type="datetimeFigureOut">
              <a:rPr lang="en-US" smtClean="0"/>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DBD658-5858-46F6-8AF6-49383042D5EA}" type="slidenum">
              <a:rPr lang="en-US" smtClean="0"/>
              <a:t>‹#›</a:t>
            </a:fld>
            <a:endParaRPr lang="en-US"/>
          </a:p>
        </p:txBody>
      </p:sp>
    </p:spTree>
    <p:extLst>
      <p:ext uri="{BB962C8B-B14F-4D97-AF65-F5344CB8AC3E}">
        <p14:creationId xmlns:p14="http://schemas.microsoft.com/office/powerpoint/2010/main" val="1787492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CF17AB-DDF3-48DD-8185-38867E011A22}" type="datetimeFigureOut">
              <a:rPr lang="en-US" smtClean="0"/>
              <a:t>3/27/2025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DBD658-5858-46F6-8AF6-49383042D5EA}" type="slidenum">
              <a:rPr lang="en-US" smtClean="0"/>
              <a:t>‹#›</a:t>
            </a:fld>
            <a:endParaRPr lang="en-US"/>
          </a:p>
        </p:txBody>
      </p:sp>
    </p:spTree>
    <p:extLst>
      <p:ext uri="{BB962C8B-B14F-4D97-AF65-F5344CB8AC3E}">
        <p14:creationId xmlns:p14="http://schemas.microsoft.com/office/powerpoint/2010/main" val="1693330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jpeg"/><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tags" Target="../tags/tag3.xml"/><Relationship Id="rId7" Type="http://schemas.openxmlformats.org/officeDocument/2006/relationships/image" Target="../media/image3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3.jpeg"/><Relationship Id="rId5" Type="http://schemas.openxmlformats.org/officeDocument/2006/relationships/notesSlide" Target="../notesSlides/notesSlide5.xml"/><Relationship Id="rId4" Type="http://schemas.openxmlformats.org/officeDocument/2006/relationships/slideLayout" Target="../slideLayouts/slideLayout7.xml"/><Relationship Id="rId9" Type="http://schemas.openxmlformats.org/officeDocument/2006/relationships/image" Target="../media/image36.png"/></Relationships>
</file>

<file path=ppt/slides/_rels/slide3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image" Target="../media/image37.png"/><Relationship Id="rId16"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9.xml"/><Relationship Id="rId4" Type="http://schemas.openxmlformats.org/officeDocument/2006/relationships/image" Target="../media/image58.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0503027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amarckism | Facts, Theory, &amp; Contrast with Darwinism | Britannica">
            <a:extLst>
              <a:ext uri="{FF2B5EF4-FFF2-40B4-BE49-F238E27FC236}">
                <a16:creationId xmlns="" xmlns:a16="http://schemas.microsoft.com/office/drawing/2014/main" id="{62034D42-0ED5-B682-8A63-9F0914249E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25963" cy="59757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AB9D17A7-3B9F-B5F6-4201-1A6F16F19F65}"/>
              </a:ext>
            </a:extLst>
          </p:cNvPr>
          <p:cNvSpPr/>
          <p:nvPr/>
        </p:nvSpPr>
        <p:spPr>
          <a:xfrm>
            <a:off x="4781176" y="1177366"/>
            <a:ext cx="7076142" cy="4673600"/>
          </a:xfrm>
          <a:prstGeom prst="rect">
            <a:avLst/>
          </a:prstGeom>
          <a:solidFill>
            <a:schemeClr val="bg1"/>
          </a:solidFill>
          <a:ln w="38100">
            <a:solidFill>
              <a:srgbClr val="3441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3974D63F-63DE-C3C0-88AF-874CA32AE59F}"/>
              </a:ext>
            </a:extLst>
          </p:cNvPr>
          <p:cNvSpPr txBox="1"/>
          <p:nvPr/>
        </p:nvSpPr>
        <p:spPr>
          <a:xfrm>
            <a:off x="4876800" y="1640298"/>
            <a:ext cx="6789271" cy="4040337"/>
          </a:xfrm>
          <a:prstGeom prst="rect">
            <a:avLst/>
          </a:prstGeom>
          <a:noFill/>
        </p:spPr>
        <p:txBody>
          <a:bodyPr wrap="square">
            <a:spAutoFit/>
          </a:bodyPr>
          <a:lstStyle>
            <a:defPPr>
              <a:defRPr lang="en-US"/>
            </a:defPPr>
            <a:lvl1pPr algn="just">
              <a:lnSpc>
                <a:spcPct val="120000"/>
              </a:lnSpc>
              <a:defRPr sz="2400" b="1">
                <a:solidFill>
                  <a:srgbClr val="FFFF00"/>
                </a:solidFill>
              </a:defRPr>
            </a:lvl1pPr>
          </a:lstStyle>
          <a:p>
            <a:r>
              <a:rPr lang="en-US" sz="2400" b="1">
                <a:solidFill>
                  <a:schemeClr val="tx1"/>
                </a:solidFill>
              </a:rPr>
              <a:t>– </a:t>
            </a:r>
            <a:r>
              <a:rPr lang="vi-VN" b="0">
                <a:solidFill>
                  <a:schemeClr val="tx1"/>
                </a:solidFill>
              </a:rPr>
              <a:t>Sinh vật luôn </a:t>
            </a:r>
            <a:r>
              <a:rPr lang="vi-VN">
                <a:solidFill>
                  <a:schemeClr val="accent6">
                    <a:lumMod val="75000"/>
                  </a:schemeClr>
                </a:solidFill>
              </a:rPr>
              <a:t>chủ động thích ứng </a:t>
            </a:r>
            <a:r>
              <a:rPr lang="vi-VN" b="0">
                <a:solidFill>
                  <a:schemeClr val="tx1"/>
                </a:solidFill>
              </a:rPr>
              <a:t>với sự thay đổi chậm chạp của môi trường, chúng không ngừng </a:t>
            </a:r>
            <a:r>
              <a:rPr lang="vi-VN">
                <a:solidFill>
                  <a:schemeClr val="accent1">
                    <a:lumMod val="60000"/>
                    <a:lumOff val="40000"/>
                  </a:schemeClr>
                </a:solidFill>
              </a:rPr>
              <a:t>vươn tới một tổ chức cơ thể phức tạp </a:t>
            </a:r>
            <a:r>
              <a:rPr lang="vi-VN" b="0">
                <a:solidFill>
                  <a:schemeClr val="tx1"/>
                </a:solidFill>
              </a:rPr>
              <a:t>hơn, do đó không có loài nào bị đào thải. </a:t>
            </a:r>
            <a:endParaRPr lang="en-US" b="0">
              <a:solidFill>
                <a:schemeClr val="tx1"/>
              </a:solidFill>
            </a:endParaRPr>
          </a:p>
          <a:p>
            <a:r>
              <a:rPr lang="en-US" sz="2400" b="1">
                <a:solidFill>
                  <a:schemeClr val="tx1"/>
                </a:solidFill>
              </a:rPr>
              <a:t>– </a:t>
            </a:r>
            <a:r>
              <a:rPr lang="vi-VN">
                <a:solidFill>
                  <a:srgbClr val="00B050"/>
                </a:solidFill>
              </a:rPr>
              <a:t>Ngoại cảnh không đồng nhất và thường xuyên thay đổi </a:t>
            </a:r>
            <a:r>
              <a:rPr lang="vi-VN" b="0">
                <a:solidFill>
                  <a:schemeClr val="tx1"/>
                </a:solidFill>
              </a:rPr>
              <a:t>làm cho các sinh vật của một loài tổ tiên ban đầu chủ động biến đổi cơ thể theo nhiều hướng khác nhau, qua nhiều thế hệ </a:t>
            </a:r>
            <a:r>
              <a:rPr lang="vi-VN">
                <a:solidFill>
                  <a:schemeClr val="tx1"/>
                </a:solidFill>
              </a:rPr>
              <a:t>hình thành nhiều loài mới.</a:t>
            </a:r>
            <a:endParaRPr lang="en-US">
              <a:solidFill>
                <a:schemeClr val="tx1"/>
              </a:solidFill>
            </a:endParaRPr>
          </a:p>
        </p:txBody>
      </p:sp>
      <p:sp>
        <p:nvSpPr>
          <p:cNvPr id="6" name="Rectangle: Rounded Corners 5">
            <a:extLst>
              <a:ext uri="{FF2B5EF4-FFF2-40B4-BE49-F238E27FC236}">
                <a16:creationId xmlns="" xmlns:a16="http://schemas.microsoft.com/office/drawing/2014/main" id="{FAE69731-F4C9-D2FD-2111-9E0A4B64128A}"/>
              </a:ext>
            </a:extLst>
          </p:cNvPr>
          <p:cNvSpPr/>
          <p:nvPr/>
        </p:nvSpPr>
        <p:spPr>
          <a:xfrm>
            <a:off x="4631765" y="895765"/>
            <a:ext cx="6251388" cy="592375"/>
          </a:xfrm>
          <a:prstGeom prst="roundRect">
            <a:avLst/>
          </a:prstGeom>
          <a:solidFill>
            <a:srgbClr val="3441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Quan điểm của Lamarck cho rằng: </a:t>
            </a:r>
          </a:p>
        </p:txBody>
      </p:sp>
    </p:spTree>
    <p:extLst>
      <p:ext uri="{BB962C8B-B14F-4D97-AF65-F5344CB8AC3E}">
        <p14:creationId xmlns:p14="http://schemas.microsoft.com/office/powerpoint/2010/main" val="68237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336633A6-3D8D-1C74-6594-E7E59C76C7C5}"/>
              </a:ext>
            </a:extLst>
          </p:cNvPr>
          <p:cNvSpPr/>
          <p:nvPr/>
        </p:nvSpPr>
        <p:spPr>
          <a:xfrm>
            <a:off x="0" y="779452"/>
            <a:ext cx="12192001" cy="6078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 xmlns:a16="http://schemas.microsoft.com/office/drawing/2014/main" id="{98320DE5-8CE2-9A88-7769-C6822AF11050}"/>
              </a:ext>
            </a:extLst>
          </p:cNvPr>
          <p:cNvSpPr txBox="1"/>
          <p:nvPr/>
        </p:nvSpPr>
        <p:spPr>
          <a:xfrm>
            <a:off x="1139065" y="102694"/>
            <a:ext cx="9913869" cy="1274195"/>
          </a:xfrm>
          <a:prstGeom prst="rect">
            <a:avLst/>
          </a:prstGeom>
          <a:noFill/>
        </p:spPr>
        <p:txBody>
          <a:bodyPr wrap="square">
            <a:spAutoFit/>
          </a:bodyPr>
          <a:lstStyle>
            <a:defPPr>
              <a:defRPr lang="en-US"/>
            </a:defPPr>
            <a:lvl1pPr algn="ctr">
              <a:lnSpc>
                <a:spcPct val="120000"/>
              </a:lnSpc>
              <a:defRPr b="1"/>
            </a:lvl1pPr>
          </a:lstStyle>
          <a:p>
            <a:r>
              <a:rPr lang="en-US" sz="3200" dirty="0" smtClean="0">
                <a:solidFill>
                  <a:schemeClr val="bg1"/>
                </a:solidFill>
              </a:rPr>
              <a:t>I. </a:t>
            </a:r>
            <a:r>
              <a:rPr lang="en-US" sz="3200" dirty="0" err="1" smtClean="0">
                <a:solidFill>
                  <a:schemeClr val="bg1"/>
                </a:solidFill>
              </a:rPr>
              <a:t>Quá</a:t>
            </a:r>
            <a:r>
              <a:rPr lang="en-US" sz="3200" dirty="0" smtClean="0">
                <a:solidFill>
                  <a:schemeClr val="bg1"/>
                </a:solidFill>
              </a:rPr>
              <a:t> </a:t>
            </a:r>
            <a:r>
              <a:rPr lang="en-US" sz="3200" dirty="0" err="1">
                <a:solidFill>
                  <a:schemeClr val="bg1"/>
                </a:solidFill>
              </a:rPr>
              <a:t>trình</a:t>
            </a:r>
            <a:r>
              <a:rPr lang="en-US" sz="3200" dirty="0">
                <a:solidFill>
                  <a:schemeClr val="bg1"/>
                </a:solidFill>
              </a:rPr>
              <a:t> </a:t>
            </a:r>
            <a:r>
              <a:rPr lang="en-US" sz="3200" dirty="0" err="1">
                <a:solidFill>
                  <a:schemeClr val="bg1"/>
                </a:solidFill>
              </a:rPr>
              <a:t>hình</a:t>
            </a:r>
            <a:r>
              <a:rPr lang="en-US" sz="3200" dirty="0">
                <a:solidFill>
                  <a:schemeClr val="bg1"/>
                </a:solidFill>
              </a:rPr>
              <a:t> </a:t>
            </a:r>
            <a:r>
              <a:rPr lang="en-US" sz="3200" dirty="0" err="1">
                <a:solidFill>
                  <a:schemeClr val="bg1"/>
                </a:solidFill>
              </a:rPr>
              <a:t>thành</a:t>
            </a:r>
            <a:r>
              <a:rPr lang="en-US" sz="3200" dirty="0">
                <a:solidFill>
                  <a:schemeClr val="bg1"/>
                </a:solidFill>
              </a:rPr>
              <a:t> </a:t>
            </a:r>
            <a:r>
              <a:rPr lang="en-US" sz="3200" dirty="0" err="1">
                <a:solidFill>
                  <a:schemeClr val="bg1"/>
                </a:solidFill>
              </a:rPr>
              <a:t>loài</a:t>
            </a:r>
            <a:r>
              <a:rPr lang="en-US" sz="3200" dirty="0">
                <a:solidFill>
                  <a:schemeClr val="bg1"/>
                </a:solidFill>
              </a:rPr>
              <a:t> </a:t>
            </a:r>
            <a:r>
              <a:rPr lang="en-US" sz="3200" dirty="0" err="1">
                <a:solidFill>
                  <a:schemeClr val="bg1"/>
                </a:solidFill>
              </a:rPr>
              <a:t>hươu</a:t>
            </a:r>
            <a:r>
              <a:rPr lang="en-US" sz="3200" dirty="0">
                <a:solidFill>
                  <a:schemeClr val="bg1"/>
                </a:solidFill>
              </a:rPr>
              <a:t> </a:t>
            </a:r>
            <a:r>
              <a:rPr lang="en-US" sz="3200" dirty="0" err="1">
                <a:solidFill>
                  <a:schemeClr val="bg1"/>
                </a:solidFill>
              </a:rPr>
              <a:t>cao</a:t>
            </a:r>
            <a:r>
              <a:rPr lang="en-US" sz="3200" dirty="0">
                <a:solidFill>
                  <a:schemeClr val="bg1"/>
                </a:solidFill>
              </a:rPr>
              <a:t> </a:t>
            </a:r>
            <a:r>
              <a:rPr lang="en-US" sz="3200" dirty="0" err="1">
                <a:solidFill>
                  <a:schemeClr val="bg1"/>
                </a:solidFill>
              </a:rPr>
              <a:t>cổ</a:t>
            </a:r>
            <a:r>
              <a:rPr lang="en-US" sz="3200" dirty="0">
                <a:solidFill>
                  <a:schemeClr val="bg1"/>
                </a:solidFill>
              </a:rPr>
              <a:t> </a:t>
            </a:r>
            <a:r>
              <a:rPr lang="en-US" sz="3200" dirty="0" err="1">
                <a:solidFill>
                  <a:schemeClr val="bg1"/>
                </a:solidFill>
              </a:rPr>
              <a:t>theo</a:t>
            </a:r>
            <a:r>
              <a:rPr lang="en-US" sz="3200" dirty="0">
                <a:solidFill>
                  <a:schemeClr val="bg1"/>
                </a:solidFill>
              </a:rPr>
              <a:t> </a:t>
            </a:r>
            <a:r>
              <a:rPr lang="en-US" sz="3200" dirty="0" err="1">
                <a:solidFill>
                  <a:schemeClr val="bg1"/>
                </a:solidFill>
              </a:rPr>
              <a:t>quan</a:t>
            </a:r>
            <a:r>
              <a:rPr lang="en-US" sz="3200" dirty="0">
                <a:solidFill>
                  <a:schemeClr val="bg1"/>
                </a:solidFill>
              </a:rPr>
              <a:t> </a:t>
            </a:r>
            <a:r>
              <a:rPr lang="en-US" sz="3200" dirty="0" err="1">
                <a:solidFill>
                  <a:schemeClr val="bg1"/>
                </a:solidFill>
              </a:rPr>
              <a:t>điểm</a:t>
            </a:r>
            <a:r>
              <a:rPr lang="en-US" sz="3200" dirty="0">
                <a:solidFill>
                  <a:schemeClr val="bg1"/>
                </a:solidFill>
              </a:rPr>
              <a:t> Lamarck</a:t>
            </a:r>
          </a:p>
        </p:txBody>
      </p:sp>
      <p:grpSp>
        <p:nvGrpSpPr>
          <p:cNvPr id="10" name="Group 9">
            <a:extLst>
              <a:ext uri="{FF2B5EF4-FFF2-40B4-BE49-F238E27FC236}">
                <a16:creationId xmlns="" xmlns:a16="http://schemas.microsoft.com/office/drawing/2014/main" id="{FB96D32C-54E6-17F0-F555-6263662F3F7D}"/>
              </a:ext>
            </a:extLst>
          </p:cNvPr>
          <p:cNvGrpSpPr/>
          <p:nvPr/>
        </p:nvGrpSpPr>
        <p:grpSpPr>
          <a:xfrm>
            <a:off x="508853" y="1028013"/>
            <a:ext cx="11057934" cy="684878"/>
            <a:chOff x="5156653" y="5468369"/>
            <a:chExt cx="6770760" cy="1089249"/>
          </a:xfrm>
        </p:grpSpPr>
        <p:sp>
          <p:nvSpPr>
            <p:cNvPr id="12" name="Rectangle: Rounded Corners 11">
              <a:extLst>
                <a:ext uri="{FF2B5EF4-FFF2-40B4-BE49-F238E27FC236}">
                  <a16:creationId xmlns="" xmlns:a16="http://schemas.microsoft.com/office/drawing/2014/main" id="{2E110C3C-00AE-4194-32FC-7D9D854D38A5}"/>
                </a:ext>
              </a:extLst>
            </p:cNvPr>
            <p:cNvSpPr/>
            <p:nvPr/>
          </p:nvSpPr>
          <p:spPr>
            <a:xfrm>
              <a:off x="5156653" y="5468369"/>
              <a:ext cx="6770760" cy="1089249"/>
            </a:xfrm>
            <a:prstGeom prst="roundRect">
              <a:avLst>
                <a:gd name="adj" fmla="val 8289"/>
              </a:avLst>
            </a:prstGeom>
            <a:solidFill>
              <a:schemeClr val="bg1"/>
            </a:solidFill>
            <a:ln w="28575">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3" name="TextBox 12">
              <a:extLst>
                <a:ext uri="{FF2B5EF4-FFF2-40B4-BE49-F238E27FC236}">
                  <a16:creationId xmlns="" xmlns:a16="http://schemas.microsoft.com/office/drawing/2014/main" id="{69492917-2061-55CC-8A0A-256D5E89031B}"/>
                </a:ext>
              </a:extLst>
            </p:cNvPr>
            <p:cNvSpPr txBox="1"/>
            <p:nvPr/>
          </p:nvSpPr>
          <p:spPr>
            <a:xfrm>
              <a:off x="5227900" y="5551149"/>
              <a:ext cx="6515268" cy="800938"/>
            </a:xfrm>
            <a:prstGeom prst="rect">
              <a:avLst/>
            </a:prstGeom>
            <a:noFill/>
          </p:spPr>
          <p:txBody>
            <a:bodyPr wrap="square">
              <a:spAutoFit/>
            </a:bodyPr>
            <a:lstStyle>
              <a:defPPr>
                <a:defRPr lang="en-US"/>
              </a:defPPr>
              <a:lvl1pPr algn="ctr">
                <a:lnSpc>
                  <a:spcPct val="120000"/>
                </a:lnSpc>
                <a:defRPr sz="2000" b="1"/>
              </a:lvl1pPr>
            </a:lstStyle>
            <a:p>
              <a:pPr algn="l"/>
              <a:r>
                <a:rPr lang="vi-VN" sz="2400" dirty="0" smtClean="0">
                  <a:solidFill>
                    <a:srgbClr val="FF0000"/>
                  </a:solidFill>
                </a:rPr>
                <a:t>Nêu </a:t>
              </a:r>
              <a:r>
                <a:rPr lang="vi-VN" sz="2400" dirty="0">
                  <a:solidFill>
                    <a:srgbClr val="FF0000"/>
                  </a:solidFill>
                </a:rPr>
                <a:t>những hạn chế trong quan điểm của Lamarck về cơ chế tiến hóa.</a:t>
              </a:r>
              <a:endParaRPr lang="en-US" sz="2400" b="0" dirty="0">
                <a:solidFill>
                  <a:srgbClr val="FF0000"/>
                </a:solidFill>
              </a:endParaRPr>
            </a:p>
          </p:txBody>
        </p:sp>
      </p:grpSp>
      <p:sp>
        <p:nvSpPr>
          <p:cNvPr id="15" name="TextBox 14">
            <a:extLst>
              <a:ext uri="{FF2B5EF4-FFF2-40B4-BE49-F238E27FC236}">
                <a16:creationId xmlns="" xmlns:a16="http://schemas.microsoft.com/office/drawing/2014/main" id="{4E0C44F8-A94D-FB91-778A-82FD75E6A1FA}"/>
              </a:ext>
            </a:extLst>
          </p:cNvPr>
          <p:cNvSpPr txBox="1"/>
          <p:nvPr/>
        </p:nvSpPr>
        <p:spPr>
          <a:xfrm>
            <a:off x="567032" y="2446014"/>
            <a:ext cx="11057934" cy="4271169"/>
          </a:xfrm>
          <a:prstGeom prst="rect">
            <a:avLst/>
          </a:prstGeom>
          <a:noFill/>
        </p:spPr>
        <p:txBody>
          <a:bodyPr wrap="square">
            <a:spAutoFit/>
          </a:bodyPr>
          <a:lstStyle>
            <a:defPPr>
              <a:defRPr lang="en-US"/>
            </a:defPPr>
            <a:lvl1pPr algn="just">
              <a:lnSpc>
                <a:spcPct val="120000"/>
              </a:lnSpc>
              <a:defRPr sz="2400" b="0"/>
            </a:lvl1pPr>
          </a:lstStyle>
          <a:p>
            <a:pPr>
              <a:spcAft>
                <a:spcPts val="600"/>
              </a:spcAft>
            </a:pPr>
            <a:r>
              <a:rPr lang="vi-VN" b="1" dirty="0"/>
              <a:t>Những hạn chế trong quan điểm của Lamarck về cơ chế tiến hóa là:</a:t>
            </a:r>
          </a:p>
          <a:p>
            <a:pPr>
              <a:spcAft>
                <a:spcPts val="600"/>
              </a:spcAft>
            </a:pPr>
            <a:r>
              <a:rPr lang="en-US" sz="2400" b="1" dirty="0">
                <a:solidFill>
                  <a:srgbClr val="FF0000"/>
                </a:solidFill>
              </a:rPr>
              <a:t>– </a:t>
            </a:r>
            <a:r>
              <a:rPr lang="vi-VN" b="1" dirty="0">
                <a:solidFill>
                  <a:srgbClr val="FF0000"/>
                </a:solidFill>
              </a:rPr>
              <a:t>Chưa hiểu về nguyên nhân tiến hóa: </a:t>
            </a:r>
            <a:r>
              <a:rPr lang="vi-VN" dirty="0"/>
              <a:t>Lamarck cho rằng sự thay đổi một cách chậm chạp và liên tục của môi trường sống là nguyên nhân phát sinh các loài mới từ một loài tổ tiên ban đầu.</a:t>
            </a:r>
          </a:p>
          <a:p>
            <a:pPr>
              <a:spcAft>
                <a:spcPts val="600"/>
              </a:spcAft>
            </a:pPr>
            <a:r>
              <a:rPr lang="en-US" sz="2400" b="1" dirty="0">
                <a:solidFill>
                  <a:srgbClr val="FF0000"/>
                </a:solidFill>
              </a:rPr>
              <a:t>– </a:t>
            </a:r>
            <a:r>
              <a:rPr lang="vi-VN" b="1" dirty="0">
                <a:solidFill>
                  <a:srgbClr val="FF0000"/>
                </a:solidFill>
              </a:rPr>
              <a:t>Chưa phân biệt được biến dị di truyền và không di truyền: </a:t>
            </a:r>
            <a:r>
              <a:rPr lang="vi-VN" dirty="0"/>
              <a:t>Lamarck cho rằng mọi biến đổi trên cơ thể sinh vật đều được di truyền và tích lũy.</a:t>
            </a:r>
          </a:p>
          <a:p>
            <a:pPr>
              <a:spcAft>
                <a:spcPts val="600"/>
              </a:spcAft>
            </a:pPr>
            <a:r>
              <a:rPr lang="en-US" sz="2400" b="1" dirty="0">
                <a:solidFill>
                  <a:srgbClr val="FF0000"/>
                </a:solidFill>
              </a:rPr>
              <a:t>– </a:t>
            </a:r>
            <a:r>
              <a:rPr lang="vi-VN" b="1" dirty="0">
                <a:solidFill>
                  <a:srgbClr val="FF0000"/>
                </a:solidFill>
              </a:rPr>
              <a:t>Chưa hiểu về cơ chế tiến hóa: </a:t>
            </a:r>
            <a:r>
              <a:rPr lang="vi-VN" dirty="0"/>
              <a:t>Lamarck cho rằng sinh vật luôn có khả năng chủ động thích ứng với sự thay đổi của môi trường bằng cách thay đổi tập quán hoạt động của các cơ quan, do đó không có loài nào bị đào thải.</a:t>
            </a:r>
            <a:endParaRPr lang="en-US" dirty="0"/>
          </a:p>
        </p:txBody>
      </p:sp>
    </p:spTree>
    <p:extLst>
      <p:ext uri="{BB962C8B-B14F-4D97-AF65-F5344CB8AC3E}">
        <p14:creationId xmlns:p14="http://schemas.microsoft.com/office/powerpoint/2010/main" val="229124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fade">
                                      <p:cBhvr>
                                        <p:cTn id="15" dur="500"/>
                                        <p:tgtEl>
                                          <p:spTgt spid="1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xEl>
                                              <p:pRg st="2" end="2"/>
                                            </p:txEl>
                                          </p:spTgt>
                                        </p:tgtEl>
                                        <p:attrNameLst>
                                          <p:attrName>style.visibility</p:attrName>
                                        </p:attrNameLst>
                                      </p:cBhvr>
                                      <p:to>
                                        <p:strVal val="visible"/>
                                      </p:to>
                                    </p:set>
                                    <p:animEffect transition="in" filter="fade">
                                      <p:cBhvr>
                                        <p:cTn id="20" dur="500"/>
                                        <p:tgtEl>
                                          <p:spTgt spid="1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Effect transition="in" filter="fade">
                                      <p:cBhvr>
                                        <p:cTn id="25"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On the Origin of Species: Why Did Charles Darwin Write It?">
            <a:extLst>
              <a:ext uri="{FF2B5EF4-FFF2-40B4-BE49-F238E27FC236}">
                <a16:creationId xmlns="" xmlns:a16="http://schemas.microsoft.com/office/drawing/2014/main" id="{82F99C1B-9772-8879-CD72-EB1792E7AE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174"/>
          <a:stretch/>
        </p:blipFill>
        <p:spPr bwMode="auto">
          <a:xfrm>
            <a:off x="20" y="837128"/>
            <a:ext cx="12191980" cy="4765184"/>
          </a:xfrm>
          <a:prstGeom prst="rect">
            <a:avLst/>
          </a:prstGeom>
          <a:solidFill>
            <a:srgbClr val="FFFFFF"/>
          </a:solidFill>
        </p:spPr>
      </p:pic>
      <p:sp>
        <p:nvSpPr>
          <p:cNvPr id="3" name="TextBox 2">
            <a:extLst>
              <a:ext uri="{FF2B5EF4-FFF2-40B4-BE49-F238E27FC236}">
                <a16:creationId xmlns="" xmlns:a16="http://schemas.microsoft.com/office/drawing/2014/main" id="{E686AD69-F523-D06D-70A1-23C6E900F4FB}"/>
              </a:ext>
            </a:extLst>
          </p:cNvPr>
          <p:cNvSpPr txBox="1"/>
          <p:nvPr/>
        </p:nvSpPr>
        <p:spPr>
          <a:xfrm>
            <a:off x="-837127" y="0"/>
            <a:ext cx="12106141" cy="757130"/>
          </a:xfrm>
          <a:prstGeom prst="rect">
            <a:avLst/>
          </a:prstGeom>
          <a:noFill/>
        </p:spPr>
        <p:txBody>
          <a:bodyPr wrap="square" rtlCol="0">
            <a:spAutoFit/>
          </a:bodyPr>
          <a:lstStyle/>
          <a:p>
            <a:pPr algn="r">
              <a:lnSpc>
                <a:spcPct val="120000"/>
              </a:lnSpc>
            </a:pPr>
            <a:r>
              <a:rPr lang="vi-VN" sz="3600" b="1" dirty="0">
                <a:solidFill>
                  <a:schemeClr val="tx1">
                    <a:lumMod val="95000"/>
                    <a:lumOff val="5000"/>
                  </a:schemeClr>
                </a:solidFill>
              </a:rPr>
              <a:t>II. QUAN ĐIỂM CỦA DARWIN VỀ CƠ CHẾ TIẾN HÓA</a:t>
            </a:r>
            <a:endParaRPr lang="en-US" sz="3600" b="1" dirty="0">
              <a:solidFill>
                <a:schemeClr val="tx1">
                  <a:lumMod val="95000"/>
                  <a:lumOff val="5000"/>
                </a:schemeClr>
              </a:solidFill>
            </a:endParaRPr>
          </a:p>
        </p:txBody>
      </p:sp>
      <p:grpSp>
        <p:nvGrpSpPr>
          <p:cNvPr id="4" name="Group 103">
            <a:extLst>
              <a:ext uri="{FF2B5EF4-FFF2-40B4-BE49-F238E27FC236}">
                <a16:creationId xmlns="" xmlns:a16="http://schemas.microsoft.com/office/drawing/2014/main" id="{C12AC5A9-2A91-1042-A7A8-B0B481D839E5}"/>
              </a:ext>
            </a:extLst>
          </p:cNvPr>
          <p:cNvGrpSpPr>
            <a:grpSpLocks/>
          </p:cNvGrpSpPr>
          <p:nvPr/>
        </p:nvGrpSpPr>
        <p:grpSpPr bwMode="auto">
          <a:xfrm>
            <a:off x="5686603" y="-651747"/>
            <a:ext cx="6494572" cy="6923757"/>
            <a:chOff x="899885" y="2202229"/>
            <a:chExt cx="3299964" cy="1586196"/>
          </a:xfrm>
        </p:grpSpPr>
        <p:sp>
          <p:nvSpPr>
            <p:cNvPr id="5" name="Rectangle 4">
              <a:extLst>
                <a:ext uri="{FF2B5EF4-FFF2-40B4-BE49-F238E27FC236}">
                  <a16:creationId xmlns="" xmlns:a16="http://schemas.microsoft.com/office/drawing/2014/main" id="{15BF7C86-65F0-D7BF-9F8C-5E40EAD8DCEC}"/>
                </a:ext>
              </a:extLst>
            </p:cNvPr>
            <p:cNvSpPr/>
            <p:nvPr/>
          </p:nvSpPr>
          <p:spPr>
            <a:xfrm>
              <a:off x="899885" y="2548352"/>
              <a:ext cx="3299964" cy="1093316"/>
            </a:xfrm>
            <a:prstGeom prst="rect">
              <a:avLst/>
            </a:prstGeom>
            <a:solidFill>
              <a:schemeClr val="bg1">
                <a:lumMod val="95000"/>
              </a:schemeClr>
            </a:solidFill>
            <a:ln w="25400" cap="flat" cmpd="sng" algn="ctr">
              <a:noFill/>
              <a:prstDash val="solid"/>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pic>
          <p:nvPicPr>
            <p:cNvPr id="6" name="Picture 345" descr="shadow_1_m">
              <a:extLst>
                <a:ext uri="{FF2B5EF4-FFF2-40B4-BE49-F238E27FC236}">
                  <a16:creationId xmlns="" xmlns:a16="http://schemas.microsoft.com/office/drawing/2014/main" id="{4FF285A7-59C9-0F83-DAEE-23102E68110A}"/>
                </a:ext>
              </a:extLst>
            </p:cNvPr>
            <p:cNvPicPr>
              <a:picLocks noChangeAspect="1" noChangeArrowheads="1"/>
            </p:cNvPicPr>
            <p:nvPr/>
          </p:nvPicPr>
          <p:blipFill>
            <a:blip r:embed="rId3"/>
            <a:srcRect t="61411"/>
            <a:stretch>
              <a:fillRect/>
            </a:stretch>
          </p:blipFill>
          <p:spPr bwMode="gray">
            <a:xfrm rot="5400000" flipV="1">
              <a:off x="146193" y="2955921"/>
              <a:ext cx="1586195" cy="78811"/>
            </a:xfrm>
            <a:prstGeom prst="rect">
              <a:avLst/>
            </a:prstGeom>
            <a:noFill/>
            <a:ln w="9525">
              <a:noFill/>
              <a:miter lim="800000"/>
              <a:headEnd/>
              <a:tailEnd/>
            </a:ln>
          </p:spPr>
        </p:pic>
        <p:pic>
          <p:nvPicPr>
            <p:cNvPr id="7" name="Picture 345" descr="shadow_1_m">
              <a:extLst>
                <a:ext uri="{FF2B5EF4-FFF2-40B4-BE49-F238E27FC236}">
                  <a16:creationId xmlns="" xmlns:a16="http://schemas.microsoft.com/office/drawing/2014/main" id="{BD15E756-1544-9E41-5467-60E44CBF24CF}"/>
                </a:ext>
              </a:extLst>
            </p:cNvPr>
            <p:cNvPicPr>
              <a:picLocks noChangeAspect="1" noChangeArrowheads="1"/>
            </p:cNvPicPr>
            <p:nvPr/>
          </p:nvPicPr>
          <p:blipFill>
            <a:blip r:embed="rId4"/>
            <a:srcRect t="61411"/>
            <a:stretch>
              <a:fillRect/>
            </a:stretch>
          </p:blipFill>
          <p:spPr bwMode="gray">
            <a:xfrm rot="-5400000" flipH="1" flipV="1">
              <a:off x="3361846" y="2950422"/>
              <a:ext cx="1586195" cy="89811"/>
            </a:xfrm>
            <a:prstGeom prst="rect">
              <a:avLst/>
            </a:prstGeom>
            <a:noFill/>
            <a:ln w="9525">
              <a:noFill/>
              <a:miter lim="800000"/>
              <a:headEnd/>
              <a:tailEnd/>
            </a:ln>
          </p:spPr>
        </p:pic>
      </p:grpSp>
      <p:sp>
        <p:nvSpPr>
          <p:cNvPr id="8" name="TextBox 7">
            <a:extLst>
              <a:ext uri="{FF2B5EF4-FFF2-40B4-BE49-F238E27FC236}">
                <a16:creationId xmlns="" xmlns:a16="http://schemas.microsoft.com/office/drawing/2014/main" id="{2E35B3CA-33E1-0E00-90E9-947957C04057}"/>
              </a:ext>
            </a:extLst>
          </p:cNvPr>
          <p:cNvSpPr txBox="1"/>
          <p:nvPr/>
        </p:nvSpPr>
        <p:spPr>
          <a:xfrm>
            <a:off x="6014743" y="988425"/>
            <a:ext cx="5838292" cy="2267544"/>
          </a:xfrm>
          <a:prstGeom prst="rect">
            <a:avLst/>
          </a:prstGeom>
          <a:noFill/>
        </p:spPr>
        <p:txBody>
          <a:bodyPr wrap="square">
            <a:spAutoFit/>
          </a:bodyPr>
          <a:lstStyle>
            <a:defPPr>
              <a:defRPr lang="en-US"/>
            </a:defPPr>
            <a:lvl1pPr algn="just">
              <a:lnSpc>
                <a:spcPct val="120000"/>
              </a:lnSpc>
              <a:defRPr sz="2400" b="1"/>
            </a:lvl1pPr>
          </a:lstStyle>
          <a:p>
            <a:pPr>
              <a:spcBef>
                <a:spcPts val="600"/>
              </a:spcBef>
            </a:pPr>
            <a:r>
              <a:rPr lang="vi-VN" dirty="0">
                <a:solidFill>
                  <a:srgbClr val="00B050"/>
                </a:solidFill>
              </a:rPr>
              <a:t>Charles Darwin (1809 – 1882) </a:t>
            </a:r>
            <a:r>
              <a:rPr lang="vi-VN" b="0" dirty="0"/>
              <a:t>là nhà tự nhiên học người Anh, trong tác phẩm Nguồn gốc các loài </a:t>
            </a:r>
            <a:r>
              <a:rPr lang="vi-VN" dirty="0">
                <a:solidFill>
                  <a:srgbClr val="C00000"/>
                </a:solidFill>
              </a:rPr>
              <a:t>(On the Origin of Species)</a:t>
            </a:r>
            <a:r>
              <a:rPr lang="vi-VN" b="0" dirty="0"/>
              <a:t>, được công bố vào năm 1859 đã đưa ra thuyết tiến hoá. </a:t>
            </a:r>
            <a:endParaRPr lang="en-US" b="0" dirty="0"/>
          </a:p>
        </p:txBody>
      </p:sp>
    </p:spTree>
    <p:extLst>
      <p:ext uri="{BB962C8B-B14F-4D97-AF65-F5344CB8AC3E}">
        <p14:creationId xmlns:p14="http://schemas.microsoft.com/office/powerpoint/2010/main" val="184226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3"/>
          <p:cNvSpPr>
            <a:spLocks noChangeArrowheads="1"/>
          </p:cNvSpPr>
          <p:nvPr/>
        </p:nvSpPr>
        <p:spPr bwMode="auto">
          <a:xfrm>
            <a:off x="1524001" y="1"/>
            <a:ext cx="9123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nl-NL" altLang="en-US" sz="2400" b="1">
                <a:solidFill>
                  <a:srgbClr val="FF0066"/>
                </a:solidFill>
                <a:latin typeface="Times New Roman" panose="02020603050405020304" pitchFamily="18" charset="0"/>
                <a:cs typeface="Times New Roman" panose="02020603050405020304" pitchFamily="18" charset="0"/>
              </a:rPr>
              <a:t>BÀI 50: CƠ CHẾ TIẾN HOÁ</a:t>
            </a:r>
            <a:endParaRPr lang="en-US" altLang="en-US" sz="2400">
              <a:solidFill>
                <a:srgbClr val="FF0066"/>
              </a:solidFill>
              <a:latin typeface="Times New Roman" panose="02020603050405020304" pitchFamily="18" charset="0"/>
              <a:cs typeface="Times New Roman" panose="02020603050405020304" pitchFamily="18" charset="0"/>
            </a:endParaRPr>
          </a:p>
        </p:txBody>
      </p:sp>
      <p:pic>
        <p:nvPicPr>
          <p:cNvPr id="28675" name="Picture 8" descr="A group of giraffes eating from a tree&#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639" y="461964"/>
            <a:ext cx="11487955" cy="4303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 xmlns:a16="http://schemas.microsoft.com/office/drawing/2014/main" id="{9580664A-3AF3-BBFB-2D6F-D2F190A6585B}"/>
              </a:ext>
            </a:extLst>
          </p:cNvPr>
          <p:cNvSpPr/>
          <p:nvPr/>
        </p:nvSpPr>
        <p:spPr>
          <a:xfrm>
            <a:off x="463639" y="4778769"/>
            <a:ext cx="11057934" cy="1531879"/>
          </a:xfrm>
          <a:prstGeom prst="roundRect">
            <a:avLst>
              <a:gd name="adj" fmla="val 8289"/>
            </a:avLst>
          </a:prstGeom>
          <a:solidFill>
            <a:schemeClr val="bg1"/>
          </a:solidFill>
          <a:ln w="28575">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5082E09F-06C8-F632-4F86-49A53598F89E}"/>
              </a:ext>
            </a:extLst>
          </p:cNvPr>
          <p:cNvSpPr txBox="1"/>
          <p:nvPr/>
        </p:nvSpPr>
        <p:spPr>
          <a:xfrm>
            <a:off x="463639" y="4765183"/>
            <a:ext cx="10771804" cy="1543051"/>
          </a:xfrm>
          <a:prstGeom prst="rect">
            <a:avLst/>
          </a:prstGeom>
          <a:noFill/>
        </p:spPr>
        <p:txBody>
          <a:bodyPr wrap="square">
            <a:spAutoFit/>
          </a:bodyPr>
          <a:lstStyle>
            <a:defPPr>
              <a:defRPr lang="en-US"/>
            </a:defPPr>
            <a:lvl1pPr algn="ctr">
              <a:lnSpc>
                <a:spcPct val="120000"/>
              </a:lnSpc>
              <a:defRPr sz="2000" b="1"/>
            </a:lvl1pPr>
          </a:lstStyle>
          <a:p>
            <a:pPr algn="l"/>
            <a:r>
              <a:rPr lang="vi-VN" dirty="0">
                <a:solidFill>
                  <a:srgbClr val="00B050"/>
                </a:solidFill>
              </a:rPr>
              <a:t>Hoạt động trang 215: Quan sát Hình 50.2 và thực hiện các yêu cầu sau:</a:t>
            </a:r>
          </a:p>
          <a:p>
            <a:pPr algn="l"/>
            <a:r>
              <a:rPr lang="vi-VN" dirty="0">
                <a:solidFill>
                  <a:srgbClr val="00B050"/>
                </a:solidFill>
              </a:rPr>
              <a:t>1. </a:t>
            </a:r>
            <a:r>
              <a:rPr lang="vi-VN" b="0" dirty="0">
                <a:solidFill>
                  <a:srgbClr val="00B050"/>
                </a:solidFill>
              </a:rPr>
              <a:t>Mô tả quá trình hình thành loài hươu cao cổ theo quan điểm của Darwin.</a:t>
            </a:r>
          </a:p>
          <a:p>
            <a:pPr algn="l"/>
            <a:r>
              <a:rPr lang="vi-VN" dirty="0">
                <a:solidFill>
                  <a:srgbClr val="00B050"/>
                </a:solidFill>
              </a:rPr>
              <a:t>2. </a:t>
            </a:r>
            <a:r>
              <a:rPr lang="vi-VN" b="0" dirty="0">
                <a:solidFill>
                  <a:srgbClr val="00B050"/>
                </a:solidFill>
              </a:rPr>
              <a:t>Để giải thích sự hình thành loài hươu cao cổ, quan điểm của Darwin khác với quan điểm của Lamarck như thế nào?</a:t>
            </a:r>
            <a:endParaRPr lang="en-US" b="0" dirty="0"/>
          </a:p>
        </p:txBody>
      </p:sp>
    </p:spTree>
    <p:extLst>
      <p:ext uri="{BB962C8B-B14F-4D97-AF65-F5344CB8AC3E}">
        <p14:creationId xmlns:p14="http://schemas.microsoft.com/office/powerpoint/2010/main" val="27682206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3"/>
          <p:cNvSpPr>
            <a:spLocks noChangeArrowheads="1"/>
          </p:cNvSpPr>
          <p:nvPr/>
        </p:nvSpPr>
        <p:spPr bwMode="auto">
          <a:xfrm>
            <a:off x="1524001" y="1"/>
            <a:ext cx="9123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nl-NL" altLang="en-US" sz="2400" b="1">
                <a:solidFill>
                  <a:srgbClr val="FF0066"/>
                </a:solidFill>
                <a:latin typeface="Times New Roman" panose="02020603050405020304" pitchFamily="18" charset="0"/>
                <a:cs typeface="Times New Roman" panose="02020603050405020304" pitchFamily="18" charset="0"/>
              </a:rPr>
              <a:t>BÀI 50: CƠ CHẾ TIẾN HOÁ</a:t>
            </a:r>
            <a:endParaRPr lang="en-US" altLang="en-US" sz="2400">
              <a:solidFill>
                <a:srgbClr val="FF0066"/>
              </a:solidFill>
              <a:latin typeface="Times New Roman" panose="02020603050405020304" pitchFamily="18" charset="0"/>
              <a:cs typeface="Times New Roman" panose="02020603050405020304" pitchFamily="18" charset="0"/>
            </a:endParaRPr>
          </a:p>
        </p:txBody>
      </p:sp>
      <p:pic>
        <p:nvPicPr>
          <p:cNvPr id="28675" name="Picture 8" descr="A group of giraffes eating from a tree&#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4639" y="461964"/>
            <a:ext cx="9102725"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Box 3"/>
          <p:cNvSpPr txBox="1">
            <a:spLocks noChangeArrowheads="1"/>
          </p:cNvSpPr>
          <p:nvPr/>
        </p:nvSpPr>
        <p:spPr bwMode="auto">
          <a:xfrm>
            <a:off x="115910" y="4343401"/>
            <a:ext cx="1207608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en-US" sz="2400" dirty="0">
                <a:solidFill>
                  <a:srgbClr val="0000FF"/>
                </a:solidFill>
                <a:latin typeface="Times New Roman" panose="02020603050405020304" pitchFamily="18" charset="0"/>
                <a:cs typeface="Arial" panose="020B0604020202020204" pitchFamily="34" charset="0"/>
              </a:rPr>
              <a:t>Trong quá trình sinh sản phát sinh nhiều biến dị sai khác giữa các cá thể, trong đó có biến dị về kích thước cổ hươu. Những lá non ở dưới thấp hết dần, những con hươu cổ ngắn không có thức ăn nên bị chết, những con hươu cổ dài lấy được thức ăn trên cao nên sống sót, sinh sản, qua nhiều thế hệ hình thành loài hươu cổ cao</a:t>
            </a:r>
            <a:endParaRPr lang="en-US" altLang="en-US" sz="2400"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9630479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wheel(1)">
                                      <p:cBhvr>
                                        <p:cTn id="7" dur="20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7730" y="1150571"/>
            <a:ext cx="11011436" cy="1015663"/>
          </a:xfrm>
          <a:prstGeom prst="rect">
            <a:avLst/>
          </a:prstGeom>
        </p:spPr>
        <p:txBody>
          <a:bodyPr wrap="square">
            <a:spAutoFit/>
          </a:bodyPr>
          <a:lstStyle/>
          <a:p>
            <a:pPr algn="just">
              <a:lnSpc>
                <a:spcPct val="125000"/>
              </a:lnSpc>
            </a:pPr>
            <a:r>
              <a:rPr lang="vi-VN" sz="2400" b="1" dirty="0" smtClean="0">
                <a:solidFill>
                  <a:srgbClr val="FF0000"/>
                </a:solidFill>
                <a:latin typeface="+mj-lt"/>
              </a:rPr>
              <a:t>Để giải thích sự hình thành loài hươu cao cổ, quan điểm của Darwin khác với quan điểm của Lamarck như thế nào?</a:t>
            </a:r>
            <a:endParaRPr lang="vi-VN" sz="2400" b="1" dirty="0">
              <a:solidFill>
                <a:srgbClr val="FF0000"/>
              </a:solidFill>
              <a:latin typeface="+mj-lt"/>
            </a:endParaRPr>
          </a:p>
        </p:txBody>
      </p:sp>
    </p:spTree>
    <p:extLst>
      <p:ext uri="{BB962C8B-B14F-4D97-AF65-F5344CB8AC3E}">
        <p14:creationId xmlns:p14="http://schemas.microsoft.com/office/powerpoint/2010/main" val="26450290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3"/>
          <p:cNvSpPr>
            <a:spLocks noChangeArrowheads="1"/>
          </p:cNvSpPr>
          <p:nvPr/>
        </p:nvSpPr>
        <p:spPr bwMode="auto">
          <a:xfrm>
            <a:off x="1524001" y="0"/>
            <a:ext cx="91233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nl-NL" altLang="en-US" b="1">
                <a:solidFill>
                  <a:srgbClr val="FF0066"/>
                </a:solidFill>
                <a:latin typeface="Times New Roman" panose="02020603050405020304" pitchFamily="18" charset="0"/>
                <a:cs typeface="Times New Roman" panose="02020603050405020304" pitchFamily="18" charset="0"/>
              </a:rPr>
              <a:t>BÀI 50: CƠ CHẾ TIẾN HOÁ</a:t>
            </a:r>
            <a:endParaRPr lang="en-US" altLang="en-US">
              <a:solidFill>
                <a:srgbClr val="FF0066"/>
              </a:solidFill>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734949289"/>
              </p:ext>
            </p:extLst>
          </p:nvPr>
        </p:nvGraphicFramePr>
        <p:xfrm>
          <a:off x="450761" y="584201"/>
          <a:ext cx="11565229" cy="5739325"/>
        </p:xfrm>
        <a:graphic>
          <a:graphicData uri="http://schemas.openxmlformats.org/drawingml/2006/table">
            <a:tbl>
              <a:tblPr/>
              <a:tblGrid>
                <a:gridCol w="1445654"/>
                <a:gridCol w="5107976"/>
                <a:gridCol w="5011599"/>
              </a:tblGrid>
              <a:tr h="70651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20000"/>
                        </a:lnSpc>
                        <a:spcBef>
                          <a:spcPct val="0"/>
                        </a:spcBef>
                        <a:spcAft>
                          <a:spcPts val="800"/>
                        </a:spcAft>
                        <a:buClrTx/>
                        <a:buSzTx/>
                        <a:buFontTx/>
                        <a:buNone/>
                        <a:tabLst/>
                      </a:pPr>
                      <a:r>
                        <a:rPr kumimoji="0" lang="en-US" altLang="en-US" sz="20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Nội</a:t>
                      </a:r>
                      <a:r>
                        <a:rPr kumimoji="0" lang="en-US" altLang="en-US" sz="2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dung</a:t>
                      </a:r>
                      <a:endParaRPr kumimoji="0" lang="en-US" altLang="en-US" sz="2000" b="0" i="0" u="none" strike="noStrike" cap="none" normalizeH="0" baseline="0" dirty="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45267" marB="4526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20000"/>
                        </a:lnSpc>
                        <a:spcBef>
                          <a:spcPct val="0"/>
                        </a:spcBef>
                        <a:spcAft>
                          <a:spcPts val="800"/>
                        </a:spcAft>
                        <a:buClrTx/>
                        <a:buSzTx/>
                        <a:buFontTx/>
                        <a:buNone/>
                        <a:tabLst/>
                      </a:pPr>
                      <a:r>
                        <a:rPr kumimoji="0" lang="en-US" altLang="en-US" sz="2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Quan </a:t>
                      </a:r>
                      <a:r>
                        <a:rPr kumimoji="0" lang="en-US" altLang="en-US" sz="20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điểm</a:t>
                      </a:r>
                      <a:r>
                        <a:rPr kumimoji="0" lang="en-US" altLang="en-US" sz="2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của</a:t>
                      </a:r>
                      <a:r>
                        <a:rPr kumimoji="0" lang="en-US" altLang="en-US" sz="2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Lamac</a:t>
                      </a:r>
                      <a:endParaRPr kumimoji="0" lang="en-US" altLang="en-US" sz="2000" b="0" i="0" u="none" strike="noStrike" cap="none" normalizeH="0" baseline="0" dirty="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45267" marB="4526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20000"/>
                        </a:lnSpc>
                        <a:spcBef>
                          <a:spcPct val="0"/>
                        </a:spcBef>
                        <a:spcAft>
                          <a:spcPts val="800"/>
                        </a:spcAft>
                        <a:buClrTx/>
                        <a:buSzTx/>
                        <a:buFontTx/>
                        <a:buNone/>
                        <a:tabLst/>
                      </a:pPr>
                      <a:r>
                        <a:rPr kumimoji="0" lang="en-US" altLang="en-US" sz="2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Quan </a:t>
                      </a:r>
                      <a:r>
                        <a:rPr kumimoji="0" lang="en-US" altLang="en-US" sz="20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điểm</a:t>
                      </a:r>
                      <a:r>
                        <a:rPr kumimoji="0" lang="en-US" altLang="en-US" sz="2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của</a:t>
                      </a:r>
                      <a:r>
                        <a:rPr kumimoji="0" lang="en-US" altLang="en-US" sz="2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Darwin</a:t>
                      </a:r>
                      <a:endParaRPr kumimoji="0" lang="en-US" altLang="en-US" sz="2000" b="0" i="0" u="none" strike="noStrike" cap="none" normalizeH="0" baseline="0" dirty="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45267" marB="4526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8373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20000"/>
                        </a:lnSpc>
                        <a:spcBef>
                          <a:spcPct val="0"/>
                        </a:spcBef>
                        <a:spcAft>
                          <a:spcPts val="800"/>
                        </a:spcAft>
                        <a:buClrTx/>
                        <a:buSzTx/>
                        <a:buFontTx/>
                        <a:buNone/>
                        <a:tabLst/>
                      </a:pPr>
                      <a:r>
                        <a:rPr kumimoji="0" lang="en-US" altLang="en-US" sz="20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Nguyên</a:t>
                      </a:r>
                      <a:r>
                        <a:rPr kumimoji="0" lang="en-US" altLang="en-US" sz="2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nhân</a:t>
                      </a:r>
                      <a:endParaRPr kumimoji="0" lang="en-US" altLang="en-US" sz="2000" b="0" i="0" u="none" strike="noStrike" cap="none" normalizeH="0" baseline="0" dirty="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45267" marB="4526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T="45267" marB="4526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20000"/>
                        </a:lnSpc>
                        <a:spcBef>
                          <a:spcPct val="0"/>
                        </a:spcBef>
                        <a:spcAft>
                          <a:spcPts val="800"/>
                        </a:spcAft>
                        <a:buClrTx/>
                        <a:buSzTx/>
                        <a:buFontTx/>
                        <a:buNone/>
                        <a:tabLst/>
                      </a:pPr>
                      <a:endParaRPr kumimoji="0" lang="en-US" altLang="en-US" sz="20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45267" marB="4526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06212">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20000"/>
                        </a:lnSpc>
                        <a:spcBef>
                          <a:spcPct val="0"/>
                        </a:spcBef>
                        <a:spcAft>
                          <a:spcPts val="800"/>
                        </a:spcAft>
                        <a:buClrTx/>
                        <a:buSzTx/>
                        <a:buFontTx/>
                        <a:buNone/>
                        <a:tabLst/>
                      </a:pPr>
                      <a:r>
                        <a:rPr kumimoji="0" lang="en-US" altLang="en-US" sz="20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Cơ</a:t>
                      </a:r>
                      <a:r>
                        <a:rPr kumimoji="0" lang="en-US" altLang="en-US" sz="2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chế</a:t>
                      </a:r>
                      <a:r>
                        <a:rPr kumimoji="0" lang="en-US" altLang="en-US" sz="2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tiến</a:t>
                      </a:r>
                      <a:r>
                        <a:rPr kumimoji="0" lang="en-US" altLang="en-US" sz="20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hóa</a:t>
                      </a:r>
                      <a:endParaRPr kumimoji="0" lang="en-US" altLang="en-US" sz="2000" b="0" i="0" u="none" strike="noStrike" cap="none" normalizeH="0" baseline="0" dirty="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45267" marB="4526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20000"/>
                        </a:lnSpc>
                        <a:spcBef>
                          <a:spcPct val="0"/>
                        </a:spcBef>
                        <a:spcAft>
                          <a:spcPts val="800"/>
                        </a:spcAft>
                        <a:buClrTx/>
                        <a:buSzTx/>
                        <a:buFontTx/>
                        <a:buNone/>
                        <a:tabLst/>
                      </a:pPr>
                      <a:endParaRPr kumimoji="0" lang="en-US" altLang="en-US" sz="20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45267" marB="4526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T="45267" marB="4526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42857">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20000"/>
                        </a:lnSpc>
                        <a:spcBef>
                          <a:spcPct val="0"/>
                        </a:spcBef>
                        <a:spcAft>
                          <a:spcPts val="800"/>
                        </a:spcAft>
                        <a:buClrTx/>
                        <a:buSzTx/>
                        <a:buFontTx/>
                        <a:buNone/>
                        <a:tabLst/>
                      </a:pPr>
                      <a:r>
                        <a:rPr kumimoji="0" lang="en-US" altLang="en-US" sz="20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Kết</a:t>
                      </a:r>
                      <a:r>
                        <a:rPr kumimoji="0" lang="en-US" altLang="en-US" sz="2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0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quả</a:t>
                      </a:r>
                      <a:endParaRPr kumimoji="0" lang="en-US" altLang="en-US" sz="2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20000"/>
                        </a:lnSpc>
                        <a:spcBef>
                          <a:spcPct val="0"/>
                        </a:spcBef>
                        <a:spcAft>
                          <a:spcPts val="800"/>
                        </a:spcAft>
                        <a:buClrTx/>
                        <a:buSzTx/>
                        <a:buFontTx/>
                        <a:buNone/>
                        <a:tabLst/>
                      </a:pPr>
                      <a:endParaRPr kumimoji="0" lang="en-US" altLang="en-US" sz="2000" b="1" i="0" u="none" strike="noStrike" cap="none" normalizeH="0" baseline="0" dirty="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ctr" defTabSz="914400" rtl="0" eaLnBrk="1" fontAlgn="base" latinLnBrk="0" hangingPunct="1">
                        <a:lnSpc>
                          <a:spcPct val="120000"/>
                        </a:lnSpc>
                        <a:spcBef>
                          <a:spcPct val="0"/>
                        </a:spcBef>
                        <a:spcAft>
                          <a:spcPts val="800"/>
                        </a:spcAft>
                        <a:buClrTx/>
                        <a:buSzTx/>
                        <a:buFontTx/>
                        <a:buNone/>
                        <a:tabLst/>
                      </a:pPr>
                      <a:endParaRPr kumimoji="0" lang="en-US" altLang="en-US" sz="2000" b="1" i="0" u="none" strike="noStrike" cap="none" normalizeH="0" baseline="0" dirty="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ctr" defTabSz="914400" rtl="0" eaLnBrk="1" fontAlgn="base" latinLnBrk="0" hangingPunct="1">
                        <a:lnSpc>
                          <a:spcPct val="120000"/>
                        </a:lnSpc>
                        <a:spcBef>
                          <a:spcPct val="0"/>
                        </a:spcBef>
                        <a:spcAft>
                          <a:spcPts val="800"/>
                        </a:spcAft>
                        <a:buClrTx/>
                        <a:buSzTx/>
                        <a:buFontTx/>
                        <a:buNone/>
                        <a:tabLst/>
                      </a:pPr>
                      <a:endParaRPr kumimoji="0" lang="en-US" altLang="en-US" sz="2000" b="0" i="0" u="none" strike="noStrike" cap="none" normalizeH="0" baseline="0" dirty="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T="45267" marB="4526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T="45267" marB="4526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T="45267" marB="4526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 name="TextBox 1"/>
          <p:cNvSpPr txBox="1">
            <a:spLocks noChangeArrowheads="1"/>
          </p:cNvSpPr>
          <p:nvPr/>
        </p:nvSpPr>
        <p:spPr bwMode="auto">
          <a:xfrm>
            <a:off x="1954368" y="1244599"/>
            <a:ext cx="467503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vi-VN" altLang="en-US" sz="2000" dirty="0">
                <a:solidFill>
                  <a:srgbClr val="0000FF"/>
                </a:solidFill>
                <a:latin typeface="Times New Roman" panose="02020603050405020304" pitchFamily="18" charset="0"/>
                <a:cs typeface="Times New Roman" panose="02020603050405020304" pitchFamily="18" charset="0"/>
              </a:rPr>
              <a:t>Ngoại cảnh không đồng nhất và thường xuyên thay đổi </a:t>
            </a:r>
            <a:r>
              <a:rPr lang="vi-VN" altLang="en-US" sz="2000" dirty="0" smtClean="0">
                <a:solidFill>
                  <a:srgbClr val="0000FF"/>
                </a:solidFill>
                <a:latin typeface="Times New Roman" panose="02020603050405020304" pitchFamily="18" charset="0"/>
                <a:cs typeface="Times New Roman" panose="02020603050405020304" pitchFamily="18" charset="0"/>
              </a:rPr>
              <a:t>(chậm </a:t>
            </a:r>
            <a:r>
              <a:rPr lang="vi-VN" altLang="en-US" sz="2000" dirty="0">
                <a:solidFill>
                  <a:srgbClr val="0000FF"/>
                </a:solidFill>
                <a:latin typeface="Times New Roman" panose="02020603050405020304" pitchFamily="18" charset="0"/>
                <a:cs typeface="Times New Roman" panose="02020603050405020304" pitchFamily="18" charset="0"/>
              </a:rPr>
              <a:t>chạp)</a:t>
            </a:r>
            <a:endParaRPr lang="en-US" altLang="en-US" sz="2000" dirty="0">
              <a:solidFill>
                <a:srgbClr val="0000FF"/>
              </a:solidFill>
              <a:latin typeface="Times New Roman" panose="02020603050405020304" pitchFamily="18" charset="0"/>
              <a:cs typeface="Times New Roman" panose="02020603050405020304" pitchFamily="18" charset="0"/>
            </a:endParaRPr>
          </a:p>
        </p:txBody>
      </p:sp>
      <p:sp>
        <p:nvSpPr>
          <p:cNvPr id="3" name="TextBox 2"/>
          <p:cNvSpPr txBox="1">
            <a:spLocks noChangeArrowheads="1"/>
          </p:cNvSpPr>
          <p:nvPr/>
        </p:nvSpPr>
        <p:spPr bwMode="auto">
          <a:xfrm>
            <a:off x="7024574" y="1282522"/>
            <a:ext cx="48626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spcAft>
                <a:spcPts val="800"/>
              </a:spcAft>
              <a:buNone/>
            </a:pPr>
            <a:r>
              <a:rPr lang="vi-VN" altLang="en-US" sz="2000" dirty="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Xuất hiện biến dị cá thể (những đặc điểm sai khác giữa các cá thể cùng loài)</a:t>
            </a:r>
            <a:endParaRPr lang="en-US" altLang="en-US" sz="2000"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TextBox 4"/>
          <p:cNvSpPr txBox="1">
            <a:spLocks noChangeArrowheads="1"/>
          </p:cNvSpPr>
          <p:nvPr/>
        </p:nvSpPr>
        <p:spPr bwMode="auto">
          <a:xfrm>
            <a:off x="1954367" y="2113519"/>
            <a:ext cx="507020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2000" dirty="0">
                <a:latin typeface="Times New Roman" panose="02020603050405020304" pitchFamily="18" charset="0"/>
              </a:rPr>
              <a:t>- </a:t>
            </a:r>
            <a:r>
              <a:rPr lang="en-US" altLang="en-US" sz="2000" dirty="0">
                <a:solidFill>
                  <a:srgbClr val="0000FF"/>
                </a:solidFill>
                <a:latin typeface="Times New Roman" panose="02020603050405020304" pitchFamily="18" charset="0"/>
              </a:rPr>
              <a:t>M</a:t>
            </a:r>
            <a:r>
              <a:rPr lang="vi-VN" altLang="en-US" sz="2000" dirty="0">
                <a:solidFill>
                  <a:srgbClr val="0000FF"/>
                </a:solidFill>
                <a:latin typeface="Times New Roman" panose="02020603050405020304" pitchFamily="18" charset="0"/>
              </a:rPr>
              <a:t>ỗi sinh vật luôn chủ động thích ứng với sự thay đổi của môi trường sống bằng cách thay đổi tập quán hoạt động của các cơ quan.</a:t>
            </a:r>
            <a:endParaRPr lang="en-US" altLang="en-US" sz="2000" dirty="0">
              <a:solidFill>
                <a:srgbClr val="0000FF"/>
              </a:solidFill>
              <a:latin typeface="Times New Roman" panose="02020603050405020304" pitchFamily="18" charset="0"/>
            </a:endParaRPr>
          </a:p>
          <a:p>
            <a:pPr algn="just" eaLnBrk="1" hangingPunct="1">
              <a:spcBef>
                <a:spcPct val="0"/>
              </a:spcBef>
              <a:buFontTx/>
              <a:buNone/>
            </a:pPr>
            <a:r>
              <a:rPr lang="en-US" altLang="en-US" sz="2000" dirty="0">
                <a:solidFill>
                  <a:srgbClr val="0000FF"/>
                </a:solidFill>
                <a:latin typeface="Times New Roman" panose="02020603050405020304" pitchFamily="18" charset="0"/>
              </a:rPr>
              <a:t>- </a:t>
            </a:r>
            <a:r>
              <a:rPr lang="vi-VN" altLang="en-US" sz="2000" dirty="0">
                <a:solidFill>
                  <a:srgbClr val="0000FF"/>
                </a:solidFill>
                <a:latin typeface="Times New Roman" panose="02020603050405020304" pitchFamily="18" charset="0"/>
              </a:rPr>
              <a:t>Mọi biến đổi trên cơ thể sinh vật</a:t>
            </a:r>
            <a:r>
              <a:rPr lang="en-US" altLang="en-US" sz="2000" dirty="0">
                <a:solidFill>
                  <a:srgbClr val="0000FF"/>
                </a:solidFill>
                <a:latin typeface="Times New Roman" panose="02020603050405020304" pitchFamily="18" charset="0"/>
              </a:rPr>
              <a:t> </a:t>
            </a:r>
            <a:r>
              <a:rPr lang="vi-VN" altLang="en-US" sz="2000" dirty="0">
                <a:solidFill>
                  <a:srgbClr val="0000FF"/>
                </a:solidFill>
                <a:latin typeface="Times New Roman" panose="02020603050405020304" pitchFamily="18" charset="0"/>
              </a:rPr>
              <a:t>do tác động của ngoại cảnh hoặc do tập quán hoạt động của sinh vật đều được di truyền và tích luỹ qua các thế hệ</a:t>
            </a:r>
            <a:endParaRPr lang="en-US" altLang="en-US" sz="2000"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TextBox 7"/>
          <p:cNvSpPr txBox="1">
            <a:spLocks noChangeArrowheads="1"/>
          </p:cNvSpPr>
          <p:nvPr/>
        </p:nvSpPr>
        <p:spPr bwMode="auto">
          <a:xfrm>
            <a:off x="7024573" y="2113975"/>
            <a:ext cx="486262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vi-VN" altLang="en-US" sz="2000" dirty="0">
                <a:solidFill>
                  <a:srgbClr val="0000FF"/>
                </a:solidFill>
                <a:latin typeface="Times New Roman" panose="02020603050405020304" pitchFamily="18" charset="0"/>
                <a:cs typeface="Courier New" panose="02070309020205020404" pitchFamily="49" charset="0"/>
              </a:rPr>
              <a:t>Biến dị cá thể là vô hướng, phát sinh trong quá trình sinh sản. Những biến dị giúp sinh vật thích nghi với môi trường sống được tích luỹ và di truyền cho thê' hệ sau, biến dị bất lợi cho sinh vật bị chọn lọc tự nhiên đào thải</a:t>
            </a:r>
            <a:endParaRPr lang="en-US" altLang="en-US" sz="2000" dirty="0">
              <a:solidFill>
                <a:srgbClr val="0000FF"/>
              </a:solidFill>
              <a:latin typeface="Times New Roman" panose="02020603050405020304" pitchFamily="18" charset="0"/>
              <a:cs typeface="Times New Roman" panose="02020603050405020304" pitchFamily="18" charset="0"/>
            </a:endParaRPr>
          </a:p>
        </p:txBody>
      </p:sp>
      <p:sp>
        <p:nvSpPr>
          <p:cNvPr id="9" name="TextBox 8"/>
          <p:cNvSpPr txBox="1">
            <a:spLocks noChangeArrowheads="1"/>
          </p:cNvSpPr>
          <p:nvPr/>
        </p:nvSpPr>
        <p:spPr bwMode="auto">
          <a:xfrm>
            <a:off x="1954367" y="4386353"/>
            <a:ext cx="467503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2000" dirty="0" err="1">
                <a:solidFill>
                  <a:srgbClr val="0000FF"/>
                </a:solidFill>
                <a:latin typeface="Times New Roman" panose="02020603050405020304" pitchFamily="18" charset="0"/>
                <a:cs typeface="Courier New" panose="02070309020205020404" pitchFamily="49" charset="0"/>
              </a:rPr>
              <a:t>Từ</a:t>
            </a:r>
            <a:r>
              <a:rPr lang="en-US" altLang="en-US" sz="2000" dirty="0">
                <a:solidFill>
                  <a:srgbClr val="0000FF"/>
                </a:solidFill>
                <a:latin typeface="Times New Roman" panose="02020603050405020304" pitchFamily="18" charset="0"/>
                <a:cs typeface="Courier New" panose="02070309020205020404" pitchFamily="49" charset="0"/>
              </a:rPr>
              <a:t> </a:t>
            </a:r>
            <a:r>
              <a:rPr lang="vi-VN" altLang="en-US" sz="2000" dirty="0">
                <a:solidFill>
                  <a:srgbClr val="0000FF"/>
                </a:solidFill>
                <a:latin typeface="Times New Roman" panose="02020603050405020304" pitchFamily="18" charset="0"/>
                <a:cs typeface="Courier New" panose="02070309020205020404" pitchFamily="49" charset="0"/>
              </a:rPr>
              <a:t>một loài tổ tiên ban đẩu chủ động biến đổi cơ thể theo </a:t>
            </a:r>
            <a:r>
              <a:rPr lang="vi-VN" altLang="en-US" sz="2000" dirty="0" smtClean="0">
                <a:solidFill>
                  <a:srgbClr val="0000FF"/>
                </a:solidFill>
                <a:latin typeface="Times New Roman" panose="02020603050405020304" pitchFamily="18" charset="0"/>
                <a:cs typeface="Courier New" panose="02070309020205020404" pitchFamily="49" charset="0"/>
              </a:rPr>
              <a:t>nhi</a:t>
            </a:r>
            <a:r>
              <a:rPr lang="en-US" altLang="en-US" sz="2000" dirty="0" smtClean="0">
                <a:solidFill>
                  <a:srgbClr val="0000FF"/>
                </a:solidFill>
                <a:latin typeface="Times New Roman" panose="02020603050405020304" pitchFamily="18" charset="0"/>
                <a:cs typeface="Courier New" panose="02070309020205020404" pitchFamily="49" charset="0"/>
              </a:rPr>
              <a:t>ề</a:t>
            </a:r>
            <a:r>
              <a:rPr lang="vi-VN" altLang="en-US" sz="2000" dirty="0" smtClean="0">
                <a:solidFill>
                  <a:srgbClr val="0000FF"/>
                </a:solidFill>
                <a:latin typeface="Times New Roman" panose="02020603050405020304" pitchFamily="18" charset="0"/>
                <a:cs typeface="Courier New" panose="02070309020205020404" pitchFamily="49" charset="0"/>
              </a:rPr>
              <a:t>u </a:t>
            </a:r>
            <a:r>
              <a:rPr lang="vi-VN" altLang="en-US" sz="2000" dirty="0">
                <a:solidFill>
                  <a:srgbClr val="0000FF"/>
                </a:solidFill>
                <a:latin typeface="Times New Roman" panose="02020603050405020304" pitchFamily="18" charset="0"/>
                <a:cs typeface="Courier New" panose="02070309020205020404" pitchFamily="49" charset="0"/>
              </a:rPr>
              <a:t>hướng khác nhau, qua </a:t>
            </a:r>
            <a:r>
              <a:rPr lang="vi-VN" altLang="en-US" sz="2000" dirty="0" smtClean="0">
                <a:solidFill>
                  <a:srgbClr val="0000FF"/>
                </a:solidFill>
                <a:latin typeface="Times New Roman" panose="02020603050405020304" pitchFamily="18" charset="0"/>
                <a:cs typeface="Courier New" panose="02070309020205020404" pitchFamily="49" charset="0"/>
              </a:rPr>
              <a:t>nhi</a:t>
            </a:r>
            <a:r>
              <a:rPr lang="en-US" altLang="en-US" sz="2000" dirty="0" smtClean="0">
                <a:solidFill>
                  <a:srgbClr val="0000FF"/>
                </a:solidFill>
                <a:latin typeface="Times New Roman" panose="02020603050405020304" pitchFamily="18" charset="0"/>
                <a:cs typeface="Courier New" panose="02070309020205020404" pitchFamily="49" charset="0"/>
              </a:rPr>
              <a:t>ề</a:t>
            </a:r>
            <a:r>
              <a:rPr lang="vi-VN" altLang="en-US" sz="2000" dirty="0" smtClean="0">
                <a:solidFill>
                  <a:srgbClr val="0000FF"/>
                </a:solidFill>
                <a:latin typeface="Times New Roman" panose="02020603050405020304" pitchFamily="18" charset="0"/>
                <a:cs typeface="Courier New" panose="02070309020205020404" pitchFamily="49" charset="0"/>
              </a:rPr>
              <a:t>u </a:t>
            </a:r>
            <a:r>
              <a:rPr lang="vi-VN" altLang="en-US" sz="2000" dirty="0">
                <a:solidFill>
                  <a:srgbClr val="0000FF"/>
                </a:solidFill>
                <a:latin typeface="Times New Roman" panose="02020603050405020304" pitchFamily="18" charset="0"/>
                <a:cs typeface="Courier New" panose="02070309020205020404" pitchFamily="49" charset="0"/>
              </a:rPr>
              <a:t>thế hệ hình thành nhiều loài mới.</a:t>
            </a:r>
            <a:endParaRPr lang="en-US" altLang="en-US" sz="2000" dirty="0">
              <a:solidFill>
                <a:srgbClr val="0000FF"/>
              </a:solidFill>
              <a:latin typeface="Times New Roman" panose="02020603050405020304" pitchFamily="18" charset="0"/>
            </a:endParaRPr>
          </a:p>
        </p:txBody>
      </p:sp>
      <p:sp>
        <p:nvSpPr>
          <p:cNvPr id="10" name="TextBox 9"/>
          <p:cNvSpPr txBox="1">
            <a:spLocks noChangeArrowheads="1"/>
          </p:cNvSpPr>
          <p:nvPr/>
        </p:nvSpPr>
        <p:spPr bwMode="auto">
          <a:xfrm>
            <a:off x="7024573" y="4360288"/>
            <a:ext cx="46823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spcAft>
                <a:spcPts val="800"/>
              </a:spcAft>
              <a:buNone/>
            </a:pPr>
            <a:r>
              <a:rPr lang="en-US" altLang="en-US" sz="2000" dirty="0">
                <a:solidFill>
                  <a:srgbClr val="0000FF"/>
                </a:solidFill>
                <a:latin typeface="Times New Roman" panose="02020603050405020304" pitchFamily="18" charset="0"/>
                <a:cs typeface="Times New Roman" panose="02020603050405020304" pitchFamily="18" charset="0"/>
              </a:rPr>
              <a:t>H</a:t>
            </a:r>
            <a:r>
              <a:rPr lang="vi-VN" altLang="en-US" sz="2000" dirty="0">
                <a:solidFill>
                  <a:srgbClr val="0000FF"/>
                </a:solidFill>
                <a:latin typeface="Times New Roman" panose="02020603050405020304" pitchFamily="18" charset="0"/>
                <a:cs typeface="Times New Roman" panose="02020603050405020304" pitchFamily="18" charset="0"/>
              </a:rPr>
              <a:t>ình thành các loài sinh vật có khả năng thích nghi cao với môi trường sống từ một loài ban đầu.</a:t>
            </a:r>
            <a:endParaRPr lang="en-US" altLang="en-US" sz="2000"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93311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1" presetClass="entr" presetSubtype="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20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1" presetClass="entr" presetSubtype="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heel(1)">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Top Corners Rounded 28">
            <a:extLst>
              <a:ext uri="{FF2B5EF4-FFF2-40B4-BE49-F238E27FC236}">
                <a16:creationId xmlns="" xmlns:a16="http://schemas.microsoft.com/office/drawing/2014/main" id="{49898192-C979-2434-5EDE-3A191857AF68}"/>
              </a:ext>
            </a:extLst>
          </p:cNvPr>
          <p:cNvSpPr/>
          <p:nvPr/>
        </p:nvSpPr>
        <p:spPr>
          <a:xfrm flipV="1">
            <a:off x="788893" y="-1"/>
            <a:ext cx="9329271" cy="86658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 xmlns:a16="http://schemas.microsoft.com/office/drawing/2014/main" id="{0D75AA1C-8008-0385-CD54-3DE9B2C1FED9}"/>
              </a:ext>
            </a:extLst>
          </p:cNvPr>
          <p:cNvSpPr txBox="1"/>
          <p:nvPr/>
        </p:nvSpPr>
        <p:spPr>
          <a:xfrm>
            <a:off x="866587" y="219218"/>
            <a:ext cx="9167907" cy="523220"/>
          </a:xfrm>
          <a:prstGeom prst="rect">
            <a:avLst/>
          </a:prstGeom>
          <a:noFill/>
        </p:spPr>
        <p:txBody>
          <a:bodyPr wrap="square" rtlCol="0">
            <a:spAutoFit/>
          </a:bodyPr>
          <a:lstStyle/>
          <a:p>
            <a:pPr algn="ctr"/>
            <a:r>
              <a:rPr lang="vi-VN" sz="2800" b="1"/>
              <a:t>II. QUAN ĐIỂM CỦA DARWIN VỀ CƠ CHẾ TIẾN HÓA</a:t>
            </a:r>
          </a:p>
        </p:txBody>
      </p:sp>
      <p:sp>
        <p:nvSpPr>
          <p:cNvPr id="2" name="Rectangle 1">
            <a:extLst>
              <a:ext uri="{FF2B5EF4-FFF2-40B4-BE49-F238E27FC236}">
                <a16:creationId xmlns="" xmlns:a16="http://schemas.microsoft.com/office/drawing/2014/main" id="{0C1DADFD-099D-AD35-3224-5A251180CC38}"/>
              </a:ext>
            </a:extLst>
          </p:cNvPr>
          <p:cNvSpPr/>
          <p:nvPr/>
        </p:nvSpPr>
        <p:spPr>
          <a:xfrm>
            <a:off x="788893" y="1434353"/>
            <a:ext cx="10781554" cy="1231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82119D70-403D-69F8-7EC8-DAB7FBDBFB16}"/>
              </a:ext>
            </a:extLst>
          </p:cNvPr>
          <p:cNvSpPr txBox="1"/>
          <p:nvPr/>
        </p:nvSpPr>
        <p:spPr>
          <a:xfrm>
            <a:off x="878540" y="1660420"/>
            <a:ext cx="10578353" cy="970266"/>
          </a:xfrm>
          <a:prstGeom prst="rect">
            <a:avLst/>
          </a:prstGeom>
          <a:noFill/>
        </p:spPr>
        <p:txBody>
          <a:bodyPr wrap="square">
            <a:spAutoFit/>
          </a:bodyPr>
          <a:lstStyle>
            <a:defPPr>
              <a:defRPr lang="en-US"/>
            </a:defPPr>
            <a:lvl1pPr algn="just">
              <a:lnSpc>
                <a:spcPct val="125000"/>
              </a:lnSpc>
              <a:defRPr sz="2400" b="1">
                <a:solidFill>
                  <a:schemeClr val="bg1"/>
                </a:solidFill>
              </a:defRPr>
            </a:lvl1pPr>
          </a:lstStyle>
          <a:p>
            <a:r>
              <a:rPr lang="vi-VN" dirty="0" smtClean="0">
                <a:solidFill>
                  <a:srgbClr val="FF0000"/>
                </a:solidFill>
              </a:rPr>
              <a:t>Trình </a:t>
            </a:r>
            <a:r>
              <a:rPr lang="vi-VN" dirty="0">
                <a:solidFill>
                  <a:srgbClr val="FF0000"/>
                </a:solidFill>
              </a:rPr>
              <a:t>bày những hạn chế trong quan điểm của Darwin về cơ chế tiến hóa.</a:t>
            </a:r>
            <a:endParaRPr lang="en-US" dirty="0">
              <a:solidFill>
                <a:srgbClr val="FF0000"/>
              </a:solidFill>
            </a:endParaRPr>
          </a:p>
        </p:txBody>
      </p:sp>
      <p:sp>
        <p:nvSpPr>
          <p:cNvPr id="8" name="AutoShape 20">
            <a:extLst>
              <a:ext uri="{FF2B5EF4-FFF2-40B4-BE49-F238E27FC236}">
                <a16:creationId xmlns="" xmlns:a16="http://schemas.microsoft.com/office/drawing/2014/main" id="{C4E0C7B9-8402-FD73-8217-4DBB1C533715}"/>
              </a:ext>
            </a:extLst>
          </p:cNvPr>
          <p:cNvSpPr>
            <a:spLocks noChangeArrowheads="1"/>
          </p:cNvSpPr>
          <p:nvPr/>
        </p:nvSpPr>
        <p:spPr bwMode="auto">
          <a:xfrm>
            <a:off x="5153508" y="2934447"/>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12" name="TextBox 11">
            <a:extLst>
              <a:ext uri="{FF2B5EF4-FFF2-40B4-BE49-F238E27FC236}">
                <a16:creationId xmlns="" xmlns:a16="http://schemas.microsoft.com/office/drawing/2014/main" id="{8927CC70-E058-0DF2-4FFE-979E2D91A16D}"/>
              </a:ext>
            </a:extLst>
          </p:cNvPr>
          <p:cNvSpPr txBox="1"/>
          <p:nvPr/>
        </p:nvSpPr>
        <p:spPr>
          <a:xfrm>
            <a:off x="788893" y="3694836"/>
            <a:ext cx="10781554" cy="2267544"/>
          </a:xfrm>
          <a:prstGeom prst="rect">
            <a:avLst/>
          </a:prstGeom>
          <a:noFill/>
        </p:spPr>
        <p:txBody>
          <a:bodyPr wrap="square">
            <a:spAutoFit/>
          </a:bodyPr>
          <a:lstStyle>
            <a:defPPr>
              <a:defRPr lang="en-US"/>
            </a:defPPr>
            <a:lvl1pPr marL="342900" indent="-342900" algn="just">
              <a:lnSpc>
                <a:spcPct val="120000"/>
              </a:lnSpc>
              <a:spcBef>
                <a:spcPts val="600"/>
              </a:spcBef>
              <a:buFont typeface="Wingdings" panose="05000000000000000000" pitchFamily="2" charset="2"/>
              <a:buChar char="ü"/>
              <a:defRPr sz="2400" b="1" i="1">
                <a:solidFill>
                  <a:srgbClr val="FFFF00"/>
                </a:solidFill>
                <a:latin typeface="+mj-lt"/>
                <a:cs typeface="Times New Roman" panose="02020603050405020304" pitchFamily="18" charset="0"/>
              </a:defRPr>
            </a:lvl1pPr>
          </a:lstStyle>
          <a:p>
            <a:pPr marL="0" indent="0">
              <a:buNone/>
            </a:pPr>
            <a:r>
              <a:rPr lang="vi-VN">
                <a:solidFill>
                  <a:schemeClr val="bg1"/>
                </a:solidFill>
              </a:rPr>
              <a:t>Những hạn chế trong quan điểm của Darwin về cơ chế tiến hóa: </a:t>
            </a:r>
            <a:r>
              <a:rPr lang="vi-VN" b="0">
                <a:solidFill>
                  <a:schemeClr val="bg1"/>
                </a:solidFill>
              </a:rPr>
              <a:t>Darwin cho rằng, trong quá trình sinh sản hữu tính phát sinh nhiều biến dị cá thể là các biến dị vô hướng và di truyền được, chứng tỏ Darwin </a:t>
            </a:r>
            <a:r>
              <a:rPr lang="vi-VN"/>
              <a:t>chưa phân biệt được biến dị di truyền và biến dị không di truyền</a:t>
            </a:r>
            <a:r>
              <a:rPr lang="vi-VN" b="0">
                <a:solidFill>
                  <a:schemeClr val="bg1"/>
                </a:solidFill>
              </a:rPr>
              <a:t>, </a:t>
            </a:r>
            <a:r>
              <a:rPr lang="vi-VN">
                <a:solidFill>
                  <a:srgbClr val="99FF99"/>
                </a:solidFill>
              </a:rPr>
              <a:t>chưa xác định được nguyên nhân và cơ chế phát sinh các biến dị.</a:t>
            </a:r>
            <a:endParaRPr lang="en-US">
              <a:solidFill>
                <a:srgbClr val="99FF99"/>
              </a:solidFill>
            </a:endParaRPr>
          </a:p>
        </p:txBody>
      </p:sp>
    </p:spTree>
    <p:extLst>
      <p:ext uri="{BB962C8B-B14F-4D97-AF65-F5344CB8AC3E}">
        <p14:creationId xmlns:p14="http://schemas.microsoft.com/office/powerpoint/2010/main" val="176058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59" name="Freeform 1">
            <a:extLst>
              <a:ext uri="{FF2B5EF4-FFF2-40B4-BE49-F238E27FC236}">
                <a16:creationId xmlns="" xmlns:a16="http://schemas.microsoft.com/office/drawing/2014/main" id="{514C81C4-FC48-43C7-F4C5-8ED4BE554E02}"/>
              </a:ext>
            </a:extLst>
          </p:cNvPr>
          <p:cNvSpPr/>
          <p:nvPr/>
        </p:nvSpPr>
        <p:spPr>
          <a:xfrm>
            <a:off x="2288241" y="1092060"/>
            <a:ext cx="2857500" cy="1423987"/>
          </a:xfrm>
          <a:custGeom>
            <a:avLst/>
            <a:gdLst>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936750 w 2209800"/>
              <a:gd name="connsiteY4" fmla="*/ 38100 h 1104900"/>
              <a:gd name="connsiteX5" fmla="*/ 1409700 w 2209800"/>
              <a:gd name="connsiteY5" fmla="*/ 107950 h 1104900"/>
              <a:gd name="connsiteX6" fmla="*/ 685800 w 2209800"/>
              <a:gd name="connsiteY6" fmla="*/ 254000 h 1104900"/>
              <a:gd name="connsiteX7" fmla="*/ 0 w 2209800"/>
              <a:gd name="connsiteY7" fmla="*/ 704850 h 1104900"/>
              <a:gd name="connsiteX8" fmla="*/ 260350 w 2209800"/>
              <a:gd name="connsiteY8"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09700 w 2209800"/>
              <a:gd name="connsiteY4" fmla="*/ 107950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26369 w 2209800"/>
              <a:gd name="connsiteY4" fmla="*/ 91281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49945 h 1149945"/>
              <a:gd name="connsiteX1" fmla="*/ 1797050 w 2209800"/>
              <a:gd name="connsiteY1" fmla="*/ 1149945 h 1149945"/>
              <a:gd name="connsiteX2" fmla="*/ 2209800 w 2209800"/>
              <a:gd name="connsiteY2" fmla="*/ 635595 h 1149945"/>
              <a:gd name="connsiteX3" fmla="*/ 2012950 w 2209800"/>
              <a:gd name="connsiteY3" fmla="*/ 45045 h 1149945"/>
              <a:gd name="connsiteX4" fmla="*/ 1426369 w 2209800"/>
              <a:gd name="connsiteY4" fmla="*/ 136326 h 1149945"/>
              <a:gd name="connsiteX5" fmla="*/ 685800 w 2209800"/>
              <a:gd name="connsiteY5" fmla="*/ 299045 h 1149945"/>
              <a:gd name="connsiteX6" fmla="*/ 0 w 2209800"/>
              <a:gd name="connsiteY6" fmla="*/ 749895 h 1149945"/>
              <a:gd name="connsiteX7" fmla="*/ 260350 w 2209800"/>
              <a:gd name="connsiteY7" fmla="*/ 1149945 h 1149945"/>
              <a:gd name="connsiteX0" fmla="*/ 260350 w 2209800"/>
              <a:gd name="connsiteY0" fmla="*/ 1151694 h 1151694"/>
              <a:gd name="connsiteX1" fmla="*/ 1797050 w 2209800"/>
              <a:gd name="connsiteY1" fmla="*/ 1151694 h 1151694"/>
              <a:gd name="connsiteX2" fmla="*/ 2209800 w 2209800"/>
              <a:gd name="connsiteY2" fmla="*/ 637344 h 1151694"/>
              <a:gd name="connsiteX3" fmla="*/ 2022475 w 2209800"/>
              <a:gd name="connsiteY3" fmla="*/ 42032 h 1151694"/>
              <a:gd name="connsiteX4" fmla="*/ 1426369 w 2209800"/>
              <a:gd name="connsiteY4" fmla="*/ 138075 h 1151694"/>
              <a:gd name="connsiteX5" fmla="*/ 685800 w 2209800"/>
              <a:gd name="connsiteY5" fmla="*/ 300794 h 1151694"/>
              <a:gd name="connsiteX6" fmla="*/ 0 w 2209800"/>
              <a:gd name="connsiteY6" fmla="*/ 751644 h 1151694"/>
              <a:gd name="connsiteX7" fmla="*/ 260350 w 2209800"/>
              <a:gd name="connsiteY7" fmla="*/ 1151694 h 1151694"/>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16944"/>
              <a:gd name="connsiteY0" fmla="*/ 1205145 h 1205145"/>
              <a:gd name="connsiteX1" fmla="*/ 1797050 w 2216944"/>
              <a:gd name="connsiteY1" fmla="*/ 1205145 h 1205145"/>
              <a:gd name="connsiteX2" fmla="*/ 2216944 w 2216944"/>
              <a:gd name="connsiteY2" fmla="*/ 705083 h 1205145"/>
              <a:gd name="connsiteX3" fmla="*/ 2022475 w 2216944"/>
              <a:gd name="connsiteY3" fmla="*/ 95483 h 1205145"/>
              <a:gd name="connsiteX4" fmla="*/ 1426369 w 2216944"/>
              <a:gd name="connsiteY4" fmla="*/ 191526 h 1205145"/>
              <a:gd name="connsiteX5" fmla="*/ 685800 w 2216944"/>
              <a:gd name="connsiteY5" fmla="*/ 354245 h 1205145"/>
              <a:gd name="connsiteX6" fmla="*/ 0 w 2216944"/>
              <a:gd name="connsiteY6" fmla="*/ 805095 h 1205145"/>
              <a:gd name="connsiteX7" fmla="*/ 260350 w 221694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390126 w 2328995"/>
              <a:gd name="connsiteY0" fmla="*/ 1157520 h 1164664"/>
              <a:gd name="connsiteX1" fmla="*/ 1900632 w 2328995"/>
              <a:gd name="connsiteY1" fmla="*/ 1164664 h 1164664"/>
              <a:gd name="connsiteX2" fmla="*/ 2318145 w 2328995"/>
              <a:gd name="connsiteY2" fmla="*/ 705083 h 1164664"/>
              <a:gd name="connsiteX3" fmla="*/ 2123676 w 2328995"/>
              <a:gd name="connsiteY3" fmla="*/ 95483 h 1164664"/>
              <a:gd name="connsiteX4" fmla="*/ 1527570 w 2328995"/>
              <a:gd name="connsiteY4" fmla="*/ 191526 h 1164664"/>
              <a:gd name="connsiteX5" fmla="*/ 787001 w 2328995"/>
              <a:gd name="connsiteY5" fmla="*/ 354245 h 1164664"/>
              <a:gd name="connsiteX6" fmla="*/ 101201 w 2328995"/>
              <a:gd name="connsiteY6" fmla="*/ 805095 h 1164664"/>
              <a:gd name="connsiteX7" fmla="*/ 390126 w 2328995"/>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397" h="1164664">
                <a:moveTo>
                  <a:pt x="399528" y="1157520"/>
                </a:moveTo>
                <a:lnTo>
                  <a:pt x="1910034" y="1164664"/>
                </a:lnTo>
                <a:cubicBezTo>
                  <a:pt x="2016661" y="1128946"/>
                  <a:pt x="2266163" y="1043220"/>
                  <a:pt x="2327547" y="705083"/>
                </a:cubicBezTo>
                <a:cubicBezTo>
                  <a:pt x="2336542" y="575703"/>
                  <a:pt x="2390783" y="351070"/>
                  <a:pt x="2133078" y="95483"/>
                </a:cubicBezTo>
                <a:cubicBezTo>
                  <a:pt x="2004226" y="-24109"/>
                  <a:pt x="1708686" y="-69882"/>
                  <a:pt x="1536972" y="191526"/>
                </a:cubicBezTo>
                <a:cubicBezTo>
                  <a:pt x="1252016" y="79078"/>
                  <a:pt x="983728" y="114267"/>
                  <a:pt x="796403" y="354245"/>
                </a:cubicBezTo>
                <a:cubicBezTo>
                  <a:pt x="439215" y="199728"/>
                  <a:pt x="53453" y="485743"/>
                  <a:pt x="110603" y="805095"/>
                </a:cubicBezTo>
                <a:cubicBezTo>
                  <a:pt x="-116939" y="979720"/>
                  <a:pt x="19851" y="1149582"/>
                  <a:pt x="399528" y="1157520"/>
                </a:cubicBezTo>
                <a:close/>
              </a:path>
            </a:pathLst>
          </a:custGeom>
          <a:solidFill>
            <a:srgbClr val="F0AD00"/>
          </a:solidFill>
          <a:ln w="76200"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 name="Freeform 2">
            <a:extLst>
              <a:ext uri="{FF2B5EF4-FFF2-40B4-BE49-F238E27FC236}">
                <a16:creationId xmlns="" xmlns:a16="http://schemas.microsoft.com/office/drawing/2014/main" id="{D9A29532-96AD-29DF-A54D-4BBAF327AF22}"/>
              </a:ext>
            </a:extLst>
          </p:cNvPr>
          <p:cNvSpPr/>
          <p:nvPr/>
        </p:nvSpPr>
        <p:spPr>
          <a:xfrm>
            <a:off x="5007629" y="2479535"/>
            <a:ext cx="3586162" cy="1614487"/>
          </a:xfrm>
          <a:custGeom>
            <a:avLst/>
            <a:gdLst>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704185"/>
              <a:gd name="connsiteY0" fmla="*/ 1006475 h 1006475"/>
              <a:gd name="connsiteX1" fmla="*/ 2200275 w 2704185"/>
              <a:gd name="connsiteY1" fmla="*/ 1006475 h 1006475"/>
              <a:gd name="connsiteX2" fmla="*/ 2679700 w 2704185"/>
              <a:gd name="connsiteY2" fmla="*/ 806450 h 1006475"/>
              <a:gd name="connsiteX3" fmla="*/ 2501900 w 2704185"/>
              <a:gd name="connsiteY3" fmla="*/ 396875 h 1006475"/>
              <a:gd name="connsiteX4" fmla="*/ 1666875 w 2704185"/>
              <a:gd name="connsiteY4" fmla="*/ 0 h 1006475"/>
              <a:gd name="connsiteX5" fmla="*/ 600075 w 2704185"/>
              <a:gd name="connsiteY5" fmla="*/ 25400 h 1006475"/>
              <a:gd name="connsiteX6" fmla="*/ 0 w 2704185"/>
              <a:gd name="connsiteY6" fmla="*/ 615950 h 1006475"/>
              <a:gd name="connsiteX7" fmla="*/ 123825 w 2704185"/>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101363 h 1101363"/>
              <a:gd name="connsiteX1" fmla="*/ 2200275 w 2710992"/>
              <a:gd name="connsiteY1" fmla="*/ 1101363 h 1101363"/>
              <a:gd name="connsiteX2" fmla="*/ 2679700 w 2710992"/>
              <a:gd name="connsiteY2" fmla="*/ 901338 h 1101363"/>
              <a:gd name="connsiteX3" fmla="*/ 2501900 w 2710992"/>
              <a:gd name="connsiteY3" fmla="*/ 491763 h 1101363"/>
              <a:gd name="connsiteX4" fmla="*/ 1666875 w 2710992"/>
              <a:gd name="connsiteY4" fmla="*/ 94888 h 1101363"/>
              <a:gd name="connsiteX5" fmla="*/ 600075 w 2710992"/>
              <a:gd name="connsiteY5" fmla="*/ 120288 h 1101363"/>
              <a:gd name="connsiteX6" fmla="*/ 0 w 2710992"/>
              <a:gd name="connsiteY6" fmla="*/ 710838 h 1101363"/>
              <a:gd name="connsiteX7" fmla="*/ 123825 w 2710992"/>
              <a:gd name="connsiteY7" fmla="*/ 1101363 h 1101363"/>
              <a:gd name="connsiteX0" fmla="*/ 123825 w 2710992"/>
              <a:gd name="connsiteY0" fmla="*/ 1173121 h 1173121"/>
              <a:gd name="connsiteX1" fmla="*/ 2200275 w 2710992"/>
              <a:gd name="connsiteY1" fmla="*/ 1173121 h 1173121"/>
              <a:gd name="connsiteX2" fmla="*/ 2679700 w 2710992"/>
              <a:gd name="connsiteY2" fmla="*/ 973096 h 1173121"/>
              <a:gd name="connsiteX3" fmla="*/ 2501900 w 2710992"/>
              <a:gd name="connsiteY3" fmla="*/ 563521 h 1173121"/>
              <a:gd name="connsiteX4" fmla="*/ 1666875 w 2710992"/>
              <a:gd name="connsiteY4" fmla="*/ 166646 h 1173121"/>
              <a:gd name="connsiteX5" fmla="*/ 600075 w 2710992"/>
              <a:gd name="connsiteY5" fmla="*/ 192046 h 1173121"/>
              <a:gd name="connsiteX6" fmla="*/ 0 w 2710992"/>
              <a:gd name="connsiteY6" fmla="*/ 782596 h 1173121"/>
              <a:gd name="connsiteX7" fmla="*/ 123825 w 2710992"/>
              <a:gd name="connsiteY7" fmla="*/ 1173121 h 1173121"/>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216585 w 2803752"/>
              <a:gd name="connsiteY0" fmla="*/ 1285704 h 1285704"/>
              <a:gd name="connsiteX1" fmla="*/ 2293035 w 2803752"/>
              <a:gd name="connsiteY1" fmla="*/ 1285704 h 1285704"/>
              <a:gd name="connsiteX2" fmla="*/ 2772460 w 2803752"/>
              <a:gd name="connsiteY2" fmla="*/ 1085679 h 1285704"/>
              <a:gd name="connsiteX3" fmla="*/ 2594660 w 2803752"/>
              <a:gd name="connsiteY3" fmla="*/ 676104 h 1285704"/>
              <a:gd name="connsiteX4" fmla="*/ 1759635 w 2803752"/>
              <a:gd name="connsiteY4" fmla="*/ 279229 h 1285704"/>
              <a:gd name="connsiteX5" fmla="*/ 692835 w 2803752"/>
              <a:gd name="connsiteY5" fmla="*/ 304629 h 1285704"/>
              <a:gd name="connsiteX6" fmla="*/ 92760 w 2803752"/>
              <a:gd name="connsiteY6" fmla="*/ 895179 h 1285704"/>
              <a:gd name="connsiteX7" fmla="*/ 216585 w 2803752"/>
              <a:gd name="connsiteY7" fmla="*/ 1285704 h 1285704"/>
              <a:gd name="connsiteX0" fmla="*/ 319131 w 2906298"/>
              <a:gd name="connsiteY0" fmla="*/ 1285704 h 1285704"/>
              <a:gd name="connsiteX1" fmla="*/ 2395581 w 2906298"/>
              <a:gd name="connsiteY1" fmla="*/ 1285704 h 1285704"/>
              <a:gd name="connsiteX2" fmla="*/ 2875006 w 2906298"/>
              <a:gd name="connsiteY2" fmla="*/ 1085679 h 1285704"/>
              <a:gd name="connsiteX3" fmla="*/ 2697206 w 2906298"/>
              <a:gd name="connsiteY3" fmla="*/ 676104 h 1285704"/>
              <a:gd name="connsiteX4" fmla="*/ 1862181 w 2906298"/>
              <a:gd name="connsiteY4" fmla="*/ 279229 h 1285704"/>
              <a:gd name="connsiteX5" fmla="*/ 795381 w 2906298"/>
              <a:gd name="connsiteY5" fmla="*/ 304629 h 1285704"/>
              <a:gd name="connsiteX6" fmla="*/ 195306 w 2906298"/>
              <a:gd name="connsiteY6" fmla="*/ 895179 h 1285704"/>
              <a:gd name="connsiteX7" fmla="*/ 319131 w 2906298"/>
              <a:gd name="connsiteY7" fmla="*/ 1285704 h 1285704"/>
              <a:gd name="connsiteX0" fmla="*/ 420994 w 3008161"/>
              <a:gd name="connsiteY0" fmla="*/ 1285704 h 1285704"/>
              <a:gd name="connsiteX1" fmla="*/ 2497444 w 3008161"/>
              <a:gd name="connsiteY1" fmla="*/ 1285704 h 1285704"/>
              <a:gd name="connsiteX2" fmla="*/ 2976869 w 3008161"/>
              <a:gd name="connsiteY2" fmla="*/ 1085679 h 1285704"/>
              <a:gd name="connsiteX3" fmla="*/ 2799069 w 3008161"/>
              <a:gd name="connsiteY3" fmla="*/ 676104 h 1285704"/>
              <a:gd name="connsiteX4" fmla="*/ 1964044 w 3008161"/>
              <a:gd name="connsiteY4" fmla="*/ 279229 h 1285704"/>
              <a:gd name="connsiteX5" fmla="*/ 897244 w 3008161"/>
              <a:gd name="connsiteY5" fmla="*/ 304629 h 1285704"/>
              <a:gd name="connsiteX6" fmla="*/ 297169 w 3008161"/>
              <a:gd name="connsiteY6" fmla="*/ 895179 h 1285704"/>
              <a:gd name="connsiteX7" fmla="*/ 420994 w 3008161"/>
              <a:gd name="connsiteY7" fmla="*/ 1285704 h 128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8161" h="1285704">
                <a:moveTo>
                  <a:pt x="420994" y="1285704"/>
                </a:moveTo>
                <a:lnTo>
                  <a:pt x="2497444" y="1285704"/>
                </a:lnTo>
                <a:cubicBezTo>
                  <a:pt x="2800127" y="1269829"/>
                  <a:pt x="2934536" y="1209504"/>
                  <a:pt x="2976869" y="1085679"/>
                </a:cubicBezTo>
                <a:cubicBezTo>
                  <a:pt x="3073177" y="872954"/>
                  <a:pt x="2928186" y="730079"/>
                  <a:pt x="2799069" y="676104"/>
                </a:cubicBezTo>
                <a:cubicBezTo>
                  <a:pt x="2787427" y="258062"/>
                  <a:pt x="2299536" y="49571"/>
                  <a:pt x="1964044" y="279229"/>
                </a:cubicBezTo>
                <a:cubicBezTo>
                  <a:pt x="1792594" y="-106004"/>
                  <a:pt x="1087744" y="-88013"/>
                  <a:pt x="897244" y="304629"/>
                </a:cubicBezTo>
                <a:cubicBezTo>
                  <a:pt x="468619" y="101429"/>
                  <a:pt x="1894" y="488779"/>
                  <a:pt x="297169" y="895179"/>
                </a:cubicBezTo>
                <a:cubicBezTo>
                  <a:pt x="-188606" y="965029"/>
                  <a:pt x="-29856" y="1266654"/>
                  <a:pt x="420994" y="1285704"/>
                </a:cubicBezTo>
                <a:close/>
              </a:path>
            </a:pathLst>
          </a:custGeom>
          <a:solidFill>
            <a:srgbClr val="E66C7D"/>
          </a:solidFill>
          <a:ln w="76200"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 name="Freeform 5">
            <a:extLst>
              <a:ext uri="{FF2B5EF4-FFF2-40B4-BE49-F238E27FC236}">
                <a16:creationId xmlns="" xmlns:a16="http://schemas.microsoft.com/office/drawing/2014/main" id="{A6F30EB2-619C-00FF-D9A0-1C251EEA8623}"/>
              </a:ext>
            </a:extLst>
          </p:cNvPr>
          <p:cNvSpPr/>
          <p:nvPr/>
        </p:nvSpPr>
        <p:spPr>
          <a:xfrm>
            <a:off x="1402416" y="3628885"/>
            <a:ext cx="3406775" cy="1712912"/>
          </a:xfrm>
          <a:custGeom>
            <a:avLst/>
            <a:gdLst>
              <a:gd name="connsiteX0" fmla="*/ 257175 w 2320925"/>
              <a:gd name="connsiteY0" fmla="*/ 1203325 h 1203325"/>
              <a:gd name="connsiteX1" fmla="*/ 2070100 w 2320925"/>
              <a:gd name="connsiteY1" fmla="*/ 1203325 h 1203325"/>
              <a:gd name="connsiteX2" fmla="*/ 2320925 w 2320925"/>
              <a:gd name="connsiteY2" fmla="*/ 508000 h 1203325"/>
              <a:gd name="connsiteX3" fmla="*/ 2089150 w 2320925"/>
              <a:gd name="connsiteY3" fmla="*/ 349250 h 1203325"/>
              <a:gd name="connsiteX4" fmla="*/ 1863725 w 2320925"/>
              <a:gd name="connsiteY4" fmla="*/ 123825 h 1203325"/>
              <a:gd name="connsiteX5" fmla="*/ 1435100 w 2320925"/>
              <a:gd name="connsiteY5" fmla="*/ 0 h 1203325"/>
              <a:gd name="connsiteX6" fmla="*/ 936625 w 2320925"/>
              <a:gd name="connsiteY6" fmla="*/ 31750 h 1203325"/>
              <a:gd name="connsiteX7" fmla="*/ 650875 w 2320925"/>
              <a:gd name="connsiteY7" fmla="*/ 177800 h 1203325"/>
              <a:gd name="connsiteX8" fmla="*/ 0 w 2320925"/>
              <a:gd name="connsiteY8" fmla="*/ 415925 h 1203325"/>
              <a:gd name="connsiteX9" fmla="*/ 82550 w 2320925"/>
              <a:gd name="connsiteY9" fmla="*/ 1111250 h 1203325"/>
              <a:gd name="connsiteX10" fmla="*/ 257175 w 2320925"/>
              <a:gd name="connsiteY10" fmla="*/ 1203325 h 1203325"/>
              <a:gd name="connsiteX0" fmla="*/ 366911 w 2430661"/>
              <a:gd name="connsiteY0" fmla="*/ 1203325 h 1203325"/>
              <a:gd name="connsiteX1" fmla="*/ 2179836 w 2430661"/>
              <a:gd name="connsiteY1" fmla="*/ 1203325 h 1203325"/>
              <a:gd name="connsiteX2" fmla="*/ 2430661 w 2430661"/>
              <a:gd name="connsiteY2" fmla="*/ 508000 h 1203325"/>
              <a:gd name="connsiteX3" fmla="*/ 2198886 w 2430661"/>
              <a:gd name="connsiteY3" fmla="*/ 349250 h 1203325"/>
              <a:gd name="connsiteX4" fmla="*/ 1973461 w 2430661"/>
              <a:gd name="connsiteY4" fmla="*/ 123825 h 1203325"/>
              <a:gd name="connsiteX5" fmla="*/ 1544836 w 2430661"/>
              <a:gd name="connsiteY5" fmla="*/ 0 h 1203325"/>
              <a:gd name="connsiteX6" fmla="*/ 1046361 w 2430661"/>
              <a:gd name="connsiteY6" fmla="*/ 31750 h 1203325"/>
              <a:gd name="connsiteX7" fmla="*/ 760611 w 2430661"/>
              <a:gd name="connsiteY7" fmla="*/ 177800 h 1203325"/>
              <a:gd name="connsiteX8" fmla="*/ 109736 w 2430661"/>
              <a:gd name="connsiteY8" fmla="*/ 415925 h 1203325"/>
              <a:gd name="connsiteX9" fmla="*/ 192286 w 2430661"/>
              <a:gd name="connsiteY9" fmla="*/ 1111250 h 1203325"/>
              <a:gd name="connsiteX10" fmla="*/ 366911 w 2430661"/>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23825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10965 h 1210965"/>
              <a:gd name="connsiteX1" fmla="*/ 2236737 w 2487562"/>
              <a:gd name="connsiteY1" fmla="*/ 1210965 h 1210965"/>
              <a:gd name="connsiteX2" fmla="*/ 2487562 w 2487562"/>
              <a:gd name="connsiteY2" fmla="*/ 515640 h 1210965"/>
              <a:gd name="connsiteX3" fmla="*/ 2255787 w 2487562"/>
              <a:gd name="connsiteY3" fmla="*/ 356890 h 1210965"/>
              <a:gd name="connsiteX4" fmla="*/ 2030362 w 2487562"/>
              <a:gd name="connsiteY4" fmla="*/ 131465 h 1210965"/>
              <a:gd name="connsiteX5" fmla="*/ 1601737 w 2487562"/>
              <a:gd name="connsiteY5" fmla="*/ 7640 h 1210965"/>
              <a:gd name="connsiteX6" fmla="*/ 1103262 w 2487562"/>
              <a:gd name="connsiteY6" fmla="*/ 39390 h 1210965"/>
              <a:gd name="connsiteX7" fmla="*/ 817512 w 2487562"/>
              <a:gd name="connsiteY7" fmla="*/ 131465 h 1210965"/>
              <a:gd name="connsiteX8" fmla="*/ 166637 w 2487562"/>
              <a:gd name="connsiteY8" fmla="*/ 423565 h 1210965"/>
              <a:gd name="connsiteX9" fmla="*/ 249187 w 2487562"/>
              <a:gd name="connsiteY9" fmla="*/ 1118890 h 1210965"/>
              <a:gd name="connsiteX10" fmla="*/ 423812 w 2487562"/>
              <a:gd name="connsiteY10" fmla="*/ 1210965 h 1210965"/>
              <a:gd name="connsiteX0" fmla="*/ 423812 w 2487562"/>
              <a:gd name="connsiteY0" fmla="*/ 1224763 h 1224763"/>
              <a:gd name="connsiteX1" fmla="*/ 2236737 w 2487562"/>
              <a:gd name="connsiteY1" fmla="*/ 1224763 h 1224763"/>
              <a:gd name="connsiteX2" fmla="*/ 2487562 w 2487562"/>
              <a:gd name="connsiteY2" fmla="*/ 529438 h 1224763"/>
              <a:gd name="connsiteX3" fmla="*/ 2255787 w 2487562"/>
              <a:gd name="connsiteY3" fmla="*/ 370688 h 1224763"/>
              <a:gd name="connsiteX4" fmla="*/ 2030362 w 2487562"/>
              <a:gd name="connsiteY4" fmla="*/ 145263 h 1224763"/>
              <a:gd name="connsiteX5" fmla="*/ 1601737 w 2487562"/>
              <a:gd name="connsiteY5" fmla="*/ 21438 h 1224763"/>
              <a:gd name="connsiteX6" fmla="*/ 1112787 w 2487562"/>
              <a:gd name="connsiteY6" fmla="*/ 30963 h 1224763"/>
              <a:gd name="connsiteX7" fmla="*/ 817512 w 2487562"/>
              <a:gd name="connsiteY7" fmla="*/ 145263 h 1224763"/>
              <a:gd name="connsiteX8" fmla="*/ 166637 w 2487562"/>
              <a:gd name="connsiteY8" fmla="*/ 437363 h 1224763"/>
              <a:gd name="connsiteX9" fmla="*/ 249187 w 2487562"/>
              <a:gd name="connsiteY9" fmla="*/ 1132688 h 1224763"/>
              <a:gd name="connsiteX10" fmla="*/ 423812 w 2487562"/>
              <a:gd name="connsiteY10" fmla="*/ 1224763 h 1224763"/>
              <a:gd name="connsiteX0" fmla="*/ 423812 w 2487562"/>
              <a:gd name="connsiteY0" fmla="*/ 1276040 h 1276040"/>
              <a:gd name="connsiteX1" fmla="*/ 2236737 w 2487562"/>
              <a:gd name="connsiteY1" fmla="*/ 1276040 h 1276040"/>
              <a:gd name="connsiteX2" fmla="*/ 2487562 w 2487562"/>
              <a:gd name="connsiteY2" fmla="*/ 580715 h 1276040"/>
              <a:gd name="connsiteX3" fmla="*/ 2255787 w 2487562"/>
              <a:gd name="connsiteY3" fmla="*/ 421965 h 1276040"/>
              <a:gd name="connsiteX4" fmla="*/ 2030362 w 2487562"/>
              <a:gd name="connsiteY4" fmla="*/ 196540 h 1276040"/>
              <a:gd name="connsiteX5" fmla="*/ 1601737 w 2487562"/>
              <a:gd name="connsiteY5" fmla="*/ 72715 h 1276040"/>
              <a:gd name="connsiteX6" fmla="*/ 1112787 w 2487562"/>
              <a:gd name="connsiteY6" fmla="*/ 82240 h 1276040"/>
              <a:gd name="connsiteX7" fmla="*/ 817512 w 2487562"/>
              <a:gd name="connsiteY7" fmla="*/ 196540 h 1276040"/>
              <a:gd name="connsiteX8" fmla="*/ 166637 w 2487562"/>
              <a:gd name="connsiteY8" fmla="*/ 488640 h 1276040"/>
              <a:gd name="connsiteX9" fmla="*/ 249187 w 2487562"/>
              <a:gd name="connsiteY9" fmla="*/ 1183965 h 1276040"/>
              <a:gd name="connsiteX10" fmla="*/ 423812 w 2487562"/>
              <a:gd name="connsiteY10" fmla="*/ 1276040 h 1276040"/>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8256"/>
              <a:gd name="connsiteY0" fmla="*/ 1359584 h 1359584"/>
              <a:gd name="connsiteX1" fmla="*/ 2236737 w 2488256"/>
              <a:gd name="connsiteY1" fmla="*/ 1359584 h 1359584"/>
              <a:gd name="connsiteX2" fmla="*/ 2487562 w 2488256"/>
              <a:gd name="connsiteY2" fmla="*/ 664259 h 1359584"/>
              <a:gd name="connsiteX3" fmla="*/ 2255787 w 2488256"/>
              <a:gd name="connsiteY3" fmla="*/ 505509 h 1359584"/>
              <a:gd name="connsiteX4" fmla="*/ 2030362 w 2488256"/>
              <a:gd name="connsiteY4" fmla="*/ 280084 h 1359584"/>
              <a:gd name="connsiteX5" fmla="*/ 1601737 w 2488256"/>
              <a:gd name="connsiteY5" fmla="*/ 156259 h 1359584"/>
              <a:gd name="connsiteX6" fmla="*/ 1112787 w 2488256"/>
              <a:gd name="connsiteY6" fmla="*/ 165784 h 1359584"/>
              <a:gd name="connsiteX7" fmla="*/ 817512 w 2488256"/>
              <a:gd name="connsiteY7" fmla="*/ 280084 h 1359584"/>
              <a:gd name="connsiteX8" fmla="*/ 166637 w 2488256"/>
              <a:gd name="connsiteY8" fmla="*/ 572184 h 1359584"/>
              <a:gd name="connsiteX9" fmla="*/ 249187 w 2488256"/>
              <a:gd name="connsiteY9" fmla="*/ 1267509 h 1359584"/>
              <a:gd name="connsiteX10" fmla="*/ 423812 w 2488256"/>
              <a:gd name="connsiteY10" fmla="*/ 1359584 h 1359584"/>
              <a:gd name="connsiteX0" fmla="*/ 423812 w 2613718"/>
              <a:gd name="connsiteY0" fmla="*/ 1359584 h 1359584"/>
              <a:gd name="connsiteX1" fmla="*/ 2236737 w 2613718"/>
              <a:gd name="connsiteY1" fmla="*/ 1359584 h 1359584"/>
              <a:gd name="connsiteX2" fmla="*/ 2487562 w 2613718"/>
              <a:gd name="connsiteY2" fmla="*/ 664259 h 1359584"/>
              <a:gd name="connsiteX3" fmla="*/ 2255787 w 2613718"/>
              <a:gd name="connsiteY3" fmla="*/ 505509 h 1359584"/>
              <a:gd name="connsiteX4" fmla="*/ 2030362 w 2613718"/>
              <a:gd name="connsiteY4" fmla="*/ 280084 h 1359584"/>
              <a:gd name="connsiteX5" fmla="*/ 1601737 w 2613718"/>
              <a:gd name="connsiteY5" fmla="*/ 156259 h 1359584"/>
              <a:gd name="connsiteX6" fmla="*/ 1112787 w 2613718"/>
              <a:gd name="connsiteY6" fmla="*/ 165784 h 1359584"/>
              <a:gd name="connsiteX7" fmla="*/ 817512 w 2613718"/>
              <a:gd name="connsiteY7" fmla="*/ 280084 h 1359584"/>
              <a:gd name="connsiteX8" fmla="*/ 166637 w 2613718"/>
              <a:gd name="connsiteY8" fmla="*/ 572184 h 1359584"/>
              <a:gd name="connsiteX9" fmla="*/ 249187 w 2613718"/>
              <a:gd name="connsiteY9" fmla="*/ 1267509 h 1359584"/>
              <a:gd name="connsiteX10" fmla="*/ 423812 w 2613718"/>
              <a:gd name="connsiteY10" fmla="*/ 1359584 h 1359584"/>
              <a:gd name="connsiteX0" fmla="*/ 423812 w 2679088"/>
              <a:gd name="connsiteY0" fmla="*/ 1359584 h 1359584"/>
              <a:gd name="connsiteX1" fmla="*/ 2236737 w 2679088"/>
              <a:gd name="connsiteY1" fmla="*/ 1359584 h 1359584"/>
              <a:gd name="connsiteX2" fmla="*/ 2487562 w 2679088"/>
              <a:gd name="connsiteY2" fmla="*/ 664259 h 1359584"/>
              <a:gd name="connsiteX3" fmla="*/ 2255787 w 2679088"/>
              <a:gd name="connsiteY3" fmla="*/ 505509 h 1359584"/>
              <a:gd name="connsiteX4" fmla="*/ 2030362 w 2679088"/>
              <a:gd name="connsiteY4" fmla="*/ 280084 h 1359584"/>
              <a:gd name="connsiteX5" fmla="*/ 1601737 w 2679088"/>
              <a:gd name="connsiteY5" fmla="*/ 156259 h 1359584"/>
              <a:gd name="connsiteX6" fmla="*/ 1112787 w 2679088"/>
              <a:gd name="connsiteY6" fmla="*/ 165784 h 1359584"/>
              <a:gd name="connsiteX7" fmla="*/ 817512 w 2679088"/>
              <a:gd name="connsiteY7" fmla="*/ 280084 h 1359584"/>
              <a:gd name="connsiteX8" fmla="*/ 166637 w 2679088"/>
              <a:gd name="connsiteY8" fmla="*/ 572184 h 1359584"/>
              <a:gd name="connsiteX9" fmla="*/ 249187 w 2679088"/>
              <a:gd name="connsiteY9" fmla="*/ 1267509 h 1359584"/>
              <a:gd name="connsiteX10" fmla="*/ 423812 w 2679088"/>
              <a:gd name="connsiteY10" fmla="*/ 1359584 h 135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9088" h="1359584">
                <a:moveTo>
                  <a:pt x="423812" y="1359584"/>
                </a:moveTo>
                <a:lnTo>
                  <a:pt x="2236737" y="1359584"/>
                </a:lnTo>
                <a:cubicBezTo>
                  <a:pt x="2656895" y="1356409"/>
                  <a:pt x="2851629" y="896034"/>
                  <a:pt x="2487562" y="664259"/>
                </a:cubicBezTo>
                <a:cubicBezTo>
                  <a:pt x="2492854" y="595467"/>
                  <a:pt x="2472745" y="428251"/>
                  <a:pt x="2255787" y="505509"/>
                </a:cubicBezTo>
                <a:cubicBezTo>
                  <a:pt x="2253670" y="392267"/>
                  <a:pt x="2242029" y="279026"/>
                  <a:pt x="2030362" y="280084"/>
                </a:cubicBezTo>
                <a:cubicBezTo>
                  <a:pt x="2004962" y="137209"/>
                  <a:pt x="1795412" y="-21541"/>
                  <a:pt x="1601737" y="156259"/>
                </a:cubicBezTo>
                <a:cubicBezTo>
                  <a:pt x="1470504" y="-88216"/>
                  <a:pt x="1209095" y="-15191"/>
                  <a:pt x="1112787" y="165784"/>
                </a:cubicBezTo>
                <a:cubicBezTo>
                  <a:pt x="1008012" y="122392"/>
                  <a:pt x="865137" y="98051"/>
                  <a:pt x="817512" y="280084"/>
                </a:cubicBezTo>
                <a:cubicBezTo>
                  <a:pt x="568804" y="70534"/>
                  <a:pt x="53395" y="245159"/>
                  <a:pt x="166637" y="572184"/>
                </a:cubicBezTo>
                <a:cubicBezTo>
                  <a:pt x="-110646" y="775384"/>
                  <a:pt x="-13280" y="1102409"/>
                  <a:pt x="249187" y="1267509"/>
                </a:cubicBezTo>
                <a:cubicBezTo>
                  <a:pt x="288345" y="1352176"/>
                  <a:pt x="346554" y="1357467"/>
                  <a:pt x="423812" y="1359584"/>
                </a:cubicBezTo>
                <a:close/>
              </a:path>
            </a:pathLst>
          </a:custGeom>
          <a:solidFill>
            <a:srgbClr val="60B5CC"/>
          </a:solidFill>
          <a:ln w="76200"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2" name="Freeform 6">
            <a:extLst>
              <a:ext uri="{FF2B5EF4-FFF2-40B4-BE49-F238E27FC236}">
                <a16:creationId xmlns="" xmlns:a16="http://schemas.microsoft.com/office/drawing/2014/main" id="{12FE3A73-56B3-AB37-40C9-F887AE0710B9}"/>
              </a:ext>
            </a:extLst>
          </p:cNvPr>
          <p:cNvSpPr/>
          <p:nvPr/>
        </p:nvSpPr>
        <p:spPr>
          <a:xfrm>
            <a:off x="6153804" y="4703622"/>
            <a:ext cx="3154362" cy="1622425"/>
          </a:xfrm>
          <a:custGeom>
            <a:avLst/>
            <a:gdLst>
              <a:gd name="connsiteX0" fmla="*/ 171450 w 2209800"/>
              <a:gd name="connsiteY0" fmla="*/ 1162050 h 1162050"/>
              <a:gd name="connsiteX1" fmla="*/ 2076450 w 2209800"/>
              <a:gd name="connsiteY1" fmla="*/ 1162050 h 1162050"/>
              <a:gd name="connsiteX2" fmla="*/ 2209800 w 2209800"/>
              <a:gd name="connsiteY2" fmla="*/ 476250 h 1162050"/>
              <a:gd name="connsiteX3" fmla="*/ 1701800 w 2209800"/>
              <a:gd name="connsiteY3" fmla="*/ 0 h 1162050"/>
              <a:gd name="connsiteX4" fmla="*/ 1235075 w 2209800"/>
              <a:gd name="connsiteY4" fmla="*/ 63500 h 1162050"/>
              <a:gd name="connsiteX5" fmla="*/ 720725 w 2209800"/>
              <a:gd name="connsiteY5" fmla="*/ 79375 h 1162050"/>
              <a:gd name="connsiteX6" fmla="*/ 177800 w 2209800"/>
              <a:gd name="connsiteY6" fmla="*/ 320675 h 1162050"/>
              <a:gd name="connsiteX7" fmla="*/ 6350 w 2209800"/>
              <a:gd name="connsiteY7" fmla="*/ 552450 h 1162050"/>
              <a:gd name="connsiteX8" fmla="*/ 0 w 2209800"/>
              <a:gd name="connsiteY8" fmla="*/ 790575 h 1162050"/>
              <a:gd name="connsiteX9" fmla="*/ 171450 w 2209800"/>
              <a:gd name="connsiteY9" fmla="*/ 1162050 h 1162050"/>
              <a:gd name="connsiteX0" fmla="*/ 171450 w 2273864"/>
              <a:gd name="connsiteY0" fmla="*/ 1162050 h 1162050"/>
              <a:gd name="connsiteX1" fmla="*/ 2076450 w 2273864"/>
              <a:gd name="connsiteY1" fmla="*/ 1162050 h 1162050"/>
              <a:gd name="connsiteX2" fmla="*/ 2209800 w 2273864"/>
              <a:gd name="connsiteY2" fmla="*/ 476250 h 1162050"/>
              <a:gd name="connsiteX3" fmla="*/ 1701800 w 2273864"/>
              <a:gd name="connsiteY3" fmla="*/ 0 h 1162050"/>
              <a:gd name="connsiteX4" fmla="*/ 1235075 w 2273864"/>
              <a:gd name="connsiteY4" fmla="*/ 63500 h 1162050"/>
              <a:gd name="connsiteX5" fmla="*/ 720725 w 2273864"/>
              <a:gd name="connsiteY5" fmla="*/ 79375 h 1162050"/>
              <a:gd name="connsiteX6" fmla="*/ 177800 w 2273864"/>
              <a:gd name="connsiteY6" fmla="*/ 320675 h 1162050"/>
              <a:gd name="connsiteX7" fmla="*/ 6350 w 2273864"/>
              <a:gd name="connsiteY7" fmla="*/ 552450 h 1162050"/>
              <a:gd name="connsiteX8" fmla="*/ 0 w 2273864"/>
              <a:gd name="connsiteY8" fmla="*/ 790575 h 1162050"/>
              <a:gd name="connsiteX9" fmla="*/ 171450 w 2273864"/>
              <a:gd name="connsiteY9" fmla="*/ 1162050 h 1162050"/>
              <a:gd name="connsiteX0" fmla="*/ 171450 w 2413593"/>
              <a:gd name="connsiteY0" fmla="*/ 1162050 h 1162050"/>
              <a:gd name="connsiteX1" fmla="*/ 2076450 w 2413593"/>
              <a:gd name="connsiteY1" fmla="*/ 1162050 h 1162050"/>
              <a:gd name="connsiteX2" fmla="*/ 2209800 w 2413593"/>
              <a:gd name="connsiteY2" fmla="*/ 476250 h 1162050"/>
              <a:gd name="connsiteX3" fmla="*/ 1701800 w 2413593"/>
              <a:gd name="connsiteY3" fmla="*/ 0 h 1162050"/>
              <a:gd name="connsiteX4" fmla="*/ 1235075 w 2413593"/>
              <a:gd name="connsiteY4" fmla="*/ 63500 h 1162050"/>
              <a:gd name="connsiteX5" fmla="*/ 720725 w 2413593"/>
              <a:gd name="connsiteY5" fmla="*/ 79375 h 1162050"/>
              <a:gd name="connsiteX6" fmla="*/ 177800 w 2413593"/>
              <a:gd name="connsiteY6" fmla="*/ 320675 h 1162050"/>
              <a:gd name="connsiteX7" fmla="*/ 6350 w 2413593"/>
              <a:gd name="connsiteY7" fmla="*/ 552450 h 1162050"/>
              <a:gd name="connsiteX8" fmla="*/ 0 w 2413593"/>
              <a:gd name="connsiteY8" fmla="*/ 790575 h 1162050"/>
              <a:gd name="connsiteX9" fmla="*/ 171450 w 2413593"/>
              <a:gd name="connsiteY9" fmla="*/ 1162050 h 1162050"/>
              <a:gd name="connsiteX0" fmla="*/ 171450 w 2413593"/>
              <a:gd name="connsiteY0" fmla="*/ 1162050 h 1162050"/>
              <a:gd name="connsiteX1" fmla="*/ 2076450 w 2413593"/>
              <a:gd name="connsiteY1" fmla="*/ 1162050 h 1162050"/>
              <a:gd name="connsiteX2" fmla="*/ 2209800 w 2413593"/>
              <a:gd name="connsiteY2" fmla="*/ 476250 h 1162050"/>
              <a:gd name="connsiteX3" fmla="*/ 1701800 w 2413593"/>
              <a:gd name="connsiteY3" fmla="*/ 0 h 1162050"/>
              <a:gd name="connsiteX4" fmla="*/ 1235075 w 2413593"/>
              <a:gd name="connsiteY4" fmla="*/ 63500 h 1162050"/>
              <a:gd name="connsiteX5" fmla="*/ 720725 w 2413593"/>
              <a:gd name="connsiteY5" fmla="*/ 79375 h 1162050"/>
              <a:gd name="connsiteX6" fmla="*/ 177800 w 2413593"/>
              <a:gd name="connsiteY6" fmla="*/ 320675 h 1162050"/>
              <a:gd name="connsiteX7" fmla="*/ 6350 w 2413593"/>
              <a:gd name="connsiteY7" fmla="*/ 552450 h 1162050"/>
              <a:gd name="connsiteX8" fmla="*/ 0 w 2413593"/>
              <a:gd name="connsiteY8" fmla="*/ 790575 h 1162050"/>
              <a:gd name="connsiteX9" fmla="*/ 171450 w 2413593"/>
              <a:gd name="connsiteY9" fmla="*/ 1162050 h 1162050"/>
              <a:gd name="connsiteX0" fmla="*/ 171450 w 2413593"/>
              <a:gd name="connsiteY0" fmla="*/ 1139825 h 1139825"/>
              <a:gd name="connsiteX1" fmla="*/ 2076450 w 2413593"/>
              <a:gd name="connsiteY1" fmla="*/ 1139825 h 1139825"/>
              <a:gd name="connsiteX2" fmla="*/ 2209800 w 2413593"/>
              <a:gd name="connsiteY2" fmla="*/ 454025 h 1139825"/>
              <a:gd name="connsiteX3" fmla="*/ 1704975 w 2413593"/>
              <a:gd name="connsiteY3" fmla="*/ 0 h 1139825"/>
              <a:gd name="connsiteX4" fmla="*/ 1235075 w 2413593"/>
              <a:gd name="connsiteY4" fmla="*/ 41275 h 1139825"/>
              <a:gd name="connsiteX5" fmla="*/ 720725 w 2413593"/>
              <a:gd name="connsiteY5" fmla="*/ 57150 h 1139825"/>
              <a:gd name="connsiteX6" fmla="*/ 177800 w 2413593"/>
              <a:gd name="connsiteY6" fmla="*/ 298450 h 1139825"/>
              <a:gd name="connsiteX7" fmla="*/ 6350 w 2413593"/>
              <a:gd name="connsiteY7" fmla="*/ 530225 h 1139825"/>
              <a:gd name="connsiteX8" fmla="*/ 0 w 2413593"/>
              <a:gd name="connsiteY8" fmla="*/ 768350 h 1139825"/>
              <a:gd name="connsiteX9" fmla="*/ 171450 w 2413593"/>
              <a:gd name="connsiteY9" fmla="*/ 1139825 h 1139825"/>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222960 w 2465103"/>
              <a:gd name="connsiteY0" fmla="*/ 1319019 h 1319019"/>
              <a:gd name="connsiteX1" fmla="*/ 2127960 w 2465103"/>
              <a:gd name="connsiteY1" fmla="*/ 1319019 h 1319019"/>
              <a:gd name="connsiteX2" fmla="*/ 2261310 w 2465103"/>
              <a:gd name="connsiteY2" fmla="*/ 633219 h 1319019"/>
              <a:gd name="connsiteX3" fmla="*/ 1756485 w 2465103"/>
              <a:gd name="connsiteY3" fmla="*/ 179194 h 1319019"/>
              <a:gd name="connsiteX4" fmla="*/ 1286585 w 2465103"/>
              <a:gd name="connsiteY4" fmla="*/ 220469 h 1319019"/>
              <a:gd name="connsiteX5" fmla="*/ 772235 w 2465103"/>
              <a:gd name="connsiteY5" fmla="*/ 236344 h 1319019"/>
              <a:gd name="connsiteX6" fmla="*/ 229310 w 2465103"/>
              <a:gd name="connsiteY6" fmla="*/ 477644 h 1319019"/>
              <a:gd name="connsiteX7" fmla="*/ 57860 w 2465103"/>
              <a:gd name="connsiteY7" fmla="*/ 709419 h 1319019"/>
              <a:gd name="connsiteX8" fmla="*/ 51510 w 2465103"/>
              <a:gd name="connsiteY8" fmla="*/ 947544 h 1319019"/>
              <a:gd name="connsiteX9" fmla="*/ 222960 w 2465103"/>
              <a:gd name="connsiteY9" fmla="*/ 1319019 h 1319019"/>
              <a:gd name="connsiteX0" fmla="*/ 222960 w 2465103"/>
              <a:gd name="connsiteY0" fmla="*/ 1319019 h 1319019"/>
              <a:gd name="connsiteX1" fmla="*/ 2127960 w 2465103"/>
              <a:gd name="connsiteY1" fmla="*/ 1319019 h 1319019"/>
              <a:gd name="connsiteX2" fmla="*/ 2261310 w 2465103"/>
              <a:gd name="connsiteY2" fmla="*/ 633219 h 1319019"/>
              <a:gd name="connsiteX3" fmla="*/ 1756485 w 2465103"/>
              <a:gd name="connsiteY3" fmla="*/ 179194 h 1319019"/>
              <a:gd name="connsiteX4" fmla="*/ 1286585 w 2465103"/>
              <a:gd name="connsiteY4" fmla="*/ 220469 h 1319019"/>
              <a:gd name="connsiteX5" fmla="*/ 772235 w 2465103"/>
              <a:gd name="connsiteY5" fmla="*/ 236344 h 1319019"/>
              <a:gd name="connsiteX6" fmla="*/ 229310 w 2465103"/>
              <a:gd name="connsiteY6" fmla="*/ 477644 h 1319019"/>
              <a:gd name="connsiteX7" fmla="*/ 57860 w 2465103"/>
              <a:gd name="connsiteY7" fmla="*/ 709419 h 1319019"/>
              <a:gd name="connsiteX8" fmla="*/ 51510 w 2465103"/>
              <a:gd name="connsiteY8" fmla="*/ 947544 h 1319019"/>
              <a:gd name="connsiteX9" fmla="*/ 222960 w 2465103"/>
              <a:gd name="connsiteY9" fmla="*/ 1319019 h 1319019"/>
              <a:gd name="connsiteX0" fmla="*/ 226648 w 2468791"/>
              <a:gd name="connsiteY0" fmla="*/ 1319019 h 1319019"/>
              <a:gd name="connsiteX1" fmla="*/ 2131648 w 2468791"/>
              <a:gd name="connsiteY1" fmla="*/ 1319019 h 1319019"/>
              <a:gd name="connsiteX2" fmla="*/ 2264998 w 2468791"/>
              <a:gd name="connsiteY2" fmla="*/ 633219 h 1319019"/>
              <a:gd name="connsiteX3" fmla="*/ 1760173 w 2468791"/>
              <a:gd name="connsiteY3" fmla="*/ 179194 h 1319019"/>
              <a:gd name="connsiteX4" fmla="*/ 1290273 w 2468791"/>
              <a:gd name="connsiteY4" fmla="*/ 220469 h 1319019"/>
              <a:gd name="connsiteX5" fmla="*/ 775923 w 2468791"/>
              <a:gd name="connsiteY5" fmla="*/ 236344 h 1319019"/>
              <a:gd name="connsiteX6" fmla="*/ 232998 w 2468791"/>
              <a:gd name="connsiteY6" fmla="*/ 477644 h 1319019"/>
              <a:gd name="connsiteX7" fmla="*/ 61548 w 2468791"/>
              <a:gd name="connsiteY7" fmla="*/ 709419 h 1319019"/>
              <a:gd name="connsiteX8" fmla="*/ 55198 w 2468791"/>
              <a:gd name="connsiteY8" fmla="*/ 947544 h 1319019"/>
              <a:gd name="connsiteX9" fmla="*/ 226648 w 2468791"/>
              <a:gd name="connsiteY9" fmla="*/ 1319019 h 1319019"/>
              <a:gd name="connsiteX0" fmla="*/ 282836 w 2524979"/>
              <a:gd name="connsiteY0" fmla="*/ 1319019 h 1319019"/>
              <a:gd name="connsiteX1" fmla="*/ 2187836 w 2524979"/>
              <a:gd name="connsiteY1" fmla="*/ 1319019 h 1319019"/>
              <a:gd name="connsiteX2" fmla="*/ 2321186 w 2524979"/>
              <a:gd name="connsiteY2" fmla="*/ 633219 h 1319019"/>
              <a:gd name="connsiteX3" fmla="*/ 1816361 w 2524979"/>
              <a:gd name="connsiteY3" fmla="*/ 179194 h 1319019"/>
              <a:gd name="connsiteX4" fmla="*/ 1346461 w 2524979"/>
              <a:gd name="connsiteY4" fmla="*/ 220469 h 1319019"/>
              <a:gd name="connsiteX5" fmla="*/ 832111 w 2524979"/>
              <a:gd name="connsiteY5" fmla="*/ 236344 h 1319019"/>
              <a:gd name="connsiteX6" fmla="*/ 289186 w 2524979"/>
              <a:gd name="connsiteY6" fmla="*/ 477644 h 1319019"/>
              <a:gd name="connsiteX7" fmla="*/ 117736 w 2524979"/>
              <a:gd name="connsiteY7" fmla="*/ 709419 h 1319019"/>
              <a:gd name="connsiteX8" fmla="*/ 111386 w 2524979"/>
              <a:gd name="connsiteY8" fmla="*/ 947544 h 1319019"/>
              <a:gd name="connsiteX9" fmla="*/ 282836 w 2524979"/>
              <a:gd name="connsiteY9" fmla="*/ 1319019 h 1319019"/>
              <a:gd name="connsiteX0" fmla="*/ 336258 w 2578401"/>
              <a:gd name="connsiteY0" fmla="*/ 1319019 h 1319019"/>
              <a:gd name="connsiteX1" fmla="*/ 2241258 w 2578401"/>
              <a:gd name="connsiteY1" fmla="*/ 1319019 h 1319019"/>
              <a:gd name="connsiteX2" fmla="*/ 2374608 w 2578401"/>
              <a:gd name="connsiteY2" fmla="*/ 633219 h 1319019"/>
              <a:gd name="connsiteX3" fmla="*/ 1869783 w 2578401"/>
              <a:gd name="connsiteY3" fmla="*/ 179194 h 1319019"/>
              <a:gd name="connsiteX4" fmla="*/ 1399883 w 2578401"/>
              <a:gd name="connsiteY4" fmla="*/ 220469 h 1319019"/>
              <a:gd name="connsiteX5" fmla="*/ 885533 w 2578401"/>
              <a:gd name="connsiteY5" fmla="*/ 236344 h 1319019"/>
              <a:gd name="connsiteX6" fmla="*/ 342608 w 2578401"/>
              <a:gd name="connsiteY6" fmla="*/ 477644 h 1319019"/>
              <a:gd name="connsiteX7" fmla="*/ 171158 w 2578401"/>
              <a:gd name="connsiteY7" fmla="*/ 709419 h 1319019"/>
              <a:gd name="connsiteX8" fmla="*/ 164808 w 2578401"/>
              <a:gd name="connsiteY8" fmla="*/ 947544 h 1319019"/>
              <a:gd name="connsiteX9" fmla="*/ 336258 w 2578401"/>
              <a:gd name="connsiteY9" fmla="*/ 1319019 h 1319019"/>
              <a:gd name="connsiteX0" fmla="*/ 323711 w 2565854"/>
              <a:gd name="connsiteY0" fmla="*/ 1319019 h 1319019"/>
              <a:gd name="connsiteX1" fmla="*/ 2228711 w 2565854"/>
              <a:gd name="connsiteY1" fmla="*/ 1319019 h 1319019"/>
              <a:gd name="connsiteX2" fmla="*/ 2362061 w 2565854"/>
              <a:gd name="connsiteY2" fmla="*/ 633219 h 1319019"/>
              <a:gd name="connsiteX3" fmla="*/ 1857236 w 2565854"/>
              <a:gd name="connsiteY3" fmla="*/ 179194 h 1319019"/>
              <a:gd name="connsiteX4" fmla="*/ 1387336 w 2565854"/>
              <a:gd name="connsiteY4" fmla="*/ 220469 h 1319019"/>
              <a:gd name="connsiteX5" fmla="*/ 872986 w 2565854"/>
              <a:gd name="connsiteY5" fmla="*/ 236344 h 1319019"/>
              <a:gd name="connsiteX6" fmla="*/ 330061 w 2565854"/>
              <a:gd name="connsiteY6" fmla="*/ 477644 h 1319019"/>
              <a:gd name="connsiteX7" fmla="*/ 158611 w 2565854"/>
              <a:gd name="connsiteY7" fmla="*/ 709419 h 1319019"/>
              <a:gd name="connsiteX8" fmla="*/ 152261 w 2565854"/>
              <a:gd name="connsiteY8" fmla="*/ 947544 h 1319019"/>
              <a:gd name="connsiteX9" fmla="*/ 323711 w 2565854"/>
              <a:gd name="connsiteY9" fmla="*/ 1319019 h 131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65854" h="1319019">
                <a:moveTo>
                  <a:pt x="323711" y="1319019"/>
                </a:moveTo>
                <a:lnTo>
                  <a:pt x="2228711" y="1319019"/>
                </a:lnTo>
                <a:cubicBezTo>
                  <a:pt x="2606536" y="1287269"/>
                  <a:pt x="2689086" y="814194"/>
                  <a:pt x="2362061" y="633219"/>
                </a:cubicBezTo>
                <a:cubicBezTo>
                  <a:pt x="2659453" y="331594"/>
                  <a:pt x="2283744" y="-176406"/>
                  <a:pt x="1857236" y="179194"/>
                </a:cubicBezTo>
                <a:cubicBezTo>
                  <a:pt x="1719653" y="50077"/>
                  <a:pt x="1540794" y="32086"/>
                  <a:pt x="1387336" y="220469"/>
                </a:cubicBezTo>
                <a:cubicBezTo>
                  <a:pt x="1247636" y="-148889"/>
                  <a:pt x="936486" y="8802"/>
                  <a:pt x="872986" y="236344"/>
                </a:cubicBezTo>
                <a:cubicBezTo>
                  <a:pt x="609461" y="94527"/>
                  <a:pt x="301486" y="241636"/>
                  <a:pt x="330061" y="477644"/>
                </a:cubicBezTo>
                <a:cubicBezTo>
                  <a:pt x="104636" y="466002"/>
                  <a:pt x="41136" y="613111"/>
                  <a:pt x="158611" y="709419"/>
                </a:cubicBezTo>
                <a:cubicBezTo>
                  <a:pt x="70769" y="788794"/>
                  <a:pt x="84528" y="880869"/>
                  <a:pt x="152261" y="947544"/>
                </a:cubicBezTo>
                <a:cubicBezTo>
                  <a:pt x="-127139" y="1033269"/>
                  <a:pt x="6211" y="1299969"/>
                  <a:pt x="323711" y="1319019"/>
                </a:cubicBezTo>
                <a:close/>
              </a:path>
            </a:pathLst>
          </a:custGeom>
          <a:solidFill>
            <a:srgbClr val="5A6378"/>
          </a:solidFill>
          <a:ln w="76200"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63" name="Group 11">
            <a:extLst>
              <a:ext uri="{FF2B5EF4-FFF2-40B4-BE49-F238E27FC236}">
                <a16:creationId xmlns="" xmlns:a16="http://schemas.microsoft.com/office/drawing/2014/main" id="{503753D5-25C9-637F-ACB3-0FAA96CFF24A}"/>
              </a:ext>
            </a:extLst>
          </p:cNvPr>
          <p:cNvGrpSpPr>
            <a:grpSpLocks/>
          </p:cNvGrpSpPr>
          <p:nvPr/>
        </p:nvGrpSpPr>
        <p:grpSpPr bwMode="auto">
          <a:xfrm>
            <a:off x="5145741" y="1868347"/>
            <a:ext cx="369888" cy="647700"/>
            <a:chOff x="2057400" y="2332412"/>
            <a:chExt cx="324766" cy="568896"/>
          </a:xfrm>
        </p:grpSpPr>
        <p:sp>
          <p:nvSpPr>
            <p:cNvPr id="64" name="Oval 63">
              <a:extLst>
                <a:ext uri="{FF2B5EF4-FFF2-40B4-BE49-F238E27FC236}">
                  <a16:creationId xmlns="" xmlns:a16="http://schemas.microsoft.com/office/drawing/2014/main" id="{C1DEA577-2A8E-A6A7-ACC0-244A19758727}"/>
                </a:ext>
              </a:extLst>
            </p:cNvPr>
            <p:cNvSpPr/>
            <p:nvPr/>
          </p:nvSpPr>
          <p:spPr>
            <a:xfrm>
              <a:off x="2057400" y="2743747"/>
              <a:ext cx="157505" cy="157561"/>
            </a:xfrm>
            <a:prstGeom prst="ellipse">
              <a:avLst/>
            </a:prstGeom>
            <a:solidFill>
              <a:srgbClr val="F0AD00"/>
            </a:solid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5" name="Oval 64">
              <a:extLst>
                <a:ext uri="{FF2B5EF4-FFF2-40B4-BE49-F238E27FC236}">
                  <a16:creationId xmlns="" xmlns:a16="http://schemas.microsoft.com/office/drawing/2014/main" id="{DDFADF81-E1CB-C7D5-7902-6AB5C67D9AB1}"/>
                </a:ext>
              </a:extLst>
            </p:cNvPr>
            <p:cNvSpPr/>
            <p:nvPr/>
          </p:nvSpPr>
          <p:spPr>
            <a:xfrm>
              <a:off x="2214905" y="2562481"/>
              <a:ext cx="158898" cy="157561"/>
            </a:xfrm>
            <a:prstGeom prst="ellipse">
              <a:avLst/>
            </a:prstGeom>
            <a:solidFill>
              <a:srgbClr val="F0AD00"/>
            </a:solid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6" name="Oval 65">
              <a:extLst>
                <a:ext uri="{FF2B5EF4-FFF2-40B4-BE49-F238E27FC236}">
                  <a16:creationId xmlns="" xmlns:a16="http://schemas.microsoft.com/office/drawing/2014/main" id="{2B0A6A3B-1BB0-5D32-8BD8-DF13BBA8A2B0}"/>
                </a:ext>
              </a:extLst>
            </p:cNvPr>
            <p:cNvSpPr/>
            <p:nvPr/>
          </p:nvSpPr>
          <p:spPr>
            <a:xfrm>
              <a:off x="2224661" y="2332412"/>
              <a:ext cx="157505" cy="157562"/>
            </a:xfrm>
            <a:prstGeom prst="ellipse">
              <a:avLst/>
            </a:prstGeom>
            <a:solidFill>
              <a:srgbClr val="F0AD00"/>
            </a:solid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67" name="Group 66">
            <a:extLst>
              <a:ext uri="{FF2B5EF4-FFF2-40B4-BE49-F238E27FC236}">
                <a16:creationId xmlns="" xmlns:a16="http://schemas.microsoft.com/office/drawing/2014/main" id="{3567556B-AC5D-73AB-47D1-439E53226183}"/>
              </a:ext>
            </a:extLst>
          </p:cNvPr>
          <p:cNvGrpSpPr/>
          <p:nvPr/>
        </p:nvGrpSpPr>
        <p:grpSpPr>
          <a:xfrm rot="20620448">
            <a:off x="8634092" y="3446519"/>
            <a:ext cx="369802" cy="647785"/>
            <a:chOff x="2057400" y="2332412"/>
            <a:chExt cx="324766" cy="568896"/>
          </a:xfrm>
          <a:solidFill>
            <a:srgbClr val="E66C7D"/>
          </a:solidFill>
        </p:grpSpPr>
        <p:sp>
          <p:nvSpPr>
            <p:cNvPr id="68" name="Oval 67">
              <a:extLst>
                <a:ext uri="{FF2B5EF4-FFF2-40B4-BE49-F238E27FC236}">
                  <a16:creationId xmlns="" xmlns:a16="http://schemas.microsoft.com/office/drawing/2014/main" id="{6682505A-11EA-CA5F-DBEE-29952F549F7F}"/>
                </a:ext>
              </a:extLst>
            </p:cNvPr>
            <p:cNvSpPr/>
            <p:nvPr/>
          </p:nvSpPr>
          <p:spPr>
            <a:xfrm>
              <a:off x="2057400" y="2743200"/>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9" name="Oval 68">
              <a:extLst>
                <a:ext uri="{FF2B5EF4-FFF2-40B4-BE49-F238E27FC236}">
                  <a16:creationId xmlns="" xmlns:a16="http://schemas.microsoft.com/office/drawing/2014/main" id="{1C9A2100-9FDA-7E33-129A-3C929C55DA12}"/>
                </a:ext>
              </a:extLst>
            </p:cNvPr>
            <p:cNvSpPr/>
            <p:nvPr/>
          </p:nvSpPr>
          <p:spPr>
            <a:xfrm>
              <a:off x="2215508" y="2562301"/>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0" name="Oval 69">
              <a:extLst>
                <a:ext uri="{FF2B5EF4-FFF2-40B4-BE49-F238E27FC236}">
                  <a16:creationId xmlns="" xmlns:a16="http://schemas.microsoft.com/office/drawing/2014/main" id="{E213B5A2-E342-04FA-878B-3B9D292677CC}"/>
                </a:ext>
              </a:extLst>
            </p:cNvPr>
            <p:cNvSpPr/>
            <p:nvPr/>
          </p:nvSpPr>
          <p:spPr>
            <a:xfrm>
              <a:off x="2224058" y="2332412"/>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71" name="Group 70">
            <a:extLst>
              <a:ext uri="{FF2B5EF4-FFF2-40B4-BE49-F238E27FC236}">
                <a16:creationId xmlns="" xmlns:a16="http://schemas.microsoft.com/office/drawing/2014/main" id="{8D4F9918-9C42-C5E7-84E4-BD35E5F1358D}"/>
              </a:ext>
            </a:extLst>
          </p:cNvPr>
          <p:cNvGrpSpPr/>
          <p:nvPr/>
        </p:nvGrpSpPr>
        <p:grpSpPr>
          <a:xfrm rot="20620448">
            <a:off x="9391348" y="5639346"/>
            <a:ext cx="369802" cy="647785"/>
            <a:chOff x="2057400" y="2332412"/>
            <a:chExt cx="324766" cy="568896"/>
          </a:xfrm>
          <a:solidFill>
            <a:srgbClr val="5A6378"/>
          </a:solidFill>
        </p:grpSpPr>
        <p:sp>
          <p:nvSpPr>
            <p:cNvPr id="72" name="Oval 71">
              <a:extLst>
                <a:ext uri="{FF2B5EF4-FFF2-40B4-BE49-F238E27FC236}">
                  <a16:creationId xmlns="" xmlns:a16="http://schemas.microsoft.com/office/drawing/2014/main" id="{AA4C29FF-A2EE-B6DD-2FDD-1CA99EE90DC4}"/>
                </a:ext>
              </a:extLst>
            </p:cNvPr>
            <p:cNvSpPr/>
            <p:nvPr/>
          </p:nvSpPr>
          <p:spPr>
            <a:xfrm>
              <a:off x="2057400" y="2743200"/>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3" name="Oval 72">
              <a:extLst>
                <a:ext uri="{FF2B5EF4-FFF2-40B4-BE49-F238E27FC236}">
                  <a16:creationId xmlns="" xmlns:a16="http://schemas.microsoft.com/office/drawing/2014/main" id="{61551C3A-80A4-90F2-1F3B-5EDE7460A216}"/>
                </a:ext>
              </a:extLst>
            </p:cNvPr>
            <p:cNvSpPr/>
            <p:nvPr/>
          </p:nvSpPr>
          <p:spPr>
            <a:xfrm>
              <a:off x="2215508" y="2562301"/>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4" name="Oval 73">
              <a:extLst>
                <a:ext uri="{FF2B5EF4-FFF2-40B4-BE49-F238E27FC236}">
                  <a16:creationId xmlns="" xmlns:a16="http://schemas.microsoft.com/office/drawing/2014/main" id="{BCD32397-F5BC-154C-6DC4-8EDF75983618}"/>
                </a:ext>
              </a:extLst>
            </p:cNvPr>
            <p:cNvSpPr/>
            <p:nvPr/>
          </p:nvSpPr>
          <p:spPr>
            <a:xfrm>
              <a:off x="2224058" y="2332412"/>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75" name="Group 74">
            <a:extLst>
              <a:ext uri="{FF2B5EF4-FFF2-40B4-BE49-F238E27FC236}">
                <a16:creationId xmlns="" xmlns:a16="http://schemas.microsoft.com/office/drawing/2014/main" id="{3B7B2A4A-11FF-9C6B-DC3E-1CA490C8B13B}"/>
              </a:ext>
            </a:extLst>
          </p:cNvPr>
          <p:cNvGrpSpPr/>
          <p:nvPr/>
        </p:nvGrpSpPr>
        <p:grpSpPr>
          <a:xfrm rot="21164505">
            <a:off x="4863592" y="4709587"/>
            <a:ext cx="369802" cy="647785"/>
            <a:chOff x="2057400" y="2332412"/>
            <a:chExt cx="324766" cy="568896"/>
          </a:xfrm>
          <a:solidFill>
            <a:srgbClr val="60B5CC"/>
          </a:solidFill>
        </p:grpSpPr>
        <p:sp>
          <p:nvSpPr>
            <p:cNvPr id="76" name="Oval 75">
              <a:extLst>
                <a:ext uri="{FF2B5EF4-FFF2-40B4-BE49-F238E27FC236}">
                  <a16:creationId xmlns="" xmlns:a16="http://schemas.microsoft.com/office/drawing/2014/main" id="{7984D381-6A09-39C0-F982-B0AE9ED361A4}"/>
                </a:ext>
              </a:extLst>
            </p:cNvPr>
            <p:cNvSpPr/>
            <p:nvPr/>
          </p:nvSpPr>
          <p:spPr>
            <a:xfrm>
              <a:off x="2057400" y="2743200"/>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7" name="Oval 76">
              <a:extLst>
                <a:ext uri="{FF2B5EF4-FFF2-40B4-BE49-F238E27FC236}">
                  <a16:creationId xmlns="" xmlns:a16="http://schemas.microsoft.com/office/drawing/2014/main" id="{009C7CE0-9F3A-0EF6-D17C-C54FB8D83A7B}"/>
                </a:ext>
              </a:extLst>
            </p:cNvPr>
            <p:cNvSpPr/>
            <p:nvPr/>
          </p:nvSpPr>
          <p:spPr>
            <a:xfrm>
              <a:off x="2215508" y="2562301"/>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8" name="Oval 77">
              <a:extLst>
                <a:ext uri="{FF2B5EF4-FFF2-40B4-BE49-F238E27FC236}">
                  <a16:creationId xmlns="" xmlns:a16="http://schemas.microsoft.com/office/drawing/2014/main" id="{01458872-7537-9BCE-8355-59FF192A0569}"/>
                </a:ext>
              </a:extLst>
            </p:cNvPr>
            <p:cNvSpPr/>
            <p:nvPr/>
          </p:nvSpPr>
          <p:spPr>
            <a:xfrm>
              <a:off x="2224058" y="2332412"/>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79" name="Rectangle 31">
            <a:extLst>
              <a:ext uri="{FF2B5EF4-FFF2-40B4-BE49-F238E27FC236}">
                <a16:creationId xmlns="" xmlns:a16="http://schemas.microsoft.com/office/drawing/2014/main" id="{DBF1D128-FBA5-BB74-98B0-EA28A78476D0}"/>
              </a:ext>
            </a:extLst>
          </p:cNvPr>
          <p:cNvSpPr>
            <a:spLocks noChangeArrowheads="1"/>
          </p:cNvSpPr>
          <p:nvPr/>
        </p:nvSpPr>
        <p:spPr bwMode="auto">
          <a:xfrm>
            <a:off x="2677459" y="1646423"/>
            <a:ext cx="2205790" cy="508601"/>
          </a:xfrm>
          <a:prstGeom prst="rect">
            <a:avLst/>
          </a:prstGeom>
          <a:noFill/>
        </p:spPr>
        <p:txBody>
          <a:bodyPr wrap="square">
            <a:spAutoFit/>
          </a:bodyPr>
          <a:lstStyle/>
          <a:p>
            <a:pPr algn="ctr">
              <a:lnSpc>
                <a:spcPct val="125000"/>
              </a:lnSpc>
            </a:pPr>
            <a:r>
              <a:rPr lang="en-US" sz="2400" b="1">
                <a:solidFill>
                  <a:schemeClr val="bg1"/>
                </a:solidFill>
              </a:rPr>
              <a:t>Tiến hóa nhỏ</a:t>
            </a:r>
          </a:p>
        </p:txBody>
      </p:sp>
      <p:sp>
        <p:nvSpPr>
          <p:cNvPr id="80" name="Rectangle 31">
            <a:extLst>
              <a:ext uri="{FF2B5EF4-FFF2-40B4-BE49-F238E27FC236}">
                <a16:creationId xmlns="" xmlns:a16="http://schemas.microsoft.com/office/drawing/2014/main" id="{5522131B-C399-C9D1-7850-E1E147C4051F}"/>
              </a:ext>
            </a:extLst>
          </p:cNvPr>
          <p:cNvSpPr>
            <a:spLocks noChangeArrowheads="1"/>
          </p:cNvSpPr>
          <p:nvPr/>
        </p:nvSpPr>
        <p:spPr bwMode="auto">
          <a:xfrm>
            <a:off x="5283854" y="2956665"/>
            <a:ext cx="3309937" cy="970266"/>
          </a:xfrm>
          <a:prstGeom prst="rect">
            <a:avLst/>
          </a:prstGeom>
          <a:noFill/>
        </p:spPr>
        <p:txBody>
          <a:bodyPr wrap="square">
            <a:spAutoFit/>
          </a:bodyPr>
          <a:lstStyle/>
          <a:p>
            <a:pPr algn="ctr">
              <a:lnSpc>
                <a:spcPct val="125000"/>
              </a:lnSpc>
            </a:pPr>
            <a:r>
              <a:rPr lang="en-US" sz="2400" b="1">
                <a:solidFill>
                  <a:schemeClr val="bg1"/>
                </a:solidFill>
              </a:rPr>
              <a:t>Nguồn biến dị di truyền của quần thể</a:t>
            </a:r>
          </a:p>
        </p:txBody>
      </p:sp>
      <p:sp>
        <p:nvSpPr>
          <p:cNvPr id="81" name="Rectangle 31">
            <a:extLst>
              <a:ext uri="{FF2B5EF4-FFF2-40B4-BE49-F238E27FC236}">
                <a16:creationId xmlns="" xmlns:a16="http://schemas.microsoft.com/office/drawing/2014/main" id="{77B9D073-0877-0C5B-979A-983A476CFFA0}"/>
              </a:ext>
            </a:extLst>
          </p:cNvPr>
          <p:cNvSpPr>
            <a:spLocks noChangeArrowheads="1"/>
          </p:cNvSpPr>
          <p:nvPr/>
        </p:nvSpPr>
        <p:spPr bwMode="auto">
          <a:xfrm>
            <a:off x="6717952" y="5151058"/>
            <a:ext cx="2187416" cy="970266"/>
          </a:xfrm>
          <a:prstGeom prst="rect">
            <a:avLst/>
          </a:prstGeom>
          <a:noFill/>
        </p:spPr>
        <p:txBody>
          <a:bodyPr wrap="square">
            <a:spAutoFit/>
          </a:bodyPr>
          <a:lstStyle/>
          <a:p>
            <a:pPr algn="ctr">
              <a:lnSpc>
                <a:spcPct val="125000"/>
              </a:lnSpc>
            </a:pPr>
            <a:r>
              <a:rPr lang="en-US" sz="2400" b="1">
                <a:solidFill>
                  <a:schemeClr val="bg1"/>
                </a:solidFill>
              </a:rPr>
              <a:t>Cơ chế tiến hóa lớn</a:t>
            </a:r>
          </a:p>
        </p:txBody>
      </p:sp>
      <p:sp>
        <p:nvSpPr>
          <p:cNvPr id="82" name="Rectangle 31">
            <a:extLst>
              <a:ext uri="{FF2B5EF4-FFF2-40B4-BE49-F238E27FC236}">
                <a16:creationId xmlns="" xmlns:a16="http://schemas.microsoft.com/office/drawing/2014/main" id="{48E00C15-11B4-FE94-AA4F-698196976699}"/>
              </a:ext>
            </a:extLst>
          </p:cNvPr>
          <p:cNvSpPr>
            <a:spLocks noChangeArrowheads="1"/>
          </p:cNvSpPr>
          <p:nvPr/>
        </p:nvSpPr>
        <p:spPr bwMode="auto">
          <a:xfrm>
            <a:off x="1828966" y="4133221"/>
            <a:ext cx="2388441" cy="970266"/>
          </a:xfrm>
          <a:prstGeom prst="rect">
            <a:avLst/>
          </a:prstGeom>
          <a:noFill/>
        </p:spPr>
        <p:txBody>
          <a:bodyPr wrap="square">
            <a:spAutoFit/>
          </a:bodyPr>
          <a:lstStyle/>
          <a:p>
            <a:pPr algn="ctr">
              <a:lnSpc>
                <a:spcPct val="125000"/>
              </a:lnSpc>
            </a:pPr>
            <a:r>
              <a:rPr lang="en-US" sz="2400" b="1">
                <a:solidFill>
                  <a:schemeClr val="bg1"/>
                </a:solidFill>
              </a:rPr>
              <a:t>Các nhân tố tiến hóa </a:t>
            </a:r>
          </a:p>
        </p:txBody>
      </p:sp>
    </p:spTree>
    <p:extLst>
      <p:ext uri="{BB962C8B-B14F-4D97-AF65-F5344CB8AC3E}">
        <p14:creationId xmlns:p14="http://schemas.microsoft.com/office/powerpoint/2010/main" val="3564636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circle(in)">
                                      <p:cBhvr>
                                        <p:cTn id="12" dur="2000"/>
                                        <p:tgtEl>
                                          <p:spTgt spid="5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circle(in)">
                                      <p:cBhvr>
                                        <p:cTn id="15" dur="2000"/>
                                        <p:tgtEl>
                                          <p:spTgt spid="60"/>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circle(in)">
                                      <p:cBhvr>
                                        <p:cTn id="18" dur="2000"/>
                                        <p:tgtEl>
                                          <p:spTgt spid="61"/>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circle(in)">
                                      <p:cBhvr>
                                        <p:cTn id="21" dur="2000"/>
                                        <p:tgtEl>
                                          <p:spTgt spid="62"/>
                                        </p:tgtEl>
                                      </p:cBhvr>
                                    </p:animEffect>
                                  </p:childTnLst>
                                </p:cTn>
                              </p:par>
                              <p:par>
                                <p:cTn id="22" presetID="6" presetClass="entr" presetSubtype="16" fill="hold" nodeType="with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circle(in)">
                                      <p:cBhvr>
                                        <p:cTn id="24" dur="2000"/>
                                        <p:tgtEl>
                                          <p:spTgt spid="63"/>
                                        </p:tgtEl>
                                      </p:cBhvr>
                                    </p:animEffect>
                                  </p:childTnLst>
                                </p:cTn>
                              </p:par>
                              <p:par>
                                <p:cTn id="25" presetID="6" presetClass="entr" presetSubtype="16" fill="hold" nodeType="with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circle(in)">
                                      <p:cBhvr>
                                        <p:cTn id="27" dur="2000"/>
                                        <p:tgtEl>
                                          <p:spTgt spid="67"/>
                                        </p:tgtEl>
                                      </p:cBhvr>
                                    </p:animEffect>
                                  </p:childTnLst>
                                </p:cTn>
                              </p:par>
                              <p:par>
                                <p:cTn id="28" presetID="6" presetClass="entr" presetSubtype="16" fill="hold" nodeType="with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circle(in)">
                                      <p:cBhvr>
                                        <p:cTn id="30" dur="2000"/>
                                        <p:tgtEl>
                                          <p:spTgt spid="71"/>
                                        </p:tgtEl>
                                      </p:cBhvr>
                                    </p:animEffect>
                                  </p:childTnLst>
                                </p:cTn>
                              </p:par>
                              <p:par>
                                <p:cTn id="31" presetID="6" presetClass="entr" presetSubtype="16" fill="hold" nodeType="withEffect">
                                  <p:stCondLst>
                                    <p:cond delay="0"/>
                                  </p:stCondLst>
                                  <p:childTnLst>
                                    <p:set>
                                      <p:cBhvr>
                                        <p:cTn id="32" dur="1" fill="hold">
                                          <p:stCondLst>
                                            <p:cond delay="0"/>
                                          </p:stCondLst>
                                        </p:cTn>
                                        <p:tgtEl>
                                          <p:spTgt spid="75"/>
                                        </p:tgtEl>
                                        <p:attrNameLst>
                                          <p:attrName>style.visibility</p:attrName>
                                        </p:attrNameLst>
                                      </p:cBhvr>
                                      <p:to>
                                        <p:strVal val="visible"/>
                                      </p:to>
                                    </p:set>
                                    <p:animEffect transition="in" filter="circle(in)">
                                      <p:cBhvr>
                                        <p:cTn id="33" dur="2000"/>
                                        <p:tgtEl>
                                          <p:spTgt spid="75"/>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circle(in)">
                                      <p:cBhvr>
                                        <p:cTn id="36" dur="2000"/>
                                        <p:tgtEl>
                                          <p:spTgt spid="79"/>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circle(in)">
                                      <p:cBhvr>
                                        <p:cTn id="39" dur="2000"/>
                                        <p:tgtEl>
                                          <p:spTgt spid="80"/>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81"/>
                                        </p:tgtEl>
                                        <p:attrNameLst>
                                          <p:attrName>style.visibility</p:attrName>
                                        </p:attrNameLst>
                                      </p:cBhvr>
                                      <p:to>
                                        <p:strVal val="visible"/>
                                      </p:to>
                                    </p:set>
                                    <p:animEffect transition="in" filter="circle(in)">
                                      <p:cBhvr>
                                        <p:cTn id="42" dur="2000"/>
                                        <p:tgtEl>
                                          <p:spTgt spid="81"/>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82"/>
                                        </p:tgtEl>
                                        <p:attrNameLst>
                                          <p:attrName>style.visibility</p:attrName>
                                        </p:attrNameLst>
                                      </p:cBhvr>
                                      <p:to>
                                        <p:strVal val="visible"/>
                                      </p:to>
                                    </p:set>
                                    <p:animEffect transition="in" filter="circle(in)">
                                      <p:cBhvr>
                                        <p:cTn id="45" dur="20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9" grpId="0" animBg="1"/>
      <p:bldP spid="60" grpId="0" animBg="1"/>
      <p:bldP spid="61" grpId="0" animBg="1"/>
      <p:bldP spid="62" grpId="0" animBg="1"/>
      <p:bldP spid="79" grpId="0"/>
      <p:bldP spid="80" grpId="0"/>
      <p:bldP spid="81" grpId="0"/>
      <p:bldP spid="8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3"/>
          <p:cNvSpPr>
            <a:spLocks noChangeArrowheads="1"/>
          </p:cNvSpPr>
          <p:nvPr/>
        </p:nvSpPr>
        <p:spPr bwMode="auto">
          <a:xfrm>
            <a:off x="1524001" y="0"/>
            <a:ext cx="91233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nl-NL" altLang="en-US" b="1">
                <a:solidFill>
                  <a:srgbClr val="FF0066"/>
                </a:solidFill>
                <a:latin typeface="Times New Roman" panose="02020603050405020304" pitchFamily="18" charset="0"/>
                <a:cs typeface="Times New Roman" panose="02020603050405020304" pitchFamily="18" charset="0"/>
              </a:rPr>
              <a:t>BÀI 50: CƠ CHẾ TIẾN HOÁ</a:t>
            </a:r>
            <a:endParaRPr lang="en-US" altLang="en-US">
              <a:solidFill>
                <a:srgbClr val="FF0066"/>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86366" y="762001"/>
            <a:ext cx="10053034" cy="584775"/>
          </a:xfrm>
          <a:prstGeom prst="rect">
            <a:avLst/>
          </a:prstGeom>
          <a:noFill/>
        </p:spPr>
        <p:txBody>
          <a:bodyPr wrap="square">
            <a:spAutoFit/>
          </a:bodyPr>
          <a:lstStyle/>
          <a:p>
            <a:pPr algn="just">
              <a:defRPr/>
            </a:pPr>
            <a:r>
              <a:rPr lang="vi-VN" sz="3200" spc="-30" dirty="0">
                <a:solidFill>
                  <a:srgbClr val="FF0000"/>
                </a:solidFill>
                <a:latin typeface="+mj-lt"/>
                <a:ea typeface="Arial" panose="020B0604020202020204" pitchFamily="34" charset="0"/>
                <a:cs typeface="Times New Roman" panose="02020603050405020304" pitchFamily="18" charset="0"/>
              </a:rPr>
              <a:t>II. Một số luận điểm của thuyết tiến hoá tổng hợp hiện đại</a:t>
            </a:r>
            <a:endParaRPr lang="en-US" sz="3200" dirty="0">
              <a:solidFill>
                <a:srgbClr val="FF0000"/>
              </a:solidFill>
              <a:latin typeface="+mj-lt"/>
              <a:ea typeface="Arial" panose="020B0604020202020204" pitchFamily="34" charset="0"/>
              <a:cs typeface="Times New Roman" panose="02020603050405020304" pitchFamily="18" charset="0"/>
            </a:endParaRPr>
          </a:p>
        </p:txBody>
      </p:sp>
      <p:sp>
        <p:nvSpPr>
          <p:cNvPr id="34820" name="TextBox 4"/>
          <p:cNvSpPr txBox="1">
            <a:spLocks noChangeArrowheads="1"/>
          </p:cNvSpPr>
          <p:nvPr/>
        </p:nvSpPr>
        <p:spPr bwMode="auto">
          <a:xfrm>
            <a:off x="386366" y="1346776"/>
            <a:ext cx="4572000"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225425" algn="l"/>
              </a:tabLst>
              <a:defRPr sz="3200">
                <a:solidFill>
                  <a:schemeClr val="tx1"/>
                </a:solidFill>
                <a:latin typeface="Arial" panose="020B0604020202020204" pitchFamily="34" charset="0"/>
              </a:defRPr>
            </a:lvl1pPr>
            <a:lvl2pPr marL="742950" indent="-285750">
              <a:spcBef>
                <a:spcPct val="20000"/>
              </a:spcBef>
              <a:buChar char="–"/>
              <a:tabLst>
                <a:tab pos="225425" algn="l"/>
              </a:tabLst>
              <a:defRPr sz="2800">
                <a:solidFill>
                  <a:schemeClr val="tx1"/>
                </a:solidFill>
                <a:latin typeface="Arial" panose="020B0604020202020204" pitchFamily="34" charset="0"/>
              </a:defRPr>
            </a:lvl2pPr>
            <a:lvl3pPr marL="1143000" indent="-228600">
              <a:spcBef>
                <a:spcPct val="20000"/>
              </a:spcBef>
              <a:buChar char="•"/>
              <a:tabLst>
                <a:tab pos="225425" algn="l"/>
              </a:tabLst>
              <a:defRPr sz="2400">
                <a:solidFill>
                  <a:schemeClr val="tx1"/>
                </a:solidFill>
                <a:latin typeface="Arial" panose="020B0604020202020204" pitchFamily="34" charset="0"/>
              </a:defRPr>
            </a:lvl3pPr>
            <a:lvl4pPr marL="1600200" indent="-228600">
              <a:spcBef>
                <a:spcPct val="20000"/>
              </a:spcBef>
              <a:buChar char="–"/>
              <a:tabLst>
                <a:tab pos="225425" algn="l"/>
              </a:tabLst>
              <a:defRPr sz="2000">
                <a:solidFill>
                  <a:schemeClr val="tx1"/>
                </a:solidFill>
                <a:latin typeface="Arial" panose="020B0604020202020204" pitchFamily="34" charset="0"/>
              </a:defRPr>
            </a:lvl4pPr>
            <a:lvl5pPr marL="2057400" indent="-228600">
              <a:spcBef>
                <a:spcPct val="20000"/>
              </a:spcBef>
              <a:buChar char="»"/>
              <a:tabLst>
                <a:tab pos="22542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2542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2542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2542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25425" algn="l"/>
              </a:tabLst>
              <a:defRPr sz="2000">
                <a:solidFill>
                  <a:schemeClr val="tx1"/>
                </a:solidFill>
                <a:latin typeface="Arial" panose="020B0604020202020204" pitchFamily="34" charset="0"/>
              </a:defRPr>
            </a:lvl9pPr>
          </a:lstStyle>
          <a:p>
            <a:pPr algn="just">
              <a:lnSpc>
                <a:spcPct val="120000"/>
              </a:lnSpc>
              <a:spcBef>
                <a:spcPct val="0"/>
              </a:spcBef>
              <a:spcAft>
                <a:spcPts val="800"/>
              </a:spcAft>
              <a:buNone/>
            </a:pPr>
            <a:r>
              <a:rPr lang="vi-VN" altLang="en-US"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1.Tiến hoá nhỏ</a:t>
            </a:r>
            <a:endParaRPr lang="en-US" altLang="en-US"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34821" name="TextBox 6"/>
          <p:cNvSpPr txBox="1">
            <a:spLocks noChangeArrowheads="1"/>
          </p:cNvSpPr>
          <p:nvPr/>
        </p:nvSpPr>
        <p:spPr bwMode="auto">
          <a:xfrm>
            <a:off x="1271881" y="2064649"/>
            <a:ext cx="6934200"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spcAft>
                <a:spcPts val="800"/>
              </a:spcAft>
              <a:buNone/>
            </a:pPr>
            <a:r>
              <a:rPr lang="vi-VN" alt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Trình bày nội dung tiến hoá nhỏ?</a:t>
            </a:r>
            <a:endParaRPr lang="en-US" alt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TextBox 5"/>
          <p:cNvSpPr txBox="1"/>
          <p:nvPr/>
        </p:nvSpPr>
        <p:spPr>
          <a:xfrm>
            <a:off x="431442" y="2892986"/>
            <a:ext cx="11487955" cy="3108543"/>
          </a:xfrm>
          <a:prstGeom prst="rect">
            <a:avLst/>
          </a:prstGeom>
          <a:noFill/>
        </p:spPr>
        <p:txBody>
          <a:bodyPr wrap="square">
            <a:spAutoFit/>
          </a:bodyPr>
          <a:lstStyle/>
          <a:p>
            <a:pPr algn="just">
              <a:tabLst>
                <a:tab pos="226060" algn="l"/>
              </a:tabLst>
              <a:defRPr/>
            </a:pPr>
            <a:r>
              <a:rPr lang="vi-VN" sz="2800" dirty="0">
                <a:solidFill>
                  <a:srgbClr val="0000FF"/>
                </a:solidFill>
                <a:latin typeface="+mj-lt"/>
                <a:ea typeface="Arial" panose="020B0604020202020204" pitchFamily="34" charset="0"/>
                <a:cs typeface="Times New Roman" panose="02020603050405020304" pitchFamily="18" charset="0"/>
              </a:rPr>
              <a:t>+ Khái niệm: Quá trình biến đổi tần số allele, tần số kiểu gene của quần thể qua các thế hệ gọi là tiến hoá nhỏ.</a:t>
            </a:r>
            <a:endParaRPr lang="en-US" sz="2800" dirty="0">
              <a:solidFill>
                <a:srgbClr val="0000FF"/>
              </a:solidFill>
              <a:latin typeface="+mj-lt"/>
              <a:ea typeface="Arial" panose="020B0604020202020204" pitchFamily="34" charset="0"/>
              <a:cs typeface="Times New Roman" panose="02020603050405020304" pitchFamily="18" charset="0"/>
            </a:endParaRPr>
          </a:p>
          <a:p>
            <a:pPr algn="just">
              <a:defRPr/>
            </a:pPr>
            <a:r>
              <a:rPr lang="vi-VN" sz="2800" dirty="0">
                <a:solidFill>
                  <a:srgbClr val="0000FF"/>
                </a:solidFill>
                <a:latin typeface="+mj-lt"/>
                <a:ea typeface="Arial" panose="020B0604020202020204" pitchFamily="34" charset="0"/>
                <a:cs typeface="Times New Roman" panose="02020603050405020304" pitchFamily="18" charset="0"/>
              </a:rPr>
              <a:t>+ Quy mô: diễn ra trong phạm vi phân bố tương đối hẹp</a:t>
            </a:r>
            <a:endParaRPr lang="en-US" sz="2800" dirty="0">
              <a:solidFill>
                <a:srgbClr val="0000FF"/>
              </a:solidFill>
              <a:latin typeface="+mj-lt"/>
              <a:ea typeface="Arial" panose="020B0604020202020204" pitchFamily="34" charset="0"/>
              <a:cs typeface="Times New Roman" panose="02020603050405020304" pitchFamily="18" charset="0"/>
            </a:endParaRPr>
          </a:p>
          <a:p>
            <a:pPr algn="just">
              <a:defRPr/>
            </a:pPr>
            <a:r>
              <a:rPr lang="vi-VN" sz="2800" spc="-60" dirty="0">
                <a:solidFill>
                  <a:srgbClr val="0000FF"/>
                </a:solidFill>
                <a:latin typeface="+mj-lt"/>
                <a:ea typeface="Arial" panose="020B0604020202020204" pitchFamily="34" charset="0"/>
                <a:cs typeface="Times New Roman" panose="02020603050405020304" pitchFamily="18" charset="0"/>
              </a:rPr>
              <a:t>+ Thời gian lịch sử tương đối ngắn</a:t>
            </a:r>
            <a:endParaRPr lang="en-US" sz="2800" dirty="0">
              <a:solidFill>
                <a:srgbClr val="0000FF"/>
              </a:solidFill>
              <a:latin typeface="+mj-lt"/>
              <a:ea typeface="Arial" panose="020B0604020202020204" pitchFamily="34" charset="0"/>
              <a:cs typeface="Times New Roman" panose="02020603050405020304" pitchFamily="18" charset="0"/>
            </a:endParaRPr>
          </a:p>
          <a:p>
            <a:pPr algn="just">
              <a:defRPr/>
            </a:pPr>
            <a:r>
              <a:rPr lang="vi-VN" sz="2800" dirty="0">
                <a:solidFill>
                  <a:srgbClr val="0000FF"/>
                </a:solidFill>
                <a:latin typeface="+mj-lt"/>
                <a:ea typeface="Arial" panose="020B0604020202020204" pitchFamily="34" charset="0"/>
                <a:cs typeface="Times New Roman" panose="02020603050405020304" pitchFamily="18" charset="0"/>
              </a:rPr>
              <a:t>+Phương pháp nghiên cứu: bằng thực nghiệm. </a:t>
            </a:r>
            <a:endParaRPr lang="en-US" sz="2800" dirty="0">
              <a:solidFill>
                <a:srgbClr val="0000FF"/>
              </a:solidFill>
              <a:latin typeface="+mj-lt"/>
              <a:ea typeface="Arial" panose="020B0604020202020204" pitchFamily="34" charset="0"/>
              <a:cs typeface="Times New Roman" panose="02020603050405020304" pitchFamily="18" charset="0"/>
            </a:endParaRPr>
          </a:p>
          <a:p>
            <a:pPr algn="just">
              <a:defRPr/>
            </a:pPr>
            <a:r>
              <a:rPr lang="vi-VN" sz="2800" dirty="0">
                <a:solidFill>
                  <a:srgbClr val="0000FF"/>
                </a:solidFill>
                <a:latin typeface="+mj-lt"/>
                <a:ea typeface="Arial" panose="020B0604020202020204" pitchFamily="34" charset="0"/>
                <a:cs typeface="Times New Roman" panose="02020603050405020304" pitchFamily="18" charset="0"/>
              </a:rPr>
              <a:t>+ Kết quả: Hình thành loài mới</a:t>
            </a:r>
            <a:endParaRPr lang="en-US" sz="2800" dirty="0">
              <a:solidFill>
                <a:srgbClr val="0000FF"/>
              </a:solidFill>
              <a:latin typeface="+mj-lt"/>
              <a:ea typeface="Arial" panose="020B0604020202020204" pitchFamily="34" charset="0"/>
              <a:cs typeface="Times New Roman" panose="02020603050405020304" pitchFamily="18" charset="0"/>
            </a:endParaRPr>
          </a:p>
          <a:p>
            <a:pPr algn="just">
              <a:defRPr/>
            </a:pPr>
            <a:r>
              <a:rPr lang="vi-VN" sz="2800" b="1" dirty="0">
                <a:solidFill>
                  <a:srgbClr val="FF0000"/>
                </a:solidFill>
                <a:latin typeface="+mj-lt"/>
                <a:ea typeface="Arial" panose="020B0604020202020204" pitchFamily="34" charset="0"/>
                <a:cs typeface="Times New Roman" panose="02020603050405020304" pitchFamily="18" charset="0"/>
              </a:rPr>
              <a:t>Kết luận: </a:t>
            </a:r>
            <a:r>
              <a:rPr lang="vi-VN" sz="2800" dirty="0">
                <a:solidFill>
                  <a:srgbClr val="0000FF"/>
                </a:solidFill>
                <a:latin typeface="+mj-lt"/>
                <a:ea typeface="Arial" panose="020B0604020202020204" pitchFamily="34" charset="0"/>
                <a:cs typeface="Times New Roman" panose="02020603050405020304" pitchFamily="18" charset="0"/>
              </a:rPr>
              <a:t>Qu</a:t>
            </a:r>
            <a:r>
              <a:rPr lang="en-US" sz="2800" dirty="0">
                <a:solidFill>
                  <a:srgbClr val="0000FF"/>
                </a:solidFill>
                <a:latin typeface="+mj-lt"/>
                <a:ea typeface="Arial" panose="020B0604020202020204" pitchFamily="34" charset="0"/>
                <a:cs typeface="Times New Roman" panose="02020603050405020304" pitchFamily="18" charset="0"/>
              </a:rPr>
              <a:t>ầ</a:t>
            </a:r>
            <a:r>
              <a:rPr lang="vi-VN" sz="2800" dirty="0">
                <a:solidFill>
                  <a:srgbClr val="0000FF"/>
                </a:solidFill>
                <a:latin typeface="+mj-lt"/>
                <a:ea typeface="Arial" panose="020B0604020202020204" pitchFamily="34" charset="0"/>
                <a:cs typeface="Times New Roman" panose="02020603050405020304" pitchFamily="18" charset="0"/>
              </a:rPr>
              <a:t>n thể là đơn vị của tiến hoá (</a:t>
            </a:r>
            <a:r>
              <a:rPr lang="en-US" sz="2800" dirty="0" err="1">
                <a:solidFill>
                  <a:srgbClr val="0000FF"/>
                </a:solidFill>
                <a:latin typeface="+mj-lt"/>
                <a:ea typeface="Arial" panose="020B0604020202020204" pitchFamily="34" charset="0"/>
                <a:cs typeface="Times New Roman" panose="02020603050405020304" pitchFamily="18" charset="0"/>
              </a:rPr>
              <a:t>cấp</a:t>
            </a:r>
            <a:r>
              <a:rPr lang="en-US" sz="2800" dirty="0">
                <a:solidFill>
                  <a:srgbClr val="0000FF"/>
                </a:solidFill>
                <a:latin typeface="+mj-lt"/>
                <a:ea typeface="Arial" panose="020B0604020202020204" pitchFamily="34" charset="0"/>
                <a:cs typeface="Times New Roman" panose="02020603050405020304" pitchFamily="18" charset="0"/>
              </a:rPr>
              <a:t> </a:t>
            </a:r>
            <a:r>
              <a:rPr lang="vi-VN" sz="2800" dirty="0">
                <a:solidFill>
                  <a:srgbClr val="0000FF"/>
                </a:solidFill>
                <a:latin typeface="+mj-lt"/>
                <a:ea typeface="Arial" panose="020B0604020202020204" pitchFamily="34" charset="0"/>
                <a:cs typeface="Times New Roman" panose="02020603050405020304" pitchFamily="18" charset="0"/>
              </a:rPr>
              <a:t>nhỏ nhất).</a:t>
            </a:r>
            <a:endParaRPr lang="en-US" sz="2800" dirty="0">
              <a:solidFill>
                <a:srgbClr val="0000FF"/>
              </a:solidFill>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794749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4820"/>
                                        </p:tgtEl>
                                        <p:attrNameLst>
                                          <p:attrName>style.visibility</p:attrName>
                                        </p:attrNameLst>
                                      </p:cBhvr>
                                      <p:to>
                                        <p:strVal val="visible"/>
                                      </p:to>
                                    </p:set>
                                    <p:animEffect transition="in" filter="circle(in)">
                                      <p:cBhvr>
                                        <p:cTn id="12" dur="2000"/>
                                        <p:tgtEl>
                                          <p:spTgt spid="348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4821"/>
                                        </p:tgtEl>
                                        <p:attrNameLst>
                                          <p:attrName>style.visibility</p:attrName>
                                        </p:attrNameLst>
                                      </p:cBhvr>
                                      <p:to>
                                        <p:strVal val="visible"/>
                                      </p:to>
                                    </p:set>
                                    <p:animEffect transition="in" filter="fade">
                                      <p:cBhvr>
                                        <p:cTn id="17" dur="1000"/>
                                        <p:tgtEl>
                                          <p:spTgt spid="34821"/>
                                        </p:tgtEl>
                                      </p:cBhvr>
                                    </p:animEffect>
                                    <p:anim calcmode="lin" valueType="num">
                                      <p:cBhvr>
                                        <p:cTn id="18" dur="1000" fill="hold"/>
                                        <p:tgtEl>
                                          <p:spTgt spid="34821"/>
                                        </p:tgtEl>
                                        <p:attrNameLst>
                                          <p:attrName>ppt_x</p:attrName>
                                        </p:attrNameLst>
                                      </p:cBhvr>
                                      <p:tavLst>
                                        <p:tav tm="0">
                                          <p:val>
                                            <p:strVal val="#ppt_x"/>
                                          </p:val>
                                        </p:tav>
                                        <p:tav tm="100000">
                                          <p:val>
                                            <p:strVal val="#ppt_x"/>
                                          </p:val>
                                        </p:tav>
                                      </p:tavLst>
                                    </p:anim>
                                    <p:anim calcmode="lin" valueType="num">
                                      <p:cBhvr>
                                        <p:cTn id="19" dur="1000" fill="hold"/>
                                        <p:tgtEl>
                                          <p:spTgt spid="348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barn(inVertical)">
                                      <p:cBhvr>
                                        <p:cTn id="29" dur="500"/>
                                        <p:tgtEl>
                                          <p:spTgt spid="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fade">
                                      <p:cBhvr>
                                        <p:cTn id="34" dur="500"/>
                                        <p:tgtEl>
                                          <p:spTgt spid="6">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animEffect transition="in" filter="wipe(down)">
                                      <p:cBhvr>
                                        <p:cTn id="39" dur="500"/>
                                        <p:tgtEl>
                                          <p:spTgt spid="6">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xEl>
                                              <p:pRg st="4" end="4"/>
                                            </p:txEl>
                                          </p:spTgt>
                                        </p:tgtEl>
                                        <p:attrNameLst>
                                          <p:attrName>style.visibility</p:attrName>
                                        </p:attrNameLst>
                                      </p:cBhvr>
                                      <p:to>
                                        <p:strVal val="visible"/>
                                      </p:to>
                                    </p:set>
                                    <p:animEffect transition="in" filter="fade">
                                      <p:cBhvr>
                                        <p:cTn id="44" dur="500"/>
                                        <p:tgtEl>
                                          <p:spTgt spid="6">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6">
                                            <p:txEl>
                                              <p:pRg st="5" end="5"/>
                                            </p:txEl>
                                          </p:spTgt>
                                        </p:tgtEl>
                                        <p:attrNameLst>
                                          <p:attrName>style.visibility</p:attrName>
                                        </p:attrNameLst>
                                      </p:cBhvr>
                                      <p:to>
                                        <p:strVal val="visible"/>
                                      </p:to>
                                    </p:set>
                                    <p:animEffect transition="in" filter="wipe(down)">
                                      <p:cBhvr>
                                        <p:cTn id="49"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820" grpId="0"/>
      <p:bldP spid="348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ình ảnh miễn phí: Bướm chúa (Danaus plexippus Linnaeus) sâu bướm ăn cây sữa">
            <a:extLst>
              <a:ext uri="{FF2B5EF4-FFF2-40B4-BE49-F238E27FC236}">
                <a16:creationId xmlns="" xmlns:a16="http://schemas.microsoft.com/office/drawing/2014/main" id="{E6A5DA52-0DE6-B09B-C270-E776572CFE9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85"/>
          <a:stretch/>
        </p:blipFill>
        <p:spPr bwMode="auto">
          <a:xfrm rot="16200000">
            <a:off x="6780596" y="-409205"/>
            <a:ext cx="2816307" cy="3915016"/>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 xmlns:a16="http://schemas.microsoft.com/office/drawing/2014/main" id="{251E3DCB-A81C-F591-08B6-C7CF950D34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6695" y="3077384"/>
            <a:ext cx="3909563" cy="2606375"/>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 xmlns:a16="http://schemas.microsoft.com/office/drawing/2014/main" id="{FE74BB81-E8EE-DD66-BA7A-A431A87B4F6A}"/>
              </a:ext>
            </a:extLst>
          </p:cNvPr>
          <p:cNvPicPr>
            <a:picLocks noChangeAspect="1"/>
          </p:cNvPicPr>
          <p:nvPr/>
        </p:nvPicPr>
        <p:blipFill rotWithShape="1">
          <a:blip r:embed="rId5"/>
          <a:srcRect l="4724" t="3159" r="1608" b="3443"/>
          <a:stretch/>
        </p:blipFill>
        <p:spPr>
          <a:xfrm>
            <a:off x="1897176" y="136591"/>
            <a:ext cx="4198824" cy="2819866"/>
          </a:xfrm>
          <a:prstGeom prst="rect">
            <a:avLst/>
          </a:prstGeom>
          <a:ln w="28575">
            <a:solidFill>
              <a:schemeClr val="bg1"/>
            </a:solidFill>
          </a:ln>
        </p:spPr>
      </p:pic>
      <p:pic>
        <p:nvPicPr>
          <p:cNvPr id="3084" name="Picture 12" descr="Hơn 89.500 Sâu Bướm Bức ảnh ảnh, hình chụp &amp; hình ảnh trả phí bản quyền một  lần sẵn có - iStock">
            <a:extLst>
              <a:ext uri="{FF2B5EF4-FFF2-40B4-BE49-F238E27FC236}">
                <a16:creationId xmlns="" xmlns:a16="http://schemas.microsoft.com/office/drawing/2014/main" id="{7273EDAA-56A1-4551-4CC4-15F1D34068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7176" y="3077384"/>
            <a:ext cx="4198824" cy="2606375"/>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 xmlns:a16="http://schemas.microsoft.com/office/drawing/2014/main" id="{93591D80-CD27-45C7-E34E-0060BF5E2FD7}"/>
              </a:ext>
            </a:extLst>
          </p:cNvPr>
          <p:cNvSpPr txBox="1"/>
          <p:nvPr/>
        </p:nvSpPr>
        <p:spPr>
          <a:xfrm>
            <a:off x="490070" y="5792314"/>
            <a:ext cx="11534589" cy="937949"/>
          </a:xfrm>
          <a:prstGeom prst="rect">
            <a:avLst/>
          </a:prstGeom>
          <a:noFill/>
        </p:spPr>
        <p:txBody>
          <a:bodyPr wrap="square">
            <a:spAutoFit/>
          </a:bodyPr>
          <a:lstStyle/>
          <a:p>
            <a:pPr>
              <a:lnSpc>
                <a:spcPct val="120000"/>
              </a:lnSpc>
            </a:pPr>
            <a:r>
              <a:rPr lang="vi-VN" sz="2400" b="1">
                <a:solidFill>
                  <a:srgbClr val="FFFF00"/>
                </a:solidFill>
              </a:rPr>
              <a:t>Mở đầu: </a:t>
            </a:r>
            <a:r>
              <a:rPr lang="vi-VN" sz="2400" b="1">
                <a:solidFill>
                  <a:schemeClr val="bg1"/>
                </a:solidFill>
              </a:rPr>
              <a:t>Sâu bọ rất đa dạng về hình thái và màu sắc. Nguyên nhân và cơ chế nào đã tạo nên sự đa dạng đó?</a:t>
            </a:r>
            <a:endParaRPr lang="en-US" sz="2400" b="1">
              <a:solidFill>
                <a:schemeClr val="bg1"/>
              </a:solidFill>
            </a:endParaRPr>
          </a:p>
        </p:txBody>
      </p:sp>
    </p:spTree>
    <p:extLst>
      <p:ext uri="{BB962C8B-B14F-4D97-AF65-F5344CB8AC3E}">
        <p14:creationId xmlns:p14="http://schemas.microsoft.com/office/powerpoint/2010/main" val="35743640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3"/>
          <p:cNvSpPr>
            <a:spLocks noChangeArrowheads="1"/>
          </p:cNvSpPr>
          <p:nvPr/>
        </p:nvSpPr>
        <p:spPr bwMode="auto">
          <a:xfrm>
            <a:off x="1524001" y="0"/>
            <a:ext cx="91233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nl-NL" altLang="en-US" b="1">
                <a:solidFill>
                  <a:srgbClr val="FF0066"/>
                </a:solidFill>
                <a:latin typeface="Times New Roman" panose="02020603050405020304" pitchFamily="18" charset="0"/>
                <a:cs typeface="Times New Roman" panose="02020603050405020304" pitchFamily="18" charset="0"/>
              </a:rPr>
              <a:t>BÀI 50: CƠ CHẾ TIẾN HOÁ</a:t>
            </a:r>
            <a:endParaRPr lang="en-US" altLang="en-US">
              <a:solidFill>
                <a:srgbClr val="FF0066"/>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63639" y="488951"/>
            <a:ext cx="9691599" cy="584775"/>
          </a:xfrm>
          <a:prstGeom prst="rect">
            <a:avLst/>
          </a:prstGeom>
          <a:noFill/>
        </p:spPr>
        <p:txBody>
          <a:bodyPr wrap="square">
            <a:spAutoFit/>
          </a:bodyPr>
          <a:lstStyle/>
          <a:p>
            <a:pPr algn="just">
              <a:defRPr/>
            </a:pPr>
            <a:r>
              <a:rPr lang="vi-VN" sz="3200" spc="-30" dirty="0">
                <a:solidFill>
                  <a:srgbClr val="FF0000"/>
                </a:solidFill>
                <a:latin typeface="+mj-lt"/>
                <a:ea typeface="Arial" panose="020B0604020202020204" pitchFamily="34" charset="0"/>
                <a:cs typeface="Times New Roman" panose="02020603050405020304" pitchFamily="18" charset="0"/>
              </a:rPr>
              <a:t>II. Một số luận điểm của thuyết tiến hoá tổng hợp hiện đại</a:t>
            </a:r>
            <a:endParaRPr lang="en-US" sz="3200" dirty="0">
              <a:solidFill>
                <a:srgbClr val="FF0000"/>
              </a:solidFill>
              <a:latin typeface="+mj-lt"/>
              <a:ea typeface="Arial" panose="020B0604020202020204" pitchFamily="34" charset="0"/>
              <a:cs typeface="Times New Roman" panose="02020603050405020304" pitchFamily="18" charset="0"/>
            </a:endParaRPr>
          </a:p>
        </p:txBody>
      </p:sp>
      <p:sp>
        <p:nvSpPr>
          <p:cNvPr id="36868" name="TextBox 4"/>
          <p:cNvSpPr txBox="1">
            <a:spLocks noChangeArrowheads="1"/>
          </p:cNvSpPr>
          <p:nvPr/>
        </p:nvSpPr>
        <p:spPr bwMode="auto">
          <a:xfrm>
            <a:off x="463639" y="1111405"/>
            <a:ext cx="4572000"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225425" algn="l"/>
              </a:tabLst>
              <a:defRPr sz="3200">
                <a:solidFill>
                  <a:schemeClr val="tx1"/>
                </a:solidFill>
                <a:latin typeface="Arial" panose="020B0604020202020204" pitchFamily="34" charset="0"/>
              </a:defRPr>
            </a:lvl1pPr>
            <a:lvl2pPr marL="742950" indent="-285750">
              <a:spcBef>
                <a:spcPct val="20000"/>
              </a:spcBef>
              <a:buChar char="–"/>
              <a:tabLst>
                <a:tab pos="225425" algn="l"/>
              </a:tabLst>
              <a:defRPr sz="2800">
                <a:solidFill>
                  <a:schemeClr val="tx1"/>
                </a:solidFill>
                <a:latin typeface="Arial" panose="020B0604020202020204" pitchFamily="34" charset="0"/>
              </a:defRPr>
            </a:lvl2pPr>
            <a:lvl3pPr marL="1143000" indent="-228600">
              <a:spcBef>
                <a:spcPct val="20000"/>
              </a:spcBef>
              <a:buChar char="•"/>
              <a:tabLst>
                <a:tab pos="225425" algn="l"/>
              </a:tabLst>
              <a:defRPr sz="2400">
                <a:solidFill>
                  <a:schemeClr val="tx1"/>
                </a:solidFill>
                <a:latin typeface="Arial" panose="020B0604020202020204" pitchFamily="34" charset="0"/>
              </a:defRPr>
            </a:lvl3pPr>
            <a:lvl4pPr marL="1600200" indent="-228600">
              <a:spcBef>
                <a:spcPct val="20000"/>
              </a:spcBef>
              <a:buChar char="–"/>
              <a:tabLst>
                <a:tab pos="225425" algn="l"/>
              </a:tabLst>
              <a:defRPr sz="2000">
                <a:solidFill>
                  <a:schemeClr val="tx1"/>
                </a:solidFill>
                <a:latin typeface="Arial" panose="020B0604020202020204" pitchFamily="34" charset="0"/>
              </a:defRPr>
            </a:lvl4pPr>
            <a:lvl5pPr marL="2057400" indent="-228600">
              <a:spcBef>
                <a:spcPct val="20000"/>
              </a:spcBef>
              <a:buChar char="»"/>
              <a:tabLst>
                <a:tab pos="22542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2542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2542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2542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25425" algn="l"/>
              </a:tabLst>
              <a:defRPr sz="2000">
                <a:solidFill>
                  <a:schemeClr val="tx1"/>
                </a:solidFill>
                <a:latin typeface="Arial" panose="020B0604020202020204" pitchFamily="34" charset="0"/>
              </a:defRPr>
            </a:lvl9pPr>
          </a:lstStyle>
          <a:p>
            <a:pPr algn="just">
              <a:lnSpc>
                <a:spcPct val="120000"/>
              </a:lnSpc>
              <a:spcBef>
                <a:spcPct val="0"/>
              </a:spcBef>
              <a:spcAft>
                <a:spcPts val="800"/>
              </a:spcAft>
              <a:buNone/>
            </a:pPr>
            <a:r>
              <a:rPr lang="vi-VN" altLang="en-US"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1.Tiến hoá nhỏ</a:t>
            </a:r>
            <a:endParaRPr lang="en-US" altLang="en-US"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36869" name="TextBox 3"/>
          <p:cNvSpPr txBox="1">
            <a:spLocks noChangeArrowheads="1"/>
          </p:cNvSpPr>
          <p:nvPr/>
        </p:nvSpPr>
        <p:spPr bwMode="auto">
          <a:xfrm>
            <a:off x="0" y="1697270"/>
            <a:ext cx="8382000"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a:spcBef>
                <a:spcPct val="20000"/>
              </a:spcBef>
              <a:buChar char="•"/>
              <a:tabLst>
                <a:tab pos="-71438" algn="l"/>
              </a:tabLst>
              <a:defRPr sz="3200">
                <a:solidFill>
                  <a:schemeClr val="tx1"/>
                </a:solidFill>
                <a:latin typeface="Arial" panose="020B0604020202020204" pitchFamily="34" charset="0"/>
              </a:defRPr>
            </a:lvl1pPr>
            <a:lvl2pPr marL="742950" indent="-285750">
              <a:spcBef>
                <a:spcPct val="20000"/>
              </a:spcBef>
              <a:buChar char="–"/>
              <a:tabLst>
                <a:tab pos="-71438" algn="l"/>
              </a:tabLst>
              <a:defRPr sz="2800">
                <a:solidFill>
                  <a:schemeClr val="tx1"/>
                </a:solidFill>
                <a:latin typeface="Arial" panose="020B0604020202020204" pitchFamily="34" charset="0"/>
              </a:defRPr>
            </a:lvl2pPr>
            <a:lvl3pPr marL="1143000" indent="-228600">
              <a:spcBef>
                <a:spcPct val="20000"/>
              </a:spcBef>
              <a:buChar char="•"/>
              <a:tabLst>
                <a:tab pos="-71438" algn="l"/>
              </a:tabLst>
              <a:defRPr sz="2400">
                <a:solidFill>
                  <a:schemeClr val="tx1"/>
                </a:solidFill>
                <a:latin typeface="Arial" panose="020B0604020202020204" pitchFamily="34" charset="0"/>
              </a:defRPr>
            </a:lvl3pPr>
            <a:lvl4pPr marL="1600200" indent="-228600">
              <a:spcBef>
                <a:spcPct val="20000"/>
              </a:spcBef>
              <a:buChar char="–"/>
              <a:tabLst>
                <a:tab pos="-71438" algn="l"/>
              </a:tabLst>
              <a:defRPr sz="2000">
                <a:solidFill>
                  <a:schemeClr val="tx1"/>
                </a:solidFill>
                <a:latin typeface="Arial" panose="020B0604020202020204" pitchFamily="34" charset="0"/>
              </a:defRPr>
            </a:lvl4pPr>
            <a:lvl5pPr marL="2057400" indent="-228600">
              <a:spcBef>
                <a:spcPct val="20000"/>
              </a:spcBef>
              <a:buChar char="»"/>
              <a:tabLst>
                <a:tab pos="-71438"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71438"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71438"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71438"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71438" algn="l"/>
              </a:tabLst>
              <a:defRPr sz="2000">
                <a:solidFill>
                  <a:schemeClr val="tx1"/>
                </a:solidFill>
                <a:latin typeface="Arial" panose="020B0604020202020204" pitchFamily="34" charset="0"/>
              </a:defRPr>
            </a:lvl9pPr>
          </a:lstStyle>
          <a:p>
            <a:pPr algn="just">
              <a:lnSpc>
                <a:spcPct val="120000"/>
              </a:lnSpc>
              <a:spcBef>
                <a:spcPct val="0"/>
              </a:spcBef>
              <a:spcAft>
                <a:spcPts val="800"/>
              </a:spcAft>
              <a:buNone/>
            </a:pPr>
            <a:r>
              <a:rPr lang="vi-VN" altLang="en-US"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2.Nguồn biến dị di truyền của quần thể</a:t>
            </a:r>
            <a:endParaRPr lang="en-US" altLang="en-US"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36870" name="TextBox 7"/>
          <p:cNvSpPr txBox="1">
            <a:spLocks noChangeArrowheads="1"/>
          </p:cNvSpPr>
          <p:nvPr/>
        </p:nvSpPr>
        <p:spPr bwMode="auto">
          <a:xfrm>
            <a:off x="206062" y="2380534"/>
            <a:ext cx="115909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en-US" dirty="0">
                <a:solidFill>
                  <a:srgbClr val="3800D6"/>
                </a:solidFill>
                <a:latin typeface="Times New Roman" panose="02020603050405020304" pitchFamily="18" charset="0"/>
                <a:ea typeface="Arial" panose="020B0604020202020204" pitchFamily="34" charset="0"/>
                <a:cs typeface="Times New Roman" panose="02020603050405020304" pitchFamily="18" charset="0"/>
              </a:rPr>
              <a:t>Nguồn biến dị nào là nguyên liệu chính cho tiến hoá? Tại sao?</a:t>
            </a:r>
            <a:endParaRPr lang="en-US" altLang="en-US" dirty="0">
              <a:solidFill>
                <a:srgbClr val="3800D6"/>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36871" name="TextBox 9"/>
          <p:cNvSpPr txBox="1">
            <a:spLocks noChangeArrowheads="1"/>
          </p:cNvSpPr>
          <p:nvPr/>
        </p:nvSpPr>
        <p:spPr bwMode="auto">
          <a:xfrm>
            <a:off x="206062" y="3330512"/>
            <a:ext cx="1159098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en-US" sz="2800" dirty="0">
                <a:latin typeface="Times New Roman" panose="02020603050405020304" pitchFamily="18" charset="0"/>
                <a:ea typeface="Arial" panose="020B0604020202020204" pitchFamily="34" charset="0"/>
                <a:cs typeface="Times New Roman" panose="02020603050405020304" pitchFamily="18" charset="0"/>
              </a:rPr>
              <a:t>+ Đột biến và biến dị tổ hợp là nguồn nguyên liệu chính của tiến hoá vì trong quần thể, đột biến không ngừng phát sinh và giao phối không ngừng diễn ra.</a:t>
            </a:r>
            <a:endParaRPr lang="en-US" altLang="en-US" sz="2800" dirty="0">
              <a:latin typeface="Times New Roman" panose="02020603050405020304" pitchFamily="18" charset="0"/>
              <a:ea typeface="Arial" panose="020B0604020202020204" pitchFamily="34" charset="0"/>
              <a:cs typeface="Times New Roman" panose="02020603050405020304" pitchFamily="18" charset="0"/>
            </a:endParaRPr>
          </a:p>
          <a:p>
            <a:pPr algn="just">
              <a:spcBef>
                <a:spcPct val="0"/>
              </a:spcBef>
              <a:buFontTx/>
              <a:buNone/>
            </a:pPr>
            <a:r>
              <a:rPr lang="vi-VN" altLang="en-US" sz="2800" dirty="0">
                <a:latin typeface="Times New Roman" panose="02020603050405020304" pitchFamily="18" charset="0"/>
                <a:ea typeface="Arial" panose="020B0604020202020204" pitchFamily="34" charset="0"/>
                <a:cs typeface="Times New Roman" panose="02020603050405020304" pitchFamily="18" charset="0"/>
              </a:rPr>
              <a:t>+ </a:t>
            </a:r>
            <a:r>
              <a:rPr lang="vi-VN" altLang="en-US" sz="2800" dirty="0">
                <a:latin typeface="Times New Roman" panose="02020603050405020304" pitchFamily="18" charset="0"/>
                <a:ea typeface="Courier New" panose="02070309020205020404" pitchFamily="49" charset="0"/>
                <a:cs typeface="Times New Roman" panose="02020603050405020304" pitchFamily="18" charset="0"/>
              </a:rPr>
              <a:t>Ngoài ra còn có di nhập gen</a:t>
            </a:r>
            <a:endParaRPr lang="en-US" altLang="en-US" sz="2800"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1513110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869"/>
                                        </p:tgtEl>
                                        <p:attrNameLst>
                                          <p:attrName>style.visibility</p:attrName>
                                        </p:attrNameLst>
                                      </p:cBhvr>
                                      <p:to>
                                        <p:strVal val="visible"/>
                                      </p:to>
                                    </p:set>
                                    <p:animEffect transition="in" filter="barn(inVertical)">
                                      <p:cBhvr>
                                        <p:cTn id="7" dur="500"/>
                                        <p:tgtEl>
                                          <p:spTgt spid="368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6870">
                                            <p:txEl>
                                              <p:pRg st="0" end="0"/>
                                            </p:txEl>
                                          </p:spTgt>
                                        </p:tgtEl>
                                        <p:attrNameLst>
                                          <p:attrName>style.visibility</p:attrName>
                                        </p:attrNameLst>
                                      </p:cBhvr>
                                      <p:to>
                                        <p:strVal val="visible"/>
                                      </p:to>
                                    </p:set>
                                    <p:animEffect transition="in" filter="barn(inVertical)">
                                      <p:cBhvr>
                                        <p:cTn id="12" dur="500"/>
                                        <p:tgtEl>
                                          <p:spTgt spid="3687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36870">
                                            <p:txEl>
                                              <p:pRg st="0" end="0"/>
                                            </p:txEl>
                                          </p:spTgt>
                                        </p:tgtEl>
                                      </p:cBhvr>
                                    </p:animEffect>
                                    <p:set>
                                      <p:cBhvr>
                                        <p:cTn id="17" dur="1" fill="hold">
                                          <p:stCondLst>
                                            <p:cond delay="499"/>
                                          </p:stCondLst>
                                        </p:cTn>
                                        <p:tgtEl>
                                          <p:spTgt spid="36870">
                                            <p:txEl>
                                              <p:pRg st="0" end="0"/>
                                            </p:txEl>
                                          </p:spTgt>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68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p:bldP spid="36870" grpId="0" build="allAtOnce"/>
      <p:bldP spid="3687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3"/>
          <p:cNvSpPr>
            <a:spLocks noChangeArrowheads="1"/>
          </p:cNvSpPr>
          <p:nvPr/>
        </p:nvSpPr>
        <p:spPr bwMode="auto">
          <a:xfrm>
            <a:off x="1524001" y="0"/>
            <a:ext cx="91233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nl-NL" altLang="en-US" b="1">
                <a:solidFill>
                  <a:srgbClr val="FF0066"/>
                </a:solidFill>
                <a:latin typeface="Times New Roman" panose="02020603050405020304" pitchFamily="18" charset="0"/>
                <a:cs typeface="Times New Roman" panose="02020603050405020304" pitchFamily="18" charset="0"/>
              </a:rPr>
              <a:t>BÀI 50: CƠ CHẾ TIẾN HOÁ</a:t>
            </a:r>
            <a:endParaRPr lang="en-US" altLang="en-US">
              <a:solidFill>
                <a:srgbClr val="FF0066"/>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96214" y="488951"/>
            <a:ext cx="9859024" cy="584775"/>
          </a:xfrm>
          <a:prstGeom prst="rect">
            <a:avLst/>
          </a:prstGeom>
          <a:noFill/>
        </p:spPr>
        <p:txBody>
          <a:bodyPr wrap="square">
            <a:spAutoFit/>
          </a:bodyPr>
          <a:lstStyle/>
          <a:p>
            <a:pPr algn="just">
              <a:defRPr/>
            </a:pPr>
            <a:r>
              <a:rPr lang="vi-VN" sz="3200" spc="-30" dirty="0">
                <a:solidFill>
                  <a:srgbClr val="FF0000"/>
                </a:solidFill>
                <a:latin typeface="+mj-lt"/>
                <a:ea typeface="Arial" panose="020B0604020202020204" pitchFamily="34" charset="0"/>
                <a:cs typeface="Times New Roman" panose="02020603050405020304" pitchFamily="18" charset="0"/>
              </a:rPr>
              <a:t>II. Một số luận điểm của thuyết tiến hoá tổng hợp hiện đại</a:t>
            </a:r>
            <a:endParaRPr lang="en-US" sz="3200" dirty="0">
              <a:solidFill>
                <a:srgbClr val="FF0000"/>
              </a:solidFill>
              <a:latin typeface="+mj-lt"/>
              <a:ea typeface="Arial" panose="020B0604020202020204" pitchFamily="34" charset="0"/>
              <a:cs typeface="Times New Roman" panose="02020603050405020304" pitchFamily="18" charset="0"/>
            </a:endParaRPr>
          </a:p>
        </p:txBody>
      </p:sp>
      <p:sp>
        <p:nvSpPr>
          <p:cNvPr id="37892" name="TextBox 4"/>
          <p:cNvSpPr txBox="1">
            <a:spLocks noChangeArrowheads="1"/>
          </p:cNvSpPr>
          <p:nvPr/>
        </p:nvSpPr>
        <p:spPr bwMode="auto">
          <a:xfrm>
            <a:off x="296214" y="1110291"/>
            <a:ext cx="4572000"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225425" algn="l"/>
              </a:tabLst>
              <a:defRPr sz="3200">
                <a:solidFill>
                  <a:schemeClr val="tx1"/>
                </a:solidFill>
                <a:latin typeface="Arial" panose="020B0604020202020204" pitchFamily="34" charset="0"/>
              </a:defRPr>
            </a:lvl1pPr>
            <a:lvl2pPr marL="742950" indent="-285750">
              <a:spcBef>
                <a:spcPct val="20000"/>
              </a:spcBef>
              <a:buChar char="–"/>
              <a:tabLst>
                <a:tab pos="225425" algn="l"/>
              </a:tabLst>
              <a:defRPr sz="2800">
                <a:solidFill>
                  <a:schemeClr val="tx1"/>
                </a:solidFill>
                <a:latin typeface="Arial" panose="020B0604020202020204" pitchFamily="34" charset="0"/>
              </a:defRPr>
            </a:lvl2pPr>
            <a:lvl3pPr marL="1143000" indent="-228600">
              <a:spcBef>
                <a:spcPct val="20000"/>
              </a:spcBef>
              <a:buChar char="•"/>
              <a:tabLst>
                <a:tab pos="225425" algn="l"/>
              </a:tabLst>
              <a:defRPr sz="2400">
                <a:solidFill>
                  <a:schemeClr val="tx1"/>
                </a:solidFill>
                <a:latin typeface="Arial" panose="020B0604020202020204" pitchFamily="34" charset="0"/>
              </a:defRPr>
            </a:lvl3pPr>
            <a:lvl4pPr marL="1600200" indent="-228600">
              <a:spcBef>
                <a:spcPct val="20000"/>
              </a:spcBef>
              <a:buChar char="–"/>
              <a:tabLst>
                <a:tab pos="225425" algn="l"/>
              </a:tabLst>
              <a:defRPr sz="2000">
                <a:solidFill>
                  <a:schemeClr val="tx1"/>
                </a:solidFill>
                <a:latin typeface="Arial" panose="020B0604020202020204" pitchFamily="34" charset="0"/>
              </a:defRPr>
            </a:lvl4pPr>
            <a:lvl5pPr marL="2057400" indent="-228600">
              <a:spcBef>
                <a:spcPct val="20000"/>
              </a:spcBef>
              <a:buChar char="»"/>
              <a:tabLst>
                <a:tab pos="22542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2542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2542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2542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25425" algn="l"/>
              </a:tabLst>
              <a:defRPr sz="2000">
                <a:solidFill>
                  <a:schemeClr val="tx1"/>
                </a:solidFill>
                <a:latin typeface="Arial" panose="020B0604020202020204" pitchFamily="34" charset="0"/>
              </a:defRPr>
            </a:lvl9pPr>
          </a:lstStyle>
          <a:p>
            <a:pPr algn="just">
              <a:lnSpc>
                <a:spcPct val="120000"/>
              </a:lnSpc>
              <a:spcBef>
                <a:spcPct val="0"/>
              </a:spcBef>
              <a:spcAft>
                <a:spcPts val="800"/>
              </a:spcAft>
              <a:buNone/>
            </a:pPr>
            <a:r>
              <a:rPr lang="vi-VN" altLang="en-US">
                <a:solidFill>
                  <a:srgbClr val="FF0000"/>
                </a:solidFill>
                <a:latin typeface="Times New Roman" panose="02020603050405020304" pitchFamily="18" charset="0"/>
                <a:ea typeface="Arial" panose="020B0604020202020204" pitchFamily="34" charset="0"/>
                <a:cs typeface="Times New Roman" panose="02020603050405020304" pitchFamily="18" charset="0"/>
              </a:rPr>
              <a:t>1.Tiến hoá nhỏ</a:t>
            </a:r>
            <a:endParaRPr lang="en-US" altLang="en-US">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37893" name="TextBox 3"/>
          <p:cNvSpPr txBox="1">
            <a:spLocks noChangeArrowheads="1"/>
          </p:cNvSpPr>
          <p:nvPr/>
        </p:nvSpPr>
        <p:spPr bwMode="auto">
          <a:xfrm>
            <a:off x="-130935" y="1623847"/>
            <a:ext cx="8382000"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a:spcBef>
                <a:spcPct val="20000"/>
              </a:spcBef>
              <a:buChar char="•"/>
              <a:tabLst>
                <a:tab pos="-71438" algn="l"/>
              </a:tabLst>
              <a:defRPr sz="3200">
                <a:solidFill>
                  <a:schemeClr val="tx1"/>
                </a:solidFill>
                <a:latin typeface="Arial" panose="020B0604020202020204" pitchFamily="34" charset="0"/>
              </a:defRPr>
            </a:lvl1pPr>
            <a:lvl2pPr marL="742950" indent="-285750">
              <a:spcBef>
                <a:spcPct val="20000"/>
              </a:spcBef>
              <a:buChar char="–"/>
              <a:tabLst>
                <a:tab pos="-71438" algn="l"/>
              </a:tabLst>
              <a:defRPr sz="2800">
                <a:solidFill>
                  <a:schemeClr val="tx1"/>
                </a:solidFill>
                <a:latin typeface="Arial" panose="020B0604020202020204" pitchFamily="34" charset="0"/>
              </a:defRPr>
            </a:lvl2pPr>
            <a:lvl3pPr marL="1143000" indent="-228600">
              <a:spcBef>
                <a:spcPct val="20000"/>
              </a:spcBef>
              <a:buChar char="•"/>
              <a:tabLst>
                <a:tab pos="-71438" algn="l"/>
              </a:tabLst>
              <a:defRPr sz="2400">
                <a:solidFill>
                  <a:schemeClr val="tx1"/>
                </a:solidFill>
                <a:latin typeface="Arial" panose="020B0604020202020204" pitchFamily="34" charset="0"/>
              </a:defRPr>
            </a:lvl3pPr>
            <a:lvl4pPr marL="1600200" indent="-228600">
              <a:spcBef>
                <a:spcPct val="20000"/>
              </a:spcBef>
              <a:buChar char="–"/>
              <a:tabLst>
                <a:tab pos="-71438" algn="l"/>
              </a:tabLst>
              <a:defRPr sz="2000">
                <a:solidFill>
                  <a:schemeClr val="tx1"/>
                </a:solidFill>
                <a:latin typeface="Arial" panose="020B0604020202020204" pitchFamily="34" charset="0"/>
              </a:defRPr>
            </a:lvl4pPr>
            <a:lvl5pPr marL="2057400" indent="-228600">
              <a:spcBef>
                <a:spcPct val="20000"/>
              </a:spcBef>
              <a:buChar char="»"/>
              <a:tabLst>
                <a:tab pos="-71438"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71438"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71438"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71438"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71438" algn="l"/>
              </a:tabLst>
              <a:defRPr sz="2000">
                <a:solidFill>
                  <a:schemeClr val="tx1"/>
                </a:solidFill>
                <a:latin typeface="Arial" panose="020B0604020202020204" pitchFamily="34" charset="0"/>
              </a:defRPr>
            </a:lvl9pPr>
          </a:lstStyle>
          <a:p>
            <a:pPr algn="just">
              <a:lnSpc>
                <a:spcPct val="120000"/>
              </a:lnSpc>
              <a:spcBef>
                <a:spcPct val="0"/>
              </a:spcBef>
              <a:spcAft>
                <a:spcPts val="800"/>
              </a:spcAft>
              <a:buNone/>
            </a:pPr>
            <a:r>
              <a:rPr lang="vi-VN" altLang="en-US"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2.Nguồn biến dị di truyền của quần thể</a:t>
            </a:r>
            <a:endParaRPr lang="en-US" altLang="en-US"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37894" name="TextBox 5"/>
          <p:cNvSpPr txBox="1">
            <a:spLocks noChangeArrowheads="1"/>
          </p:cNvSpPr>
          <p:nvPr/>
        </p:nvSpPr>
        <p:spPr bwMode="auto">
          <a:xfrm>
            <a:off x="330659" y="2303835"/>
            <a:ext cx="4837112"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spcAft>
                <a:spcPts val="800"/>
              </a:spcAft>
              <a:buNone/>
            </a:pPr>
            <a:r>
              <a:rPr lang="vi-VN" altLang="en-US"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3.Các nhân tố tiến hoá</a:t>
            </a:r>
            <a:endParaRPr lang="en-US" altLang="en-US"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37895" name="TextBox 3"/>
          <p:cNvSpPr txBox="1">
            <a:spLocks noChangeArrowheads="1"/>
          </p:cNvSpPr>
          <p:nvPr/>
        </p:nvSpPr>
        <p:spPr bwMode="auto">
          <a:xfrm>
            <a:off x="180304" y="3476625"/>
            <a:ext cx="99749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sz="3600">
                <a:solidFill>
                  <a:srgbClr val="0000FF"/>
                </a:solidFill>
                <a:latin typeface="Times New Roman" panose="02020603050405020304" pitchFamily="18" charset="0"/>
                <a:ea typeface="Arial" panose="020B0604020202020204" pitchFamily="34" charset="0"/>
                <a:cs typeface="Times New Roman" panose="02020603050405020304" pitchFamily="18" charset="0"/>
              </a:rPr>
              <a:t>Nhân tố tiến hoá là gì? Gồm những nhân tố nào?</a:t>
            </a:r>
            <a:endParaRPr lang="en-US" altLang="en-US" sz="360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0892378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894"/>
                                        </p:tgtEl>
                                        <p:attrNameLst>
                                          <p:attrName>style.visibility</p:attrName>
                                        </p:attrNameLst>
                                      </p:cBhvr>
                                      <p:to>
                                        <p:strVal val="visible"/>
                                      </p:to>
                                    </p:set>
                                    <p:animEffect transition="in" filter="wipe(down)">
                                      <p:cBhvr>
                                        <p:cTn id="7" dur="500"/>
                                        <p:tgtEl>
                                          <p:spTgt spid="378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895"/>
                                        </p:tgtEl>
                                        <p:attrNameLst>
                                          <p:attrName>style.visibility</p:attrName>
                                        </p:attrNameLst>
                                      </p:cBhvr>
                                      <p:to>
                                        <p:strVal val="visible"/>
                                      </p:to>
                                    </p:set>
                                    <p:animEffect transition="in" filter="fade">
                                      <p:cBhvr>
                                        <p:cTn id="12" dur="500"/>
                                        <p:tgtEl>
                                          <p:spTgt spid="37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4" grpId="0"/>
      <p:bldP spid="3789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3"/>
          <p:cNvSpPr>
            <a:spLocks noChangeArrowheads="1"/>
          </p:cNvSpPr>
          <p:nvPr/>
        </p:nvSpPr>
        <p:spPr bwMode="auto">
          <a:xfrm>
            <a:off x="1524001" y="0"/>
            <a:ext cx="91233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nl-NL" altLang="en-US" b="1">
                <a:solidFill>
                  <a:srgbClr val="FF0066"/>
                </a:solidFill>
                <a:latin typeface="Times New Roman" panose="02020603050405020304" pitchFamily="18" charset="0"/>
                <a:cs typeface="Times New Roman" panose="02020603050405020304" pitchFamily="18" charset="0"/>
              </a:rPr>
              <a:t>BÀI 50: CƠ CHẾ TIẾN HOÁ</a:t>
            </a:r>
            <a:endParaRPr lang="en-US" altLang="en-US">
              <a:solidFill>
                <a:srgbClr val="FF0066"/>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0" y="387504"/>
            <a:ext cx="11333408" cy="584775"/>
          </a:xfrm>
          <a:prstGeom prst="rect">
            <a:avLst/>
          </a:prstGeom>
          <a:noFill/>
        </p:spPr>
        <p:txBody>
          <a:bodyPr wrap="square">
            <a:spAutoFit/>
          </a:bodyPr>
          <a:lstStyle/>
          <a:p>
            <a:pPr algn="just">
              <a:defRPr/>
            </a:pPr>
            <a:r>
              <a:rPr lang="vi-VN" sz="3200" spc="-30" dirty="0">
                <a:solidFill>
                  <a:srgbClr val="FF0000"/>
                </a:solidFill>
                <a:latin typeface="+mj-lt"/>
                <a:ea typeface="Arial" panose="020B0604020202020204" pitchFamily="34" charset="0"/>
                <a:cs typeface="Times New Roman" panose="02020603050405020304" pitchFamily="18" charset="0"/>
              </a:rPr>
              <a:t>II. Một số luận điểm của thuyết tiến hoá tổng hợp hiện đại</a:t>
            </a:r>
            <a:endParaRPr lang="en-US" sz="3200" dirty="0">
              <a:solidFill>
                <a:srgbClr val="FF0000"/>
              </a:solidFill>
              <a:latin typeface="+mj-lt"/>
              <a:ea typeface="Arial" panose="020B0604020202020204" pitchFamily="34" charset="0"/>
              <a:cs typeface="Times New Roman" panose="02020603050405020304" pitchFamily="18" charset="0"/>
            </a:endParaRPr>
          </a:p>
        </p:txBody>
      </p:sp>
      <p:sp>
        <p:nvSpPr>
          <p:cNvPr id="38916" name="TextBox 4"/>
          <p:cNvSpPr txBox="1">
            <a:spLocks noChangeArrowheads="1"/>
          </p:cNvSpPr>
          <p:nvPr/>
        </p:nvSpPr>
        <p:spPr bwMode="auto">
          <a:xfrm>
            <a:off x="0" y="954288"/>
            <a:ext cx="4572000"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225425" algn="l"/>
              </a:tabLst>
              <a:defRPr sz="3200">
                <a:solidFill>
                  <a:schemeClr val="tx1"/>
                </a:solidFill>
                <a:latin typeface="Arial" panose="020B0604020202020204" pitchFamily="34" charset="0"/>
              </a:defRPr>
            </a:lvl1pPr>
            <a:lvl2pPr marL="742950" indent="-285750">
              <a:spcBef>
                <a:spcPct val="20000"/>
              </a:spcBef>
              <a:buChar char="–"/>
              <a:tabLst>
                <a:tab pos="225425" algn="l"/>
              </a:tabLst>
              <a:defRPr sz="2800">
                <a:solidFill>
                  <a:schemeClr val="tx1"/>
                </a:solidFill>
                <a:latin typeface="Arial" panose="020B0604020202020204" pitchFamily="34" charset="0"/>
              </a:defRPr>
            </a:lvl2pPr>
            <a:lvl3pPr marL="1143000" indent="-228600">
              <a:spcBef>
                <a:spcPct val="20000"/>
              </a:spcBef>
              <a:buChar char="•"/>
              <a:tabLst>
                <a:tab pos="225425" algn="l"/>
              </a:tabLst>
              <a:defRPr sz="2400">
                <a:solidFill>
                  <a:schemeClr val="tx1"/>
                </a:solidFill>
                <a:latin typeface="Arial" panose="020B0604020202020204" pitchFamily="34" charset="0"/>
              </a:defRPr>
            </a:lvl3pPr>
            <a:lvl4pPr marL="1600200" indent="-228600">
              <a:spcBef>
                <a:spcPct val="20000"/>
              </a:spcBef>
              <a:buChar char="–"/>
              <a:tabLst>
                <a:tab pos="225425" algn="l"/>
              </a:tabLst>
              <a:defRPr sz="2000">
                <a:solidFill>
                  <a:schemeClr val="tx1"/>
                </a:solidFill>
                <a:latin typeface="Arial" panose="020B0604020202020204" pitchFamily="34" charset="0"/>
              </a:defRPr>
            </a:lvl4pPr>
            <a:lvl5pPr marL="2057400" indent="-228600">
              <a:spcBef>
                <a:spcPct val="20000"/>
              </a:spcBef>
              <a:buChar char="»"/>
              <a:tabLst>
                <a:tab pos="22542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2542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2542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2542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25425" algn="l"/>
              </a:tabLst>
              <a:defRPr sz="2000">
                <a:solidFill>
                  <a:schemeClr val="tx1"/>
                </a:solidFill>
                <a:latin typeface="Arial" panose="020B0604020202020204" pitchFamily="34" charset="0"/>
              </a:defRPr>
            </a:lvl9pPr>
          </a:lstStyle>
          <a:p>
            <a:pPr algn="just">
              <a:lnSpc>
                <a:spcPct val="120000"/>
              </a:lnSpc>
              <a:spcBef>
                <a:spcPct val="0"/>
              </a:spcBef>
              <a:spcAft>
                <a:spcPts val="800"/>
              </a:spcAft>
              <a:buNone/>
            </a:pPr>
            <a:r>
              <a:rPr lang="vi-VN" altLang="en-US"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1.Tiến hoá nhỏ</a:t>
            </a:r>
            <a:endParaRPr lang="en-US" altLang="en-US"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38917" name="TextBox 3"/>
          <p:cNvSpPr txBox="1">
            <a:spLocks noChangeArrowheads="1"/>
          </p:cNvSpPr>
          <p:nvPr/>
        </p:nvSpPr>
        <p:spPr bwMode="auto">
          <a:xfrm>
            <a:off x="-478665" y="1624440"/>
            <a:ext cx="8382000"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a:spcBef>
                <a:spcPct val="20000"/>
              </a:spcBef>
              <a:buChar char="•"/>
              <a:tabLst>
                <a:tab pos="-71438" algn="l"/>
              </a:tabLst>
              <a:defRPr sz="3200">
                <a:solidFill>
                  <a:schemeClr val="tx1"/>
                </a:solidFill>
                <a:latin typeface="Arial" panose="020B0604020202020204" pitchFamily="34" charset="0"/>
              </a:defRPr>
            </a:lvl1pPr>
            <a:lvl2pPr marL="742950" indent="-285750">
              <a:spcBef>
                <a:spcPct val="20000"/>
              </a:spcBef>
              <a:buChar char="–"/>
              <a:tabLst>
                <a:tab pos="-71438" algn="l"/>
              </a:tabLst>
              <a:defRPr sz="2800">
                <a:solidFill>
                  <a:schemeClr val="tx1"/>
                </a:solidFill>
                <a:latin typeface="Arial" panose="020B0604020202020204" pitchFamily="34" charset="0"/>
              </a:defRPr>
            </a:lvl2pPr>
            <a:lvl3pPr marL="1143000" indent="-228600">
              <a:spcBef>
                <a:spcPct val="20000"/>
              </a:spcBef>
              <a:buChar char="•"/>
              <a:tabLst>
                <a:tab pos="-71438" algn="l"/>
              </a:tabLst>
              <a:defRPr sz="2400">
                <a:solidFill>
                  <a:schemeClr val="tx1"/>
                </a:solidFill>
                <a:latin typeface="Arial" panose="020B0604020202020204" pitchFamily="34" charset="0"/>
              </a:defRPr>
            </a:lvl3pPr>
            <a:lvl4pPr marL="1600200" indent="-228600">
              <a:spcBef>
                <a:spcPct val="20000"/>
              </a:spcBef>
              <a:buChar char="–"/>
              <a:tabLst>
                <a:tab pos="-71438" algn="l"/>
              </a:tabLst>
              <a:defRPr sz="2000">
                <a:solidFill>
                  <a:schemeClr val="tx1"/>
                </a:solidFill>
                <a:latin typeface="Arial" panose="020B0604020202020204" pitchFamily="34" charset="0"/>
              </a:defRPr>
            </a:lvl4pPr>
            <a:lvl5pPr marL="2057400" indent="-228600">
              <a:spcBef>
                <a:spcPct val="20000"/>
              </a:spcBef>
              <a:buChar char="»"/>
              <a:tabLst>
                <a:tab pos="-71438"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71438"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71438"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71438"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71438" algn="l"/>
              </a:tabLst>
              <a:defRPr sz="2000">
                <a:solidFill>
                  <a:schemeClr val="tx1"/>
                </a:solidFill>
                <a:latin typeface="Arial" panose="020B0604020202020204" pitchFamily="34" charset="0"/>
              </a:defRPr>
            </a:lvl9pPr>
          </a:lstStyle>
          <a:p>
            <a:pPr algn="just">
              <a:lnSpc>
                <a:spcPct val="120000"/>
              </a:lnSpc>
              <a:spcBef>
                <a:spcPct val="0"/>
              </a:spcBef>
              <a:spcAft>
                <a:spcPts val="800"/>
              </a:spcAft>
              <a:buNone/>
            </a:pPr>
            <a:r>
              <a:rPr lang="vi-VN" altLang="en-US"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2.Nguồn biến dị di truyền của quần thể</a:t>
            </a:r>
            <a:endParaRPr lang="en-US" altLang="en-US"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38918" name="TextBox 5"/>
          <p:cNvSpPr txBox="1">
            <a:spLocks noChangeArrowheads="1"/>
          </p:cNvSpPr>
          <p:nvPr/>
        </p:nvSpPr>
        <p:spPr bwMode="auto">
          <a:xfrm>
            <a:off x="0" y="2315937"/>
            <a:ext cx="4837112"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spcAft>
                <a:spcPts val="800"/>
              </a:spcAft>
              <a:buNone/>
            </a:pPr>
            <a:r>
              <a:rPr lang="vi-VN" altLang="en-US"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3.Các nhân tố tiến hoá</a:t>
            </a:r>
            <a:endParaRPr lang="en-US" altLang="en-US"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38919" name="TextBox 3"/>
          <p:cNvSpPr txBox="1">
            <a:spLocks noChangeArrowheads="1"/>
          </p:cNvSpPr>
          <p:nvPr/>
        </p:nvSpPr>
        <p:spPr bwMode="auto">
          <a:xfrm>
            <a:off x="321972" y="2986089"/>
            <a:ext cx="1148795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tabLst>
                <a:tab pos="234950" algn="l"/>
              </a:tabLst>
              <a:defRPr sz="3200">
                <a:solidFill>
                  <a:schemeClr val="tx1"/>
                </a:solidFill>
                <a:latin typeface="Arial" panose="020B0604020202020204" pitchFamily="34" charset="0"/>
              </a:defRPr>
            </a:lvl1pPr>
            <a:lvl2pPr marL="742950" indent="-285750">
              <a:spcBef>
                <a:spcPct val="20000"/>
              </a:spcBef>
              <a:buChar char="–"/>
              <a:tabLst>
                <a:tab pos="234950" algn="l"/>
              </a:tabLst>
              <a:defRPr sz="2800">
                <a:solidFill>
                  <a:schemeClr val="tx1"/>
                </a:solidFill>
                <a:latin typeface="Arial" panose="020B0604020202020204" pitchFamily="34" charset="0"/>
              </a:defRPr>
            </a:lvl2pPr>
            <a:lvl3pPr marL="1143000" indent="-228600">
              <a:spcBef>
                <a:spcPct val="20000"/>
              </a:spcBef>
              <a:buChar char="•"/>
              <a:tabLst>
                <a:tab pos="234950" algn="l"/>
              </a:tabLst>
              <a:defRPr sz="2400">
                <a:solidFill>
                  <a:schemeClr val="tx1"/>
                </a:solidFill>
                <a:latin typeface="Arial" panose="020B0604020202020204" pitchFamily="34" charset="0"/>
              </a:defRPr>
            </a:lvl3pPr>
            <a:lvl4pPr marL="1600200" indent="-228600">
              <a:spcBef>
                <a:spcPct val="20000"/>
              </a:spcBef>
              <a:buChar char="–"/>
              <a:tabLst>
                <a:tab pos="234950" algn="l"/>
              </a:tabLst>
              <a:defRPr sz="2000">
                <a:solidFill>
                  <a:schemeClr val="tx1"/>
                </a:solidFill>
                <a:latin typeface="Arial" panose="020B0604020202020204" pitchFamily="34" charset="0"/>
              </a:defRPr>
            </a:lvl4pPr>
            <a:lvl5pPr marL="2057400" indent="-228600">
              <a:spcBef>
                <a:spcPct val="20000"/>
              </a:spcBef>
              <a:buChar char="»"/>
              <a:tabLst>
                <a:tab pos="23495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3495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3495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3495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34950" algn="l"/>
              </a:tabLst>
              <a:defRPr sz="2000">
                <a:solidFill>
                  <a:schemeClr val="tx1"/>
                </a:solidFill>
                <a:latin typeface="Arial" panose="020B0604020202020204" pitchFamily="34" charset="0"/>
              </a:defRPr>
            </a:lvl9pPr>
          </a:lstStyle>
          <a:p>
            <a:pPr algn="just">
              <a:spcBef>
                <a:spcPct val="0"/>
              </a:spcBef>
              <a:buFontTx/>
              <a:buNone/>
            </a:pPr>
            <a:r>
              <a:rPr lang="vi-VN" altLang="en-US" sz="3600" dirty="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 Các nhân tố tác động vào </a:t>
            </a:r>
            <a:r>
              <a:rPr lang="vi-VN" altLang="en-US" sz="3600" dirty="0" smtClean="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qu</a:t>
            </a:r>
            <a:r>
              <a:rPr lang="en-US" altLang="en-US" sz="3600" dirty="0" smtClean="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ầ</a:t>
            </a:r>
            <a:r>
              <a:rPr lang="vi-VN" altLang="en-US" sz="3600" dirty="0" smtClean="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n </a:t>
            </a:r>
            <a:r>
              <a:rPr lang="vi-VN" altLang="en-US" sz="3600" dirty="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thể gây nên sự biến đổi </a:t>
            </a:r>
            <a:r>
              <a:rPr lang="vi-VN" altLang="en-US" sz="3600" dirty="0" smtClean="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t</a:t>
            </a:r>
            <a:r>
              <a:rPr lang="en-US" altLang="en-US" sz="3600" dirty="0" smtClean="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ầ</a:t>
            </a:r>
            <a:r>
              <a:rPr lang="vi-VN" altLang="en-US" sz="3600" dirty="0" smtClean="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n </a:t>
            </a:r>
            <a:r>
              <a:rPr lang="vi-VN" altLang="en-US" sz="3600" dirty="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số allele và tần số kiểu gene của một nhóm cá thể trong quẩn thể được gọi là nhân tố tiến hoá</a:t>
            </a:r>
            <a:endParaRPr lang="en-US" altLang="en-US" sz="3600"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a:p>
            <a:pPr algn="just">
              <a:spcBef>
                <a:spcPct val="0"/>
              </a:spcBef>
              <a:buFontTx/>
              <a:buNone/>
            </a:pPr>
            <a:r>
              <a:rPr lang="vi-VN" altLang="en-US" sz="3600" b="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vi-VN" altLang="en-US" sz="36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Gồm có:  đột biến, di – nhập gene, chọn lọc tự nhiên, yếu tố ngẫu nhiên và giao phối không ngẫu nhiên</a:t>
            </a:r>
            <a:endParaRPr lang="en-US" altLang="en-US" sz="3600"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8979531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8919">
                                            <p:txEl>
                                              <p:pRg st="0" end="0"/>
                                            </p:txEl>
                                          </p:spTgt>
                                        </p:tgtEl>
                                        <p:attrNameLst>
                                          <p:attrName>style.visibility</p:attrName>
                                        </p:attrNameLst>
                                      </p:cBhvr>
                                      <p:to>
                                        <p:strVal val="visible"/>
                                      </p:to>
                                    </p:set>
                                    <p:animEffect transition="in" filter="wipe(down)">
                                      <p:cBhvr>
                                        <p:cTn id="7" dur="500"/>
                                        <p:tgtEl>
                                          <p:spTgt spid="389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8919">
                                            <p:txEl>
                                              <p:pRg st="1" end="1"/>
                                            </p:txEl>
                                          </p:spTgt>
                                        </p:tgtEl>
                                        <p:attrNameLst>
                                          <p:attrName>style.visibility</p:attrName>
                                        </p:attrNameLst>
                                      </p:cBhvr>
                                      <p:to>
                                        <p:strVal val="visible"/>
                                      </p:to>
                                    </p:set>
                                    <p:animEffect transition="in" filter="circle(in)">
                                      <p:cBhvr>
                                        <p:cTn id="12" dur="2000"/>
                                        <p:tgtEl>
                                          <p:spTgt spid="389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70671987"/>
              </p:ext>
            </p:extLst>
          </p:nvPr>
        </p:nvGraphicFramePr>
        <p:xfrm>
          <a:off x="257578" y="200250"/>
          <a:ext cx="11397802" cy="6027312"/>
        </p:xfrm>
        <a:graphic>
          <a:graphicData uri="http://schemas.openxmlformats.org/drawingml/2006/table">
            <a:tbl>
              <a:tblPr/>
              <a:tblGrid>
                <a:gridCol w="1957019"/>
                <a:gridCol w="8144680"/>
                <a:gridCol w="1296103"/>
              </a:tblGrid>
              <a:tr h="789872">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20000"/>
                        </a:lnSpc>
                        <a:spcBef>
                          <a:spcPct val="0"/>
                        </a:spcBef>
                        <a:spcAft>
                          <a:spcPts val="800"/>
                        </a:spcAft>
                        <a:buClrTx/>
                        <a:buSzTx/>
                        <a:buFontTx/>
                        <a:buNone/>
                        <a:tabLst/>
                      </a:pPr>
                      <a:r>
                        <a:rPr kumimoji="0" lang="en-US" altLang="en-US" sz="1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Các</a:t>
                      </a:r>
                      <a:r>
                        <a:rPr kumimoji="0" lang="en-US" altLang="en-US" sz="1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1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nhân</a:t>
                      </a:r>
                      <a:r>
                        <a:rPr kumimoji="0" lang="en-US" altLang="en-US" sz="1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1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tố</a:t>
                      </a:r>
                      <a:r>
                        <a:rPr kumimoji="0" lang="en-US" altLang="en-US" sz="1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1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tiến</a:t>
                      </a:r>
                      <a:r>
                        <a:rPr kumimoji="0" lang="en-US" altLang="en-US" sz="1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1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hoá</a:t>
                      </a:r>
                      <a:r>
                        <a:rPr kumimoji="0" lang="en-US" altLang="en-US" sz="1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a:t>
                      </a:r>
                      <a:endParaRPr kumimoji="0" lang="en-US" altLang="en-US" sz="1800" b="0" i="0" u="none" strike="noStrike" cap="none" normalizeH="0" baseline="0" dirty="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20000"/>
                        </a:lnSpc>
                        <a:spcBef>
                          <a:spcPct val="0"/>
                        </a:spcBef>
                        <a:spcAft>
                          <a:spcPts val="800"/>
                        </a:spcAft>
                        <a:buClrTx/>
                        <a:buSzTx/>
                        <a:buFontTx/>
                        <a:buNone/>
                        <a:tabLst/>
                      </a:pPr>
                      <a:r>
                        <a:rPr kumimoji="0" lang="en-US" altLang="en-US" sz="18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Đặc điểm (B)</a:t>
                      </a:r>
                      <a:endParaRPr kumimoji="0" lang="en-US" altLang="en-US" sz="1800" b="0" i="0" u="none" strike="noStrike" cap="none" normalizeH="0" baseline="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20000"/>
                        </a:lnSpc>
                        <a:spcBef>
                          <a:spcPct val="0"/>
                        </a:spcBef>
                        <a:spcAft>
                          <a:spcPts val="800"/>
                        </a:spcAft>
                        <a:buClrTx/>
                        <a:buSzTx/>
                        <a:buFontTx/>
                        <a:buNone/>
                        <a:tabLst/>
                      </a:pPr>
                      <a:r>
                        <a:rPr kumimoji="0" lang="en-US" altLang="en-US" sz="18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Kết quả</a:t>
                      </a:r>
                      <a:endParaRPr kumimoji="0" lang="en-US" altLang="en-US" sz="1800" b="0" i="0" u="none" strike="noStrike" cap="none" normalizeH="0" baseline="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6393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ts val="800"/>
                        </a:spcAft>
                        <a:buClrTx/>
                        <a:buSzTx/>
                        <a:buFontTx/>
                        <a:buNone/>
                        <a:tabLst/>
                      </a:pPr>
                      <a:r>
                        <a:rPr kumimoji="0" lang="en-US" altLang="en-US" sz="1800" b="0"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1. Đột biến</a:t>
                      </a:r>
                      <a:endParaRPr kumimoji="0" lang="en-US" altLang="en-US" sz="1800" b="0" i="0" u="none" strike="noStrike" cap="none" normalizeH="0" baseline="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ts val="800"/>
                        </a:spcAft>
                        <a:buClrTx/>
                        <a:buSzTx/>
                        <a:buFontTx/>
                        <a:buNone/>
                        <a:tabLst/>
                      </a:pP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a.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Đào</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thải</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những</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cá</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thể</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có</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kiểu</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hình</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kém</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thích</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nghi</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tạo</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điều</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kiện</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cho</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những</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cá</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thể</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có</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kiểu</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hình</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thích</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nghi</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sinh</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sản</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làm</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tăng</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số</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lượng</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cá</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thể</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Qua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nhiều</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thế</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hệ</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kiểu</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hình</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thích</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nghi</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được</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nhân</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rộng</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trở</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nên</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phổ</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biến</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trong</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loài</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a:t>
                      </a:r>
                      <a:r>
                        <a:rPr kumimoji="0" lang="en-US" altLang="en-US" sz="1800" b="0" i="0" u="none" strike="noStrike" cap="none" normalizeH="0" baseline="0" dirty="0" err="1" smtClean="0">
                          <a:ln>
                            <a:noFill/>
                          </a:ln>
                          <a:solidFill>
                            <a:srgbClr val="0000FF"/>
                          </a:solidFill>
                          <a:effectLst/>
                          <a:latin typeface="Times New Roman" panose="02020603050405020304" pitchFamily="18" charset="0"/>
                          <a:cs typeface="Times New Roman" panose="02020603050405020304" pitchFamily="18" charset="0"/>
                        </a:rPr>
                        <a:t>theo</a:t>
                      </a:r>
                      <a:r>
                        <a:rPr kumimoji="0" lang="en-US" altLang="en-US" sz="18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1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hướng</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xác</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rgbClr val="0000FF"/>
                          </a:solidFill>
                          <a:effectLst/>
                          <a:latin typeface="Times New Roman" panose="02020603050405020304" pitchFamily="18" charset="0"/>
                          <a:cs typeface="Times New Roman" panose="02020603050405020304" pitchFamily="18" charset="0"/>
                        </a:rPr>
                        <a:t>định</a:t>
                      </a: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ts val="800"/>
                        </a:spcAft>
                        <a:buClrTx/>
                        <a:buSzTx/>
                        <a:buFontTx/>
                        <a:buNone/>
                        <a:tabLst/>
                      </a:pPr>
                      <a:r>
                        <a:rPr kumimoji="0" lang="en-US" altLang="en-US" sz="18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1……</a:t>
                      </a:r>
                      <a:endParaRPr kumimoji="0" lang="en-US" altLang="en-US" sz="18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8182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ts val="800"/>
                        </a:spcAft>
                        <a:buClrTx/>
                        <a:buSzTx/>
                        <a:buFontTx/>
                        <a:buNone/>
                        <a:tabLst/>
                      </a:pPr>
                      <a:r>
                        <a:rPr kumimoji="0" lang="en-US" altLang="en-US" sz="1800" b="0"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2. Di-nhập gen</a:t>
                      </a:r>
                      <a:endParaRPr kumimoji="0" lang="en-US" altLang="en-US" sz="1800" b="0" i="0" u="none" strike="noStrike" cap="none" normalizeH="0" baseline="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ts val="800"/>
                        </a:spcAft>
                        <a:buClrTx/>
                        <a:buSzTx/>
                        <a:buFontTx/>
                        <a:buNone/>
                        <a:tabLst/>
                      </a:pPr>
                      <a:r>
                        <a:rPr kumimoji="0" lang="en-US" altLang="en-US" sz="18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b.Các yếu tố như thiên tai, cháy rừng,... làm thay đổi tần số allele và tần số kiểu gene của quần thể 1 cách đột ngột không theo một hướng gọi là biến động di truyền hay phiêu bạt di truyền</a:t>
                      </a:r>
                      <a:endParaRPr kumimoji="0" lang="en-US" altLang="en-US" sz="18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ts val="800"/>
                        </a:spcAft>
                        <a:buClrTx/>
                        <a:buSzTx/>
                        <a:buFontTx/>
                        <a:buNone/>
                        <a:tabLst/>
                      </a:pP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2…….</a:t>
                      </a:r>
                      <a:endParaRPr kumimoji="0" lang="en-US" altLang="en-US" sz="18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30310">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ts val="800"/>
                        </a:spcAft>
                        <a:buClrTx/>
                        <a:buSzTx/>
                        <a:buFontTx/>
                        <a:buNone/>
                        <a:tabLst/>
                      </a:pPr>
                      <a:r>
                        <a:rPr kumimoji="0" lang="en-US" altLang="en-US" sz="1800" b="0"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3. Chọn lọc tự nhiên</a:t>
                      </a:r>
                      <a:endParaRPr kumimoji="0" lang="en-US" altLang="en-US" sz="1800" b="0" i="0" u="none" strike="noStrike" cap="none" normalizeH="0" baseline="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ts val="800"/>
                        </a:spcAft>
                        <a:buClrTx/>
                        <a:buSzTx/>
                        <a:buFontTx/>
                        <a:buNone/>
                        <a:tabLst/>
                      </a:pPr>
                      <a:r>
                        <a:rPr kumimoji="0" lang="en-US" altLang="en-US" sz="18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c. Tự thụ phấn ở thực vật, giao phối cận huyết và giao phối có chọn lọc ở động vật tuy không làm thay đổi tần số các allele nhưng làm thay đổi tần số các kiểu gene trong quần thể</a:t>
                      </a:r>
                      <a:endParaRPr kumimoji="0" lang="en-US" altLang="en-US" sz="18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ts val="800"/>
                        </a:spcAft>
                        <a:buClrTx/>
                        <a:buSzTx/>
                        <a:buFontTx/>
                        <a:buNone/>
                        <a:tabLst/>
                      </a:pPr>
                      <a:r>
                        <a:rPr kumimoji="0" lang="en-US" altLang="en-US" sz="18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3……..</a:t>
                      </a:r>
                      <a:endParaRPr kumimoji="0" lang="en-US" altLang="en-US" sz="18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34096">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ts val="800"/>
                        </a:spcAft>
                        <a:buClrTx/>
                        <a:buSzTx/>
                        <a:buFontTx/>
                        <a:buNone/>
                        <a:tabLst/>
                      </a:pPr>
                      <a:r>
                        <a:rPr kumimoji="0" lang="en-US" altLang="en-US" sz="1800" b="0"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4. Yếu tố ngẫu nhiên</a:t>
                      </a:r>
                      <a:endParaRPr kumimoji="0" lang="en-US" altLang="en-US" sz="1800" b="0" i="0" u="none" strike="noStrike" cap="none" normalizeH="0" baseline="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ts val="800"/>
                        </a:spcAft>
                        <a:buClrTx/>
                        <a:buSzTx/>
                        <a:buFontTx/>
                        <a:buNone/>
                        <a:tabLst/>
                      </a:pPr>
                      <a:r>
                        <a:rPr kumimoji="0" lang="en-US" altLang="en-US" sz="18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d. Làm thay đổi tần số allele và tần số kiểu gene của quần thể rất chậm</a:t>
                      </a:r>
                      <a:endParaRPr kumimoji="0" lang="en-US" altLang="en-US" sz="18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ts val="800"/>
                        </a:spcAft>
                        <a:buClrTx/>
                        <a:buSzTx/>
                        <a:buFontTx/>
                        <a:buNone/>
                        <a:tabLst/>
                      </a:pPr>
                      <a:r>
                        <a:rPr kumimoji="0" lang="en-US" altLang="en-US" sz="18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4……..</a:t>
                      </a:r>
                      <a:endParaRPr kumimoji="0" lang="en-US" altLang="en-US" sz="18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27279">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ts val="800"/>
                        </a:spcAft>
                        <a:buClrTx/>
                        <a:buSzTx/>
                        <a:buFontTx/>
                        <a:buNone/>
                        <a:tabLst/>
                      </a:pPr>
                      <a:r>
                        <a:rPr kumimoji="0" lang="vi-VN" altLang="en-US" sz="1800" b="0"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5. Giao phối không ngẫu nhiên</a:t>
                      </a:r>
                      <a:endParaRPr kumimoji="0" lang="en-US" altLang="en-US" sz="1800" b="0" i="0" u="none" strike="noStrike" cap="none" normalizeH="0" baseline="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ts val="800"/>
                        </a:spcAft>
                        <a:buClrTx/>
                        <a:buSzTx/>
                        <a:buFontTx/>
                        <a:buNone/>
                        <a:tabLst/>
                      </a:pPr>
                      <a:r>
                        <a:rPr kumimoji="0" lang="vi-VN" altLang="en-US" sz="18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e. Khi một nhóm cá thể từ quần thể này di cư (di gene) đến nhập vào một quần thể khác (nhập gene)</a:t>
                      </a:r>
                      <a:endParaRPr kumimoji="0" lang="en-US" altLang="en-US" sz="18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ts val="800"/>
                        </a:spcAft>
                        <a:buClrTx/>
                        <a:buSzTx/>
                        <a:buFontTx/>
                        <a:buNone/>
                        <a:tabLst/>
                      </a:pPr>
                      <a:r>
                        <a:rPr kumimoji="0" lang="en-US" altLang="en-US" sz="1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rPr>
                        <a:t>5……..</a:t>
                      </a:r>
                      <a:endParaRPr kumimoji="0" lang="en-US" altLang="en-US" sz="1800" b="0" i="0" u="none" strike="noStrike" cap="none" normalizeH="0" baseline="0" dirty="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3351252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866699884"/>
              </p:ext>
            </p:extLst>
          </p:nvPr>
        </p:nvGraphicFramePr>
        <p:xfrm>
          <a:off x="90152" y="0"/>
          <a:ext cx="11668259" cy="5950298"/>
        </p:xfrm>
        <a:graphic>
          <a:graphicData uri="http://schemas.openxmlformats.org/drawingml/2006/table">
            <a:tbl>
              <a:tblPr/>
              <a:tblGrid>
                <a:gridCol w="2003457"/>
                <a:gridCol w="8337943"/>
                <a:gridCol w="1326859"/>
              </a:tblGrid>
              <a:tr h="789872">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20000"/>
                        </a:lnSpc>
                        <a:spcBef>
                          <a:spcPct val="0"/>
                        </a:spcBef>
                        <a:spcAft>
                          <a:spcPts val="800"/>
                        </a:spcAft>
                        <a:buClrTx/>
                        <a:buSzTx/>
                        <a:buFontTx/>
                        <a:buNone/>
                        <a:tabLst/>
                      </a:pPr>
                      <a:r>
                        <a:rPr kumimoji="0" lang="en-US" altLang="en-US" sz="18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Các nhân tố tiến hoá (A)</a:t>
                      </a:r>
                      <a:endParaRPr kumimoji="0" lang="en-US" altLang="en-US" sz="1800" b="0" i="0" u="none" strike="noStrike" cap="none" normalizeH="0" baseline="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20000"/>
                        </a:lnSpc>
                        <a:spcBef>
                          <a:spcPct val="0"/>
                        </a:spcBef>
                        <a:spcAft>
                          <a:spcPts val="800"/>
                        </a:spcAft>
                        <a:buClrTx/>
                        <a:buSzTx/>
                        <a:buFontTx/>
                        <a:buNone/>
                        <a:tabLst/>
                      </a:pPr>
                      <a:r>
                        <a:rPr kumimoji="0" lang="en-US" altLang="en-US" sz="18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Đặc điểm (B)</a:t>
                      </a:r>
                      <a:endParaRPr kumimoji="0" lang="en-US" altLang="en-US" sz="1800" b="0" i="0" u="none" strike="noStrike" cap="none" normalizeH="0" baseline="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20000"/>
                        </a:lnSpc>
                        <a:spcBef>
                          <a:spcPct val="0"/>
                        </a:spcBef>
                        <a:spcAft>
                          <a:spcPts val="800"/>
                        </a:spcAft>
                        <a:buClrTx/>
                        <a:buSzTx/>
                        <a:buFontTx/>
                        <a:buNone/>
                        <a:tabLst/>
                      </a:pPr>
                      <a:r>
                        <a:rPr kumimoji="0" lang="en-US" altLang="en-US" sz="18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Kết quả</a:t>
                      </a:r>
                      <a:endParaRPr kumimoji="0" lang="en-US" altLang="en-US" sz="1800" b="0" i="0" u="none" strike="noStrike" cap="none" normalizeH="0" baseline="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44989">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ts val="800"/>
                        </a:spcAft>
                        <a:buClrTx/>
                        <a:buSzTx/>
                        <a:buFontTx/>
                        <a:buNone/>
                        <a:tabLst/>
                      </a:pPr>
                      <a:r>
                        <a:rPr kumimoji="0" lang="en-US" altLang="en-US" sz="1800" b="0"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1. Đột biến</a:t>
                      </a:r>
                      <a:endParaRPr kumimoji="0" lang="en-US" altLang="en-US" sz="1800" b="0" i="0" u="none" strike="noStrike" cap="none" normalizeH="0" baseline="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ts val="800"/>
                        </a:spcAft>
                        <a:buClrTx/>
                        <a:buSzTx/>
                        <a:buFontTx/>
                        <a:buNone/>
                        <a:tabLst/>
                      </a:pPr>
                      <a:r>
                        <a:rPr kumimoji="0" lang="en-US" altLang="en-US" sz="18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a. Đào thải những cá thể có kiểu hình kém thích nghi, tạo điều kiện cho những cá thể có kiểu hình thích nghi sinh sản làm tăng số lượng cá thể. Qua nhiều thế hệ, kiểu hình thích nghi được nhân rộng, trở nên phổ biến trong loài ( theo 1 hướng xác định) </a:t>
                      </a:r>
                      <a:endParaRPr kumimoji="0" lang="en-US" altLang="en-US" sz="18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ts val="800"/>
                        </a:spcAft>
                        <a:buClrTx/>
                        <a:buSzTx/>
                        <a:buFontTx/>
                        <a:buNone/>
                        <a:tabLst/>
                      </a:pPr>
                      <a:r>
                        <a:rPr kumimoji="0" lang="en-US" altLang="en-US" sz="1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1…d…</a:t>
                      </a:r>
                      <a:endParaRPr kumimoji="0" lang="en-US" altLang="en-US" sz="1800" b="1" i="0" u="none" strike="noStrike" cap="none" normalizeH="0" baseline="0" dirty="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78794">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ts val="800"/>
                        </a:spcAft>
                        <a:buClrTx/>
                        <a:buSzTx/>
                        <a:buFontTx/>
                        <a:buNone/>
                        <a:tabLst/>
                      </a:pPr>
                      <a:r>
                        <a:rPr kumimoji="0" lang="en-US" altLang="en-US" sz="1800" b="0"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2. Di-nhập gen</a:t>
                      </a:r>
                      <a:endParaRPr kumimoji="0" lang="en-US" altLang="en-US" sz="1800" b="0" i="0" u="none" strike="noStrike" cap="none" normalizeH="0" baseline="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ts val="800"/>
                        </a:spcAft>
                        <a:buClrTx/>
                        <a:buSzTx/>
                        <a:buFontTx/>
                        <a:buNone/>
                        <a:tabLst/>
                      </a:pPr>
                      <a:r>
                        <a:rPr kumimoji="0" lang="en-US" altLang="en-US" sz="18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b.Các yếu tố như thiên tai, cháy rừng,... làm thay đổi tần số allele và tần số kiểu gene của quần thể 1 cách đột ngột không theo một hướng gọi là biến động di truyền hay phiêu bạt di truyền</a:t>
                      </a:r>
                      <a:endParaRPr kumimoji="0" lang="en-US" altLang="en-US" sz="18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ts val="800"/>
                        </a:spcAft>
                        <a:buClrTx/>
                        <a:buSzTx/>
                        <a:buFontTx/>
                        <a:buNone/>
                        <a:tabLst/>
                      </a:pPr>
                      <a:r>
                        <a:rPr kumimoji="0" lang="en-US" altLang="en-US" sz="1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2…e….</a:t>
                      </a:r>
                      <a:endParaRPr kumimoji="0" lang="en-US" altLang="en-US" sz="1800" b="1" i="0" u="none" strike="noStrike" cap="none" normalizeH="0" baseline="0" dirty="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5606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ts val="800"/>
                        </a:spcAft>
                        <a:buClrTx/>
                        <a:buSzTx/>
                        <a:buFontTx/>
                        <a:buNone/>
                        <a:tabLst/>
                      </a:pPr>
                      <a:r>
                        <a:rPr kumimoji="0" lang="en-US" altLang="en-US" sz="1800" b="0"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3. Chọn lọc tự nhiên</a:t>
                      </a:r>
                      <a:endParaRPr kumimoji="0" lang="en-US" altLang="en-US" sz="1800" b="0" i="0" u="none" strike="noStrike" cap="none" normalizeH="0" baseline="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ts val="800"/>
                        </a:spcAft>
                        <a:buClrTx/>
                        <a:buSzTx/>
                        <a:buFontTx/>
                        <a:buNone/>
                        <a:tabLst/>
                      </a:pPr>
                      <a:r>
                        <a:rPr kumimoji="0" lang="en-US" altLang="en-US" sz="18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c. Tự thụ phấn ở thực vật, giao phối cận huyết và giao phối có chọn lọc ở động vật tuy không làm thay đổi tần số các allele nhưng làm thay đổi tần số các kiểu gene trong quần thể</a:t>
                      </a:r>
                      <a:endParaRPr kumimoji="0" lang="en-US" altLang="en-US" sz="18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ts val="800"/>
                        </a:spcAft>
                        <a:buClrTx/>
                        <a:buSzTx/>
                        <a:buFontTx/>
                        <a:buNone/>
                        <a:tabLst/>
                      </a:pPr>
                      <a:r>
                        <a:rPr kumimoji="0" lang="en-US" altLang="en-US" sz="18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3…a…..</a:t>
                      </a:r>
                      <a:endParaRPr kumimoji="0" lang="en-US" altLang="en-US" sz="1800" b="1" i="0" u="none" strike="noStrike" cap="none" normalizeH="0" baseline="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69701">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ts val="800"/>
                        </a:spcAft>
                        <a:buClrTx/>
                        <a:buSzTx/>
                        <a:buFontTx/>
                        <a:buNone/>
                        <a:tabLst/>
                      </a:pPr>
                      <a:r>
                        <a:rPr kumimoji="0" lang="en-US" altLang="en-US" sz="1800" b="0"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4. Yếu tố ngẫu nhiên</a:t>
                      </a:r>
                      <a:endParaRPr kumimoji="0" lang="en-US" altLang="en-US" sz="1800" b="0" i="0" u="none" strike="noStrike" cap="none" normalizeH="0" baseline="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ts val="800"/>
                        </a:spcAft>
                        <a:buClrTx/>
                        <a:buSzTx/>
                        <a:buFontTx/>
                        <a:buNone/>
                        <a:tabLst/>
                      </a:pPr>
                      <a:r>
                        <a:rPr kumimoji="0" lang="en-US" altLang="en-US" sz="18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d. Làm thay đổi tần số allele và tần số kiểu gene của quần thể rất chậm</a:t>
                      </a:r>
                      <a:endParaRPr kumimoji="0" lang="en-US" altLang="en-US" sz="18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ts val="800"/>
                        </a:spcAft>
                        <a:buClrTx/>
                        <a:buSzTx/>
                        <a:buFontTx/>
                        <a:buNone/>
                        <a:tabLst/>
                      </a:pPr>
                      <a:r>
                        <a:rPr kumimoji="0" lang="en-US" altLang="en-US" sz="18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4…b…..</a:t>
                      </a:r>
                      <a:endParaRPr kumimoji="0" lang="en-US" altLang="en-US" sz="1800" b="1" i="0" u="none" strike="noStrike" cap="none" normalizeH="0" baseline="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02116">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ts val="800"/>
                        </a:spcAft>
                        <a:buClrTx/>
                        <a:buSzTx/>
                        <a:buFontTx/>
                        <a:buNone/>
                        <a:tabLst/>
                      </a:pPr>
                      <a:r>
                        <a:rPr kumimoji="0" lang="vi-VN" altLang="en-US" sz="1800" b="0"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5. Giao phối không ngẫu nhiên</a:t>
                      </a:r>
                      <a:endParaRPr kumimoji="0" lang="en-US" altLang="en-US" sz="1800" b="0" i="0" u="none" strike="noStrike" cap="none" normalizeH="0" baseline="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ts val="800"/>
                        </a:spcAft>
                        <a:buClrTx/>
                        <a:buSzTx/>
                        <a:buFontTx/>
                        <a:buNone/>
                        <a:tabLst/>
                      </a:pPr>
                      <a:r>
                        <a:rPr kumimoji="0" lang="vi-VN" altLang="en-US" sz="1800" b="0"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e. Khi một nhóm cá thể từ quần thể này di cư (di gene) đến nhập vào một quần thể khác (nhập gene)</a:t>
                      </a:r>
                      <a:endParaRPr kumimoji="0" lang="en-US" altLang="en-US" sz="1800" b="0" i="0" u="none" strike="noStrike" cap="none" normalizeH="0" baseline="0">
                        <a:ln>
                          <a:noFill/>
                        </a:ln>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ts val="800"/>
                        </a:spcAft>
                        <a:buClrTx/>
                        <a:buSzTx/>
                        <a:buFontTx/>
                        <a:buNone/>
                        <a:tabLst/>
                      </a:pPr>
                      <a:r>
                        <a:rPr kumimoji="0" lang="en-US" altLang="en-US" sz="1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5…c…..</a:t>
                      </a:r>
                      <a:endParaRPr kumimoji="0" lang="en-US" altLang="en-US" sz="1800" b="1" i="0" u="none" strike="noStrike" cap="none" normalizeH="0" baseline="0" dirty="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0010569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49" name="Group 48">
            <a:extLst>
              <a:ext uri="{FF2B5EF4-FFF2-40B4-BE49-F238E27FC236}">
                <a16:creationId xmlns="" xmlns:a16="http://schemas.microsoft.com/office/drawing/2014/main" id="{DEDE5AA5-B72A-F03B-C820-DB328F25BA66}"/>
              </a:ext>
            </a:extLst>
          </p:cNvPr>
          <p:cNvGrpSpPr/>
          <p:nvPr/>
        </p:nvGrpSpPr>
        <p:grpSpPr>
          <a:xfrm>
            <a:off x="1126419" y="2157505"/>
            <a:ext cx="2148687" cy="583426"/>
            <a:chOff x="1126419" y="2157505"/>
            <a:chExt cx="2148687" cy="583426"/>
          </a:xfrm>
        </p:grpSpPr>
        <p:sp>
          <p:nvSpPr>
            <p:cNvPr id="46" name="Rectangle: Rounded Corners 45">
              <a:extLst>
                <a:ext uri="{FF2B5EF4-FFF2-40B4-BE49-F238E27FC236}">
                  <a16:creationId xmlns="" xmlns:a16="http://schemas.microsoft.com/office/drawing/2014/main" id="{E27D8F38-22EB-3A30-0DE2-79C6E69E7A32}"/>
                </a:ext>
              </a:extLst>
            </p:cNvPr>
            <p:cNvSpPr/>
            <p:nvPr/>
          </p:nvSpPr>
          <p:spPr>
            <a:xfrm>
              <a:off x="1126419" y="2157506"/>
              <a:ext cx="2148687" cy="583425"/>
            </a:xfrm>
            <a:prstGeom prst="roundRect">
              <a:avLst>
                <a:gd name="adj" fmla="val 50000"/>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 xmlns:a16="http://schemas.microsoft.com/office/drawing/2014/main" id="{8475185C-C53E-57C1-717A-6206139E9FD5}"/>
                </a:ext>
              </a:extLst>
            </p:cNvPr>
            <p:cNvSpPr/>
            <p:nvPr/>
          </p:nvSpPr>
          <p:spPr>
            <a:xfrm>
              <a:off x="1126419" y="2157505"/>
              <a:ext cx="571492" cy="571492"/>
            </a:xfrm>
            <a:prstGeom prst="flowChartConnector">
              <a:avLst/>
            </a:prstGeom>
            <a:solidFill>
              <a:schemeClr val="accent2">
                <a:lumMod val="60000"/>
                <a:lumOff val="4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a</a:t>
              </a:r>
            </a:p>
          </p:txBody>
        </p:sp>
        <p:sp>
          <p:nvSpPr>
            <p:cNvPr id="48" name="TextBox 47">
              <a:extLst>
                <a:ext uri="{FF2B5EF4-FFF2-40B4-BE49-F238E27FC236}">
                  <a16:creationId xmlns="" xmlns:a16="http://schemas.microsoft.com/office/drawing/2014/main" id="{07FDD3AD-DAFB-C30B-C5A6-59C78D1C480D}"/>
                </a:ext>
              </a:extLst>
            </p:cNvPr>
            <p:cNvSpPr txBox="1"/>
            <p:nvPr/>
          </p:nvSpPr>
          <p:spPr>
            <a:xfrm>
              <a:off x="1727793" y="2212418"/>
              <a:ext cx="1547313" cy="461665"/>
            </a:xfrm>
            <a:prstGeom prst="rect">
              <a:avLst/>
            </a:prstGeom>
            <a:noFill/>
          </p:spPr>
          <p:txBody>
            <a:bodyPr wrap="square" rtlCol="0">
              <a:spAutoFit/>
            </a:bodyPr>
            <a:lstStyle/>
            <a:p>
              <a:r>
                <a:rPr lang="en-US" sz="2400" b="1" i="1"/>
                <a:t>Đột biến</a:t>
              </a:r>
            </a:p>
          </p:txBody>
        </p:sp>
      </p:grpSp>
      <p:sp>
        <p:nvSpPr>
          <p:cNvPr id="52" name="Rectangle 51">
            <a:extLst>
              <a:ext uri="{FF2B5EF4-FFF2-40B4-BE49-F238E27FC236}">
                <a16:creationId xmlns="" xmlns:a16="http://schemas.microsoft.com/office/drawing/2014/main" id="{A53039D0-33AD-2A7E-1B1A-DFF59DC0A70E}"/>
              </a:ext>
            </a:extLst>
          </p:cNvPr>
          <p:cNvSpPr/>
          <p:nvPr/>
        </p:nvSpPr>
        <p:spPr>
          <a:xfrm>
            <a:off x="0" y="3076746"/>
            <a:ext cx="12192000" cy="3781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Descent with modification">
            <a:extLst>
              <a:ext uri="{FF2B5EF4-FFF2-40B4-BE49-F238E27FC236}">
                <a16:creationId xmlns="" xmlns:a16="http://schemas.microsoft.com/office/drawing/2014/main" id="{BB137B3E-B4BD-9C8D-2CBD-11CF55793C2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016" t="7146" r="15922" b="6580"/>
          <a:stretch/>
        </p:blipFill>
        <p:spPr bwMode="auto">
          <a:xfrm>
            <a:off x="1226897" y="3178736"/>
            <a:ext cx="3961897" cy="36656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echanisms of microevolution">
            <a:extLst>
              <a:ext uri="{FF2B5EF4-FFF2-40B4-BE49-F238E27FC236}">
                <a16:creationId xmlns="" xmlns:a16="http://schemas.microsoft.com/office/drawing/2014/main" id="{F2685982-D74F-0170-B34D-1DC25B31F9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58"/>
          <a:stretch/>
        </p:blipFill>
        <p:spPr bwMode="auto">
          <a:xfrm>
            <a:off x="7559300" y="3143594"/>
            <a:ext cx="3979336" cy="3700823"/>
          </a:xfrm>
          <a:prstGeom prst="rect">
            <a:avLst/>
          </a:prstGeom>
          <a:noFill/>
          <a:extLst>
            <a:ext uri="{909E8E84-426E-40DD-AFC4-6F175D3DCCD1}">
              <a14:hiddenFill xmlns:a14="http://schemas.microsoft.com/office/drawing/2010/main">
                <a:solidFill>
                  <a:srgbClr val="FFFFFF"/>
                </a:solidFill>
              </a14:hiddenFill>
            </a:ext>
          </a:extLst>
        </p:spPr>
      </p:pic>
      <p:sp>
        <p:nvSpPr>
          <p:cNvPr id="8" name="Arrow: Right 7">
            <a:extLst>
              <a:ext uri="{FF2B5EF4-FFF2-40B4-BE49-F238E27FC236}">
                <a16:creationId xmlns="" xmlns:a16="http://schemas.microsoft.com/office/drawing/2014/main" id="{767DE3B4-9CEA-341A-C079-CC25C34A7A6F}"/>
              </a:ext>
            </a:extLst>
          </p:cNvPr>
          <p:cNvSpPr/>
          <p:nvPr/>
        </p:nvSpPr>
        <p:spPr>
          <a:xfrm>
            <a:off x="5547097" y="4602807"/>
            <a:ext cx="1934508" cy="729129"/>
          </a:xfrm>
          <a:prstGeom prst="rightArrow">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 xmlns:a16="http://schemas.microsoft.com/office/drawing/2014/main" id="{4B4C6C83-6F4E-B35B-BA17-C3AAA9DD1670}"/>
              </a:ext>
            </a:extLst>
          </p:cNvPr>
          <p:cNvSpPr txBox="1"/>
          <p:nvPr/>
        </p:nvSpPr>
        <p:spPr>
          <a:xfrm>
            <a:off x="794612" y="3257174"/>
            <a:ext cx="1810871" cy="461665"/>
          </a:xfrm>
          <a:prstGeom prst="rect">
            <a:avLst/>
          </a:prstGeom>
          <a:noFill/>
        </p:spPr>
        <p:txBody>
          <a:bodyPr wrap="square" rtlCol="0">
            <a:spAutoFit/>
          </a:bodyPr>
          <a:lstStyle/>
          <a:p>
            <a:r>
              <a:rPr lang="en-US" sz="2400" b="1"/>
              <a:t>Ban đầu</a:t>
            </a:r>
          </a:p>
        </p:txBody>
      </p:sp>
      <p:sp>
        <p:nvSpPr>
          <p:cNvPr id="3" name="TextBox 2">
            <a:extLst>
              <a:ext uri="{FF2B5EF4-FFF2-40B4-BE49-F238E27FC236}">
                <a16:creationId xmlns="" xmlns:a16="http://schemas.microsoft.com/office/drawing/2014/main" id="{D86F37EE-D2EB-D238-FE83-7D6672D4470A}"/>
              </a:ext>
            </a:extLst>
          </p:cNvPr>
          <p:cNvSpPr txBox="1"/>
          <p:nvPr/>
        </p:nvSpPr>
        <p:spPr>
          <a:xfrm>
            <a:off x="5397219" y="4107718"/>
            <a:ext cx="2234264" cy="461665"/>
          </a:xfrm>
          <a:prstGeom prst="rect">
            <a:avLst/>
          </a:prstGeom>
          <a:noFill/>
        </p:spPr>
        <p:txBody>
          <a:bodyPr wrap="square" rtlCol="0">
            <a:spAutoFit/>
          </a:bodyPr>
          <a:lstStyle/>
          <a:p>
            <a:r>
              <a:rPr lang="en-US" sz="2400" b="1"/>
              <a:t>Một thời gian</a:t>
            </a:r>
          </a:p>
        </p:txBody>
      </p:sp>
    </p:spTree>
    <p:extLst>
      <p:ext uri="{BB962C8B-B14F-4D97-AF65-F5344CB8AC3E}">
        <p14:creationId xmlns:p14="http://schemas.microsoft.com/office/powerpoint/2010/main" val="370461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circle(in)">
                                      <p:cBhvr>
                                        <p:cTn id="7" dur="2000"/>
                                        <p:tgtEl>
                                          <p:spTgt spid="4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par>
                                <p:cTn id="22" presetID="6"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49" name="Group 48">
            <a:extLst>
              <a:ext uri="{FF2B5EF4-FFF2-40B4-BE49-F238E27FC236}">
                <a16:creationId xmlns="" xmlns:a16="http://schemas.microsoft.com/office/drawing/2014/main" id="{DEDE5AA5-B72A-F03B-C820-DB328F25BA66}"/>
              </a:ext>
            </a:extLst>
          </p:cNvPr>
          <p:cNvGrpSpPr/>
          <p:nvPr/>
        </p:nvGrpSpPr>
        <p:grpSpPr>
          <a:xfrm>
            <a:off x="1126419" y="2157505"/>
            <a:ext cx="2148687" cy="583426"/>
            <a:chOff x="1126419" y="2157505"/>
            <a:chExt cx="2148687" cy="583426"/>
          </a:xfrm>
        </p:grpSpPr>
        <p:sp>
          <p:nvSpPr>
            <p:cNvPr id="46" name="Rectangle: Rounded Corners 45">
              <a:extLst>
                <a:ext uri="{FF2B5EF4-FFF2-40B4-BE49-F238E27FC236}">
                  <a16:creationId xmlns="" xmlns:a16="http://schemas.microsoft.com/office/drawing/2014/main" id="{E27D8F38-22EB-3A30-0DE2-79C6E69E7A32}"/>
                </a:ext>
              </a:extLst>
            </p:cNvPr>
            <p:cNvSpPr/>
            <p:nvPr/>
          </p:nvSpPr>
          <p:spPr>
            <a:xfrm>
              <a:off x="1126419" y="2157506"/>
              <a:ext cx="2148687" cy="583425"/>
            </a:xfrm>
            <a:prstGeom prst="roundRect">
              <a:avLst>
                <a:gd name="adj" fmla="val 50000"/>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 xmlns:a16="http://schemas.microsoft.com/office/drawing/2014/main" id="{8475185C-C53E-57C1-717A-6206139E9FD5}"/>
                </a:ext>
              </a:extLst>
            </p:cNvPr>
            <p:cNvSpPr/>
            <p:nvPr/>
          </p:nvSpPr>
          <p:spPr>
            <a:xfrm>
              <a:off x="1126419" y="2157505"/>
              <a:ext cx="571492" cy="571492"/>
            </a:xfrm>
            <a:prstGeom prst="flowChartConnector">
              <a:avLst/>
            </a:prstGeom>
            <a:solidFill>
              <a:schemeClr val="accent2">
                <a:lumMod val="60000"/>
                <a:lumOff val="4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a</a:t>
              </a:r>
            </a:p>
          </p:txBody>
        </p:sp>
        <p:sp>
          <p:nvSpPr>
            <p:cNvPr id="48" name="TextBox 47">
              <a:extLst>
                <a:ext uri="{FF2B5EF4-FFF2-40B4-BE49-F238E27FC236}">
                  <a16:creationId xmlns="" xmlns:a16="http://schemas.microsoft.com/office/drawing/2014/main" id="{07FDD3AD-DAFB-C30B-C5A6-59C78D1C480D}"/>
                </a:ext>
              </a:extLst>
            </p:cNvPr>
            <p:cNvSpPr txBox="1"/>
            <p:nvPr/>
          </p:nvSpPr>
          <p:spPr>
            <a:xfrm>
              <a:off x="1727793" y="2212418"/>
              <a:ext cx="1547313" cy="461665"/>
            </a:xfrm>
            <a:prstGeom prst="rect">
              <a:avLst/>
            </a:prstGeom>
            <a:noFill/>
          </p:spPr>
          <p:txBody>
            <a:bodyPr wrap="square" rtlCol="0">
              <a:spAutoFit/>
            </a:bodyPr>
            <a:lstStyle/>
            <a:p>
              <a:r>
                <a:rPr lang="en-US" sz="2400" b="1" i="1"/>
                <a:t>Đột biến</a:t>
              </a:r>
            </a:p>
          </p:txBody>
        </p:sp>
      </p:grpSp>
      <p:sp>
        <p:nvSpPr>
          <p:cNvPr id="52" name="Rectangle 51">
            <a:extLst>
              <a:ext uri="{FF2B5EF4-FFF2-40B4-BE49-F238E27FC236}">
                <a16:creationId xmlns="" xmlns:a16="http://schemas.microsoft.com/office/drawing/2014/main" id="{A53039D0-33AD-2A7E-1B1A-DFF59DC0A70E}"/>
              </a:ext>
            </a:extLst>
          </p:cNvPr>
          <p:cNvSpPr/>
          <p:nvPr/>
        </p:nvSpPr>
        <p:spPr>
          <a:xfrm>
            <a:off x="0" y="3076746"/>
            <a:ext cx="12192000" cy="3781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 xmlns:a16="http://schemas.microsoft.com/office/drawing/2014/main" id="{705D5BED-EAC5-4FDA-448F-EA407EC45BEC}"/>
              </a:ext>
            </a:extLst>
          </p:cNvPr>
          <p:cNvSpPr txBox="1"/>
          <p:nvPr/>
        </p:nvSpPr>
        <p:spPr>
          <a:xfrm>
            <a:off x="1410447" y="3332600"/>
            <a:ext cx="10273553" cy="3230884"/>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r>
              <a:rPr lang="en-US">
                <a:solidFill>
                  <a:schemeClr val="tx1"/>
                </a:solidFill>
              </a:rPr>
              <a:t>– </a:t>
            </a:r>
            <a:r>
              <a:rPr lang="en-US" b="0">
                <a:solidFill>
                  <a:schemeClr val="tx1"/>
                </a:solidFill>
              </a:rPr>
              <a:t>Đột biến làm </a:t>
            </a:r>
            <a:r>
              <a:rPr lang="en-US">
                <a:solidFill>
                  <a:schemeClr val="tx1"/>
                </a:solidFill>
              </a:rPr>
              <a:t>thay đổi tần số các allele và tần số các kiểu gene của quần thể. </a:t>
            </a:r>
          </a:p>
          <a:p>
            <a:r>
              <a:rPr lang="en-US">
                <a:solidFill>
                  <a:schemeClr val="tx1"/>
                </a:solidFill>
              </a:rPr>
              <a:t>– Ví dụ: </a:t>
            </a:r>
            <a:r>
              <a:rPr lang="en-US" b="0">
                <a:solidFill>
                  <a:schemeClr val="tx1"/>
                </a:solidFill>
              </a:rPr>
              <a:t>Trong quần thể ban đầu, tỉ lệ allele A bằng tỉ lệ allele a (đều bằng 0,5), nếu phát sinh một đột biến allele A thành allele a sẽ làm tỉ lệ allele A giảm và tỉ lệ allele a tăng, hoặc khi allele A đột biến thành allele a</a:t>
            </a:r>
            <a:r>
              <a:rPr lang="en-US" b="0" baseline="-25000">
                <a:solidFill>
                  <a:schemeClr val="tx1"/>
                </a:solidFill>
              </a:rPr>
              <a:t>1</a:t>
            </a:r>
            <a:r>
              <a:rPr lang="en-US" b="0">
                <a:solidFill>
                  <a:schemeClr val="tx1"/>
                </a:solidFill>
              </a:rPr>
              <a:t> cũng dẫn đến thay đổi tần số các allele và tần số các kiểu gene của quần thể, trải qua nhiều thế hệ sẽ dẫn đến sự tiến hoá trong quần thể.</a:t>
            </a:r>
          </a:p>
        </p:txBody>
      </p:sp>
    </p:spTree>
    <p:extLst>
      <p:ext uri="{BB962C8B-B14F-4D97-AF65-F5344CB8AC3E}">
        <p14:creationId xmlns:p14="http://schemas.microsoft.com/office/powerpoint/2010/main" val="76159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xEl>
                                              <p:pRg st="0" end="0"/>
                                            </p:txEl>
                                          </p:spTgt>
                                        </p:tgtEl>
                                        <p:attrNameLst>
                                          <p:attrName>style.visibility</p:attrName>
                                        </p:attrNameLst>
                                      </p:cBhvr>
                                      <p:to>
                                        <p:strVal val="visible"/>
                                      </p:to>
                                    </p:set>
                                    <p:animEffect transition="in" filter="fade">
                                      <p:cBhvr>
                                        <p:cTn id="7" dur="500"/>
                                        <p:tgtEl>
                                          <p:spTgt spid="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
                                            <p:txEl>
                                              <p:pRg st="1" end="1"/>
                                            </p:txEl>
                                          </p:spTgt>
                                        </p:tgtEl>
                                        <p:attrNameLst>
                                          <p:attrName>style.visibility</p:attrName>
                                        </p:attrNameLst>
                                      </p:cBhvr>
                                      <p:to>
                                        <p:strVal val="visible"/>
                                      </p:to>
                                    </p:set>
                                    <p:animEffect transition="in" filter="fade">
                                      <p:cBhvr>
                                        <p:cTn id="12" dur="500"/>
                                        <p:tgtEl>
                                          <p:spTgt spid="5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49" name="Group 48">
            <a:extLst>
              <a:ext uri="{FF2B5EF4-FFF2-40B4-BE49-F238E27FC236}">
                <a16:creationId xmlns="" xmlns:a16="http://schemas.microsoft.com/office/drawing/2014/main" id="{DEDE5AA5-B72A-F03B-C820-DB328F25BA66}"/>
              </a:ext>
            </a:extLst>
          </p:cNvPr>
          <p:cNvGrpSpPr/>
          <p:nvPr/>
        </p:nvGrpSpPr>
        <p:grpSpPr>
          <a:xfrm>
            <a:off x="1126419" y="2157505"/>
            <a:ext cx="3278240" cy="583426"/>
            <a:chOff x="1126419" y="2157505"/>
            <a:chExt cx="3278240" cy="583426"/>
          </a:xfrm>
        </p:grpSpPr>
        <p:sp>
          <p:nvSpPr>
            <p:cNvPr id="46" name="Rectangle: Rounded Corners 45">
              <a:extLst>
                <a:ext uri="{FF2B5EF4-FFF2-40B4-BE49-F238E27FC236}">
                  <a16:creationId xmlns="" xmlns:a16="http://schemas.microsoft.com/office/drawing/2014/main" id="{E27D8F38-22EB-3A30-0DE2-79C6E69E7A32}"/>
                </a:ext>
              </a:extLst>
            </p:cNvPr>
            <p:cNvSpPr/>
            <p:nvPr/>
          </p:nvSpPr>
          <p:spPr>
            <a:xfrm>
              <a:off x="1126420" y="2157506"/>
              <a:ext cx="3027228" cy="583425"/>
            </a:xfrm>
            <a:prstGeom prst="roundRect">
              <a:avLst>
                <a:gd name="adj" fmla="val 50000"/>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 xmlns:a16="http://schemas.microsoft.com/office/drawing/2014/main" id="{8475185C-C53E-57C1-717A-6206139E9FD5}"/>
                </a:ext>
              </a:extLst>
            </p:cNvPr>
            <p:cNvSpPr/>
            <p:nvPr/>
          </p:nvSpPr>
          <p:spPr>
            <a:xfrm>
              <a:off x="1126419" y="2157505"/>
              <a:ext cx="571492" cy="571492"/>
            </a:xfrm>
            <a:prstGeom prst="flowChartConnector">
              <a:avLst/>
            </a:prstGeom>
            <a:solidFill>
              <a:schemeClr val="accent3">
                <a:lumMod val="75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b</a:t>
              </a:r>
            </a:p>
          </p:txBody>
        </p:sp>
        <p:sp>
          <p:nvSpPr>
            <p:cNvPr id="48" name="TextBox 47">
              <a:extLst>
                <a:ext uri="{FF2B5EF4-FFF2-40B4-BE49-F238E27FC236}">
                  <a16:creationId xmlns="" xmlns:a16="http://schemas.microsoft.com/office/drawing/2014/main" id="{07FDD3AD-DAFB-C30B-C5A6-59C78D1C480D}"/>
                </a:ext>
              </a:extLst>
            </p:cNvPr>
            <p:cNvSpPr txBox="1"/>
            <p:nvPr/>
          </p:nvSpPr>
          <p:spPr>
            <a:xfrm>
              <a:off x="1727793" y="2212418"/>
              <a:ext cx="2676866" cy="461665"/>
            </a:xfrm>
            <a:prstGeom prst="rect">
              <a:avLst/>
            </a:prstGeom>
            <a:noFill/>
          </p:spPr>
          <p:txBody>
            <a:bodyPr wrap="square" rtlCol="0">
              <a:spAutoFit/>
            </a:bodyPr>
            <a:lstStyle/>
            <a:p>
              <a:r>
                <a:rPr lang="en-US" sz="2400" b="1" i="1"/>
                <a:t>Di – nhập gene</a:t>
              </a:r>
            </a:p>
          </p:txBody>
        </p:sp>
      </p:grpSp>
      <p:sp>
        <p:nvSpPr>
          <p:cNvPr id="52" name="Rectangle 51">
            <a:extLst>
              <a:ext uri="{FF2B5EF4-FFF2-40B4-BE49-F238E27FC236}">
                <a16:creationId xmlns="" xmlns:a16="http://schemas.microsoft.com/office/drawing/2014/main" id="{A53039D0-33AD-2A7E-1B1A-DFF59DC0A70E}"/>
              </a:ext>
            </a:extLst>
          </p:cNvPr>
          <p:cNvSpPr/>
          <p:nvPr/>
        </p:nvSpPr>
        <p:spPr>
          <a:xfrm>
            <a:off x="0" y="3076746"/>
            <a:ext cx="12192000" cy="3781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Mechanisms of microevolution">
            <a:extLst>
              <a:ext uri="{FF2B5EF4-FFF2-40B4-BE49-F238E27FC236}">
                <a16:creationId xmlns="" xmlns:a16="http://schemas.microsoft.com/office/drawing/2014/main" id="{C7E1E7DF-895D-FE8E-8B8B-6701265843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878" b="21917"/>
          <a:stretch/>
        </p:blipFill>
        <p:spPr bwMode="auto">
          <a:xfrm>
            <a:off x="1697911" y="3143594"/>
            <a:ext cx="8874125" cy="37173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2E6FDF93-B948-8FCD-637E-7197D572A6D1}"/>
              </a:ext>
            </a:extLst>
          </p:cNvPr>
          <p:cNvSpPr txBox="1"/>
          <p:nvPr/>
        </p:nvSpPr>
        <p:spPr>
          <a:xfrm>
            <a:off x="1063812" y="3257176"/>
            <a:ext cx="1810871" cy="461665"/>
          </a:xfrm>
          <a:prstGeom prst="rect">
            <a:avLst/>
          </a:prstGeom>
          <a:noFill/>
        </p:spPr>
        <p:txBody>
          <a:bodyPr wrap="square" rtlCol="0">
            <a:spAutoFit/>
          </a:bodyPr>
          <a:lstStyle/>
          <a:p>
            <a:r>
              <a:rPr lang="en-US" sz="2400" b="1"/>
              <a:t>Quần thể A</a:t>
            </a:r>
          </a:p>
        </p:txBody>
      </p:sp>
      <p:sp>
        <p:nvSpPr>
          <p:cNvPr id="4" name="TextBox 3">
            <a:extLst>
              <a:ext uri="{FF2B5EF4-FFF2-40B4-BE49-F238E27FC236}">
                <a16:creationId xmlns="" xmlns:a16="http://schemas.microsoft.com/office/drawing/2014/main" id="{FC84B980-AEA5-DFBB-2FED-67B38BDC0573}"/>
              </a:ext>
            </a:extLst>
          </p:cNvPr>
          <p:cNvSpPr txBox="1"/>
          <p:nvPr/>
        </p:nvSpPr>
        <p:spPr>
          <a:xfrm>
            <a:off x="9879106" y="6190269"/>
            <a:ext cx="1810871" cy="461665"/>
          </a:xfrm>
          <a:prstGeom prst="rect">
            <a:avLst/>
          </a:prstGeom>
          <a:noFill/>
        </p:spPr>
        <p:txBody>
          <a:bodyPr wrap="square" rtlCol="0">
            <a:spAutoFit/>
          </a:bodyPr>
          <a:lstStyle/>
          <a:p>
            <a:r>
              <a:rPr lang="en-US" sz="2400" b="1"/>
              <a:t>Quần thể B</a:t>
            </a:r>
          </a:p>
        </p:txBody>
      </p:sp>
    </p:spTree>
    <p:extLst>
      <p:ext uri="{BB962C8B-B14F-4D97-AF65-F5344CB8AC3E}">
        <p14:creationId xmlns:p14="http://schemas.microsoft.com/office/powerpoint/2010/main" val="203861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circle(in)">
                                      <p:cBhvr>
                                        <p:cTn id="7" dur="20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49" name="Group 48">
            <a:extLst>
              <a:ext uri="{FF2B5EF4-FFF2-40B4-BE49-F238E27FC236}">
                <a16:creationId xmlns="" xmlns:a16="http://schemas.microsoft.com/office/drawing/2014/main" id="{DEDE5AA5-B72A-F03B-C820-DB328F25BA66}"/>
              </a:ext>
            </a:extLst>
          </p:cNvPr>
          <p:cNvGrpSpPr/>
          <p:nvPr/>
        </p:nvGrpSpPr>
        <p:grpSpPr>
          <a:xfrm>
            <a:off x="1126419" y="2157505"/>
            <a:ext cx="3278240" cy="583426"/>
            <a:chOff x="1126419" y="2157505"/>
            <a:chExt cx="3278240" cy="583426"/>
          </a:xfrm>
        </p:grpSpPr>
        <p:sp>
          <p:nvSpPr>
            <p:cNvPr id="46" name="Rectangle: Rounded Corners 45">
              <a:extLst>
                <a:ext uri="{FF2B5EF4-FFF2-40B4-BE49-F238E27FC236}">
                  <a16:creationId xmlns="" xmlns:a16="http://schemas.microsoft.com/office/drawing/2014/main" id="{E27D8F38-22EB-3A30-0DE2-79C6E69E7A32}"/>
                </a:ext>
              </a:extLst>
            </p:cNvPr>
            <p:cNvSpPr/>
            <p:nvPr/>
          </p:nvSpPr>
          <p:spPr>
            <a:xfrm>
              <a:off x="1126420" y="2157506"/>
              <a:ext cx="3027228" cy="583425"/>
            </a:xfrm>
            <a:prstGeom prst="roundRect">
              <a:avLst>
                <a:gd name="adj" fmla="val 50000"/>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 xmlns:a16="http://schemas.microsoft.com/office/drawing/2014/main" id="{8475185C-C53E-57C1-717A-6206139E9FD5}"/>
                </a:ext>
              </a:extLst>
            </p:cNvPr>
            <p:cNvSpPr/>
            <p:nvPr/>
          </p:nvSpPr>
          <p:spPr>
            <a:xfrm>
              <a:off x="1126419" y="2157505"/>
              <a:ext cx="571492" cy="571492"/>
            </a:xfrm>
            <a:prstGeom prst="flowChartConnector">
              <a:avLst/>
            </a:prstGeom>
            <a:solidFill>
              <a:schemeClr val="accent3">
                <a:lumMod val="75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b</a:t>
              </a:r>
            </a:p>
          </p:txBody>
        </p:sp>
        <p:sp>
          <p:nvSpPr>
            <p:cNvPr id="48" name="TextBox 47">
              <a:extLst>
                <a:ext uri="{FF2B5EF4-FFF2-40B4-BE49-F238E27FC236}">
                  <a16:creationId xmlns="" xmlns:a16="http://schemas.microsoft.com/office/drawing/2014/main" id="{07FDD3AD-DAFB-C30B-C5A6-59C78D1C480D}"/>
                </a:ext>
              </a:extLst>
            </p:cNvPr>
            <p:cNvSpPr txBox="1"/>
            <p:nvPr/>
          </p:nvSpPr>
          <p:spPr>
            <a:xfrm>
              <a:off x="1727793" y="2212418"/>
              <a:ext cx="2676866" cy="461665"/>
            </a:xfrm>
            <a:prstGeom prst="rect">
              <a:avLst/>
            </a:prstGeom>
            <a:noFill/>
          </p:spPr>
          <p:txBody>
            <a:bodyPr wrap="square" rtlCol="0">
              <a:spAutoFit/>
            </a:bodyPr>
            <a:lstStyle/>
            <a:p>
              <a:r>
                <a:rPr lang="en-US" sz="2400" b="1" i="1"/>
                <a:t>Di – nhập gene</a:t>
              </a:r>
            </a:p>
          </p:txBody>
        </p:sp>
      </p:grpSp>
      <p:sp>
        <p:nvSpPr>
          <p:cNvPr id="52" name="Rectangle 51">
            <a:extLst>
              <a:ext uri="{FF2B5EF4-FFF2-40B4-BE49-F238E27FC236}">
                <a16:creationId xmlns="" xmlns:a16="http://schemas.microsoft.com/office/drawing/2014/main" id="{A53039D0-33AD-2A7E-1B1A-DFF59DC0A70E}"/>
              </a:ext>
            </a:extLst>
          </p:cNvPr>
          <p:cNvSpPr/>
          <p:nvPr/>
        </p:nvSpPr>
        <p:spPr>
          <a:xfrm>
            <a:off x="0" y="3076746"/>
            <a:ext cx="12192000" cy="3781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34AF437B-60A8-7B84-310D-3255BCC17A9D}"/>
              </a:ext>
            </a:extLst>
          </p:cNvPr>
          <p:cNvSpPr txBox="1"/>
          <p:nvPr/>
        </p:nvSpPr>
        <p:spPr>
          <a:xfrm>
            <a:off x="1386541" y="3287029"/>
            <a:ext cx="10219765" cy="3307829"/>
          </a:xfrm>
          <a:prstGeom prst="rect">
            <a:avLst/>
          </a:prstGeom>
          <a:noFill/>
        </p:spPr>
        <p:txBody>
          <a:bodyPr wrap="square">
            <a:spAutoFit/>
          </a:bodyPr>
          <a:lstStyle>
            <a:defPPr>
              <a:defRPr lang="en-US"/>
            </a:defPPr>
            <a:lvl1pPr marL="342900" indent="-342900" algn="just">
              <a:lnSpc>
                <a:spcPct val="120000"/>
              </a:lnSpc>
              <a:spcBef>
                <a:spcPts val="600"/>
              </a:spcBef>
              <a:buFont typeface="Wingdings" panose="05000000000000000000" pitchFamily="2" charset="2"/>
              <a:buChar char="v"/>
              <a:defRPr sz="2400" b="0" i="1">
                <a:latin typeface="+mj-lt"/>
                <a:cs typeface="Times New Roman" panose="02020603050405020304" pitchFamily="18" charset="0"/>
              </a:defRPr>
            </a:lvl1pPr>
          </a:lstStyle>
          <a:p>
            <a:pPr marL="0" indent="0">
              <a:buNone/>
            </a:pPr>
            <a:r>
              <a:rPr lang="en-US"/>
              <a:t>– </a:t>
            </a:r>
            <a:r>
              <a:rPr lang="vi-VN"/>
              <a:t>Khi một nhóm cá thể từ quần thể này </a:t>
            </a:r>
            <a:r>
              <a:rPr lang="vi-VN" b="1">
                <a:solidFill>
                  <a:schemeClr val="accent4">
                    <a:lumMod val="75000"/>
                  </a:schemeClr>
                </a:solidFill>
              </a:rPr>
              <a:t>di cư (di gene) </a:t>
            </a:r>
            <a:r>
              <a:rPr lang="vi-VN"/>
              <a:t>đến nhập vào một quần thể khác (nhập gene)</a:t>
            </a:r>
            <a:r>
              <a:rPr lang="en-US"/>
              <a:t>.</a:t>
            </a:r>
          </a:p>
          <a:p>
            <a:pPr marL="0" indent="0">
              <a:buNone/>
            </a:pPr>
            <a:r>
              <a:rPr lang="en-US"/>
              <a:t>– N</a:t>
            </a:r>
            <a:r>
              <a:rPr lang="vi-VN"/>
              <a:t>ếu chúng tham gia </a:t>
            </a:r>
            <a:r>
              <a:rPr lang="vi-VN" b="1"/>
              <a:t>giao phối </a:t>
            </a:r>
            <a:r>
              <a:rPr lang="vi-VN"/>
              <a:t>sẽ dẫn đến </a:t>
            </a:r>
            <a:r>
              <a:rPr lang="vi-VN" b="1">
                <a:solidFill>
                  <a:srgbClr val="00B0F0"/>
                </a:solidFill>
              </a:rPr>
              <a:t>tần số các allele và tần số các kiểu gene của quần thể bị thay đổi</a:t>
            </a:r>
            <a:r>
              <a:rPr lang="vi-VN"/>
              <a:t> (do vốn gene của các quần thể khác nhau). </a:t>
            </a:r>
            <a:endParaRPr lang="en-US"/>
          </a:p>
          <a:p>
            <a:pPr marL="0" indent="0">
              <a:buNone/>
            </a:pPr>
            <a:r>
              <a:rPr lang="en-US"/>
              <a:t>– </a:t>
            </a:r>
            <a:r>
              <a:rPr lang="vi-VN" b="1">
                <a:solidFill>
                  <a:schemeClr val="accent3">
                    <a:lumMod val="75000"/>
                  </a:schemeClr>
                </a:solidFill>
              </a:rPr>
              <a:t>Di – nhập gene </a:t>
            </a:r>
            <a:r>
              <a:rPr lang="vi-VN"/>
              <a:t>là nhân tố tiến hoá làm </a:t>
            </a:r>
            <a:r>
              <a:rPr lang="vi-VN" b="1">
                <a:solidFill>
                  <a:srgbClr val="00B050"/>
                </a:solidFill>
              </a:rPr>
              <a:t>thay đổi tần số allele và tần số kiểu gene</a:t>
            </a:r>
            <a:r>
              <a:rPr lang="vi-VN"/>
              <a:t> của quần thể.</a:t>
            </a:r>
            <a:endParaRPr lang="en-US"/>
          </a:p>
        </p:txBody>
      </p:sp>
    </p:spTree>
    <p:extLst>
      <p:ext uri="{BB962C8B-B14F-4D97-AF65-F5344CB8AC3E}">
        <p14:creationId xmlns:p14="http://schemas.microsoft.com/office/powerpoint/2010/main" val="133377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49" name="Group 48">
            <a:extLst>
              <a:ext uri="{FF2B5EF4-FFF2-40B4-BE49-F238E27FC236}">
                <a16:creationId xmlns="" xmlns:a16="http://schemas.microsoft.com/office/drawing/2014/main" id="{DEDE5AA5-B72A-F03B-C820-DB328F25BA66}"/>
              </a:ext>
            </a:extLst>
          </p:cNvPr>
          <p:cNvGrpSpPr/>
          <p:nvPr/>
        </p:nvGrpSpPr>
        <p:grpSpPr>
          <a:xfrm>
            <a:off x="1126419" y="2157505"/>
            <a:ext cx="4318146" cy="583426"/>
            <a:chOff x="1126419" y="2157505"/>
            <a:chExt cx="4318146" cy="583426"/>
          </a:xfrm>
        </p:grpSpPr>
        <p:sp>
          <p:nvSpPr>
            <p:cNvPr id="46" name="Rectangle: Rounded Corners 45">
              <a:extLst>
                <a:ext uri="{FF2B5EF4-FFF2-40B4-BE49-F238E27FC236}">
                  <a16:creationId xmlns="" xmlns:a16="http://schemas.microsoft.com/office/drawing/2014/main" id="{E27D8F38-22EB-3A30-0DE2-79C6E69E7A32}"/>
                </a:ext>
              </a:extLst>
            </p:cNvPr>
            <p:cNvSpPr/>
            <p:nvPr/>
          </p:nvSpPr>
          <p:spPr>
            <a:xfrm>
              <a:off x="1126420" y="2157506"/>
              <a:ext cx="3541204" cy="583425"/>
            </a:xfrm>
            <a:prstGeom prst="roundRect">
              <a:avLst>
                <a:gd name="adj" fmla="val 50000"/>
              </a:avLst>
            </a:prstGeom>
            <a:solidFill>
              <a:srgbClr val="BDFFD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 xmlns:a16="http://schemas.microsoft.com/office/drawing/2014/main" id="{8475185C-C53E-57C1-717A-6206139E9FD5}"/>
                </a:ext>
              </a:extLst>
            </p:cNvPr>
            <p:cNvSpPr/>
            <p:nvPr/>
          </p:nvSpPr>
          <p:spPr>
            <a:xfrm>
              <a:off x="1126419" y="2157505"/>
              <a:ext cx="571492" cy="571492"/>
            </a:xfrm>
            <a:prstGeom prst="flowChartConnector">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c</a:t>
              </a:r>
            </a:p>
          </p:txBody>
        </p:sp>
        <p:sp>
          <p:nvSpPr>
            <p:cNvPr id="48" name="TextBox 47">
              <a:extLst>
                <a:ext uri="{FF2B5EF4-FFF2-40B4-BE49-F238E27FC236}">
                  <a16:creationId xmlns="" xmlns:a16="http://schemas.microsoft.com/office/drawing/2014/main" id="{07FDD3AD-DAFB-C30B-C5A6-59C78D1C480D}"/>
                </a:ext>
              </a:extLst>
            </p:cNvPr>
            <p:cNvSpPr txBox="1"/>
            <p:nvPr/>
          </p:nvSpPr>
          <p:spPr>
            <a:xfrm>
              <a:off x="1727793" y="2212418"/>
              <a:ext cx="3716772" cy="461665"/>
            </a:xfrm>
            <a:prstGeom prst="rect">
              <a:avLst/>
            </a:prstGeom>
            <a:noFill/>
          </p:spPr>
          <p:txBody>
            <a:bodyPr wrap="square" rtlCol="0">
              <a:spAutoFit/>
            </a:bodyPr>
            <a:lstStyle/>
            <a:p>
              <a:r>
                <a:rPr lang="en-US" sz="2400" b="1" i="1"/>
                <a:t>Chọn lọc tự nhiên</a:t>
              </a:r>
            </a:p>
          </p:txBody>
        </p:sp>
      </p:grpSp>
      <p:pic>
        <p:nvPicPr>
          <p:cNvPr id="3" name="Picture 2" descr="Descent with modification">
            <a:extLst>
              <a:ext uri="{FF2B5EF4-FFF2-40B4-BE49-F238E27FC236}">
                <a16:creationId xmlns="" xmlns:a16="http://schemas.microsoft.com/office/drawing/2014/main" id="{6591A64A-0634-E86B-4A0D-BE97A452930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639" r="13135"/>
          <a:stretch/>
        </p:blipFill>
        <p:spPr bwMode="auto">
          <a:xfrm>
            <a:off x="6272" y="3125466"/>
            <a:ext cx="3579907" cy="37272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escent with modification">
            <a:extLst>
              <a:ext uri="{FF2B5EF4-FFF2-40B4-BE49-F238E27FC236}">
                <a16:creationId xmlns="" xmlns:a16="http://schemas.microsoft.com/office/drawing/2014/main" id="{41785627-E521-B508-8ED3-6A3EFF560DA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898" t="7407" r="17154" b="7625"/>
          <a:stretch/>
        </p:blipFill>
        <p:spPr bwMode="auto">
          <a:xfrm>
            <a:off x="3586178" y="3125466"/>
            <a:ext cx="3970473" cy="37272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Mechanisms: the processes of evolution">
            <a:extLst>
              <a:ext uri="{FF2B5EF4-FFF2-40B4-BE49-F238E27FC236}">
                <a16:creationId xmlns="" xmlns:a16="http://schemas.microsoft.com/office/drawing/2014/main" id="{BA3CE78A-45EB-9966-D543-C6E43B3502B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85" t="10001" r="17876" b="7583"/>
          <a:stretch/>
        </p:blipFill>
        <p:spPr bwMode="auto">
          <a:xfrm>
            <a:off x="7556651" y="3125466"/>
            <a:ext cx="4666338" cy="3727265"/>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 xmlns:a16="http://schemas.microsoft.com/office/drawing/2014/main" id="{9B5236AB-B574-8BAA-FD60-C1C79AE3E510}"/>
              </a:ext>
            </a:extLst>
          </p:cNvPr>
          <p:cNvSpPr/>
          <p:nvPr/>
        </p:nvSpPr>
        <p:spPr>
          <a:xfrm>
            <a:off x="3191435" y="3334854"/>
            <a:ext cx="1075765" cy="400440"/>
          </a:xfrm>
          <a:custGeom>
            <a:avLst/>
            <a:gdLst>
              <a:gd name="connsiteX0" fmla="*/ 0 w 645459"/>
              <a:gd name="connsiteY0" fmla="*/ 400440 h 400440"/>
              <a:gd name="connsiteX1" fmla="*/ 262965 w 645459"/>
              <a:gd name="connsiteY1" fmla="*/ 17 h 400440"/>
              <a:gd name="connsiteX2" fmla="*/ 645459 w 645459"/>
              <a:gd name="connsiteY2" fmla="*/ 382511 h 400440"/>
              <a:gd name="connsiteX3" fmla="*/ 645459 w 645459"/>
              <a:gd name="connsiteY3" fmla="*/ 382511 h 400440"/>
            </a:gdLst>
            <a:ahLst/>
            <a:cxnLst>
              <a:cxn ang="0">
                <a:pos x="connsiteX0" y="connsiteY0"/>
              </a:cxn>
              <a:cxn ang="0">
                <a:pos x="connsiteX1" y="connsiteY1"/>
              </a:cxn>
              <a:cxn ang="0">
                <a:pos x="connsiteX2" y="connsiteY2"/>
              </a:cxn>
              <a:cxn ang="0">
                <a:pos x="connsiteX3" y="connsiteY3"/>
              </a:cxn>
            </a:cxnLst>
            <a:rect l="l" t="t" r="r" b="b"/>
            <a:pathLst>
              <a:path w="645459" h="400440">
                <a:moveTo>
                  <a:pt x="0" y="400440"/>
                </a:moveTo>
                <a:cubicBezTo>
                  <a:pt x="77694" y="201722"/>
                  <a:pt x="155389" y="3005"/>
                  <a:pt x="262965" y="17"/>
                </a:cubicBezTo>
                <a:cubicBezTo>
                  <a:pt x="370541" y="-2971"/>
                  <a:pt x="645459" y="382511"/>
                  <a:pt x="645459" y="382511"/>
                </a:cubicBezTo>
                <a:lnTo>
                  <a:pt x="645459" y="382511"/>
                </a:lnTo>
              </a:path>
            </a:pathLst>
          </a:custGeom>
          <a:noFill/>
          <a:ln w="38100">
            <a:solidFill>
              <a:srgbClr val="92D050"/>
            </a:solidFill>
            <a:prstDash val="sysDash"/>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 xmlns:a16="http://schemas.microsoft.com/office/drawing/2014/main" id="{856CF055-77ED-518D-37F1-AFC0D7574893}"/>
              </a:ext>
            </a:extLst>
          </p:cNvPr>
          <p:cNvSpPr/>
          <p:nvPr/>
        </p:nvSpPr>
        <p:spPr>
          <a:xfrm>
            <a:off x="7530058" y="3429000"/>
            <a:ext cx="1075765" cy="400440"/>
          </a:xfrm>
          <a:custGeom>
            <a:avLst/>
            <a:gdLst>
              <a:gd name="connsiteX0" fmla="*/ 0 w 645459"/>
              <a:gd name="connsiteY0" fmla="*/ 400440 h 400440"/>
              <a:gd name="connsiteX1" fmla="*/ 262965 w 645459"/>
              <a:gd name="connsiteY1" fmla="*/ 17 h 400440"/>
              <a:gd name="connsiteX2" fmla="*/ 645459 w 645459"/>
              <a:gd name="connsiteY2" fmla="*/ 382511 h 400440"/>
              <a:gd name="connsiteX3" fmla="*/ 645459 w 645459"/>
              <a:gd name="connsiteY3" fmla="*/ 382511 h 400440"/>
            </a:gdLst>
            <a:ahLst/>
            <a:cxnLst>
              <a:cxn ang="0">
                <a:pos x="connsiteX0" y="connsiteY0"/>
              </a:cxn>
              <a:cxn ang="0">
                <a:pos x="connsiteX1" y="connsiteY1"/>
              </a:cxn>
              <a:cxn ang="0">
                <a:pos x="connsiteX2" y="connsiteY2"/>
              </a:cxn>
              <a:cxn ang="0">
                <a:pos x="connsiteX3" y="connsiteY3"/>
              </a:cxn>
            </a:cxnLst>
            <a:rect l="l" t="t" r="r" b="b"/>
            <a:pathLst>
              <a:path w="645459" h="400440">
                <a:moveTo>
                  <a:pt x="0" y="400440"/>
                </a:moveTo>
                <a:cubicBezTo>
                  <a:pt x="77694" y="201722"/>
                  <a:pt x="155389" y="3005"/>
                  <a:pt x="262965" y="17"/>
                </a:cubicBezTo>
                <a:cubicBezTo>
                  <a:pt x="370541" y="-2971"/>
                  <a:pt x="645459" y="382511"/>
                  <a:pt x="645459" y="382511"/>
                </a:cubicBezTo>
                <a:lnTo>
                  <a:pt x="645459" y="382511"/>
                </a:lnTo>
              </a:path>
            </a:pathLst>
          </a:custGeom>
          <a:noFill/>
          <a:ln w="38100">
            <a:solidFill>
              <a:srgbClr val="92D050"/>
            </a:solidFill>
            <a:prstDash val="sysDash"/>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354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circle(in)">
                                      <p:cBhvr>
                                        <p:cTn id="7" dur="20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064C0286-07BA-4CB4-8BB2-94988F2E5878}"/>
              </a:ext>
            </a:extLst>
          </p:cNvPr>
          <p:cNvSpPr/>
          <p:nvPr/>
        </p:nvSpPr>
        <p:spPr>
          <a:xfrm>
            <a:off x="1743363" y="1221795"/>
            <a:ext cx="6018306" cy="1990165"/>
          </a:xfrm>
          <a:prstGeom prst="rect">
            <a:avLst/>
          </a:prstGeom>
          <a:solidFill>
            <a:schemeClr val="accent2">
              <a:alpha val="80000"/>
            </a:schemeClr>
          </a:solidFill>
        </p:spPr>
        <p:txBody>
          <a:bodyPr vert="horz" lIns="557784" tIns="530352" rIns="91440" bIns="45720" rtlCol="0" anchor="t">
            <a:noAutofit/>
          </a:bodyPr>
          <a:lstStyle/>
          <a:p>
            <a:pPr>
              <a:lnSpc>
                <a:spcPct val="80000"/>
              </a:lnSpc>
              <a:spcBef>
                <a:spcPct val="0"/>
              </a:spcBef>
            </a:pPr>
            <a:endParaRPr lang="en-US" sz="5400" cap="all" spc="400" dirty="0">
              <a:ln w="19050">
                <a:solidFill>
                  <a:schemeClr val="accent5"/>
                </a:solidFill>
              </a:ln>
              <a:noFill/>
              <a:latin typeface="+mj-lt"/>
              <a:ea typeface="+mj-ea"/>
              <a:cs typeface="+mj-cs"/>
            </a:endParaRPr>
          </a:p>
        </p:txBody>
      </p:sp>
      <p:pic>
        <p:nvPicPr>
          <p:cNvPr id="8" name="Picture 4" descr="TLTH - Bộ SGK Lớp 6 - Kết nối tri thức với cuộc sống - Công ty Cổ phần Đầu  tư và Phát triển Giáo dục Phương Nam">
            <a:extLst>
              <a:ext uri="{FF2B5EF4-FFF2-40B4-BE49-F238E27FC236}">
                <a16:creationId xmlns="" xmlns:a16="http://schemas.microsoft.com/office/drawing/2014/main" id="{B6BC7C76-79C7-D820-AA4D-8D70890901B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93082" y="144517"/>
            <a:ext cx="1407817" cy="140781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 xmlns:a16="http://schemas.microsoft.com/office/drawing/2014/main" id="{27DCA7FB-B55B-510E-F16B-13AC1AA51CF0}"/>
              </a:ext>
            </a:extLst>
          </p:cNvPr>
          <p:cNvSpPr/>
          <p:nvPr/>
        </p:nvSpPr>
        <p:spPr>
          <a:xfrm>
            <a:off x="3507390" y="1287875"/>
            <a:ext cx="1769036" cy="528918"/>
          </a:xfrm>
          <a:prstGeom prst="roundRect">
            <a:avLst>
              <a:gd name="adj" fmla="val 50000"/>
            </a:avLst>
          </a:prstGeom>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Bài</a:t>
            </a:r>
            <a:r>
              <a:rPr lang="en-US" sz="2800" b="1"/>
              <a:t> 50</a:t>
            </a:r>
          </a:p>
        </p:txBody>
      </p:sp>
      <p:sp>
        <p:nvSpPr>
          <p:cNvPr id="10" name="TextBox 9">
            <a:extLst>
              <a:ext uri="{FF2B5EF4-FFF2-40B4-BE49-F238E27FC236}">
                <a16:creationId xmlns="" xmlns:a16="http://schemas.microsoft.com/office/drawing/2014/main" id="{564A8BEB-5D3E-0A5A-1439-5BEB8149A4A4}"/>
              </a:ext>
            </a:extLst>
          </p:cNvPr>
          <p:cNvSpPr txBox="1"/>
          <p:nvPr/>
        </p:nvSpPr>
        <p:spPr>
          <a:xfrm>
            <a:off x="1838986" y="2098878"/>
            <a:ext cx="5827059" cy="830997"/>
          </a:xfrm>
          <a:prstGeom prst="rect">
            <a:avLst/>
          </a:prstGeom>
          <a:noFill/>
        </p:spPr>
        <p:txBody>
          <a:bodyPr wrap="square" rtlCol="0">
            <a:spAutoFit/>
          </a:bodyPr>
          <a:lstStyle/>
          <a:p>
            <a:pPr algn="ctr"/>
            <a:r>
              <a:rPr lang="en-US" sz="4800" b="1" dirty="0">
                <a:solidFill>
                  <a:schemeClr val="bg1"/>
                </a:solidFill>
              </a:rPr>
              <a:t>CƠ CHẾ TIẾN HÓA</a:t>
            </a:r>
          </a:p>
        </p:txBody>
      </p:sp>
    </p:spTree>
    <p:extLst>
      <p:ext uri="{BB962C8B-B14F-4D97-AF65-F5344CB8AC3E}">
        <p14:creationId xmlns:p14="http://schemas.microsoft.com/office/powerpoint/2010/main" val="1527380865"/>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49" name="Group 48">
            <a:extLst>
              <a:ext uri="{FF2B5EF4-FFF2-40B4-BE49-F238E27FC236}">
                <a16:creationId xmlns="" xmlns:a16="http://schemas.microsoft.com/office/drawing/2014/main" id="{DEDE5AA5-B72A-F03B-C820-DB328F25BA66}"/>
              </a:ext>
            </a:extLst>
          </p:cNvPr>
          <p:cNvGrpSpPr/>
          <p:nvPr/>
        </p:nvGrpSpPr>
        <p:grpSpPr>
          <a:xfrm>
            <a:off x="1126419" y="2157505"/>
            <a:ext cx="4318146" cy="583426"/>
            <a:chOff x="1126419" y="2157505"/>
            <a:chExt cx="4318146" cy="583426"/>
          </a:xfrm>
        </p:grpSpPr>
        <p:sp>
          <p:nvSpPr>
            <p:cNvPr id="46" name="Rectangle: Rounded Corners 45">
              <a:extLst>
                <a:ext uri="{FF2B5EF4-FFF2-40B4-BE49-F238E27FC236}">
                  <a16:creationId xmlns="" xmlns:a16="http://schemas.microsoft.com/office/drawing/2014/main" id="{E27D8F38-22EB-3A30-0DE2-79C6E69E7A32}"/>
                </a:ext>
              </a:extLst>
            </p:cNvPr>
            <p:cNvSpPr/>
            <p:nvPr/>
          </p:nvSpPr>
          <p:spPr>
            <a:xfrm>
              <a:off x="1126420" y="2157506"/>
              <a:ext cx="3541204" cy="583425"/>
            </a:xfrm>
            <a:prstGeom prst="roundRect">
              <a:avLst>
                <a:gd name="adj" fmla="val 50000"/>
              </a:avLst>
            </a:prstGeom>
            <a:solidFill>
              <a:srgbClr val="BDFFD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 xmlns:a16="http://schemas.microsoft.com/office/drawing/2014/main" id="{8475185C-C53E-57C1-717A-6206139E9FD5}"/>
                </a:ext>
              </a:extLst>
            </p:cNvPr>
            <p:cNvSpPr/>
            <p:nvPr/>
          </p:nvSpPr>
          <p:spPr>
            <a:xfrm>
              <a:off x="1126419" y="2157505"/>
              <a:ext cx="571492" cy="571492"/>
            </a:xfrm>
            <a:prstGeom prst="flowChartConnector">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c</a:t>
              </a:r>
            </a:p>
          </p:txBody>
        </p:sp>
        <p:sp>
          <p:nvSpPr>
            <p:cNvPr id="48" name="TextBox 47">
              <a:extLst>
                <a:ext uri="{FF2B5EF4-FFF2-40B4-BE49-F238E27FC236}">
                  <a16:creationId xmlns="" xmlns:a16="http://schemas.microsoft.com/office/drawing/2014/main" id="{07FDD3AD-DAFB-C30B-C5A6-59C78D1C480D}"/>
                </a:ext>
              </a:extLst>
            </p:cNvPr>
            <p:cNvSpPr txBox="1"/>
            <p:nvPr/>
          </p:nvSpPr>
          <p:spPr>
            <a:xfrm>
              <a:off x="1727793" y="2212418"/>
              <a:ext cx="3716772" cy="461665"/>
            </a:xfrm>
            <a:prstGeom prst="rect">
              <a:avLst/>
            </a:prstGeom>
            <a:noFill/>
          </p:spPr>
          <p:txBody>
            <a:bodyPr wrap="square" rtlCol="0">
              <a:spAutoFit/>
            </a:bodyPr>
            <a:lstStyle/>
            <a:p>
              <a:r>
                <a:rPr lang="en-US" sz="2400" b="1" i="1"/>
                <a:t>Chọn lọc tự nhiên</a:t>
              </a:r>
            </a:p>
          </p:txBody>
        </p:sp>
      </p:grpSp>
      <p:sp>
        <p:nvSpPr>
          <p:cNvPr id="2" name="Rectangle 1">
            <a:extLst>
              <a:ext uri="{FF2B5EF4-FFF2-40B4-BE49-F238E27FC236}">
                <a16:creationId xmlns="" xmlns:a16="http://schemas.microsoft.com/office/drawing/2014/main" id="{1CAA9510-E4CB-0783-F389-094019CE5B88}"/>
              </a:ext>
            </a:extLst>
          </p:cNvPr>
          <p:cNvSpPr/>
          <p:nvPr/>
        </p:nvSpPr>
        <p:spPr>
          <a:xfrm>
            <a:off x="0" y="3076746"/>
            <a:ext cx="12192000" cy="3781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EA2D9366-9D6F-3ED4-9665-6466BD11BF56}"/>
              </a:ext>
            </a:extLst>
          </p:cNvPr>
          <p:cNvSpPr txBox="1"/>
          <p:nvPr/>
        </p:nvSpPr>
        <p:spPr>
          <a:xfrm>
            <a:off x="1126419" y="3250497"/>
            <a:ext cx="10533675" cy="3307829"/>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0" i="1">
                <a:latin typeface="+mj-lt"/>
                <a:cs typeface="Times New Roman" panose="02020603050405020304" pitchFamily="18" charset="0"/>
              </a:defRPr>
            </a:lvl1pPr>
          </a:lstStyle>
          <a:p>
            <a:r>
              <a:rPr lang="en-US"/>
              <a:t>– </a:t>
            </a:r>
            <a:r>
              <a:rPr lang="vi-VN"/>
              <a:t>Chọn lọc tự nhiên </a:t>
            </a:r>
            <a:r>
              <a:rPr lang="vi-VN" b="1"/>
              <a:t>đào thải </a:t>
            </a:r>
            <a:r>
              <a:rPr lang="vi-VN"/>
              <a:t>những cá thể có </a:t>
            </a:r>
            <a:r>
              <a:rPr lang="vi-VN" b="1">
                <a:solidFill>
                  <a:srgbClr val="FF0000"/>
                </a:solidFill>
              </a:rPr>
              <a:t>kiểu hình kém thích nghi</a:t>
            </a:r>
            <a:r>
              <a:rPr lang="vi-VN"/>
              <a:t>, tạo điều kiện cho những cá thể có kiểu hình thích nghi sinh sản làm tăng số lượng cá thể. </a:t>
            </a:r>
            <a:endParaRPr lang="en-US"/>
          </a:p>
          <a:p>
            <a:r>
              <a:rPr lang="en-US"/>
              <a:t>– </a:t>
            </a:r>
            <a:r>
              <a:rPr lang="vi-VN"/>
              <a:t>Qua nhiều thế hệ, </a:t>
            </a:r>
            <a:r>
              <a:rPr lang="vi-VN" b="1">
                <a:solidFill>
                  <a:srgbClr val="00B050"/>
                </a:solidFill>
              </a:rPr>
              <a:t>kiểu hình thích nghi được nhân rộng</a:t>
            </a:r>
            <a:r>
              <a:rPr lang="vi-VN"/>
              <a:t>, trở nên phổ biến trong loài. </a:t>
            </a:r>
            <a:endParaRPr lang="en-US"/>
          </a:p>
          <a:p>
            <a:r>
              <a:rPr lang="en-US"/>
              <a:t>– T</a:t>
            </a:r>
            <a:r>
              <a:rPr lang="vi-VN"/>
              <a:t>ác động của chọn lọc tự nhiên làm </a:t>
            </a:r>
            <a:r>
              <a:rPr lang="vi-VN" b="1">
                <a:solidFill>
                  <a:schemeClr val="accent4">
                    <a:lumMod val="75000"/>
                  </a:schemeClr>
                </a:solidFill>
              </a:rPr>
              <a:t>thay đổi tần số các allele và tần số các kiểu gene</a:t>
            </a:r>
            <a:r>
              <a:rPr lang="vi-VN"/>
              <a:t>, phá vỡ cân bằng cũ, thiết lập cân bằng mới trong quần thể. </a:t>
            </a:r>
            <a:endParaRPr lang="en-US"/>
          </a:p>
        </p:txBody>
      </p:sp>
    </p:spTree>
    <p:extLst>
      <p:ext uri="{BB962C8B-B14F-4D97-AF65-F5344CB8AC3E}">
        <p14:creationId xmlns:p14="http://schemas.microsoft.com/office/powerpoint/2010/main" val="371956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49" name="Group 48">
            <a:extLst>
              <a:ext uri="{FF2B5EF4-FFF2-40B4-BE49-F238E27FC236}">
                <a16:creationId xmlns="" xmlns:a16="http://schemas.microsoft.com/office/drawing/2014/main" id="{DEDE5AA5-B72A-F03B-C820-DB328F25BA66}"/>
              </a:ext>
            </a:extLst>
          </p:cNvPr>
          <p:cNvGrpSpPr/>
          <p:nvPr/>
        </p:nvGrpSpPr>
        <p:grpSpPr>
          <a:xfrm>
            <a:off x="1126419" y="2157505"/>
            <a:ext cx="4318146" cy="583426"/>
            <a:chOff x="1126419" y="2157505"/>
            <a:chExt cx="4318146" cy="583426"/>
          </a:xfrm>
        </p:grpSpPr>
        <p:sp>
          <p:nvSpPr>
            <p:cNvPr id="46" name="Rectangle: Rounded Corners 45">
              <a:extLst>
                <a:ext uri="{FF2B5EF4-FFF2-40B4-BE49-F238E27FC236}">
                  <a16:creationId xmlns="" xmlns:a16="http://schemas.microsoft.com/office/drawing/2014/main" id="{E27D8F38-22EB-3A30-0DE2-79C6E69E7A32}"/>
                </a:ext>
              </a:extLst>
            </p:cNvPr>
            <p:cNvSpPr/>
            <p:nvPr/>
          </p:nvSpPr>
          <p:spPr>
            <a:xfrm>
              <a:off x="1126420" y="2157506"/>
              <a:ext cx="3541204" cy="583425"/>
            </a:xfrm>
            <a:prstGeom prst="roundRect">
              <a:avLst>
                <a:gd name="adj" fmla="val 50000"/>
              </a:avLst>
            </a:prstGeom>
            <a:solidFill>
              <a:srgbClr val="FFFF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 xmlns:a16="http://schemas.microsoft.com/office/drawing/2014/main" id="{8475185C-C53E-57C1-717A-6206139E9FD5}"/>
                </a:ext>
              </a:extLst>
            </p:cNvPr>
            <p:cNvSpPr/>
            <p:nvPr/>
          </p:nvSpPr>
          <p:spPr>
            <a:xfrm>
              <a:off x="1126419" y="2157505"/>
              <a:ext cx="571492" cy="571492"/>
            </a:xfrm>
            <a:prstGeom prst="flowChartConnector">
              <a:avLst/>
            </a:prstGeom>
            <a:solidFill>
              <a:srgbClr val="8E8622"/>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d</a:t>
              </a:r>
            </a:p>
          </p:txBody>
        </p:sp>
        <p:sp>
          <p:nvSpPr>
            <p:cNvPr id="48" name="TextBox 47">
              <a:extLst>
                <a:ext uri="{FF2B5EF4-FFF2-40B4-BE49-F238E27FC236}">
                  <a16:creationId xmlns="" xmlns:a16="http://schemas.microsoft.com/office/drawing/2014/main" id="{07FDD3AD-DAFB-C30B-C5A6-59C78D1C480D}"/>
                </a:ext>
              </a:extLst>
            </p:cNvPr>
            <p:cNvSpPr txBox="1"/>
            <p:nvPr/>
          </p:nvSpPr>
          <p:spPr>
            <a:xfrm>
              <a:off x="1727793" y="2212418"/>
              <a:ext cx="3716772" cy="461665"/>
            </a:xfrm>
            <a:prstGeom prst="rect">
              <a:avLst/>
            </a:prstGeom>
            <a:noFill/>
          </p:spPr>
          <p:txBody>
            <a:bodyPr wrap="square" rtlCol="0">
              <a:spAutoFit/>
            </a:bodyPr>
            <a:lstStyle/>
            <a:p>
              <a:r>
                <a:rPr lang="en-US" sz="2400" b="1" i="1"/>
                <a:t>Yếu tố ngẫu nhiên</a:t>
              </a:r>
            </a:p>
          </p:txBody>
        </p:sp>
      </p:grpSp>
      <p:sp>
        <p:nvSpPr>
          <p:cNvPr id="2" name="Rectangle 1">
            <a:extLst>
              <a:ext uri="{FF2B5EF4-FFF2-40B4-BE49-F238E27FC236}">
                <a16:creationId xmlns="" xmlns:a16="http://schemas.microsoft.com/office/drawing/2014/main" id="{1CAA9510-E4CB-0783-F389-094019CE5B88}"/>
              </a:ext>
            </a:extLst>
          </p:cNvPr>
          <p:cNvSpPr/>
          <p:nvPr/>
        </p:nvSpPr>
        <p:spPr>
          <a:xfrm>
            <a:off x="0" y="3076746"/>
            <a:ext cx="12192000" cy="3781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Mechanisms of change">
            <a:extLst>
              <a:ext uri="{FF2B5EF4-FFF2-40B4-BE49-F238E27FC236}">
                <a16:creationId xmlns="" xmlns:a16="http://schemas.microsoft.com/office/drawing/2014/main" id="{41BE10AA-C763-E7D7-9DB1-E04CC09D001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9033"/>
          <a:stretch/>
        </p:blipFill>
        <p:spPr bwMode="auto">
          <a:xfrm>
            <a:off x="135444" y="3119725"/>
            <a:ext cx="5309121" cy="37323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4A439E9D-DB63-6FDF-E510-4C2C75313C17}"/>
              </a:ext>
            </a:extLst>
          </p:cNvPr>
          <p:cNvSpPr txBox="1"/>
          <p:nvPr/>
        </p:nvSpPr>
        <p:spPr>
          <a:xfrm>
            <a:off x="5490362" y="3239413"/>
            <a:ext cx="6476547" cy="2344488"/>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0" i="1">
                <a:latin typeface="+mj-lt"/>
                <a:cs typeface="Times New Roman" panose="02020603050405020304" pitchFamily="18" charset="0"/>
              </a:defRPr>
            </a:lvl1pPr>
          </a:lstStyle>
          <a:p>
            <a:r>
              <a:rPr lang="en-US"/>
              <a:t>– </a:t>
            </a:r>
            <a:r>
              <a:rPr lang="vi-VN"/>
              <a:t>Hiện tượng </a:t>
            </a:r>
            <a:r>
              <a:rPr lang="vi-VN" b="1"/>
              <a:t>tần số các allele và tần số các kiểu gene</a:t>
            </a:r>
            <a:r>
              <a:rPr lang="vi-VN"/>
              <a:t> của quần thể </a:t>
            </a:r>
            <a:r>
              <a:rPr lang="vi-VN" b="1">
                <a:solidFill>
                  <a:schemeClr val="accent4">
                    <a:lumMod val="75000"/>
                  </a:schemeClr>
                </a:solidFill>
              </a:rPr>
              <a:t>bị thay đổi đột ngột </a:t>
            </a:r>
            <a:r>
              <a:rPr lang="vi-VN"/>
              <a:t>bởi một yếu tố ngẫu nhiên nào đó</a:t>
            </a:r>
            <a:r>
              <a:rPr lang="en-US"/>
              <a:t>.</a:t>
            </a:r>
            <a:r>
              <a:rPr lang="vi-VN"/>
              <a:t> </a:t>
            </a:r>
            <a:endParaRPr lang="en-US"/>
          </a:p>
          <a:p>
            <a:r>
              <a:rPr lang="en-US"/>
              <a:t>– V</a:t>
            </a:r>
            <a:r>
              <a:rPr lang="vi-VN"/>
              <a:t>í dụ: thiên tai, cháy rừng.... gọi là </a:t>
            </a:r>
            <a:r>
              <a:rPr lang="vi-VN" b="1">
                <a:solidFill>
                  <a:srgbClr val="00B050"/>
                </a:solidFill>
              </a:rPr>
              <a:t>biến động di truyền hay phiêu bạt di truyền. </a:t>
            </a:r>
            <a:endParaRPr lang="en-US" b="1">
              <a:solidFill>
                <a:srgbClr val="00B050"/>
              </a:solidFill>
            </a:endParaRPr>
          </a:p>
        </p:txBody>
      </p:sp>
      <p:cxnSp>
        <p:nvCxnSpPr>
          <p:cNvPr id="8" name="Straight Arrow Connector 7">
            <a:extLst>
              <a:ext uri="{FF2B5EF4-FFF2-40B4-BE49-F238E27FC236}">
                <a16:creationId xmlns="" xmlns:a16="http://schemas.microsoft.com/office/drawing/2014/main" id="{062B28EF-ADBF-6D6F-66F6-7904A3915758}"/>
              </a:ext>
            </a:extLst>
          </p:cNvPr>
          <p:cNvCxnSpPr>
            <a:cxnSpLocks/>
          </p:cNvCxnSpPr>
          <p:nvPr/>
        </p:nvCxnSpPr>
        <p:spPr>
          <a:xfrm>
            <a:off x="1894541" y="3753224"/>
            <a:ext cx="352612" cy="920376"/>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725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circle(in)">
                                      <p:cBhvr>
                                        <p:cTn id="7" dur="20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C4A6CC1F-8295-6D42-6735-105ABCC7A096}"/>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1B4BB754-EFD5-0BCE-9C8D-16A7928B4379}"/>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7" name="Line 11">
            <a:extLst>
              <a:ext uri="{FF2B5EF4-FFF2-40B4-BE49-F238E27FC236}">
                <a16:creationId xmlns="" xmlns:a16="http://schemas.microsoft.com/office/drawing/2014/main" id="{60CD7BD9-490A-9221-0C50-FB162B9CC8DF}"/>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Text Box 12">
            <a:extLst>
              <a:ext uri="{FF2B5EF4-FFF2-40B4-BE49-F238E27FC236}">
                <a16:creationId xmlns="" xmlns:a16="http://schemas.microsoft.com/office/drawing/2014/main" id="{15210268-CC68-5D84-0FF5-92464288CAC1}"/>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10" name="Group 17">
            <a:extLst>
              <a:ext uri="{FF2B5EF4-FFF2-40B4-BE49-F238E27FC236}">
                <a16:creationId xmlns="" xmlns:a16="http://schemas.microsoft.com/office/drawing/2014/main" id="{1C9B1C2F-0D80-F047-8E44-40AEB8919D37}"/>
              </a:ext>
            </a:extLst>
          </p:cNvPr>
          <p:cNvGrpSpPr>
            <a:grpSpLocks/>
          </p:cNvGrpSpPr>
          <p:nvPr/>
        </p:nvGrpSpPr>
        <p:grpSpPr bwMode="auto">
          <a:xfrm>
            <a:off x="418531" y="1167850"/>
            <a:ext cx="762000" cy="665163"/>
            <a:chOff x="1110" y="2656"/>
            <a:chExt cx="1549" cy="1351"/>
          </a:xfrm>
        </p:grpSpPr>
        <p:sp>
          <p:nvSpPr>
            <p:cNvPr id="11" name="AutoShape 18">
              <a:extLst>
                <a:ext uri="{FF2B5EF4-FFF2-40B4-BE49-F238E27FC236}">
                  <a16:creationId xmlns="" xmlns:a16="http://schemas.microsoft.com/office/drawing/2014/main" id="{4F93132B-65A7-C418-D745-C5219D0B997C}"/>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13" name="AutoShape 19">
              <a:extLst>
                <a:ext uri="{FF2B5EF4-FFF2-40B4-BE49-F238E27FC236}">
                  <a16:creationId xmlns="" xmlns:a16="http://schemas.microsoft.com/office/drawing/2014/main" id="{C1A5D830-9A33-039D-FA66-184CB901C177}"/>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14" name="AutoShape 20">
              <a:extLst>
                <a:ext uri="{FF2B5EF4-FFF2-40B4-BE49-F238E27FC236}">
                  <a16:creationId xmlns="" xmlns:a16="http://schemas.microsoft.com/office/drawing/2014/main" id="{A23D0C58-136F-9F99-0C1A-7ED539362113}"/>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15" name="Text Box 13">
            <a:extLst>
              <a:ext uri="{FF2B5EF4-FFF2-40B4-BE49-F238E27FC236}">
                <a16:creationId xmlns="" xmlns:a16="http://schemas.microsoft.com/office/drawing/2014/main" id="{9215DE53-4602-3A0D-B9AB-16C3345617C6}"/>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16" name="Group 15">
            <a:extLst>
              <a:ext uri="{FF2B5EF4-FFF2-40B4-BE49-F238E27FC236}">
                <a16:creationId xmlns="" xmlns:a16="http://schemas.microsoft.com/office/drawing/2014/main" id="{A6D5D9A9-257D-F08C-6857-B66E74744E0E}"/>
              </a:ext>
            </a:extLst>
          </p:cNvPr>
          <p:cNvGrpSpPr/>
          <p:nvPr/>
        </p:nvGrpSpPr>
        <p:grpSpPr>
          <a:xfrm>
            <a:off x="1126419" y="2157505"/>
            <a:ext cx="5107040" cy="583426"/>
            <a:chOff x="1126419" y="2157505"/>
            <a:chExt cx="5107040" cy="583426"/>
          </a:xfrm>
        </p:grpSpPr>
        <p:sp>
          <p:nvSpPr>
            <p:cNvPr id="17" name="Rectangle: Rounded Corners 16">
              <a:extLst>
                <a:ext uri="{FF2B5EF4-FFF2-40B4-BE49-F238E27FC236}">
                  <a16:creationId xmlns="" xmlns:a16="http://schemas.microsoft.com/office/drawing/2014/main" id="{521E70B4-CD15-E517-D1BE-EAB90C236811}"/>
                </a:ext>
              </a:extLst>
            </p:cNvPr>
            <p:cNvSpPr/>
            <p:nvPr/>
          </p:nvSpPr>
          <p:spPr>
            <a:xfrm>
              <a:off x="1126419" y="2157506"/>
              <a:ext cx="5035322" cy="583425"/>
            </a:xfrm>
            <a:prstGeom prst="roundRect">
              <a:avLst>
                <a:gd name="adj" fmla="val 50000"/>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 xmlns:a16="http://schemas.microsoft.com/office/drawing/2014/main" id="{63433D26-64BB-7508-9548-2613F8BF527C}"/>
                </a:ext>
              </a:extLst>
            </p:cNvPr>
            <p:cNvSpPr/>
            <p:nvPr/>
          </p:nvSpPr>
          <p:spPr>
            <a:xfrm>
              <a:off x="1126419" y="2157505"/>
              <a:ext cx="571492" cy="571492"/>
            </a:xfrm>
            <a:prstGeom prst="flowChartConnector">
              <a:avLst/>
            </a:prstGeom>
            <a:solidFill>
              <a:schemeClr val="accent6">
                <a:lumMod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e</a:t>
              </a:r>
            </a:p>
          </p:txBody>
        </p:sp>
        <p:sp>
          <p:nvSpPr>
            <p:cNvPr id="19" name="TextBox 18">
              <a:extLst>
                <a:ext uri="{FF2B5EF4-FFF2-40B4-BE49-F238E27FC236}">
                  <a16:creationId xmlns="" xmlns:a16="http://schemas.microsoft.com/office/drawing/2014/main" id="{5ADC1581-9103-E0C1-A6A8-7DDF7A2580E9}"/>
                </a:ext>
              </a:extLst>
            </p:cNvPr>
            <p:cNvSpPr txBox="1"/>
            <p:nvPr/>
          </p:nvSpPr>
          <p:spPr>
            <a:xfrm>
              <a:off x="1727793" y="2212418"/>
              <a:ext cx="4505666" cy="461665"/>
            </a:xfrm>
            <a:prstGeom prst="rect">
              <a:avLst/>
            </a:prstGeom>
            <a:noFill/>
          </p:spPr>
          <p:txBody>
            <a:bodyPr wrap="square" rtlCol="0">
              <a:spAutoFit/>
            </a:bodyPr>
            <a:lstStyle/>
            <a:p>
              <a:r>
                <a:rPr lang="en-US" sz="2400" b="1" i="1"/>
                <a:t>Giao phối không ngẫu nhiên</a:t>
              </a:r>
            </a:p>
          </p:txBody>
        </p:sp>
      </p:grpSp>
      <p:pic>
        <p:nvPicPr>
          <p:cNvPr id="20" name="Picture 2" descr="Study the image and choose the option/s that depict self pollination and cross  pollination respectively.">
            <a:extLst>
              <a:ext uri="{FF2B5EF4-FFF2-40B4-BE49-F238E27FC236}">
                <a16:creationId xmlns="" xmlns:a16="http://schemas.microsoft.com/office/drawing/2014/main" id="{C0EFB9FF-C4FE-EE7B-BF32-E56B583147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27" r="54039" b="13420"/>
          <a:stretch/>
        </p:blipFill>
        <p:spPr bwMode="auto">
          <a:xfrm>
            <a:off x="6658257" y="1318633"/>
            <a:ext cx="5432144" cy="545571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 xmlns:a16="http://schemas.microsoft.com/office/drawing/2014/main" id="{7BE092EC-879F-634F-2DD6-571C907C2690}"/>
              </a:ext>
            </a:extLst>
          </p:cNvPr>
          <p:cNvSpPr txBox="1"/>
          <p:nvPr/>
        </p:nvSpPr>
        <p:spPr>
          <a:xfrm>
            <a:off x="1126420" y="3008804"/>
            <a:ext cx="5432144" cy="3674083"/>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0" i="1">
                <a:latin typeface="+mj-lt"/>
                <a:cs typeface="Times New Roman" panose="02020603050405020304" pitchFamily="18" charset="0"/>
              </a:defRPr>
            </a:lvl1pPr>
          </a:lstStyle>
          <a:p>
            <a:r>
              <a:rPr lang="vi-VN">
                <a:solidFill>
                  <a:schemeClr val="bg1"/>
                </a:solidFill>
              </a:rPr>
              <a:t>– Các hình thức giao phối không ngẫu nhiên như </a:t>
            </a:r>
            <a:r>
              <a:rPr lang="vi-VN" b="1">
                <a:solidFill>
                  <a:srgbClr val="99FF99"/>
                </a:solidFill>
              </a:rPr>
              <a:t>tự thụ phấn ở thực vật, giao phối cận huyết và giao phối có chọn lọc ở động vật</a:t>
            </a:r>
            <a:r>
              <a:rPr lang="en-US" b="1">
                <a:solidFill>
                  <a:srgbClr val="99FF99"/>
                </a:solidFill>
              </a:rPr>
              <a:t>,…</a:t>
            </a:r>
            <a:r>
              <a:rPr lang="vi-VN" b="1">
                <a:solidFill>
                  <a:srgbClr val="99FF99"/>
                </a:solidFill>
              </a:rPr>
              <a:t> </a:t>
            </a:r>
            <a:endParaRPr lang="en-US" b="1">
              <a:solidFill>
                <a:srgbClr val="99FF99"/>
              </a:solidFill>
            </a:endParaRPr>
          </a:p>
          <a:p>
            <a:r>
              <a:rPr lang="en-US" b="1">
                <a:solidFill>
                  <a:srgbClr val="FFFF00"/>
                </a:solidFill>
              </a:rPr>
              <a:t>– K</a:t>
            </a:r>
            <a:r>
              <a:rPr lang="vi-VN" b="1">
                <a:solidFill>
                  <a:srgbClr val="FFFF00"/>
                </a:solidFill>
              </a:rPr>
              <a:t>hông làm thay đổi tần số các allele nhưng làm thay đổi tần số các kiểu gene</a:t>
            </a:r>
            <a:r>
              <a:rPr lang="vi-VN">
                <a:solidFill>
                  <a:srgbClr val="FFFF00"/>
                </a:solidFill>
              </a:rPr>
              <a:t> </a:t>
            </a:r>
            <a:r>
              <a:rPr lang="vi-VN">
                <a:solidFill>
                  <a:schemeClr val="bg1"/>
                </a:solidFill>
              </a:rPr>
              <a:t>trong quần thể, vì thế cũng là nhân tố tiến hoá.</a:t>
            </a:r>
            <a:endParaRPr lang="en-US">
              <a:solidFill>
                <a:schemeClr val="bg1"/>
              </a:solidFill>
            </a:endParaRPr>
          </a:p>
        </p:txBody>
      </p:sp>
    </p:spTree>
    <p:extLst>
      <p:ext uri="{BB962C8B-B14F-4D97-AF65-F5344CB8AC3E}">
        <p14:creationId xmlns:p14="http://schemas.microsoft.com/office/powerpoint/2010/main" val="320075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xEl>
                                              <p:pRg st="0" end="0"/>
                                            </p:txEl>
                                          </p:spTgt>
                                        </p:tgtEl>
                                        <p:attrNameLst>
                                          <p:attrName>style.visibility</p:attrName>
                                        </p:attrNameLst>
                                      </p:cBhvr>
                                      <p:to>
                                        <p:strVal val="visible"/>
                                      </p:to>
                                    </p:set>
                                    <p:anim calcmode="lin" valueType="num">
                                      <p:cBhvr additive="base">
                                        <p:cTn id="1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1">
                                            <p:txEl>
                                              <p:pRg st="1" end="1"/>
                                            </p:txEl>
                                          </p:spTgt>
                                        </p:tgtEl>
                                        <p:attrNameLst>
                                          <p:attrName>style.visibility</p:attrName>
                                        </p:attrNameLst>
                                      </p:cBhvr>
                                      <p:to>
                                        <p:strVal val="visible"/>
                                      </p:to>
                                    </p:set>
                                    <p:anim calcmode="lin" valueType="num">
                                      <p:cBhvr additive="base">
                                        <p:cTn id="24"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sp>
        <p:nvSpPr>
          <p:cNvPr id="2" name="Rectangle 1">
            <a:extLst>
              <a:ext uri="{FF2B5EF4-FFF2-40B4-BE49-F238E27FC236}">
                <a16:creationId xmlns="" xmlns:a16="http://schemas.microsoft.com/office/drawing/2014/main" id="{01AFC3F7-1885-7EE4-E0A9-21D26CE464B7}"/>
              </a:ext>
            </a:extLst>
          </p:cNvPr>
          <p:cNvSpPr/>
          <p:nvPr/>
        </p:nvSpPr>
        <p:spPr>
          <a:xfrm>
            <a:off x="0" y="2109740"/>
            <a:ext cx="12192000" cy="4748259"/>
          </a:xfrm>
          <a:prstGeom prst="rect">
            <a:avLst/>
          </a:prstGeom>
          <a:solidFill>
            <a:srgbClr val="F2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7E7538D0-EAA7-386D-F47C-3D9957B27632}"/>
              </a:ext>
            </a:extLst>
          </p:cNvPr>
          <p:cNvSpPr txBox="1"/>
          <p:nvPr/>
        </p:nvSpPr>
        <p:spPr>
          <a:xfrm>
            <a:off x="1180530" y="2335050"/>
            <a:ext cx="10599093" cy="494751"/>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0" i="1">
                <a:latin typeface="+mj-lt"/>
                <a:cs typeface="Times New Roman" panose="02020603050405020304" pitchFamily="18" charset="0"/>
              </a:defRPr>
            </a:lvl1pPr>
          </a:lstStyle>
          <a:p>
            <a:r>
              <a:rPr lang="vi-VN" b="1"/>
              <a:t>Xác định nhân tố tiến hóa được thể hiện trong Hình 50.3a và 50.3b.</a:t>
            </a:r>
            <a:endParaRPr lang="en-US" b="1"/>
          </a:p>
        </p:txBody>
      </p:sp>
      <p:grpSp>
        <p:nvGrpSpPr>
          <p:cNvPr id="1033" name="Group 1032">
            <a:extLst>
              <a:ext uri="{FF2B5EF4-FFF2-40B4-BE49-F238E27FC236}">
                <a16:creationId xmlns="" xmlns:a16="http://schemas.microsoft.com/office/drawing/2014/main" id="{13FF957B-63BD-C6C5-A792-11FB6804E50E}"/>
              </a:ext>
            </a:extLst>
          </p:cNvPr>
          <p:cNvGrpSpPr/>
          <p:nvPr/>
        </p:nvGrpSpPr>
        <p:grpSpPr>
          <a:xfrm>
            <a:off x="5095659" y="2961038"/>
            <a:ext cx="6833376" cy="3437904"/>
            <a:chOff x="5083706" y="3065605"/>
            <a:chExt cx="6833376" cy="3437904"/>
          </a:xfrm>
        </p:grpSpPr>
        <p:sp>
          <p:nvSpPr>
            <p:cNvPr id="11" name="Rectangle 10">
              <a:extLst>
                <a:ext uri="{FF2B5EF4-FFF2-40B4-BE49-F238E27FC236}">
                  <a16:creationId xmlns="" xmlns:a16="http://schemas.microsoft.com/office/drawing/2014/main" id="{1ED6C912-E9A8-7302-1F7E-C3D480C59480}"/>
                </a:ext>
              </a:extLst>
            </p:cNvPr>
            <p:cNvSpPr/>
            <p:nvPr/>
          </p:nvSpPr>
          <p:spPr>
            <a:xfrm>
              <a:off x="5083706" y="3065605"/>
              <a:ext cx="6833376" cy="3437904"/>
            </a:xfrm>
            <a:prstGeom prst="rect">
              <a:avLst/>
            </a:prstGeom>
            <a:solidFill>
              <a:srgbClr val="F8D0DB"/>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 xmlns:a16="http://schemas.microsoft.com/office/drawing/2014/main" id="{F2D23629-4D38-B527-C822-A5FDE0555E01}"/>
                </a:ext>
              </a:extLst>
            </p:cNvPr>
            <p:cNvGrpSpPr/>
            <p:nvPr/>
          </p:nvGrpSpPr>
          <p:grpSpPr>
            <a:xfrm>
              <a:off x="5262867" y="3158517"/>
              <a:ext cx="6610382" cy="2961389"/>
              <a:chOff x="5262867" y="3158517"/>
              <a:chExt cx="6610382" cy="2961389"/>
            </a:xfrm>
          </p:grpSpPr>
          <p:pic>
            <p:nvPicPr>
              <p:cNvPr id="2050" name="Picture 2" descr="Pollination And Types Of Pollination In Urdu Class, 42% OFF">
                <a:extLst>
                  <a:ext uri="{FF2B5EF4-FFF2-40B4-BE49-F238E27FC236}">
                    <a16:creationId xmlns="" xmlns:a16="http://schemas.microsoft.com/office/drawing/2014/main" id="{6F3499C2-4F78-D5F9-61C0-48746FF624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873" t="10395" r="10112" b="46459"/>
              <a:stretch/>
            </p:blipFill>
            <p:spPr bwMode="auto">
              <a:xfrm>
                <a:off x="8050760" y="3195545"/>
                <a:ext cx="3778657" cy="28645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ollination And Types Of Pollination In Urdu Class, 42% OFF">
                <a:extLst>
                  <a:ext uri="{FF2B5EF4-FFF2-40B4-BE49-F238E27FC236}">
                    <a16:creationId xmlns="" xmlns:a16="http://schemas.microsoft.com/office/drawing/2014/main" id="{D32E9F07-026D-2BD9-0521-FC1CA43B5A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61" t="10395" r="63919" b="46459"/>
              <a:stretch/>
            </p:blipFill>
            <p:spPr bwMode="auto">
              <a:xfrm>
                <a:off x="5262867" y="3195545"/>
                <a:ext cx="2787893" cy="286459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 xmlns:a16="http://schemas.microsoft.com/office/drawing/2014/main" id="{E85B4300-9250-FD5E-3EF3-13871438E856}"/>
                  </a:ext>
                </a:extLst>
              </p:cNvPr>
              <p:cNvSpPr/>
              <p:nvPr/>
            </p:nvSpPr>
            <p:spPr>
              <a:xfrm>
                <a:off x="7602071" y="5474447"/>
                <a:ext cx="1350682" cy="645459"/>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F8C23CD0-657D-A9F4-72AE-D3F7DA9B60E4}"/>
                  </a:ext>
                </a:extLst>
              </p:cNvPr>
              <p:cNvSpPr/>
              <p:nvPr/>
            </p:nvSpPr>
            <p:spPr>
              <a:xfrm>
                <a:off x="7100501" y="3766611"/>
                <a:ext cx="862594"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 xmlns:a16="http://schemas.microsoft.com/office/drawing/2014/main" id="{64566184-C97D-3720-3BA2-0BF169CBC586}"/>
                  </a:ext>
                </a:extLst>
              </p:cNvPr>
              <p:cNvSpPr/>
              <p:nvPr/>
            </p:nvSpPr>
            <p:spPr>
              <a:xfrm>
                <a:off x="5941066" y="3284258"/>
                <a:ext cx="862594"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2C978CFB-9757-5971-6BF4-41F9DC204C3A}"/>
                  </a:ext>
                </a:extLst>
              </p:cNvPr>
              <p:cNvSpPr/>
              <p:nvPr/>
            </p:nvSpPr>
            <p:spPr>
              <a:xfrm>
                <a:off x="5325036" y="3684681"/>
                <a:ext cx="776910"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5418FF3F-86D2-D71A-42C5-ECB48C572435}"/>
                  </a:ext>
                </a:extLst>
              </p:cNvPr>
              <p:cNvSpPr/>
              <p:nvPr/>
            </p:nvSpPr>
            <p:spPr>
              <a:xfrm>
                <a:off x="7939580" y="3631369"/>
                <a:ext cx="776910"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56492C3E-687A-ED28-D69E-05D2A64C188A}"/>
                  </a:ext>
                </a:extLst>
              </p:cNvPr>
              <p:cNvSpPr/>
              <p:nvPr/>
            </p:nvSpPr>
            <p:spPr>
              <a:xfrm>
                <a:off x="9530942" y="3158517"/>
                <a:ext cx="776910"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 xmlns:a16="http://schemas.microsoft.com/office/drawing/2014/main" id="{CD178DFC-9721-123E-CD63-23B570A6F7E2}"/>
                  </a:ext>
                </a:extLst>
              </p:cNvPr>
              <p:cNvSpPr/>
              <p:nvPr/>
            </p:nvSpPr>
            <p:spPr>
              <a:xfrm>
                <a:off x="11140140" y="3767667"/>
                <a:ext cx="733109" cy="269427"/>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32" name="Group 1031">
            <a:extLst>
              <a:ext uri="{FF2B5EF4-FFF2-40B4-BE49-F238E27FC236}">
                <a16:creationId xmlns="" xmlns:a16="http://schemas.microsoft.com/office/drawing/2014/main" id="{2F12B1AB-8275-825F-555A-74C32D5D6276}"/>
              </a:ext>
            </a:extLst>
          </p:cNvPr>
          <p:cNvGrpSpPr/>
          <p:nvPr/>
        </p:nvGrpSpPr>
        <p:grpSpPr>
          <a:xfrm>
            <a:off x="286872" y="2961038"/>
            <a:ext cx="4721124" cy="3437904"/>
            <a:chOff x="274919" y="3065605"/>
            <a:chExt cx="4721124" cy="3437904"/>
          </a:xfrm>
        </p:grpSpPr>
        <p:sp>
          <p:nvSpPr>
            <p:cNvPr id="10" name="Rectangle 9">
              <a:extLst>
                <a:ext uri="{FF2B5EF4-FFF2-40B4-BE49-F238E27FC236}">
                  <a16:creationId xmlns="" xmlns:a16="http://schemas.microsoft.com/office/drawing/2014/main" id="{F3F0D1FD-E63D-96F4-77EB-D64011954E09}"/>
                </a:ext>
              </a:extLst>
            </p:cNvPr>
            <p:cNvSpPr/>
            <p:nvPr/>
          </p:nvSpPr>
          <p:spPr>
            <a:xfrm>
              <a:off x="274919" y="3065605"/>
              <a:ext cx="4721124" cy="3437904"/>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 xmlns:a16="http://schemas.microsoft.com/office/drawing/2014/main" id="{CF0F4609-97CD-4075-D386-C38AF938E301}"/>
                </a:ext>
              </a:extLst>
            </p:cNvPr>
            <p:cNvSpPr/>
            <p:nvPr/>
          </p:nvSpPr>
          <p:spPr>
            <a:xfrm>
              <a:off x="462805" y="3554741"/>
              <a:ext cx="1890482" cy="1890482"/>
            </a:xfrm>
            <a:prstGeom prst="flowChartConnector">
              <a:avLst/>
            </a:prstGeom>
            <a:solidFill>
              <a:schemeClr val="accent1">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 xmlns:a16="http://schemas.microsoft.com/office/drawing/2014/main" id="{07E1BBB8-D3C8-075A-9242-7BD34D4EE80F}"/>
                </a:ext>
              </a:extLst>
            </p:cNvPr>
            <p:cNvSpPr/>
            <p:nvPr/>
          </p:nvSpPr>
          <p:spPr>
            <a:xfrm>
              <a:off x="2923680" y="3554741"/>
              <a:ext cx="1890482" cy="1890482"/>
            </a:xfrm>
            <a:prstGeom prst="flowChartConnector">
              <a:avLst/>
            </a:prstGeom>
            <a:solidFill>
              <a:schemeClr val="accent1">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 xmlns:a16="http://schemas.microsoft.com/office/drawing/2014/main" id="{10AE7599-168C-0602-8A9A-AD5C86AD86F8}"/>
                </a:ext>
              </a:extLst>
            </p:cNvPr>
            <p:cNvSpPr/>
            <p:nvPr/>
          </p:nvSpPr>
          <p:spPr>
            <a:xfrm>
              <a:off x="685601" y="3955164"/>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 xmlns:a16="http://schemas.microsoft.com/office/drawing/2014/main" id="{82B2F874-9670-FB7E-D8B7-36C08E4D9921}"/>
                </a:ext>
              </a:extLst>
            </p:cNvPr>
            <p:cNvSpPr/>
            <p:nvPr/>
          </p:nvSpPr>
          <p:spPr>
            <a:xfrm>
              <a:off x="1058572" y="3819922"/>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 xmlns:a16="http://schemas.microsoft.com/office/drawing/2014/main" id="{EC6E879A-741D-A554-2C94-5D79EDA45855}"/>
                </a:ext>
              </a:extLst>
            </p:cNvPr>
            <p:cNvSpPr/>
            <p:nvPr/>
          </p:nvSpPr>
          <p:spPr>
            <a:xfrm>
              <a:off x="1702795" y="3846153"/>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33">
              <a:extLst>
                <a:ext uri="{FF2B5EF4-FFF2-40B4-BE49-F238E27FC236}">
                  <a16:creationId xmlns="" xmlns:a16="http://schemas.microsoft.com/office/drawing/2014/main" id="{839C700C-9448-099F-6387-9C6A901B2D4C}"/>
                </a:ext>
              </a:extLst>
            </p:cNvPr>
            <p:cNvSpPr/>
            <p:nvPr/>
          </p:nvSpPr>
          <p:spPr>
            <a:xfrm>
              <a:off x="1427877" y="4109118"/>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 xmlns:a16="http://schemas.microsoft.com/office/drawing/2014/main" id="{06B6E84D-C24C-006E-C2A5-9AAE756509B9}"/>
                </a:ext>
              </a:extLst>
            </p:cNvPr>
            <p:cNvSpPr/>
            <p:nvPr/>
          </p:nvSpPr>
          <p:spPr>
            <a:xfrm>
              <a:off x="777227" y="4777321"/>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Connector 35">
              <a:extLst>
                <a:ext uri="{FF2B5EF4-FFF2-40B4-BE49-F238E27FC236}">
                  <a16:creationId xmlns="" xmlns:a16="http://schemas.microsoft.com/office/drawing/2014/main" id="{BF320376-F1D5-63F5-6F9F-6FFDBA8480E1}"/>
                </a:ext>
              </a:extLst>
            </p:cNvPr>
            <p:cNvSpPr/>
            <p:nvPr/>
          </p:nvSpPr>
          <p:spPr>
            <a:xfrm>
              <a:off x="1074142" y="5048179"/>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Connector 36">
              <a:extLst>
                <a:ext uri="{FF2B5EF4-FFF2-40B4-BE49-F238E27FC236}">
                  <a16:creationId xmlns="" xmlns:a16="http://schemas.microsoft.com/office/drawing/2014/main" id="{41203336-E07F-22F9-C726-6331FFF68507}"/>
                </a:ext>
              </a:extLst>
            </p:cNvPr>
            <p:cNvSpPr/>
            <p:nvPr/>
          </p:nvSpPr>
          <p:spPr>
            <a:xfrm>
              <a:off x="1359338" y="4830157"/>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Connector 37">
              <a:extLst>
                <a:ext uri="{FF2B5EF4-FFF2-40B4-BE49-F238E27FC236}">
                  <a16:creationId xmlns="" xmlns:a16="http://schemas.microsoft.com/office/drawing/2014/main" id="{30BF8430-CBB7-E461-1617-465A0B126638}"/>
                </a:ext>
              </a:extLst>
            </p:cNvPr>
            <p:cNvSpPr/>
            <p:nvPr/>
          </p:nvSpPr>
          <p:spPr>
            <a:xfrm>
              <a:off x="1434229" y="4426244"/>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Connector 38">
              <a:extLst>
                <a:ext uri="{FF2B5EF4-FFF2-40B4-BE49-F238E27FC236}">
                  <a16:creationId xmlns="" xmlns:a16="http://schemas.microsoft.com/office/drawing/2014/main" id="{AF58E919-30DC-9A95-AB52-15BED4973240}"/>
                </a:ext>
              </a:extLst>
            </p:cNvPr>
            <p:cNvSpPr/>
            <p:nvPr/>
          </p:nvSpPr>
          <p:spPr>
            <a:xfrm>
              <a:off x="1887851" y="4734889"/>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Connector 39">
              <a:extLst>
                <a:ext uri="{FF2B5EF4-FFF2-40B4-BE49-F238E27FC236}">
                  <a16:creationId xmlns="" xmlns:a16="http://schemas.microsoft.com/office/drawing/2014/main" id="{53C0C812-C56C-0AAE-620D-CD07D6FA7FAE}"/>
                </a:ext>
              </a:extLst>
            </p:cNvPr>
            <p:cNvSpPr/>
            <p:nvPr/>
          </p:nvSpPr>
          <p:spPr>
            <a:xfrm>
              <a:off x="3578645" y="3737142"/>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Connector 40">
              <a:extLst>
                <a:ext uri="{FF2B5EF4-FFF2-40B4-BE49-F238E27FC236}">
                  <a16:creationId xmlns="" xmlns:a16="http://schemas.microsoft.com/office/drawing/2014/main" id="{0D4B0632-7D7F-5CE3-590A-AD1C6289C344}"/>
                </a:ext>
              </a:extLst>
            </p:cNvPr>
            <p:cNvSpPr/>
            <p:nvPr/>
          </p:nvSpPr>
          <p:spPr>
            <a:xfrm>
              <a:off x="3833020" y="4081957"/>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Connector 41">
              <a:extLst>
                <a:ext uri="{FF2B5EF4-FFF2-40B4-BE49-F238E27FC236}">
                  <a16:creationId xmlns="" xmlns:a16="http://schemas.microsoft.com/office/drawing/2014/main" id="{18063DA3-81AC-4324-794B-21AAD27215B9}"/>
                </a:ext>
              </a:extLst>
            </p:cNvPr>
            <p:cNvSpPr/>
            <p:nvPr/>
          </p:nvSpPr>
          <p:spPr>
            <a:xfrm>
              <a:off x="3833020" y="4426244"/>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Connector 42">
              <a:extLst>
                <a:ext uri="{FF2B5EF4-FFF2-40B4-BE49-F238E27FC236}">
                  <a16:creationId xmlns="" xmlns:a16="http://schemas.microsoft.com/office/drawing/2014/main" id="{09E24A0D-0785-FF29-6A40-8390F8F7D67E}"/>
                </a:ext>
              </a:extLst>
            </p:cNvPr>
            <p:cNvSpPr/>
            <p:nvPr/>
          </p:nvSpPr>
          <p:spPr>
            <a:xfrm>
              <a:off x="3668168" y="4802018"/>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Connector 43">
              <a:extLst>
                <a:ext uri="{FF2B5EF4-FFF2-40B4-BE49-F238E27FC236}">
                  <a16:creationId xmlns="" xmlns:a16="http://schemas.microsoft.com/office/drawing/2014/main" id="{2544C694-BE00-7889-A8CF-386562DA1023}"/>
                </a:ext>
              </a:extLst>
            </p:cNvPr>
            <p:cNvSpPr/>
            <p:nvPr/>
          </p:nvSpPr>
          <p:spPr>
            <a:xfrm>
              <a:off x="3228292" y="4802018"/>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Connector 44">
              <a:extLst>
                <a:ext uri="{FF2B5EF4-FFF2-40B4-BE49-F238E27FC236}">
                  <a16:creationId xmlns="" xmlns:a16="http://schemas.microsoft.com/office/drawing/2014/main" id="{A9008CBB-F9BF-D3EB-F1C0-84002C508733}"/>
                </a:ext>
              </a:extLst>
            </p:cNvPr>
            <p:cNvSpPr/>
            <p:nvPr/>
          </p:nvSpPr>
          <p:spPr>
            <a:xfrm>
              <a:off x="4370103" y="4583996"/>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Connector 49">
              <a:extLst>
                <a:ext uri="{FF2B5EF4-FFF2-40B4-BE49-F238E27FC236}">
                  <a16:creationId xmlns="" xmlns:a16="http://schemas.microsoft.com/office/drawing/2014/main" id="{B304E845-CA2C-C4E7-DDC5-DC6EDF0F6FD4}"/>
                </a:ext>
              </a:extLst>
            </p:cNvPr>
            <p:cNvSpPr/>
            <p:nvPr/>
          </p:nvSpPr>
          <p:spPr>
            <a:xfrm>
              <a:off x="1039295" y="4164737"/>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Connector 50">
              <a:extLst>
                <a:ext uri="{FF2B5EF4-FFF2-40B4-BE49-F238E27FC236}">
                  <a16:creationId xmlns="" xmlns:a16="http://schemas.microsoft.com/office/drawing/2014/main" id="{223A356B-8BD7-961D-5AB9-A0C92A69B018}"/>
                </a:ext>
              </a:extLst>
            </p:cNvPr>
            <p:cNvSpPr/>
            <p:nvPr/>
          </p:nvSpPr>
          <p:spPr>
            <a:xfrm>
              <a:off x="863324" y="4415274"/>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Connector 51">
              <a:extLst>
                <a:ext uri="{FF2B5EF4-FFF2-40B4-BE49-F238E27FC236}">
                  <a16:creationId xmlns="" xmlns:a16="http://schemas.microsoft.com/office/drawing/2014/main" id="{D1385F4D-3EA8-1B73-1E20-BFC28769D59A}"/>
                </a:ext>
              </a:extLst>
            </p:cNvPr>
            <p:cNvSpPr/>
            <p:nvPr/>
          </p:nvSpPr>
          <p:spPr>
            <a:xfrm>
              <a:off x="2072234" y="419725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Connector 52">
              <a:extLst>
                <a:ext uri="{FF2B5EF4-FFF2-40B4-BE49-F238E27FC236}">
                  <a16:creationId xmlns="" xmlns:a16="http://schemas.microsoft.com/office/drawing/2014/main" id="{79E99B67-D34C-3E46-B878-45ECED2147E6}"/>
                </a:ext>
              </a:extLst>
            </p:cNvPr>
            <p:cNvSpPr/>
            <p:nvPr/>
          </p:nvSpPr>
          <p:spPr>
            <a:xfrm>
              <a:off x="1522831" y="508963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Connector 53">
              <a:extLst>
                <a:ext uri="{FF2B5EF4-FFF2-40B4-BE49-F238E27FC236}">
                  <a16:creationId xmlns="" xmlns:a16="http://schemas.microsoft.com/office/drawing/2014/main" id="{0B74F79F-B439-92C7-4030-B2F7AE9192D0}"/>
                </a:ext>
              </a:extLst>
            </p:cNvPr>
            <p:cNvSpPr/>
            <p:nvPr/>
          </p:nvSpPr>
          <p:spPr>
            <a:xfrm>
              <a:off x="3167290" y="3997053"/>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Connector 54">
              <a:extLst>
                <a:ext uri="{FF2B5EF4-FFF2-40B4-BE49-F238E27FC236}">
                  <a16:creationId xmlns="" xmlns:a16="http://schemas.microsoft.com/office/drawing/2014/main" id="{86F2F9E4-E466-3A07-DCE7-B37843BCFA38}"/>
                </a:ext>
              </a:extLst>
            </p:cNvPr>
            <p:cNvSpPr/>
            <p:nvPr/>
          </p:nvSpPr>
          <p:spPr>
            <a:xfrm>
              <a:off x="4224391" y="381992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Connector 55">
              <a:extLst>
                <a:ext uri="{FF2B5EF4-FFF2-40B4-BE49-F238E27FC236}">
                  <a16:creationId xmlns="" xmlns:a16="http://schemas.microsoft.com/office/drawing/2014/main" id="{E27C6D7D-0855-348A-74C8-731EC2111089}"/>
                </a:ext>
              </a:extLst>
            </p:cNvPr>
            <p:cNvSpPr/>
            <p:nvPr/>
          </p:nvSpPr>
          <p:spPr>
            <a:xfrm>
              <a:off x="4389739" y="4190668"/>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Connector 56">
              <a:extLst>
                <a:ext uri="{FF2B5EF4-FFF2-40B4-BE49-F238E27FC236}">
                  <a16:creationId xmlns="" xmlns:a16="http://schemas.microsoft.com/office/drawing/2014/main" id="{24A3C054-3A8A-1AC9-C474-ED359277BC0F}"/>
                </a:ext>
              </a:extLst>
            </p:cNvPr>
            <p:cNvSpPr/>
            <p:nvPr/>
          </p:nvSpPr>
          <p:spPr>
            <a:xfrm>
              <a:off x="4115380" y="4999214"/>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Connector 57">
              <a:extLst>
                <a:ext uri="{FF2B5EF4-FFF2-40B4-BE49-F238E27FC236}">
                  <a16:creationId xmlns="" xmlns:a16="http://schemas.microsoft.com/office/drawing/2014/main" id="{D10D2FC7-7AEF-8B44-1C82-0E3F5529CC33}"/>
                </a:ext>
              </a:extLst>
            </p:cNvPr>
            <p:cNvSpPr/>
            <p:nvPr/>
          </p:nvSpPr>
          <p:spPr>
            <a:xfrm>
              <a:off x="3586107" y="5119021"/>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Connector 58">
              <a:extLst>
                <a:ext uri="{FF2B5EF4-FFF2-40B4-BE49-F238E27FC236}">
                  <a16:creationId xmlns="" xmlns:a16="http://schemas.microsoft.com/office/drawing/2014/main" id="{A23A03CC-AC53-5803-8BA3-FE11FA06CD96}"/>
                </a:ext>
              </a:extLst>
            </p:cNvPr>
            <p:cNvSpPr/>
            <p:nvPr/>
          </p:nvSpPr>
          <p:spPr>
            <a:xfrm>
              <a:off x="3341176" y="451883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Connector 59">
              <a:extLst>
                <a:ext uri="{FF2B5EF4-FFF2-40B4-BE49-F238E27FC236}">
                  <a16:creationId xmlns="" xmlns:a16="http://schemas.microsoft.com/office/drawing/2014/main" id="{3F9AFB91-AAAF-EE2F-874F-1F8BEAC4891B}"/>
                </a:ext>
              </a:extLst>
            </p:cNvPr>
            <p:cNvSpPr/>
            <p:nvPr/>
          </p:nvSpPr>
          <p:spPr>
            <a:xfrm>
              <a:off x="3527333" y="4013869"/>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 xmlns:a16="http://schemas.microsoft.com/office/drawing/2014/main" id="{07EA1BA0-FF42-5E3F-14AC-715F60463CA5}"/>
                </a:ext>
              </a:extLst>
            </p:cNvPr>
            <p:cNvSpPr/>
            <p:nvPr/>
          </p:nvSpPr>
          <p:spPr>
            <a:xfrm>
              <a:off x="1811673" y="3216451"/>
              <a:ext cx="1524000" cy="391394"/>
            </a:xfrm>
            <a:custGeom>
              <a:avLst/>
              <a:gdLst>
                <a:gd name="connsiteX0" fmla="*/ 0 w 1524000"/>
                <a:gd name="connsiteY0" fmla="*/ 460300 h 496159"/>
                <a:gd name="connsiteX1" fmla="*/ 669364 w 1524000"/>
                <a:gd name="connsiteY1" fmla="*/ 112 h 496159"/>
                <a:gd name="connsiteX2" fmla="*/ 1524000 w 1524000"/>
                <a:gd name="connsiteY2" fmla="*/ 496159 h 496159"/>
              </a:gdLst>
              <a:ahLst/>
              <a:cxnLst>
                <a:cxn ang="0">
                  <a:pos x="connsiteX0" y="connsiteY0"/>
                </a:cxn>
                <a:cxn ang="0">
                  <a:pos x="connsiteX1" y="connsiteY1"/>
                </a:cxn>
                <a:cxn ang="0">
                  <a:pos x="connsiteX2" y="connsiteY2"/>
                </a:cxn>
              </a:cxnLst>
              <a:rect l="l" t="t" r="r" b="b"/>
              <a:pathLst>
                <a:path w="1524000" h="496159">
                  <a:moveTo>
                    <a:pt x="0" y="460300"/>
                  </a:moveTo>
                  <a:cubicBezTo>
                    <a:pt x="207682" y="227217"/>
                    <a:pt x="415364" y="-5865"/>
                    <a:pt x="669364" y="112"/>
                  </a:cubicBezTo>
                  <a:cubicBezTo>
                    <a:pt x="923364" y="6089"/>
                    <a:pt x="1223682" y="251124"/>
                    <a:pt x="1524000" y="496159"/>
                  </a:cubicBezTo>
                </a:path>
              </a:pathLst>
            </a:custGeom>
            <a:noFill/>
            <a:ln w="28575">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 xmlns:a16="http://schemas.microsoft.com/office/drawing/2014/main" id="{275309BE-2392-30B4-76BE-8F6D2982DEF9}"/>
                </a:ext>
              </a:extLst>
            </p:cNvPr>
            <p:cNvSpPr/>
            <p:nvPr/>
          </p:nvSpPr>
          <p:spPr>
            <a:xfrm flipH="1" flipV="1">
              <a:off x="1820486" y="5479745"/>
              <a:ext cx="1515185" cy="354686"/>
            </a:xfrm>
            <a:custGeom>
              <a:avLst/>
              <a:gdLst>
                <a:gd name="connsiteX0" fmla="*/ 0 w 1524000"/>
                <a:gd name="connsiteY0" fmla="*/ 460300 h 496159"/>
                <a:gd name="connsiteX1" fmla="*/ 669364 w 1524000"/>
                <a:gd name="connsiteY1" fmla="*/ 112 h 496159"/>
                <a:gd name="connsiteX2" fmla="*/ 1524000 w 1524000"/>
                <a:gd name="connsiteY2" fmla="*/ 496159 h 496159"/>
              </a:gdLst>
              <a:ahLst/>
              <a:cxnLst>
                <a:cxn ang="0">
                  <a:pos x="connsiteX0" y="connsiteY0"/>
                </a:cxn>
                <a:cxn ang="0">
                  <a:pos x="connsiteX1" y="connsiteY1"/>
                </a:cxn>
                <a:cxn ang="0">
                  <a:pos x="connsiteX2" y="connsiteY2"/>
                </a:cxn>
              </a:cxnLst>
              <a:rect l="l" t="t" r="r" b="b"/>
              <a:pathLst>
                <a:path w="1524000" h="496159">
                  <a:moveTo>
                    <a:pt x="0" y="460300"/>
                  </a:moveTo>
                  <a:cubicBezTo>
                    <a:pt x="207682" y="227217"/>
                    <a:pt x="415364" y="-5865"/>
                    <a:pt x="669364" y="112"/>
                  </a:cubicBezTo>
                  <a:cubicBezTo>
                    <a:pt x="923364" y="6089"/>
                    <a:pt x="1223682" y="251124"/>
                    <a:pt x="1524000" y="496159"/>
                  </a:cubicBezTo>
                </a:path>
              </a:pathLst>
            </a:custGeom>
            <a:noFill/>
            <a:ln w="28575">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Connector 62">
              <a:extLst>
                <a:ext uri="{FF2B5EF4-FFF2-40B4-BE49-F238E27FC236}">
                  <a16:creationId xmlns="" xmlns:a16="http://schemas.microsoft.com/office/drawing/2014/main" id="{39274DB8-DCC1-66B7-DC00-F4F3BDDC9D74}"/>
                </a:ext>
              </a:extLst>
            </p:cNvPr>
            <p:cNvSpPr/>
            <p:nvPr/>
          </p:nvSpPr>
          <p:spPr>
            <a:xfrm>
              <a:off x="2153968" y="3441905"/>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Flowchart: Connector 1023">
              <a:extLst>
                <a:ext uri="{FF2B5EF4-FFF2-40B4-BE49-F238E27FC236}">
                  <a16:creationId xmlns="" xmlns:a16="http://schemas.microsoft.com/office/drawing/2014/main" id="{6537DDC2-997F-4154-D655-53D354BEC31C}"/>
                </a:ext>
              </a:extLst>
            </p:cNvPr>
            <p:cNvSpPr/>
            <p:nvPr/>
          </p:nvSpPr>
          <p:spPr>
            <a:xfrm>
              <a:off x="2410525" y="3444329"/>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Flowchart: Connector 1024">
              <a:extLst>
                <a:ext uri="{FF2B5EF4-FFF2-40B4-BE49-F238E27FC236}">
                  <a16:creationId xmlns="" xmlns:a16="http://schemas.microsoft.com/office/drawing/2014/main" id="{266940C5-C1FC-565F-6924-78A751D74BAB}"/>
                </a:ext>
              </a:extLst>
            </p:cNvPr>
            <p:cNvSpPr/>
            <p:nvPr/>
          </p:nvSpPr>
          <p:spPr>
            <a:xfrm>
              <a:off x="2642066" y="3438718"/>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Flowchart: Connector 1026">
              <a:extLst>
                <a:ext uri="{FF2B5EF4-FFF2-40B4-BE49-F238E27FC236}">
                  <a16:creationId xmlns="" xmlns:a16="http://schemas.microsoft.com/office/drawing/2014/main" id="{937DA5E9-99FE-8613-9E73-B8DAE2B6EF92}"/>
                </a:ext>
              </a:extLst>
            </p:cNvPr>
            <p:cNvSpPr/>
            <p:nvPr/>
          </p:nvSpPr>
          <p:spPr>
            <a:xfrm>
              <a:off x="2690243" y="5489029"/>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Flowchart: Connector 1027">
              <a:extLst>
                <a:ext uri="{FF2B5EF4-FFF2-40B4-BE49-F238E27FC236}">
                  <a16:creationId xmlns="" xmlns:a16="http://schemas.microsoft.com/office/drawing/2014/main" id="{339D4892-F181-6CC1-15D0-FD052CC6C9FA}"/>
                </a:ext>
              </a:extLst>
            </p:cNvPr>
            <p:cNvSpPr/>
            <p:nvPr/>
          </p:nvSpPr>
          <p:spPr>
            <a:xfrm>
              <a:off x="2443773" y="5489029"/>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Flowchart: Connector 1028">
              <a:extLst>
                <a:ext uri="{FF2B5EF4-FFF2-40B4-BE49-F238E27FC236}">
                  <a16:creationId xmlns="" xmlns:a16="http://schemas.microsoft.com/office/drawing/2014/main" id="{2B7AB803-EC38-2C98-0D63-FFAA4A76E42B}"/>
                </a:ext>
              </a:extLst>
            </p:cNvPr>
            <p:cNvSpPr/>
            <p:nvPr/>
          </p:nvSpPr>
          <p:spPr>
            <a:xfrm>
              <a:off x="433445" y="6037417"/>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Flowchart: Connector 1029">
              <a:extLst>
                <a:ext uri="{FF2B5EF4-FFF2-40B4-BE49-F238E27FC236}">
                  <a16:creationId xmlns="" xmlns:a16="http://schemas.microsoft.com/office/drawing/2014/main" id="{5E488691-5BDF-6E46-B63D-7DEA61257A73}"/>
                </a:ext>
              </a:extLst>
            </p:cNvPr>
            <p:cNvSpPr/>
            <p:nvPr/>
          </p:nvSpPr>
          <p:spPr>
            <a:xfrm>
              <a:off x="690002" y="6039841"/>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TextBox 1030">
              <a:extLst>
                <a:ext uri="{FF2B5EF4-FFF2-40B4-BE49-F238E27FC236}">
                  <a16:creationId xmlns="" xmlns:a16="http://schemas.microsoft.com/office/drawing/2014/main" id="{68FCB67C-AE97-9CA5-4D43-34BF01E2CA6A}"/>
                </a:ext>
              </a:extLst>
            </p:cNvPr>
            <p:cNvSpPr txBox="1"/>
            <p:nvPr/>
          </p:nvSpPr>
          <p:spPr>
            <a:xfrm>
              <a:off x="943654" y="5960149"/>
              <a:ext cx="3890574" cy="400110"/>
            </a:xfrm>
            <a:prstGeom prst="rect">
              <a:avLst/>
            </a:prstGeom>
            <a:noFill/>
          </p:spPr>
          <p:txBody>
            <a:bodyPr wrap="square" rtlCol="0">
              <a:spAutoFit/>
            </a:bodyPr>
            <a:lstStyle/>
            <a:p>
              <a:r>
                <a:rPr lang="en-US" sz="2000" b="1"/>
                <a:t>Thể hiện các allele khác nhau</a:t>
              </a:r>
            </a:p>
          </p:txBody>
        </p:sp>
      </p:grpSp>
    </p:spTree>
    <p:extLst>
      <p:ext uri="{BB962C8B-B14F-4D97-AF65-F5344CB8AC3E}">
        <p14:creationId xmlns:p14="http://schemas.microsoft.com/office/powerpoint/2010/main" val="16291521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sp>
        <p:nvSpPr>
          <p:cNvPr id="2" name="Rectangle 1">
            <a:extLst>
              <a:ext uri="{FF2B5EF4-FFF2-40B4-BE49-F238E27FC236}">
                <a16:creationId xmlns="" xmlns:a16="http://schemas.microsoft.com/office/drawing/2014/main" id="{01AFC3F7-1885-7EE4-E0A9-21D26CE464B7}"/>
              </a:ext>
            </a:extLst>
          </p:cNvPr>
          <p:cNvSpPr/>
          <p:nvPr/>
        </p:nvSpPr>
        <p:spPr>
          <a:xfrm>
            <a:off x="0" y="2109740"/>
            <a:ext cx="12192000" cy="4748259"/>
          </a:xfrm>
          <a:prstGeom prst="rect">
            <a:avLst/>
          </a:prstGeom>
          <a:solidFill>
            <a:srgbClr val="F2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3" name="Group 1032">
            <a:extLst>
              <a:ext uri="{FF2B5EF4-FFF2-40B4-BE49-F238E27FC236}">
                <a16:creationId xmlns="" xmlns:a16="http://schemas.microsoft.com/office/drawing/2014/main" id="{13FF957B-63BD-C6C5-A792-11FB6804E50E}"/>
              </a:ext>
            </a:extLst>
          </p:cNvPr>
          <p:cNvGrpSpPr/>
          <p:nvPr/>
        </p:nvGrpSpPr>
        <p:grpSpPr>
          <a:xfrm>
            <a:off x="5163671" y="2297650"/>
            <a:ext cx="6833376" cy="3437904"/>
            <a:chOff x="5083706" y="3065605"/>
            <a:chExt cx="6833376" cy="3437904"/>
          </a:xfrm>
        </p:grpSpPr>
        <p:sp>
          <p:nvSpPr>
            <p:cNvPr id="11" name="Rectangle 10">
              <a:extLst>
                <a:ext uri="{FF2B5EF4-FFF2-40B4-BE49-F238E27FC236}">
                  <a16:creationId xmlns="" xmlns:a16="http://schemas.microsoft.com/office/drawing/2014/main" id="{1ED6C912-E9A8-7302-1F7E-C3D480C59480}"/>
                </a:ext>
              </a:extLst>
            </p:cNvPr>
            <p:cNvSpPr/>
            <p:nvPr/>
          </p:nvSpPr>
          <p:spPr>
            <a:xfrm>
              <a:off x="5083706" y="3065605"/>
              <a:ext cx="6833376" cy="3437904"/>
            </a:xfrm>
            <a:prstGeom prst="rect">
              <a:avLst/>
            </a:prstGeom>
            <a:solidFill>
              <a:srgbClr val="F8D0DB"/>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 xmlns:a16="http://schemas.microsoft.com/office/drawing/2014/main" id="{F2D23629-4D38-B527-C822-A5FDE0555E01}"/>
                </a:ext>
              </a:extLst>
            </p:cNvPr>
            <p:cNvGrpSpPr/>
            <p:nvPr/>
          </p:nvGrpSpPr>
          <p:grpSpPr>
            <a:xfrm>
              <a:off x="5262867" y="3158517"/>
              <a:ext cx="6610382" cy="2961389"/>
              <a:chOff x="5262867" y="3158517"/>
              <a:chExt cx="6610382" cy="2961389"/>
            </a:xfrm>
          </p:grpSpPr>
          <p:pic>
            <p:nvPicPr>
              <p:cNvPr id="2050" name="Picture 2" descr="Pollination And Types Of Pollination In Urdu Class, 42% OFF">
                <a:extLst>
                  <a:ext uri="{FF2B5EF4-FFF2-40B4-BE49-F238E27FC236}">
                    <a16:creationId xmlns="" xmlns:a16="http://schemas.microsoft.com/office/drawing/2014/main" id="{6F3499C2-4F78-D5F9-61C0-48746FF624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873" t="10395" r="10112" b="46459"/>
              <a:stretch/>
            </p:blipFill>
            <p:spPr bwMode="auto">
              <a:xfrm>
                <a:off x="8050760" y="3195545"/>
                <a:ext cx="3778657" cy="28645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ollination And Types Of Pollination In Urdu Class, 42% OFF">
                <a:extLst>
                  <a:ext uri="{FF2B5EF4-FFF2-40B4-BE49-F238E27FC236}">
                    <a16:creationId xmlns="" xmlns:a16="http://schemas.microsoft.com/office/drawing/2014/main" id="{D32E9F07-026D-2BD9-0521-FC1CA43B5A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61" t="10395" r="63919" b="46459"/>
              <a:stretch/>
            </p:blipFill>
            <p:spPr bwMode="auto">
              <a:xfrm>
                <a:off x="5262867" y="3195545"/>
                <a:ext cx="2787893" cy="286459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 xmlns:a16="http://schemas.microsoft.com/office/drawing/2014/main" id="{E85B4300-9250-FD5E-3EF3-13871438E856}"/>
                  </a:ext>
                </a:extLst>
              </p:cNvPr>
              <p:cNvSpPr/>
              <p:nvPr/>
            </p:nvSpPr>
            <p:spPr>
              <a:xfrm>
                <a:off x="7602071" y="5474447"/>
                <a:ext cx="1350682" cy="645459"/>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F8C23CD0-657D-A9F4-72AE-D3F7DA9B60E4}"/>
                  </a:ext>
                </a:extLst>
              </p:cNvPr>
              <p:cNvSpPr/>
              <p:nvPr/>
            </p:nvSpPr>
            <p:spPr>
              <a:xfrm>
                <a:off x="7100501" y="3766611"/>
                <a:ext cx="862594"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 xmlns:a16="http://schemas.microsoft.com/office/drawing/2014/main" id="{64566184-C97D-3720-3BA2-0BF169CBC586}"/>
                  </a:ext>
                </a:extLst>
              </p:cNvPr>
              <p:cNvSpPr/>
              <p:nvPr/>
            </p:nvSpPr>
            <p:spPr>
              <a:xfrm>
                <a:off x="5941066" y="3284258"/>
                <a:ext cx="862594"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2C978CFB-9757-5971-6BF4-41F9DC204C3A}"/>
                  </a:ext>
                </a:extLst>
              </p:cNvPr>
              <p:cNvSpPr/>
              <p:nvPr/>
            </p:nvSpPr>
            <p:spPr>
              <a:xfrm>
                <a:off x="5325036" y="3684681"/>
                <a:ext cx="776910"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5418FF3F-86D2-D71A-42C5-ECB48C572435}"/>
                  </a:ext>
                </a:extLst>
              </p:cNvPr>
              <p:cNvSpPr/>
              <p:nvPr/>
            </p:nvSpPr>
            <p:spPr>
              <a:xfrm>
                <a:off x="7939580" y="3631369"/>
                <a:ext cx="776910"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56492C3E-687A-ED28-D69E-05D2A64C188A}"/>
                  </a:ext>
                </a:extLst>
              </p:cNvPr>
              <p:cNvSpPr/>
              <p:nvPr/>
            </p:nvSpPr>
            <p:spPr>
              <a:xfrm>
                <a:off x="9530942" y="3158517"/>
                <a:ext cx="776910"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 xmlns:a16="http://schemas.microsoft.com/office/drawing/2014/main" id="{CD178DFC-9721-123E-CD63-23B570A6F7E2}"/>
                  </a:ext>
                </a:extLst>
              </p:cNvPr>
              <p:cNvSpPr/>
              <p:nvPr/>
            </p:nvSpPr>
            <p:spPr>
              <a:xfrm>
                <a:off x="11140140" y="3767667"/>
                <a:ext cx="733109" cy="269427"/>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32" name="Group 1031">
            <a:extLst>
              <a:ext uri="{FF2B5EF4-FFF2-40B4-BE49-F238E27FC236}">
                <a16:creationId xmlns="" xmlns:a16="http://schemas.microsoft.com/office/drawing/2014/main" id="{2F12B1AB-8275-825F-555A-74C32D5D6276}"/>
              </a:ext>
            </a:extLst>
          </p:cNvPr>
          <p:cNvGrpSpPr/>
          <p:nvPr/>
        </p:nvGrpSpPr>
        <p:grpSpPr>
          <a:xfrm>
            <a:off x="354884" y="2297650"/>
            <a:ext cx="4721124" cy="3437904"/>
            <a:chOff x="274919" y="3065605"/>
            <a:chExt cx="4721124" cy="3437904"/>
          </a:xfrm>
        </p:grpSpPr>
        <p:sp>
          <p:nvSpPr>
            <p:cNvPr id="10" name="Rectangle 9">
              <a:extLst>
                <a:ext uri="{FF2B5EF4-FFF2-40B4-BE49-F238E27FC236}">
                  <a16:creationId xmlns="" xmlns:a16="http://schemas.microsoft.com/office/drawing/2014/main" id="{F3F0D1FD-E63D-96F4-77EB-D64011954E09}"/>
                </a:ext>
              </a:extLst>
            </p:cNvPr>
            <p:cNvSpPr/>
            <p:nvPr/>
          </p:nvSpPr>
          <p:spPr>
            <a:xfrm>
              <a:off x="274919" y="3065605"/>
              <a:ext cx="4721124" cy="3437904"/>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 xmlns:a16="http://schemas.microsoft.com/office/drawing/2014/main" id="{CF0F4609-97CD-4075-D386-C38AF938E301}"/>
                </a:ext>
              </a:extLst>
            </p:cNvPr>
            <p:cNvSpPr/>
            <p:nvPr/>
          </p:nvSpPr>
          <p:spPr>
            <a:xfrm>
              <a:off x="462805" y="3554741"/>
              <a:ext cx="1890482" cy="1890482"/>
            </a:xfrm>
            <a:prstGeom prst="flowChartConnector">
              <a:avLst/>
            </a:prstGeom>
            <a:solidFill>
              <a:schemeClr val="accent1">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 xmlns:a16="http://schemas.microsoft.com/office/drawing/2014/main" id="{07E1BBB8-D3C8-075A-9242-7BD34D4EE80F}"/>
                </a:ext>
              </a:extLst>
            </p:cNvPr>
            <p:cNvSpPr/>
            <p:nvPr/>
          </p:nvSpPr>
          <p:spPr>
            <a:xfrm>
              <a:off x="2923680" y="3554741"/>
              <a:ext cx="1890482" cy="1890482"/>
            </a:xfrm>
            <a:prstGeom prst="flowChartConnector">
              <a:avLst/>
            </a:prstGeom>
            <a:solidFill>
              <a:schemeClr val="accent1">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 xmlns:a16="http://schemas.microsoft.com/office/drawing/2014/main" id="{10AE7599-168C-0602-8A9A-AD5C86AD86F8}"/>
                </a:ext>
              </a:extLst>
            </p:cNvPr>
            <p:cNvSpPr/>
            <p:nvPr/>
          </p:nvSpPr>
          <p:spPr>
            <a:xfrm>
              <a:off x="685601" y="3955164"/>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 xmlns:a16="http://schemas.microsoft.com/office/drawing/2014/main" id="{82B2F874-9670-FB7E-D8B7-36C08E4D9921}"/>
                </a:ext>
              </a:extLst>
            </p:cNvPr>
            <p:cNvSpPr/>
            <p:nvPr/>
          </p:nvSpPr>
          <p:spPr>
            <a:xfrm>
              <a:off x="1058572" y="3819922"/>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 xmlns:a16="http://schemas.microsoft.com/office/drawing/2014/main" id="{EC6E879A-741D-A554-2C94-5D79EDA45855}"/>
                </a:ext>
              </a:extLst>
            </p:cNvPr>
            <p:cNvSpPr/>
            <p:nvPr/>
          </p:nvSpPr>
          <p:spPr>
            <a:xfrm>
              <a:off x="1702795" y="3846153"/>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33">
              <a:extLst>
                <a:ext uri="{FF2B5EF4-FFF2-40B4-BE49-F238E27FC236}">
                  <a16:creationId xmlns="" xmlns:a16="http://schemas.microsoft.com/office/drawing/2014/main" id="{839C700C-9448-099F-6387-9C6A901B2D4C}"/>
                </a:ext>
              </a:extLst>
            </p:cNvPr>
            <p:cNvSpPr/>
            <p:nvPr/>
          </p:nvSpPr>
          <p:spPr>
            <a:xfrm>
              <a:off x="1427877" y="4109118"/>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 xmlns:a16="http://schemas.microsoft.com/office/drawing/2014/main" id="{06B6E84D-C24C-006E-C2A5-9AAE756509B9}"/>
                </a:ext>
              </a:extLst>
            </p:cNvPr>
            <p:cNvSpPr/>
            <p:nvPr/>
          </p:nvSpPr>
          <p:spPr>
            <a:xfrm>
              <a:off x="777227" y="4777321"/>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Connector 35">
              <a:extLst>
                <a:ext uri="{FF2B5EF4-FFF2-40B4-BE49-F238E27FC236}">
                  <a16:creationId xmlns="" xmlns:a16="http://schemas.microsoft.com/office/drawing/2014/main" id="{BF320376-F1D5-63F5-6F9F-6FFDBA8480E1}"/>
                </a:ext>
              </a:extLst>
            </p:cNvPr>
            <p:cNvSpPr/>
            <p:nvPr/>
          </p:nvSpPr>
          <p:spPr>
            <a:xfrm>
              <a:off x="1074142" y="5048179"/>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Connector 36">
              <a:extLst>
                <a:ext uri="{FF2B5EF4-FFF2-40B4-BE49-F238E27FC236}">
                  <a16:creationId xmlns="" xmlns:a16="http://schemas.microsoft.com/office/drawing/2014/main" id="{41203336-E07F-22F9-C726-6331FFF68507}"/>
                </a:ext>
              </a:extLst>
            </p:cNvPr>
            <p:cNvSpPr/>
            <p:nvPr/>
          </p:nvSpPr>
          <p:spPr>
            <a:xfrm>
              <a:off x="1359338" y="4830157"/>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Connector 37">
              <a:extLst>
                <a:ext uri="{FF2B5EF4-FFF2-40B4-BE49-F238E27FC236}">
                  <a16:creationId xmlns="" xmlns:a16="http://schemas.microsoft.com/office/drawing/2014/main" id="{30BF8430-CBB7-E461-1617-465A0B126638}"/>
                </a:ext>
              </a:extLst>
            </p:cNvPr>
            <p:cNvSpPr/>
            <p:nvPr/>
          </p:nvSpPr>
          <p:spPr>
            <a:xfrm>
              <a:off x="1434229" y="4426244"/>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Connector 38">
              <a:extLst>
                <a:ext uri="{FF2B5EF4-FFF2-40B4-BE49-F238E27FC236}">
                  <a16:creationId xmlns="" xmlns:a16="http://schemas.microsoft.com/office/drawing/2014/main" id="{AF58E919-30DC-9A95-AB52-15BED4973240}"/>
                </a:ext>
              </a:extLst>
            </p:cNvPr>
            <p:cNvSpPr/>
            <p:nvPr/>
          </p:nvSpPr>
          <p:spPr>
            <a:xfrm>
              <a:off x="1887851" y="4734889"/>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Connector 39">
              <a:extLst>
                <a:ext uri="{FF2B5EF4-FFF2-40B4-BE49-F238E27FC236}">
                  <a16:creationId xmlns="" xmlns:a16="http://schemas.microsoft.com/office/drawing/2014/main" id="{53C0C812-C56C-0AAE-620D-CD07D6FA7FAE}"/>
                </a:ext>
              </a:extLst>
            </p:cNvPr>
            <p:cNvSpPr/>
            <p:nvPr/>
          </p:nvSpPr>
          <p:spPr>
            <a:xfrm>
              <a:off x="3578645" y="3737142"/>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Connector 40">
              <a:extLst>
                <a:ext uri="{FF2B5EF4-FFF2-40B4-BE49-F238E27FC236}">
                  <a16:creationId xmlns="" xmlns:a16="http://schemas.microsoft.com/office/drawing/2014/main" id="{0D4B0632-7D7F-5CE3-590A-AD1C6289C344}"/>
                </a:ext>
              </a:extLst>
            </p:cNvPr>
            <p:cNvSpPr/>
            <p:nvPr/>
          </p:nvSpPr>
          <p:spPr>
            <a:xfrm>
              <a:off x="3833020" y="4081957"/>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Connector 41">
              <a:extLst>
                <a:ext uri="{FF2B5EF4-FFF2-40B4-BE49-F238E27FC236}">
                  <a16:creationId xmlns="" xmlns:a16="http://schemas.microsoft.com/office/drawing/2014/main" id="{18063DA3-81AC-4324-794B-21AAD27215B9}"/>
                </a:ext>
              </a:extLst>
            </p:cNvPr>
            <p:cNvSpPr/>
            <p:nvPr/>
          </p:nvSpPr>
          <p:spPr>
            <a:xfrm>
              <a:off x="3833020" y="4426244"/>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Connector 42">
              <a:extLst>
                <a:ext uri="{FF2B5EF4-FFF2-40B4-BE49-F238E27FC236}">
                  <a16:creationId xmlns="" xmlns:a16="http://schemas.microsoft.com/office/drawing/2014/main" id="{09E24A0D-0785-FF29-6A40-8390F8F7D67E}"/>
                </a:ext>
              </a:extLst>
            </p:cNvPr>
            <p:cNvSpPr/>
            <p:nvPr/>
          </p:nvSpPr>
          <p:spPr>
            <a:xfrm>
              <a:off x="3668168" y="4802018"/>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Connector 43">
              <a:extLst>
                <a:ext uri="{FF2B5EF4-FFF2-40B4-BE49-F238E27FC236}">
                  <a16:creationId xmlns="" xmlns:a16="http://schemas.microsoft.com/office/drawing/2014/main" id="{2544C694-BE00-7889-A8CF-386562DA1023}"/>
                </a:ext>
              </a:extLst>
            </p:cNvPr>
            <p:cNvSpPr/>
            <p:nvPr/>
          </p:nvSpPr>
          <p:spPr>
            <a:xfrm>
              <a:off x="3228292" y="4802018"/>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Connector 44">
              <a:extLst>
                <a:ext uri="{FF2B5EF4-FFF2-40B4-BE49-F238E27FC236}">
                  <a16:creationId xmlns="" xmlns:a16="http://schemas.microsoft.com/office/drawing/2014/main" id="{A9008CBB-F9BF-D3EB-F1C0-84002C508733}"/>
                </a:ext>
              </a:extLst>
            </p:cNvPr>
            <p:cNvSpPr/>
            <p:nvPr/>
          </p:nvSpPr>
          <p:spPr>
            <a:xfrm>
              <a:off x="4370103" y="4583996"/>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Connector 49">
              <a:extLst>
                <a:ext uri="{FF2B5EF4-FFF2-40B4-BE49-F238E27FC236}">
                  <a16:creationId xmlns="" xmlns:a16="http://schemas.microsoft.com/office/drawing/2014/main" id="{B304E845-CA2C-C4E7-DDC5-DC6EDF0F6FD4}"/>
                </a:ext>
              </a:extLst>
            </p:cNvPr>
            <p:cNvSpPr/>
            <p:nvPr/>
          </p:nvSpPr>
          <p:spPr>
            <a:xfrm>
              <a:off x="1039295" y="4164737"/>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Connector 50">
              <a:extLst>
                <a:ext uri="{FF2B5EF4-FFF2-40B4-BE49-F238E27FC236}">
                  <a16:creationId xmlns="" xmlns:a16="http://schemas.microsoft.com/office/drawing/2014/main" id="{223A356B-8BD7-961D-5AB9-A0C92A69B018}"/>
                </a:ext>
              </a:extLst>
            </p:cNvPr>
            <p:cNvSpPr/>
            <p:nvPr/>
          </p:nvSpPr>
          <p:spPr>
            <a:xfrm>
              <a:off x="863324" y="4415274"/>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Connector 51">
              <a:extLst>
                <a:ext uri="{FF2B5EF4-FFF2-40B4-BE49-F238E27FC236}">
                  <a16:creationId xmlns="" xmlns:a16="http://schemas.microsoft.com/office/drawing/2014/main" id="{D1385F4D-3EA8-1B73-1E20-BFC28769D59A}"/>
                </a:ext>
              </a:extLst>
            </p:cNvPr>
            <p:cNvSpPr/>
            <p:nvPr/>
          </p:nvSpPr>
          <p:spPr>
            <a:xfrm>
              <a:off x="2072234" y="419725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Connector 52">
              <a:extLst>
                <a:ext uri="{FF2B5EF4-FFF2-40B4-BE49-F238E27FC236}">
                  <a16:creationId xmlns="" xmlns:a16="http://schemas.microsoft.com/office/drawing/2014/main" id="{79E99B67-D34C-3E46-B878-45ECED2147E6}"/>
                </a:ext>
              </a:extLst>
            </p:cNvPr>
            <p:cNvSpPr/>
            <p:nvPr/>
          </p:nvSpPr>
          <p:spPr>
            <a:xfrm>
              <a:off x="1522831" y="508963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Connector 53">
              <a:extLst>
                <a:ext uri="{FF2B5EF4-FFF2-40B4-BE49-F238E27FC236}">
                  <a16:creationId xmlns="" xmlns:a16="http://schemas.microsoft.com/office/drawing/2014/main" id="{0B74F79F-B439-92C7-4030-B2F7AE9192D0}"/>
                </a:ext>
              </a:extLst>
            </p:cNvPr>
            <p:cNvSpPr/>
            <p:nvPr/>
          </p:nvSpPr>
          <p:spPr>
            <a:xfrm>
              <a:off x="3167290" y="3997053"/>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Connector 54">
              <a:extLst>
                <a:ext uri="{FF2B5EF4-FFF2-40B4-BE49-F238E27FC236}">
                  <a16:creationId xmlns="" xmlns:a16="http://schemas.microsoft.com/office/drawing/2014/main" id="{86F2F9E4-E466-3A07-DCE7-B37843BCFA38}"/>
                </a:ext>
              </a:extLst>
            </p:cNvPr>
            <p:cNvSpPr/>
            <p:nvPr/>
          </p:nvSpPr>
          <p:spPr>
            <a:xfrm>
              <a:off x="4224391" y="381992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Connector 55">
              <a:extLst>
                <a:ext uri="{FF2B5EF4-FFF2-40B4-BE49-F238E27FC236}">
                  <a16:creationId xmlns="" xmlns:a16="http://schemas.microsoft.com/office/drawing/2014/main" id="{E27C6D7D-0855-348A-74C8-731EC2111089}"/>
                </a:ext>
              </a:extLst>
            </p:cNvPr>
            <p:cNvSpPr/>
            <p:nvPr/>
          </p:nvSpPr>
          <p:spPr>
            <a:xfrm>
              <a:off x="4389739" y="4190668"/>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Connector 56">
              <a:extLst>
                <a:ext uri="{FF2B5EF4-FFF2-40B4-BE49-F238E27FC236}">
                  <a16:creationId xmlns="" xmlns:a16="http://schemas.microsoft.com/office/drawing/2014/main" id="{24A3C054-3A8A-1AC9-C474-ED359277BC0F}"/>
                </a:ext>
              </a:extLst>
            </p:cNvPr>
            <p:cNvSpPr/>
            <p:nvPr/>
          </p:nvSpPr>
          <p:spPr>
            <a:xfrm>
              <a:off x="4115380" y="4999214"/>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Connector 57">
              <a:extLst>
                <a:ext uri="{FF2B5EF4-FFF2-40B4-BE49-F238E27FC236}">
                  <a16:creationId xmlns="" xmlns:a16="http://schemas.microsoft.com/office/drawing/2014/main" id="{D10D2FC7-7AEF-8B44-1C82-0E3F5529CC33}"/>
                </a:ext>
              </a:extLst>
            </p:cNvPr>
            <p:cNvSpPr/>
            <p:nvPr/>
          </p:nvSpPr>
          <p:spPr>
            <a:xfrm>
              <a:off x="3586107" y="5119021"/>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Connector 58">
              <a:extLst>
                <a:ext uri="{FF2B5EF4-FFF2-40B4-BE49-F238E27FC236}">
                  <a16:creationId xmlns="" xmlns:a16="http://schemas.microsoft.com/office/drawing/2014/main" id="{A23A03CC-AC53-5803-8BA3-FE11FA06CD96}"/>
                </a:ext>
              </a:extLst>
            </p:cNvPr>
            <p:cNvSpPr/>
            <p:nvPr/>
          </p:nvSpPr>
          <p:spPr>
            <a:xfrm>
              <a:off x="3341176" y="451883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Connector 59">
              <a:extLst>
                <a:ext uri="{FF2B5EF4-FFF2-40B4-BE49-F238E27FC236}">
                  <a16:creationId xmlns="" xmlns:a16="http://schemas.microsoft.com/office/drawing/2014/main" id="{3F9AFB91-AAAF-EE2F-874F-1F8BEAC4891B}"/>
                </a:ext>
              </a:extLst>
            </p:cNvPr>
            <p:cNvSpPr/>
            <p:nvPr/>
          </p:nvSpPr>
          <p:spPr>
            <a:xfrm>
              <a:off x="3527333" y="4013869"/>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 xmlns:a16="http://schemas.microsoft.com/office/drawing/2014/main" id="{07EA1BA0-FF42-5E3F-14AC-715F60463CA5}"/>
                </a:ext>
              </a:extLst>
            </p:cNvPr>
            <p:cNvSpPr/>
            <p:nvPr/>
          </p:nvSpPr>
          <p:spPr>
            <a:xfrm>
              <a:off x="1811673" y="3216451"/>
              <a:ext cx="1524000" cy="391394"/>
            </a:xfrm>
            <a:custGeom>
              <a:avLst/>
              <a:gdLst>
                <a:gd name="connsiteX0" fmla="*/ 0 w 1524000"/>
                <a:gd name="connsiteY0" fmla="*/ 460300 h 496159"/>
                <a:gd name="connsiteX1" fmla="*/ 669364 w 1524000"/>
                <a:gd name="connsiteY1" fmla="*/ 112 h 496159"/>
                <a:gd name="connsiteX2" fmla="*/ 1524000 w 1524000"/>
                <a:gd name="connsiteY2" fmla="*/ 496159 h 496159"/>
              </a:gdLst>
              <a:ahLst/>
              <a:cxnLst>
                <a:cxn ang="0">
                  <a:pos x="connsiteX0" y="connsiteY0"/>
                </a:cxn>
                <a:cxn ang="0">
                  <a:pos x="connsiteX1" y="connsiteY1"/>
                </a:cxn>
                <a:cxn ang="0">
                  <a:pos x="connsiteX2" y="connsiteY2"/>
                </a:cxn>
              </a:cxnLst>
              <a:rect l="l" t="t" r="r" b="b"/>
              <a:pathLst>
                <a:path w="1524000" h="496159">
                  <a:moveTo>
                    <a:pt x="0" y="460300"/>
                  </a:moveTo>
                  <a:cubicBezTo>
                    <a:pt x="207682" y="227217"/>
                    <a:pt x="415364" y="-5865"/>
                    <a:pt x="669364" y="112"/>
                  </a:cubicBezTo>
                  <a:cubicBezTo>
                    <a:pt x="923364" y="6089"/>
                    <a:pt x="1223682" y="251124"/>
                    <a:pt x="1524000" y="496159"/>
                  </a:cubicBezTo>
                </a:path>
              </a:pathLst>
            </a:custGeom>
            <a:noFill/>
            <a:ln w="28575">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 xmlns:a16="http://schemas.microsoft.com/office/drawing/2014/main" id="{275309BE-2392-30B4-76BE-8F6D2982DEF9}"/>
                </a:ext>
              </a:extLst>
            </p:cNvPr>
            <p:cNvSpPr/>
            <p:nvPr/>
          </p:nvSpPr>
          <p:spPr>
            <a:xfrm flipH="1" flipV="1">
              <a:off x="1820486" y="5479745"/>
              <a:ext cx="1515185" cy="354686"/>
            </a:xfrm>
            <a:custGeom>
              <a:avLst/>
              <a:gdLst>
                <a:gd name="connsiteX0" fmla="*/ 0 w 1524000"/>
                <a:gd name="connsiteY0" fmla="*/ 460300 h 496159"/>
                <a:gd name="connsiteX1" fmla="*/ 669364 w 1524000"/>
                <a:gd name="connsiteY1" fmla="*/ 112 h 496159"/>
                <a:gd name="connsiteX2" fmla="*/ 1524000 w 1524000"/>
                <a:gd name="connsiteY2" fmla="*/ 496159 h 496159"/>
              </a:gdLst>
              <a:ahLst/>
              <a:cxnLst>
                <a:cxn ang="0">
                  <a:pos x="connsiteX0" y="connsiteY0"/>
                </a:cxn>
                <a:cxn ang="0">
                  <a:pos x="connsiteX1" y="connsiteY1"/>
                </a:cxn>
                <a:cxn ang="0">
                  <a:pos x="connsiteX2" y="connsiteY2"/>
                </a:cxn>
              </a:cxnLst>
              <a:rect l="l" t="t" r="r" b="b"/>
              <a:pathLst>
                <a:path w="1524000" h="496159">
                  <a:moveTo>
                    <a:pt x="0" y="460300"/>
                  </a:moveTo>
                  <a:cubicBezTo>
                    <a:pt x="207682" y="227217"/>
                    <a:pt x="415364" y="-5865"/>
                    <a:pt x="669364" y="112"/>
                  </a:cubicBezTo>
                  <a:cubicBezTo>
                    <a:pt x="923364" y="6089"/>
                    <a:pt x="1223682" y="251124"/>
                    <a:pt x="1524000" y="496159"/>
                  </a:cubicBezTo>
                </a:path>
              </a:pathLst>
            </a:custGeom>
            <a:noFill/>
            <a:ln w="28575">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Connector 62">
              <a:extLst>
                <a:ext uri="{FF2B5EF4-FFF2-40B4-BE49-F238E27FC236}">
                  <a16:creationId xmlns="" xmlns:a16="http://schemas.microsoft.com/office/drawing/2014/main" id="{39274DB8-DCC1-66B7-DC00-F4F3BDDC9D74}"/>
                </a:ext>
              </a:extLst>
            </p:cNvPr>
            <p:cNvSpPr/>
            <p:nvPr/>
          </p:nvSpPr>
          <p:spPr>
            <a:xfrm>
              <a:off x="2153968" y="3441905"/>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Flowchart: Connector 1023">
              <a:extLst>
                <a:ext uri="{FF2B5EF4-FFF2-40B4-BE49-F238E27FC236}">
                  <a16:creationId xmlns="" xmlns:a16="http://schemas.microsoft.com/office/drawing/2014/main" id="{6537DDC2-997F-4154-D655-53D354BEC31C}"/>
                </a:ext>
              </a:extLst>
            </p:cNvPr>
            <p:cNvSpPr/>
            <p:nvPr/>
          </p:nvSpPr>
          <p:spPr>
            <a:xfrm>
              <a:off x="2410525" y="3444329"/>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Flowchart: Connector 1024">
              <a:extLst>
                <a:ext uri="{FF2B5EF4-FFF2-40B4-BE49-F238E27FC236}">
                  <a16:creationId xmlns="" xmlns:a16="http://schemas.microsoft.com/office/drawing/2014/main" id="{266940C5-C1FC-565F-6924-78A751D74BAB}"/>
                </a:ext>
              </a:extLst>
            </p:cNvPr>
            <p:cNvSpPr/>
            <p:nvPr/>
          </p:nvSpPr>
          <p:spPr>
            <a:xfrm>
              <a:off x="2642066" y="3438718"/>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Flowchart: Connector 1026">
              <a:extLst>
                <a:ext uri="{FF2B5EF4-FFF2-40B4-BE49-F238E27FC236}">
                  <a16:creationId xmlns="" xmlns:a16="http://schemas.microsoft.com/office/drawing/2014/main" id="{937DA5E9-99FE-8613-9E73-B8DAE2B6EF92}"/>
                </a:ext>
              </a:extLst>
            </p:cNvPr>
            <p:cNvSpPr/>
            <p:nvPr/>
          </p:nvSpPr>
          <p:spPr>
            <a:xfrm>
              <a:off x="2690243" y="5489029"/>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Flowchart: Connector 1027">
              <a:extLst>
                <a:ext uri="{FF2B5EF4-FFF2-40B4-BE49-F238E27FC236}">
                  <a16:creationId xmlns="" xmlns:a16="http://schemas.microsoft.com/office/drawing/2014/main" id="{339D4892-F181-6CC1-15D0-FD052CC6C9FA}"/>
                </a:ext>
              </a:extLst>
            </p:cNvPr>
            <p:cNvSpPr/>
            <p:nvPr/>
          </p:nvSpPr>
          <p:spPr>
            <a:xfrm>
              <a:off x="2443773" y="5489029"/>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Flowchart: Connector 1028">
              <a:extLst>
                <a:ext uri="{FF2B5EF4-FFF2-40B4-BE49-F238E27FC236}">
                  <a16:creationId xmlns="" xmlns:a16="http://schemas.microsoft.com/office/drawing/2014/main" id="{2B7AB803-EC38-2C98-0D63-FFAA4A76E42B}"/>
                </a:ext>
              </a:extLst>
            </p:cNvPr>
            <p:cNvSpPr/>
            <p:nvPr/>
          </p:nvSpPr>
          <p:spPr>
            <a:xfrm>
              <a:off x="433445" y="6037417"/>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Flowchart: Connector 1029">
              <a:extLst>
                <a:ext uri="{FF2B5EF4-FFF2-40B4-BE49-F238E27FC236}">
                  <a16:creationId xmlns="" xmlns:a16="http://schemas.microsoft.com/office/drawing/2014/main" id="{5E488691-5BDF-6E46-B63D-7DEA61257A73}"/>
                </a:ext>
              </a:extLst>
            </p:cNvPr>
            <p:cNvSpPr/>
            <p:nvPr/>
          </p:nvSpPr>
          <p:spPr>
            <a:xfrm>
              <a:off x="690002" y="6039841"/>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TextBox 1030">
              <a:extLst>
                <a:ext uri="{FF2B5EF4-FFF2-40B4-BE49-F238E27FC236}">
                  <a16:creationId xmlns="" xmlns:a16="http://schemas.microsoft.com/office/drawing/2014/main" id="{68FCB67C-AE97-9CA5-4D43-34BF01E2CA6A}"/>
                </a:ext>
              </a:extLst>
            </p:cNvPr>
            <p:cNvSpPr txBox="1"/>
            <p:nvPr/>
          </p:nvSpPr>
          <p:spPr>
            <a:xfrm>
              <a:off x="943654" y="5960149"/>
              <a:ext cx="3890574" cy="400110"/>
            </a:xfrm>
            <a:prstGeom prst="rect">
              <a:avLst/>
            </a:prstGeom>
            <a:noFill/>
          </p:spPr>
          <p:txBody>
            <a:bodyPr wrap="square" rtlCol="0">
              <a:spAutoFit/>
            </a:bodyPr>
            <a:lstStyle/>
            <a:p>
              <a:r>
                <a:rPr lang="en-US" sz="2000" b="1"/>
                <a:t>Thể hiện các allele khác nhau</a:t>
              </a:r>
            </a:p>
          </p:txBody>
        </p:sp>
      </p:grpSp>
      <p:sp>
        <p:nvSpPr>
          <p:cNvPr id="4" name="TextBox 3">
            <a:extLst>
              <a:ext uri="{FF2B5EF4-FFF2-40B4-BE49-F238E27FC236}">
                <a16:creationId xmlns="" xmlns:a16="http://schemas.microsoft.com/office/drawing/2014/main" id="{5C3EC0B7-1B36-36BA-5BED-383C019EA0D1}"/>
              </a:ext>
            </a:extLst>
          </p:cNvPr>
          <p:cNvSpPr txBox="1"/>
          <p:nvPr/>
        </p:nvSpPr>
        <p:spPr>
          <a:xfrm>
            <a:off x="1201662" y="5973862"/>
            <a:ext cx="2500585" cy="461665"/>
          </a:xfrm>
          <a:prstGeom prst="rect">
            <a:avLst/>
          </a:prstGeom>
          <a:solidFill>
            <a:schemeClr val="tx1"/>
          </a:solidFill>
          <a:ln>
            <a:noFill/>
          </a:ln>
        </p:spPr>
        <p:txBody>
          <a:bodyPr wrap="square">
            <a:spAutoFit/>
          </a:bodyPr>
          <a:lstStyle/>
          <a:p>
            <a:pPr algn="ctr"/>
            <a:r>
              <a:rPr lang="en-US" sz="2400" b="1">
                <a:solidFill>
                  <a:srgbClr val="FFFF00"/>
                </a:solidFill>
              </a:rPr>
              <a:t>di nhập gene</a:t>
            </a:r>
          </a:p>
        </p:txBody>
      </p:sp>
      <p:sp>
        <p:nvSpPr>
          <p:cNvPr id="5" name="TextBox 4">
            <a:extLst>
              <a:ext uri="{FF2B5EF4-FFF2-40B4-BE49-F238E27FC236}">
                <a16:creationId xmlns="" xmlns:a16="http://schemas.microsoft.com/office/drawing/2014/main" id="{A21507F6-8952-053E-00D5-F9BAC898E930}"/>
              </a:ext>
            </a:extLst>
          </p:cNvPr>
          <p:cNvSpPr txBox="1"/>
          <p:nvPr/>
        </p:nvSpPr>
        <p:spPr>
          <a:xfrm>
            <a:off x="6181911" y="5973862"/>
            <a:ext cx="5038194" cy="461665"/>
          </a:xfrm>
          <a:prstGeom prst="rect">
            <a:avLst/>
          </a:prstGeom>
          <a:solidFill>
            <a:schemeClr val="tx1"/>
          </a:solidFill>
          <a:ln>
            <a:noFill/>
          </a:ln>
        </p:spPr>
        <p:txBody>
          <a:bodyPr wrap="square">
            <a:spAutoFit/>
          </a:bodyPr>
          <a:lstStyle/>
          <a:p>
            <a:pPr algn="ctr"/>
            <a:r>
              <a:rPr lang="en-US" sz="2400" b="1">
                <a:solidFill>
                  <a:srgbClr val="FFFF00"/>
                </a:solidFill>
              </a:rPr>
              <a:t>giao phối không ngẫu nhiên</a:t>
            </a:r>
          </a:p>
        </p:txBody>
      </p:sp>
    </p:spTree>
    <p:extLst>
      <p:ext uri="{BB962C8B-B14F-4D97-AF65-F5344CB8AC3E}">
        <p14:creationId xmlns:p14="http://schemas.microsoft.com/office/powerpoint/2010/main" val="55456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12">
            <a:extLst>
              <a:ext uri="{FF2B5EF4-FFF2-40B4-BE49-F238E27FC236}">
                <a16:creationId xmlns="" xmlns:a16="http://schemas.microsoft.com/office/drawing/2014/main" id="{A5BC65A7-6AF0-82CA-268B-4A741987745F}"/>
              </a:ext>
            </a:extLst>
          </p:cNvPr>
          <p:cNvSpPr txBox="1">
            <a:spLocks noChangeArrowheads="1"/>
          </p:cNvSpPr>
          <p:nvPr/>
        </p:nvSpPr>
        <p:spPr bwMode="auto">
          <a:xfrm>
            <a:off x="1328571" y="19527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dirty="0" err="1">
                <a:solidFill>
                  <a:schemeClr val="bg1"/>
                </a:solidFill>
              </a:rPr>
              <a:t>Tiến</a:t>
            </a:r>
            <a:r>
              <a:rPr lang="en-US" altLang="en-US" sz="2800" b="1" dirty="0">
                <a:solidFill>
                  <a:schemeClr val="bg1"/>
                </a:solidFill>
              </a:rPr>
              <a:t> </a:t>
            </a:r>
            <a:r>
              <a:rPr lang="en-US" altLang="en-US" sz="2800" b="1" dirty="0" err="1">
                <a:solidFill>
                  <a:schemeClr val="bg1"/>
                </a:solidFill>
              </a:rPr>
              <a:t>hóa</a:t>
            </a:r>
            <a:r>
              <a:rPr lang="en-US" altLang="en-US" sz="2800" b="1" dirty="0">
                <a:solidFill>
                  <a:schemeClr val="bg1"/>
                </a:solidFill>
              </a:rPr>
              <a:t> </a:t>
            </a:r>
            <a:r>
              <a:rPr lang="en-US" altLang="en-US" sz="2800" b="1" dirty="0" err="1">
                <a:solidFill>
                  <a:schemeClr val="bg1"/>
                </a:solidFill>
              </a:rPr>
              <a:t>lớn</a:t>
            </a:r>
            <a:endParaRPr lang="en-US" altLang="en-US" sz="2800" b="1" dirty="0">
              <a:solidFill>
                <a:schemeClr val="bg1"/>
              </a:solidFill>
            </a:endParaRPr>
          </a:p>
        </p:txBody>
      </p:sp>
      <p:grpSp>
        <p:nvGrpSpPr>
          <p:cNvPr id="47" name="Group 3">
            <a:extLst>
              <a:ext uri="{FF2B5EF4-FFF2-40B4-BE49-F238E27FC236}">
                <a16:creationId xmlns="" xmlns:a16="http://schemas.microsoft.com/office/drawing/2014/main" id="{42788678-80B8-9B4D-89BD-778789C559D4}"/>
              </a:ext>
            </a:extLst>
          </p:cNvPr>
          <p:cNvGrpSpPr>
            <a:grpSpLocks/>
          </p:cNvGrpSpPr>
          <p:nvPr/>
        </p:nvGrpSpPr>
        <p:grpSpPr bwMode="auto">
          <a:xfrm>
            <a:off x="429605" y="118642"/>
            <a:ext cx="762000" cy="665162"/>
            <a:chOff x="1110" y="2656"/>
            <a:chExt cx="1549" cy="1351"/>
          </a:xfrm>
        </p:grpSpPr>
        <p:sp>
          <p:nvSpPr>
            <p:cNvPr id="48" name="AutoShape 4">
              <a:extLst>
                <a:ext uri="{FF2B5EF4-FFF2-40B4-BE49-F238E27FC236}">
                  <a16:creationId xmlns="" xmlns:a16="http://schemas.microsoft.com/office/drawing/2014/main" id="{C689B8CD-0D42-61EC-A64E-D964FDE5DF0B}"/>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49" name="AutoShape 5">
              <a:extLst>
                <a:ext uri="{FF2B5EF4-FFF2-40B4-BE49-F238E27FC236}">
                  <a16:creationId xmlns="" xmlns:a16="http://schemas.microsoft.com/office/drawing/2014/main" id="{EB5E79DE-680C-D4B3-9751-06D639983685}"/>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026" name="AutoShape 6">
              <a:extLst>
                <a:ext uri="{FF2B5EF4-FFF2-40B4-BE49-F238E27FC236}">
                  <a16:creationId xmlns="" xmlns:a16="http://schemas.microsoft.com/office/drawing/2014/main" id="{37EBC8CF-3539-4932-7DDE-912C9181CE18}"/>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1034" name="Text Box 13">
            <a:extLst>
              <a:ext uri="{FF2B5EF4-FFF2-40B4-BE49-F238E27FC236}">
                <a16:creationId xmlns="" xmlns:a16="http://schemas.microsoft.com/office/drawing/2014/main" id="{2C5C9210-8486-DAEB-CAAA-B5FD26A4B7A9}"/>
              </a:ext>
            </a:extLst>
          </p:cNvPr>
          <p:cNvSpPr txBox="1">
            <a:spLocks noChangeArrowheads="1"/>
          </p:cNvSpPr>
          <p:nvPr/>
        </p:nvSpPr>
        <p:spPr bwMode="gray">
          <a:xfrm>
            <a:off x="617240" y="158522"/>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FontTx/>
              <a:buNone/>
            </a:pPr>
            <a:r>
              <a:rPr lang="en-US" altLang="en-US" b="1" dirty="0">
                <a:solidFill>
                  <a:schemeClr val="bg1"/>
                </a:solidFill>
              </a:rPr>
              <a:t>4</a:t>
            </a:r>
          </a:p>
        </p:txBody>
      </p:sp>
      <p:sp>
        <p:nvSpPr>
          <p:cNvPr id="2" name="Rectangle: Rounded Corners 1">
            <a:extLst>
              <a:ext uri="{FF2B5EF4-FFF2-40B4-BE49-F238E27FC236}">
                <a16:creationId xmlns="" xmlns:a16="http://schemas.microsoft.com/office/drawing/2014/main" id="{F4C63E0A-AE67-CD60-1E3F-0117B838B9D1}"/>
              </a:ext>
            </a:extLst>
          </p:cNvPr>
          <p:cNvSpPr/>
          <p:nvPr/>
        </p:nvSpPr>
        <p:spPr>
          <a:xfrm>
            <a:off x="7378162" y="1102946"/>
            <a:ext cx="4813838" cy="1688297"/>
          </a:xfrm>
          <a:prstGeom prst="roundRect">
            <a:avLst>
              <a:gd name="adj" fmla="val 984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DF552556-212E-EB4E-46A2-60783469717C}"/>
              </a:ext>
            </a:extLst>
          </p:cNvPr>
          <p:cNvSpPr txBox="1"/>
          <p:nvPr/>
        </p:nvSpPr>
        <p:spPr>
          <a:xfrm>
            <a:off x="7378163" y="1183946"/>
            <a:ext cx="4813837" cy="1498872"/>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r>
              <a:rPr lang="en-US" dirty="0" err="1">
                <a:solidFill>
                  <a:schemeClr val="tx1"/>
                </a:solidFill>
                <a:latin typeface="Times New Roman" panose="02020603050405020304" pitchFamily="18" charset="0"/>
              </a:rPr>
              <a:t>Hoạt</a:t>
            </a:r>
            <a:r>
              <a:rPr lang="en-US" dirty="0">
                <a:solidFill>
                  <a:schemeClr val="tx1"/>
                </a:solidFill>
                <a:latin typeface="Times New Roman" panose="02020603050405020304" pitchFamily="18" charset="0"/>
              </a:rPr>
              <a:t> </a:t>
            </a:r>
            <a:r>
              <a:rPr lang="en-US" dirty="0" err="1">
                <a:solidFill>
                  <a:schemeClr val="tx1"/>
                </a:solidFill>
                <a:latin typeface="Times New Roman" panose="02020603050405020304" pitchFamily="18" charset="0"/>
              </a:rPr>
              <a:t>động</a:t>
            </a:r>
            <a:r>
              <a:rPr lang="en-US" dirty="0">
                <a:solidFill>
                  <a:schemeClr val="tx1"/>
                </a:solidFill>
                <a:latin typeface="Times New Roman" panose="02020603050405020304" pitchFamily="18" charset="0"/>
              </a:rPr>
              <a:t> </a:t>
            </a:r>
            <a:r>
              <a:rPr lang="en-US" dirty="0" err="1">
                <a:solidFill>
                  <a:schemeClr val="tx1"/>
                </a:solidFill>
                <a:latin typeface="Times New Roman" panose="02020603050405020304" pitchFamily="18" charset="0"/>
              </a:rPr>
              <a:t>trang</a:t>
            </a:r>
            <a:r>
              <a:rPr lang="en-US" dirty="0">
                <a:solidFill>
                  <a:schemeClr val="tx1"/>
                </a:solidFill>
                <a:latin typeface="Times New Roman" panose="02020603050405020304" pitchFamily="18" charset="0"/>
              </a:rPr>
              <a:t> 218:</a:t>
            </a:r>
          </a:p>
          <a:p>
            <a:r>
              <a:rPr lang="vi-VN" dirty="0">
                <a:solidFill>
                  <a:schemeClr val="tx1"/>
                </a:solidFill>
                <a:latin typeface="Times New Roman" panose="02020603050405020304" pitchFamily="18" charset="0"/>
              </a:rPr>
              <a:t>1. </a:t>
            </a:r>
            <a:r>
              <a:rPr lang="vi-VN" b="0" dirty="0">
                <a:solidFill>
                  <a:schemeClr val="tx1"/>
                </a:solidFill>
                <a:latin typeface="Times New Roman" panose="02020603050405020304" pitchFamily="18" charset="0"/>
              </a:rPr>
              <a:t>Quan sát Hình 50.4, mô tả sự hình thành các đơn vị phân loại</a:t>
            </a:r>
            <a:r>
              <a:rPr lang="vi-VN" b="0" dirty="0" smtClean="0">
                <a:solidFill>
                  <a:schemeClr val="tx1"/>
                </a:solidFill>
                <a:latin typeface="Times New Roman" panose="02020603050405020304" pitchFamily="18" charset="0"/>
              </a:rPr>
              <a:t>.</a:t>
            </a:r>
            <a:endParaRPr lang="en-US" b="0" dirty="0">
              <a:solidFill>
                <a:schemeClr val="tx1"/>
              </a:solidFill>
              <a:latin typeface="Times New Roman" panose="02020603050405020304" pitchFamily="18" charset="0"/>
            </a:endParaRPr>
          </a:p>
        </p:txBody>
      </p:sp>
      <p:pic>
        <p:nvPicPr>
          <p:cNvPr id="5" name="Picture 4">
            <a:extLst>
              <a:ext uri="{FF2B5EF4-FFF2-40B4-BE49-F238E27FC236}">
                <a16:creationId xmlns="" xmlns:a16="http://schemas.microsoft.com/office/drawing/2014/main" id="{9DE4705F-8028-ABC6-C282-EA2CCBE24084}"/>
              </a:ext>
            </a:extLst>
          </p:cNvPr>
          <p:cNvPicPr>
            <a:picLocks noChangeAspect="1"/>
          </p:cNvPicPr>
          <p:nvPr/>
        </p:nvPicPr>
        <p:blipFill>
          <a:blip r:embed="rId2"/>
          <a:stretch>
            <a:fillRect/>
          </a:stretch>
        </p:blipFill>
        <p:spPr>
          <a:xfrm>
            <a:off x="-1" y="928367"/>
            <a:ext cx="7186411" cy="3045249"/>
          </a:xfrm>
          <a:prstGeom prst="rect">
            <a:avLst/>
          </a:prstGeom>
        </p:spPr>
      </p:pic>
      <p:sp>
        <p:nvSpPr>
          <p:cNvPr id="14" name="TextBox 13">
            <a:extLst>
              <a:ext uri="{FF2B5EF4-FFF2-40B4-BE49-F238E27FC236}">
                <a16:creationId xmlns="" xmlns:a16="http://schemas.microsoft.com/office/drawing/2014/main" id="{6BEDC3F5-00F9-6214-CBF8-CBC03779054C}"/>
              </a:ext>
            </a:extLst>
          </p:cNvPr>
          <p:cNvSpPr txBox="1"/>
          <p:nvPr/>
        </p:nvSpPr>
        <p:spPr>
          <a:xfrm>
            <a:off x="429604" y="4285510"/>
            <a:ext cx="11277291" cy="1865126"/>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r>
              <a:rPr lang="vi-VN" b="0" dirty="0"/>
              <a:t>Từ loài tổ tiên A quá trình tiến hóa đã hình thành các loài mới có chung nguồn gốc từ loài A, xếp chung vào một chi, sau nhiều thế hệ, các chi có đặc điểm cấu trúc tương tự nhau xếp thành họ. Từ các họ mang đặc điểm chung hình thành nên các đơn vị phân loại như họ, bộ, lớp, ngành.</a:t>
            </a:r>
            <a:endParaRPr lang="en-US" b="0" dirty="0"/>
          </a:p>
        </p:txBody>
      </p:sp>
      <p:sp>
        <p:nvSpPr>
          <p:cNvPr id="3" name="TextBox 2"/>
          <p:cNvSpPr txBox="1"/>
          <p:nvPr/>
        </p:nvSpPr>
        <p:spPr>
          <a:xfrm>
            <a:off x="813802" y="3880139"/>
            <a:ext cx="9989914" cy="461665"/>
          </a:xfrm>
          <a:prstGeom prst="rect">
            <a:avLst/>
          </a:prstGeom>
          <a:noFill/>
        </p:spPr>
        <p:txBody>
          <a:bodyPr wrap="none" rtlCol="0">
            <a:spAutoFit/>
          </a:bodyPr>
          <a:lstStyle/>
          <a:p>
            <a:r>
              <a:rPr lang="en-US" sz="2400" dirty="0" err="1" smtClean="0">
                <a:solidFill>
                  <a:srgbClr val="FF0000"/>
                </a:solidFill>
              </a:rPr>
              <a:t>Hình</a:t>
            </a:r>
            <a:r>
              <a:rPr lang="en-US" sz="2400" dirty="0" smtClean="0">
                <a:solidFill>
                  <a:srgbClr val="FF0000"/>
                </a:solidFill>
              </a:rPr>
              <a:t> 50.4: </a:t>
            </a:r>
            <a:r>
              <a:rPr lang="en-US" sz="2400" dirty="0" err="1" smtClean="0">
                <a:solidFill>
                  <a:srgbClr val="FF0000"/>
                </a:solidFill>
              </a:rPr>
              <a:t>Sư</a:t>
            </a:r>
            <a:r>
              <a:rPr lang="en-US" sz="2400" dirty="0" smtClean="0">
                <a:solidFill>
                  <a:srgbClr val="FF0000"/>
                </a:solidFill>
              </a:rPr>
              <a:t> </a:t>
            </a:r>
            <a:r>
              <a:rPr lang="en-US" sz="2400" dirty="0" err="1" smtClean="0">
                <a:solidFill>
                  <a:srgbClr val="FF0000"/>
                </a:solidFill>
              </a:rPr>
              <a:t>đồ</a:t>
            </a:r>
            <a:r>
              <a:rPr lang="en-US" sz="2400" dirty="0" smtClean="0">
                <a:solidFill>
                  <a:srgbClr val="FF0000"/>
                </a:solidFill>
              </a:rPr>
              <a:t> </a:t>
            </a:r>
            <a:r>
              <a:rPr lang="en-US" sz="2400" dirty="0" err="1" smtClean="0">
                <a:solidFill>
                  <a:srgbClr val="FF0000"/>
                </a:solidFill>
              </a:rPr>
              <a:t>phát</a:t>
            </a:r>
            <a:r>
              <a:rPr lang="en-US" sz="2400" dirty="0" smtClean="0">
                <a:solidFill>
                  <a:srgbClr val="FF0000"/>
                </a:solidFill>
              </a:rPr>
              <a:t> </a:t>
            </a:r>
            <a:r>
              <a:rPr lang="en-US" sz="2400" dirty="0" err="1" smtClean="0">
                <a:solidFill>
                  <a:srgbClr val="FF0000"/>
                </a:solidFill>
              </a:rPr>
              <a:t>sinh</a:t>
            </a:r>
            <a:r>
              <a:rPr lang="en-US" sz="2400" dirty="0" smtClean="0">
                <a:solidFill>
                  <a:srgbClr val="FF0000"/>
                </a:solidFill>
              </a:rPr>
              <a:t> </a:t>
            </a:r>
            <a:r>
              <a:rPr lang="en-US" sz="2400" dirty="0" err="1" smtClean="0">
                <a:solidFill>
                  <a:srgbClr val="FF0000"/>
                </a:solidFill>
              </a:rPr>
              <a:t>chủng</a:t>
            </a:r>
            <a:r>
              <a:rPr lang="en-US" sz="2400" dirty="0" smtClean="0">
                <a:solidFill>
                  <a:srgbClr val="FF0000"/>
                </a:solidFill>
              </a:rPr>
              <a:t> </a:t>
            </a:r>
            <a:r>
              <a:rPr lang="en-US" sz="2400" dirty="0" err="1" smtClean="0">
                <a:solidFill>
                  <a:srgbClr val="FF0000"/>
                </a:solidFill>
              </a:rPr>
              <a:t>loại</a:t>
            </a:r>
            <a:r>
              <a:rPr lang="en-US" sz="2400" dirty="0" smtClean="0">
                <a:solidFill>
                  <a:srgbClr val="FF0000"/>
                </a:solidFill>
              </a:rPr>
              <a:t> </a:t>
            </a:r>
            <a:r>
              <a:rPr lang="en-US" sz="2400" dirty="0" err="1" smtClean="0">
                <a:solidFill>
                  <a:srgbClr val="FF0000"/>
                </a:solidFill>
              </a:rPr>
              <a:t>sinh</a:t>
            </a:r>
            <a:r>
              <a:rPr lang="en-US" sz="2400" dirty="0" smtClean="0">
                <a:solidFill>
                  <a:srgbClr val="FF0000"/>
                </a:solidFill>
              </a:rPr>
              <a:t> </a:t>
            </a:r>
            <a:r>
              <a:rPr lang="en-US" sz="2400" dirty="0" err="1" smtClean="0">
                <a:solidFill>
                  <a:srgbClr val="FF0000"/>
                </a:solidFill>
              </a:rPr>
              <a:t>vật</a:t>
            </a:r>
            <a:r>
              <a:rPr lang="en-US" sz="2400" dirty="0" smtClean="0">
                <a:solidFill>
                  <a:srgbClr val="FF0000"/>
                </a:solidFill>
              </a:rPr>
              <a:t> qua </a:t>
            </a:r>
            <a:r>
              <a:rPr lang="en-US" sz="2400" dirty="0" err="1" smtClean="0">
                <a:solidFill>
                  <a:srgbClr val="FF0000"/>
                </a:solidFill>
              </a:rPr>
              <a:t>tiến</a:t>
            </a:r>
            <a:r>
              <a:rPr lang="en-US" sz="2400" dirty="0" smtClean="0">
                <a:solidFill>
                  <a:srgbClr val="FF0000"/>
                </a:solidFill>
              </a:rPr>
              <a:t> </a:t>
            </a:r>
            <a:r>
              <a:rPr lang="en-US" sz="2400" dirty="0" err="1" smtClean="0">
                <a:solidFill>
                  <a:srgbClr val="FF0000"/>
                </a:solidFill>
              </a:rPr>
              <a:t>hóa</a:t>
            </a:r>
            <a:r>
              <a:rPr lang="en-US" sz="2400" dirty="0" smtClean="0">
                <a:solidFill>
                  <a:srgbClr val="FF0000"/>
                </a:solidFill>
              </a:rPr>
              <a:t> </a:t>
            </a:r>
            <a:r>
              <a:rPr lang="en-US" sz="2400" dirty="0" err="1" smtClean="0">
                <a:solidFill>
                  <a:srgbClr val="FF0000"/>
                </a:solidFill>
              </a:rPr>
              <a:t>nhỏ</a:t>
            </a:r>
            <a:r>
              <a:rPr lang="en-US" sz="2400" dirty="0" smtClean="0">
                <a:solidFill>
                  <a:srgbClr val="FF0000"/>
                </a:solidFill>
              </a:rPr>
              <a:t> </a:t>
            </a:r>
            <a:r>
              <a:rPr lang="en-US" sz="2400" dirty="0" err="1" smtClean="0">
                <a:solidFill>
                  <a:srgbClr val="FF0000"/>
                </a:solidFill>
              </a:rPr>
              <a:t>và</a:t>
            </a:r>
            <a:r>
              <a:rPr lang="en-US" sz="2400" dirty="0" smtClean="0">
                <a:solidFill>
                  <a:srgbClr val="FF0000"/>
                </a:solidFill>
              </a:rPr>
              <a:t> </a:t>
            </a:r>
            <a:r>
              <a:rPr lang="en-US" sz="2400" dirty="0" err="1" smtClean="0">
                <a:solidFill>
                  <a:srgbClr val="FF0000"/>
                </a:solidFill>
              </a:rPr>
              <a:t>tiến</a:t>
            </a:r>
            <a:r>
              <a:rPr lang="en-US" sz="2400" dirty="0" smtClean="0">
                <a:solidFill>
                  <a:srgbClr val="FF0000"/>
                </a:solidFill>
              </a:rPr>
              <a:t> </a:t>
            </a:r>
            <a:r>
              <a:rPr lang="en-US" sz="2400" dirty="0" err="1" smtClean="0">
                <a:solidFill>
                  <a:srgbClr val="FF0000"/>
                </a:solidFill>
              </a:rPr>
              <a:t>hóa</a:t>
            </a:r>
            <a:r>
              <a:rPr lang="en-US" sz="2400" dirty="0" smtClean="0">
                <a:solidFill>
                  <a:srgbClr val="FF0000"/>
                </a:solidFill>
              </a:rPr>
              <a:t> </a:t>
            </a:r>
            <a:r>
              <a:rPr lang="en-US" sz="2400" dirty="0" err="1" smtClean="0">
                <a:solidFill>
                  <a:srgbClr val="FF0000"/>
                </a:solidFill>
              </a:rPr>
              <a:t>lớn</a:t>
            </a:r>
            <a:endParaRPr lang="en-US" sz="2400" dirty="0">
              <a:solidFill>
                <a:srgbClr val="FF0000"/>
              </a:solidFill>
            </a:endParaRPr>
          </a:p>
        </p:txBody>
      </p:sp>
    </p:spTree>
    <p:extLst>
      <p:ext uri="{BB962C8B-B14F-4D97-AF65-F5344CB8AC3E}">
        <p14:creationId xmlns:p14="http://schemas.microsoft.com/office/powerpoint/2010/main" val="89443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 xmlns:a16="http://schemas.microsoft.com/office/drawing/2014/main" id="{D7491696-015C-842E-487A-D2BC6A131118}"/>
              </a:ext>
            </a:extLst>
          </p:cNvPr>
          <p:cNvSpPr>
            <a:spLocks noChangeShapeType="1"/>
          </p:cNvSpPr>
          <p:nvPr/>
        </p:nvSpPr>
        <p:spPr bwMode="auto">
          <a:xfrm>
            <a:off x="1003126" y="1844975"/>
            <a:ext cx="301307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Tiến hóa lớn</a:t>
            </a:r>
          </a:p>
        </p:txBody>
      </p:sp>
      <p:grpSp>
        <p:nvGrpSpPr>
          <p:cNvPr id="47" name="Group 3">
            <a:extLst>
              <a:ext uri="{FF2B5EF4-FFF2-40B4-BE49-F238E27FC236}">
                <a16:creationId xmlns="" xmlns:a16="http://schemas.microsoft.com/office/drawing/2014/main" id="{42788678-80B8-9B4D-89BD-778789C559D4}"/>
              </a:ext>
            </a:extLst>
          </p:cNvPr>
          <p:cNvGrpSpPr>
            <a:grpSpLocks/>
          </p:cNvGrpSpPr>
          <p:nvPr/>
        </p:nvGrpSpPr>
        <p:grpSpPr bwMode="auto">
          <a:xfrm>
            <a:off x="436844" y="1230525"/>
            <a:ext cx="762000" cy="665162"/>
            <a:chOff x="1110" y="2656"/>
            <a:chExt cx="1549" cy="1351"/>
          </a:xfrm>
        </p:grpSpPr>
        <p:sp>
          <p:nvSpPr>
            <p:cNvPr id="48" name="AutoShape 4">
              <a:extLst>
                <a:ext uri="{FF2B5EF4-FFF2-40B4-BE49-F238E27FC236}">
                  <a16:creationId xmlns="" xmlns:a16="http://schemas.microsoft.com/office/drawing/2014/main" id="{C689B8CD-0D42-61EC-A64E-D964FDE5DF0B}"/>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49" name="AutoShape 5">
              <a:extLst>
                <a:ext uri="{FF2B5EF4-FFF2-40B4-BE49-F238E27FC236}">
                  <a16:creationId xmlns="" xmlns:a16="http://schemas.microsoft.com/office/drawing/2014/main" id="{EB5E79DE-680C-D4B3-9751-06D639983685}"/>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026" name="AutoShape 6">
              <a:extLst>
                <a:ext uri="{FF2B5EF4-FFF2-40B4-BE49-F238E27FC236}">
                  <a16:creationId xmlns="" xmlns:a16="http://schemas.microsoft.com/office/drawing/2014/main" id="{37EBC8CF-3539-4932-7DDE-912C9181CE18}"/>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1034" name="Text Box 13">
            <a:extLst>
              <a:ext uri="{FF2B5EF4-FFF2-40B4-BE49-F238E27FC236}">
                <a16:creationId xmlns="" xmlns:a16="http://schemas.microsoft.com/office/drawing/2014/main" id="{2C5C9210-8486-DAEB-CAAA-B5FD26A4B7A9}"/>
              </a:ext>
            </a:extLst>
          </p:cNvPr>
          <p:cNvSpPr txBox="1">
            <a:spLocks noChangeArrowheads="1"/>
          </p:cNvSpPr>
          <p:nvPr/>
        </p:nvSpPr>
        <p:spPr bwMode="gray">
          <a:xfrm>
            <a:off x="618084" y="1264497"/>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FontTx/>
              <a:buNone/>
            </a:pPr>
            <a:r>
              <a:rPr lang="en-US" altLang="en-US" b="1">
                <a:solidFill>
                  <a:schemeClr val="bg1"/>
                </a:solidFill>
              </a:rPr>
              <a:t>4</a:t>
            </a:r>
          </a:p>
        </p:txBody>
      </p:sp>
      <p:sp>
        <p:nvSpPr>
          <p:cNvPr id="3" name="Rectangle 2">
            <a:extLst>
              <a:ext uri="{FF2B5EF4-FFF2-40B4-BE49-F238E27FC236}">
                <a16:creationId xmlns="" xmlns:a16="http://schemas.microsoft.com/office/drawing/2014/main" id="{BA41DB6C-D5D6-E51D-205A-4F6E58F2EAF9}"/>
              </a:ext>
            </a:extLst>
          </p:cNvPr>
          <p:cNvSpPr/>
          <p:nvPr/>
        </p:nvSpPr>
        <p:spPr>
          <a:xfrm>
            <a:off x="2581833" y="2269961"/>
            <a:ext cx="6364944" cy="7852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Top Corners Rounded 7">
            <a:extLst>
              <a:ext uri="{FF2B5EF4-FFF2-40B4-BE49-F238E27FC236}">
                <a16:creationId xmlns="" xmlns:a16="http://schemas.microsoft.com/office/drawing/2014/main" id="{E347C428-82A4-E13B-2979-E5B848BE2206}"/>
              </a:ext>
            </a:extLst>
          </p:cNvPr>
          <p:cNvSpPr/>
          <p:nvPr/>
        </p:nvSpPr>
        <p:spPr>
          <a:xfrm>
            <a:off x="2581833" y="2139110"/>
            <a:ext cx="6364944" cy="212766"/>
          </a:xfrm>
          <a:prstGeom prst="round2SameRect">
            <a:avLst>
              <a:gd name="adj1" fmla="val 50000"/>
              <a:gd name="adj2" fmla="val 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97447699-0623-3855-38FF-218E2AF209F9}"/>
              </a:ext>
            </a:extLst>
          </p:cNvPr>
          <p:cNvSpPr txBox="1"/>
          <p:nvPr/>
        </p:nvSpPr>
        <p:spPr>
          <a:xfrm>
            <a:off x="2671481" y="2460615"/>
            <a:ext cx="6275296" cy="508601"/>
          </a:xfrm>
          <a:prstGeom prst="rect">
            <a:avLst/>
          </a:prstGeom>
          <a:noFill/>
        </p:spPr>
        <p:txBody>
          <a:bodyPr wrap="square">
            <a:spAutoFit/>
          </a:bodyPr>
          <a:lstStyle>
            <a:defPPr>
              <a:defRPr lang="en-US"/>
            </a:defPPr>
            <a:lvl1pPr algn="just">
              <a:lnSpc>
                <a:spcPct val="125000"/>
              </a:lnSpc>
              <a:defRPr sz="2400" b="1">
                <a:solidFill>
                  <a:schemeClr val="bg1"/>
                </a:solidFill>
              </a:defRPr>
            </a:lvl1pPr>
          </a:lstStyle>
          <a:p>
            <a:pPr algn="ctr"/>
            <a:r>
              <a:rPr lang="vi-VN">
                <a:solidFill>
                  <a:schemeClr val="accent1"/>
                </a:solidFill>
              </a:rPr>
              <a:t>2. Tiến hóa lớn diễn ra theo cơ chế nào?</a:t>
            </a:r>
          </a:p>
        </p:txBody>
      </p:sp>
      <p:sp>
        <p:nvSpPr>
          <p:cNvPr id="10" name="AutoShape 20">
            <a:extLst>
              <a:ext uri="{FF2B5EF4-FFF2-40B4-BE49-F238E27FC236}">
                <a16:creationId xmlns="" xmlns:a16="http://schemas.microsoft.com/office/drawing/2014/main" id="{40BBFDA9-9E7A-BEB0-1A3A-3FA8B4AD4CF0}"/>
              </a:ext>
            </a:extLst>
          </p:cNvPr>
          <p:cNvSpPr>
            <a:spLocks noChangeArrowheads="1"/>
          </p:cNvSpPr>
          <p:nvPr/>
        </p:nvSpPr>
        <p:spPr bwMode="auto">
          <a:xfrm>
            <a:off x="5183390" y="3429000"/>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12" name="TextBox 11">
            <a:extLst>
              <a:ext uri="{FF2B5EF4-FFF2-40B4-BE49-F238E27FC236}">
                <a16:creationId xmlns="" xmlns:a16="http://schemas.microsoft.com/office/drawing/2014/main" id="{6BEDC3F5-00F9-6214-CBF8-CBC03779054C}"/>
              </a:ext>
            </a:extLst>
          </p:cNvPr>
          <p:cNvSpPr txBox="1"/>
          <p:nvPr/>
        </p:nvSpPr>
        <p:spPr>
          <a:xfrm>
            <a:off x="848657" y="4048489"/>
            <a:ext cx="10668000" cy="494751"/>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pPr algn="ctr"/>
            <a:r>
              <a:rPr lang="vi-VN"/>
              <a:t>Tiến hóa lớn diễn ra theo cơ chế phân li tính trạng.</a:t>
            </a:r>
            <a:endParaRPr lang="en-US"/>
          </a:p>
        </p:txBody>
      </p:sp>
      <p:sp>
        <p:nvSpPr>
          <p:cNvPr id="4" name="TextBox 3">
            <a:extLst>
              <a:ext uri="{FF2B5EF4-FFF2-40B4-BE49-F238E27FC236}">
                <a16:creationId xmlns="" xmlns:a16="http://schemas.microsoft.com/office/drawing/2014/main" id="{1F9B88F1-EB0F-CAC6-913A-7312A0313B41}"/>
              </a:ext>
            </a:extLst>
          </p:cNvPr>
          <p:cNvSpPr txBox="1"/>
          <p:nvPr/>
        </p:nvSpPr>
        <p:spPr>
          <a:xfrm>
            <a:off x="2157505" y="5451078"/>
            <a:ext cx="7876989" cy="1037731"/>
          </a:xfrm>
          <a:prstGeom prst="roundRect">
            <a:avLst/>
          </a:prstGeom>
          <a:noFill/>
          <a:ln w="28575">
            <a:solidFill>
              <a:schemeClr val="bg1"/>
            </a:solidFill>
          </a:ln>
        </p:spPr>
        <p:txBody>
          <a:bodyPr wrap="square">
            <a:spAutoFit/>
          </a:bodyPr>
          <a:lstStyle>
            <a:defPPr>
              <a:defRPr lang="en-US"/>
            </a:defPPr>
            <a:lvl1pPr indent="0" algn="ctr">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r>
              <a:rPr lang="vi-VN"/>
              <a:t>Như vậy, sinh vật đa dạng ngày nay dù có tổ chức phức tạp hay đơn giản đều có </a:t>
            </a:r>
            <a:r>
              <a:rPr lang="vi-VN">
                <a:solidFill>
                  <a:srgbClr val="FFFF00"/>
                </a:solidFill>
              </a:rPr>
              <a:t>nguồn gốc chung.</a:t>
            </a:r>
            <a:endParaRPr lang="en-US">
              <a:solidFill>
                <a:srgbClr val="FFFF00"/>
              </a:solidFill>
            </a:endParaRPr>
          </a:p>
        </p:txBody>
      </p:sp>
      <p:sp>
        <p:nvSpPr>
          <p:cNvPr id="13" name="Arrow: Down 12">
            <a:extLst>
              <a:ext uri="{FF2B5EF4-FFF2-40B4-BE49-F238E27FC236}">
                <a16:creationId xmlns="" xmlns:a16="http://schemas.microsoft.com/office/drawing/2014/main" id="{F790FAE1-173C-6188-1ADA-62B04873B918}"/>
              </a:ext>
            </a:extLst>
          </p:cNvPr>
          <p:cNvSpPr/>
          <p:nvPr/>
        </p:nvSpPr>
        <p:spPr>
          <a:xfrm>
            <a:off x="5462493" y="4751862"/>
            <a:ext cx="693271" cy="550372"/>
          </a:xfrm>
          <a:prstGeom prst="downArrow">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814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4"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229" y="1104799"/>
            <a:ext cx="11906535" cy="1609211"/>
          </a:xfrm>
          <a:prstGeom prst="rect">
            <a:avLst/>
          </a:prstGeom>
        </p:spPr>
      </p:pic>
      <p:pic>
        <p:nvPicPr>
          <p:cNvPr id="4" name="图片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23" name="MH_Other_1"/>
          <p:cNvSpPr/>
          <p:nvPr>
            <p:custDataLst>
              <p:tags r:id="rId1"/>
            </p:custDataLst>
          </p:nvPr>
        </p:nvSpPr>
        <p:spPr>
          <a:xfrm>
            <a:off x="4337179" y="1604555"/>
            <a:ext cx="2268693" cy="2347629"/>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CCD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zh-CN" altLang="en-US" sz="1600">
              <a:solidFill>
                <a:srgbClr val="FFFFFF"/>
              </a:solidFill>
              <a:latin typeface="Calibri" panose="020F0502020204030204"/>
              <a:ea typeface="微软雅黑" panose="020B0503020204020204" pitchFamily="34" charset="-122"/>
            </a:endParaRPr>
          </a:p>
        </p:txBody>
      </p:sp>
      <p:sp>
        <p:nvSpPr>
          <p:cNvPr id="24" name="MH_SubTitle_1"/>
          <p:cNvSpPr/>
          <p:nvPr>
            <p:custDataLst>
              <p:tags r:id="rId2"/>
            </p:custDataLst>
          </p:nvPr>
        </p:nvSpPr>
        <p:spPr>
          <a:xfrm rot="588792">
            <a:off x="3486618" y="3336610"/>
            <a:ext cx="3566761" cy="1777533"/>
          </a:xfrm>
          <a:prstGeom prst="roundRect">
            <a:avLst>
              <a:gd name="adj" fmla="val 11293"/>
            </a:avLst>
          </a:prstGeom>
          <a:solidFill>
            <a:srgbClr val="7CCDA9"/>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defTabSz="914377">
              <a:defRPr/>
            </a:pPr>
            <a:r>
              <a:rPr lang="en-US" altLang="zh-CN" sz="4400" b="1">
                <a:solidFill>
                  <a:srgbClr val="FFFFFF"/>
                </a:solidFill>
                <a:latin typeface="Arial" panose="020B0604020202020204" pitchFamily="34" charset="0"/>
                <a:ea typeface="微软雅黑" panose="020B0503020204020204" pitchFamily="34" charset="-122"/>
                <a:cs typeface="Arial" panose="020B0604020202020204" pitchFamily="34" charset="0"/>
              </a:rPr>
              <a:t>EM ĐÃ HỌC</a:t>
            </a:r>
            <a:endParaRPr lang="zh-CN" altLang="en-US" sz="4400" b="1"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25" name="MH_Other_2"/>
          <p:cNvSpPr/>
          <p:nvPr>
            <p:custDataLst>
              <p:tags r:id="rId3"/>
            </p:custDataLst>
          </p:nvPr>
        </p:nvSpPr>
        <p:spPr>
          <a:xfrm>
            <a:off x="5025681" y="1408948"/>
            <a:ext cx="891689" cy="891691"/>
          </a:xfrm>
          <a:prstGeom prst="ellipse">
            <a:avLst/>
          </a:prstGeom>
          <a:solidFill>
            <a:srgbClr val="7CCDA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defTabSz="914377">
              <a:defRPr/>
            </a:pPr>
            <a:endParaRPr lang="zh-CN" altLang="en-US" sz="4267" dirty="0">
              <a:solidFill>
                <a:srgbClr val="FFFFFF"/>
              </a:solidFill>
              <a:latin typeface="Calibri" panose="020F0502020204030204"/>
              <a:ea typeface="微软雅黑" panose="020B0503020204020204" pitchFamily="34" charset="-122"/>
            </a:endParaRPr>
          </a:p>
        </p:txBody>
      </p:sp>
    </p:spTree>
    <p:extLst>
      <p:ext uri="{BB962C8B-B14F-4D97-AF65-F5344CB8AC3E}">
        <p14:creationId xmlns:p14="http://schemas.microsoft.com/office/powerpoint/2010/main" val="1576513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par>
                          <p:cTn id="14" fill="hold">
                            <p:stCondLst>
                              <p:cond delay="1500"/>
                            </p:stCondLst>
                            <p:childTnLst>
                              <p:par>
                                <p:cTn id="15" presetID="17" presetClass="entr" presetSubtype="1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50" fill="hold"/>
                                        <p:tgtEl>
                                          <p:spTgt spid="24"/>
                                        </p:tgtEl>
                                        <p:attrNameLst>
                                          <p:attrName>ppt_w</p:attrName>
                                        </p:attrNameLst>
                                      </p:cBhvr>
                                      <p:tavLst>
                                        <p:tav tm="0">
                                          <p:val>
                                            <p:fltVal val="0"/>
                                          </p:val>
                                        </p:tav>
                                        <p:tav tm="100000">
                                          <p:val>
                                            <p:strVal val="#ppt_w"/>
                                          </p:val>
                                        </p:tav>
                                      </p:tavLst>
                                    </p:anim>
                                    <p:anim calcmode="lin" valueType="num">
                                      <p:cBhvr>
                                        <p:cTn id="18" dur="75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5" name="Picture 21"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151" y="5549900"/>
            <a:ext cx="301942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9150" y="5461001"/>
            <a:ext cx="30305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4801" y="4591051"/>
            <a:ext cx="19081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3650" y="4606925"/>
            <a:ext cx="284480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2539" y="4225925"/>
            <a:ext cx="29178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84801" y="4518025"/>
            <a:ext cx="234632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56564" y="3929063"/>
            <a:ext cx="185737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45114" y="3833814"/>
            <a:ext cx="2833687"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58038" y="3378200"/>
            <a:ext cx="25654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0350" y="3429001"/>
            <a:ext cx="1936750"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70125" y="1768476"/>
            <a:ext cx="3232150"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64175" y="2446338"/>
            <a:ext cx="2844800"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24488" y="1795464"/>
            <a:ext cx="2844800"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70126" y="1728789"/>
            <a:ext cx="3311525"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10239" y="790576"/>
            <a:ext cx="2625725"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65789" y="0"/>
            <a:ext cx="26765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270125" y="679450"/>
            <a:ext cx="3557588"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70051" y="1465264"/>
            <a:ext cx="1503363"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07237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wipe(left)">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wipe(left)">
                                      <p:cBhvr>
                                        <p:cTn id="87" dur="500"/>
                                        <p:tgtEl>
                                          <p:spTgt spid="2152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wipe(left)">
                                      <p:cBhvr>
                                        <p:cTn id="92" dur="500"/>
                                        <p:tgtEl>
                                          <p:spTgt spid="21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F9510B3E-457F-9A90-1F4C-F6FCFBBBC2D9}"/>
              </a:ext>
            </a:extLst>
          </p:cNvPr>
          <p:cNvSpPr/>
          <p:nvPr/>
        </p:nvSpPr>
        <p:spPr>
          <a:xfrm>
            <a:off x="209006" y="555175"/>
            <a:ext cx="11861074" cy="2416798"/>
          </a:xfrm>
          <a:prstGeom prst="rect">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 xmlns:a16="http://schemas.microsoft.com/office/drawing/2014/main" id="{2A5ED1C0-A4AE-CAC9-EF09-091F3B4CDE1A}"/>
              </a:ext>
            </a:extLst>
          </p:cNvPr>
          <p:cNvSpPr txBox="1"/>
          <p:nvPr/>
        </p:nvSpPr>
        <p:spPr>
          <a:xfrm>
            <a:off x="209006" y="678074"/>
            <a:ext cx="11861074" cy="2317558"/>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r>
              <a:rPr lang="en-US" sz="1800" dirty="0" err="1" smtClean="0">
                <a:solidFill>
                  <a:srgbClr val="FF0000"/>
                </a:solidFill>
              </a:rPr>
              <a:t>Câu</a:t>
            </a:r>
            <a:r>
              <a:rPr lang="en-US" sz="1800" dirty="0" smtClean="0">
                <a:solidFill>
                  <a:srgbClr val="FF0000"/>
                </a:solidFill>
              </a:rPr>
              <a:t> 1: </a:t>
            </a:r>
            <a:r>
              <a:rPr lang="vi-VN" sz="1800" dirty="0" smtClean="0">
                <a:solidFill>
                  <a:srgbClr val="FF0000"/>
                </a:solidFill>
              </a:rPr>
              <a:t> </a:t>
            </a:r>
            <a:r>
              <a:rPr lang="vi-VN" sz="1800" dirty="0">
                <a:solidFill>
                  <a:srgbClr val="FF0000"/>
                </a:solidFill>
              </a:rPr>
              <a:t>Loài bướm Biston betularia </a:t>
            </a:r>
            <a:r>
              <a:rPr lang="vi-VN" sz="1800" b="0" dirty="0"/>
              <a:t>chỉ hoạt động về đêm, ban ngày đậu trên thân cây bạch dương. </a:t>
            </a:r>
            <a:endParaRPr lang="en-US" sz="1800" b="0" dirty="0"/>
          </a:p>
          <a:p>
            <a:r>
              <a:rPr lang="vi-VN" sz="1800" b="0" dirty="0"/>
              <a:t>– Năm 1848, ở Anh lần đầu tiên người ta phát hiện một con bướm đen. </a:t>
            </a:r>
            <a:endParaRPr lang="en-US" sz="1800" b="0" dirty="0"/>
          </a:p>
          <a:p>
            <a:r>
              <a:rPr lang="vi-VN" sz="1800" b="0" dirty="0"/>
              <a:t>– Từ năm 1848 đến 1900, ở nhiều vùng công nghiệp miền Nam nước Anh, có nhiều bụi than từ ống khói nhà máy phun ra bám vào thân cây, tỉ lệ bướm đen trong quần thể đã lên tới 85% và đến giữa thế kỉ XX đạt 98%. </a:t>
            </a:r>
            <a:endParaRPr lang="en-US" sz="1800" b="0" dirty="0"/>
          </a:p>
          <a:p>
            <a:r>
              <a:rPr lang="vi-VN" sz="1800" dirty="0">
                <a:solidFill>
                  <a:srgbClr val="FF0000"/>
                </a:solidFill>
              </a:rPr>
              <a:t>Hãy giải thích sự hoá đen của loài bướm ở khu công nghiệp nước Anh theo quan điểm của Lamarck, Darwin và thuyết tiến hoá tổng hợp hiện đại.</a:t>
            </a:r>
            <a:endParaRPr lang="en-US" sz="1800" dirty="0">
              <a:solidFill>
                <a:srgbClr val="FF0000"/>
              </a:solidFill>
            </a:endParaRPr>
          </a:p>
        </p:txBody>
      </p:sp>
      <p:sp>
        <p:nvSpPr>
          <p:cNvPr id="11" name="TextBox 10">
            <a:extLst>
              <a:ext uri="{FF2B5EF4-FFF2-40B4-BE49-F238E27FC236}">
                <a16:creationId xmlns="" xmlns:a16="http://schemas.microsoft.com/office/drawing/2014/main" id="{356692C0-27CA-0366-EA36-36CC16576CB0}"/>
              </a:ext>
            </a:extLst>
          </p:cNvPr>
          <p:cNvSpPr txBox="1"/>
          <p:nvPr/>
        </p:nvSpPr>
        <p:spPr>
          <a:xfrm>
            <a:off x="4285812" y="-42664"/>
            <a:ext cx="2785035" cy="584775"/>
          </a:xfrm>
          <a:prstGeom prst="rect">
            <a:avLst/>
          </a:prstGeom>
          <a:noFill/>
        </p:spPr>
        <p:txBody>
          <a:bodyPr wrap="square" rtlCol="0">
            <a:spAutoFit/>
          </a:bodyPr>
          <a:lstStyle/>
          <a:p>
            <a:pPr algn="ctr"/>
            <a:r>
              <a:rPr lang="en-US" sz="3200" b="1" dirty="0" smtClean="0">
                <a:solidFill>
                  <a:schemeClr val="bg1"/>
                </a:solidFill>
              </a:rPr>
              <a:t>LUYỆN TẬP</a:t>
            </a:r>
            <a:endParaRPr lang="en-US" sz="3200" b="1" dirty="0">
              <a:solidFill>
                <a:schemeClr val="bg1"/>
              </a:solidFill>
            </a:endParaRPr>
          </a:p>
        </p:txBody>
      </p:sp>
      <p:pic>
        <p:nvPicPr>
          <p:cNvPr id="6" name="Picture 2" descr="Thí nghiệm chứng minh vai trò của Chọn lọc tự nhiên (CLTN) - Thí nghiệm bướm  Biston betularia - YouTube">
            <a:extLst>
              <a:ext uri="{FF2B5EF4-FFF2-40B4-BE49-F238E27FC236}">
                <a16:creationId xmlns="" xmlns:a16="http://schemas.microsoft.com/office/drawing/2014/main" id="{1E14EB3F-BD37-3ECB-5152-C5746AD498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697" t="2091" r="12793" b="21133"/>
          <a:stretch/>
        </p:blipFill>
        <p:spPr bwMode="auto">
          <a:xfrm>
            <a:off x="209006" y="3094870"/>
            <a:ext cx="11861074" cy="3240615"/>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9442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80;p1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0150" y="2014538"/>
            <a:ext cx="2806700"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a:grpSpLocks/>
          </p:cNvGrpSpPr>
          <p:nvPr/>
        </p:nvGrpSpPr>
        <p:grpSpPr bwMode="auto">
          <a:xfrm>
            <a:off x="7261225" y="669926"/>
            <a:ext cx="3117850" cy="1344612"/>
            <a:chOff x="10912" y="533"/>
            <a:chExt cx="6546" cy="2822"/>
          </a:xfrm>
        </p:grpSpPr>
        <p:pic>
          <p:nvPicPr>
            <p:cNvPr id="21519" name="Google Shape;79;p14"/>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2" y="533"/>
              <a:ext cx="6546" cy="2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83;p14"/>
            <p:cNvSpPr/>
            <p:nvPr/>
          </p:nvSpPr>
          <p:spPr>
            <a:xfrm>
              <a:off x="12024" y="1031"/>
              <a:ext cx="4323" cy="1470"/>
            </a:xfrm>
            <a:prstGeom prst="rect">
              <a:avLst/>
            </a:prstGeom>
          </p:spPr>
          <p:txBody>
            <a:bodyPr>
              <a:prstTxWarp prst="textPlain">
                <a:avLst/>
              </a:prstTxWarp>
              <a:scene3d>
                <a:camera prst="orthographicFront"/>
                <a:lightRig rig="threePt" dir="t"/>
              </a:scene3d>
            </a:bodyPr>
            <a:lstStyle/>
            <a:p>
              <a:pPr algn="ctr" defTabSz="685800">
                <a:defRPr/>
              </a:pPr>
              <a:r>
                <a:rPr lang="en-US" b="1" dirty="0">
                  <a:ln w="22225">
                    <a:solidFill>
                      <a:srgbClr val="ED7D31"/>
                    </a:solidFill>
                    <a:prstDash val="solid"/>
                  </a:ln>
                  <a:solidFill>
                    <a:srgbClr val="0000FF"/>
                  </a:solidFill>
                  <a:latin typeface="Aachen" panose="02020500000000000000" charset="0"/>
                  <a:cs typeface="Aachen" panose="02020500000000000000" charset="0"/>
                </a:rPr>
                <a:t>HÔM NAY HỌC GÌ?</a:t>
              </a:r>
            </a:p>
          </p:txBody>
        </p:sp>
      </p:grpSp>
      <p:sp>
        <p:nvSpPr>
          <p:cNvPr id="21515" name="TextBox 25"/>
          <p:cNvSpPr txBox="1">
            <a:spLocks noChangeArrowheads="1"/>
          </p:cNvSpPr>
          <p:nvPr/>
        </p:nvSpPr>
        <p:spPr bwMode="auto">
          <a:xfrm>
            <a:off x="167425" y="1325864"/>
            <a:ext cx="69937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000" rIns="81000">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dirty="0" smtClean="0">
                <a:solidFill>
                  <a:srgbClr val="FF0000"/>
                </a:solidFill>
                <a:latin typeface="Times New Roman" panose="02020603050405020304" pitchFamily="18" charset="0"/>
                <a:cs typeface="Calibri" panose="020F0502020204030204" pitchFamily="34" charset="0"/>
              </a:rPr>
              <a:t>I. Q</a:t>
            </a:r>
            <a:r>
              <a:rPr lang="vi-VN" altLang="en-US" sz="2400" b="1" dirty="0">
                <a:solidFill>
                  <a:srgbClr val="FF0000"/>
                </a:solidFill>
                <a:latin typeface="Times New Roman" panose="02020603050405020304" pitchFamily="18" charset="0"/>
                <a:cs typeface="Calibri" panose="020F0502020204030204" pitchFamily="34" charset="0"/>
              </a:rPr>
              <a:t>uan điểm của Lamarck </a:t>
            </a:r>
            <a:r>
              <a:rPr lang="vi-VN" altLang="en-US" sz="2400" b="1" dirty="0" smtClean="0">
                <a:solidFill>
                  <a:srgbClr val="FF0000"/>
                </a:solidFill>
                <a:latin typeface="Times New Roman" panose="02020603050405020304" pitchFamily="18" charset="0"/>
                <a:cs typeface="Calibri" panose="020F0502020204030204" pitchFamily="34" charset="0"/>
              </a:rPr>
              <a:t>về </a:t>
            </a:r>
            <a:r>
              <a:rPr lang="vi-VN" altLang="en-US" sz="2400" b="1" dirty="0">
                <a:solidFill>
                  <a:srgbClr val="FF0000"/>
                </a:solidFill>
                <a:latin typeface="Times New Roman" panose="02020603050405020304" pitchFamily="18" charset="0"/>
                <a:cs typeface="Calibri" panose="020F0502020204030204" pitchFamily="34" charset="0"/>
              </a:rPr>
              <a:t>cơ chế tiến hoá</a:t>
            </a:r>
            <a:endParaRPr lang="en-US" altLang="zh-CN" sz="2400" b="1" dirty="0">
              <a:solidFill>
                <a:srgbClr val="FF0000"/>
              </a:solidFill>
              <a:sym typeface="+mn-ea"/>
            </a:endParaRPr>
          </a:p>
        </p:txBody>
      </p:sp>
      <p:sp>
        <p:nvSpPr>
          <p:cNvPr id="21511" name="TextBox 53"/>
          <p:cNvSpPr txBox="1">
            <a:spLocks noChangeArrowheads="1"/>
          </p:cNvSpPr>
          <p:nvPr/>
        </p:nvSpPr>
        <p:spPr bwMode="auto">
          <a:xfrm>
            <a:off x="83711" y="2387470"/>
            <a:ext cx="833907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000" rIns="81000">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just"/>
            <a:r>
              <a:rPr lang="en-US" altLang="zh-CN" sz="2400" b="1" dirty="0">
                <a:solidFill>
                  <a:srgbClr val="FF0000"/>
                </a:solidFill>
                <a:cs typeface="Times New Roman" panose="02020603050405020304" pitchFamily="18" charset="0"/>
                <a:sym typeface="+mn-ea"/>
              </a:rPr>
              <a:t> </a:t>
            </a:r>
            <a:r>
              <a:rPr lang="en-US" altLang="zh-CN" sz="2400" b="1" dirty="0" smtClean="0">
                <a:solidFill>
                  <a:srgbClr val="FF0000"/>
                </a:solidFill>
                <a:cs typeface="Times New Roman" panose="02020603050405020304" pitchFamily="18" charset="0"/>
                <a:sym typeface="+mn-ea"/>
              </a:rPr>
              <a:t>III. </a:t>
            </a:r>
            <a:r>
              <a:rPr lang="vi-VN" altLang="en-US" sz="2400" b="1" dirty="0" smtClean="0">
                <a:solidFill>
                  <a:srgbClr val="FF0000"/>
                </a:solidFill>
                <a:ea typeface="Arial" panose="020B0604020202020204" pitchFamily="34" charset="0"/>
                <a:cs typeface="Times New Roman" panose="02020603050405020304" pitchFamily="18" charset="0"/>
              </a:rPr>
              <a:t>Một </a:t>
            </a:r>
            <a:r>
              <a:rPr lang="vi-VN" altLang="en-US" sz="2400" b="1" dirty="0">
                <a:solidFill>
                  <a:srgbClr val="FF0000"/>
                </a:solidFill>
                <a:ea typeface="Arial" panose="020B0604020202020204" pitchFamily="34" charset="0"/>
                <a:cs typeface="Times New Roman" panose="02020603050405020304" pitchFamily="18" charset="0"/>
              </a:rPr>
              <a:t>số luận điểm của thuyết tiến hoá tổng hợp hiện đại</a:t>
            </a:r>
            <a:endParaRPr lang="en-US" altLang="en-US" sz="2400" dirty="0">
              <a:solidFill>
                <a:srgbClr val="FF0000"/>
              </a:solidFill>
              <a:ea typeface="Arial" panose="020B0604020202020204" pitchFamily="34" charset="0"/>
              <a:cs typeface="Times New Roman" panose="02020603050405020304" pitchFamily="18" charset="0"/>
            </a:endParaRPr>
          </a:p>
          <a:p>
            <a:pPr algn="just" eaLnBrk="1" hangingPunct="1"/>
            <a:endParaRPr lang="en-US" altLang="zh-CN" sz="2400" b="1" dirty="0">
              <a:solidFill>
                <a:srgbClr val="FFFFFF"/>
              </a:solidFill>
              <a:latin typeface="Arial" panose="020B0604020202020204" pitchFamily="34" charset="0"/>
              <a:cs typeface="Arial" panose="020B0604020202020204" pitchFamily="34" charset="0"/>
              <a:sym typeface="+mn-ea"/>
            </a:endParaRPr>
          </a:p>
        </p:txBody>
      </p:sp>
      <p:sp>
        <p:nvSpPr>
          <p:cNvPr id="21510" name="Rectangle 13"/>
          <p:cNvSpPr>
            <a:spLocks noChangeArrowheads="1"/>
          </p:cNvSpPr>
          <p:nvPr/>
        </p:nvSpPr>
        <p:spPr bwMode="auto">
          <a:xfrm>
            <a:off x="1585913" y="-11113"/>
            <a:ext cx="9123362" cy="58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r>
              <a:rPr lang="nl-NL" altLang="en-US" sz="3200" b="1">
                <a:solidFill>
                  <a:srgbClr val="FF0066"/>
                </a:solidFill>
                <a:cs typeface="Times New Roman" panose="02020603050405020304" pitchFamily="18" charset="0"/>
              </a:rPr>
              <a:t>BÀI 50: CƠ CHẾ TIẾN HOÁ</a:t>
            </a:r>
            <a:endParaRPr lang="en-US" altLang="en-US" sz="3200">
              <a:solidFill>
                <a:srgbClr val="FF0066"/>
              </a:solidFill>
              <a:cs typeface="Times New Roman" panose="02020603050405020304" pitchFamily="18" charset="0"/>
            </a:endParaRPr>
          </a:p>
        </p:txBody>
      </p:sp>
      <p:sp>
        <p:nvSpPr>
          <p:cNvPr id="17" name="TextBox 25"/>
          <p:cNvSpPr txBox="1">
            <a:spLocks noChangeArrowheads="1"/>
          </p:cNvSpPr>
          <p:nvPr/>
        </p:nvSpPr>
        <p:spPr bwMode="auto">
          <a:xfrm>
            <a:off x="167425" y="1856667"/>
            <a:ext cx="69937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000" rIns="81000">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dirty="0" smtClean="0">
                <a:solidFill>
                  <a:srgbClr val="FF0000"/>
                </a:solidFill>
                <a:latin typeface="Times New Roman" panose="02020603050405020304" pitchFamily="18" charset="0"/>
                <a:cs typeface="Calibri" panose="020F0502020204030204" pitchFamily="34" charset="0"/>
              </a:rPr>
              <a:t>II. Q</a:t>
            </a:r>
            <a:r>
              <a:rPr lang="vi-VN" altLang="en-US" sz="2400" b="1" dirty="0">
                <a:solidFill>
                  <a:srgbClr val="FF0000"/>
                </a:solidFill>
                <a:latin typeface="Times New Roman" panose="02020603050405020304" pitchFamily="18" charset="0"/>
                <a:cs typeface="Calibri" panose="020F0502020204030204" pitchFamily="34" charset="0"/>
              </a:rPr>
              <a:t>uan điểm của </a:t>
            </a:r>
            <a:r>
              <a:rPr lang="vi-VN" altLang="en-US" sz="2400" b="1" dirty="0" smtClean="0">
                <a:solidFill>
                  <a:srgbClr val="FF0000"/>
                </a:solidFill>
                <a:latin typeface="Times New Roman" panose="02020603050405020304" pitchFamily="18" charset="0"/>
                <a:cs typeface="Calibri" panose="020F0502020204030204" pitchFamily="34" charset="0"/>
              </a:rPr>
              <a:t>Darwin </a:t>
            </a:r>
            <a:r>
              <a:rPr lang="vi-VN" altLang="en-US" sz="2400" b="1" dirty="0">
                <a:solidFill>
                  <a:srgbClr val="FF0000"/>
                </a:solidFill>
                <a:latin typeface="Times New Roman" panose="02020603050405020304" pitchFamily="18" charset="0"/>
                <a:cs typeface="Calibri" panose="020F0502020204030204" pitchFamily="34" charset="0"/>
              </a:rPr>
              <a:t>về cơ chế tiến hoá</a:t>
            </a:r>
            <a:endParaRPr lang="en-US" altLang="zh-CN" sz="2400" b="1" dirty="0">
              <a:solidFill>
                <a:srgbClr val="FF0000"/>
              </a:solidFill>
              <a:sym typeface="+mn-ea"/>
            </a:endParaRPr>
          </a:p>
        </p:txBody>
      </p:sp>
    </p:spTree>
    <p:extLst>
      <p:ext uri="{BB962C8B-B14F-4D97-AF65-F5344CB8AC3E}">
        <p14:creationId xmlns:p14="http://schemas.microsoft.com/office/powerpoint/2010/main" val="4069698730"/>
      </p:ext>
    </p:extLst>
  </p:cSld>
  <p:clrMapOvr>
    <a:masterClrMapping/>
  </p:clrMapOvr>
  <p:transition>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F9510B3E-457F-9A90-1F4C-F6FCFBBBC2D9}"/>
              </a:ext>
            </a:extLst>
          </p:cNvPr>
          <p:cNvSpPr/>
          <p:nvPr/>
        </p:nvSpPr>
        <p:spPr>
          <a:xfrm>
            <a:off x="0" y="715682"/>
            <a:ext cx="12192000" cy="6142318"/>
          </a:xfrm>
          <a:prstGeom prst="rect">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AutoShape 20">
            <a:extLst>
              <a:ext uri="{FF2B5EF4-FFF2-40B4-BE49-F238E27FC236}">
                <a16:creationId xmlns="" xmlns:a16="http://schemas.microsoft.com/office/drawing/2014/main" id="{846F3DF6-1556-E6C9-ADAB-D154767D5DFC}"/>
              </a:ext>
            </a:extLst>
          </p:cNvPr>
          <p:cNvSpPr>
            <a:spLocks noChangeArrowheads="1"/>
          </p:cNvSpPr>
          <p:nvPr/>
        </p:nvSpPr>
        <p:spPr bwMode="auto">
          <a:xfrm>
            <a:off x="5370847" y="116404"/>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4" name="Rectangle: Rounded Corners 3">
            <a:extLst>
              <a:ext uri="{FF2B5EF4-FFF2-40B4-BE49-F238E27FC236}">
                <a16:creationId xmlns="" xmlns:a16="http://schemas.microsoft.com/office/drawing/2014/main" id="{1EC1DC4F-2423-F012-EE79-574E8D654218}"/>
              </a:ext>
            </a:extLst>
          </p:cNvPr>
          <p:cNvSpPr/>
          <p:nvPr/>
        </p:nvSpPr>
        <p:spPr>
          <a:xfrm>
            <a:off x="362707" y="926928"/>
            <a:ext cx="11590593" cy="1541355"/>
          </a:xfrm>
          <a:prstGeom prst="roundRect">
            <a:avLst/>
          </a:prstGeom>
          <a:noFill/>
          <a:ln w="1905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DFF0AEFA-127D-6F15-D235-245C7193C364}"/>
              </a:ext>
            </a:extLst>
          </p:cNvPr>
          <p:cNvSpPr txBox="1"/>
          <p:nvPr/>
        </p:nvSpPr>
        <p:spPr>
          <a:xfrm>
            <a:off x="502023" y="1004184"/>
            <a:ext cx="11363127" cy="1381147"/>
          </a:xfrm>
          <a:prstGeom prst="rect">
            <a:avLst/>
          </a:prstGeom>
          <a:solidFill>
            <a:schemeClr val="accent6">
              <a:lumMod val="20000"/>
              <a:lumOff val="80000"/>
            </a:schemeClr>
          </a:solid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r>
              <a:rPr lang="vi-VN"/>
              <a:t>–</a:t>
            </a:r>
            <a:r>
              <a:rPr lang="en-US"/>
              <a:t> </a:t>
            </a:r>
            <a:r>
              <a:rPr lang="vi-VN"/>
              <a:t>Lamarck: </a:t>
            </a:r>
            <a:r>
              <a:rPr lang="vi-VN" b="0"/>
              <a:t>Khi rừng cây bạch dương bị nhiễm bụi than đen, nghĩa là môi trường thay đổi thì những con bướm trắng biến đổi màu sắc cơ thể để phù hợp với môi trường sống, do đó không có con bướm nào bị đào thải.</a:t>
            </a:r>
            <a:endParaRPr lang="en-US" b="0"/>
          </a:p>
        </p:txBody>
      </p:sp>
      <p:sp>
        <p:nvSpPr>
          <p:cNvPr id="12" name="Rectangle: Rounded Corners 11">
            <a:extLst>
              <a:ext uri="{FF2B5EF4-FFF2-40B4-BE49-F238E27FC236}">
                <a16:creationId xmlns="" xmlns:a16="http://schemas.microsoft.com/office/drawing/2014/main" id="{7C26E610-F062-D83E-12D7-3BA09CEECCCF}"/>
              </a:ext>
            </a:extLst>
          </p:cNvPr>
          <p:cNvSpPr/>
          <p:nvPr/>
        </p:nvSpPr>
        <p:spPr>
          <a:xfrm>
            <a:off x="361761" y="2845950"/>
            <a:ext cx="11590592" cy="2017404"/>
          </a:xfrm>
          <a:prstGeom prst="roundRect">
            <a:avLst/>
          </a:prstGeom>
          <a:noFill/>
          <a:ln w="1905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1AC4DC66-4378-D75C-4D5B-8276985C72EA}"/>
              </a:ext>
            </a:extLst>
          </p:cNvPr>
          <p:cNvSpPr txBox="1"/>
          <p:nvPr/>
        </p:nvSpPr>
        <p:spPr>
          <a:xfrm>
            <a:off x="502023" y="2462587"/>
            <a:ext cx="11363127" cy="1824346"/>
          </a:xfrm>
          <a:prstGeom prst="rect">
            <a:avLst/>
          </a:prstGeom>
          <a:solidFill>
            <a:schemeClr val="accent3">
              <a:lumMod val="20000"/>
              <a:lumOff val="80000"/>
            </a:schemeClr>
          </a:solid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r>
              <a:rPr lang="vi-VN"/>
              <a:t>–</a:t>
            </a:r>
            <a:r>
              <a:rPr lang="en-US"/>
              <a:t> </a:t>
            </a:r>
            <a:r>
              <a:rPr lang="vi-VN"/>
              <a:t>Darwin: </a:t>
            </a:r>
            <a:r>
              <a:rPr lang="vi-VN" b="0"/>
              <a:t>Trong quá trình sinh sản phát sinh nhiều biến dị màu sắc, khi rừng cây bạch dương bị nhiễm bụi than đen, những con bướm đen không bị kẻ thù phát hiện, tiêu diệt nên chúng sống sót, sinh sản làm tăng số lượng cá thể. Qua thời gian quần thể bướm màu đen thay thế cho quần thể bướm trắng.</a:t>
            </a:r>
            <a:endParaRPr lang="en-US" b="0"/>
          </a:p>
        </p:txBody>
      </p:sp>
      <p:sp>
        <p:nvSpPr>
          <p:cNvPr id="15" name="TextBox 14">
            <a:extLst>
              <a:ext uri="{FF2B5EF4-FFF2-40B4-BE49-F238E27FC236}">
                <a16:creationId xmlns="" xmlns:a16="http://schemas.microsoft.com/office/drawing/2014/main" id="{DFF0AEFA-127D-6F15-D235-245C7193C364}"/>
              </a:ext>
            </a:extLst>
          </p:cNvPr>
          <p:cNvSpPr txBox="1"/>
          <p:nvPr/>
        </p:nvSpPr>
        <p:spPr>
          <a:xfrm>
            <a:off x="502023" y="4364189"/>
            <a:ext cx="11363127" cy="2267544"/>
          </a:xfrm>
          <a:prstGeom prst="rect">
            <a:avLst/>
          </a:prstGeom>
          <a:solidFill>
            <a:schemeClr val="accent4">
              <a:lumMod val="20000"/>
              <a:lumOff val="80000"/>
            </a:schemeClr>
          </a:solid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r>
              <a:rPr lang="vi-VN"/>
              <a:t>–</a:t>
            </a:r>
            <a:r>
              <a:rPr lang="en-US"/>
              <a:t> </a:t>
            </a:r>
            <a:r>
              <a:rPr lang="vi-VN"/>
              <a:t>Thuyết tiến hoá tổng hợp hiện đại: </a:t>
            </a:r>
            <a:r>
              <a:rPr lang="vi-VN" b="0"/>
              <a:t>Trong quần thể, phát sinh nhiều đột biến, trong đó có allele quy định màu thân đen và khả năng sinh sản. Qua giao phối hình thành các biến dị tổ hợp vừa quy định kiểu hình màu đen vừa quy định tăng khả năng sống sót. Chọn lọc tự nhiên tác động những cá thể có kiểu hình màu đen sống sót, sinh sản, hình thành quần thể bướm đen thay thế cho bướm trắng. </a:t>
            </a:r>
            <a:endParaRPr lang="en-US" b="0"/>
          </a:p>
        </p:txBody>
      </p:sp>
    </p:spTree>
    <p:extLst>
      <p:ext uri="{BB962C8B-B14F-4D97-AF65-F5344CB8AC3E}">
        <p14:creationId xmlns:p14="http://schemas.microsoft.com/office/powerpoint/2010/main" val="260826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4" grpId="0" animBg="1"/>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F6404A3F-F80D-D899-BF2E-2D701AC8461B}"/>
              </a:ext>
            </a:extLst>
          </p:cNvPr>
          <p:cNvSpPr/>
          <p:nvPr/>
        </p:nvSpPr>
        <p:spPr>
          <a:xfrm>
            <a:off x="0" y="0"/>
            <a:ext cx="12192000" cy="914400"/>
          </a:xfrm>
          <a:prstGeom prst="rect">
            <a:avLst/>
          </a:prstGeom>
          <a:solidFill>
            <a:srgbClr val="701A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1A34098D-0697-C924-7C6E-29A9BE6A47A0}"/>
              </a:ext>
            </a:extLst>
          </p:cNvPr>
          <p:cNvSpPr txBox="1"/>
          <p:nvPr/>
        </p:nvSpPr>
        <p:spPr>
          <a:xfrm>
            <a:off x="322730" y="195590"/>
            <a:ext cx="10745694" cy="523220"/>
          </a:xfrm>
          <a:prstGeom prst="rect">
            <a:avLst/>
          </a:prstGeom>
          <a:noFill/>
        </p:spPr>
        <p:txBody>
          <a:bodyPr wrap="square">
            <a:spAutoFit/>
          </a:bodyPr>
          <a:lstStyle/>
          <a:p>
            <a:r>
              <a:rPr lang="en-US" sz="2800" b="1" dirty="0" smtClean="0">
                <a:solidFill>
                  <a:schemeClr val="bg1"/>
                </a:solidFill>
              </a:rPr>
              <a:t>CÂU 2. </a:t>
            </a:r>
            <a:r>
              <a:rPr lang="vi-VN" sz="2800" b="1" dirty="0">
                <a:solidFill>
                  <a:schemeClr val="bg1"/>
                </a:solidFill>
              </a:rPr>
              <a:t>Theo Lamarck, nguyên nhân dẫn đến sự tiến hoá là gì? </a:t>
            </a:r>
            <a:endParaRPr lang="en-US" sz="2800" b="1" dirty="0">
              <a:solidFill>
                <a:schemeClr val="bg1"/>
              </a:solidFill>
            </a:endParaRPr>
          </a:p>
        </p:txBody>
      </p:sp>
      <p:grpSp>
        <p:nvGrpSpPr>
          <p:cNvPr id="66" name="Group 162">
            <a:extLst>
              <a:ext uri="{FF2B5EF4-FFF2-40B4-BE49-F238E27FC236}">
                <a16:creationId xmlns="" xmlns:a16="http://schemas.microsoft.com/office/drawing/2014/main" id="{9239C4B3-124F-3612-FFEA-2C4ACCF19813}"/>
              </a:ext>
            </a:extLst>
          </p:cNvPr>
          <p:cNvGrpSpPr>
            <a:grpSpLocks/>
          </p:cNvGrpSpPr>
          <p:nvPr/>
        </p:nvGrpSpPr>
        <p:grpSpPr bwMode="auto">
          <a:xfrm>
            <a:off x="259684" y="1430674"/>
            <a:ext cx="11705209" cy="598114"/>
            <a:chOff x="3017" y="1445"/>
            <a:chExt cx="4811" cy="342"/>
          </a:xfrm>
        </p:grpSpPr>
        <p:sp>
          <p:nvSpPr>
            <p:cNvPr id="67" name="AutoShape 127">
              <a:extLst>
                <a:ext uri="{FF2B5EF4-FFF2-40B4-BE49-F238E27FC236}">
                  <a16:creationId xmlns="" xmlns:a16="http://schemas.microsoft.com/office/drawing/2014/main" id="{0A35B189-2915-01DC-0A13-D5C2D9FD8C3A}"/>
                </a:ext>
              </a:extLst>
            </p:cNvPr>
            <p:cNvSpPr>
              <a:spLocks noChangeArrowheads="1"/>
            </p:cNvSpPr>
            <p:nvPr/>
          </p:nvSpPr>
          <p:spPr bwMode="gray">
            <a:xfrm>
              <a:off x="3041" y="1445"/>
              <a:ext cx="4787" cy="335"/>
            </a:xfrm>
            <a:prstGeom prst="roundRect">
              <a:avLst>
                <a:gd name="adj" fmla="val 50000"/>
              </a:avLst>
            </a:prstGeom>
            <a:noFill/>
            <a:ln w="28575">
              <a:solidFill>
                <a:srgbClr val="EAEAEA"/>
              </a:solidFill>
              <a:round/>
              <a:headEnd/>
              <a:tailEnd/>
            </a:ln>
            <a:effectLst/>
            <a:extLst>
              <a:ext uri="{AF507438-7753-43E0-B8FC-AC1667EBCBE1}">
                <a14:hiddenEffects xmlns:a14="http://schemas.microsoft.com/office/drawing/2010/main">
                  <a:effectLst>
                    <a:outerShdw dist="53882" dir="2700000" algn="ctr" rotWithShape="0">
                      <a:srgbClr val="292929">
                        <a:alpha val="50000"/>
                      </a:srgbClr>
                    </a:outerShdw>
                  </a:effectLst>
                </a14:hiddenEffects>
              </a:ext>
            </a:extLst>
          </p:spPr>
          <p:txBody>
            <a:bodyPr wrap="none" anchor="ctr"/>
            <a:lstStyle/>
            <a:p>
              <a:endParaRPr lang="zh-CN" altLang="en-US"/>
            </a:p>
          </p:txBody>
        </p:sp>
        <p:grpSp>
          <p:nvGrpSpPr>
            <p:cNvPr id="68" name="Group 128">
              <a:extLst>
                <a:ext uri="{FF2B5EF4-FFF2-40B4-BE49-F238E27FC236}">
                  <a16:creationId xmlns="" xmlns:a16="http://schemas.microsoft.com/office/drawing/2014/main" id="{EB6EC9E3-49AB-76E3-1096-58658A77877D}"/>
                </a:ext>
              </a:extLst>
            </p:cNvPr>
            <p:cNvGrpSpPr>
              <a:grpSpLocks/>
            </p:cNvGrpSpPr>
            <p:nvPr/>
          </p:nvGrpSpPr>
          <p:grpSpPr bwMode="auto">
            <a:xfrm>
              <a:off x="3017" y="1456"/>
              <a:ext cx="313" cy="331"/>
              <a:chOff x="2959" y="1568"/>
              <a:chExt cx="454" cy="480"/>
            </a:xfrm>
          </p:grpSpPr>
          <p:grpSp>
            <p:nvGrpSpPr>
              <p:cNvPr id="69" name="Group 129">
                <a:extLst>
                  <a:ext uri="{FF2B5EF4-FFF2-40B4-BE49-F238E27FC236}">
                    <a16:creationId xmlns="" xmlns:a16="http://schemas.microsoft.com/office/drawing/2014/main" id="{71DF6247-ED36-46F5-2783-643944D88496}"/>
                  </a:ext>
                </a:extLst>
              </p:cNvPr>
              <p:cNvGrpSpPr>
                <a:grpSpLocks/>
              </p:cNvGrpSpPr>
              <p:nvPr/>
            </p:nvGrpSpPr>
            <p:grpSpPr bwMode="auto">
              <a:xfrm>
                <a:off x="2959" y="1568"/>
                <a:ext cx="454" cy="480"/>
                <a:chOff x="192" y="1917"/>
                <a:chExt cx="1042" cy="1102"/>
              </a:xfrm>
            </p:grpSpPr>
            <p:pic>
              <p:nvPicPr>
                <p:cNvPr id="71" name="Picture 130" descr="light_shadow">
                  <a:extLst>
                    <a:ext uri="{FF2B5EF4-FFF2-40B4-BE49-F238E27FC236}">
                      <a16:creationId xmlns="" xmlns:a16="http://schemas.microsoft.com/office/drawing/2014/main" id="{354D65AC-8EB4-441F-491D-49C63C7354D8}"/>
                    </a:ext>
                  </a:extLst>
                </p:cNvPr>
                <p:cNvPicPr>
                  <a:picLocks noChangeAspect="1" noChangeArrowheads="1"/>
                </p:cNvPicPr>
                <p:nvPr/>
              </p:nvPicPr>
              <p:blipFill>
                <a:blip r:embed="rId2" cstate="print">
                  <a:lum bright="-78000" contrast="-78000"/>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31" descr="circuler_1">
                  <a:extLst>
                    <a:ext uri="{FF2B5EF4-FFF2-40B4-BE49-F238E27FC236}">
                      <a16:creationId xmlns="" xmlns:a16="http://schemas.microsoft.com/office/drawing/2014/main" id="{749C8AF2-17EF-C2B6-78B0-A362F0A553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extLst>
                  <a:ext uri="{909E8E84-426E-40DD-AFC4-6F175D3DCCD1}">
                    <a14:hiddenFill xmlns:a14="http://schemas.microsoft.com/office/drawing/2010/main">
                      <a:solidFill>
                        <a:srgbClr val="FFFFFF"/>
                      </a:solidFill>
                    </a14:hiddenFill>
                  </a:ext>
                </a:extLst>
              </p:spPr>
            </p:pic>
            <p:sp>
              <p:nvSpPr>
                <p:cNvPr id="73" name="Oval 132">
                  <a:extLst>
                    <a:ext uri="{FF2B5EF4-FFF2-40B4-BE49-F238E27FC236}">
                      <a16:creationId xmlns="" xmlns:a16="http://schemas.microsoft.com/office/drawing/2014/main" id="{BBA1AF78-1B85-4E22-649B-AE40028AEA03}"/>
                    </a:ext>
                  </a:extLst>
                </p:cNvPr>
                <p:cNvSpPr>
                  <a:spLocks noChangeArrowheads="1"/>
                </p:cNvSpPr>
                <p:nvPr/>
              </p:nvSpPr>
              <p:spPr bwMode="gray">
                <a:xfrm>
                  <a:off x="192" y="1917"/>
                  <a:ext cx="1035" cy="1019"/>
                </a:xfrm>
                <a:prstGeom prst="ellipse">
                  <a:avLst/>
                </a:prstGeom>
                <a:solidFill>
                  <a:srgbClr val="A8D02A"/>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53882" dir="2700000" algn="ctr" rotWithShape="0">
                          <a:srgbClr val="292929">
                            <a:alpha val="50000"/>
                          </a:srgbClr>
                        </a:outerShdw>
                      </a:effectLst>
                    </a14:hiddenEffects>
                  </a:ext>
                </a:extLst>
              </p:spPr>
              <p:txBody>
                <a:bodyPr wrap="none" anchor="ctr"/>
                <a:lstStyle/>
                <a:p>
                  <a:endParaRPr lang="zh-CN" altLang="en-US"/>
                </a:p>
              </p:txBody>
            </p:sp>
          </p:grpSp>
          <p:pic>
            <p:nvPicPr>
              <p:cNvPr id="70" name="Picture 133" descr="Picture2">
                <a:extLst>
                  <a:ext uri="{FF2B5EF4-FFF2-40B4-BE49-F238E27FC236}">
                    <a16:creationId xmlns="" xmlns:a16="http://schemas.microsoft.com/office/drawing/2014/main" id="{E23D5C72-1467-B7E8-A53F-D6702800E2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3004" y="1572"/>
                <a:ext cx="359" cy="15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4" name="Group 163">
            <a:extLst>
              <a:ext uri="{FF2B5EF4-FFF2-40B4-BE49-F238E27FC236}">
                <a16:creationId xmlns="" xmlns:a16="http://schemas.microsoft.com/office/drawing/2014/main" id="{61CCD2D5-7749-5E79-932A-19E42A9567EB}"/>
              </a:ext>
            </a:extLst>
          </p:cNvPr>
          <p:cNvGrpSpPr>
            <a:grpSpLocks/>
          </p:cNvGrpSpPr>
          <p:nvPr/>
        </p:nvGrpSpPr>
        <p:grpSpPr bwMode="auto">
          <a:xfrm>
            <a:off x="259684" y="2387161"/>
            <a:ext cx="11705771" cy="598114"/>
            <a:chOff x="3017" y="1880"/>
            <a:chExt cx="5020" cy="342"/>
          </a:xfrm>
        </p:grpSpPr>
        <p:sp>
          <p:nvSpPr>
            <p:cNvPr id="75" name="AutoShape 135">
              <a:extLst>
                <a:ext uri="{FF2B5EF4-FFF2-40B4-BE49-F238E27FC236}">
                  <a16:creationId xmlns="" xmlns:a16="http://schemas.microsoft.com/office/drawing/2014/main" id="{95E2C2EF-10EA-2176-C9DE-81908880CC1D}"/>
                </a:ext>
              </a:extLst>
            </p:cNvPr>
            <p:cNvSpPr>
              <a:spLocks noChangeArrowheads="1"/>
            </p:cNvSpPr>
            <p:nvPr/>
          </p:nvSpPr>
          <p:spPr bwMode="gray">
            <a:xfrm>
              <a:off x="3041" y="1880"/>
              <a:ext cx="4996" cy="335"/>
            </a:xfrm>
            <a:prstGeom prst="roundRect">
              <a:avLst>
                <a:gd name="adj" fmla="val 50000"/>
              </a:avLst>
            </a:prstGeom>
            <a:noFill/>
            <a:ln w="28575">
              <a:solidFill>
                <a:srgbClr val="EAEAEA"/>
              </a:solidFill>
              <a:round/>
              <a:headEnd/>
              <a:tailEnd/>
            </a:ln>
            <a:effectLst/>
            <a:extLst>
              <a:ext uri="{AF507438-7753-43E0-B8FC-AC1667EBCBE1}">
                <a14:hiddenEffects xmlns:a14="http://schemas.microsoft.com/office/drawing/2010/main">
                  <a:effectLst>
                    <a:outerShdw dist="53882" dir="2700000" algn="ctr" rotWithShape="0">
                      <a:srgbClr val="292929">
                        <a:alpha val="50000"/>
                      </a:srgbClr>
                    </a:outerShdw>
                  </a:effectLst>
                </a14:hiddenEffects>
              </a:ext>
            </a:extLst>
          </p:spPr>
          <p:txBody>
            <a:bodyPr wrap="none" anchor="ctr"/>
            <a:lstStyle/>
            <a:p>
              <a:endParaRPr lang="zh-CN" altLang="en-US"/>
            </a:p>
          </p:txBody>
        </p:sp>
        <p:grpSp>
          <p:nvGrpSpPr>
            <p:cNvPr id="76" name="Group 136">
              <a:extLst>
                <a:ext uri="{FF2B5EF4-FFF2-40B4-BE49-F238E27FC236}">
                  <a16:creationId xmlns="" xmlns:a16="http://schemas.microsoft.com/office/drawing/2014/main" id="{D614F5C5-4C06-1050-C7DB-C62FB41A7621}"/>
                </a:ext>
              </a:extLst>
            </p:cNvPr>
            <p:cNvGrpSpPr>
              <a:grpSpLocks/>
            </p:cNvGrpSpPr>
            <p:nvPr/>
          </p:nvGrpSpPr>
          <p:grpSpPr bwMode="auto">
            <a:xfrm>
              <a:off x="3017" y="1891"/>
              <a:ext cx="313" cy="331"/>
              <a:chOff x="2959" y="1568"/>
              <a:chExt cx="454" cy="480"/>
            </a:xfrm>
          </p:grpSpPr>
          <p:grpSp>
            <p:nvGrpSpPr>
              <p:cNvPr id="77" name="Group 137">
                <a:extLst>
                  <a:ext uri="{FF2B5EF4-FFF2-40B4-BE49-F238E27FC236}">
                    <a16:creationId xmlns="" xmlns:a16="http://schemas.microsoft.com/office/drawing/2014/main" id="{02AFE331-5774-42F7-6161-3985975B0A9F}"/>
                  </a:ext>
                </a:extLst>
              </p:cNvPr>
              <p:cNvGrpSpPr>
                <a:grpSpLocks/>
              </p:cNvGrpSpPr>
              <p:nvPr/>
            </p:nvGrpSpPr>
            <p:grpSpPr bwMode="auto">
              <a:xfrm>
                <a:off x="2959" y="1568"/>
                <a:ext cx="454" cy="480"/>
                <a:chOff x="192" y="1917"/>
                <a:chExt cx="1042" cy="1102"/>
              </a:xfrm>
            </p:grpSpPr>
            <p:pic>
              <p:nvPicPr>
                <p:cNvPr id="79" name="Picture 138" descr="light_shadow">
                  <a:extLst>
                    <a:ext uri="{FF2B5EF4-FFF2-40B4-BE49-F238E27FC236}">
                      <a16:creationId xmlns="" xmlns:a16="http://schemas.microsoft.com/office/drawing/2014/main" id="{650D71E4-FB24-C6C6-AAA6-D388FB5AFCC1}"/>
                    </a:ext>
                  </a:extLst>
                </p:cNvPr>
                <p:cNvPicPr>
                  <a:picLocks noChangeAspect="1" noChangeArrowheads="1"/>
                </p:cNvPicPr>
                <p:nvPr/>
              </p:nvPicPr>
              <p:blipFill>
                <a:blip r:embed="rId2" cstate="print">
                  <a:lum bright="-78000" contrast="-78000"/>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39" descr="circuler_1">
                  <a:extLst>
                    <a:ext uri="{FF2B5EF4-FFF2-40B4-BE49-F238E27FC236}">
                      <a16:creationId xmlns="" xmlns:a16="http://schemas.microsoft.com/office/drawing/2014/main" id="{6D8A0EB9-6B03-FC24-D167-A0E5D87EA5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extLst>
                  <a:ext uri="{909E8E84-426E-40DD-AFC4-6F175D3DCCD1}">
                    <a14:hiddenFill xmlns:a14="http://schemas.microsoft.com/office/drawing/2010/main">
                      <a:solidFill>
                        <a:srgbClr val="FFFFFF"/>
                      </a:solidFill>
                    </a14:hiddenFill>
                  </a:ext>
                </a:extLst>
              </p:spPr>
            </p:pic>
            <p:sp>
              <p:nvSpPr>
                <p:cNvPr id="81" name="Oval 140">
                  <a:extLst>
                    <a:ext uri="{FF2B5EF4-FFF2-40B4-BE49-F238E27FC236}">
                      <a16:creationId xmlns="" xmlns:a16="http://schemas.microsoft.com/office/drawing/2014/main" id="{02A53A5D-5BAB-58DA-1C5C-D5513D3FE522}"/>
                    </a:ext>
                  </a:extLst>
                </p:cNvPr>
                <p:cNvSpPr>
                  <a:spLocks noChangeArrowheads="1"/>
                </p:cNvSpPr>
                <p:nvPr/>
              </p:nvSpPr>
              <p:spPr bwMode="gray">
                <a:xfrm>
                  <a:off x="192" y="1917"/>
                  <a:ext cx="1035" cy="1019"/>
                </a:xfrm>
                <a:prstGeom prst="ellipse">
                  <a:avLst/>
                </a:prstGeom>
                <a:solidFill>
                  <a:srgbClr val="5CB1FE"/>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53882" dir="2700000" algn="ctr" rotWithShape="0">
                          <a:srgbClr val="292929">
                            <a:alpha val="50000"/>
                          </a:srgbClr>
                        </a:outerShdw>
                      </a:effectLst>
                    </a14:hiddenEffects>
                  </a:ext>
                </a:extLst>
              </p:spPr>
              <p:txBody>
                <a:bodyPr wrap="none" anchor="ctr"/>
                <a:lstStyle/>
                <a:p>
                  <a:endParaRPr lang="zh-CN" altLang="en-US"/>
                </a:p>
              </p:txBody>
            </p:sp>
          </p:grpSp>
          <p:pic>
            <p:nvPicPr>
              <p:cNvPr id="78" name="Picture 141" descr="Picture2">
                <a:extLst>
                  <a:ext uri="{FF2B5EF4-FFF2-40B4-BE49-F238E27FC236}">
                    <a16:creationId xmlns="" xmlns:a16="http://schemas.microsoft.com/office/drawing/2014/main" id="{7966841E-CD66-1802-E5AA-BEDFCC0701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3004" y="1572"/>
                <a:ext cx="359" cy="15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82" name="Group 164">
            <a:extLst>
              <a:ext uri="{FF2B5EF4-FFF2-40B4-BE49-F238E27FC236}">
                <a16:creationId xmlns="" xmlns:a16="http://schemas.microsoft.com/office/drawing/2014/main" id="{E16D92C9-7685-70D6-2C70-0CB6C2E54F3E}"/>
              </a:ext>
            </a:extLst>
          </p:cNvPr>
          <p:cNvGrpSpPr>
            <a:grpSpLocks/>
          </p:cNvGrpSpPr>
          <p:nvPr/>
        </p:nvGrpSpPr>
        <p:grpSpPr bwMode="auto">
          <a:xfrm>
            <a:off x="311389" y="3230065"/>
            <a:ext cx="11654470" cy="596366"/>
            <a:chOff x="3019" y="2320"/>
            <a:chExt cx="4998" cy="341"/>
          </a:xfrm>
        </p:grpSpPr>
        <p:sp>
          <p:nvSpPr>
            <p:cNvPr id="83" name="AutoShape 143">
              <a:extLst>
                <a:ext uri="{FF2B5EF4-FFF2-40B4-BE49-F238E27FC236}">
                  <a16:creationId xmlns="" xmlns:a16="http://schemas.microsoft.com/office/drawing/2014/main" id="{564113AF-F8AF-4EB3-85CC-F62B702F2153}"/>
                </a:ext>
              </a:extLst>
            </p:cNvPr>
            <p:cNvSpPr>
              <a:spLocks noChangeArrowheads="1"/>
            </p:cNvSpPr>
            <p:nvPr/>
          </p:nvSpPr>
          <p:spPr bwMode="gray">
            <a:xfrm>
              <a:off x="3041" y="2320"/>
              <a:ext cx="4976" cy="335"/>
            </a:xfrm>
            <a:prstGeom prst="roundRect">
              <a:avLst>
                <a:gd name="adj" fmla="val 50000"/>
              </a:avLst>
            </a:prstGeom>
            <a:noFill/>
            <a:ln w="28575">
              <a:solidFill>
                <a:srgbClr val="EAEAEA"/>
              </a:solidFill>
              <a:round/>
              <a:headEnd/>
              <a:tailEnd/>
            </a:ln>
            <a:effectLst/>
            <a:extLst>
              <a:ext uri="{AF507438-7753-43E0-B8FC-AC1667EBCBE1}">
                <a14:hiddenEffects xmlns:a14="http://schemas.microsoft.com/office/drawing/2010/main">
                  <a:effectLst>
                    <a:outerShdw dist="53882" dir="2700000" algn="ctr" rotWithShape="0">
                      <a:srgbClr val="292929">
                        <a:alpha val="50000"/>
                      </a:srgbClr>
                    </a:outerShdw>
                  </a:effectLst>
                </a14:hiddenEffects>
              </a:ext>
            </a:extLst>
          </p:spPr>
          <p:txBody>
            <a:bodyPr wrap="none" anchor="ctr"/>
            <a:lstStyle/>
            <a:p>
              <a:endParaRPr lang="zh-CN" altLang="en-US"/>
            </a:p>
          </p:txBody>
        </p:sp>
        <p:grpSp>
          <p:nvGrpSpPr>
            <p:cNvPr id="84" name="Group 144">
              <a:extLst>
                <a:ext uri="{FF2B5EF4-FFF2-40B4-BE49-F238E27FC236}">
                  <a16:creationId xmlns="" xmlns:a16="http://schemas.microsoft.com/office/drawing/2014/main" id="{E1772454-94D0-7242-CCF0-DD595F404BF7}"/>
                </a:ext>
              </a:extLst>
            </p:cNvPr>
            <p:cNvGrpSpPr>
              <a:grpSpLocks/>
            </p:cNvGrpSpPr>
            <p:nvPr/>
          </p:nvGrpSpPr>
          <p:grpSpPr bwMode="auto">
            <a:xfrm>
              <a:off x="3019" y="2330"/>
              <a:ext cx="314" cy="331"/>
              <a:chOff x="2958" y="1568"/>
              <a:chExt cx="455" cy="480"/>
            </a:xfrm>
          </p:grpSpPr>
          <p:grpSp>
            <p:nvGrpSpPr>
              <p:cNvPr id="85" name="Group 145">
                <a:extLst>
                  <a:ext uri="{FF2B5EF4-FFF2-40B4-BE49-F238E27FC236}">
                    <a16:creationId xmlns="" xmlns:a16="http://schemas.microsoft.com/office/drawing/2014/main" id="{7BB107F8-ECBD-99BC-BF14-1D5EFBDDE6B7}"/>
                  </a:ext>
                </a:extLst>
              </p:cNvPr>
              <p:cNvGrpSpPr>
                <a:grpSpLocks/>
              </p:cNvGrpSpPr>
              <p:nvPr/>
            </p:nvGrpSpPr>
            <p:grpSpPr bwMode="auto">
              <a:xfrm>
                <a:off x="2958" y="1568"/>
                <a:ext cx="455" cy="480"/>
                <a:chOff x="189" y="1917"/>
                <a:chExt cx="1045" cy="1102"/>
              </a:xfrm>
            </p:grpSpPr>
            <p:pic>
              <p:nvPicPr>
                <p:cNvPr id="87" name="Picture 146" descr="light_shadow">
                  <a:extLst>
                    <a:ext uri="{FF2B5EF4-FFF2-40B4-BE49-F238E27FC236}">
                      <a16:creationId xmlns="" xmlns:a16="http://schemas.microsoft.com/office/drawing/2014/main" id="{523104AE-142F-C34A-1BA5-8D17A658E5EA}"/>
                    </a:ext>
                  </a:extLst>
                </p:cNvPr>
                <p:cNvPicPr>
                  <a:picLocks noChangeAspect="1" noChangeArrowheads="1"/>
                </p:cNvPicPr>
                <p:nvPr/>
              </p:nvPicPr>
              <p:blipFill>
                <a:blip r:embed="rId2" cstate="print">
                  <a:lum bright="-78000" contrast="-78000"/>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47" descr="circuler_1">
                  <a:extLst>
                    <a:ext uri="{FF2B5EF4-FFF2-40B4-BE49-F238E27FC236}">
                      <a16:creationId xmlns="" xmlns:a16="http://schemas.microsoft.com/office/drawing/2014/main" id="{570FB85D-9193-DD60-51EF-3D12DC8520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extLst>
                  <a:ext uri="{909E8E84-426E-40DD-AFC4-6F175D3DCCD1}">
                    <a14:hiddenFill xmlns:a14="http://schemas.microsoft.com/office/drawing/2010/main">
                      <a:solidFill>
                        <a:srgbClr val="FFFFFF"/>
                      </a:solidFill>
                    </a14:hiddenFill>
                  </a:ext>
                </a:extLst>
              </p:spPr>
            </p:pic>
            <p:sp>
              <p:nvSpPr>
                <p:cNvPr id="89" name="Oval 148">
                  <a:extLst>
                    <a:ext uri="{FF2B5EF4-FFF2-40B4-BE49-F238E27FC236}">
                      <a16:creationId xmlns="" xmlns:a16="http://schemas.microsoft.com/office/drawing/2014/main" id="{DE2DC6C3-51E7-9C8D-B43E-F4A1E47F17F7}"/>
                    </a:ext>
                  </a:extLst>
                </p:cNvPr>
                <p:cNvSpPr>
                  <a:spLocks noChangeArrowheads="1"/>
                </p:cNvSpPr>
                <p:nvPr/>
              </p:nvSpPr>
              <p:spPr bwMode="gray">
                <a:xfrm>
                  <a:off x="189" y="1920"/>
                  <a:ext cx="1035" cy="1019"/>
                </a:xfrm>
                <a:prstGeom prst="ellipse">
                  <a:avLst/>
                </a:prstGeom>
                <a:solidFill>
                  <a:srgbClr val="FFC00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n>
                      <a:solidFill>
                        <a:srgbClr val="FFC000"/>
                      </a:solidFill>
                    </a:ln>
                  </a:endParaRPr>
                </a:p>
              </p:txBody>
            </p:sp>
          </p:grpSp>
          <p:pic>
            <p:nvPicPr>
              <p:cNvPr id="86" name="Picture 149" descr="Picture2">
                <a:extLst>
                  <a:ext uri="{FF2B5EF4-FFF2-40B4-BE49-F238E27FC236}">
                    <a16:creationId xmlns="" xmlns:a16="http://schemas.microsoft.com/office/drawing/2014/main" id="{8FF11D80-12A3-EB92-24A3-7A6101AD48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3004" y="1572"/>
                <a:ext cx="359" cy="15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90" name="Group 165">
            <a:extLst>
              <a:ext uri="{FF2B5EF4-FFF2-40B4-BE49-F238E27FC236}">
                <a16:creationId xmlns="" xmlns:a16="http://schemas.microsoft.com/office/drawing/2014/main" id="{64031F3D-D021-9EE8-0140-F82AD3E889DE}"/>
              </a:ext>
            </a:extLst>
          </p:cNvPr>
          <p:cNvGrpSpPr>
            <a:grpSpLocks/>
          </p:cNvGrpSpPr>
          <p:nvPr/>
        </p:nvGrpSpPr>
        <p:grpSpPr bwMode="auto">
          <a:xfrm>
            <a:off x="329028" y="4086122"/>
            <a:ext cx="11582189" cy="596366"/>
            <a:chOff x="3017" y="2737"/>
            <a:chExt cx="4967" cy="341"/>
          </a:xfrm>
        </p:grpSpPr>
        <p:sp>
          <p:nvSpPr>
            <p:cNvPr id="91" name="AutoShape 151">
              <a:extLst>
                <a:ext uri="{FF2B5EF4-FFF2-40B4-BE49-F238E27FC236}">
                  <a16:creationId xmlns="" xmlns:a16="http://schemas.microsoft.com/office/drawing/2014/main" id="{16CD1D4F-11FA-B244-025C-34D8B42C8AE9}"/>
                </a:ext>
              </a:extLst>
            </p:cNvPr>
            <p:cNvSpPr>
              <a:spLocks noChangeArrowheads="1"/>
            </p:cNvSpPr>
            <p:nvPr/>
          </p:nvSpPr>
          <p:spPr bwMode="gray">
            <a:xfrm>
              <a:off x="3041" y="2737"/>
              <a:ext cx="4943" cy="335"/>
            </a:xfrm>
            <a:prstGeom prst="roundRect">
              <a:avLst>
                <a:gd name="adj" fmla="val 50000"/>
              </a:avLst>
            </a:prstGeom>
            <a:noFill/>
            <a:ln w="28575">
              <a:solidFill>
                <a:srgbClr val="EAEAEA"/>
              </a:solidFill>
              <a:round/>
              <a:headEnd/>
              <a:tailEnd/>
            </a:ln>
            <a:effectLst/>
            <a:extLst>
              <a:ext uri="{AF507438-7753-43E0-B8FC-AC1667EBCBE1}">
                <a14:hiddenEffects xmlns:a14="http://schemas.microsoft.com/office/drawing/2010/main">
                  <a:effectLst>
                    <a:outerShdw dist="53882" dir="2700000" algn="ctr" rotWithShape="0">
                      <a:srgbClr val="292929">
                        <a:alpha val="50000"/>
                      </a:srgbClr>
                    </a:outerShdw>
                  </a:effectLst>
                </a14:hiddenEffects>
              </a:ext>
            </a:extLst>
          </p:spPr>
          <p:txBody>
            <a:bodyPr wrap="none" anchor="ctr"/>
            <a:lstStyle/>
            <a:p>
              <a:endParaRPr lang="zh-CN" altLang="en-US"/>
            </a:p>
          </p:txBody>
        </p:sp>
        <p:grpSp>
          <p:nvGrpSpPr>
            <p:cNvPr id="92" name="Group 152">
              <a:extLst>
                <a:ext uri="{FF2B5EF4-FFF2-40B4-BE49-F238E27FC236}">
                  <a16:creationId xmlns="" xmlns:a16="http://schemas.microsoft.com/office/drawing/2014/main" id="{DE263B1C-ED6D-D502-BC13-893A81391066}"/>
                </a:ext>
              </a:extLst>
            </p:cNvPr>
            <p:cNvGrpSpPr>
              <a:grpSpLocks/>
            </p:cNvGrpSpPr>
            <p:nvPr/>
          </p:nvGrpSpPr>
          <p:grpSpPr bwMode="auto">
            <a:xfrm>
              <a:off x="3017" y="2747"/>
              <a:ext cx="320" cy="331"/>
              <a:chOff x="2950" y="1568"/>
              <a:chExt cx="463" cy="480"/>
            </a:xfrm>
          </p:grpSpPr>
          <p:grpSp>
            <p:nvGrpSpPr>
              <p:cNvPr id="93" name="Group 153">
                <a:extLst>
                  <a:ext uri="{FF2B5EF4-FFF2-40B4-BE49-F238E27FC236}">
                    <a16:creationId xmlns="" xmlns:a16="http://schemas.microsoft.com/office/drawing/2014/main" id="{5C187ACA-AEB1-1147-0D1F-338D6C920B23}"/>
                  </a:ext>
                </a:extLst>
              </p:cNvPr>
              <p:cNvGrpSpPr>
                <a:grpSpLocks/>
              </p:cNvGrpSpPr>
              <p:nvPr/>
            </p:nvGrpSpPr>
            <p:grpSpPr bwMode="auto">
              <a:xfrm>
                <a:off x="2950" y="1568"/>
                <a:ext cx="463" cy="480"/>
                <a:chOff x="169" y="1917"/>
                <a:chExt cx="1065" cy="1102"/>
              </a:xfrm>
            </p:grpSpPr>
            <p:pic>
              <p:nvPicPr>
                <p:cNvPr id="95" name="Picture 154" descr="light_shadow">
                  <a:extLst>
                    <a:ext uri="{FF2B5EF4-FFF2-40B4-BE49-F238E27FC236}">
                      <a16:creationId xmlns="" xmlns:a16="http://schemas.microsoft.com/office/drawing/2014/main" id="{3470F214-7D3A-B78B-CCD0-F72641F8A1F1}"/>
                    </a:ext>
                  </a:extLst>
                </p:cNvPr>
                <p:cNvPicPr>
                  <a:picLocks noChangeAspect="1" noChangeArrowheads="1"/>
                </p:cNvPicPr>
                <p:nvPr/>
              </p:nvPicPr>
              <p:blipFill>
                <a:blip r:embed="rId2" cstate="print">
                  <a:lum bright="-78000" contrast="-78000"/>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55" descr="circuler_1">
                  <a:extLst>
                    <a:ext uri="{FF2B5EF4-FFF2-40B4-BE49-F238E27FC236}">
                      <a16:creationId xmlns="" xmlns:a16="http://schemas.microsoft.com/office/drawing/2014/main" id="{15C0432A-C699-8186-7E57-061A91E7B2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extLst>
                  <a:ext uri="{909E8E84-426E-40DD-AFC4-6F175D3DCCD1}">
                    <a14:hiddenFill xmlns:a14="http://schemas.microsoft.com/office/drawing/2010/main">
                      <a:solidFill>
                        <a:srgbClr val="FFFFFF"/>
                      </a:solidFill>
                    </a14:hiddenFill>
                  </a:ext>
                </a:extLst>
              </p:spPr>
            </p:pic>
            <p:sp>
              <p:nvSpPr>
                <p:cNvPr id="97" name="Oval 156">
                  <a:extLst>
                    <a:ext uri="{FF2B5EF4-FFF2-40B4-BE49-F238E27FC236}">
                      <a16:creationId xmlns="" xmlns:a16="http://schemas.microsoft.com/office/drawing/2014/main" id="{51FA72AD-6F23-44E7-DF2E-4258B3D105C3}"/>
                    </a:ext>
                  </a:extLst>
                </p:cNvPr>
                <p:cNvSpPr>
                  <a:spLocks noChangeArrowheads="1"/>
                </p:cNvSpPr>
                <p:nvPr/>
              </p:nvSpPr>
              <p:spPr bwMode="gray">
                <a:xfrm>
                  <a:off x="169" y="1926"/>
                  <a:ext cx="1035" cy="1022"/>
                </a:xfrm>
                <a:prstGeom prst="ellipse">
                  <a:avLst/>
                </a:prstGeom>
                <a:solidFill>
                  <a:srgbClr val="FF6161"/>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53882" dir="2700000" algn="ctr" rotWithShape="0">
                          <a:srgbClr val="292929">
                            <a:alpha val="50000"/>
                          </a:srgbClr>
                        </a:outerShdw>
                      </a:effectLst>
                    </a14:hiddenEffects>
                  </a:ext>
                </a:extLst>
              </p:spPr>
              <p:txBody>
                <a:bodyPr wrap="none" anchor="ctr"/>
                <a:lstStyle/>
                <a:p>
                  <a:endParaRPr lang="zh-CN" altLang="en-US"/>
                </a:p>
              </p:txBody>
            </p:sp>
          </p:grpSp>
          <p:pic>
            <p:nvPicPr>
              <p:cNvPr id="94" name="Picture 157" descr="Picture2">
                <a:extLst>
                  <a:ext uri="{FF2B5EF4-FFF2-40B4-BE49-F238E27FC236}">
                    <a16:creationId xmlns="" xmlns:a16="http://schemas.microsoft.com/office/drawing/2014/main" id="{97E82AEF-C0BB-284C-9245-147C53E931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3004" y="1572"/>
                <a:ext cx="359" cy="15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98" name="TextBox 97">
            <a:extLst>
              <a:ext uri="{FF2B5EF4-FFF2-40B4-BE49-F238E27FC236}">
                <a16:creationId xmlns="" xmlns:a16="http://schemas.microsoft.com/office/drawing/2014/main" id="{3DCBFDB1-1C11-BADC-CD75-AF7EABAF00C7}"/>
              </a:ext>
            </a:extLst>
          </p:cNvPr>
          <p:cNvSpPr txBox="1"/>
          <p:nvPr/>
        </p:nvSpPr>
        <p:spPr>
          <a:xfrm>
            <a:off x="386379" y="1337852"/>
            <a:ext cx="10829364" cy="658835"/>
          </a:xfrm>
          <a:prstGeom prst="rect">
            <a:avLst/>
          </a:prstGeom>
          <a:noFill/>
        </p:spPr>
        <p:txBody>
          <a:bodyPr wrap="square">
            <a:spAutoFit/>
          </a:bodyPr>
          <a:lstStyle/>
          <a:p>
            <a:pPr>
              <a:lnSpc>
                <a:spcPct val="150000"/>
              </a:lnSpc>
            </a:pPr>
            <a:r>
              <a:rPr lang="vi-VN" sz="2800" b="1">
                <a:solidFill>
                  <a:schemeClr val="bg1"/>
                </a:solidFill>
              </a:rPr>
              <a:t>A. </a:t>
            </a:r>
            <a:r>
              <a:rPr lang="en-US" sz="2800" b="1">
                <a:solidFill>
                  <a:schemeClr val="bg1"/>
                </a:solidFill>
              </a:rPr>
              <a:t>  </a:t>
            </a:r>
            <a:r>
              <a:rPr lang="vi-VN" sz="2800" b="1">
                <a:solidFill>
                  <a:schemeClr val="bg1"/>
                </a:solidFill>
              </a:rPr>
              <a:t>Ngoại cảnh không đồng nhất thường xuyên biến đổi.</a:t>
            </a:r>
          </a:p>
        </p:txBody>
      </p:sp>
      <p:sp>
        <p:nvSpPr>
          <p:cNvPr id="99" name="TextBox 98">
            <a:extLst>
              <a:ext uri="{FF2B5EF4-FFF2-40B4-BE49-F238E27FC236}">
                <a16:creationId xmlns="" xmlns:a16="http://schemas.microsoft.com/office/drawing/2014/main" id="{E70FE424-BCB8-2CDF-B032-99AFE92E88BA}"/>
              </a:ext>
            </a:extLst>
          </p:cNvPr>
          <p:cNvSpPr txBox="1"/>
          <p:nvPr/>
        </p:nvSpPr>
        <p:spPr>
          <a:xfrm>
            <a:off x="386378" y="2284824"/>
            <a:ext cx="11578515" cy="658835"/>
          </a:xfrm>
          <a:prstGeom prst="rect">
            <a:avLst/>
          </a:prstGeom>
          <a:noFill/>
        </p:spPr>
        <p:txBody>
          <a:bodyPr wrap="square">
            <a:spAutoFit/>
          </a:bodyPr>
          <a:lstStyle/>
          <a:p>
            <a:pPr>
              <a:lnSpc>
                <a:spcPct val="150000"/>
              </a:lnSpc>
            </a:pPr>
            <a:r>
              <a:rPr lang="vi-VN" sz="2800" b="1">
                <a:solidFill>
                  <a:schemeClr val="bg1"/>
                </a:solidFill>
              </a:rPr>
              <a:t>B.</a:t>
            </a:r>
            <a:r>
              <a:rPr lang="en-US" sz="2800" b="1">
                <a:solidFill>
                  <a:schemeClr val="bg1"/>
                </a:solidFill>
              </a:rPr>
              <a:t>   </a:t>
            </a:r>
            <a:r>
              <a:rPr lang="vi-VN" sz="2800" b="1">
                <a:solidFill>
                  <a:schemeClr val="bg1"/>
                </a:solidFill>
              </a:rPr>
              <a:t>Phát sinh nhiều đặc điểm khác nhau giữa các cá thể trong loài.</a:t>
            </a:r>
          </a:p>
        </p:txBody>
      </p:sp>
      <p:sp>
        <p:nvSpPr>
          <p:cNvPr id="100" name="TextBox 99">
            <a:extLst>
              <a:ext uri="{FF2B5EF4-FFF2-40B4-BE49-F238E27FC236}">
                <a16:creationId xmlns="" xmlns:a16="http://schemas.microsoft.com/office/drawing/2014/main" id="{E081E7B5-2E70-9161-59AB-BEB7C5251EEA}"/>
              </a:ext>
            </a:extLst>
          </p:cNvPr>
          <p:cNvSpPr txBox="1"/>
          <p:nvPr/>
        </p:nvSpPr>
        <p:spPr>
          <a:xfrm>
            <a:off x="382857" y="3107171"/>
            <a:ext cx="10832886" cy="658835"/>
          </a:xfrm>
          <a:prstGeom prst="rect">
            <a:avLst/>
          </a:prstGeom>
          <a:noFill/>
        </p:spPr>
        <p:txBody>
          <a:bodyPr wrap="square">
            <a:spAutoFit/>
          </a:bodyPr>
          <a:lstStyle/>
          <a:p>
            <a:pPr>
              <a:lnSpc>
                <a:spcPct val="150000"/>
              </a:lnSpc>
            </a:pPr>
            <a:r>
              <a:rPr lang="vi-VN" sz="2800" b="1">
                <a:solidFill>
                  <a:schemeClr val="bg1"/>
                </a:solidFill>
              </a:rPr>
              <a:t>C.</a:t>
            </a:r>
            <a:r>
              <a:rPr lang="en-US" sz="2800" b="1">
                <a:solidFill>
                  <a:schemeClr val="bg1"/>
                </a:solidFill>
              </a:rPr>
              <a:t>   </a:t>
            </a:r>
            <a:r>
              <a:rPr lang="vi-VN" sz="2800" b="1">
                <a:solidFill>
                  <a:schemeClr val="bg1"/>
                </a:solidFill>
              </a:rPr>
              <a:t>Sinh vật chủ động biến đổi để thích ứng với môi trường.</a:t>
            </a:r>
          </a:p>
        </p:txBody>
      </p:sp>
      <p:sp>
        <p:nvSpPr>
          <p:cNvPr id="101" name="TextBox 100">
            <a:extLst>
              <a:ext uri="{FF2B5EF4-FFF2-40B4-BE49-F238E27FC236}">
                <a16:creationId xmlns="" xmlns:a16="http://schemas.microsoft.com/office/drawing/2014/main" id="{547B7438-3F45-C564-2E7B-3B18BE498532}"/>
              </a:ext>
            </a:extLst>
          </p:cNvPr>
          <p:cNvSpPr txBox="1"/>
          <p:nvPr/>
        </p:nvSpPr>
        <p:spPr>
          <a:xfrm>
            <a:off x="414506" y="3975897"/>
            <a:ext cx="10829364" cy="658835"/>
          </a:xfrm>
          <a:prstGeom prst="rect">
            <a:avLst/>
          </a:prstGeom>
          <a:noFill/>
        </p:spPr>
        <p:txBody>
          <a:bodyPr wrap="square">
            <a:spAutoFit/>
          </a:bodyPr>
          <a:lstStyle/>
          <a:p>
            <a:pPr>
              <a:lnSpc>
                <a:spcPct val="150000"/>
              </a:lnSpc>
            </a:pPr>
            <a:r>
              <a:rPr lang="vi-VN" sz="2800" b="1">
                <a:solidFill>
                  <a:schemeClr val="bg1"/>
                </a:solidFill>
              </a:rPr>
              <a:t>D.</a:t>
            </a:r>
            <a:r>
              <a:rPr lang="en-US" sz="2800" b="1">
                <a:solidFill>
                  <a:schemeClr val="bg1"/>
                </a:solidFill>
              </a:rPr>
              <a:t>   </a:t>
            </a:r>
            <a:r>
              <a:rPr lang="vi-VN" sz="2800" b="1">
                <a:solidFill>
                  <a:schemeClr val="bg1"/>
                </a:solidFill>
              </a:rPr>
              <a:t>Sự đào thải những cá thể kém thích nghi.</a:t>
            </a:r>
            <a:endParaRPr lang="en-US" sz="2800" b="1">
              <a:solidFill>
                <a:schemeClr val="bg1"/>
              </a:solidFill>
            </a:endParaRPr>
          </a:p>
        </p:txBody>
      </p:sp>
      <p:sp>
        <p:nvSpPr>
          <p:cNvPr id="23" name="TextBox 22">
            <a:extLst>
              <a:ext uri="{FF2B5EF4-FFF2-40B4-BE49-F238E27FC236}">
                <a16:creationId xmlns="" xmlns:a16="http://schemas.microsoft.com/office/drawing/2014/main" id="{D1CAEEAF-C242-A210-93A8-B621927AE928}"/>
              </a:ext>
            </a:extLst>
          </p:cNvPr>
          <p:cNvSpPr txBox="1"/>
          <p:nvPr/>
        </p:nvSpPr>
        <p:spPr>
          <a:xfrm>
            <a:off x="9965472" y="5105951"/>
            <a:ext cx="1843074" cy="578882"/>
          </a:xfrm>
          <a:prstGeom prst="roundRect">
            <a:avLst/>
          </a:prstGeom>
          <a:solidFill>
            <a:schemeClr val="tx1"/>
          </a:solidFill>
        </p:spPr>
        <p:txBody>
          <a:bodyPr wrap="square" rtlCol="0">
            <a:spAutoFit/>
          </a:bodyPr>
          <a:lstStyle/>
          <a:p>
            <a:pPr algn="ctr"/>
            <a:r>
              <a:rPr lang="en-US" sz="2800" b="1">
                <a:solidFill>
                  <a:schemeClr val="bg1"/>
                </a:solidFill>
              </a:rPr>
              <a:t>Đáp án A</a:t>
            </a:r>
          </a:p>
        </p:txBody>
      </p:sp>
    </p:spTree>
    <p:extLst>
      <p:ext uri="{BB962C8B-B14F-4D97-AF65-F5344CB8AC3E}">
        <p14:creationId xmlns:p14="http://schemas.microsoft.com/office/powerpoint/2010/main" val="53484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250" fill="hold"/>
                                        <p:tgtEl>
                                          <p:spTgt spid="66"/>
                                        </p:tgtEl>
                                        <p:attrNameLst>
                                          <p:attrName>ppt_w</p:attrName>
                                        </p:attrNameLst>
                                      </p:cBhvr>
                                      <p:tavLst>
                                        <p:tav tm="0">
                                          <p:val>
                                            <p:fltVal val="0"/>
                                          </p:val>
                                        </p:tav>
                                        <p:tav tm="100000">
                                          <p:val>
                                            <p:strVal val="#ppt_w"/>
                                          </p:val>
                                        </p:tav>
                                      </p:tavLst>
                                    </p:anim>
                                    <p:anim calcmode="lin" valueType="num">
                                      <p:cBhvr>
                                        <p:cTn id="8" dur="250" fill="hold"/>
                                        <p:tgtEl>
                                          <p:spTgt spid="66"/>
                                        </p:tgtEl>
                                        <p:attrNameLst>
                                          <p:attrName>ppt_h</p:attrName>
                                        </p:attrNameLst>
                                      </p:cBhvr>
                                      <p:tavLst>
                                        <p:tav tm="0">
                                          <p:val>
                                            <p:strVal val="#ppt_h"/>
                                          </p:val>
                                        </p:tav>
                                        <p:tav tm="100000">
                                          <p:val>
                                            <p:strVal val="#ppt_h"/>
                                          </p:val>
                                        </p:tav>
                                      </p:tavLst>
                                    </p:anim>
                                  </p:childTnLst>
                                </p:cTn>
                              </p:par>
                            </p:childTnLst>
                          </p:cTn>
                        </p:par>
                        <p:par>
                          <p:cTn id="9" fill="hold">
                            <p:stCondLst>
                              <p:cond delay="250"/>
                            </p:stCondLst>
                            <p:childTnLst>
                              <p:par>
                                <p:cTn id="10" presetID="17" presetClass="entr" presetSubtype="10" fill="hold" nodeType="afterEffect">
                                  <p:stCondLst>
                                    <p:cond delay="0"/>
                                  </p:stCondLst>
                                  <p:childTnLst>
                                    <p:set>
                                      <p:cBhvr>
                                        <p:cTn id="11" dur="1" fill="hold">
                                          <p:stCondLst>
                                            <p:cond delay="0"/>
                                          </p:stCondLst>
                                        </p:cTn>
                                        <p:tgtEl>
                                          <p:spTgt spid="74"/>
                                        </p:tgtEl>
                                        <p:attrNameLst>
                                          <p:attrName>style.visibility</p:attrName>
                                        </p:attrNameLst>
                                      </p:cBhvr>
                                      <p:to>
                                        <p:strVal val="visible"/>
                                      </p:to>
                                    </p:set>
                                    <p:anim calcmode="lin" valueType="num">
                                      <p:cBhvr>
                                        <p:cTn id="12" dur="250" fill="hold"/>
                                        <p:tgtEl>
                                          <p:spTgt spid="74"/>
                                        </p:tgtEl>
                                        <p:attrNameLst>
                                          <p:attrName>ppt_w</p:attrName>
                                        </p:attrNameLst>
                                      </p:cBhvr>
                                      <p:tavLst>
                                        <p:tav tm="0">
                                          <p:val>
                                            <p:fltVal val="0"/>
                                          </p:val>
                                        </p:tav>
                                        <p:tav tm="100000">
                                          <p:val>
                                            <p:strVal val="#ppt_w"/>
                                          </p:val>
                                        </p:tav>
                                      </p:tavLst>
                                    </p:anim>
                                    <p:anim calcmode="lin" valueType="num">
                                      <p:cBhvr>
                                        <p:cTn id="13" dur="250" fill="hold"/>
                                        <p:tgtEl>
                                          <p:spTgt spid="74"/>
                                        </p:tgtEl>
                                        <p:attrNameLst>
                                          <p:attrName>ppt_h</p:attrName>
                                        </p:attrNameLst>
                                      </p:cBhvr>
                                      <p:tavLst>
                                        <p:tav tm="0">
                                          <p:val>
                                            <p:strVal val="#ppt_h"/>
                                          </p:val>
                                        </p:tav>
                                        <p:tav tm="100000">
                                          <p:val>
                                            <p:strVal val="#ppt_h"/>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82"/>
                                        </p:tgtEl>
                                        <p:attrNameLst>
                                          <p:attrName>style.visibility</p:attrName>
                                        </p:attrNameLst>
                                      </p:cBhvr>
                                      <p:to>
                                        <p:strVal val="visible"/>
                                      </p:to>
                                    </p:set>
                                    <p:anim calcmode="lin" valueType="num">
                                      <p:cBhvr>
                                        <p:cTn id="17" dur="250" fill="hold"/>
                                        <p:tgtEl>
                                          <p:spTgt spid="82"/>
                                        </p:tgtEl>
                                        <p:attrNameLst>
                                          <p:attrName>ppt_w</p:attrName>
                                        </p:attrNameLst>
                                      </p:cBhvr>
                                      <p:tavLst>
                                        <p:tav tm="0">
                                          <p:val>
                                            <p:fltVal val="0"/>
                                          </p:val>
                                        </p:tav>
                                        <p:tav tm="100000">
                                          <p:val>
                                            <p:strVal val="#ppt_w"/>
                                          </p:val>
                                        </p:tav>
                                      </p:tavLst>
                                    </p:anim>
                                    <p:anim calcmode="lin" valueType="num">
                                      <p:cBhvr>
                                        <p:cTn id="18" dur="250" fill="hold"/>
                                        <p:tgtEl>
                                          <p:spTgt spid="82"/>
                                        </p:tgtEl>
                                        <p:attrNameLst>
                                          <p:attrName>ppt_h</p:attrName>
                                        </p:attrNameLst>
                                      </p:cBhvr>
                                      <p:tavLst>
                                        <p:tav tm="0">
                                          <p:val>
                                            <p:strVal val="#ppt_h"/>
                                          </p:val>
                                        </p:tav>
                                        <p:tav tm="100000">
                                          <p:val>
                                            <p:strVal val="#ppt_h"/>
                                          </p:val>
                                        </p:tav>
                                      </p:tavLst>
                                    </p:anim>
                                  </p:childTnLst>
                                </p:cTn>
                              </p:par>
                            </p:childTnLst>
                          </p:cTn>
                        </p:par>
                        <p:par>
                          <p:cTn id="19" fill="hold">
                            <p:stCondLst>
                              <p:cond delay="750"/>
                            </p:stCondLst>
                            <p:childTnLst>
                              <p:par>
                                <p:cTn id="20" presetID="17" presetClass="entr" presetSubtype="10" fill="hold" nodeType="afterEffect">
                                  <p:stCondLst>
                                    <p:cond delay="0"/>
                                  </p:stCondLst>
                                  <p:childTnLst>
                                    <p:set>
                                      <p:cBhvr>
                                        <p:cTn id="21" dur="1" fill="hold">
                                          <p:stCondLst>
                                            <p:cond delay="0"/>
                                          </p:stCondLst>
                                        </p:cTn>
                                        <p:tgtEl>
                                          <p:spTgt spid="90"/>
                                        </p:tgtEl>
                                        <p:attrNameLst>
                                          <p:attrName>style.visibility</p:attrName>
                                        </p:attrNameLst>
                                      </p:cBhvr>
                                      <p:to>
                                        <p:strVal val="visible"/>
                                      </p:to>
                                    </p:set>
                                    <p:anim calcmode="lin" valueType="num">
                                      <p:cBhvr>
                                        <p:cTn id="22" dur="250" fill="hold"/>
                                        <p:tgtEl>
                                          <p:spTgt spid="90"/>
                                        </p:tgtEl>
                                        <p:attrNameLst>
                                          <p:attrName>ppt_w</p:attrName>
                                        </p:attrNameLst>
                                      </p:cBhvr>
                                      <p:tavLst>
                                        <p:tav tm="0">
                                          <p:val>
                                            <p:fltVal val="0"/>
                                          </p:val>
                                        </p:tav>
                                        <p:tav tm="100000">
                                          <p:val>
                                            <p:strVal val="#ppt_w"/>
                                          </p:val>
                                        </p:tav>
                                      </p:tavLst>
                                    </p:anim>
                                    <p:anim calcmode="lin" valueType="num">
                                      <p:cBhvr>
                                        <p:cTn id="23" dur="250" fill="hold"/>
                                        <p:tgtEl>
                                          <p:spTgt spid="90"/>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5688A160-CEDB-6151-E3BA-003DCA98C7A6}"/>
              </a:ext>
            </a:extLst>
          </p:cNvPr>
          <p:cNvSpPr txBox="1"/>
          <p:nvPr/>
        </p:nvSpPr>
        <p:spPr>
          <a:xfrm>
            <a:off x="510988" y="325922"/>
            <a:ext cx="11170023" cy="5614037"/>
          </a:xfrm>
          <a:prstGeom prst="rect">
            <a:avLst/>
          </a:prstGeom>
          <a:noFill/>
        </p:spPr>
        <p:txBody>
          <a:bodyPr wrap="square">
            <a:spAutoFit/>
          </a:bodyPr>
          <a:lstStyle/>
          <a:p>
            <a:pPr>
              <a:lnSpc>
                <a:spcPct val="130000"/>
              </a:lnSpc>
              <a:spcBef>
                <a:spcPts val="600"/>
              </a:spcBef>
            </a:pPr>
            <a:r>
              <a:rPr lang="en-US" sz="2800" b="1" dirty="0" err="1" smtClean="0">
                <a:solidFill>
                  <a:srgbClr val="FFFF00"/>
                </a:solidFill>
              </a:rPr>
              <a:t>Câu</a:t>
            </a:r>
            <a:r>
              <a:rPr lang="en-US" sz="2800" b="1" dirty="0" smtClean="0">
                <a:solidFill>
                  <a:srgbClr val="FFFF00"/>
                </a:solidFill>
              </a:rPr>
              <a:t> 3. </a:t>
            </a:r>
            <a:r>
              <a:rPr lang="vi-VN" sz="2800" b="1" dirty="0">
                <a:solidFill>
                  <a:srgbClr val="FFFF00"/>
                </a:solidFill>
              </a:rPr>
              <a:t>Những nhân tố nào dưới đây làm thay đổi tần số allele của quần thể?</a:t>
            </a:r>
          </a:p>
          <a:p>
            <a:pPr>
              <a:lnSpc>
                <a:spcPct val="130000"/>
              </a:lnSpc>
              <a:spcBef>
                <a:spcPts val="600"/>
              </a:spcBef>
            </a:pPr>
            <a:r>
              <a:rPr lang="vi-VN" sz="2800" dirty="0">
                <a:solidFill>
                  <a:schemeClr val="bg1"/>
                </a:solidFill>
              </a:rPr>
              <a:t>(1)	Đột biến.</a:t>
            </a:r>
          </a:p>
          <a:p>
            <a:pPr>
              <a:lnSpc>
                <a:spcPct val="130000"/>
              </a:lnSpc>
              <a:spcBef>
                <a:spcPts val="600"/>
              </a:spcBef>
            </a:pPr>
            <a:r>
              <a:rPr lang="vi-VN" sz="2800" dirty="0">
                <a:solidFill>
                  <a:schemeClr val="bg1"/>
                </a:solidFill>
              </a:rPr>
              <a:t>(2)	Chọn lọc tự nhiên. </a:t>
            </a:r>
          </a:p>
          <a:p>
            <a:pPr>
              <a:lnSpc>
                <a:spcPct val="130000"/>
              </a:lnSpc>
              <a:spcBef>
                <a:spcPts val="600"/>
              </a:spcBef>
            </a:pPr>
            <a:r>
              <a:rPr lang="vi-VN" sz="2800" dirty="0">
                <a:solidFill>
                  <a:schemeClr val="bg1"/>
                </a:solidFill>
              </a:rPr>
              <a:t>(3)	Giao phối không ngẫu nhiên. </a:t>
            </a:r>
          </a:p>
          <a:p>
            <a:pPr>
              <a:lnSpc>
                <a:spcPct val="130000"/>
              </a:lnSpc>
              <a:spcBef>
                <a:spcPts val="600"/>
              </a:spcBef>
            </a:pPr>
            <a:r>
              <a:rPr lang="vi-VN" sz="2800" dirty="0">
                <a:solidFill>
                  <a:schemeClr val="bg1"/>
                </a:solidFill>
              </a:rPr>
              <a:t>(4)	Yếu tố ngẫu nhiên.</a:t>
            </a:r>
          </a:p>
          <a:p>
            <a:pPr>
              <a:lnSpc>
                <a:spcPct val="130000"/>
              </a:lnSpc>
              <a:spcBef>
                <a:spcPts val="600"/>
              </a:spcBef>
            </a:pPr>
            <a:r>
              <a:rPr lang="vi-VN" sz="2800" dirty="0">
                <a:solidFill>
                  <a:schemeClr val="bg1"/>
                </a:solidFill>
              </a:rPr>
              <a:t>Tổ hơp đúng là </a:t>
            </a:r>
            <a:endParaRPr lang="en-US" sz="2800" dirty="0">
              <a:solidFill>
                <a:schemeClr val="bg1"/>
              </a:solidFill>
            </a:endParaRPr>
          </a:p>
          <a:p>
            <a:pPr lvl="1">
              <a:lnSpc>
                <a:spcPct val="130000"/>
              </a:lnSpc>
              <a:spcBef>
                <a:spcPts val="600"/>
              </a:spcBef>
            </a:pPr>
            <a:r>
              <a:rPr lang="vi-VN" sz="2800" b="1" dirty="0">
                <a:solidFill>
                  <a:schemeClr val="bg1"/>
                </a:solidFill>
              </a:rPr>
              <a:t>A. </a:t>
            </a:r>
            <a:r>
              <a:rPr lang="vi-VN" sz="2800" dirty="0">
                <a:solidFill>
                  <a:schemeClr val="bg1"/>
                </a:solidFill>
              </a:rPr>
              <a:t>(</a:t>
            </a:r>
            <a:r>
              <a:rPr lang="en-US" sz="2800" dirty="0">
                <a:solidFill>
                  <a:schemeClr val="bg1"/>
                </a:solidFill>
              </a:rPr>
              <a:t>2</a:t>
            </a:r>
            <a:r>
              <a:rPr lang="vi-VN" sz="2800" dirty="0">
                <a:solidFill>
                  <a:schemeClr val="bg1"/>
                </a:solidFill>
              </a:rPr>
              <a:t>), (</a:t>
            </a:r>
            <a:r>
              <a:rPr lang="en-US" sz="2800" dirty="0">
                <a:solidFill>
                  <a:schemeClr val="bg1"/>
                </a:solidFill>
              </a:rPr>
              <a:t>3</a:t>
            </a:r>
            <a:r>
              <a:rPr lang="vi-VN" sz="2800" dirty="0">
                <a:solidFill>
                  <a:schemeClr val="bg1"/>
                </a:solidFill>
              </a:rPr>
              <a:t>), (4).</a:t>
            </a:r>
            <a:r>
              <a:rPr lang="en-US" sz="2800" dirty="0">
                <a:solidFill>
                  <a:schemeClr val="bg1"/>
                </a:solidFill>
              </a:rPr>
              <a:t>				</a:t>
            </a:r>
            <a:r>
              <a:rPr lang="vi-VN" sz="2800" b="1" dirty="0">
                <a:solidFill>
                  <a:schemeClr val="bg1"/>
                </a:solidFill>
              </a:rPr>
              <a:t>B.</a:t>
            </a:r>
            <a:r>
              <a:rPr lang="en-US" sz="2800" b="1" dirty="0">
                <a:solidFill>
                  <a:schemeClr val="bg1"/>
                </a:solidFill>
              </a:rPr>
              <a:t> </a:t>
            </a:r>
            <a:r>
              <a:rPr lang="vi-VN" sz="2800" dirty="0">
                <a:solidFill>
                  <a:schemeClr val="bg1"/>
                </a:solidFill>
              </a:rPr>
              <a:t>(</a:t>
            </a:r>
            <a:r>
              <a:rPr lang="en-US" sz="2800" dirty="0">
                <a:solidFill>
                  <a:schemeClr val="bg1"/>
                </a:solidFill>
              </a:rPr>
              <a:t>1</a:t>
            </a:r>
            <a:r>
              <a:rPr lang="vi-VN" sz="2800" dirty="0">
                <a:solidFill>
                  <a:schemeClr val="bg1"/>
                </a:solidFill>
              </a:rPr>
              <a:t>), (</a:t>
            </a:r>
            <a:r>
              <a:rPr lang="en-US" sz="2800" dirty="0">
                <a:solidFill>
                  <a:schemeClr val="bg1"/>
                </a:solidFill>
              </a:rPr>
              <a:t>2</a:t>
            </a:r>
            <a:r>
              <a:rPr lang="vi-VN" sz="2800" dirty="0">
                <a:solidFill>
                  <a:schemeClr val="bg1"/>
                </a:solidFill>
              </a:rPr>
              <a:t>), (4).</a:t>
            </a:r>
          </a:p>
          <a:p>
            <a:pPr lvl="1">
              <a:lnSpc>
                <a:spcPct val="130000"/>
              </a:lnSpc>
              <a:spcBef>
                <a:spcPts val="600"/>
              </a:spcBef>
            </a:pPr>
            <a:r>
              <a:rPr lang="vi-VN" sz="2800" b="1" dirty="0">
                <a:solidFill>
                  <a:schemeClr val="bg1"/>
                </a:solidFill>
              </a:rPr>
              <a:t>C.</a:t>
            </a:r>
            <a:r>
              <a:rPr lang="en-US" sz="2800" b="1" dirty="0">
                <a:solidFill>
                  <a:schemeClr val="bg1"/>
                </a:solidFill>
              </a:rPr>
              <a:t> </a:t>
            </a:r>
            <a:r>
              <a:rPr lang="vi-VN" sz="2800" dirty="0">
                <a:solidFill>
                  <a:schemeClr val="bg1"/>
                </a:solidFill>
              </a:rPr>
              <a:t>(1), (3), (4).</a:t>
            </a:r>
            <a:r>
              <a:rPr lang="en-US" sz="2800" dirty="0">
                <a:solidFill>
                  <a:schemeClr val="bg1"/>
                </a:solidFill>
              </a:rPr>
              <a:t>				</a:t>
            </a:r>
            <a:r>
              <a:rPr lang="vi-VN" sz="2800" b="1" dirty="0">
                <a:solidFill>
                  <a:schemeClr val="bg1"/>
                </a:solidFill>
              </a:rPr>
              <a:t>D.</a:t>
            </a:r>
            <a:r>
              <a:rPr lang="en-US" sz="2800" b="1" dirty="0">
                <a:solidFill>
                  <a:schemeClr val="bg1"/>
                </a:solidFill>
              </a:rPr>
              <a:t> </a:t>
            </a:r>
            <a:r>
              <a:rPr lang="vi-VN" sz="2800" dirty="0">
                <a:solidFill>
                  <a:schemeClr val="bg1"/>
                </a:solidFill>
              </a:rPr>
              <a:t>(1), (2), (3), (4).</a:t>
            </a:r>
          </a:p>
        </p:txBody>
      </p:sp>
      <p:sp>
        <p:nvSpPr>
          <p:cNvPr id="5" name="Flowchart: Connector 4">
            <a:extLst>
              <a:ext uri="{FF2B5EF4-FFF2-40B4-BE49-F238E27FC236}">
                <a16:creationId xmlns="" xmlns:a16="http://schemas.microsoft.com/office/drawing/2014/main" id="{FD2CA899-5373-B501-C233-D680B6D876FF}"/>
              </a:ext>
            </a:extLst>
          </p:cNvPr>
          <p:cNvSpPr/>
          <p:nvPr/>
        </p:nvSpPr>
        <p:spPr>
          <a:xfrm>
            <a:off x="5870391" y="4656528"/>
            <a:ext cx="642470" cy="642470"/>
          </a:xfrm>
          <a:prstGeom prst="flowChartConnector">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900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227D3397-6D8A-51CE-EB2F-9D72AE275EB2}"/>
              </a:ext>
            </a:extLst>
          </p:cNvPr>
          <p:cNvSpPr txBox="1"/>
          <p:nvPr/>
        </p:nvSpPr>
        <p:spPr>
          <a:xfrm>
            <a:off x="806823" y="760389"/>
            <a:ext cx="10841317" cy="4198265"/>
          </a:xfrm>
          <a:prstGeom prst="rect">
            <a:avLst/>
          </a:prstGeom>
          <a:noFill/>
        </p:spPr>
        <p:txBody>
          <a:bodyPr wrap="square">
            <a:spAutoFit/>
          </a:bodyPr>
          <a:lstStyle>
            <a:defPPr>
              <a:defRPr lang="en-US"/>
            </a:defPPr>
            <a:lvl1pPr algn="just">
              <a:lnSpc>
                <a:spcPct val="120000"/>
              </a:lnSpc>
              <a:spcBef>
                <a:spcPts val="600"/>
              </a:spcBef>
              <a:defRPr sz="2800" b="1">
                <a:solidFill>
                  <a:srgbClr val="FFFF00"/>
                </a:solidFill>
              </a:defRPr>
            </a:lvl1pPr>
            <a:lvl2pPr lvl="1" algn="just">
              <a:lnSpc>
                <a:spcPct val="120000"/>
              </a:lnSpc>
              <a:spcBef>
                <a:spcPts val="600"/>
              </a:spcBef>
              <a:defRPr sz="2800" b="1">
                <a:solidFill>
                  <a:schemeClr val="bg1"/>
                </a:solidFill>
              </a:defRPr>
            </a:lvl2pPr>
          </a:lstStyle>
          <a:p>
            <a:pPr>
              <a:lnSpc>
                <a:spcPct val="150000"/>
              </a:lnSpc>
            </a:pPr>
            <a:r>
              <a:rPr lang="en-US" dirty="0" smtClean="0"/>
              <a:t>CÂU 4. </a:t>
            </a:r>
            <a:r>
              <a:rPr lang="vi-VN" dirty="0"/>
              <a:t>Nhân tố tiến hoá nào dưới đây có vai trò sàng lọc và giữ lại cá thể có kiểu gene quy định kiểu hình thích nghi?</a:t>
            </a:r>
          </a:p>
          <a:p>
            <a:pPr lvl="1">
              <a:lnSpc>
                <a:spcPct val="150000"/>
              </a:lnSpc>
            </a:pPr>
            <a:r>
              <a:rPr lang="vi-VN" dirty="0">
                <a:solidFill>
                  <a:schemeClr val="bg1"/>
                </a:solidFill>
              </a:rPr>
              <a:t>A. </a:t>
            </a:r>
            <a:r>
              <a:rPr lang="vi-VN" b="0" dirty="0">
                <a:solidFill>
                  <a:schemeClr val="bg1"/>
                </a:solidFill>
              </a:rPr>
              <a:t>Chọn lọc tự nhiên.</a:t>
            </a:r>
          </a:p>
          <a:p>
            <a:pPr lvl="1">
              <a:lnSpc>
                <a:spcPct val="150000"/>
              </a:lnSpc>
            </a:pPr>
            <a:r>
              <a:rPr lang="vi-VN" dirty="0">
                <a:solidFill>
                  <a:schemeClr val="bg1"/>
                </a:solidFill>
              </a:rPr>
              <a:t>B. </a:t>
            </a:r>
            <a:r>
              <a:rPr lang="vi-VN" b="0" dirty="0">
                <a:solidFill>
                  <a:schemeClr val="bg1"/>
                </a:solidFill>
              </a:rPr>
              <a:t>Đột biến.</a:t>
            </a:r>
          </a:p>
          <a:p>
            <a:pPr lvl="1">
              <a:lnSpc>
                <a:spcPct val="150000"/>
              </a:lnSpc>
            </a:pPr>
            <a:r>
              <a:rPr lang="vi-VN" dirty="0">
                <a:solidFill>
                  <a:schemeClr val="bg1"/>
                </a:solidFill>
              </a:rPr>
              <a:t>C. </a:t>
            </a:r>
            <a:r>
              <a:rPr lang="vi-VN" b="0" dirty="0">
                <a:solidFill>
                  <a:schemeClr val="bg1"/>
                </a:solidFill>
              </a:rPr>
              <a:t>Di – nhập gene.</a:t>
            </a:r>
          </a:p>
          <a:p>
            <a:pPr lvl="1">
              <a:lnSpc>
                <a:spcPct val="150000"/>
              </a:lnSpc>
            </a:pPr>
            <a:r>
              <a:rPr lang="vi-VN" dirty="0">
                <a:solidFill>
                  <a:schemeClr val="bg1"/>
                </a:solidFill>
              </a:rPr>
              <a:t>D. </a:t>
            </a:r>
            <a:r>
              <a:rPr lang="vi-VN" b="0" dirty="0">
                <a:solidFill>
                  <a:schemeClr val="bg1"/>
                </a:solidFill>
              </a:rPr>
              <a:t>Yếu tố ngẫu nhiên.</a:t>
            </a:r>
            <a:endParaRPr lang="en-US" b="0" dirty="0">
              <a:solidFill>
                <a:schemeClr val="bg1"/>
              </a:solidFill>
            </a:endParaRPr>
          </a:p>
        </p:txBody>
      </p:sp>
      <p:sp>
        <p:nvSpPr>
          <p:cNvPr id="4" name="Flowchart: Connector 3">
            <a:extLst>
              <a:ext uri="{FF2B5EF4-FFF2-40B4-BE49-F238E27FC236}">
                <a16:creationId xmlns="" xmlns:a16="http://schemas.microsoft.com/office/drawing/2014/main" id="{F6412AA3-A845-1EC9-A8B1-811133D91D67}"/>
              </a:ext>
            </a:extLst>
          </p:cNvPr>
          <p:cNvSpPr/>
          <p:nvPr/>
        </p:nvSpPr>
        <p:spPr>
          <a:xfrm>
            <a:off x="1107144" y="2164340"/>
            <a:ext cx="642470" cy="642470"/>
          </a:xfrm>
          <a:prstGeom prst="flowChartConnector">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450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0AB426-5B7C-607E-D413-5D2C9495CC0A}"/>
              </a:ext>
            </a:extLst>
          </p:cNvPr>
          <p:cNvSpPr>
            <a:spLocks noGrp="1"/>
          </p:cNvSpPr>
          <p:nvPr>
            <p:ph type="ctrTitle"/>
          </p:nvPr>
        </p:nvSpPr>
        <p:spPr>
          <a:xfrm>
            <a:off x="629477" y="2171000"/>
            <a:ext cx="6461330" cy="1716996"/>
          </a:xfrm>
        </p:spPr>
        <p:txBody>
          <a:bodyPr>
            <a:normAutofit fontScale="90000"/>
          </a:bodyPr>
          <a:lstStyle/>
          <a:p>
            <a:pPr algn="r">
              <a:lnSpc>
                <a:spcPct val="120000"/>
              </a:lnSpc>
            </a:pPr>
            <a:r>
              <a:rPr lang="en-US" sz="4800" dirty="0"/>
              <a:t>CÁM ƠN CÁC EM ĐÃ THEO DÕI BÀI HỌC</a:t>
            </a:r>
          </a:p>
        </p:txBody>
      </p:sp>
      <p:sp>
        <p:nvSpPr>
          <p:cNvPr id="3" name="Subtitle 2">
            <a:extLst>
              <a:ext uri="{FF2B5EF4-FFF2-40B4-BE49-F238E27FC236}">
                <a16:creationId xmlns:a16="http://schemas.microsoft.com/office/drawing/2014/main" xmlns="" id="{B787DFD8-D262-D485-B1F2-817C5A0928C5}"/>
              </a:ext>
            </a:extLst>
          </p:cNvPr>
          <p:cNvSpPr>
            <a:spLocks noGrp="1"/>
          </p:cNvSpPr>
          <p:nvPr>
            <p:ph type="subTitle" idx="1"/>
          </p:nvPr>
        </p:nvSpPr>
        <p:spPr>
          <a:xfrm>
            <a:off x="3088035" y="3921655"/>
            <a:ext cx="3913015" cy="485399"/>
          </a:xfrm>
        </p:spPr>
        <p:txBody>
          <a:bodyPr/>
          <a:lstStyle/>
          <a:p>
            <a:pPr algn="r"/>
            <a:r>
              <a:rPr lang="en-US" b="1" i="1">
                <a:latin typeface="Times New Roman" panose="02020603050405020304" pitchFamily="18" charset="0"/>
                <a:cs typeface="Times New Roman" panose="02020603050405020304" pitchFamily="18" charset="0"/>
              </a:rPr>
              <a:t>Khoa học tự nhiên 9</a:t>
            </a:r>
            <a:endParaRPr lang="en-US" b="1" i="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xmlns="" id="{7ACA8BCD-DDD1-FB7B-FF26-124FB9EE308B}"/>
              </a:ext>
            </a:extLst>
          </p:cNvPr>
          <p:cNvGrpSpPr/>
          <p:nvPr/>
        </p:nvGrpSpPr>
        <p:grpSpPr>
          <a:xfrm>
            <a:off x="481640" y="726386"/>
            <a:ext cx="2823492" cy="676228"/>
            <a:chOff x="945350" y="611792"/>
            <a:chExt cx="3435496" cy="676228"/>
          </a:xfrm>
        </p:grpSpPr>
        <p:sp>
          <p:nvSpPr>
            <p:cNvPr id="5" name="Rectangle: Rounded Corners 4">
              <a:extLst>
                <a:ext uri="{FF2B5EF4-FFF2-40B4-BE49-F238E27FC236}">
                  <a16:creationId xmlns:a16="http://schemas.microsoft.com/office/drawing/2014/main" xmlns="" id="{BECF3C4F-409D-D19D-F858-7D204CF82024}"/>
                </a:ext>
              </a:extLst>
            </p:cNvPr>
            <p:cNvSpPr/>
            <p:nvPr/>
          </p:nvSpPr>
          <p:spPr>
            <a:xfrm rot="21311722">
              <a:off x="945350" y="611792"/>
              <a:ext cx="3357831" cy="676228"/>
            </a:xfrm>
            <a:prstGeom prst="roundRect">
              <a:avLst/>
            </a:prstGeom>
            <a:solidFill>
              <a:srgbClr val="0070C0"/>
            </a:solidFill>
            <a:ln w="28575"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C3962E0F-BE2E-7BC9-1A03-82B98E1FCA1A}"/>
                </a:ext>
              </a:extLst>
            </p:cNvPr>
            <p:cNvSpPr txBox="1"/>
            <p:nvPr/>
          </p:nvSpPr>
          <p:spPr>
            <a:xfrm rot="21296516">
              <a:off x="1770901" y="635731"/>
              <a:ext cx="26099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outerShdw blurRad="76200" dist="76200" dir="2700000" sx="101000" sy="101000" algn="tl" rotWithShape="0">
                      <a:prstClr val="black">
                        <a:alpha val="40000"/>
                      </a:prstClr>
                    </a:outerShdw>
                  </a:effectLst>
                  <a:uLnTx/>
                  <a:uFillTx/>
                  <a:latin typeface="Arial" panose="020B0604020202020204"/>
                  <a:ea typeface="+mn-ea"/>
                  <a:cs typeface="Arial" panose="020B0604020202020204" pitchFamily="34" charset="0"/>
                </a:rPr>
                <a:t>KẾT THÚC</a:t>
              </a:r>
            </a:p>
          </p:txBody>
        </p:sp>
      </p:grpSp>
      <p:grpSp>
        <p:nvGrpSpPr>
          <p:cNvPr id="7" name="Group 6">
            <a:extLst>
              <a:ext uri="{FF2B5EF4-FFF2-40B4-BE49-F238E27FC236}">
                <a16:creationId xmlns:a16="http://schemas.microsoft.com/office/drawing/2014/main" xmlns="" id="{E882C0CA-6D80-7D01-DEC7-E1568969C475}"/>
              </a:ext>
            </a:extLst>
          </p:cNvPr>
          <p:cNvGrpSpPr/>
          <p:nvPr/>
        </p:nvGrpSpPr>
        <p:grpSpPr>
          <a:xfrm>
            <a:off x="205628" y="744248"/>
            <a:ext cx="914400" cy="914400"/>
            <a:chOff x="5532121" y="2971800"/>
            <a:chExt cx="914400" cy="914400"/>
          </a:xfrm>
        </p:grpSpPr>
        <p:sp>
          <p:nvSpPr>
            <p:cNvPr id="8" name="Oval 7">
              <a:extLst>
                <a:ext uri="{FF2B5EF4-FFF2-40B4-BE49-F238E27FC236}">
                  <a16:creationId xmlns:a16="http://schemas.microsoft.com/office/drawing/2014/main" xmlns="" id="{821BEFAA-3325-516A-B058-A3FC185C6EFA}"/>
                </a:ext>
              </a:extLst>
            </p:cNvPr>
            <p:cNvSpPr/>
            <p:nvPr/>
          </p:nvSpPr>
          <p:spPr>
            <a:xfrm>
              <a:off x="5532121" y="2971800"/>
              <a:ext cx="914400" cy="914400"/>
            </a:xfrm>
            <a:prstGeom prst="ellipse">
              <a:avLst/>
            </a:prstGeom>
            <a:solidFill>
              <a:srgbClr val="0070C0"/>
            </a:solidFill>
            <a:ln w="381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Icon&#10;&#10;Description automatically generated">
              <a:extLst>
                <a:ext uri="{FF2B5EF4-FFF2-40B4-BE49-F238E27FC236}">
                  <a16:creationId xmlns:a16="http://schemas.microsoft.com/office/drawing/2014/main" xmlns="" id="{DB8E058F-C38C-BCDD-9620-690262A1F2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4559" y="3124238"/>
              <a:ext cx="609524" cy="609524"/>
            </a:xfrm>
            <a:prstGeom prst="rect">
              <a:avLst/>
            </a:prstGeom>
          </p:spPr>
        </p:pic>
        <p:sp>
          <p:nvSpPr>
            <p:cNvPr id="10" name="Oval 9">
              <a:extLst>
                <a:ext uri="{FF2B5EF4-FFF2-40B4-BE49-F238E27FC236}">
                  <a16:creationId xmlns:a16="http://schemas.microsoft.com/office/drawing/2014/main" xmlns="" id="{A9A9B542-A1EB-7301-018F-08E43C935808}"/>
                </a:ext>
              </a:extLst>
            </p:cNvPr>
            <p:cNvSpPr/>
            <p:nvPr/>
          </p:nvSpPr>
          <p:spPr>
            <a:xfrm>
              <a:off x="5690273" y="3126143"/>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xmlns="" id="{3D2220D2-8189-1EDD-9A71-4DC91FB0A3F2}"/>
                </a:ext>
              </a:extLst>
            </p:cNvPr>
            <p:cNvSpPr/>
            <p:nvPr/>
          </p:nvSpPr>
          <p:spPr>
            <a:xfrm>
              <a:off x="6101715" y="318136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xmlns="" id="{0EC47AA5-4DB5-5BBD-2175-F7271C9BFF8B}"/>
                </a:ext>
              </a:extLst>
            </p:cNvPr>
            <p:cNvSpPr/>
            <p:nvPr/>
          </p:nvSpPr>
          <p:spPr>
            <a:xfrm>
              <a:off x="6153151" y="351283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xmlns="" id="{9E886DC4-02AB-1740-B50C-F8E2B7A89C9B}"/>
                </a:ext>
              </a:extLst>
            </p:cNvPr>
            <p:cNvSpPr/>
            <p:nvPr/>
          </p:nvSpPr>
          <p:spPr>
            <a:xfrm>
              <a:off x="5760739" y="3589020"/>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xmlns="" id="{11AECA1F-67DA-2F31-A641-FB8C6AE0DB1A}"/>
                </a:ext>
              </a:extLst>
            </p:cNvPr>
            <p:cNvSpPr/>
            <p:nvPr/>
          </p:nvSpPr>
          <p:spPr>
            <a:xfrm>
              <a:off x="5901671" y="3345189"/>
              <a:ext cx="167621" cy="167621"/>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15" name="Picture 2" descr="28 Collection Of Boy Reading Book Clipart Png - Read A Book Clipart,  Transparent Png - kindpng">
            <a:extLst>
              <a:ext uri="{FF2B5EF4-FFF2-40B4-BE49-F238E27FC236}">
                <a16:creationId xmlns:a16="http://schemas.microsoft.com/office/drawing/2014/main" xmlns="" id="{6245D36A-E9EA-CBEA-864D-A5DF47C028E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805" b="94348" l="10000" r="90000">
                        <a14:foregroundMark x1="39186" y1="29873" x2="39186" y2="29873"/>
                        <a14:foregroundMark x1="41860" y1="8881" x2="57093" y2="6920"/>
                        <a14:foregroundMark x1="46163" y1="40830" x2="51047" y2="49596"/>
                        <a14:foregroundMark x1="54419" y1="63322" x2="52907" y2="81776"/>
                        <a14:foregroundMark x1="34767" y1="83737" x2="57674" y2="87313"/>
                        <a14:foregroundMark x1="35581" y1="92388" x2="35581" y2="94348"/>
                        <a14:foregroundMark x1="63256" y1="85928" x2="70581" y2="81776"/>
                        <a14:foregroundMark x1="36395" y1="73818" x2="49651" y2="75202"/>
                        <a14:foregroundMark x1="32558" y1="54671" x2="45581" y2="60092"/>
                        <a14:foregroundMark x1="54302" y1="55133" x2="43140" y2="58131"/>
                        <a14:foregroundMark x1="45814" y1="56055" x2="49651" y2="51903"/>
                        <a14:foregroundMark x1="59651" y1="53979" x2="64767" y2="49712"/>
                        <a14:foregroundMark x1="64767" y1="52941" x2="50814" y2="56055"/>
                        <a14:foregroundMark x1="58256" y1="55825" x2="48023" y2="60900"/>
                        <a14:foregroundMark x1="60000" y1="27566" x2="55349" y2="29527"/>
                        <a14:foregroundMark x1="32674" y1="82699" x2="34070" y2="82353"/>
                      </a14:backgroundRemoval>
                    </a14:imgEffect>
                  </a14:imgLayer>
                </a14:imgProps>
              </a:ext>
              <a:ext uri="{28A0092B-C50C-407E-A947-70E740481C1C}">
                <a14:useLocalDpi xmlns:a14="http://schemas.microsoft.com/office/drawing/2010/main" val="0"/>
              </a:ext>
            </a:extLst>
          </a:blip>
          <a:srcRect/>
          <a:stretch>
            <a:fillRect/>
          </a:stretch>
        </p:blipFill>
        <p:spPr bwMode="auto">
          <a:xfrm>
            <a:off x="8546402" y="3029498"/>
            <a:ext cx="3977178" cy="4009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4970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ritically Examine Lamarck Theory of Evolution. (15 Marks)">
            <a:extLst>
              <a:ext uri="{FF2B5EF4-FFF2-40B4-BE49-F238E27FC236}">
                <a16:creationId xmlns:a16="http://schemas.microsoft.com/office/drawing/2014/main" xmlns="" id="{BEA60074-35A9-85C6-6A6C-3D21CFB24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90412" cy="620485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C0871C65-1F0D-7EC0-CA2B-2AE4F7EF049B}"/>
              </a:ext>
            </a:extLst>
          </p:cNvPr>
          <p:cNvSpPr/>
          <p:nvPr/>
        </p:nvSpPr>
        <p:spPr>
          <a:xfrm>
            <a:off x="1356659" y="1476188"/>
            <a:ext cx="6825129" cy="531906"/>
          </a:xfrm>
          <a:prstGeom prst="rect">
            <a:avLst/>
          </a:prstGeom>
          <a:solidFill>
            <a:srgbClr val="C1C8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730ED27F-3C26-6C9C-B84F-9F6FEF430FB2}"/>
              </a:ext>
            </a:extLst>
          </p:cNvPr>
          <p:cNvSpPr/>
          <p:nvPr/>
        </p:nvSpPr>
        <p:spPr>
          <a:xfrm>
            <a:off x="298823" y="101600"/>
            <a:ext cx="9215718" cy="1374588"/>
          </a:xfrm>
          <a:prstGeom prst="rect">
            <a:avLst/>
          </a:prstGeom>
          <a:solidFill>
            <a:srgbClr val="C1C8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Top Corners Rounded 4">
            <a:extLst>
              <a:ext uri="{FF2B5EF4-FFF2-40B4-BE49-F238E27FC236}">
                <a16:creationId xmlns:a16="http://schemas.microsoft.com/office/drawing/2014/main" xmlns="" id="{BBA807D6-0363-5078-BB53-3D4C75D469C0}"/>
              </a:ext>
            </a:extLst>
          </p:cNvPr>
          <p:cNvSpPr/>
          <p:nvPr/>
        </p:nvSpPr>
        <p:spPr>
          <a:xfrm flipV="1">
            <a:off x="788893" y="-1"/>
            <a:ext cx="9329271" cy="86658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2C2F78CB-28AF-A0A2-3692-E79E71B2C864}"/>
              </a:ext>
            </a:extLst>
          </p:cNvPr>
          <p:cNvSpPr txBox="1"/>
          <p:nvPr/>
        </p:nvSpPr>
        <p:spPr>
          <a:xfrm>
            <a:off x="866587" y="219218"/>
            <a:ext cx="9329271" cy="523220"/>
          </a:xfrm>
          <a:prstGeom prst="rect">
            <a:avLst/>
          </a:prstGeom>
          <a:noFill/>
        </p:spPr>
        <p:txBody>
          <a:bodyPr wrap="square" rtlCol="0">
            <a:spAutoFit/>
          </a:bodyPr>
          <a:lstStyle/>
          <a:p>
            <a:r>
              <a:rPr lang="vi-VN" sz="2800" b="1">
                <a:solidFill>
                  <a:srgbClr val="344170"/>
                </a:solidFill>
              </a:rPr>
              <a:t>I. QUAN ĐIỂM CỦA LAMARCK VỀ CƠ CHẾ TIẾN HÓA</a:t>
            </a:r>
            <a:endParaRPr lang="en-US" sz="2800" b="1">
              <a:solidFill>
                <a:srgbClr val="344170"/>
              </a:solidFill>
            </a:endParaRPr>
          </a:p>
        </p:txBody>
      </p:sp>
    </p:spTree>
    <p:extLst>
      <p:ext uri="{BB962C8B-B14F-4D97-AF65-F5344CB8AC3E}">
        <p14:creationId xmlns:p14="http://schemas.microsoft.com/office/powerpoint/2010/main" val="9722468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Jean Baptiste Lamarck">
            <a:extLst>
              <a:ext uri="{FF2B5EF4-FFF2-40B4-BE49-F238E27FC236}">
                <a16:creationId xmlns="" xmlns:a16="http://schemas.microsoft.com/office/drawing/2014/main" id="{35E0EAC1-1311-34CF-0D01-297D6B1B7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97487" cy="625913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03">
            <a:extLst>
              <a:ext uri="{FF2B5EF4-FFF2-40B4-BE49-F238E27FC236}">
                <a16:creationId xmlns="" xmlns:a16="http://schemas.microsoft.com/office/drawing/2014/main" id="{E18E2B1C-F222-BBF7-9B62-2AA18C57DF88}"/>
              </a:ext>
            </a:extLst>
          </p:cNvPr>
          <p:cNvGrpSpPr>
            <a:grpSpLocks/>
          </p:cNvGrpSpPr>
          <p:nvPr/>
        </p:nvGrpSpPr>
        <p:grpSpPr bwMode="auto">
          <a:xfrm>
            <a:off x="5659718" y="59765"/>
            <a:ext cx="6179670" cy="6651811"/>
            <a:chOff x="899885" y="2202229"/>
            <a:chExt cx="3299964" cy="1586196"/>
          </a:xfrm>
        </p:grpSpPr>
        <p:sp>
          <p:nvSpPr>
            <p:cNvPr id="14" name="Rectangle 13">
              <a:extLst>
                <a:ext uri="{FF2B5EF4-FFF2-40B4-BE49-F238E27FC236}">
                  <a16:creationId xmlns="" xmlns:a16="http://schemas.microsoft.com/office/drawing/2014/main" id="{932C146F-5617-4CB7-001F-7CD26B9D4FB2}"/>
                </a:ext>
              </a:extLst>
            </p:cNvPr>
            <p:cNvSpPr/>
            <p:nvPr/>
          </p:nvSpPr>
          <p:spPr>
            <a:xfrm>
              <a:off x="899885" y="2548352"/>
              <a:ext cx="3299964" cy="942216"/>
            </a:xfrm>
            <a:prstGeom prst="rect">
              <a:avLst/>
            </a:prstGeom>
            <a:solidFill>
              <a:srgbClr val="344170"/>
            </a:solidFill>
            <a:ln w="25400" cap="flat" cmpd="sng" algn="ctr">
              <a:noFill/>
              <a:prstDash val="solid"/>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pic>
          <p:nvPicPr>
            <p:cNvPr id="15" name="Picture 345" descr="shadow_1_m">
              <a:extLst>
                <a:ext uri="{FF2B5EF4-FFF2-40B4-BE49-F238E27FC236}">
                  <a16:creationId xmlns="" xmlns:a16="http://schemas.microsoft.com/office/drawing/2014/main" id="{141D3983-80C3-08E4-5DB9-072837278163}"/>
                </a:ext>
              </a:extLst>
            </p:cNvPr>
            <p:cNvPicPr>
              <a:picLocks noChangeAspect="1" noChangeArrowheads="1"/>
            </p:cNvPicPr>
            <p:nvPr/>
          </p:nvPicPr>
          <p:blipFill>
            <a:blip r:embed="rId3"/>
            <a:srcRect t="61411"/>
            <a:stretch>
              <a:fillRect/>
            </a:stretch>
          </p:blipFill>
          <p:spPr bwMode="gray">
            <a:xfrm rot="5400000" flipV="1">
              <a:off x="146193" y="2955921"/>
              <a:ext cx="1586195" cy="78811"/>
            </a:xfrm>
            <a:prstGeom prst="rect">
              <a:avLst/>
            </a:prstGeom>
            <a:noFill/>
            <a:ln w="9525">
              <a:noFill/>
              <a:miter lim="800000"/>
              <a:headEnd/>
              <a:tailEnd/>
            </a:ln>
          </p:spPr>
        </p:pic>
        <p:pic>
          <p:nvPicPr>
            <p:cNvPr id="16" name="Picture 345" descr="shadow_1_m">
              <a:extLst>
                <a:ext uri="{FF2B5EF4-FFF2-40B4-BE49-F238E27FC236}">
                  <a16:creationId xmlns="" xmlns:a16="http://schemas.microsoft.com/office/drawing/2014/main" id="{F6EAF274-2421-8A75-5E33-35481FE3D6C7}"/>
                </a:ext>
              </a:extLst>
            </p:cNvPr>
            <p:cNvPicPr>
              <a:picLocks noChangeAspect="1" noChangeArrowheads="1"/>
            </p:cNvPicPr>
            <p:nvPr/>
          </p:nvPicPr>
          <p:blipFill>
            <a:blip r:embed="rId4"/>
            <a:srcRect t="61411"/>
            <a:stretch>
              <a:fillRect/>
            </a:stretch>
          </p:blipFill>
          <p:spPr bwMode="gray">
            <a:xfrm rot="-5400000" flipH="1" flipV="1">
              <a:off x="3361846" y="2950422"/>
              <a:ext cx="1586195" cy="89811"/>
            </a:xfrm>
            <a:prstGeom prst="rect">
              <a:avLst/>
            </a:prstGeom>
            <a:noFill/>
            <a:ln w="9525">
              <a:noFill/>
              <a:miter lim="800000"/>
              <a:headEnd/>
              <a:tailEnd/>
            </a:ln>
          </p:spPr>
        </p:pic>
      </p:grpSp>
      <p:sp>
        <p:nvSpPr>
          <p:cNvPr id="17" name="TextBox 16">
            <a:extLst>
              <a:ext uri="{FF2B5EF4-FFF2-40B4-BE49-F238E27FC236}">
                <a16:creationId xmlns="" xmlns:a16="http://schemas.microsoft.com/office/drawing/2014/main" id="{FB01384B-85FB-CC45-8B8F-0E158AC968D9}"/>
              </a:ext>
            </a:extLst>
          </p:cNvPr>
          <p:cNvSpPr txBox="1"/>
          <p:nvPr/>
        </p:nvSpPr>
        <p:spPr>
          <a:xfrm>
            <a:off x="5851387" y="1630430"/>
            <a:ext cx="5796332" cy="3597139"/>
          </a:xfrm>
          <a:prstGeom prst="rect">
            <a:avLst/>
          </a:prstGeom>
          <a:noFill/>
        </p:spPr>
        <p:txBody>
          <a:bodyPr wrap="square">
            <a:spAutoFit/>
          </a:bodyPr>
          <a:lstStyle/>
          <a:p>
            <a:pPr algn="just">
              <a:lnSpc>
                <a:spcPct val="120000"/>
              </a:lnSpc>
            </a:pPr>
            <a:r>
              <a:rPr lang="en-US" sz="2400" b="1" dirty="0">
                <a:solidFill>
                  <a:srgbClr val="FFFF00"/>
                </a:solidFill>
              </a:rPr>
              <a:t>– </a:t>
            </a:r>
            <a:r>
              <a:rPr lang="vi-VN" sz="2400" b="1" dirty="0">
                <a:solidFill>
                  <a:srgbClr val="FFFF00"/>
                </a:solidFill>
              </a:rPr>
              <a:t>Jean Baptiste Lamarck </a:t>
            </a:r>
            <a:r>
              <a:rPr lang="vi-VN" sz="2400" dirty="0">
                <a:solidFill>
                  <a:schemeClr val="bg1"/>
                </a:solidFill>
              </a:rPr>
              <a:t>(1744-1829) là nhà tự nhiên học người Pháp, ông là người đầu tiên đưa ra quan điểm về tiến hoá của sinh giới vào năm 1809. </a:t>
            </a:r>
            <a:endParaRPr lang="en-US" sz="2400" dirty="0">
              <a:solidFill>
                <a:schemeClr val="bg1"/>
              </a:solidFill>
            </a:endParaRPr>
          </a:p>
          <a:p>
            <a:pPr algn="just">
              <a:lnSpc>
                <a:spcPct val="120000"/>
              </a:lnSpc>
            </a:pPr>
            <a:r>
              <a:rPr lang="en-US" sz="2400" b="1" dirty="0">
                <a:solidFill>
                  <a:srgbClr val="99FF99"/>
                </a:solidFill>
              </a:rPr>
              <a:t>– </a:t>
            </a:r>
            <a:r>
              <a:rPr lang="vi-VN" sz="2400" b="1" dirty="0">
                <a:solidFill>
                  <a:srgbClr val="99FF99"/>
                </a:solidFill>
              </a:rPr>
              <a:t>Ông cho rằng: </a:t>
            </a:r>
            <a:r>
              <a:rPr lang="vi-VN" sz="2400" i="1" dirty="0">
                <a:solidFill>
                  <a:schemeClr val="bg1"/>
                </a:solidFill>
              </a:rPr>
              <a:t>các loài sinh vật không bất biến mà chúng có thể biến đổi từ loài này thành loài khác dưới tác dụng của ngoại cảnh. </a:t>
            </a:r>
            <a:endParaRPr lang="en-US" sz="2400" i="1" dirty="0">
              <a:solidFill>
                <a:schemeClr val="bg1"/>
              </a:solidFill>
            </a:endParaRPr>
          </a:p>
        </p:txBody>
      </p:sp>
    </p:spTree>
    <p:extLst>
      <p:ext uri="{BB962C8B-B14F-4D97-AF65-F5344CB8AC3E}">
        <p14:creationId xmlns:p14="http://schemas.microsoft.com/office/powerpoint/2010/main" val="38228731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barn(inVertical)">
                                      <p:cBhvr>
                                        <p:cTn id="12"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3"/>
          <p:cNvSpPr>
            <a:spLocks noChangeArrowheads="1"/>
          </p:cNvSpPr>
          <p:nvPr/>
        </p:nvSpPr>
        <p:spPr bwMode="auto">
          <a:xfrm>
            <a:off x="1524001" y="1"/>
            <a:ext cx="9123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nl-NL" altLang="en-US" sz="2400" b="1">
                <a:solidFill>
                  <a:srgbClr val="FF0066"/>
                </a:solidFill>
                <a:latin typeface="Times New Roman" panose="02020603050405020304" pitchFamily="18" charset="0"/>
                <a:cs typeface="Times New Roman" panose="02020603050405020304" pitchFamily="18" charset="0"/>
              </a:rPr>
              <a:t>BÀI 50: CƠ CHẾ TIẾN HOÁ</a:t>
            </a:r>
            <a:endParaRPr lang="en-US" altLang="en-US" sz="2400">
              <a:solidFill>
                <a:srgbClr val="FF0066"/>
              </a:solidFill>
              <a:latin typeface="Times New Roman" panose="02020603050405020304" pitchFamily="18" charset="0"/>
              <a:cs typeface="Times New Roman" panose="02020603050405020304" pitchFamily="18" charset="0"/>
            </a:endParaRPr>
          </a:p>
        </p:txBody>
      </p:sp>
      <p:sp>
        <p:nvSpPr>
          <p:cNvPr id="26627" name="TextBox 4"/>
          <p:cNvSpPr txBox="1">
            <a:spLocks noChangeArrowheads="1"/>
          </p:cNvSpPr>
          <p:nvPr/>
        </p:nvSpPr>
        <p:spPr bwMode="auto">
          <a:xfrm>
            <a:off x="378823" y="461963"/>
            <a:ext cx="116781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Quan</a:t>
            </a:r>
            <a:r>
              <a:rPr lang="en-US" alt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sát</a:t>
            </a:r>
            <a:r>
              <a:rPr lang="en-US" alt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hình</a:t>
            </a:r>
            <a:r>
              <a:rPr lang="en-US" alt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24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và</a:t>
            </a:r>
            <a:r>
              <a:rPr lang="en-US" alt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m</a:t>
            </a:r>
            <a:r>
              <a:rPr lang="vi-VN" alt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ô tả quá trình hình thành loài hươu cao cổ theo quan điểm của </a:t>
            </a:r>
            <a:r>
              <a:rPr lang="vi-VN" altLang="en-US" sz="2400"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Lamarck?</a:t>
            </a:r>
            <a:endParaRPr lang="en-US" altLang="en-US" sz="2400" dirty="0">
              <a:solidFill>
                <a:srgbClr val="FF0000"/>
              </a:solidFill>
              <a:ea typeface="Arial" panose="020B0604020202020204" pitchFamily="34" charset="0"/>
              <a:cs typeface="Times New Roman" panose="02020603050405020304" pitchFamily="18" charset="0"/>
            </a:endParaRPr>
          </a:p>
        </p:txBody>
      </p:sp>
      <p:pic>
        <p:nvPicPr>
          <p:cNvPr id="26628" name="Picture 6" descr="Giraffes eating trees in a row&#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459" y="1292225"/>
            <a:ext cx="10779617" cy="4503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5730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barn(inVertical)">
                                      <p:cBhvr>
                                        <p:cTn id="7" dur="500"/>
                                        <p:tgtEl>
                                          <p:spTgt spid="266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26628"/>
                                        </p:tgtEl>
                                        <p:attrNameLst>
                                          <p:attrName>style.visibility</p:attrName>
                                        </p:attrNameLst>
                                      </p:cBhvr>
                                      <p:to>
                                        <p:strVal val="visible"/>
                                      </p:to>
                                    </p:set>
                                    <p:animEffect transition="in" filter="wheel(1)">
                                      <p:cBhvr>
                                        <p:cTn id="12" dur="20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3"/>
          <p:cNvSpPr>
            <a:spLocks noChangeArrowheads="1"/>
          </p:cNvSpPr>
          <p:nvPr/>
        </p:nvSpPr>
        <p:spPr bwMode="auto">
          <a:xfrm>
            <a:off x="1524001" y="1"/>
            <a:ext cx="9123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nl-NL" altLang="en-US" sz="2400" b="1">
                <a:solidFill>
                  <a:srgbClr val="FF0066"/>
                </a:solidFill>
                <a:latin typeface="Times New Roman" panose="02020603050405020304" pitchFamily="18" charset="0"/>
                <a:cs typeface="Times New Roman" panose="02020603050405020304" pitchFamily="18" charset="0"/>
              </a:rPr>
              <a:t>BÀI 50: CƠ CHẾ TIẾN HOÁ</a:t>
            </a:r>
            <a:endParaRPr lang="en-US" altLang="en-US" sz="2400">
              <a:solidFill>
                <a:srgbClr val="FF0066"/>
              </a:solidFill>
              <a:latin typeface="Times New Roman" panose="02020603050405020304" pitchFamily="18" charset="0"/>
              <a:cs typeface="Times New Roman" panose="02020603050405020304" pitchFamily="18" charset="0"/>
            </a:endParaRPr>
          </a:p>
        </p:txBody>
      </p:sp>
      <p:pic>
        <p:nvPicPr>
          <p:cNvPr id="27651" name="Picture 6" descr="Giraffes eating trees in a row&#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449" y="461964"/>
            <a:ext cx="10337443" cy="394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Box 3"/>
          <p:cNvSpPr txBox="1">
            <a:spLocks noChangeArrowheads="1"/>
          </p:cNvSpPr>
          <p:nvPr/>
        </p:nvSpPr>
        <p:spPr bwMode="auto">
          <a:xfrm>
            <a:off x="0" y="4403525"/>
            <a:ext cx="1190007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en-US" sz="2800" dirty="0">
                <a:solidFill>
                  <a:srgbClr val="0000FF"/>
                </a:solidFill>
                <a:latin typeface="Times New Roman" panose="02020603050405020304" pitchFamily="18" charset="0"/>
                <a:cs typeface="Times New Roman" panose="02020603050405020304" pitchFamily="18" charset="0"/>
              </a:rPr>
              <a:t>Ban đầu cổ hươu ngắn, không ăn được lá cây trên cao, hươu phải vươn cao cổ lên để ăn được lá cây trên cao. Do cổ hươu được hoạt động theo hướng vươn dài ra nên cổ hươu ngày càng dài. Biến đổi cổ vươn dài được di truyền, tích luỹ qua các thế hệ và kết quả hình thành loài hươu cổ cao</a:t>
            </a:r>
            <a:endParaRPr lang="en-US" altLang="en-US" sz="2800" dirty="0">
              <a:solidFill>
                <a:srgbClr val="0000FF"/>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692157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circle(in)">
                                      <p:cBhvr>
                                        <p:cTn id="7" dur="20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336633A6-3D8D-1C74-6594-E7E59C76C7C5}"/>
              </a:ext>
            </a:extLst>
          </p:cNvPr>
          <p:cNvSpPr/>
          <p:nvPr/>
        </p:nvSpPr>
        <p:spPr>
          <a:xfrm>
            <a:off x="0" y="779452"/>
            <a:ext cx="12192001" cy="6078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 xmlns:a16="http://schemas.microsoft.com/office/drawing/2014/main" id="{98320DE5-8CE2-9A88-7769-C6822AF11050}"/>
              </a:ext>
            </a:extLst>
          </p:cNvPr>
          <p:cNvSpPr txBox="1"/>
          <p:nvPr/>
        </p:nvSpPr>
        <p:spPr>
          <a:xfrm>
            <a:off x="1139065" y="102694"/>
            <a:ext cx="9913869" cy="494751"/>
          </a:xfrm>
          <a:prstGeom prst="rect">
            <a:avLst/>
          </a:prstGeom>
          <a:noFill/>
        </p:spPr>
        <p:txBody>
          <a:bodyPr wrap="square">
            <a:spAutoFit/>
          </a:bodyPr>
          <a:lstStyle>
            <a:defPPr>
              <a:defRPr lang="en-US"/>
            </a:defPPr>
            <a:lvl1pPr algn="ctr">
              <a:lnSpc>
                <a:spcPct val="120000"/>
              </a:lnSpc>
              <a:defRPr b="1"/>
            </a:lvl1pPr>
          </a:lstStyle>
          <a:p>
            <a:r>
              <a:rPr lang="en-US" sz="2400">
                <a:solidFill>
                  <a:schemeClr val="bg1"/>
                </a:solidFill>
              </a:rPr>
              <a:t>Quá trình hình thành loài hươu cao cổ theo quan điểm Lamarck</a:t>
            </a:r>
          </a:p>
        </p:txBody>
      </p:sp>
      <p:pic>
        <p:nvPicPr>
          <p:cNvPr id="3" name="Picture 2">
            <a:extLst>
              <a:ext uri="{FF2B5EF4-FFF2-40B4-BE49-F238E27FC236}">
                <a16:creationId xmlns="" xmlns:a16="http://schemas.microsoft.com/office/drawing/2014/main" id="{B52C7ACA-1CD9-F3AE-BCEE-51934E9CF517}"/>
              </a:ext>
            </a:extLst>
          </p:cNvPr>
          <p:cNvPicPr>
            <a:picLocks noChangeAspect="1"/>
          </p:cNvPicPr>
          <p:nvPr/>
        </p:nvPicPr>
        <p:blipFill rotWithShape="1">
          <a:blip r:embed="rId3"/>
          <a:srcRect b="22491"/>
          <a:stretch/>
        </p:blipFill>
        <p:spPr>
          <a:xfrm>
            <a:off x="428536" y="288060"/>
            <a:ext cx="11334924" cy="3060447"/>
          </a:xfrm>
          <a:prstGeom prst="rect">
            <a:avLst/>
          </a:prstGeom>
        </p:spPr>
      </p:pic>
      <p:grpSp>
        <p:nvGrpSpPr>
          <p:cNvPr id="27" name="Group 26">
            <a:extLst>
              <a:ext uri="{FF2B5EF4-FFF2-40B4-BE49-F238E27FC236}">
                <a16:creationId xmlns="" xmlns:a16="http://schemas.microsoft.com/office/drawing/2014/main" id="{66B29F7D-9767-D8EB-A950-3B72F0A099D4}"/>
              </a:ext>
            </a:extLst>
          </p:cNvPr>
          <p:cNvGrpSpPr/>
          <p:nvPr/>
        </p:nvGrpSpPr>
        <p:grpSpPr>
          <a:xfrm>
            <a:off x="567031" y="3468837"/>
            <a:ext cx="11057934" cy="497856"/>
            <a:chOff x="5227899" y="5054200"/>
            <a:chExt cx="6770760" cy="1609564"/>
          </a:xfrm>
        </p:grpSpPr>
        <p:sp>
          <p:nvSpPr>
            <p:cNvPr id="15" name="Rectangle: Rounded Corners 14">
              <a:extLst>
                <a:ext uri="{FF2B5EF4-FFF2-40B4-BE49-F238E27FC236}">
                  <a16:creationId xmlns="" xmlns:a16="http://schemas.microsoft.com/office/drawing/2014/main" id="{5D3D5173-7DDC-4DC7-3CC7-8FB86CFE1487}"/>
                </a:ext>
              </a:extLst>
            </p:cNvPr>
            <p:cNvSpPr/>
            <p:nvPr/>
          </p:nvSpPr>
          <p:spPr>
            <a:xfrm>
              <a:off x="5270332" y="5054200"/>
              <a:ext cx="6728327" cy="1609564"/>
            </a:xfrm>
            <a:prstGeom prst="roundRect">
              <a:avLst>
                <a:gd name="adj" fmla="val 8289"/>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 xmlns:a16="http://schemas.microsoft.com/office/drawing/2014/main" id="{C69EA038-9B0C-C175-761D-7903101FF05A}"/>
                </a:ext>
              </a:extLst>
            </p:cNvPr>
            <p:cNvSpPr txBox="1"/>
            <p:nvPr/>
          </p:nvSpPr>
          <p:spPr>
            <a:xfrm>
              <a:off x="5227899" y="5062264"/>
              <a:ext cx="6515268" cy="495942"/>
            </a:xfrm>
            <a:prstGeom prst="rect">
              <a:avLst/>
            </a:prstGeom>
            <a:noFill/>
          </p:spPr>
          <p:txBody>
            <a:bodyPr wrap="square">
              <a:spAutoFit/>
            </a:bodyPr>
            <a:lstStyle>
              <a:defPPr>
                <a:defRPr lang="en-US"/>
              </a:defPPr>
              <a:lvl1pPr algn="ctr">
                <a:lnSpc>
                  <a:spcPct val="120000"/>
                </a:lnSpc>
                <a:defRPr sz="2000" b="1"/>
              </a:lvl1pPr>
            </a:lstStyle>
            <a:p>
              <a:pPr algn="just"/>
              <a:r>
                <a:rPr lang="vi-VN" sz="2400" dirty="0" smtClean="0"/>
                <a:t>2</a:t>
              </a:r>
              <a:r>
                <a:rPr lang="vi-VN" sz="2400" dirty="0"/>
                <a:t>. </a:t>
              </a:r>
              <a:r>
                <a:rPr lang="vi-VN" sz="2400" b="0" dirty="0"/>
                <a:t>Nguyên nhân nào dẫn đến sự hình thành loài hươu cao cổ?</a:t>
              </a:r>
              <a:endParaRPr lang="en-US" sz="2400" b="0" dirty="0"/>
            </a:p>
          </p:txBody>
        </p:sp>
      </p:grpSp>
      <p:sp>
        <p:nvSpPr>
          <p:cNvPr id="9" name="TextBox 8">
            <a:extLst>
              <a:ext uri="{FF2B5EF4-FFF2-40B4-BE49-F238E27FC236}">
                <a16:creationId xmlns="" xmlns:a16="http://schemas.microsoft.com/office/drawing/2014/main" id="{97B2CEF7-4C19-69D6-4A7D-A5D4A5235677}"/>
              </a:ext>
            </a:extLst>
          </p:cNvPr>
          <p:cNvSpPr txBox="1"/>
          <p:nvPr/>
        </p:nvSpPr>
        <p:spPr>
          <a:xfrm>
            <a:off x="428536" y="4116123"/>
            <a:ext cx="11143131" cy="1865126"/>
          </a:xfrm>
          <a:prstGeom prst="rect">
            <a:avLst/>
          </a:prstGeom>
          <a:noFill/>
        </p:spPr>
        <p:txBody>
          <a:bodyPr wrap="square">
            <a:spAutoFit/>
          </a:bodyPr>
          <a:lstStyle>
            <a:defPPr>
              <a:defRPr lang="en-US"/>
            </a:defPPr>
            <a:lvl1pPr algn="just">
              <a:lnSpc>
                <a:spcPct val="120000"/>
              </a:lnSpc>
              <a:defRPr sz="2400" b="0"/>
            </a:lvl1pPr>
          </a:lstStyle>
          <a:p>
            <a:r>
              <a:rPr lang="vi-VN" b="1" dirty="0" smtClean="0">
                <a:solidFill>
                  <a:srgbClr val="FF0000"/>
                </a:solidFill>
              </a:rPr>
              <a:t>Nguyên </a:t>
            </a:r>
            <a:r>
              <a:rPr lang="vi-VN" b="1" dirty="0">
                <a:solidFill>
                  <a:srgbClr val="FF0000"/>
                </a:solidFill>
              </a:rPr>
              <a:t>nhân dẫn đến sự hình thành loài hươu cao cổ: </a:t>
            </a:r>
            <a:endParaRPr lang="en-US" b="1" dirty="0">
              <a:solidFill>
                <a:srgbClr val="FF0000"/>
              </a:solidFill>
            </a:endParaRPr>
          </a:p>
          <a:p>
            <a:r>
              <a:rPr lang="en-US" dirty="0"/>
              <a:t>    </a:t>
            </a:r>
            <a:r>
              <a:rPr lang="vi-VN" dirty="0"/>
              <a:t>Do </a:t>
            </a:r>
            <a:r>
              <a:rPr lang="vi-VN" b="1" dirty="0">
                <a:solidFill>
                  <a:srgbClr val="00B050"/>
                </a:solidFill>
              </a:rPr>
              <a:t>điều kiện sống thay đổi chậm chạp</a:t>
            </a:r>
            <a:r>
              <a:rPr lang="vi-VN" dirty="0"/>
              <a:t>, cổ hươu vươn dài để phù hợp. Cổ là cơ quan thường xuyên hoạt động nên phát triển dài ra. Đặc điểm cổ dài được </a:t>
            </a:r>
            <a:r>
              <a:rPr lang="vi-VN" b="1" dirty="0"/>
              <a:t>di truyền, tích luỹ</a:t>
            </a:r>
            <a:r>
              <a:rPr lang="vi-VN" dirty="0"/>
              <a:t> và hình thành loài hươu cao cổ. </a:t>
            </a:r>
            <a:endParaRPr lang="en-US" dirty="0"/>
          </a:p>
        </p:txBody>
      </p:sp>
    </p:spTree>
    <p:extLst>
      <p:ext uri="{BB962C8B-B14F-4D97-AF65-F5344CB8AC3E}">
        <p14:creationId xmlns:p14="http://schemas.microsoft.com/office/powerpoint/2010/main" val="424539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3483</Words>
  <Application>Microsoft Office PowerPoint</Application>
  <PresentationFormat>Widescreen</PresentationFormat>
  <Paragraphs>243</Paragraphs>
  <Slides>44</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微软雅黑</vt:lpstr>
      <vt:lpstr>宋体</vt:lpstr>
      <vt:lpstr>Aachen</vt:lpstr>
      <vt:lpstr>Arial</vt:lpstr>
      <vt:lpstr>Calibri</vt:lpstr>
      <vt:lpstr>Calibri Light</vt:lpstr>
      <vt:lpstr>Courier New</vt:lpstr>
      <vt:lpstr>Posterama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CÁM ƠN CÁC EM ĐÃ THEO DÕI BÀI HỌC</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51</cp:revision>
  <dcterms:created xsi:type="dcterms:W3CDTF">2025-03-27T08:10:11Z</dcterms:created>
  <dcterms:modified xsi:type="dcterms:W3CDTF">2025-03-27T13:59:47Z</dcterms:modified>
</cp:coreProperties>
</file>