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7" r:id="rId4"/>
    <p:sldId id="262" r:id="rId5"/>
    <p:sldId id="261" r:id="rId6"/>
    <p:sldId id="259" r:id="rId7"/>
    <p:sldId id="263" r:id="rId8"/>
    <p:sldId id="267" r:id="rId9"/>
    <p:sldId id="268" r:id="rId10"/>
    <p:sldId id="269" r:id="rId11"/>
    <p:sldId id="270" r:id="rId12"/>
    <p:sldId id="271" r:id="rId13"/>
    <p:sldId id="272" r:id="rId14"/>
    <p:sldId id="293" r:id="rId15"/>
    <p:sldId id="274" r:id="rId16"/>
    <p:sldId id="295" r:id="rId17"/>
    <p:sldId id="276" r:id="rId18"/>
    <p:sldId id="296"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A0AD8-0D0F-4ED3-8301-1FD9EB151E2C}"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ECCBB-0F63-43AF-8AE6-D19E3A5DA862}" type="slidenum">
              <a:rPr lang="en-US" smtClean="0"/>
              <a:t>‹#›</a:t>
            </a:fld>
            <a:endParaRPr lang="en-US"/>
          </a:p>
        </p:txBody>
      </p:sp>
    </p:spTree>
    <p:extLst>
      <p:ext uri="{BB962C8B-B14F-4D97-AF65-F5344CB8AC3E}">
        <p14:creationId xmlns:p14="http://schemas.microsoft.com/office/powerpoint/2010/main" val="332598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20</a:t>
            </a:fld>
            <a:endParaRPr lang="en-US" dirty="0"/>
          </a:p>
        </p:txBody>
      </p:sp>
    </p:spTree>
    <p:extLst>
      <p:ext uri="{BB962C8B-B14F-4D97-AF65-F5344CB8AC3E}">
        <p14:creationId xmlns:p14="http://schemas.microsoft.com/office/powerpoint/2010/main" val="386181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76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111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21</a:t>
            </a:fld>
            <a:endParaRPr lang="en-US" dirty="0"/>
          </a:p>
        </p:txBody>
      </p:sp>
    </p:spTree>
    <p:extLst>
      <p:ext uri="{BB962C8B-B14F-4D97-AF65-F5344CB8AC3E}">
        <p14:creationId xmlns:p14="http://schemas.microsoft.com/office/powerpoint/2010/main" val="102760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22</a:t>
            </a:fld>
            <a:endParaRPr lang="en-US" dirty="0"/>
          </a:p>
        </p:txBody>
      </p:sp>
    </p:spTree>
    <p:extLst>
      <p:ext uri="{BB962C8B-B14F-4D97-AF65-F5344CB8AC3E}">
        <p14:creationId xmlns:p14="http://schemas.microsoft.com/office/powerpoint/2010/main" val="264053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23</a:t>
            </a:fld>
            <a:endParaRPr lang="en-US" dirty="0"/>
          </a:p>
        </p:txBody>
      </p:sp>
    </p:spTree>
    <p:extLst>
      <p:ext uri="{BB962C8B-B14F-4D97-AF65-F5344CB8AC3E}">
        <p14:creationId xmlns:p14="http://schemas.microsoft.com/office/powerpoint/2010/main" val="18429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24</a:t>
            </a:fld>
            <a:endParaRPr lang="en-US" dirty="0"/>
          </a:p>
        </p:txBody>
      </p:sp>
    </p:spTree>
    <p:extLst>
      <p:ext uri="{BB962C8B-B14F-4D97-AF65-F5344CB8AC3E}">
        <p14:creationId xmlns:p14="http://schemas.microsoft.com/office/powerpoint/2010/main" val="336560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25</a:t>
            </a:fld>
            <a:endParaRPr lang="en-US" dirty="0"/>
          </a:p>
        </p:txBody>
      </p:sp>
    </p:spTree>
    <p:extLst>
      <p:ext uri="{BB962C8B-B14F-4D97-AF65-F5344CB8AC3E}">
        <p14:creationId xmlns:p14="http://schemas.microsoft.com/office/powerpoint/2010/main" val="114892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F456E-4B5F-483E-AAF0-0D6AA3A6C0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94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51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7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6F1AA-8DF8-44E5-AA5A-BAB41BB0E557}"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398129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F1AA-8DF8-44E5-AA5A-BAB41BB0E557}"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9056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F1AA-8DF8-44E5-AA5A-BAB41BB0E557}"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383236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64944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xmlns="" id="{098C23CB-4BF7-816E-A510-D87719695ABA}"/>
              </a:ext>
            </a:extLst>
          </p:cNvPr>
          <p:cNvSpPr/>
          <p:nvPr userDrawn="1"/>
        </p:nvSpPr>
        <p:spPr>
          <a:xfrm rot="10800000">
            <a:off x="1476050" y="1379096"/>
            <a:ext cx="9239900" cy="5478904"/>
          </a:xfrm>
          <a:custGeom>
            <a:avLst/>
            <a:gdLst>
              <a:gd name="connsiteX0" fmla="*/ 5632 w 9239900"/>
              <a:gd name="connsiteY0" fmla="*/ 0 h 4886591"/>
              <a:gd name="connsiteX1" fmla="*/ 9234268 w 9239900"/>
              <a:gd name="connsiteY1" fmla="*/ 0 h 4886591"/>
              <a:gd name="connsiteX2" fmla="*/ 9239900 w 9239900"/>
              <a:gd name="connsiteY2" fmla="*/ 224751 h 4886591"/>
              <a:gd name="connsiteX3" fmla="*/ 4619950 w 9239900"/>
              <a:gd name="connsiteY3" fmla="*/ 4886591 h 4886591"/>
              <a:gd name="connsiteX4" fmla="*/ 0 w 9239900"/>
              <a:gd name="connsiteY4" fmla="*/ 224751 h 488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900" h="4886591">
                <a:moveTo>
                  <a:pt x="5632" y="0"/>
                </a:moveTo>
                <a:lnTo>
                  <a:pt x="9234268" y="0"/>
                </a:lnTo>
                <a:lnTo>
                  <a:pt x="9239900" y="224751"/>
                </a:lnTo>
                <a:cubicBezTo>
                  <a:pt x="9239900" y="2799414"/>
                  <a:pt x="7171478" y="4886591"/>
                  <a:pt x="4619950" y="4886591"/>
                </a:cubicBezTo>
                <a:cubicBezTo>
                  <a:pt x="2068422" y="4886591"/>
                  <a:pt x="0" y="2799414"/>
                  <a:pt x="0" y="22475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Picture Placeholder 15">
            <a:extLst>
              <a:ext uri="{FF2B5EF4-FFF2-40B4-BE49-F238E27FC236}">
                <a16:creationId xmlns:a16="http://schemas.microsoft.com/office/drawing/2014/main" xmlns="" id="{E01AFF5E-2AE2-F6EE-AA93-402BFD084F39}"/>
              </a:ext>
            </a:extLst>
          </p:cNvPr>
          <p:cNvSpPr>
            <a:spLocks noGrp="1"/>
          </p:cNvSpPr>
          <p:nvPr>
            <p:ph type="pic" sz="quarter" idx="11" hasCustomPrompt="1"/>
          </p:nvPr>
        </p:nvSpPr>
        <p:spPr>
          <a:xfrm>
            <a:off x="1476700" y="1"/>
            <a:ext cx="9239250" cy="5478904"/>
          </a:xfrm>
          <a:custGeom>
            <a:avLst/>
            <a:gdLst>
              <a:gd name="connsiteX0" fmla="*/ 5307 w 9239250"/>
              <a:gd name="connsiteY0" fmla="*/ 0 h 4886324"/>
              <a:gd name="connsiteX1" fmla="*/ 9233943 w 9239250"/>
              <a:gd name="connsiteY1" fmla="*/ 0 h 4886324"/>
              <a:gd name="connsiteX2" fmla="*/ 9239250 w 9239250"/>
              <a:gd name="connsiteY2" fmla="*/ 211784 h 4886324"/>
              <a:gd name="connsiteX3" fmla="*/ 9239250 w 9239250"/>
              <a:gd name="connsiteY3" fmla="*/ 231244 h 4886324"/>
              <a:gd name="connsiteX4" fmla="*/ 9215723 w 9239250"/>
              <a:gd name="connsiteY4" fmla="*/ 701397 h 4886324"/>
              <a:gd name="connsiteX5" fmla="*/ 4857367 w 9239250"/>
              <a:gd name="connsiteY5" fmla="*/ 4880525 h 4886324"/>
              <a:gd name="connsiteX6" fmla="*/ 4630090 w 9239250"/>
              <a:gd name="connsiteY6" fmla="*/ 4886324 h 4886324"/>
              <a:gd name="connsiteX7" fmla="*/ 4609160 w 9239250"/>
              <a:gd name="connsiteY7" fmla="*/ 4886324 h 4886324"/>
              <a:gd name="connsiteX8" fmla="*/ 4381883 w 9239250"/>
              <a:gd name="connsiteY8" fmla="*/ 4880525 h 4886324"/>
              <a:gd name="connsiteX9" fmla="*/ 23528 w 9239250"/>
              <a:gd name="connsiteY9" fmla="*/ 701397 h 4886324"/>
              <a:gd name="connsiteX10" fmla="*/ 0 w 9239250"/>
              <a:gd name="connsiteY10" fmla="*/ 231247 h 4886324"/>
              <a:gd name="connsiteX11" fmla="*/ 0 w 9239250"/>
              <a:gd name="connsiteY11" fmla="*/ 211779 h 488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50" h="4886324">
                <a:moveTo>
                  <a:pt x="5307" y="0"/>
                </a:moveTo>
                <a:lnTo>
                  <a:pt x="9233943" y="0"/>
                </a:lnTo>
                <a:lnTo>
                  <a:pt x="9239250" y="211784"/>
                </a:lnTo>
                <a:lnTo>
                  <a:pt x="9239250" y="231244"/>
                </a:lnTo>
                <a:lnTo>
                  <a:pt x="9215723" y="701397"/>
                </a:lnTo>
                <a:cubicBezTo>
                  <a:pt x="8987021" y="2973800"/>
                  <a:pt x="7140923" y="4763722"/>
                  <a:pt x="4857367" y="4880525"/>
                </a:cubicBezTo>
                <a:lnTo>
                  <a:pt x="4630090" y="4886324"/>
                </a:lnTo>
                <a:lnTo>
                  <a:pt x="4609160" y="4886324"/>
                </a:lnTo>
                <a:lnTo>
                  <a:pt x="4381883" y="4880525"/>
                </a:lnTo>
                <a:cubicBezTo>
                  <a:pt x="2098327" y="4763722"/>
                  <a:pt x="252229" y="2973800"/>
                  <a:pt x="23528" y="701397"/>
                </a:cubicBezTo>
                <a:lnTo>
                  <a:pt x="0" y="231247"/>
                </a:lnTo>
                <a:lnTo>
                  <a:pt x="0" y="211779"/>
                </a:lnTo>
                <a:close/>
              </a:path>
            </a:pathLst>
          </a:custGeom>
        </p:spPr>
        <p:txBody>
          <a:bodyPr wrap="square">
            <a:noAutofit/>
          </a:bodyPr>
          <a:lstStyle>
            <a:lvl1pPr marL="0" indent="0">
              <a:buNone/>
              <a:defRPr sz="1400"/>
            </a:lvl1pPr>
          </a:lstStyle>
          <a:p>
            <a:r>
              <a:rPr lang="en-US" dirty="0"/>
              <a:t>Picture</a:t>
            </a:r>
          </a:p>
        </p:txBody>
      </p:sp>
      <p:sp>
        <p:nvSpPr>
          <p:cNvPr id="2" name="Title 1">
            <a:extLst>
              <a:ext uri="{FF2B5EF4-FFF2-40B4-BE49-F238E27FC236}">
                <a16:creationId xmlns:a16="http://schemas.microsoft.com/office/drawing/2014/main" xmlns="" id="{80169199-FFB3-A890-D12F-AEEC5AB5461B}"/>
              </a:ext>
            </a:extLst>
          </p:cNvPr>
          <p:cNvSpPr>
            <a:spLocks noGrp="1"/>
          </p:cNvSpPr>
          <p:nvPr>
            <p:ph type="title"/>
          </p:nvPr>
        </p:nvSpPr>
        <p:spPr>
          <a:xfrm>
            <a:off x="1883664" y="4498848"/>
            <a:ext cx="8421624" cy="2093976"/>
          </a:xfrm>
        </p:spPr>
        <p:txBody>
          <a:bodyPr>
            <a:noAutofit/>
          </a:bodyPr>
          <a:lstStyle>
            <a:lvl1pPr algn="ctr">
              <a:defRPr sz="7200" b="1" cap="all" spc="300" baseline="0"/>
            </a:lvl1pPr>
          </a:lstStyle>
          <a:p>
            <a:r>
              <a:rPr lang="en-US"/>
              <a:t>Click to edit Master title style</a:t>
            </a:r>
          </a:p>
        </p:txBody>
      </p:sp>
      <p:sp>
        <p:nvSpPr>
          <p:cNvPr id="5" name="Text Placeholder 4">
            <a:extLst>
              <a:ext uri="{FF2B5EF4-FFF2-40B4-BE49-F238E27FC236}">
                <a16:creationId xmlns:a16="http://schemas.microsoft.com/office/drawing/2014/main" xmlns="" id="{1F47E49B-6CDA-9B76-1FAC-07D71D057FAE}"/>
              </a:ext>
            </a:extLst>
          </p:cNvPr>
          <p:cNvSpPr>
            <a:spLocks noGrp="1"/>
          </p:cNvSpPr>
          <p:nvPr>
            <p:ph type="body" sz="quarter" idx="12"/>
          </p:nvPr>
        </p:nvSpPr>
        <p:spPr>
          <a:xfrm rot="16200000">
            <a:off x="-1545336" y="2660904"/>
            <a:ext cx="4645152" cy="1536192"/>
          </a:xfrm>
        </p:spPr>
        <p:txBody>
          <a:bodyPr anchor="ctr">
            <a:normAutofit/>
          </a:bodyPr>
          <a:lstStyle>
            <a:lvl1pPr marL="0" indent="0" algn="ctr">
              <a:buNone/>
              <a:defRPr sz="1400" cap="all" spc="300" baseline="0">
                <a:latin typeface="+mj-lt"/>
              </a:defRPr>
            </a:lvl1pPr>
          </a:lstStyle>
          <a:p>
            <a:pPr lvl="0"/>
            <a:r>
              <a:rPr lang="en-US"/>
              <a:t>Click to edit Master text styles</a:t>
            </a:r>
          </a:p>
        </p:txBody>
      </p:sp>
      <p:sp>
        <p:nvSpPr>
          <p:cNvPr id="7" name="Text Placeholder 4">
            <a:extLst>
              <a:ext uri="{FF2B5EF4-FFF2-40B4-BE49-F238E27FC236}">
                <a16:creationId xmlns:a16="http://schemas.microsoft.com/office/drawing/2014/main" xmlns="" id="{2BC1BC2F-2A80-32D5-E778-25FCC3D3B588}"/>
              </a:ext>
            </a:extLst>
          </p:cNvPr>
          <p:cNvSpPr>
            <a:spLocks noGrp="1"/>
          </p:cNvSpPr>
          <p:nvPr>
            <p:ph type="body" sz="quarter" idx="13"/>
          </p:nvPr>
        </p:nvSpPr>
        <p:spPr>
          <a:xfrm rot="16200000" flipH="1" flipV="1">
            <a:off x="9101328" y="2660904"/>
            <a:ext cx="4645152" cy="1536192"/>
          </a:xfrm>
        </p:spPr>
        <p:txBody>
          <a:bodyPr anchor="ctr">
            <a:normAutofit/>
          </a:bodyPr>
          <a:lstStyle>
            <a:lvl1pPr marL="0" indent="0" algn="ctr">
              <a:buNone/>
              <a:defRPr sz="1400" cap="all" spc="300" baseline="0">
                <a:latin typeface="+mj-lt"/>
              </a:defRPr>
            </a:lvl1pPr>
          </a:lstStyle>
          <a:p>
            <a:pPr lvl="0"/>
            <a:r>
              <a:rPr lang="en-US"/>
              <a:t>Click to edit Master text styles</a:t>
            </a:r>
          </a:p>
        </p:txBody>
      </p:sp>
    </p:spTree>
    <p:extLst>
      <p:ext uri="{BB962C8B-B14F-4D97-AF65-F5344CB8AC3E}">
        <p14:creationId xmlns:p14="http://schemas.microsoft.com/office/powerpoint/2010/main" val="406343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xmlns=""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xmlns=""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xmlns=""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xmlns=""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xmlns=""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xmlns=""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xmlns=""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414091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56882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xmlns=""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xmlns=""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xmlns=""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xmlns=""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xmlns=""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xmlns=""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xmlns=""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21889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xmlns=""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xmlns=""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xmlns=""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xmlns=""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xmlns=""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xmlns=""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xmlns=""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108265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xmlns=""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xmlns=""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xmlns=""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xmlns=""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xmlns=""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xmlns=""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xmlns=""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662037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xmlns=""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xmlns=""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xmlns=""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xmlns=""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xmlns=""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xmlns=""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xmlns=""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6631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F1AA-8DF8-44E5-AA5A-BAB41BB0E557}"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353061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68945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51453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890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93387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174911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70778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900646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1172602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33750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75071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6F1AA-8DF8-44E5-AA5A-BAB41BB0E557}"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1586142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2191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xmlns=""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xmlns=""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xmlns=""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xmlns=""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487224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67314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10" name="Shape 10"/>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11" name="Shape 11"/>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12" name="Shape 12"/>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13" name="Shape 13"/>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14" name="Shape 14"/>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5" name="Shape 15"/>
          <p:cNvSpPr/>
          <p:nvPr/>
        </p:nvSpPr>
        <p:spPr>
          <a:xfrm>
            <a:off x="1286765" y="5486502"/>
            <a:ext cx="1383599" cy="1383599"/>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pic>
        <p:nvPicPr>
          <p:cNvPr id="16" name="Shape 16"/>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17" name="Shape 17"/>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18" name="Shape 18"/>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19" name="Shape 19"/>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20" name="Shape 20"/>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21" name="Shape 21"/>
          <p:cNvSpPr/>
          <p:nvPr/>
        </p:nvSpPr>
        <p:spPr>
          <a:xfrm flipH="1">
            <a:off x="1295399" y="-8159"/>
            <a:ext cx="1371600" cy="1371600"/>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flipH="1">
            <a:off x="2666999" y="5486519"/>
            <a:ext cx="1371600" cy="1371600"/>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3" name="Shape 23"/>
          <p:cNvSpPr/>
          <p:nvPr/>
        </p:nvSpPr>
        <p:spPr>
          <a:xfrm flipH="1">
            <a:off x="40385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4" name="Shape 24"/>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5" name="Shape 25"/>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flipH="1">
            <a:off x="8157299" y="-12740"/>
            <a:ext cx="1371600" cy="1371600"/>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27" name="Shape 27"/>
          <p:cNvSpPr/>
          <p:nvPr/>
        </p:nvSpPr>
        <p:spPr>
          <a:xfrm flipH="1">
            <a:off x="5410199" y="0"/>
            <a:ext cx="1371600" cy="13716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28" name="Shape 28"/>
          <p:cNvSpPr/>
          <p:nvPr/>
        </p:nvSpPr>
        <p:spPr>
          <a:xfrm>
            <a:off x="2667001" y="1358900"/>
            <a:ext cx="6857999"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ctrTitle"/>
          </p:nvPr>
        </p:nvSpPr>
        <p:spPr>
          <a:xfrm>
            <a:off x="3948733" y="2655767"/>
            <a:ext cx="4294400" cy="1546399"/>
          </a:xfrm>
          <a:prstGeom prst="rect">
            <a:avLst/>
          </a:prstGeom>
        </p:spPr>
        <p:txBody>
          <a:bodyPr lIns="91425" tIns="91425" rIns="91425" bIns="91425" anchor="ctr"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30" name="Shape 30"/>
          <p:cNvSpPr/>
          <p:nvPr/>
        </p:nvSpPr>
        <p:spPr>
          <a:xfrm flipH="1">
            <a:off x="9526445" y="34174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1" name="Shape 31"/>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2" name="Shape 32"/>
          <p:cNvSpPr/>
          <p:nvPr/>
        </p:nvSpPr>
        <p:spPr>
          <a:xfrm flipH="1">
            <a:off x="10896388" y="11"/>
            <a:ext cx="1295600" cy="1295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3" name="Shape 33"/>
          <p:cNvSpPr/>
          <p:nvPr/>
        </p:nvSpPr>
        <p:spPr>
          <a:xfrm>
            <a:off x="6088156" y="-65"/>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a:off x="9518247" y="4113835"/>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flipH="1">
            <a:off x="9525001" y="2743267"/>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097581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39" name="Shape 39"/>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40" name="Shape 40"/>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41" name="Shape 41"/>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42" name="Shape 42"/>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43" name="Shape 43"/>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pic>
        <p:nvPicPr>
          <p:cNvPr id="44" name="Shape 44"/>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45" name="Shape 45"/>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46" name="Shape 46"/>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47" name="Shape 47"/>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48" name="Shape 48"/>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49" name="Shape 49"/>
          <p:cNvSpPr/>
          <p:nvPr/>
        </p:nvSpPr>
        <p:spPr>
          <a:xfrm flipH="1">
            <a:off x="1295399" y="-815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0" name="Shape 50"/>
          <p:cNvSpPr/>
          <p:nvPr/>
        </p:nvSpPr>
        <p:spPr>
          <a:xfrm flipH="1">
            <a:off x="2666999" y="548651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1" name="Shape 51"/>
          <p:cNvSpPr/>
          <p:nvPr/>
        </p:nvSpPr>
        <p:spPr>
          <a:xfrm flipH="1">
            <a:off x="4038599" y="0"/>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2" name="Shape 52"/>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3" name="Shape 53"/>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4" name="Shape 54"/>
          <p:cNvSpPr/>
          <p:nvPr/>
        </p:nvSpPr>
        <p:spPr>
          <a:xfrm flipH="1">
            <a:off x="8157299" y="-1274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5" name="Shape 55"/>
          <p:cNvSpPr/>
          <p:nvPr/>
        </p:nvSpPr>
        <p:spPr>
          <a:xfrm flipH="1">
            <a:off x="54101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6" name="Shape 56"/>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7" name="Shape 57"/>
          <p:cNvSpPr/>
          <p:nvPr/>
        </p:nvSpPr>
        <p:spPr>
          <a:xfrm>
            <a:off x="6088156" y="-65"/>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8" name="Shape 58"/>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9" name="Shape 59"/>
          <p:cNvSpPr/>
          <p:nvPr/>
        </p:nvSpPr>
        <p:spPr>
          <a:xfrm>
            <a:off x="1286767" y="1358900"/>
            <a:ext cx="9609600"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0" name="Shape 60"/>
          <p:cNvSpPr txBox="1">
            <a:spLocks noGrp="1"/>
          </p:cNvSpPr>
          <p:nvPr>
            <p:ph type="ctrTitle"/>
          </p:nvPr>
        </p:nvSpPr>
        <p:spPr>
          <a:xfrm>
            <a:off x="2686100" y="2111134"/>
            <a:ext cx="6819600" cy="1546399"/>
          </a:xfrm>
          <a:prstGeom prst="rect">
            <a:avLst/>
          </a:prstGeom>
        </p:spPr>
        <p:txBody>
          <a:bodyPr lIns="91425" tIns="91425" rIns="91425" bIns="91425" anchor="b" anchorCtr="0"/>
          <a:lstStyle>
            <a:lvl1pPr lvl="0" algn="ctr" rtl="0">
              <a:spcBef>
                <a:spcPts val="0"/>
              </a:spcBef>
              <a:buClr>
                <a:srgbClr val="4D778A"/>
              </a:buClr>
              <a:buSzPct val="100000"/>
              <a:defRPr sz="2400">
                <a:solidFill>
                  <a:srgbClr val="4D778A"/>
                </a:solidFill>
              </a:defRPr>
            </a:lvl1pPr>
            <a:lvl2pPr lvl="1" algn="ctr" rtl="0">
              <a:spcBef>
                <a:spcPts val="0"/>
              </a:spcBef>
              <a:buClr>
                <a:srgbClr val="4D778A"/>
              </a:buClr>
              <a:buSzPct val="100000"/>
              <a:defRPr sz="2400">
                <a:solidFill>
                  <a:srgbClr val="4D778A"/>
                </a:solidFill>
              </a:defRPr>
            </a:lvl2pPr>
            <a:lvl3pPr lvl="2" algn="ctr" rtl="0">
              <a:spcBef>
                <a:spcPts val="0"/>
              </a:spcBef>
              <a:buClr>
                <a:srgbClr val="4D778A"/>
              </a:buClr>
              <a:buSzPct val="100000"/>
              <a:defRPr sz="2400">
                <a:solidFill>
                  <a:srgbClr val="4D778A"/>
                </a:solidFill>
              </a:defRPr>
            </a:lvl3pPr>
            <a:lvl4pPr lvl="3" algn="ctr" rtl="0">
              <a:spcBef>
                <a:spcPts val="0"/>
              </a:spcBef>
              <a:buClr>
                <a:srgbClr val="4D778A"/>
              </a:buClr>
              <a:buSzPct val="100000"/>
              <a:defRPr sz="2400">
                <a:solidFill>
                  <a:srgbClr val="4D778A"/>
                </a:solidFill>
              </a:defRPr>
            </a:lvl4pPr>
            <a:lvl5pPr lvl="4" algn="ctr" rtl="0">
              <a:spcBef>
                <a:spcPts val="0"/>
              </a:spcBef>
              <a:buClr>
                <a:srgbClr val="4D778A"/>
              </a:buClr>
              <a:buSzPct val="100000"/>
              <a:defRPr sz="2400">
                <a:solidFill>
                  <a:srgbClr val="4D778A"/>
                </a:solidFill>
              </a:defRPr>
            </a:lvl5pPr>
            <a:lvl6pPr lvl="5" algn="ctr" rtl="0">
              <a:spcBef>
                <a:spcPts val="0"/>
              </a:spcBef>
              <a:buClr>
                <a:srgbClr val="4D778A"/>
              </a:buClr>
              <a:buSzPct val="100000"/>
              <a:defRPr sz="2400">
                <a:solidFill>
                  <a:srgbClr val="4D778A"/>
                </a:solidFill>
              </a:defRPr>
            </a:lvl6pPr>
            <a:lvl7pPr lvl="6" algn="ctr" rtl="0">
              <a:spcBef>
                <a:spcPts val="0"/>
              </a:spcBef>
              <a:buClr>
                <a:srgbClr val="4D778A"/>
              </a:buClr>
              <a:buSzPct val="100000"/>
              <a:defRPr sz="2400">
                <a:solidFill>
                  <a:srgbClr val="4D778A"/>
                </a:solidFill>
              </a:defRPr>
            </a:lvl7pPr>
            <a:lvl8pPr lvl="7" algn="ctr" rtl="0">
              <a:spcBef>
                <a:spcPts val="0"/>
              </a:spcBef>
              <a:buClr>
                <a:srgbClr val="4D778A"/>
              </a:buClr>
              <a:buSzPct val="100000"/>
              <a:defRPr sz="2400">
                <a:solidFill>
                  <a:srgbClr val="4D778A"/>
                </a:solidFill>
              </a:defRPr>
            </a:lvl8pPr>
            <a:lvl9pPr lvl="8" algn="ctr" rtl="0">
              <a:spcBef>
                <a:spcPts val="0"/>
              </a:spcBef>
              <a:buClr>
                <a:srgbClr val="4D778A"/>
              </a:buClr>
              <a:buSzPct val="100000"/>
              <a:defRPr sz="2400">
                <a:solidFill>
                  <a:srgbClr val="4D778A"/>
                </a:solidFill>
              </a:defRPr>
            </a:lvl9pPr>
          </a:lstStyle>
          <a:p>
            <a:endParaRPr/>
          </a:p>
        </p:txBody>
      </p:sp>
      <p:sp>
        <p:nvSpPr>
          <p:cNvPr id="61" name="Shape 61"/>
          <p:cNvSpPr txBox="1">
            <a:spLocks noGrp="1"/>
          </p:cNvSpPr>
          <p:nvPr>
            <p:ph type="subTitle" idx="1"/>
          </p:nvPr>
        </p:nvSpPr>
        <p:spPr>
          <a:xfrm>
            <a:off x="2686100" y="3481939"/>
            <a:ext cx="6819600" cy="1046399"/>
          </a:xfrm>
          <a:prstGeom prst="rect">
            <a:avLst/>
          </a:prstGeom>
        </p:spPr>
        <p:txBody>
          <a:bodyPr lIns="91425" tIns="91425" rIns="91425" bIns="91425" anchor="t" anchorCtr="0"/>
          <a:lstStyle>
            <a:lvl1pPr lvl="0" algn="ctr" rtl="0">
              <a:spcBef>
                <a:spcPts val="0"/>
              </a:spcBef>
              <a:buClr>
                <a:srgbClr val="7198A9"/>
              </a:buClr>
              <a:buSzPct val="100000"/>
              <a:buNone/>
              <a:defRPr sz="1867">
                <a:solidFill>
                  <a:srgbClr val="7198A9"/>
                </a:solidFill>
              </a:defRPr>
            </a:lvl1pPr>
            <a:lvl2pPr lvl="1" algn="ctr" rtl="0">
              <a:spcBef>
                <a:spcPts val="0"/>
              </a:spcBef>
              <a:buClr>
                <a:srgbClr val="7198A9"/>
              </a:buClr>
              <a:buSzPct val="100000"/>
              <a:buNone/>
              <a:defRPr sz="1867">
                <a:solidFill>
                  <a:srgbClr val="7198A9"/>
                </a:solidFill>
              </a:defRPr>
            </a:lvl2pPr>
            <a:lvl3pPr lvl="2" algn="ctr" rtl="0">
              <a:spcBef>
                <a:spcPts val="0"/>
              </a:spcBef>
              <a:buClr>
                <a:srgbClr val="7198A9"/>
              </a:buClr>
              <a:buSzPct val="100000"/>
              <a:buNone/>
              <a:defRPr sz="1867">
                <a:solidFill>
                  <a:srgbClr val="7198A9"/>
                </a:solidFill>
              </a:defRPr>
            </a:lvl3pPr>
            <a:lvl4pPr lvl="3" algn="ctr" rtl="0">
              <a:spcBef>
                <a:spcPts val="0"/>
              </a:spcBef>
              <a:buClr>
                <a:srgbClr val="7198A9"/>
              </a:buClr>
              <a:buSzPct val="100000"/>
              <a:buNone/>
              <a:defRPr sz="1867">
                <a:solidFill>
                  <a:srgbClr val="7198A9"/>
                </a:solidFill>
              </a:defRPr>
            </a:lvl4pPr>
            <a:lvl5pPr lvl="4" algn="ctr" rtl="0">
              <a:spcBef>
                <a:spcPts val="0"/>
              </a:spcBef>
              <a:buClr>
                <a:srgbClr val="7198A9"/>
              </a:buClr>
              <a:buSzPct val="100000"/>
              <a:buNone/>
              <a:defRPr sz="1867">
                <a:solidFill>
                  <a:srgbClr val="7198A9"/>
                </a:solidFill>
              </a:defRPr>
            </a:lvl5pPr>
            <a:lvl6pPr lvl="5" algn="ctr" rtl="0">
              <a:spcBef>
                <a:spcPts val="0"/>
              </a:spcBef>
              <a:buClr>
                <a:srgbClr val="7198A9"/>
              </a:buClr>
              <a:buSzPct val="100000"/>
              <a:buNone/>
              <a:defRPr sz="1867">
                <a:solidFill>
                  <a:srgbClr val="7198A9"/>
                </a:solidFill>
              </a:defRPr>
            </a:lvl6pPr>
            <a:lvl7pPr lvl="6" algn="ctr" rtl="0">
              <a:spcBef>
                <a:spcPts val="0"/>
              </a:spcBef>
              <a:buClr>
                <a:srgbClr val="7198A9"/>
              </a:buClr>
              <a:buSzPct val="100000"/>
              <a:buNone/>
              <a:defRPr sz="1867">
                <a:solidFill>
                  <a:srgbClr val="7198A9"/>
                </a:solidFill>
              </a:defRPr>
            </a:lvl7pPr>
            <a:lvl8pPr lvl="7" algn="ctr" rtl="0">
              <a:spcBef>
                <a:spcPts val="0"/>
              </a:spcBef>
              <a:buClr>
                <a:srgbClr val="7198A9"/>
              </a:buClr>
              <a:buSzPct val="100000"/>
              <a:buNone/>
              <a:defRPr sz="1867">
                <a:solidFill>
                  <a:srgbClr val="7198A9"/>
                </a:solidFill>
              </a:defRPr>
            </a:lvl8pPr>
            <a:lvl9pPr lvl="8" algn="ctr" rtl="0">
              <a:spcBef>
                <a:spcPts val="0"/>
              </a:spcBef>
              <a:buClr>
                <a:srgbClr val="7198A9"/>
              </a:buClr>
              <a:buSzPct val="100000"/>
              <a:buNone/>
              <a:defRPr sz="1867">
                <a:solidFill>
                  <a:srgbClr val="7198A9"/>
                </a:solidFill>
              </a:defRPr>
            </a:lvl9pPr>
          </a:lstStyle>
          <a:p>
            <a:endParaRPr/>
          </a:p>
        </p:txBody>
      </p:sp>
      <p:sp>
        <p:nvSpPr>
          <p:cNvPr id="62" name="Shape 62"/>
          <p:cNvSpPr/>
          <p:nvPr/>
        </p:nvSpPr>
        <p:spPr>
          <a:xfrm>
            <a:off x="6763756" y="6153867"/>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082995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9BA4F1A-2B20-5C9F-65AA-33D7C1FC6863}"/>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D026CDC0-74A8-24CD-126B-619B55F74DCB}"/>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a:extLst>
              <a:ext uri="{FF2B5EF4-FFF2-40B4-BE49-F238E27FC236}">
                <a16:creationId xmlns:a16="http://schemas.microsoft.com/office/drawing/2014/main" xmlns="" id="{5BC9B14B-4B74-B448-4A06-570EEE2ECFF5}"/>
              </a:ext>
            </a:extLst>
          </p:cNvPr>
          <p:cNvSpPr>
            <a:spLocks noGrp="1"/>
          </p:cNvSpPr>
          <p:nvPr>
            <p:ph type="pic" sz="quarter" idx="10"/>
          </p:nvPr>
        </p:nvSpPr>
        <p:spPr>
          <a:xfrm>
            <a:off x="621792" y="606425"/>
            <a:ext cx="8161338" cy="564515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F50A3124-A555-144B-C9C1-76ED1C559B5F}"/>
              </a:ext>
            </a:extLst>
          </p:cNvPr>
          <p:cNvSpPr>
            <a:spLocks noGrp="1"/>
          </p:cNvSpPr>
          <p:nvPr>
            <p:ph type="title"/>
          </p:nvPr>
        </p:nvSpPr>
        <p:spPr>
          <a:xfrm>
            <a:off x="6147816" y="4187952"/>
            <a:ext cx="6044184" cy="2066544"/>
          </a:xfrm>
        </p:spPr>
        <p:txBody>
          <a:bodyPr anchor="ctr">
            <a:noAutofit/>
          </a:bodyPr>
          <a:lstStyle>
            <a:lvl1pPr algn="ctr">
              <a:defRPr sz="6000"/>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xmlns="" id="{BF1AD0C1-723A-B5D7-972E-ED8FE78335FB}"/>
              </a:ext>
            </a:extLst>
          </p:cNvPr>
          <p:cNvSpPr>
            <a:spLocks noGrp="1"/>
          </p:cNvSpPr>
          <p:nvPr>
            <p:ph type="body" sz="quarter" idx="12"/>
          </p:nvPr>
        </p:nvSpPr>
        <p:spPr>
          <a:xfrm>
            <a:off x="624144" y="4529128"/>
            <a:ext cx="6288750" cy="2328873"/>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smtClean="0">
                <a:noFil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US">
                <a:solidFill>
                  <a:schemeClr val="lt1"/>
                </a:solidFill>
              </a:defRPr>
            </a:lvl5pPr>
          </a:lstStyle>
          <a:p>
            <a:pPr marL="0" lvl="0" algn="ctr"/>
            <a:r>
              <a:rPr lang="en-US"/>
              <a:t>Click to edit Master text styles</a:t>
            </a:r>
          </a:p>
        </p:txBody>
      </p:sp>
    </p:spTree>
    <p:extLst>
      <p:ext uri="{BB962C8B-B14F-4D97-AF65-F5344CB8AC3E}">
        <p14:creationId xmlns:p14="http://schemas.microsoft.com/office/powerpoint/2010/main" val="273341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6F1AA-8DF8-44E5-AA5A-BAB41BB0E557}"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34320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6F1AA-8DF8-44E5-AA5A-BAB41BB0E557}"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50569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6F1AA-8DF8-44E5-AA5A-BAB41BB0E557}"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169295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6F1AA-8DF8-44E5-AA5A-BAB41BB0E557}"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29492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6F1AA-8DF8-44E5-AA5A-BAB41BB0E557}"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217946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6F1AA-8DF8-44E5-AA5A-BAB41BB0E557}"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809B-460B-4FAB-8C36-D78FB61A5163}" type="slidenum">
              <a:rPr lang="en-US" smtClean="0"/>
              <a:t>‹#›</a:t>
            </a:fld>
            <a:endParaRPr lang="en-US"/>
          </a:p>
        </p:txBody>
      </p:sp>
    </p:spTree>
    <p:extLst>
      <p:ext uri="{BB962C8B-B14F-4D97-AF65-F5344CB8AC3E}">
        <p14:creationId xmlns:p14="http://schemas.microsoft.com/office/powerpoint/2010/main" val="263243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6F1AA-8DF8-44E5-AA5A-BAB41BB0E557}"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1809B-460B-4FAB-8C36-D78FB61A5163}" type="slidenum">
              <a:rPr lang="en-US" smtClean="0"/>
              <a:t>‹#›</a:t>
            </a:fld>
            <a:endParaRPr lang="en-US"/>
          </a:p>
        </p:txBody>
      </p:sp>
    </p:spTree>
    <p:extLst>
      <p:ext uri="{BB962C8B-B14F-4D97-AF65-F5344CB8AC3E}">
        <p14:creationId xmlns:p14="http://schemas.microsoft.com/office/powerpoint/2010/main" val="402957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6" r:id="rId23"/>
    <p:sldLayoutId id="2147483678" r:id="rId24"/>
    <p:sldLayoutId id="2147483680" r:id="rId25"/>
    <p:sldLayoutId id="2147483681"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4.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1848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6A5B22BB-1513-65A8-942D-31528C67802C}"/>
              </a:ext>
            </a:extLst>
          </p:cNvPr>
          <p:cNvSpPr txBox="1"/>
          <p:nvPr/>
        </p:nvSpPr>
        <p:spPr>
          <a:xfrm>
            <a:off x="572237" y="336262"/>
            <a:ext cx="4890565" cy="584775"/>
          </a:xfrm>
          <a:prstGeom prst="rect">
            <a:avLst/>
          </a:prstGeom>
          <a:noFill/>
        </p:spPr>
        <p:txBody>
          <a:bodyPr wrap="square" rtlCol="0">
            <a:spAutoFit/>
          </a:bodyPr>
          <a:lstStyle/>
          <a:p>
            <a:r>
              <a:rPr lang="en-US" sz="3200" b="1">
                <a:solidFill>
                  <a:schemeClr val="accent6"/>
                </a:solidFill>
              </a:rPr>
              <a:t>I. KHÁI NIỆM TIẾN HÓA</a:t>
            </a:r>
          </a:p>
        </p:txBody>
      </p:sp>
      <p:sp>
        <p:nvSpPr>
          <p:cNvPr id="31" name="Arrow: Pentagon 30">
            <a:extLst>
              <a:ext uri="{FF2B5EF4-FFF2-40B4-BE49-F238E27FC236}">
                <a16:creationId xmlns:a16="http://schemas.microsoft.com/office/drawing/2014/main" xmlns=""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xmlns="" id="{97DB2FF8-20E4-7E7B-184C-0C16BF6B4D84}"/>
              </a:ext>
            </a:extLst>
          </p:cNvPr>
          <p:cNvSpPr txBox="1"/>
          <p:nvPr/>
        </p:nvSpPr>
        <p:spPr>
          <a:xfrm>
            <a:off x="227125" y="5104450"/>
            <a:ext cx="10059875" cy="1073485"/>
          </a:xfrm>
          <a:custGeom>
            <a:avLst/>
            <a:gdLst>
              <a:gd name="connsiteX0" fmla="*/ 0 w 10059875"/>
              <a:gd name="connsiteY0" fmla="*/ 178918 h 1073485"/>
              <a:gd name="connsiteX1" fmla="*/ 178918 w 10059875"/>
              <a:gd name="connsiteY1" fmla="*/ 0 h 1073485"/>
              <a:gd name="connsiteX2" fmla="*/ 580860 w 10059875"/>
              <a:gd name="connsiteY2" fmla="*/ 0 h 1073485"/>
              <a:gd name="connsiteX3" fmla="*/ 1467903 w 10059875"/>
              <a:gd name="connsiteY3" fmla="*/ 0 h 1073485"/>
              <a:gd name="connsiteX4" fmla="*/ 1966865 w 10059875"/>
              <a:gd name="connsiteY4" fmla="*/ 0 h 1073485"/>
              <a:gd name="connsiteX5" fmla="*/ 2562848 w 10059875"/>
              <a:gd name="connsiteY5" fmla="*/ 0 h 1073485"/>
              <a:gd name="connsiteX6" fmla="*/ 3158830 w 10059875"/>
              <a:gd name="connsiteY6" fmla="*/ 0 h 1073485"/>
              <a:gd name="connsiteX7" fmla="*/ 3754812 w 10059875"/>
              <a:gd name="connsiteY7" fmla="*/ 0 h 1073485"/>
              <a:gd name="connsiteX8" fmla="*/ 4156754 w 10059875"/>
              <a:gd name="connsiteY8" fmla="*/ 0 h 1073485"/>
              <a:gd name="connsiteX9" fmla="*/ 4558696 w 10059875"/>
              <a:gd name="connsiteY9" fmla="*/ 0 h 1073485"/>
              <a:gd name="connsiteX10" fmla="*/ 5348719 w 10059875"/>
              <a:gd name="connsiteY10" fmla="*/ 0 h 1073485"/>
              <a:gd name="connsiteX11" fmla="*/ 5847681 w 10059875"/>
              <a:gd name="connsiteY11" fmla="*/ 0 h 1073485"/>
              <a:gd name="connsiteX12" fmla="*/ 6249622 w 10059875"/>
              <a:gd name="connsiteY12" fmla="*/ 0 h 1073485"/>
              <a:gd name="connsiteX13" fmla="*/ 6651564 w 10059875"/>
              <a:gd name="connsiteY13" fmla="*/ 0 h 1073485"/>
              <a:gd name="connsiteX14" fmla="*/ 7344567 w 10059875"/>
              <a:gd name="connsiteY14" fmla="*/ 0 h 1073485"/>
              <a:gd name="connsiteX15" fmla="*/ 7746508 w 10059875"/>
              <a:gd name="connsiteY15" fmla="*/ 0 h 1073485"/>
              <a:gd name="connsiteX16" fmla="*/ 8536532 w 10059875"/>
              <a:gd name="connsiteY16" fmla="*/ 0 h 1073485"/>
              <a:gd name="connsiteX17" fmla="*/ 9229534 w 10059875"/>
              <a:gd name="connsiteY17" fmla="*/ 0 h 1073485"/>
              <a:gd name="connsiteX18" fmla="*/ 9880957 w 10059875"/>
              <a:gd name="connsiteY18" fmla="*/ 0 h 1073485"/>
              <a:gd name="connsiteX19" fmla="*/ 10059875 w 10059875"/>
              <a:gd name="connsiteY19" fmla="*/ 178918 h 1073485"/>
              <a:gd name="connsiteX20" fmla="*/ 10059875 w 10059875"/>
              <a:gd name="connsiteY20" fmla="*/ 536743 h 1073485"/>
              <a:gd name="connsiteX21" fmla="*/ 10059875 w 10059875"/>
              <a:gd name="connsiteY21" fmla="*/ 894567 h 1073485"/>
              <a:gd name="connsiteX22" fmla="*/ 9880957 w 10059875"/>
              <a:gd name="connsiteY22" fmla="*/ 1073485 h 1073485"/>
              <a:gd name="connsiteX23" fmla="*/ 8993913 w 10059875"/>
              <a:gd name="connsiteY23" fmla="*/ 1073485 h 1073485"/>
              <a:gd name="connsiteX24" fmla="*/ 8397931 w 10059875"/>
              <a:gd name="connsiteY24" fmla="*/ 1073485 h 1073485"/>
              <a:gd name="connsiteX25" fmla="*/ 7995989 w 10059875"/>
              <a:gd name="connsiteY25" fmla="*/ 1073485 h 1073485"/>
              <a:gd name="connsiteX26" fmla="*/ 7400007 w 10059875"/>
              <a:gd name="connsiteY26" fmla="*/ 1073485 h 1073485"/>
              <a:gd name="connsiteX27" fmla="*/ 6609984 w 10059875"/>
              <a:gd name="connsiteY27" fmla="*/ 1073485 h 1073485"/>
              <a:gd name="connsiteX28" fmla="*/ 6208042 w 10059875"/>
              <a:gd name="connsiteY28" fmla="*/ 1073485 h 1073485"/>
              <a:gd name="connsiteX29" fmla="*/ 5806101 w 10059875"/>
              <a:gd name="connsiteY29" fmla="*/ 1073485 h 1073485"/>
              <a:gd name="connsiteX30" fmla="*/ 5016077 w 10059875"/>
              <a:gd name="connsiteY30" fmla="*/ 1073485 h 1073485"/>
              <a:gd name="connsiteX31" fmla="*/ 4323075 w 10059875"/>
              <a:gd name="connsiteY31" fmla="*/ 1073485 h 1073485"/>
              <a:gd name="connsiteX32" fmla="*/ 3436031 w 10059875"/>
              <a:gd name="connsiteY32" fmla="*/ 1073485 h 1073485"/>
              <a:gd name="connsiteX33" fmla="*/ 2743028 w 10059875"/>
              <a:gd name="connsiteY33" fmla="*/ 1073485 h 1073485"/>
              <a:gd name="connsiteX34" fmla="*/ 2341087 w 10059875"/>
              <a:gd name="connsiteY34" fmla="*/ 1073485 h 1073485"/>
              <a:gd name="connsiteX35" fmla="*/ 1745104 w 10059875"/>
              <a:gd name="connsiteY35" fmla="*/ 1073485 h 1073485"/>
              <a:gd name="connsiteX36" fmla="*/ 858061 w 10059875"/>
              <a:gd name="connsiteY36" fmla="*/ 1073485 h 1073485"/>
              <a:gd name="connsiteX37" fmla="*/ 178918 w 10059875"/>
              <a:gd name="connsiteY37" fmla="*/ 1073485 h 1073485"/>
              <a:gd name="connsiteX38" fmla="*/ 0 w 10059875"/>
              <a:gd name="connsiteY38" fmla="*/ 894567 h 1073485"/>
              <a:gd name="connsiteX39" fmla="*/ 0 w 10059875"/>
              <a:gd name="connsiteY39" fmla="*/ 536743 h 1073485"/>
              <a:gd name="connsiteX40" fmla="*/ 0 w 10059875"/>
              <a:gd name="connsiteY40" fmla="*/ 178918 h 107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59875" h="1073485" fill="none" extrusionOk="0">
                <a:moveTo>
                  <a:pt x="0" y="178918"/>
                </a:moveTo>
                <a:cubicBezTo>
                  <a:pt x="8246" y="63607"/>
                  <a:pt x="78243" y="-2775"/>
                  <a:pt x="178918" y="0"/>
                </a:cubicBezTo>
                <a:cubicBezTo>
                  <a:pt x="334163" y="16427"/>
                  <a:pt x="430637" y="-3643"/>
                  <a:pt x="580860" y="0"/>
                </a:cubicBezTo>
                <a:cubicBezTo>
                  <a:pt x="731083" y="3643"/>
                  <a:pt x="1240605" y="-35952"/>
                  <a:pt x="1467903" y="0"/>
                </a:cubicBezTo>
                <a:cubicBezTo>
                  <a:pt x="1695201" y="35952"/>
                  <a:pt x="1765519" y="-13999"/>
                  <a:pt x="1966865" y="0"/>
                </a:cubicBezTo>
                <a:cubicBezTo>
                  <a:pt x="2168211" y="13999"/>
                  <a:pt x="2281440" y="20805"/>
                  <a:pt x="2562848" y="0"/>
                </a:cubicBezTo>
                <a:cubicBezTo>
                  <a:pt x="2844256" y="-20805"/>
                  <a:pt x="2886120" y="-27429"/>
                  <a:pt x="3158830" y="0"/>
                </a:cubicBezTo>
                <a:cubicBezTo>
                  <a:pt x="3431540" y="27429"/>
                  <a:pt x="3504484" y="29590"/>
                  <a:pt x="3754812" y="0"/>
                </a:cubicBezTo>
                <a:cubicBezTo>
                  <a:pt x="4005140" y="-29590"/>
                  <a:pt x="4008141" y="2512"/>
                  <a:pt x="4156754" y="0"/>
                </a:cubicBezTo>
                <a:cubicBezTo>
                  <a:pt x="4305367" y="-2512"/>
                  <a:pt x="4473959" y="14768"/>
                  <a:pt x="4558696" y="0"/>
                </a:cubicBezTo>
                <a:cubicBezTo>
                  <a:pt x="4643433" y="-14768"/>
                  <a:pt x="5175273" y="38458"/>
                  <a:pt x="5348719" y="0"/>
                </a:cubicBezTo>
                <a:cubicBezTo>
                  <a:pt x="5522165" y="-38458"/>
                  <a:pt x="5598725" y="23118"/>
                  <a:pt x="5847681" y="0"/>
                </a:cubicBezTo>
                <a:cubicBezTo>
                  <a:pt x="6096637" y="-23118"/>
                  <a:pt x="6116891" y="-10351"/>
                  <a:pt x="6249622" y="0"/>
                </a:cubicBezTo>
                <a:cubicBezTo>
                  <a:pt x="6382353" y="10351"/>
                  <a:pt x="6542568" y="-7143"/>
                  <a:pt x="6651564" y="0"/>
                </a:cubicBezTo>
                <a:cubicBezTo>
                  <a:pt x="6760560" y="7143"/>
                  <a:pt x="7098201" y="20891"/>
                  <a:pt x="7344567" y="0"/>
                </a:cubicBezTo>
                <a:cubicBezTo>
                  <a:pt x="7590933" y="-20891"/>
                  <a:pt x="7551678" y="-1372"/>
                  <a:pt x="7746508" y="0"/>
                </a:cubicBezTo>
                <a:cubicBezTo>
                  <a:pt x="7941338" y="1372"/>
                  <a:pt x="8227550" y="-10680"/>
                  <a:pt x="8536532" y="0"/>
                </a:cubicBezTo>
                <a:cubicBezTo>
                  <a:pt x="8845514" y="10680"/>
                  <a:pt x="9008791" y="-23527"/>
                  <a:pt x="9229534" y="0"/>
                </a:cubicBezTo>
                <a:cubicBezTo>
                  <a:pt x="9450277" y="23527"/>
                  <a:pt x="9671885" y="-30055"/>
                  <a:pt x="9880957" y="0"/>
                </a:cubicBezTo>
                <a:cubicBezTo>
                  <a:pt x="9987877" y="-6888"/>
                  <a:pt x="10047041" y="97900"/>
                  <a:pt x="10059875" y="178918"/>
                </a:cubicBezTo>
                <a:cubicBezTo>
                  <a:pt x="10050508" y="325467"/>
                  <a:pt x="10067269" y="373181"/>
                  <a:pt x="10059875" y="536743"/>
                </a:cubicBezTo>
                <a:cubicBezTo>
                  <a:pt x="10052481" y="700305"/>
                  <a:pt x="10077720" y="784983"/>
                  <a:pt x="10059875" y="894567"/>
                </a:cubicBezTo>
                <a:cubicBezTo>
                  <a:pt x="10070075" y="1003446"/>
                  <a:pt x="9997941" y="1086772"/>
                  <a:pt x="9880957" y="1073485"/>
                </a:cubicBezTo>
                <a:cubicBezTo>
                  <a:pt x="9636105" y="1111368"/>
                  <a:pt x="9332354" y="1110413"/>
                  <a:pt x="8993913" y="1073485"/>
                </a:cubicBezTo>
                <a:cubicBezTo>
                  <a:pt x="8655472" y="1036557"/>
                  <a:pt x="8572988" y="1084905"/>
                  <a:pt x="8397931" y="1073485"/>
                </a:cubicBezTo>
                <a:cubicBezTo>
                  <a:pt x="8222874" y="1062065"/>
                  <a:pt x="8186282" y="1053707"/>
                  <a:pt x="7995989" y="1073485"/>
                </a:cubicBezTo>
                <a:cubicBezTo>
                  <a:pt x="7805696" y="1093263"/>
                  <a:pt x="7673131" y="1078650"/>
                  <a:pt x="7400007" y="1073485"/>
                </a:cubicBezTo>
                <a:cubicBezTo>
                  <a:pt x="7126883" y="1068320"/>
                  <a:pt x="6820849" y="1040015"/>
                  <a:pt x="6609984" y="1073485"/>
                </a:cubicBezTo>
                <a:cubicBezTo>
                  <a:pt x="6399119" y="1106955"/>
                  <a:pt x="6323429" y="1058672"/>
                  <a:pt x="6208042" y="1073485"/>
                </a:cubicBezTo>
                <a:cubicBezTo>
                  <a:pt x="6092655" y="1088298"/>
                  <a:pt x="5952361" y="1059745"/>
                  <a:pt x="5806101" y="1073485"/>
                </a:cubicBezTo>
                <a:cubicBezTo>
                  <a:pt x="5659841" y="1087225"/>
                  <a:pt x="5184702" y="1040210"/>
                  <a:pt x="5016077" y="1073485"/>
                </a:cubicBezTo>
                <a:cubicBezTo>
                  <a:pt x="4847452" y="1106760"/>
                  <a:pt x="4573095" y="1073670"/>
                  <a:pt x="4323075" y="1073485"/>
                </a:cubicBezTo>
                <a:cubicBezTo>
                  <a:pt x="4073055" y="1073300"/>
                  <a:pt x="3826960" y="1107765"/>
                  <a:pt x="3436031" y="1073485"/>
                </a:cubicBezTo>
                <a:cubicBezTo>
                  <a:pt x="3045102" y="1039205"/>
                  <a:pt x="3070461" y="1084830"/>
                  <a:pt x="2743028" y="1073485"/>
                </a:cubicBezTo>
                <a:cubicBezTo>
                  <a:pt x="2415595" y="1062140"/>
                  <a:pt x="2435101" y="1063554"/>
                  <a:pt x="2341087" y="1073485"/>
                </a:cubicBezTo>
                <a:cubicBezTo>
                  <a:pt x="2247073" y="1083416"/>
                  <a:pt x="2008616" y="1050333"/>
                  <a:pt x="1745104" y="1073485"/>
                </a:cubicBezTo>
                <a:cubicBezTo>
                  <a:pt x="1481592" y="1096637"/>
                  <a:pt x="1270190" y="1038794"/>
                  <a:pt x="858061" y="1073485"/>
                </a:cubicBezTo>
                <a:cubicBezTo>
                  <a:pt x="445932" y="1108176"/>
                  <a:pt x="486838" y="1106197"/>
                  <a:pt x="178918" y="1073485"/>
                </a:cubicBezTo>
                <a:cubicBezTo>
                  <a:pt x="96218" y="1068459"/>
                  <a:pt x="-17234" y="994662"/>
                  <a:pt x="0" y="894567"/>
                </a:cubicBezTo>
                <a:cubicBezTo>
                  <a:pt x="5397" y="747548"/>
                  <a:pt x="17265" y="663986"/>
                  <a:pt x="0" y="536743"/>
                </a:cubicBezTo>
                <a:cubicBezTo>
                  <a:pt x="-17265" y="409500"/>
                  <a:pt x="7049" y="272461"/>
                  <a:pt x="0" y="178918"/>
                </a:cubicBezTo>
                <a:close/>
              </a:path>
              <a:path w="10059875" h="1073485" stroke="0" extrusionOk="0">
                <a:moveTo>
                  <a:pt x="0" y="178918"/>
                </a:moveTo>
                <a:cubicBezTo>
                  <a:pt x="9257" y="102016"/>
                  <a:pt x="65786" y="-10040"/>
                  <a:pt x="178918" y="0"/>
                </a:cubicBezTo>
                <a:cubicBezTo>
                  <a:pt x="460337" y="1127"/>
                  <a:pt x="520061" y="12226"/>
                  <a:pt x="774900" y="0"/>
                </a:cubicBezTo>
                <a:cubicBezTo>
                  <a:pt x="1029739" y="-12226"/>
                  <a:pt x="999744" y="6107"/>
                  <a:pt x="1176842" y="0"/>
                </a:cubicBezTo>
                <a:cubicBezTo>
                  <a:pt x="1353940" y="-6107"/>
                  <a:pt x="1801955" y="1592"/>
                  <a:pt x="1966865" y="0"/>
                </a:cubicBezTo>
                <a:cubicBezTo>
                  <a:pt x="2131775" y="-1592"/>
                  <a:pt x="2337631" y="10334"/>
                  <a:pt x="2659868" y="0"/>
                </a:cubicBezTo>
                <a:cubicBezTo>
                  <a:pt x="2982105" y="-10334"/>
                  <a:pt x="3236476" y="-25699"/>
                  <a:pt x="3449891" y="0"/>
                </a:cubicBezTo>
                <a:cubicBezTo>
                  <a:pt x="3663306" y="25699"/>
                  <a:pt x="3779286" y="-22388"/>
                  <a:pt x="3948853" y="0"/>
                </a:cubicBezTo>
                <a:cubicBezTo>
                  <a:pt x="4118420" y="22388"/>
                  <a:pt x="4285665" y="16141"/>
                  <a:pt x="4447815" y="0"/>
                </a:cubicBezTo>
                <a:cubicBezTo>
                  <a:pt x="4609965" y="-16141"/>
                  <a:pt x="4868932" y="-31950"/>
                  <a:pt x="5140818" y="0"/>
                </a:cubicBezTo>
                <a:cubicBezTo>
                  <a:pt x="5412704" y="31950"/>
                  <a:pt x="5402585" y="5475"/>
                  <a:pt x="5639780" y="0"/>
                </a:cubicBezTo>
                <a:cubicBezTo>
                  <a:pt x="5876975" y="-5475"/>
                  <a:pt x="5852681" y="17880"/>
                  <a:pt x="6041722" y="0"/>
                </a:cubicBezTo>
                <a:cubicBezTo>
                  <a:pt x="6230763" y="-17880"/>
                  <a:pt x="6558989" y="-3229"/>
                  <a:pt x="6734724" y="0"/>
                </a:cubicBezTo>
                <a:cubicBezTo>
                  <a:pt x="6910459" y="3229"/>
                  <a:pt x="7123912" y="-162"/>
                  <a:pt x="7330707" y="0"/>
                </a:cubicBezTo>
                <a:cubicBezTo>
                  <a:pt x="7537502" y="162"/>
                  <a:pt x="7760642" y="8281"/>
                  <a:pt x="7926689" y="0"/>
                </a:cubicBezTo>
                <a:cubicBezTo>
                  <a:pt x="8092736" y="-8281"/>
                  <a:pt x="8436258" y="37153"/>
                  <a:pt x="8813733" y="0"/>
                </a:cubicBezTo>
                <a:cubicBezTo>
                  <a:pt x="9191208" y="-37153"/>
                  <a:pt x="9532154" y="11375"/>
                  <a:pt x="9880957" y="0"/>
                </a:cubicBezTo>
                <a:cubicBezTo>
                  <a:pt x="9966332" y="-3591"/>
                  <a:pt x="10060011" y="70228"/>
                  <a:pt x="10059875" y="178918"/>
                </a:cubicBezTo>
                <a:cubicBezTo>
                  <a:pt x="10052005" y="296135"/>
                  <a:pt x="10057637" y="425856"/>
                  <a:pt x="10059875" y="551055"/>
                </a:cubicBezTo>
                <a:cubicBezTo>
                  <a:pt x="10062113" y="676254"/>
                  <a:pt x="10046258" y="795624"/>
                  <a:pt x="10059875" y="894567"/>
                </a:cubicBezTo>
                <a:cubicBezTo>
                  <a:pt x="10058524" y="997799"/>
                  <a:pt x="9991467" y="1080992"/>
                  <a:pt x="9880957" y="1073485"/>
                </a:cubicBezTo>
                <a:cubicBezTo>
                  <a:pt x="9486970" y="1074566"/>
                  <a:pt x="9251571" y="1041708"/>
                  <a:pt x="9090934" y="1073485"/>
                </a:cubicBezTo>
                <a:cubicBezTo>
                  <a:pt x="8930297" y="1105262"/>
                  <a:pt x="8488104" y="1077799"/>
                  <a:pt x="8300911" y="1073485"/>
                </a:cubicBezTo>
                <a:cubicBezTo>
                  <a:pt x="8113718" y="1069171"/>
                  <a:pt x="7615635" y="1054202"/>
                  <a:pt x="7413867" y="1073485"/>
                </a:cubicBezTo>
                <a:cubicBezTo>
                  <a:pt x="7212099" y="1092768"/>
                  <a:pt x="7177280" y="1091169"/>
                  <a:pt x="7011925" y="1073485"/>
                </a:cubicBezTo>
                <a:cubicBezTo>
                  <a:pt x="6846570" y="1055801"/>
                  <a:pt x="6671889" y="1070321"/>
                  <a:pt x="6512963" y="1073485"/>
                </a:cubicBezTo>
                <a:cubicBezTo>
                  <a:pt x="6354037" y="1076649"/>
                  <a:pt x="6222900" y="1068186"/>
                  <a:pt x="6111022" y="1073485"/>
                </a:cubicBezTo>
                <a:cubicBezTo>
                  <a:pt x="5999144" y="1078784"/>
                  <a:pt x="5789972" y="1060064"/>
                  <a:pt x="5612060" y="1073485"/>
                </a:cubicBezTo>
                <a:cubicBezTo>
                  <a:pt x="5434148" y="1086906"/>
                  <a:pt x="5281570" y="1086742"/>
                  <a:pt x="5113098" y="1073485"/>
                </a:cubicBezTo>
                <a:cubicBezTo>
                  <a:pt x="4944626" y="1060228"/>
                  <a:pt x="4601496" y="1097360"/>
                  <a:pt x="4323075" y="1073485"/>
                </a:cubicBezTo>
                <a:cubicBezTo>
                  <a:pt x="4044654" y="1049610"/>
                  <a:pt x="3863769" y="1083895"/>
                  <a:pt x="3727092" y="1073485"/>
                </a:cubicBezTo>
                <a:cubicBezTo>
                  <a:pt x="3590415" y="1063075"/>
                  <a:pt x="3272576" y="1031757"/>
                  <a:pt x="2840049" y="1073485"/>
                </a:cubicBezTo>
                <a:cubicBezTo>
                  <a:pt x="2407522" y="1115213"/>
                  <a:pt x="2332407" y="1069094"/>
                  <a:pt x="2147046" y="1073485"/>
                </a:cubicBezTo>
                <a:cubicBezTo>
                  <a:pt x="1961685" y="1077876"/>
                  <a:pt x="1670475" y="1067091"/>
                  <a:pt x="1357023" y="1073485"/>
                </a:cubicBezTo>
                <a:cubicBezTo>
                  <a:pt x="1043571" y="1079879"/>
                  <a:pt x="988041" y="1079660"/>
                  <a:pt x="858061" y="1073485"/>
                </a:cubicBezTo>
                <a:cubicBezTo>
                  <a:pt x="728081" y="1067310"/>
                  <a:pt x="366895" y="1071363"/>
                  <a:pt x="178918" y="1073485"/>
                </a:cubicBezTo>
                <a:cubicBezTo>
                  <a:pt x="70182" y="1078045"/>
                  <a:pt x="-1800" y="995258"/>
                  <a:pt x="0" y="894567"/>
                </a:cubicBezTo>
                <a:cubicBezTo>
                  <a:pt x="3414" y="797732"/>
                  <a:pt x="15325" y="691321"/>
                  <a:pt x="0" y="551055"/>
                </a:cubicBezTo>
                <a:cubicBezTo>
                  <a:pt x="-15325" y="410789"/>
                  <a:pt x="-737" y="307643"/>
                  <a:pt x="0" y="178918"/>
                </a:cubicBezTo>
                <a:close/>
              </a:path>
            </a:pathLst>
          </a:custGeom>
          <a:solidFill>
            <a:schemeClr val="accent5">
              <a:lumMod val="20000"/>
              <a:lumOff val="80000"/>
            </a:schemeClr>
          </a:solidFill>
          <a:ln>
            <a:solidFill>
              <a:schemeClr val="accent4">
                <a:lumMod val="50000"/>
              </a:schemeClr>
            </a:solidFill>
            <a:extLst>
              <a:ext uri="{C807C97D-BFC1-408E-A445-0C87EB9F89A2}">
                <ask:lineSketchStyleProps xmlns:ask="http://schemas.microsoft.com/office/drawing/2018/sketchyshapes" xmlns="" sd="3104314095">
                  <a:prstGeom prst="roundRect">
                    <a:avLst/>
                  </a:prstGeom>
                  <ask:type>
                    <ask:lineSketchFreehand/>
                  </ask:type>
                </ask:lineSketchStyleProps>
              </a:ext>
            </a:extLst>
          </a:ln>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25000"/>
              </a:lnSpc>
              <a:defRPr sz="2400" b="1"/>
            </a:lvl1pPr>
          </a:lstStyle>
          <a:p>
            <a:r>
              <a:rPr lang="en-US" dirty="0" err="1">
                <a:solidFill>
                  <a:schemeClr val="tx1"/>
                </a:solidFill>
              </a:rPr>
              <a:t>Tiến</a:t>
            </a:r>
            <a:r>
              <a:rPr lang="en-US" dirty="0">
                <a:solidFill>
                  <a:schemeClr val="tx1"/>
                </a:solidFill>
              </a:rPr>
              <a:t> </a:t>
            </a:r>
            <a:r>
              <a:rPr lang="en-US" dirty="0" err="1">
                <a:solidFill>
                  <a:schemeClr val="tx1"/>
                </a:solidFill>
              </a:rPr>
              <a:t>hoá</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là</a:t>
            </a:r>
            <a:r>
              <a:rPr lang="en-US" dirty="0">
                <a:solidFill>
                  <a:schemeClr val="tx1"/>
                </a:solidFill>
              </a:rPr>
              <a:t> </a:t>
            </a:r>
            <a:r>
              <a:rPr lang="en-US" b="0" dirty="0" err="1">
                <a:solidFill>
                  <a:schemeClr val="tx1"/>
                </a:solidFill>
              </a:rPr>
              <a:t>quá</a:t>
            </a:r>
            <a:r>
              <a:rPr lang="en-US" b="0" dirty="0">
                <a:solidFill>
                  <a:schemeClr val="tx1"/>
                </a:solidFill>
              </a:rPr>
              <a:t> </a:t>
            </a:r>
            <a:r>
              <a:rPr lang="en-US" b="0" dirty="0" err="1">
                <a:solidFill>
                  <a:schemeClr val="tx1"/>
                </a:solidFill>
              </a:rPr>
              <a:t>trình</a:t>
            </a:r>
            <a:r>
              <a:rPr lang="en-US" b="0" dirty="0">
                <a:solidFill>
                  <a:schemeClr val="tx1"/>
                </a:solidFill>
              </a:rPr>
              <a:t> </a:t>
            </a:r>
            <a:r>
              <a:rPr lang="en-US" b="0" dirty="0" err="1">
                <a:solidFill>
                  <a:schemeClr val="tx1"/>
                </a:solidFill>
              </a:rPr>
              <a:t>thay</a:t>
            </a:r>
            <a:r>
              <a:rPr lang="en-US" b="0" dirty="0">
                <a:solidFill>
                  <a:schemeClr val="tx1"/>
                </a:solidFill>
              </a:rPr>
              <a:t> </a:t>
            </a:r>
            <a:r>
              <a:rPr lang="en-US" b="0" dirty="0" err="1">
                <a:solidFill>
                  <a:schemeClr val="tx1"/>
                </a:solidFill>
              </a:rPr>
              <a:t>đổi</a:t>
            </a:r>
            <a:r>
              <a:rPr lang="en-US" b="0" dirty="0">
                <a:solidFill>
                  <a:schemeClr val="tx1"/>
                </a:solidFill>
              </a:rPr>
              <a:t> </a:t>
            </a:r>
            <a:r>
              <a:rPr lang="en-US" b="0" dirty="0" err="1">
                <a:solidFill>
                  <a:schemeClr val="tx1"/>
                </a:solidFill>
              </a:rPr>
              <a:t>các</a:t>
            </a:r>
            <a:r>
              <a:rPr lang="en-US" b="0" dirty="0">
                <a:solidFill>
                  <a:schemeClr val="tx1"/>
                </a:solidFill>
              </a:rPr>
              <a:t> </a:t>
            </a:r>
            <a:r>
              <a:rPr lang="en-US" b="0" dirty="0" err="1">
                <a:solidFill>
                  <a:schemeClr val="tx1"/>
                </a:solidFill>
              </a:rPr>
              <a:t>đặc</a:t>
            </a:r>
            <a:r>
              <a:rPr lang="en-US" b="0" dirty="0">
                <a:solidFill>
                  <a:schemeClr val="tx1"/>
                </a:solidFill>
              </a:rPr>
              <a:t> </a:t>
            </a:r>
            <a:r>
              <a:rPr lang="en-US" b="0" dirty="0" err="1">
                <a:solidFill>
                  <a:schemeClr val="tx1"/>
                </a:solidFill>
              </a:rPr>
              <a:t>tính</a:t>
            </a:r>
            <a:r>
              <a:rPr lang="en-US" b="0" dirty="0">
                <a:solidFill>
                  <a:schemeClr val="tx1"/>
                </a:solidFill>
              </a:rPr>
              <a:t> di </a:t>
            </a:r>
            <a:r>
              <a:rPr lang="en-US" b="0" dirty="0" err="1">
                <a:solidFill>
                  <a:schemeClr val="tx1"/>
                </a:solidFill>
              </a:rPr>
              <a:t>truyền</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quần</a:t>
            </a:r>
            <a:r>
              <a:rPr lang="en-US" b="0" dirty="0">
                <a:solidFill>
                  <a:schemeClr val="tx1"/>
                </a:solidFill>
              </a:rPr>
              <a:t> </a:t>
            </a:r>
            <a:r>
              <a:rPr lang="en-US" b="0" dirty="0" err="1">
                <a:solidFill>
                  <a:schemeClr val="tx1"/>
                </a:solidFill>
              </a:rPr>
              <a:t>thể</a:t>
            </a:r>
            <a:r>
              <a:rPr lang="en-US" b="0" dirty="0">
                <a:solidFill>
                  <a:schemeClr val="tx1"/>
                </a:solidFill>
              </a:rPr>
              <a:t> </a:t>
            </a:r>
            <a:r>
              <a:rPr lang="en-US" b="0" dirty="0" err="1">
                <a:solidFill>
                  <a:schemeClr val="tx1"/>
                </a:solidFill>
              </a:rPr>
              <a:t>sinh</a:t>
            </a:r>
            <a:r>
              <a:rPr lang="en-US" b="0" dirty="0">
                <a:solidFill>
                  <a:schemeClr val="tx1"/>
                </a:solidFill>
              </a:rPr>
              <a:t> </a:t>
            </a:r>
            <a:r>
              <a:rPr lang="en-US" b="0" dirty="0" err="1">
                <a:solidFill>
                  <a:schemeClr val="tx1"/>
                </a:solidFill>
              </a:rPr>
              <a:t>vật</a:t>
            </a:r>
            <a:r>
              <a:rPr lang="en-US" b="0" dirty="0">
                <a:solidFill>
                  <a:schemeClr val="tx1"/>
                </a:solidFill>
              </a:rPr>
              <a:t> qua </a:t>
            </a:r>
            <a:r>
              <a:rPr lang="en-US" b="0" dirty="0" err="1">
                <a:solidFill>
                  <a:schemeClr val="tx1"/>
                </a:solidFill>
              </a:rPr>
              <a:t>các</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hệ</a:t>
            </a:r>
            <a:r>
              <a:rPr lang="en-US" b="0" dirty="0">
                <a:solidFill>
                  <a:schemeClr val="tx1"/>
                </a:solidFill>
              </a:rPr>
              <a:t> </a:t>
            </a:r>
            <a:r>
              <a:rPr lang="en-US" b="0" dirty="0" err="1">
                <a:solidFill>
                  <a:schemeClr val="tx1"/>
                </a:solidFill>
              </a:rPr>
              <a:t>nối</a:t>
            </a:r>
            <a:r>
              <a:rPr lang="en-US" b="0" dirty="0">
                <a:solidFill>
                  <a:schemeClr val="tx1"/>
                </a:solidFill>
              </a:rPr>
              <a:t> </a:t>
            </a:r>
            <a:r>
              <a:rPr lang="en-US" b="0" dirty="0" err="1">
                <a:solidFill>
                  <a:schemeClr val="tx1"/>
                </a:solidFill>
              </a:rPr>
              <a:t>tiếp</a:t>
            </a:r>
            <a:r>
              <a:rPr lang="en-US" b="0" dirty="0">
                <a:solidFill>
                  <a:schemeClr val="tx1"/>
                </a:solidFill>
              </a:rPr>
              <a:t> </a:t>
            </a:r>
            <a:r>
              <a:rPr lang="en-US" b="0" dirty="0" err="1">
                <a:solidFill>
                  <a:schemeClr val="tx1"/>
                </a:solidFill>
              </a:rPr>
              <a:t>nhau</a:t>
            </a:r>
            <a:r>
              <a:rPr lang="en-US" b="0" dirty="0">
                <a:solidFill>
                  <a:schemeClr val="tx1"/>
                </a:solidFill>
              </a:rPr>
              <a:t> </a:t>
            </a:r>
            <a:r>
              <a:rPr lang="en-US" b="0" dirty="0" err="1">
                <a:solidFill>
                  <a:schemeClr val="tx1"/>
                </a:solidFill>
              </a:rPr>
              <a:t>theo</a:t>
            </a:r>
            <a:r>
              <a:rPr lang="en-US" b="0" dirty="0">
                <a:solidFill>
                  <a:schemeClr val="tx1"/>
                </a:solidFill>
              </a:rPr>
              <a:t> </a:t>
            </a:r>
            <a:r>
              <a:rPr lang="en-US" b="0" dirty="0" err="1">
                <a:solidFill>
                  <a:schemeClr val="tx1"/>
                </a:solidFill>
              </a:rPr>
              <a:t>thời</a:t>
            </a:r>
            <a:r>
              <a:rPr lang="en-US" b="0" dirty="0">
                <a:solidFill>
                  <a:schemeClr val="tx1"/>
                </a:solidFill>
              </a:rPr>
              <a:t> </a:t>
            </a:r>
            <a:r>
              <a:rPr lang="en-US" b="0" dirty="0" err="1">
                <a:solidFill>
                  <a:schemeClr val="tx1"/>
                </a:solidFill>
              </a:rPr>
              <a:t>gian</a:t>
            </a:r>
            <a:r>
              <a:rPr lang="en-US" b="0" dirty="0">
                <a:solidFill>
                  <a:schemeClr val="tx1"/>
                </a:solidFill>
              </a:rPr>
              <a:t>.</a:t>
            </a:r>
          </a:p>
        </p:txBody>
      </p:sp>
      <p:pic>
        <p:nvPicPr>
          <p:cNvPr id="4098" name="Picture 2" descr="The Evolution Of Horse By Years | Evolution Of Horse | sincovaga.com.br">
            <a:extLst>
              <a:ext uri="{FF2B5EF4-FFF2-40B4-BE49-F238E27FC236}">
                <a16:creationId xmlns:a16="http://schemas.microsoft.com/office/drawing/2014/main" xmlns="" id="{3EAF71F2-C6C5-AF80-9BC3-C35A0F9929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5" b="23312"/>
          <a:stretch/>
        </p:blipFill>
        <p:spPr bwMode="auto">
          <a:xfrm>
            <a:off x="0" y="841026"/>
            <a:ext cx="11755878" cy="325389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descr="Niño Pequeño Hacer Tarea Encontrar Respuesta Vector de stock #563940334 de  ©colorfuelstudio">
            <a:extLst>
              <a:ext uri="{FF2B5EF4-FFF2-40B4-BE49-F238E27FC236}">
                <a16:creationId xmlns:a16="http://schemas.microsoft.com/office/drawing/2014/main" xmlns="" id="{DE6E9B32-7C07-D765-535D-300FCE2D12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57808" y="4338076"/>
            <a:ext cx="3607270"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370086" y="-28659"/>
            <a:ext cx="5987846" cy="584775"/>
          </a:xfrm>
          <a:prstGeom prst="rect">
            <a:avLst/>
          </a:prstGeom>
          <a:noFill/>
        </p:spPr>
        <p:txBody>
          <a:bodyPr wrap="square" rtlCol="0">
            <a:spAutoFit/>
          </a:bodyPr>
          <a:lstStyle/>
          <a:p>
            <a:r>
              <a:rPr lang="en-US" sz="3200" b="1" dirty="0">
                <a:solidFill>
                  <a:srgbClr val="C00000"/>
                </a:solidFill>
              </a:rPr>
              <a:t>II. CHỌN LỌC NHÂN TẠO</a:t>
            </a:r>
          </a:p>
        </p:txBody>
      </p:sp>
      <p:grpSp>
        <p:nvGrpSpPr>
          <p:cNvPr id="9" name="Group 8">
            <a:extLst>
              <a:ext uri="{FF2B5EF4-FFF2-40B4-BE49-F238E27FC236}">
                <a16:creationId xmlns:a16="http://schemas.microsoft.com/office/drawing/2014/main" xmlns="" id="{61ED8003-F2F1-9623-EF66-ACC40FD083FD}"/>
              </a:ext>
            </a:extLst>
          </p:cNvPr>
          <p:cNvGrpSpPr/>
          <p:nvPr/>
        </p:nvGrpSpPr>
        <p:grpSpPr>
          <a:xfrm>
            <a:off x="6765535" y="1046922"/>
            <a:ext cx="5390587" cy="4596586"/>
            <a:chOff x="6394899" y="2088564"/>
            <a:chExt cx="5390587" cy="4596586"/>
          </a:xfrm>
        </p:grpSpPr>
        <p:pic>
          <p:nvPicPr>
            <p:cNvPr id="1026" name="Picture 2" descr="The Evolution of the weight of Chickens throughout the years. :  r/interestingasfuck">
              <a:extLst>
                <a:ext uri="{FF2B5EF4-FFF2-40B4-BE49-F238E27FC236}">
                  <a16:creationId xmlns:a16="http://schemas.microsoft.com/office/drawing/2014/main" xmlns="" id="{D3FE4BF8-13EB-20A0-D90B-0E8A75BE7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0" t="52304" b="5548"/>
            <a:stretch/>
          </p:blipFill>
          <p:spPr bwMode="auto">
            <a:xfrm>
              <a:off x="6453893" y="2457896"/>
              <a:ext cx="5331593" cy="3411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4162CBB-8FA0-84CB-65F8-13941EF83459}"/>
                </a:ext>
              </a:extLst>
            </p:cNvPr>
            <p:cNvSpPr txBox="1"/>
            <p:nvPr/>
          </p:nvSpPr>
          <p:spPr>
            <a:xfrm>
              <a:off x="6394899" y="2088564"/>
              <a:ext cx="1327355" cy="369332"/>
            </a:xfrm>
            <a:prstGeom prst="rect">
              <a:avLst/>
            </a:prstGeom>
            <a:noFill/>
          </p:spPr>
          <p:txBody>
            <a:bodyPr wrap="square" rtlCol="0">
              <a:spAutoFit/>
            </a:bodyPr>
            <a:lstStyle/>
            <a:p>
              <a:r>
                <a:rPr lang="en-US" b="1"/>
                <a:t>Năm 1957</a:t>
              </a:r>
            </a:p>
          </p:txBody>
        </p:sp>
        <p:sp>
          <p:nvSpPr>
            <p:cNvPr id="7" name="TextBox 6">
              <a:extLst>
                <a:ext uri="{FF2B5EF4-FFF2-40B4-BE49-F238E27FC236}">
                  <a16:creationId xmlns:a16="http://schemas.microsoft.com/office/drawing/2014/main" xmlns="" id="{A7E1B0AD-455A-320C-38CD-2F7ECCD8F256}"/>
                </a:ext>
              </a:extLst>
            </p:cNvPr>
            <p:cNvSpPr txBox="1"/>
            <p:nvPr/>
          </p:nvSpPr>
          <p:spPr>
            <a:xfrm>
              <a:off x="7964128" y="2088564"/>
              <a:ext cx="1327355" cy="369332"/>
            </a:xfrm>
            <a:prstGeom prst="rect">
              <a:avLst/>
            </a:prstGeom>
            <a:noFill/>
          </p:spPr>
          <p:txBody>
            <a:bodyPr wrap="square" rtlCol="0">
              <a:spAutoFit/>
            </a:bodyPr>
            <a:lstStyle/>
            <a:p>
              <a:r>
                <a:rPr lang="en-US" b="1"/>
                <a:t>Năm 1978</a:t>
              </a:r>
            </a:p>
          </p:txBody>
        </p:sp>
        <p:sp>
          <p:nvSpPr>
            <p:cNvPr id="8" name="TextBox 7">
              <a:extLst>
                <a:ext uri="{FF2B5EF4-FFF2-40B4-BE49-F238E27FC236}">
                  <a16:creationId xmlns:a16="http://schemas.microsoft.com/office/drawing/2014/main" xmlns="" id="{0C33378F-7395-328A-5EA8-515F74CE0147}"/>
                </a:ext>
              </a:extLst>
            </p:cNvPr>
            <p:cNvSpPr txBox="1"/>
            <p:nvPr/>
          </p:nvSpPr>
          <p:spPr>
            <a:xfrm>
              <a:off x="9874807" y="2088564"/>
              <a:ext cx="1327355" cy="369332"/>
            </a:xfrm>
            <a:prstGeom prst="rect">
              <a:avLst/>
            </a:prstGeom>
            <a:noFill/>
          </p:spPr>
          <p:txBody>
            <a:bodyPr wrap="square" rtlCol="0">
              <a:spAutoFit/>
            </a:bodyPr>
            <a:lstStyle/>
            <a:p>
              <a:r>
                <a:rPr lang="en-US" b="1"/>
                <a:t>Năm 2005</a:t>
              </a:r>
            </a:p>
          </p:txBody>
        </p:sp>
        <p:sp>
          <p:nvSpPr>
            <p:cNvPr id="10" name="TextBox 9">
              <a:extLst>
                <a:ext uri="{FF2B5EF4-FFF2-40B4-BE49-F238E27FC236}">
                  <a16:creationId xmlns:a16="http://schemas.microsoft.com/office/drawing/2014/main" xmlns="" id="{C80F2C94-D2E3-2F80-C9D9-D8E8A28D9268}"/>
                </a:ext>
              </a:extLst>
            </p:cNvPr>
            <p:cNvSpPr txBox="1"/>
            <p:nvPr/>
          </p:nvSpPr>
          <p:spPr>
            <a:xfrm>
              <a:off x="6659658" y="5958541"/>
              <a:ext cx="4920062" cy="726609"/>
            </a:xfrm>
            <a:prstGeom prst="rect">
              <a:avLst/>
            </a:prstGeom>
            <a:noFill/>
          </p:spPr>
          <p:txBody>
            <a:bodyPr wrap="square" rtlCol="0">
              <a:spAutoFit/>
            </a:bodyPr>
            <a:lstStyle/>
            <a:p>
              <a:pPr algn="ctr">
                <a:lnSpc>
                  <a:spcPct val="120000"/>
                </a:lnSpc>
              </a:pPr>
              <a:r>
                <a:rPr lang="en-US" b="1" dirty="0" err="1"/>
                <a:t>Quá</a:t>
              </a:r>
              <a:r>
                <a:rPr lang="en-US" b="1" dirty="0"/>
                <a:t> </a:t>
              </a:r>
              <a:r>
                <a:rPr lang="en-US" b="1" dirty="0" err="1"/>
                <a:t>trình</a:t>
              </a:r>
              <a:r>
                <a:rPr lang="en-US" b="1" dirty="0"/>
                <a:t> </a:t>
              </a:r>
              <a:r>
                <a:rPr lang="en-US" b="1" dirty="0" err="1"/>
                <a:t>chọn</a:t>
              </a:r>
              <a:r>
                <a:rPr lang="en-US" b="1" dirty="0"/>
                <a:t> </a:t>
              </a:r>
              <a:r>
                <a:rPr lang="en-US" b="1" dirty="0" err="1"/>
                <a:t>lọc</a:t>
              </a:r>
              <a:r>
                <a:rPr lang="en-US" b="1" dirty="0"/>
                <a:t> </a:t>
              </a:r>
              <a:r>
                <a:rPr lang="en-US" b="1" dirty="0" err="1"/>
                <a:t>các</a:t>
              </a:r>
              <a:r>
                <a:rPr lang="en-US" b="1" dirty="0"/>
                <a:t> </a:t>
              </a:r>
              <a:r>
                <a:rPr lang="en-US" b="1" dirty="0" err="1"/>
                <a:t>giống</a:t>
              </a:r>
              <a:r>
                <a:rPr lang="en-US" b="1" dirty="0"/>
                <a:t> </a:t>
              </a:r>
              <a:r>
                <a:rPr lang="en-US" b="1" dirty="0" err="1"/>
                <a:t>gà</a:t>
              </a:r>
              <a:r>
                <a:rPr lang="en-US" b="1" dirty="0"/>
                <a:t> “</a:t>
              </a:r>
              <a:r>
                <a:rPr lang="en-US" b="1" dirty="0" err="1"/>
                <a:t>siêu</a:t>
              </a:r>
              <a:r>
                <a:rPr lang="en-US" b="1" dirty="0"/>
                <a:t> </a:t>
              </a:r>
              <a:r>
                <a:rPr lang="en-US" b="1" dirty="0" err="1"/>
                <a:t>thịt</a:t>
              </a:r>
              <a:r>
                <a:rPr lang="en-US" b="1" dirty="0"/>
                <a:t>” qua </a:t>
              </a:r>
              <a:r>
                <a:rPr lang="en-US" b="1" dirty="0" err="1"/>
                <a:t>thời</a:t>
              </a:r>
              <a:r>
                <a:rPr lang="en-US" b="1" dirty="0"/>
                <a:t> </a:t>
              </a:r>
              <a:r>
                <a:rPr lang="en-US" b="1" dirty="0" err="1"/>
                <a:t>gian</a:t>
              </a:r>
              <a:endParaRPr lang="en-US" b="1" dirty="0"/>
            </a:p>
          </p:txBody>
        </p:sp>
      </p:grpSp>
      <p:grpSp>
        <p:nvGrpSpPr>
          <p:cNvPr id="21" name="Group 20">
            <a:extLst>
              <a:ext uri="{FF2B5EF4-FFF2-40B4-BE49-F238E27FC236}">
                <a16:creationId xmlns:a16="http://schemas.microsoft.com/office/drawing/2014/main" xmlns="" id="{1E6BA63F-0790-C0C0-0AF8-CAAFB7CE6825}"/>
              </a:ext>
            </a:extLst>
          </p:cNvPr>
          <p:cNvGrpSpPr/>
          <p:nvPr/>
        </p:nvGrpSpPr>
        <p:grpSpPr>
          <a:xfrm>
            <a:off x="679963" y="1046922"/>
            <a:ext cx="5526821" cy="4596586"/>
            <a:chOff x="6442968" y="0"/>
            <a:chExt cx="5526821" cy="6741688"/>
          </a:xfrm>
        </p:grpSpPr>
        <p:pic>
          <p:nvPicPr>
            <p:cNvPr id="11" name="Picture 2">
              <a:extLst>
                <a:ext uri="{FF2B5EF4-FFF2-40B4-BE49-F238E27FC236}">
                  <a16:creationId xmlns:a16="http://schemas.microsoft.com/office/drawing/2014/main" xmlns="" id="{F733D5F5-B825-D9BE-40A2-914A18F2AB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74"/>
            <a:stretch/>
          </p:blipFill>
          <p:spPr bwMode="auto">
            <a:xfrm>
              <a:off x="6751696" y="0"/>
              <a:ext cx="4909365" cy="60822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15439249-BD32-12BC-F418-9350FDF1D8B7}"/>
                </a:ext>
              </a:extLst>
            </p:cNvPr>
            <p:cNvSpPr txBox="1"/>
            <p:nvPr/>
          </p:nvSpPr>
          <p:spPr>
            <a:xfrm>
              <a:off x="6666983" y="6015079"/>
              <a:ext cx="4920062" cy="726609"/>
            </a:xfrm>
            <a:prstGeom prst="rect">
              <a:avLst/>
            </a:prstGeom>
            <a:noFill/>
          </p:spPr>
          <p:txBody>
            <a:bodyPr wrap="square" rtlCol="0">
              <a:spAutoFit/>
            </a:bodyPr>
            <a:lstStyle/>
            <a:p>
              <a:pPr algn="ctr">
                <a:lnSpc>
                  <a:spcPct val="120000"/>
                </a:lnSpc>
              </a:pPr>
              <a:r>
                <a:rPr lang="en-US" b="1"/>
                <a:t>Kết quả chọn lọc nhân tạo các loài cây họ Cải (Brassicaceae)</a:t>
              </a:r>
            </a:p>
          </p:txBody>
        </p:sp>
        <p:sp>
          <p:nvSpPr>
            <p:cNvPr id="15" name="TextBox 14">
              <a:extLst>
                <a:ext uri="{FF2B5EF4-FFF2-40B4-BE49-F238E27FC236}">
                  <a16:creationId xmlns:a16="http://schemas.microsoft.com/office/drawing/2014/main" xmlns="" id="{B0D311A4-BBA2-03F7-8C56-A5E287C7A23A}"/>
                </a:ext>
              </a:extLst>
            </p:cNvPr>
            <p:cNvSpPr txBox="1"/>
            <p:nvPr/>
          </p:nvSpPr>
          <p:spPr>
            <a:xfrm>
              <a:off x="10424158" y="406433"/>
              <a:ext cx="1545631" cy="369332"/>
            </a:xfrm>
            <a:prstGeom prst="rect">
              <a:avLst/>
            </a:prstGeom>
            <a:noFill/>
          </p:spPr>
          <p:txBody>
            <a:bodyPr wrap="square" rtlCol="0">
              <a:spAutoFit/>
            </a:bodyPr>
            <a:lstStyle/>
            <a:p>
              <a:r>
                <a:rPr lang="en-US"/>
                <a:t>Cải </a:t>
              </a:r>
              <a:r>
                <a:rPr lang="en-US" i="1"/>
                <a:t>Brussels</a:t>
              </a:r>
            </a:p>
          </p:txBody>
        </p:sp>
        <p:sp>
          <p:nvSpPr>
            <p:cNvPr id="16" name="TextBox 15">
              <a:extLst>
                <a:ext uri="{FF2B5EF4-FFF2-40B4-BE49-F238E27FC236}">
                  <a16:creationId xmlns:a16="http://schemas.microsoft.com/office/drawing/2014/main" xmlns="" id="{63511363-F310-8460-DEDE-F5E8D9E28033}"/>
                </a:ext>
              </a:extLst>
            </p:cNvPr>
            <p:cNvSpPr txBox="1"/>
            <p:nvPr/>
          </p:nvSpPr>
          <p:spPr>
            <a:xfrm>
              <a:off x="6442968" y="656360"/>
              <a:ext cx="1545631" cy="369332"/>
            </a:xfrm>
            <a:prstGeom prst="rect">
              <a:avLst/>
            </a:prstGeom>
            <a:noFill/>
          </p:spPr>
          <p:txBody>
            <a:bodyPr wrap="square" rtlCol="0">
              <a:spAutoFit/>
            </a:bodyPr>
            <a:lstStyle/>
            <a:p>
              <a:r>
                <a:rPr lang="en-US"/>
                <a:t>Súp lơ xanh</a:t>
              </a:r>
              <a:endParaRPr lang="en-US" i="1"/>
            </a:p>
          </p:txBody>
        </p:sp>
        <p:sp>
          <p:nvSpPr>
            <p:cNvPr id="17" name="TextBox 16">
              <a:extLst>
                <a:ext uri="{FF2B5EF4-FFF2-40B4-BE49-F238E27FC236}">
                  <a16:creationId xmlns:a16="http://schemas.microsoft.com/office/drawing/2014/main" xmlns="" id="{21795208-88AF-EEDA-3B40-25EE6C3454C0}"/>
                </a:ext>
              </a:extLst>
            </p:cNvPr>
            <p:cNvSpPr txBox="1"/>
            <p:nvPr/>
          </p:nvSpPr>
          <p:spPr>
            <a:xfrm>
              <a:off x="9651342" y="5556880"/>
              <a:ext cx="1545631" cy="369332"/>
            </a:xfrm>
            <a:prstGeom prst="rect">
              <a:avLst/>
            </a:prstGeom>
            <a:noFill/>
          </p:spPr>
          <p:txBody>
            <a:bodyPr wrap="square" rtlCol="0">
              <a:spAutoFit/>
            </a:bodyPr>
            <a:lstStyle/>
            <a:p>
              <a:r>
                <a:rPr lang="en-US"/>
                <a:t>Cải xoăn</a:t>
              </a:r>
              <a:endParaRPr lang="en-US" i="1"/>
            </a:p>
          </p:txBody>
        </p:sp>
        <p:sp>
          <p:nvSpPr>
            <p:cNvPr id="18" name="TextBox 17">
              <a:extLst>
                <a:ext uri="{FF2B5EF4-FFF2-40B4-BE49-F238E27FC236}">
                  <a16:creationId xmlns:a16="http://schemas.microsoft.com/office/drawing/2014/main" xmlns="" id="{8B6F6261-9E89-AFBA-B40B-3BEC228DDCAB}"/>
                </a:ext>
              </a:extLst>
            </p:cNvPr>
            <p:cNvSpPr txBox="1"/>
            <p:nvPr/>
          </p:nvSpPr>
          <p:spPr>
            <a:xfrm>
              <a:off x="10826115" y="3041117"/>
              <a:ext cx="989310" cy="369332"/>
            </a:xfrm>
            <a:prstGeom prst="rect">
              <a:avLst/>
            </a:prstGeom>
            <a:noFill/>
          </p:spPr>
          <p:txBody>
            <a:bodyPr wrap="square" rtlCol="0">
              <a:spAutoFit/>
            </a:bodyPr>
            <a:lstStyle/>
            <a:p>
              <a:r>
                <a:rPr lang="en-US"/>
                <a:t>Su hào</a:t>
              </a:r>
              <a:endParaRPr lang="en-US" i="1"/>
            </a:p>
          </p:txBody>
        </p:sp>
        <p:sp>
          <p:nvSpPr>
            <p:cNvPr id="19" name="TextBox 18">
              <a:extLst>
                <a:ext uri="{FF2B5EF4-FFF2-40B4-BE49-F238E27FC236}">
                  <a16:creationId xmlns:a16="http://schemas.microsoft.com/office/drawing/2014/main" xmlns="" id="{2528CACB-6F0D-EE4E-B4A1-83A07582E068}"/>
                </a:ext>
              </a:extLst>
            </p:cNvPr>
            <p:cNvSpPr txBox="1"/>
            <p:nvPr/>
          </p:nvSpPr>
          <p:spPr>
            <a:xfrm>
              <a:off x="7020923" y="5225204"/>
              <a:ext cx="989310" cy="369332"/>
            </a:xfrm>
            <a:prstGeom prst="rect">
              <a:avLst/>
            </a:prstGeom>
            <a:noFill/>
          </p:spPr>
          <p:txBody>
            <a:bodyPr wrap="square" rtlCol="0">
              <a:spAutoFit/>
            </a:bodyPr>
            <a:lstStyle/>
            <a:p>
              <a:r>
                <a:rPr lang="en-US"/>
                <a:t>Bắp cải</a:t>
              </a:r>
              <a:endParaRPr lang="en-US" i="1"/>
            </a:p>
          </p:txBody>
        </p:sp>
        <p:sp>
          <p:nvSpPr>
            <p:cNvPr id="20" name="TextBox 19">
              <a:extLst>
                <a:ext uri="{FF2B5EF4-FFF2-40B4-BE49-F238E27FC236}">
                  <a16:creationId xmlns:a16="http://schemas.microsoft.com/office/drawing/2014/main" xmlns="" id="{3E86B277-A66F-95F7-87B0-FA3CDDB8A38E}"/>
                </a:ext>
              </a:extLst>
            </p:cNvPr>
            <p:cNvSpPr txBox="1"/>
            <p:nvPr/>
          </p:nvSpPr>
          <p:spPr>
            <a:xfrm>
              <a:off x="7050418" y="116312"/>
              <a:ext cx="1457124" cy="369332"/>
            </a:xfrm>
            <a:prstGeom prst="rect">
              <a:avLst/>
            </a:prstGeom>
            <a:noFill/>
          </p:spPr>
          <p:txBody>
            <a:bodyPr wrap="square" rtlCol="0">
              <a:spAutoFit/>
            </a:bodyPr>
            <a:lstStyle/>
            <a:p>
              <a:r>
                <a:rPr lang="en-US"/>
                <a:t>Súp lơ hoa</a:t>
              </a:r>
              <a:endParaRPr lang="en-US" i="1"/>
            </a:p>
          </p:txBody>
        </p:sp>
      </p:grpSp>
      <p:sp>
        <p:nvSpPr>
          <p:cNvPr id="4" name="TextBox 3"/>
          <p:cNvSpPr txBox="1"/>
          <p:nvPr/>
        </p:nvSpPr>
        <p:spPr>
          <a:xfrm>
            <a:off x="107493" y="5156293"/>
            <a:ext cx="1223412"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49.2:</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119408" y="4956655"/>
            <a:ext cx="1223412"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49.3:</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568112" y="4375892"/>
            <a:ext cx="867545" cy="369332"/>
          </a:xfrm>
          <a:prstGeom prst="rect">
            <a:avLst/>
          </a:prstGeom>
          <a:solidFill>
            <a:srgbClr val="FFFF00"/>
          </a:solidFill>
        </p:spPr>
        <p:txBody>
          <a:bodyPr wrap="none" rtlCol="0">
            <a:spAutoFit/>
          </a:bodyPr>
          <a:lstStyle/>
          <a:p>
            <a:r>
              <a:rPr lang="en-US" dirty="0" smtClean="0"/>
              <a:t>4 200 g</a:t>
            </a:r>
            <a:endParaRPr lang="en-US" dirty="0"/>
          </a:p>
        </p:txBody>
      </p:sp>
      <p:sp>
        <p:nvSpPr>
          <p:cNvPr id="23" name="TextBox 22"/>
          <p:cNvSpPr txBox="1"/>
          <p:nvPr/>
        </p:nvSpPr>
        <p:spPr>
          <a:xfrm>
            <a:off x="8564668" y="4458700"/>
            <a:ext cx="867545" cy="369332"/>
          </a:xfrm>
          <a:prstGeom prst="rect">
            <a:avLst/>
          </a:prstGeom>
          <a:solidFill>
            <a:srgbClr val="FFFF00"/>
          </a:solidFill>
        </p:spPr>
        <p:txBody>
          <a:bodyPr wrap="none" rtlCol="0">
            <a:spAutoFit/>
          </a:bodyPr>
          <a:lstStyle/>
          <a:p>
            <a:r>
              <a:rPr lang="en-US" dirty="0" smtClean="0"/>
              <a:t>1 808 g</a:t>
            </a:r>
            <a:endParaRPr lang="en-US" dirty="0"/>
          </a:p>
        </p:txBody>
      </p:sp>
      <p:sp>
        <p:nvSpPr>
          <p:cNvPr id="24" name="TextBox 23"/>
          <p:cNvSpPr txBox="1"/>
          <p:nvPr/>
        </p:nvSpPr>
        <p:spPr>
          <a:xfrm>
            <a:off x="7030294" y="4407689"/>
            <a:ext cx="697627" cy="369332"/>
          </a:xfrm>
          <a:prstGeom prst="rect">
            <a:avLst/>
          </a:prstGeom>
          <a:solidFill>
            <a:srgbClr val="FFFF00"/>
          </a:solidFill>
        </p:spPr>
        <p:txBody>
          <a:bodyPr wrap="none" rtlCol="0">
            <a:spAutoFit/>
          </a:bodyPr>
          <a:lstStyle/>
          <a:p>
            <a:r>
              <a:rPr lang="en-US" dirty="0" smtClean="0"/>
              <a:t>905 g</a:t>
            </a:r>
            <a:endParaRPr lang="en-US" dirty="0"/>
          </a:p>
        </p:txBody>
      </p:sp>
      <p:sp>
        <p:nvSpPr>
          <p:cNvPr id="12" name="TextBox 11"/>
          <p:cNvSpPr txBox="1"/>
          <p:nvPr/>
        </p:nvSpPr>
        <p:spPr>
          <a:xfrm>
            <a:off x="2744537" y="3842343"/>
            <a:ext cx="1814211" cy="307777"/>
          </a:xfrm>
          <a:prstGeom prst="rect">
            <a:avLst/>
          </a:prstGeom>
          <a:solidFill>
            <a:srgbClr val="FFFF00"/>
          </a:solidFill>
        </p:spPr>
        <p:txBody>
          <a:bodyPr wrap="square" rtlCol="0">
            <a:spAutoFit/>
          </a:bodyPr>
          <a:lstStyle/>
          <a:p>
            <a:r>
              <a:rPr lang="en-US" sz="1400" dirty="0" err="1" smtClean="0"/>
              <a:t>Cây</a:t>
            </a:r>
            <a:r>
              <a:rPr lang="en-US" sz="1400" dirty="0" smtClean="0"/>
              <a:t> </a:t>
            </a:r>
            <a:r>
              <a:rPr lang="en-US" sz="1400" dirty="0" err="1" smtClean="0"/>
              <a:t>mù</a:t>
            </a:r>
            <a:r>
              <a:rPr lang="en-US" sz="1400" dirty="0" smtClean="0"/>
              <a:t> </a:t>
            </a:r>
            <a:r>
              <a:rPr lang="en-US" sz="1400" dirty="0" err="1" smtClean="0"/>
              <a:t>tạc</a:t>
            </a:r>
            <a:r>
              <a:rPr lang="en-US" sz="1400" dirty="0" smtClean="0"/>
              <a:t> </a:t>
            </a:r>
            <a:r>
              <a:rPr lang="en-US" sz="1400" dirty="0" err="1" smtClean="0"/>
              <a:t>hoang</a:t>
            </a:r>
            <a:r>
              <a:rPr lang="en-US" sz="1400" dirty="0" smtClean="0"/>
              <a:t> </a:t>
            </a:r>
            <a:r>
              <a:rPr lang="en-US" sz="1400" dirty="0" err="1" smtClean="0"/>
              <a:t>dại</a:t>
            </a:r>
            <a:r>
              <a:rPr lang="en-US" sz="1400" dirty="0" smtClean="0"/>
              <a:t> </a:t>
            </a:r>
            <a:endParaRPr lang="en-US" sz="1400" dirty="0"/>
          </a:p>
        </p:txBody>
      </p:sp>
      <p:sp>
        <p:nvSpPr>
          <p:cNvPr id="13" name="Down Arrow 12"/>
          <p:cNvSpPr/>
          <p:nvPr/>
        </p:nvSpPr>
        <p:spPr>
          <a:xfrm>
            <a:off x="3364009" y="4169042"/>
            <a:ext cx="196739" cy="324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66160" y="4200550"/>
            <a:ext cx="732893" cy="307777"/>
          </a:xfrm>
          <a:prstGeom prst="rect">
            <a:avLst/>
          </a:prstGeom>
          <a:solidFill>
            <a:srgbClr val="FFFF00"/>
          </a:solidFill>
        </p:spPr>
        <p:txBody>
          <a:bodyPr wrap="none" rtlCol="0">
            <a:spAutoFit/>
          </a:bodyPr>
          <a:lstStyle/>
          <a:p>
            <a:r>
              <a:rPr lang="en-US" sz="1400" dirty="0" err="1" smtClean="0"/>
              <a:t>Chọn</a:t>
            </a:r>
            <a:r>
              <a:rPr lang="en-US" sz="1400" dirty="0" smtClean="0"/>
              <a:t> </a:t>
            </a:r>
            <a:r>
              <a:rPr lang="en-US" sz="1400" dirty="0" err="1" smtClean="0"/>
              <a:t>lá</a:t>
            </a:r>
            <a:endParaRPr lang="en-US" sz="1400" dirty="0"/>
          </a:p>
        </p:txBody>
      </p:sp>
    </p:spTree>
    <p:extLst>
      <p:ext uri="{BB962C8B-B14F-4D97-AF65-F5344CB8AC3E}">
        <p14:creationId xmlns:p14="http://schemas.microsoft.com/office/powerpoint/2010/main" val="2098874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a:extLst>
              <a:ext uri="{FF2B5EF4-FFF2-40B4-BE49-F238E27FC236}">
                <a16:creationId xmlns:a16="http://schemas.microsoft.com/office/drawing/2014/main" xmlns="" id="{A8B290DC-293B-7469-DFDB-2C4EDD7CB333}"/>
              </a:ext>
            </a:extLst>
          </p:cNvPr>
          <p:cNvSpPr txBox="1"/>
          <p:nvPr/>
        </p:nvSpPr>
        <p:spPr>
          <a:xfrm>
            <a:off x="721688" y="1095900"/>
            <a:ext cx="10571645" cy="1501173"/>
          </a:xfrm>
          <a:prstGeom prst="roundRect">
            <a:avLst>
              <a:gd name="adj" fmla="val 7960"/>
            </a:avLst>
          </a:prstGeom>
          <a:solidFill>
            <a:schemeClr val="bg1">
              <a:lumMod val="9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n-US"/>
            </a:defPPr>
            <a:lvl1pPr>
              <a:lnSpc>
                <a:spcPct val="125000"/>
              </a:lnSpc>
              <a:defRPr sz="2400" b="1"/>
            </a:lvl1pPr>
          </a:lstStyle>
          <a:p>
            <a:pPr algn="just"/>
            <a:r>
              <a:rPr lang="vi-VN" b="0">
                <a:solidFill>
                  <a:schemeClr val="tx1"/>
                </a:solidFill>
              </a:rPr>
              <a:t>Con người </a:t>
            </a:r>
            <a:r>
              <a:rPr lang="vi-VN">
                <a:solidFill>
                  <a:schemeClr val="tx1"/>
                </a:solidFill>
              </a:rPr>
              <a:t>sử dụng nguyên lí của tiến hoá </a:t>
            </a:r>
            <a:r>
              <a:rPr lang="vi-VN" b="0">
                <a:solidFill>
                  <a:schemeClr val="tx1"/>
                </a:solidFill>
              </a:rPr>
              <a:t>(sự thay đổi đặc tính di truyền) để tạo ra các giống vật nuôi và cây trồng có những tính trạng di truyền mong muốn, thường xuất phát từ </a:t>
            </a:r>
            <a:r>
              <a:rPr lang="vi-VN">
                <a:solidFill>
                  <a:schemeClr val="tx1"/>
                </a:solidFill>
              </a:rPr>
              <a:t>một vài dạng hoang dại ban đầu. </a:t>
            </a:r>
            <a:endParaRPr lang="en-US">
              <a:solidFill>
                <a:schemeClr val="tx1"/>
              </a:solidFill>
            </a:endParaRPr>
          </a:p>
        </p:txBody>
      </p:sp>
      <p:grpSp>
        <p:nvGrpSpPr>
          <p:cNvPr id="12" name="Group 11">
            <a:extLst>
              <a:ext uri="{FF2B5EF4-FFF2-40B4-BE49-F238E27FC236}">
                <a16:creationId xmlns:a16="http://schemas.microsoft.com/office/drawing/2014/main" xmlns="" id="{A145C1A6-22D8-B618-3C61-AA28AFC9EC4B}"/>
              </a:ext>
            </a:extLst>
          </p:cNvPr>
          <p:cNvGrpSpPr/>
          <p:nvPr/>
        </p:nvGrpSpPr>
        <p:grpSpPr>
          <a:xfrm>
            <a:off x="721688" y="3165131"/>
            <a:ext cx="10571645" cy="3021704"/>
            <a:chOff x="961595" y="690467"/>
            <a:chExt cx="10571645" cy="3021704"/>
          </a:xfrm>
        </p:grpSpPr>
        <p:sp>
          <p:nvSpPr>
            <p:cNvPr id="13" name="Rectangle: Rounded Corners 12">
              <a:extLst>
                <a:ext uri="{FF2B5EF4-FFF2-40B4-BE49-F238E27FC236}">
                  <a16:creationId xmlns:a16="http://schemas.microsoft.com/office/drawing/2014/main" xmlns="" id="{E5CAEA06-41F2-1D10-AE7A-927AF0DF9772}"/>
                </a:ext>
              </a:extLst>
            </p:cNvPr>
            <p:cNvSpPr/>
            <p:nvPr/>
          </p:nvSpPr>
          <p:spPr>
            <a:xfrm>
              <a:off x="1050086" y="830763"/>
              <a:ext cx="10483154" cy="2881408"/>
            </a:xfrm>
            <a:prstGeom prst="roundRect">
              <a:avLst>
                <a:gd name="adj" fmla="val 698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58886DB6-D979-BA8D-1DF4-E64677AB1731}"/>
                </a:ext>
              </a:extLst>
            </p:cNvPr>
            <p:cNvSpPr/>
            <p:nvPr/>
          </p:nvSpPr>
          <p:spPr>
            <a:xfrm>
              <a:off x="961595" y="690467"/>
              <a:ext cx="10424160" cy="2881409"/>
            </a:xfrm>
            <a:prstGeom prst="roundRect">
              <a:avLst>
                <a:gd name="adj" fmla="val 6987"/>
              </a:avLst>
            </a:prstGeom>
            <a:solidFill>
              <a:schemeClr val="bg1"/>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41F51678-24E8-C5EC-603E-A9D0F31F0FEF}"/>
                </a:ext>
              </a:extLst>
            </p:cNvPr>
            <p:cNvSpPr txBox="1"/>
            <p:nvPr/>
          </p:nvSpPr>
          <p:spPr>
            <a:xfrm>
              <a:off x="1200027" y="690467"/>
              <a:ext cx="10094779" cy="2816925"/>
            </a:xfrm>
            <a:prstGeom prst="rect">
              <a:avLst/>
            </a:prstGeom>
            <a:noFill/>
            <a:ln w="19050">
              <a:noFill/>
              <a:prstDash val="sysDash"/>
            </a:ln>
          </p:spPr>
          <p:txBody>
            <a:bodyPr wrap="square">
              <a:spAutoFit/>
            </a:bodyPr>
            <a:lstStyle/>
            <a:p>
              <a:pPr algn="just">
                <a:lnSpc>
                  <a:spcPct val="125000"/>
                </a:lnSpc>
              </a:pPr>
              <a:r>
                <a:rPr lang="en-US" sz="2400" b="1"/>
                <a:t>Thảo luận trả lời các câu hỏi sau:</a:t>
              </a:r>
            </a:p>
            <a:p>
              <a:pPr algn="just">
                <a:lnSpc>
                  <a:spcPct val="125000"/>
                </a:lnSpc>
              </a:pPr>
              <a:r>
                <a:rPr lang="vi-VN" sz="2400" b="1"/>
                <a:t>1.</a:t>
              </a:r>
              <a:r>
                <a:rPr lang="en-US" sz="2400" b="1"/>
                <a:t> </a:t>
              </a:r>
              <a:r>
                <a:rPr lang="vi-VN" sz="2400"/>
                <a:t>Trong Hình 49.2, cây nào là nguồn gốc của các loại rau cải phổ biến ngày nay? Tại sao lại có nhiều loại rau cải như ngày nay?</a:t>
              </a:r>
            </a:p>
            <a:p>
              <a:pPr algn="just">
                <a:lnSpc>
                  <a:spcPct val="125000"/>
                </a:lnSpc>
              </a:pPr>
              <a:r>
                <a:rPr lang="vi-VN" sz="2400" b="1"/>
                <a:t>2.</a:t>
              </a:r>
              <a:r>
                <a:rPr lang="en-US" sz="2400" b="1"/>
                <a:t> </a:t>
              </a:r>
              <a:r>
                <a:rPr lang="vi-VN" sz="2400"/>
                <a:t>Mục đích chọn lọc của con người ở đối tượng trong Hình 49.3 là gì?</a:t>
              </a:r>
            </a:p>
            <a:p>
              <a:pPr algn="just">
                <a:lnSpc>
                  <a:spcPct val="125000"/>
                </a:lnSpc>
              </a:pPr>
              <a:r>
                <a:rPr lang="vi-VN" sz="2400" b="1"/>
                <a:t>3.</a:t>
              </a:r>
              <a:r>
                <a:rPr lang="en-US" sz="2400" b="1"/>
                <a:t> </a:t>
              </a:r>
              <a:r>
                <a:rPr lang="vi-VN" sz="2400"/>
                <a:t>Kể tên ba loại cây trồng khác cũng đã được chọn lọc nhân tạo làm thực phẩm mà em biết.</a:t>
              </a:r>
            </a:p>
          </p:txBody>
        </p:sp>
      </p:grpSp>
    </p:spTree>
    <p:extLst>
      <p:ext uri="{BB962C8B-B14F-4D97-AF65-F5344CB8AC3E}">
        <p14:creationId xmlns:p14="http://schemas.microsoft.com/office/powerpoint/2010/main" val="21944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24" name="Group 23">
            <a:extLst>
              <a:ext uri="{FF2B5EF4-FFF2-40B4-BE49-F238E27FC236}">
                <a16:creationId xmlns:a16="http://schemas.microsoft.com/office/drawing/2014/main" xmlns="" id="{1BE5BB5F-F0AB-DD59-F128-F48AAA484988}"/>
              </a:ext>
            </a:extLst>
          </p:cNvPr>
          <p:cNvGrpSpPr/>
          <p:nvPr/>
        </p:nvGrpSpPr>
        <p:grpSpPr>
          <a:xfrm>
            <a:off x="750091" y="1169548"/>
            <a:ext cx="5692877" cy="2076574"/>
            <a:chOff x="750091" y="1352426"/>
            <a:chExt cx="5692877" cy="2076574"/>
          </a:xfrm>
        </p:grpSpPr>
        <p:sp>
          <p:nvSpPr>
            <p:cNvPr id="4" name="Rectangle 3">
              <a:extLst>
                <a:ext uri="{FF2B5EF4-FFF2-40B4-BE49-F238E27FC236}">
                  <a16:creationId xmlns:a16="http://schemas.microsoft.com/office/drawing/2014/main" xmlns="" id="{0F6317B6-8464-D09A-4E12-8DA71647F094}"/>
                </a:ext>
              </a:extLst>
            </p:cNvPr>
            <p:cNvSpPr/>
            <p:nvPr/>
          </p:nvSpPr>
          <p:spPr>
            <a:xfrm>
              <a:off x="750091" y="1352426"/>
              <a:ext cx="5692877" cy="2076574"/>
            </a:xfrm>
            <a:custGeom>
              <a:avLst/>
              <a:gdLst>
                <a:gd name="connsiteX0" fmla="*/ 0 w 5692877"/>
                <a:gd name="connsiteY0" fmla="*/ 0 h 2076574"/>
                <a:gd name="connsiteX1" fmla="*/ 455430 w 5692877"/>
                <a:gd name="connsiteY1" fmla="*/ 0 h 2076574"/>
                <a:gd name="connsiteX2" fmla="*/ 1024718 w 5692877"/>
                <a:gd name="connsiteY2" fmla="*/ 0 h 2076574"/>
                <a:gd name="connsiteX3" fmla="*/ 1594006 w 5692877"/>
                <a:gd name="connsiteY3" fmla="*/ 0 h 2076574"/>
                <a:gd name="connsiteX4" fmla="*/ 2106364 w 5692877"/>
                <a:gd name="connsiteY4" fmla="*/ 0 h 2076574"/>
                <a:gd name="connsiteX5" fmla="*/ 2732581 w 5692877"/>
                <a:gd name="connsiteY5" fmla="*/ 0 h 2076574"/>
                <a:gd name="connsiteX6" fmla="*/ 3358797 w 5692877"/>
                <a:gd name="connsiteY6" fmla="*/ 0 h 2076574"/>
                <a:gd name="connsiteX7" fmla="*/ 3985014 w 5692877"/>
                <a:gd name="connsiteY7" fmla="*/ 0 h 2076574"/>
                <a:gd name="connsiteX8" fmla="*/ 4668159 w 5692877"/>
                <a:gd name="connsiteY8" fmla="*/ 0 h 2076574"/>
                <a:gd name="connsiteX9" fmla="*/ 5692877 w 5692877"/>
                <a:gd name="connsiteY9" fmla="*/ 0 h 2076574"/>
                <a:gd name="connsiteX10" fmla="*/ 5692877 w 5692877"/>
                <a:gd name="connsiteY10" fmla="*/ 477612 h 2076574"/>
                <a:gd name="connsiteX11" fmla="*/ 5692877 w 5692877"/>
                <a:gd name="connsiteY11" fmla="*/ 996756 h 2076574"/>
                <a:gd name="connsiteX12" fmla="*/ 5692877 w 5692877"/>
                <a:gd name="connsiteY12" fmla="*/ 1536665 h 2076574"/>
                <a:gd name="connsiteX13" fmla="*/ 5692877 w 5692877"/>
                <a:gd name="connsiteY13" fmla="*/ 2076574 h 2076574"/>
                <a:gd name="connsiteX14" fmla="*/ 5237447 w 5692877"/>
                <a:gd name="connsiteY14" fmla="*/ 2076574 h 2076574"/>
                <a:gd name="connsiteX15" fmla="*/ 4554302 w 5692877"/>
                <a:gd name="connsiteY15" fmla="*/ 2076574 h 2076574"/>
                <a:gd name="connsiteX16" fmla="*/ 3928085 w 5692877"/>
                <a:gd name="connsiteY16" fmla="*/ 2076574 h 2076574"/>
                <a:gd name="connsiteX17" fmla="*/ 3415726 w 5692877"/>
                <a:gd name="connsiteY17" fmla="*/ 2076574 h 2076574"/>
                <a:gd name="connsiteX18" fmla="*/ 3017225 w 5692877"/>
                <a:gd name="connsiteY18" fmla="*/ 2076574 h 2076574"/>
                <a:gd name="connsiteX19" fmla="*/ 2561795 w 5692877"/>
                <a:gd name="connsiteY19" fmla="*/ 2076574 h 2076574"/>
                <a:gd name="connsiteX20" fmla="*/ 2106364 w 5692877"/>
                <a:gd name="connsiteY20" fmla="*/ 2076574 h 2076574"/>
                <a:gd name="connsiteX21" fmla="*/ 1707863 w 5692877"/>
                <a:gd name="connsiteY21" fmla="*/ 2076574 h 2076574"/>
                <a:gd name="connsiteX22" fmla="*/ 1081647 w 5692877"/>
                <a:gd name="connsiteY22" fmla="*/ 2076574 h 2076574"/>
                <a:gd name="connsiteX23" fmla="*/ 0 w 5692877"/>
                <a:gd name="connsiteY23" fmla="*/ 2076574 h 2076574"/>
                <a:gd name="connsiteX24" fmla="*/ 0 w 5692877"/>
                <a:gd name="connsiteY24" fmla="*/ 1619728 h 2076574"/>
                <a:gd name="connsiteX25" fmla="*/ 0 w 5692877"/>
                <a:gd name="connsiteY25" fmla="*/ 1100584 h 2076574"/>
                <a:gd name="connsiteX26" fmla="*/ 0 w 5692877"/>
                <a:gd name="connsiteY26" fmla="*/ 560675 h 2076574"/>
                <a:gd name="connsiteX27" fmla="*/ 0 w 5692877"/>
                <a:gd name="connsiteY27" fmla="*/ 0 h 20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2877" h="2076574" fill="none" extrusionOk="0">
                  <a:moveTo>
                    <a:pt x="0" y="0"/>
                  </a:moveTo>
                  <a:cubicBezTo>
                    <a:pt x="116430" y="-34270"/>
                    <a:pt x="264856" y="49070"/>
                    <a:pt x="455430" y="0"/>
                  </a:cubicBezTo>
                  <a:cubicBezTo>
                    <a:pt x="646004" y="-49070"/>
                    <a:pt x="866591" y="33472"/>
                    <a:pt x="1024718" y="0"/>
                  </a:cubicBezTo>
                  <a:cubicBezTo>
                    <a:pt x="1182845" y="-33472"/>
                    <a:pt x="1391407" y="5035"/>
                    <a:pt x="1594006" y="0"/>
                  </a:cubicBezTo>
                  <a:cubicBezTo>
                    <a:pt x="1796605" y="-5035"/>
                    <a:pt x="1977304" y="14841"/>
                    <a:pt x="2106364" y="0"/>
                  </a:cubicBezTo>
                  <a:cubicBezTo>
                    <a:pt x="2235424" y="-14841"/>
                    <a:pt x="2542432" y="73398"/>
                    <a:pt x="2732581" y="0"/>
                  </a:cubicBezTo>
                  <a:cubicBezTo>
                    <a:pt x="2922730" y="-73398"/>
                    <a:pt x="3124872" y="44704"/>
                    <a:pt x="3358797" y="0"/>
                  </a:cubicBezTo>
                  <a:cubicBezTo>
                    <a:pt x="3592722" y="-44704"/>
                    <a:pt x="3731360" y="40909"/>
                    <a:pt x="3985014" y="0"/>
                  </a:cubicBezTo>
                  <a:cubicBezTo>
                    <a:pt x="4238668" y="-40909"/>
                    <a:pt x="4400303" y="17233"/>
                    <a:pt x="4668159" y="0"/>
                  </a:cubicBezTo>
                  <a:cubicBezTo>
                    <a:pt x="4936015" y="-17233"/>
                    <a:pt x="5346766" y="33750"/>
                    <a:pt x="5692877" y="0"/>
                  </a:cubicBezTo>
                  <a:cubicBezTo>
                    <a:pt x="5706423" y="184146"/>
                    <a:pt x="5690987" y="285289"/>
                    <a:pt x="5692877" y="477612"/>
                  </a:cubicBezTo>
                  <a:cubicBezTo>
                    <a:pt x="5694767" y="669935"/>
                    <a:pt x="5644141" y="855429"/>
                    <a:pt x="5692877" y="996756"/>
                  </a:cubicBezTo>
                  <a:cubicBezTo>
                    <a:pt x="5741613" y="1138083"/>
                    <a:pt x="5659334" y="1347438"/>
                    <a:pt x="5692877" y="1536665"/>
                  </a:cubicBezTo>
                  <a:cubicBezTo>
                    <a:pt x="5726420" y="1725892"/>
                    <a:pt x="5672450" y="1932035"/>
                    <a:pt x="5692877" y="2076574"/>
                  </a:cubicBezTo>
                  <a:cubicBezTo>
                    <a:pt x="5581678" y="2080955"/>
                    <a:pt x="5346284" y="2073163"/>
                    <a:pt x="5237447" y="2076574"/>
                  </a:cubicBezTo>
                  <a:cubicBezTo>
                    <a:pt x="5128610" y="2079985"/>
                    <a:pt x="4717942" y="2007034"/>
                    <a:pt x="4554302" y="2076574"/>
                  </a:cubicBezTo>
                  <a:cubicBezTo>
                    <a:pt x="4390662" y="2146114"/>
                    <a:pt x="4206700" y="2058581"/>
                    <a:pt x="3928085" y="2076574"/>
                  </a:cubicBezTo>
                  <a:cubicBezTo>
                    <a:pt x="3649470" y="2094567"/>
                    <a:pt x="3634037" y="2058819"/>
                    <a:pt x="3415726" y="2076574"/>
                  </a:cubicBezTo>
                  <a:cubicBezTo>
                    <a:pt x="3197415" y="2094329"/>
                    <a:pt x="3212618" y="2054156"/>
                    <a:pt x="3017225" y="2076574"/>
                  </a:cubicBezTo>
                  <a:cubicBezTo>
                    <a:pt x="2821832" y="2098992"/>
                    <a:pt x="2660927" y="2042490"/>
                    <a:pt x="2561795" y="2076574"/>
                  </a:cubicBezTo>
                  <a:cubicBezTo>
                    <a:pt x="2462663" y="2110658"/>
                    <a:pt x="2245887" y="2025396"/>
                    <a:pt x="2106364" y="2076574"/>
                  </a:cubicBezTo>
                  <a:cubicBezTo>
                    <a:pt x="1966841" y="2127752"/>
                    <a:pt x="1847651" y="2055351"/>
                    <a:pt x="1707863" y="2076574"/>
                  </a:cubicBezTo>
                  <a:cubicBezTo>
                    <a:pt x="1568075" y="2097797"/>
                    <a:pt x="1380419" y="2032615"/>
                    <a:pt x="1081647" y="2076574"/>
                  </a:cubicBezTo>
                  <a:cubicBezTo>
                    <a:pt x="782875" y="2120533"/>
                    <a:pt x="373357" y="1949152"/>
                    <a:pt x="0" y="2076574"/>
                  </a:cubicBezTo>
                  <a:cubicBezTo>
                    <a:pt x="-13336" y="1906985"/>
                    <a:pt x="42664" y="1797364"/>
                    <a:pt x="0" y="1619728"/>
                  </a:cubicBezTo>
                  <a:cubicBezTo>
                    <a:pt x="-42664" y="1442092"/>
                    <a:pt x="1370" y="1281573"/>
                    <a:pt x="0" y="1100584"/>
                  </a:cubicBezTo>
                  <a:cubicBezTo>
                    <a:pt x="-1370" y="919595"/>
                    <a:pt x="45128" y="682033"/>
                    <a:pt x="0" y="560675"/>
                  </a:cubicBezTo>
                  <a:cubicBezTo>
                    <a:pt x="-45128" y="439317"/>
                    <a:pt x="51605" y="261612"/>
                    <a:pt x="0" y="0"/>
                  </a:cubicBezTo>
                  <a:close/>
                </a:path>
                <a:path w="5692877" h="2076574" stroke="0" extrusionOk="0">
                  <a:moveTo>
                    <a:pt x="0" y="0"/>
                  </a:moveTo>
                  <a:cubicBezTo>
                    <a:pt x="266962" y="-56456"/>
                    <a:pt x="390215" y="61854"/>
                    <a:pt x="683145" y="0"/>
                  </a:cubicBezTo>
                  <a:cubicBezTo>
                    <a:pt x="976075" y="-61854"/>
                    <a:pt x="1023598" y="10387"/>
                    <a:pt x="1252433" y="0"/>
                  </a:cubicBezTo>
                  <a:cubicBezTo>
                    <a:pt x="1481268" y="-10387"/>
                    <a:pt x="1637999" y="56624"/>
                    <a:pt x="1821721" y="0"/>
                  </a:cubicBezTo>
                  <a:cubicBezTo>
                    <a:pt x="2005443" y="-56624"/>
                    <a:pt x="2131431" y="20393"/>
                    <a:pt x="2277151" y="0"/>
                  </a:cubicBezTo>
                  <a:cubicBezTo>
                    <a:pt x="2422871" y="-20393"/>
                    <a:pt x="2633839" y="21691"/>
                    <a:pt x="2732581" y="0"/>
                  </a:cubicBezTo>
                  <a:cubicBezTo>
                    <a:pt x="2831323" y="-21691"/>
                    <a:pt x="3209195" y="68149"/>
                    <a:pt x="3415726" y="0"/>
                  </a:cubicBezTo>
                  <a:cubicBezTo>
                    <a:pt x="3622258" y="-68149"/>
                    <a:pt x="3771979" y="9442"/>
                    <a:pt x="3985014" y="0"/>
                  </a:cubicBezTo>
                  <a:cubicBezTo>
                    <a:pt x="4198049" y="-9442"/>
                    <a:pt x="4348360" y="51197"/>
                    <a:pt x="4497373" y="0"/>
                  </a:cubicBezTo>
                  <a:cubicBezTo>
                    <a:pt x="4646386" y="-51197"/>
                    <a:pt x="4925491" y="37697"/>
                    <a:pt x="5123589" y="0"/>
                  </a:cubicBezTo>
                  <a:cubicBezTo>
                    <a:pt x="5321687" y="-37697"/>
                    <a:pt x="5467303" y="48451"/>
                    <a:pt x="5692877" y="0"/>
                  </a:cubicBezTo>
                  <a:cubicBezTo>
                    <a:pt x="5741072" y="135314"/>
                    <a:pt x="5681541" y="270405"/>
                    <a:pt x="5692877" y="498378"/>
                  </a:cubicBezTo>
                  <a:cubicBezTo>
                    <a:pt x="5704213" y="726351"/>
                    <a:pt x="5688620" y="860175"/>
                    <a:pt x="5692877" y="1059053"/>
                  </a:cubicBezTo>
                  <a:cubicBezTo>
                    <a:pt x="5697134" y="1257931"/>
                    <a:pt x="5660950" y="1431369"/>
                    <a:pt x="5692877" y="1619728"/>
                  </a:cubicBezTo>
                  <a:cubicBezTo>
                    <a:pt x="5724804" y="1808088"/>
                    <a:pt x="5687455" y="1852838"/>
                    <a:pt x="5692877" y="2076574"/>
                  </a:cubicBezTo>
                  <a:cubicBezTo>
                    <a:pt x="5552574" y="2083391"/>
                    <a:pt x="5475872" y="2033528"/>
                    <a:pt x="5294376" y="2076574"/>
                  </a:cubicBezTo>
                  <a:cubicBezTo>
                    <a:pt x="5112880" y="2119620"/>
                    <a:pt x="4874626" y="2028923"/>
                    <a:pt x="4725088" y="2076574"/>
                  </a:cubicBezTo>
                  <a:cubicBezTo>
                    <a:pt x="4575550" y="2124225"/>
                    <a:pt x="4455089" y="2058233"/>
                    <a:pt x="4326587" y="2076574"/>
                  </a:cubicBezTo>
                  <a:cubicBezTo>
                    <a:pt x="4198085" y="2094915"/>
                    <a:pt x="4016615" y="2035038"/>
                    <a:pt x="3928085" y="2076574"/>
                  </a:cubicBezTo>
                  <a:cubicBezTo>
                    <a:pt x="3839555" y="2118110"/>
                    <a:pt x="3527304" y="2023137"/>
                    <a:pt x="3244940" y="2076574"/>
                  </a:cubicBezTo>
                  <a:cubicBezTo>
                    <a:pt x="2962576" y="2130011"/>
                    <a:pt x="2937534" y="2035204"/>
                    <a:pt x="2732581" y="2076574"/>
                  </a:cubicBezTo>
                  <a:cubicBezTo>
                    <a:pt x="2527628" y="2117944"/>
                    <a:pt x="2241567" y="1995261"/>
                    <a:pt x="2049436" y="2076574"/>
                  </a:cubicBezTo>
                  <a:cubicBezTo>
                    <a:pt x="1857306" y="2157887"/>
                    <a:pt x="1534699" y="2018097"/>
                    <a:pt x="1366290" y="2076574"/>
                  </a:cubicBezTo>
                  <a:cubicBezTo>
                    <a:pt x="1197881" y="2135051"/>
                    <a:pt x="906810" y="2048145"/>
                    <a:pt x="740074" y="2076574"/>
                  </a:cubicBezTo>
                  <a:cubicBezTo>
                    <a:pt x="573338" y="2105003"/>
                    <a:pt x="166510" y="1991856"/>
                    <a:pt x="0" y="2076574"/>
                  </a:cubicBezTo>
                  <a:cubicBezTo>
                    <a:pt x="-54033" y="1829567"/>
                    <a:pt x="56579" y="1761101"/>
                    <a:pt x="0" y="1515899"/>
                  </a:cubicBezTo>
                  <a:cubicBezTo>
                    <a:pt x="-56579" y="1270698"/>
                    <a:pt x="34772" y="1154099"/>
                    <a:pt x="0" y="975990"/>
                  </a:cubicBezTo>
                  <a:cubicBezTo>
                    <a:pt x="-34772" y="797881"/>
                    <a:pt x="29470" y="707699"/>
                    <a:pt x="0" y="498378"/>
                  </a:cubicBezTo>
                  <a:cubicBezTo>
                    <a:pt x="-29470" y="289057"/>
                    <a:pt x="38427" y="160422"/>
                    <a:pt x="0" y="0"/>
                  </a:cubicBezTo>
                  <a:close/>
                </a:path>
              </a:pathLst>
            </a:custGeom>
            <a:solidFill>
              <a:schemeClr val="accent3">
                <a:lumMod val="60000"/>
                <a:lumOff val="40000"/>
              </a:schemeClr>
            </a:solidFill>
            <a:ln w="28575">
              <a:extLst>
                <a:ext uri="{C807C97D-BFC1-408E-A445-0C87EB9F89A2}">
                  <ask:lineSketchStyleProps xmlns:ask="http://schemas.microsoft.com/office/drawing/2018/sketchyshapes" xmlns="" sd="66105824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FA5C175-03FF-7F18-B5CB-2091447D8DD1}"/>
                </a:ext>
              </a:extLst>
            </p:cNvPr>
            <p:cNvSpPr txBox="1"/>
            <p:nvPr/>
          </p:nvSpPr>
          <p:spPr>
            <a:xfrm>
              <a:off x="866234" y="1438065"/>
              <a:ext cx="5425194" cy="1893595"/>
            </a:xfrm>
            <a:prstGeom prst="rect">
              <a:avLst/>
            </a:prstGeom>
            <a:noFill/>
          </p:spPr>
          <p:txBody>
            <a:bodyPr wrap="square">
              <a:spAutoFit/>
            </a:bodyPr>
            <a:lstStyle/>
            <a:p>
              <a:pPr algn="just">
                <a:lnSpc>
                  <a:spcPct val="125000"/>
                </a:lnSpc>
              </a:pPr>
              <a:r>
                <a:rPr lang="vi-VN" sz="2400" b="1"/>
                <a:t>1.</a:t>
              </a:r>
              <a:r>
                <a:rPr lang="en-US" sz="2400" b="1"/>
                <a:t> </a:t>
              </a:r>
              <a:r>
                <a:rPr lang="vi-VN" sz="2400"/>
                <a:t>Trong Hình 49.2, cây nào là nguồn gốc của các loại rau cải phổ biến ngày nay? Tại sao lại có nhiều loại rau cải như ngày nay?</a:t>
              </a:r>
            </a:p>
          </p:txBody>
        </p:sp>
      </p:grpSp>
      <p:grpSp>
        <p:nvGrpSpPr>
          <p:cNvPr id="8" name="Group 7">
            <a:extLst>
              <a:ext uri="{FF2B5EF4-FFF2-40B4-BE49-F238E27FC236}">
                <a16:creationId xmlns:a16="http://schemas.microsoft.com/office/drawing/2014/main" xmlns="" id="{96CF9546-314F-3CA8-16B6-CA81E75FA6E6}"/>
              </a:ext>
            </a:extLst>
          </p:cNvPr>
          <p:cNvGrpSpPr/>
          <p:nvPr/>
        </p:nvGrpSpPr>
        <p:grpSpPr>
          <a:xfrm>
            <a:off x="6442968" y="0"/>
            <a:ext cx="5526821" cy="6741688"/>
            <a:chOff x="6442968" y="0"/>
            <a:chExt cx="5526821" cy="6741688"/>
          </a:xfrm>
        </p:grpSpPr>
        <p:pic>
          <p:nvPicPr>
            <p:cNvPr id="9" name="Picture 2">
              <a:extLst>
                <a:ext uri="{FF2B5EF4-FFF2-40B4-BE49-F238E27FC236}">
                  <a16:creationId xmlns:a16="http://schemas.microsoft.com/office/drawing/2014/main" xmlns="" id="{32FA0A38-0FCC-C9C0-FC81-F8D482927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74"/>
            <a:stretch/>
          </p:blipFill>
          <p:spPr bwMode="auto">
            <a:xfrm>
              <a:off x="6751696" y="0"/>
              <a:ext cx="4909365" cy="60822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D4093CA3-4686-A2D9-0DD2-82851A621014}"/>
                </a:ext>
              </a:extLst>
            </p:cNvPr>
            <p:cNvSpPr txBox="1"/>
            <p:nvPr/>
          </p:nvSpPr>
          <p:spPr>
            <a:xfrm>
              <a:off x="6666983" y="6015079"/>
              <a:ext cx="4920062" cy="726609"/>
            </a:xfrm>
            <a:prstGeom prst="rect">
              <a:avLst/>
            </a:prstGeom>
            <a:noFill/>
          </p:spPr>
          <p:txBody>
            <a:bodyPr wrap="square" rtlCol="0">
              <a:spAutoFit/>
            </a:bodyPr>
            <a:lstStyle/>
            <a:p>
              <a:pPr algn="ctr">
                <a:lnSpc>
                  <a:spcPct val="120000"/>
                </a:lnSpc>
              </a:pPr>
              <a:r>
                <a:rPr lang="en-US" b="1"/>
                <a:t>Kết quả chọn lọc nhân tạo các loài cây họ Cải (Brassicaceae)</a:t>
              </a:r>
            </a:p>
          </p:txBody>
        </p:sp>
        <p:sp>
          <p:nvSpPr>
            <p:cNvPr id="11" name="TextBox 10">
              <a:extLst>
                <a:ext uri="{FF2B5EF4-FFF2-40B4-BE49-F238E27FC236}">
                  <a16:creationId xmlns:a16="http://schemas.microsoft.com/office/drawing/2014/main" xmlns="" id="{3570EBA5-D494-D206-0F00-04BF1E1B58AD}"/>
                </a:ext>
              </a:extLst>
            </p:cNvPr>
            <p:cNvSpPr txBox="1"/>
            <p:nvPr/>
          </p:nvSpPr>
          <p:spPr>
            <a:xfrm>
              <a:off x="10424158" y="406433"/>
              <a:ext cx="1545631" cy="369332"/>
            </a:xfrm>
            <a:prstGeom prst="rect">
              <a:avLst/>
            </a:prstGeom>
            <a:noFill/>
          </p:spPr>
          <p:txBody>
            <a:bodyPr wrap="square" rtlCol="0">
              <a:spAutoFit/>
            </a:bodyPr>
            <a:lstStyle/>
            <a:p>
              <a:r>
                <a:rPr lang="en-US"/>
                <a:t>Cải </a:t>
              </a:r>
              <a:r>
                <a:rPr lang="en-US" i="1"/>
                <a:t>Brussels</a:t>
              </a:r>
            </a:p>
          </p:txBody>
        </p:sp>
        <p:sp>
          <p:nvSpPr>
            <p:cNvPr id="14" name="TextBox 13">
              <a:extLst>
                <a:ext uri="{FF2B5EF4-FFF2-40B4-BE49-F238E27FC236}">
                  <a16:creationId xmlns:a16="http://schemas.microsoft.com/office/drawing/2014/main" xmlns="" id="{DD08224D-69F6-693C-E813-7C59CB2171E3}"/>
                </a:ext>
              </a:extLst>
            </p:cNvPr>
            <p:cNvSpPr txBox="1"/>
            <p:nvPr/>
          </p:nvSpPr>
          <p:spPr>
            <a:xfrm>
              <a:off x="6442968" y="656360"/>
              <a:ext cx="1545631" cy="369332"/>
            </a:xfrm>
            <a:prstGeom prst="rect">
              <a:avLst/>
            </a:prstGeom>
            <a:noFill/>
          </p:spPr>
          <p:txBody>
            <a:bodyPr wrap="square" rtlCol="0">
              <a:spAutoFit/>
            </a:bodyPr>
            <a:lstStyle/>
            <a:p>
              <a:r>
                <a:rPr lang="en-US"/>
                <a:t>Súp lơ xanh</a:t>
              </a:r>
              <a:endParaRPr lang="en-US" i="1"/>
            </a:p>
          </p:txBody>
        </p:sp>
        <p:sp>
          <p:nvSpPr>
            <p:cNvPr id="15" name="TextBox 14">
              <a:extLst>
                <a:ext uri="{FF2B5EF4-FFF2-40B4-BE49-F238E27FC236}">
                  <a16:creationId xmlns:a16="http://schemas.microsoft.com/office/drawing/2014/main" xmlns="" id="{484A05C7-3B6B-F030-BED6-05E9EF5A75FC}"/>
                </a:ext>
              </a:extLst>
            </p:cNvPr>
            <p:cNvSpPr txBox="1"/>
            <p:nvPr/>
          </p:nvSpPr>
          <p:spPr>
            <a:xfrm>
              <a:off x="9651342" y="5556880"/>
              <a:ext cx="1545631" cy="369332"/>
            </a:xfrm>
            <a:prstGeom prst="rect">
              <a:avLst/>
            </a:prstGeom>
            <a:noFill/>
          </p:spPr>
          <p:txBody>
            <a:bodyPr wrap="square" rtlCol="0">
              <a:spAutoFit/>
            </a:bodyPr>
            <a:lstStyle/>
            <a:p>
              <a:r>
                <a:rPr lang="en-US"/>
                <a:t>Cải xoăn</a:t>
              </a:r>
              <a:endParaRPr lang="en-US" i="1"/>
            </a:p>
          </p:txBody>
        </p:sp>
        <p:sp>
          <p:nvSpPr>
            <p:cNvPr id="16" name="TextBox 15">
              <a:extLst>
                <a:ext uri="{FF2B5EF4-FFF2-40B4-BE49-F238E27FC236}">
                  <a16:creationId xmlns:a16="http://schemas.microsoft.com/office/drawing/2014/main" xmlns="" id="{88078822-D266-E818-7FBA-AF66DB927E30}"/>
                </a:ext>
              </a:extLst>
            </p:cNvPr>
            <p:cNvSpPr txBox="1"/>
            <p:nvPr/>
          </p:nvSpPr>
          <p:spPr>
            <a:xfrm>
              <a:off x="10826115" y="3041117"/>
              <a:ext cx="989310" cy="369332"/>
            </a:xfrm>
            <a:prstGeom prst="rect">
              <a:avLst/>
            </a:prstGeom>
            <a:noFill/>
          </p:spPr>
          <p:txBody>
            <a:bodyPr wrap="square" rtlCol="0">
              <a:spAutoFit/>
            </a:bodyPr>
            <a:lstStyle/>
            <a:p>
              <a:r>
                <a:rPr lang="en-US"/>
                <a:t>Su hào</a:t>
              </a:r>
              <a:endParaRPr lang="en-US" i="1"/>
            </a:p>
          </p:txBody>
        </p:sp>
        <p:sp>
          <p:nvSpPr>
            <p:cNvPr id="17" name="TextBox 16">
              <a:extLst>
                <a:ext uri="{FF2B5EF4-FFF2-40B4-BE49-F238E27FC236}">
                  <a16:creationId xmlns:a16="http://schemas.microsoft.com/office/drawing/2014/main" xmlns="" id="{9E886F8F-DF19-8721-AB90-87E5E6A9CC7B}"/>
                </a:ext>
              </a:extLst>
            </p:cNvPr>
            <p:cNvSpPr txBox="1"/>
            <p:nvPr/>
          </p:nvSpPr>
          <p:spPr>
            <a:xfrm>
              <a:off x="7020923" y="5225204"/>
              <a:ext cx="989310" cy="369332"/>
            </a:xfrm>
            <a:prstGeom prst="rect">
              <a:avLst/>
            </a:prstGeom>
            <a:noFill/>
          </p:spPr>
          <p:txBody>
            <a:bodyPr wrap="square" rtlCol="0">
              <a:spAutoFit/>
            </a:bodyPr>
            <a:lstStyle/>
            <a:p>
              <a:r>
                <a:rPr lang="en-US"/>
                <a:t>Bắp cải</a:t>
              </a:r>
              <a:endParaRPr lang="en-US" i="1"/>
            </a:p>
          </p:txBody>
        </p:sp>
        <p:sp>
          <p:nvSpPr>
            <p:cNvPr id="18" name="TextBox 17">
              <a:extLst>
                <a:ext uri="{FF2B5EF4-FFF2-40B4-BE49-F238E27FC236}">
                  <a16:creationId xmlns:a16="http://schemas.microsoft.com/office/drawing/2014/main" xmlns="" id="{BFFDA1ED-6708-EFD6-6FA1-108E4C0AD394}"/>
                </a:ext>
              </a:extLst>
            </p:cNvPr>
            <p:cNvSpPr txBox="1"/>
            <p:nvPr/>
          </p:nvSpPr>
          <p:spPr>
            <a:xfrm>
              <a:off x="7050418" y="116312"/>
              <a:ext cx="1457124" cy="369332"/>
            </a:xfrm>
            <a:prstGeom prst="rect">
              <a:avLst/>
            </a:prstGeom>
            <a:noFill/>
          </p:spPr>
          <p:txBody>
            <a:bodyPr wrap="square" rtlCol="0">
              <a:spAutoFit/>
            </a:bodyPr>
            <a:lstStyle/>
            <a:p>
              <a:r>
                <a:rPr lang="en-US"/>
                <a:t>Súp lơ hoa</a:t>
              </a:r>
              <a:endParaRPr lang="en-US" i="1"/>
            </a:p>
          </p:txBody>
        </p:sp>
      </p:grpSp>
      <p:sp>
        <p:nvSpPr>
          <p:cNvPr id="19" name="Rectangle: Rounded Corners 18">
            <a:extLst>
              <a:ext uri="{FF2B5EF4-FFF2-40B4-BE49-F238E27FC236}">
                <a16:creationId xmlns:a16="http://schemas.microsoft.com/office/drawing/2014/main" xmlns="" id="{8BE085A5-641A-2477-B3D0-DC7DD57F75E5}"/>
              </a:ext>
            </a:extLst>
          </p:cNvPr>
          <p:cNvSpPr/>
          <p:nvPr/>
        </p:nvSpPr>
        <p:spPr>
          <a:xfrm>
            <a:off x="2990973" y="3461076"/>
            <a:ext cx="1451241" cy="424753"/>
          </a:xfrm>
          <a:custGeom>
            <a:avLst/>
            <a:gdLst>
              <a:gd name="connsiteX0" fmla="*/ 0 w 1451241"/>
              <a:gd name="connsiteY0" fmla="*/ 212377 h 424753"/>
              <a:gd name="connsiteX1" fmla="*/ 212377 w 1451241"/>
              <a:gd name="connsiteY1" fmla="*/ 0 h 424753"/>
              <a:gd name="connsiteX2" fmla="*/ 725621 w 1451241"/>
              <a:gd name="connsiteY2" fmla="*/ 0 h 424753"/>
              <a:gd name="connsiteX3" fmla="*/ 1238865 w 1451241"/>
              <a:gd name="connsiteY3" fmla="*/ 0 h 424753"/>
              <a:gd name="connsiteX4" fmla="*/ 1451242 w 1451241"/>
              <a:gd name="connsiteY4" fmla="*/ 212377 h 424753"/>
              <a:gd name="connsiteX5" fmla="*/ 1451241 w 1451241"/>
              <a:gd name="connsiteY5" fmla="*/ 212377 h 424753"/>
              <a:gd name="connsiteX6" fmla="*/ 1238864 w 1451241"/>
              <a:gd name="connsiteY6" fmla="*/ 424754 h 424753"/>
              <a:gd name="connsiteX7" fmla="*/ 756415 w 1451241"/>
              <a:gd name="connsiteY7" fmla="*/ 424754 h 424753"/>
              <a:gd name="connsiteX8" fmla="*/ 212377 w 1451241"/>
              <a:gd name="connsiteY8" fmla="*/ 424753 h 424753"/>
              <a:gd name="connsiteX9" fmla="*/ 0 w 1451241"/>
              <a:gd name="connsiteY9" fmla="*/ 212376 h 424753"/>
              <a:gd name="connsiteX10" fmla="*/ 0 w 1451241"/>
              <a:gd name="connsiteY10" fmla="*/ 212377 h 42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1241" h="424753" fill="none" extrusionOk="0">
                <a:moveTo>
                  <a:pt x="0" y="212377"/>
                </a:moveTo>
                <a:cubicBezTo>
                  <a:pt x="10566" y="66493"/>
                  <a:pt x="92911" y="1901"/>
                  <a:pt x="212377" y="0"/>
                </a:cubicBezTo>
                <a:cubicBezTo>
                  <a:pt x="428670" y="-34262"/>
                  <a:pt x="484020" y="42790"/>
                  <a:pt x="725621" y="0"/>
                </a:cubicBezTo>
                <a:cubicBezTo>
                  <a:pt x="967222" y="-42790"/>
                  <a:pt x="1036472" y="27791"/>
                  <a:pt x="1238865" y="0"/>
                </a:cubicBezTo>
                <a:cubicBezTo>
                  <a:pt x="1344322" y="-383"/>
                  <a:pt x="1452501" y="84518"/>
                  <a:pt x="1451242" y="212377"/>
                </a:cubicBezTo>
                <a:lnTo>
                  <a:pt x="1451241" y="212377"/>
                </a:lnTo>
                <a:cubicBezTo>
                  <a:pt x="1448257" y="327818"/>
                  <a:pt x="1350729" y="439897"/>
                  <a:pt x="1238864" y="424754"/>
                </a:cubicBezTo>
                <a:cubicBezTo>
                  <a:pt x="1071502" y="459027"/>
                  <a:pt x="944992" y="370546"/>
                  <a:pt x="756415" y="424754"/>
                </a:cubicBezTo>
                <a:cubicBezTo>
                  <a:pt x="567838" y="478961"/>
                  <a:pt x="413276" y="405996"/>
                  <a:pt x="212377" y="424753"/>
                </a:cubicBezTo>
                <a:cubicBezTo>
                  <a:pt x="99043" y="419152"/>
                  <a:pt x="-3557" y="312279"/>
                  <a:pt x="0" y="212376"/>
                </a:cubicBezTo>
                <a:lnTo>
                  <a:pt x="0" y="212377"/>
                </a:lnTo>
                <a:close/>
              </a:path>
              <a:path w="1451241" h="424753" stroke="0" extrusionOk="0">
                <a:moveTo>
                  <a:pt x="0" y="212377"/>
                </a:moveTo>
                <a:cubicBezTo>
                  <a:pt x="-18526" y="72399"/>
                  <a:pt x="91000" y="23852"/>
                  <a:pt x="212377" y="0"/>
                </a:cubicBezTo>
                <a:cubicBezTo>
                  <a:pt x="407443" y="-56263"/>
                  <a:pt x="537172" y="33029"/>
                  <a:pt x="735886" y="0"/>
                </a:cubicBezTo>
                <a:cubicBezTo>
                  <a:pt x="934600" y="-33029"/>
                  <a:pt x="1128019" y="395"/>
                  <a:pt x="1238865" y="0"/>
                </a:cubicBezTo>
                <a:cubicBezTo>
                  <a:pt x="1324063" y="-3809"/>
                  <a:pt x="1451917" y="101255"/>
                  <a:pt x="1451242" y="212377"/>
                </a:cubicBezTo>
                <a:lnTo>
                  <a:pt x="1451241" y="212377"/>
                </a:lnTo>
                <a:cubicBezTo>
                  <a:pt x="1457752" y="362916"/>
                  <a:pt x="1322165" y="432002"/>
                  <a:pt x="1238864" y="424754"/>
                </a:cubicBezTo>
                <a:cubicBezTo>
                  <a:pt x="1129329" y="470446"/>
                  <a:pt x="895536" y="396230"/>
                  <a:pt x="756415" y="424754"/>
                </a:cubicBezTo>
                <a:cubicBezTo>
                  <a:pt x="617294" y="453278"/>
                  <a:pt x="346317" y="399631"/>
                  <a:pt x="212377" y="424753"/>
                </a:cubicBezTo>
                <a:cubicBezTo>
                  <a:pt x="101331" y="404330"/>
                  <a:pt x="-7922" y="321972"/>
                  <a:pt x="0" y="212376"/>
                </a:cubicBezTo>
                <a:lnTo>
                  <a:pt x="0" y="212377"/>
                </a:lnTo>
                <a:close/>
              </a:path>
            </a:pathLst>
          </a:custGeom>
          <a:solidFill>
            <a:schemeClr val="accent3">
              <a:lumMod val="60000"/>
              <a:lumOff val="40000"/>
            </a:schemeClr>
          </a:solidFill>
          <a:ln w="28575">
            <a:extLst>
              <a:ext uri="{C807C97D-BFC1-408E-A445-0C87EB9F89A2}">
                <ask:lineSketchStyleProps xmlns:ask="http://schemas.microsoft.com/office/drawing/2018/sketchyshapes" xmlns="" sd="373038776">
                  <a:prstGeom prst="roundRect">
                    <a:avLst>
                      <a:gd name="adj"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Trả lời</a:t>
            </a:r>
          </a:p>
        </p:txBody>
      </p:sp>
      <p:sp>
        <p:nvSpPr>
          <p:cNvPr id="21" name="TextBox 20">
            <a:extLst>
              <a:ext uri="{FF2B5EF4-FFF2-40B4-BE49-F238E27FC236}">
                <a16:creationId xmlns:a16="http://schemas.microsoft.com/office/drawing/2014/main" xmlns="" id="{CA49854D-FA11-34F0-7C6C-207776B88433}"/>
              </a:ext>
            </a:extLst>
          </p:cNvPr>
          <p:cNvSpPr txBox="1"/>
          <p:nvPr/>
        </p:nvSpPr>
        <p:spPr>
          <a:xfrm>
            <a:off x="548038" y="3931394"/>
            <a:ext cx="6096982" cy="2816925"/>
          </a:xfrm>
          <a:prstGeom prst="rect">
            <a:avLst/>
          </a:prstGeom>
          <a:noFill/>
        </p:spPr>
        <p:txBody>
          <a:bodyPr wrap="square">
            <a:spAutoFit/>
          </a:bodyPr>
          <a:lstStyle>
            <a:defPPr>
              <a:defRPr lang="en-US"/>
            </a:defPPr>
            <a:lvl1pPr algn="just">
              <a:lnSpc>
                <a:spcPct val="125000"/>
              </a:lnSpc>
              <a:defRPr sz="2400" b="1"/>
            </a:lvl1pPr>
          </a:lstStyle>
          <a:p>
            <a:r>
              <a:rPr lang="vi-VN" b="0"/>
              <a:t>Nguồn gốc của các loại rau cải phổ biến ngày nay là cây mù tạc hoang dại. Con người chọn lọc theo nhiều hướng khác nhau (chọn lá, chọn hoa,...) , phù hợp mục đích của con người đã tạo ra nhiều loại rau cải như ngày nay. </a:t>
            </a:r>
            <a:endParaRPr lang="en-US" b="0"/>
          </a:p>
        </p:txBody>
      </p:sp>
    </p:spTree>
    <p:extLst>
      <p:ext uri="{BB962C8B-B14F-4D97-AF65-F5344CB8AC3E}">
        <p14:creationId xmlns:p14="http://schemas.microsoft.com/office/powerpoint/2010/main" val="3108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9" name="Group 8">
            <a:extLst>
              <a:ext uri="{FF2B5EF4-FFF2-40B4-BE49-F238E27FC236}">
                <a16:creationId xmlns:a16="http://schemas.microsoft.com/office/drawing/2014/main" xmlns="" id="{61ED8003-F2F1-9623-EF66-ACC40FD083FD}"/>
              </a:ext>
            </a:extLst>
          </p:cNvPr>
          <p:cNvGrpSpPr/>
          <p:nvPr/>
        </p:nvGrpSpPr>
        <p:grpSpPr>
          <a:xfrm>
            <a:off x="6765535" y="1046922"/>
            <a:ext cx="5390587" cy="4596586"/>
            <a:chOff x="6394899" y="2088564"/>
            <a:chExt cx="5390587" cy="4596586"/>
          </a:xfrm>
        </p:grpSpPr>
        <p:pic>
          <p:nvPicPr>
            <p:cNvPr id="1026" name="Picture 2" descr="The Evolution of the weight of Chickens throughout the years. :  r/interestingasfuck">
              <a:extLst>
                <a:ext uri="{FF2B5EF4-FFF2-40B4-BE49-F238E27FC236}">
                  <a16:creationId xmlns:a16="http://schemas.microsoft.com/office/drawing/2014/main" xmlns="" id="{D3FE4BF8-13EB-20A0-D90B-0E8A75BE7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0" t="52304" b="5548"/>
            <a:stretch/>
          </p:blipFill>
          <p:spPr bwMode="auto">
            <a:xfrm>
              <a:off x="6453893" y="2457896"/>
              <a:ext cx="5331593" cy="3411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4162CBB-8FA0-84CB-65F8-13941EF83459}"/>
                </a:ext>
              </a:extLst>
            </p:cNvPr>
            <p:cNvSpPr txBox="1"/>
            <p:nvPr/>
          </p:nvSpPr>
          <p:spPr>
            <a:xfrm>
              <a:off x="6394899" y="2088564"/>
              <a:ext cx="1327355" cy="369332"/>
            </a:xfrm>
            <a:prstGeom prst="rect">
              <a:avLst/>
            </a:prstGeom>
            <a:noFill/>
          </p:spPr>
          <p:txBody>
            <a:bodyPr wrap="square" rtlCol="0">
              <a:spAutoFit/>
            </a:bodyPr>
            <a:lstStyle/>
            <a:p>
              <a:r>
                <a:rPr lang="en-US" b="1"/>
                <a:t>Năm 1957</a:t>
              </a:r>
            </a:p>
          </p:txBody>
        </p:sp>
        <p:sp>
          <p:nvSpPr>
            <p:cNvPr id="7" name="TextBox 6">
              <a:extLst>
                <a:ext uri="{FF2B5EF4-FFF2-40B4-BE49-F238E27FC236}">
                  <a16:creationId xmlns:a16="http://schemas.microsoft.com/office/drawing/2014/main" xmlns="" id="{A7E1B0AD-455A-320C-38CD-2F7ECCD8F256}"/>
                </a:ext>
              </a:extLst>
            </p:cNvPr>
            <p:cNvSpPr txBox="1"/>
            <p:nvPr/>
          </p:nvSpPr>
          <p:spPr>
            <a:xfrm>
              <a:off x="7964128" y="2088564"/>
              <a:ext cx="1327355" cy="369332"/>
            </a:xfrm>
            <a:prstGeom prst="rect">
              <a:avLst/>
            </a:prstGeom>
            <a:noFill/>
          </p:spPr>
          <p:txBody>
            <a:bodyPr wrap="square" rtlCol="0">
              <a:spAutoFit/>
            </a:bodyPr>
            <a:lstStyle/>
            <a:p>
              <a:r>
                <a:rPr lang="en-US" b="1"/>
                <a:t>Năm 1978</a:t>
              </a:r>
            </a:p>
          </p:txBody>
        </p:sp>
        <p:sp>
          <p:nvSpPr>
            <p:cNvPr id="8" name="TextBox 7">
              <a:extLst>
                <a:ext uri="{FF2B5EF4-FFF2-40B4-BE49-F238E27FC236}">
                  <a16:creationId xmlns:a16="http://schemas.microsoft.com/office/drawing/2014/main" xmlns="" id="{0C33378F-7395-328A-5EA8-515F74CE0147}"/>
                </a:ext>
              </a:extLst>
            </p:cNvPr>
            <p:cNvSpPr txBox="1"/>
            <p:nvPr/>
          </p:nvSpPr>
          <p:spPr>
            <a:xfrm>
              <a:off x="9874807" y="2088564"/>
              <a:ext cx="1327355" cy="369332"/>
            </a:xfrm>
            <a:prstGeom prst="rect">
              <a:avLst/>
            </a:prstGeom>
            <a:noFill/>
          </p:spPr>
          <p:txBody>
            <a:bodyPr wrap="square" rtlCol="0">
              <a:spAutoFit/>
            </a:bodyPr>
            <a:lstStyle/>
            <a:p>
              <a:r>
                <a:rPr lang="en-US" b="1"/>
                <a:t>Năm 2005</a:t>
              </a:r>
            </a:p>
          </p:txBody>
        </p:sp>
        <p:sp>
          <p:nvSpPr>
            <p:cNvPr id="10" name="TextBox 9">
              <a:extLst>
                <a:ext uri="{FF2B5EF4-FFF2-40B4-BE49-F238E27FC236}">
                  <a16:creationId xmlns:a16="http://schemas.microsoft.com/office/drawing/2014/main" xmlns="" id="{C80F2C94-D2E3-2F80-C9D9-D8E8A28D9268}"/>
                </a:ext>
              </a:extLst>
            </p:cNvPr>
            <p:cNvSpPr txBox="1"/>
            <p:nvPr/>
          </p:nvSpPr>
          <p:spPr>
            <a:xfrm>
              <a:off x="6659658" y="5958541"/>
              <a:ext cx="4920062" cy="726609"/>
            </a:xfrm>
            <a:prstGeom prst="rect">
              <a:avLst/>
            </a:prstGeom>
            <a:noFill/>
          </p:spPr>
          <p:txBody>
            <a:bodyPr wrap="square" rtlCol="0">
              <a:spAutoFit/>
            </a:bodyPr>
            <a:lstStyle/>
            <a:p>
              <a:pPr algn="ctr">
                <a:lnSpc>
                  <a:spcPct val="120000"/>
                </a:lnSpc>
              </a:pPr>
              <a:r>
                <a:rPr lang="en-US" b="1" dirty="0" err="1"/>
                <a:t>Quá</a:t>
              </a:r>
              <a:r>
                <a:rPr lang="en-US" b="1" dirty="0"/>
                <a:t> </a:t>
              </a:r>
              <a:r>
                <a:rPr lang="en-US" b="1" dirty="0" err="1"/>
                <a:t>trình</a:t>
              </a:r>
              <a:r>
                <a:rPr lang="en-US" b="1" dirty="0"/>
                <a:t> </a:t>
              </a:r>
              <a:r>
                <a:rPr lang="en-US" b="1" dirty="0" err="1"/>
                <a:t>chọn</a:t>
              </a:r>
              <a:r>
                <a:rPr lang="en-US" b="1" dirty="0"/>
                <a:t> </a:t>
              </a:r>
              <a:r>
                <a:rPr lang="en-US" b="1" dirty="0" err="1"/>
                <a:t>lọc</a:t>
              </a:r>
              <a:r>
                <a:rPr lang="en-US" b="1" dirty="0"/>
                <a:t> </a:t>
              </a:r>
              <a:r>
                <a:rPr lang="en-US" b="1" dirty="0" err="1"/>
                <a:t>các</a:t>
              </a:r>
              <a:r>
                <a:rPr lang="en-US" b="1" dirty="0"/>
                <a:t> </a:t>
              </a:r>
              <a:r>
                <a:rPr lang="en-US" b="1" dirty="0" err="1"/>
                <a:t>giống</a:t>
              </a:r>
              <a:r>
                <a:rPr lang="en-US" b="1" dirty="0"/>
                <a:t> </a:t>
              </a:r>
              <a:r>
                <a:rPr lang="en-US" b="1" dirty="0" err="1"/>
                <a:t>gà</a:t>
              </a:r>
              <a:r>
                <a:rPr lang="en-US" b="1" dirty="0"/>
                <a:t> “</a:t>
              </a:r>
              <a:r>
                <a:rPr lang="en-US" b="1" dirty="0" err="1"/>
                <a:t>siêu</a:t>
              </a:r>
              <a:r>
                <a:rPr lang="en-US" b="1" dirty="0"/>
                <a:t> </a:t>
              </a:r>
              <a:r>
                <a:rPr lang="en-US" b="1" dirty="0" err="1"/>
                <a:t>thịt</a:t>
              </a:r>
              <a:r>
                <a:rPr lang="en-US" b="1" dirty="0"/>
                <a:t>” qua </a:t>
              </a:r>
              <a:r>
                <a:rPr lang="en-US" b="1" dirty="0" err="1"/>
                <a:t>thời</a:t>
              </a:r>
              <a:r>
                <a:rPr lang="en-US" b="1" dirty="0"/>
                <a:t> </a:t>
              </a:r>
              <a:r>
                <a:rPr lang="en-US" b="1" dirty="0" err="1"/>
                <a:t>gian</a:t>
              </a:r>
              <a:endParaRPr lang="en-US" b="1" dirty="0"/>
            </a:p>
          </p:txBody>
        </p:sp>
      </p:grpSp>
      <p:sp>
        <p:nvSpPr>
          <p:cNvPr id="22" name="TextBox 21"/>
          <p:cNvSpPr txBox="1"/>
          <p:nvPr/>
        </p:nvSpPr>
        <p:spPr>
          <a:xfrm>
            <a:off x="6119408" y="4956655"/>
            <a:ext cx="1223412"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49.3:</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568112" y="4375892"/>
            <a:ext cx="867545" cy="369332"/>
          </a:xfrm>
          <a:prstGeom prst="rect">
            <a:avLst/>
          </a:prstGeom>
          <a:solidFill>
            <a:srgbClr val="FFFF00"/>
          </a:solidFill>
        </p:spPr>
        <p:txBody>
          <a:bodyPr wrap="none" rtlCol="0">
            <a:spAutoFit/>
          </a:bodyPr>
          <a:lstStyle/>
          <a:p>
            <a:r>
              <a:rPr lang="en-US" dirty="0" smtClean="0"/>
              <a:t>4 200 g</a:t>
            </a:r>
            <a:endParaRPr lang="en-US" dirty="0"/>
          </a:p>
        </p:txBody>
      </p:sp>
      <p:sp>
        <p:nvSpPr>
          <p:cNvPr id="23" name="TextBox 22"/>
          <p:cNvSpPr txBox="1"/>
          <p:nvPr/>
        </p:nvSpPr>
        <p:spPr>
          <a:xfrm>
            <a:off x="8564668" y="4458700"/>
            <a:ext cx="867545" cy="369332"/>
          </a:xfrm>
          <a:prstGeom prst="rect">
            <a:avLst/>
          </a:prstGeom>
          <a:solidFill>
            <a:srgbClr val="FFFF00"/>
          </a:solidFill>
        </p:spPr>
        <p:txBody>
          <a:bodyPr wrap="none" rtlCol="0">
            <a:spAutoFit/>
          </a:bodyPr>
          <a:lstStyle/>
          <a:p>
            <a:r>
              <a:rPr lang="en-US" dirty="0" smtClean="0"/>
              <a:t>1 808 g</a:t>
            </a:r>
            <a:endParaRPr lang="en-US" dirty="0"/>
          </a:p>
        </p:txBody>
      </p:sp>
      <p:sp>
        <p:nvSpPr>
          <p:cNvPr id="24" name="TextBox 23"/>
          <p:cNvSpPr txBox="1"/>
          <p:nvPr/>
        </p:nvSpPr>
        <p:spPr>
          <a:xfrm>
            <a:off x="7030294" y="4407689"/>
            <a:ext cx="697627" cy="369332"/>
          </a:xfrm>
          <a:prstGeom prst="rect">
            <a:avLst/>
          </a:prstGeom>
          <a:solidFill>
            <a:srgbClr val="FFFF00"/>
          </a:solidFill>
        </p:spPr>
        <p:txBody>
          <a:bodyPr wrap="none" rtlCol="0">
            <a:spAutoFit/>
          </a:bodyPr>
          <a:lstStyle/>
          <a:p>
            <a:r>
              <a:rPr lang="en-US" dirty="0" smtClean="0"/>
              <a:t>905 g</a:t>
            </a:r>
            <a:endParaRPr lang="en-US" dirty="0"/>
          </a:p>
        </p:txBody>
      </p:sp>
      <p:grpSp>
        <p:nvGrpSpPr>
          <p:cNvPr id="27" name="Group 26">
            <a:extLst>
              <a:ext uri="{FF2B5EF4-FFF2-40B4-BE49-F238E27FC236}">
                <a16:creationId xmlns:a16="http://schemas.microsoft.com/office/drawing/2014/main" xmlns="" id="{1BE5BB5F-F0AB-DD59-F128-F48AAA484988}"/>
              </a:ext>
            </a:extLst>
          </p:cNvPr>
          <p:cNvGrpSpPr/>
          <p:nvPr/>
        </p:nvGrpSpPr>
        <p:grpSpPr>
          <a:xfrm>
            <a:off x="750091" y="1169548"/>
            <a:ext cx="5692877" cy="1237389"/>
            <a:chOff x="750091" y="1352426"/>
            <a:chExt cx="5692877" cy="1237389"/>
          </a:xfrm>
        </p:grpSpPr>
        <p:sp>
          <p:nvSpPr>
            <p:cNvPr id="28" name="Rectangle 3">
              <a:extLst>
                <a:ext uri="{FF2B5EF4-FFF2-40B4-BE49-F238E27FC236}">
                  <a16:creationId xmlns:a16="http://schemas.microsoft.com/office/drawing/2014/main" xmlns="" id="{0F6317B6-8464-D09A-4E12-8DA71647F094}"/>
                </a:ext>
              </a:extLst>
            </p:cNvPr>
            <p:cNvSpPr/>
            <p:nvPr/>
          </p:nvSpPr>
          <p:spPr>
            <a:xfrm>
              <a:off x="750091" y="1352426"/>
              <a:ext cx="5692877" cy="1237389"/>
            </a:xfrm>
            <a:custGeom>
              <a:avLst/>
              <a:gdLst>
                <a:gd name="connsiteX0" fmla="*/ 0 w 5692877"/>
                <a:gd name="connsiteY0" fmla="*/ 0 h 1237389"/>
                <a:gd name="connsiteX1" fmla="*/ 455430 w 5692877"/>
                <a:gd name="connsiteY1" fmla="*/ 0 h 1237389"/>
                <a:gd name="connsiteX2" fmla="*/ 1138575 w 5692877"/>
                <a:gd name="connsiteY2" fmla="*/ 0 h 1237389"/>
                <a:gd name="connsiteX3" fmla="*/ 1650934 w 5692877"/>
                <a:gd name="connsiteY3" fmla="*/ 0 h 1237389"/>
                <a:gd name="connsiteX4" fmla="*/ 2220222 w 5692877"/>
                <a:gd name="connsiteY4" fmla="*/ 0 h 1237389"/>
                <a:gd name="connsiteX5" fmla="*/ 2789510 w 5692877"/>
                <a:gd name="connsiteY5" fmla="*/ 0 h 1237389"/>
                <a:gd name="connsiteX6" fmla="*/ 3301869 w 5692877"/>
                <a:gd name="connsiteY6" fmla="*/ 0 h 1237389"/>
                <a:gd name="connsiteX7" fmla="*/ 3928085 w 5692877"/>
                <a:gd name="connsiteY7" fmla="*/ 0 h 1237389"/>
                <a:gd name="connsiteX8" fmla="*/ 4554302 w 5692877"/>
                <a:gd name="connsiteY8" fmla="*/ 0 h 1237389"/>
                <a:gd name="connsiteX9" fmla="*/ 5180518 w 5692877"/>
                <a:gd name="connsiteY9" fmla="*/ 0 h 1237389"/>
                <a:gd name="connsiteX10" fmla="*/ 5692877 w 5692877"/>
                <a:gd name="connsiteY10" fmla="*/ 0 h 1237389"/>
                <a:gd name="connsiteX11" fmla="*/ 5692877 w 5692877"/>
                <a:gd name="connsiteY11" fmla="*/ 424837 h 1237389"/>
                <a:gd name="connsiteX12" fmla="*/ 5692877 w 5692877"/>
                <a:gd name="connsiteY12" fmla="*/ 862048 h 1237389"/>
                <a:gd name="connsiteX13" fmla="*/ 5692877 w 5692877"/>
                <a:gd name="connsiteY13" fmla="*/ 1237389 h 1237389"/>
                <a:gd name="connsiteX14" fmla="*/ 5066661 w 5692877"/>
                <a:gd name="connsiteY14" fmla="*/ 1237389 h 1237389"/>
                <a:gd name="connsiteX15" fmla="*/ 4383515 w 5692877"/>
                <a:gd name="connsiteY15" fmla="*/ 1237389 h 1237389"/>
                <a:gd name="connsiteX16" fmla="*/ 3757299 w 5692877"/>
                <a:gd name="connsiteY16" fmla="*/ 1237389 h 1237389"/>
                <a:gd name="connsiteX17" fmla="*/ 3074154 w 5692877"/>
                <a:gd name="connsiteY17" fmla="*/ 1237389 h 1237389"/>
                <a:gd name="connsiteX18" fmla="*/ 2447937 w 5692877"/>
                <a:gd name="connsiteY18" fmla="*/ 1237389 h 1237389"/>
                <a:gd name="connsiteX19" fmla="*/ 1935578 w 5692877"/>
                <a:gd name="connsiteY19" fmla="*/ 1237389 h 1237389"/>
                <a:gd name="connsiteX20" fmla="*/ 1537077 w 5692877"/>
                <a:gd name="connsiteY20" fmla="*/ 1237389 h 1237389"/>
                <a:gd name="connsiteX21" fmla="*/ 1081647 w 5692877"/>
                <a:gd name="connsiteY21" fmla="*/ 1237389 h 1237389"/>
                <a:gd name="connsiteX22" fmla="*/ 626216 w 5692877"/>
                <a:gd name="connsiteY22" fmla="*/ 1237389 h 1237389"/>
                <a:gd name="connsiteX23" fmla="*/ 0 w 5692877"/>
                <a:gd name="connsiteY23" fmla="*/ 1237389 h 1237389"/>
                <a:gd name="connsiteX24" fmla="*/ 0 w 5692877"/>
                <a:gd name="connsiteY24" fmla="*/ 812552 h 1237389"/>
                <a:gd name="connsiteX25" fmla="*/ 0 w 5692877"/>
                <a:gd name="connsiteY25" fmla="*/ 412463 h 1237389"/>
                <a:gd name="connsiteX26" fmla="*/ 0 w 5692877"/>
                <a:gd name="connsiteY26" fmla="*/ 0 h 123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92877" h="1237389" fill="none" extrusionOk="0">
                  <a:moveTo>
                    <a:pt x="0" y="0"/>
                  </a:moveTo>
                  <a:cubicBezTo>
                    <a:pt x="123459" y="-12004"/>
                    <a:pt x="259472" y="44149"/>
                    <a:pt x="455430" y="0"/>
                  </a:cubicBezTo>
                  <a:cubicBezTo>
                    <a:pt x="651388" y="-44149"/>
                    <a:pt x="932086" y="2915"/>
                    <a:pt x="1138575" y="0"/>
                  </a:cubicBezTo>
                  <a:cubicBezTo>
                    <a:pt x="1345064" y="-2915"/>
                    <a:pt x="1535566" y="42060"/>
                    <a:pt x="1650934" y="0"/>
                  </a:cubicBezTo>
                  <a:cubicBezTo>
                    <a:pt x="1766302" y="-42060"/>
                    <a:pt x="2062095" y="33472"/>
                    <a:pt x="2220222" y="0"/>
                  </a:cubicBezTo>
                  <a:cubicBezTo>
                    <a:pt x="2378349" y="-33472"/>
                    <a:pt x="2586911" y="5035"/>
                    <a:pt x="2789510" y="0"/>
                  </a:cubicBezTo>
                  <a:cubicBezTo>
                    <a:pt x="2992109" y="-5035"/>
                    <a:pt x="3166018" y="8756"/>
                    <a:pt x="3301869" y="0"/>
                  </a:cubicBezTo>
                  <a:cubicBezTo>
                    <a:pt x="3437720" y="-8756"/>
                    <a:pt x="3741464" y="33"/>
                    <a:pt x="3928085" y="0"/>
                  </a:cubicBezTo>
                  <a:cubicBezTo>
                    <a:pt x="4114706" y="-33"/>
                    <a:pt x="4317051" y="39520"/>
                    <a:pt x="4554302" y="0"/>
                  </a:cubicBezTo>
                  <a:cubicBezTo>
                    <a:pt x="4791553" y="-39520"/>
                    <a:pt x="4929695" y="42277"/>
                    <a:pt x="5180518" y="0"/>
                  </a:cubicBezTo>
                  <a:cubicBezTo>
                    <a:pt x="5431341" y="-42277"/>
                    <a:pt x="5553345" y="36490"/>
                    <a:pt x="5692877" y="0"/>
                  </a:cubicBezTo>
                  <a:cubicBezTo>
                    <a:pt x="5715589" y="177042"/>
                    <a:pt x="5646824" y="315116"/>
                    <a:pt x="5692877" y="424837"/>
                  </a:cubicBezTo>
                  <a:cubicBezTo>
                    <a:pt x="5738930" y="534558"/>
                    <a:pt x="5670745" y="750955"/>
                    <a:pt x="5692877" y="862048"/>
                  </a:cubicBezTo>
                  <a:cubicBezTo>
                    <a:pt x="5715009" y="973141"/>
                    <a:pt x="5686756" y="1132644"/>
                    <a:pt x="5692877" y="1237389"/>
                  </a:cubicBezTo>
                  <a:cubicBezTo>
                    <a:pt x="5478509" y="1255505"/>
                    <a:pt x="5284127" y="1216068"/>
                    <a:pt x="5066661" y="1237389"/>
                  </a:cubicBezTo>
                  <a:cubicBezTo>
                    <a:pt x="4849195" y="1258710"/>
                    <a:pt x="4562554" y="1160288"/>
                    <a:pt x="4383515" y="1237389"/>
                  </a:cubicBezTo>
                  <a:cubicBezTo>
                    <a:pt x="4204476" y="1314490"/>
                    <a:pt x="3964124" y="1185097"/>
                    <a:pt x="3757299" y="1237389"/>
                  </a:cubicBezTo>
                  <a:cubicBezTo>
                    <a:pt x="3550474" y="1289681"/>
                    <a:pt x="3237794" y="1167849"/>
                    <a:pt x="3074154" y="1237389"/>
                  </a:cubicBezTo>
                  <a:cubicBezTo>
                    <a:pt x="2910514" y="1306929"/>
                    <a:pt x="2726552" y="1219396"/>
                    <a:pt x="2447937" y="1237389"/>
                  </a:cubicBezTo>
                  <a:cubicBezTo>
                    <a:pt x="2169322" y="1255382"/>
                    <a:pt x="2153889" y="1219634"/>
                    <a:pt x="1935578" y="1237389"/>
                  </a:cubicBezTo>
                  <a:cubicBezTo>
                    <a:pt x="1717267" y="1255144"/>
                    <a:pt x="1732470" y="1214971"/>
                    <a:pt x="1537077" y="1237389"/>
                  </a:cubicBezTo>
                  <a:cubicBezTo>
                    <a:pt x="1341684" y="1259807"/>
                    <a:pt x="1180779" y="1203305"/>
                    <a:pt x="1081647" y="1237389"/>
                  </a:cubicBezTo>
                  <a:cubicBezTo>
                    <a:pt x="982515" y="1271473"/>
                    <a:pt x="765739" y="1186211"/>
                    <a:pt x="626216" y="1237389"/>
                  </a:cubicBezTo>
                  <a:cubicBezTo>
                    <a:pt x="486693" y="1288567"/>
                    <a:pt x="244995" y="1196642"/>
                    <a:pt x="0" y="1237389"/>
                  </a:cubicBezTo>
                  <a:cubicBezTo>
                    <a:pt x="-29912" y="1039664"/>
                    <a:pt x="30689" y="976650"/>
                    <a:pt x="0" y="812552"/>
                  </a:cubicBezTo>
                  <a:cubicBezTo>
                    <a:pt x="-30689" y="648454"/>
                    <a:pt x="42337" y="533639"/>
                    <a:pt x="0" y="412463"/>
                  </a:cubicBezTo>
                  <a:cubicBezTo>
                    <a:pt x="-42337" y="291287"/>
                    <a:pt x="812" y="174690"/>
                    <a:pt x="0" y="0"/>
                  </a:cubicBezTo>
                  <a:close/>
                </a:path>
                <a:path w="5692877" h="1237389" stroke="0" extrusionOk="0">
                  <a:moveTo>
                    <a:pt x="0" y="0"/>
                  </a:moveTo>
                  <a:cubicBezTo>
                    <a:pt x="266962" y="-56456"/>
                    <a:pt x="390215" y="61854"/>
                    <a:pt x="683145" y="0"/>
                  </a:cubicBezTo>
                  <a:cubicBezTo>
                    <a:pt x="976075" y="-61854"/>
                    <a:pt x="1023598" y="10387"/>
                    <a:pt x="1252433" y="0"/>
                  </a:cubicBezTo>
                  <a:cubicBezTo>
                    <a:pt x="1481268" y="-10387"/>
                    <a:pt x="1637999" y="56624"/>
                    <a:pt x="1821721" y="0"/>
                  </a:cubicBezTo>
                  <a:cubicBezTo>
                    <a:pt x="2005443" y="-56624"/>
                    <a:pt x="2131431" y="20393"/>
                    <a:pt x="2277151" y="0"/>
                  </a:cubicBezTo>
                  <a:cubicBezTo>
                    <a:pt x="2422871" y="-20393"/>
                    <a:pt x="2633839" y="21691"/>
                    <a:pt x="2732581" y="0"/>
                  </a:cubicBezTo>
                  <a:cubicBezTo>
                    <a:pt x="2831323" y="-21691"/>
                    <a:pt x="3209195" y="68149"/>
                    <a:pt x="3415726" y="0"/>
                  </a:cubicBezTo>
                  <a:cubicBezTo>
                    <a:pt x="3622258" y="-68149"/>
                    <a:pt x="3771979" y="9442"/>
                    <a:pt x="3985014" y="0"/>
                  </a:cubicBezTo>
                  <a:cubicBezTo>
                    <a:pt x="4198049" y="-9442"/>
                    <a:pt x="4348360" y="51197"/>
                    <a:pt x="4497373" y="0"/>
                  </a:cubicBezTo>
                  <a:cubicBezTo>
                    <a:pt x="4646386" y="-51197"/>
                    <a:pt x="4925491" y="37697"/>
                    <a:pt x="5123589" y="0"/>
                  </a:cubicBezTo>
                  <a:cubicBezTo>
                    <a:pt x="5321687" y="-37697"/>
                    <a:pt x="5467303" y="48451"/>
                    <a:pt x="5692877" y="0"/>
                  </a:cubicBezTo>
                  <a:cubicBezTo>
                    <a:pt x="5697871" y="136333"/>
                    <a:pt x="5659405" y="298048"/>
                    <a:pt x="5692877" y="400089"/>
                  </a:cubicBezTo>
                  <a:cubicBezTo>
                    <a:pt x="5726349" y="502130"/>
                    <a:pt x="5681579" y="657119"/>
                    <a:pt x="5692877" y="837300"/>
                  </a:cubicBezTo>
                  <a:cubicBezTo>
                    <a:pt x="5704175" y="1017481"/>
                    <a:pt x="5676563" y="1118305"/>
                    <a:pt x="5692877" y="1237389"/>
                  </a:cubicBezTo>
                  <a:cubicBezTo>
                    <a:pt x="5495412" y="1246534"/>
                    <a:pt x="5197136" y="1168728"/>
                    <a:pt x="5009732" y="1237389"/>
                  </a:cubicBezTo>
                  <a:cubicBezTo>
                    <a:pt x="4822329" y="1306050"/>
                    <a:pt x="4795425" y="1196345"/>
                    <a:pt x="4611230" y="1237389"/>
                  </a:cubicBezTo>
                  <a:cubicBezTo>
                    <a:pt x="4427035" y="1278433"/>
                    <a:pt x="4189464" y="1187252"/>
                    <a:pt x="4041943" y="1237389"/>
                  </a:cubicBezTo>
                  <a:cubicBezTo>
                    <a:pt x="3894422" y="1287526"/>
                    <a:pt x="3772913" y="1219304"/>
                    <a:pt x="3643441" y="1237389"/>
                  </a:cubicBezTo>
                  <a:cubicBezTo>
                    <a:pt x="3513969" y="1255474"/>
                    <a:pt x="3443359" y="1233039"/>
                    <a:pt x="3244940" y="1237389"/>
                  </a:cubicBezTo>
                  <a:cubicBezTo>
                    <a:pt x="3046521" y="1241739"/>
                    <a:pt x="2844159" y="1183952"/>
                    <a:pt x="2561795" y="1237389"/>
                  </a:cubicBezTo>
                  <a:cubicBezTo>
                    <a:pt x="2279431" y="1290826"/>
                    <a:pt x="2254389" y="1196019"/>
                    <a:pt x="2049436" y="1237389"/>
                  </a:cubicBezTo>
                  <a:cubicBezTo>
                    <a:pt x="1844483" y="1278759"/>
                    <a:pt x="1561008" y="1161798"/>
                    <a:pt x="1366290" y="1237389"/>
                  </a:cubicBezTo>
                  <a:cubicBezTo>
                    <a:pt x="1171572" y="1312980"/>
                    <a:pt x="846666" y="1176809"/>
                    <a:pt x="683145" y="1237389"/>
                  </a:cubicBezTo>
                  <a:cubicBezTo>
                    <a:pt x="519625" y="1297969"/>
                    <a:pt x="246384" y="1175710"/>
                    <a:pt x="0" y="1237389"/>
                  </a:cubicBezTo>
                  <a:cubicBezTo>
                    <a:pt x="-20075" y="1079792"/>
                    <a:pt x="979" y="988194"/>
                    <a:pt x="0" y="837300"/>
                  </a:cubicBezTo>
                  <a:cubicBezTo>
                    <a:pt x="-979" y="686406"/>
                    <a:pt x="48097" y="588351"/>
                    <a:pt x="0" y="424837"/>
                  </a:cubicBezTo>
                  <a:cubicBezTo>
                    <a:pt x="-48097" y="261323"/>
                    <a:pt x="49780" y="99734"/>
                    <a:pt x="0" y="0"/>
                  </a:cubicBezTo>
                  <a:close/>
                </a:path>
              </a:pathLst>
            </a:custGeom>
            <a:solidFill>
              <a:schemeClr val="accent5">
                <a:lumMod val="20000"/>
                <a:lumOff val="80000"/>
              </a:schemeClr>
            </a:solidFill>
            <a:ln w="28575">
              <a:extLst>
                <a:ext uri="{C807C97D-BFC1-408E-A445-0C87EB9F89A2}">
                  <ask:lineSketchStyleProps xmlns:ask="http://schemas.microsoft.com/office/drawing/2018/sketchyshapes" xmlns="" sd="66105824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CFA5C175-03FF-7F18-B5CB-2091447D8DD1}"/>
                </a:ext>
              </a:extLst>
            </p:cNvPr>
            <p:cNvSpPr txBox="1"/>
            <p:nvPr/>
          </p:nvSpPr>
          <p:spPr>
            <a:xfrm>
              <a:off x="866234" y="1438065"/>
              <a:ext cx="5425194" cy="970266"/>
            </a:xfrm>
            <a:prstGeom prst="rect">
              <a:avLst/>
            </a:prstGeom>
            <a:noFill/>
          </p:spPr>
          <p:txBody>
            <a:bodyPr wrap="square">
              <a:spAutoFit/>
            </a:bodyPr>
            <a:lstStyle/>
            <a:p>
              <a:pPr algn="just">
                <a:lnSpc>
                  <a:spcPct val="125000"/>
                </a:lnSpc>
              </a:pPr>
              <a:r>
                <a:rPr lang="vi-VN" sz="2400" b="1"/>
                <a:t>2. </a:t>
              </a:r>
              <a:r>
                <a:rPr lang="vi-VN" sz="2400"/>
                <a:t>Mục đích chọn lọc của con người ở đối tượng trong Hình 49.3 là gì?</a:t>
              </a:r>
            </a:p>
          </p:txBody>
        </p:sp>
      </p:grpSp>
      <p:sp>
        <p:nvSpPr>
          <p:cNvPr id="30" name="TextBox 29">
            <a:extLst>
              <a:ext uri="{FF2B5EF4-FFF2-40B4-BE49-F238E27FC236}">
                <a16:creationId xmlns:a16="http://schemas.microsoft.com/office/drawing/2014/main" xmlns="" id="{CA49854D-FA11-34F0-7C6C-207776B88433}"/>
              </a:ext>
            </a:extLst>
          </p:cNvPr>
          <p:cNvSpPr txBox="1"/>
          <p:nvPr/>
        </p:nvSpPr>
        <p:spPr>
          <a:xfrm>
            <a:off x="618695" y="3328712"/>
            <a:ext cx="5894930" cy="970266"/>
          </a:xfrm>
          <a:prstGeom prst="rect">
            <a:avLst/>
          </a:prstGeom>
          <a:noFill/>
        </p:spPr>
        <p:txBody>
          <a:bodyPr wrap="square">
            <a:spAutoFit/>
          </a:bodyPr>
          <a:lstStyle>
            <a:defPPr>
              <a:defRPr lang="en-US"/>
            </a:defPPr>
            <a:lvl1pPr algn="just">
              <a:lnSpc>
                <a:spcPct val="125000"/>
              </a:lnSpc>
              <a:defRPr sz="2400" b="1"/>
            </a:lvl1pPr>
          </a:lstStyle>
          <a:p>
            <a:pPr algn="l"/>
            <a:r>
              <a:rPr lang="vi-VN" b="0" dirty="0"/>
              <a:t>Ở Hình 49.3, con người chọn lọc gà thịt với </a:t>
            </a:r>
            <a:r>
              <a:rPr lang="vi-VN" dirty="0"/>
              <a:t>mục đích nâng cao khối lượng gà. </a:t>
            </a:r>
            <a:endParaRPr lang="en-US" dirty="0"/>
          </a:p>
        </p:txBody>
      </p:sp>
      <p:sp>
        <p:nvSpPr>
          <p:cNvPr id="31" name="Rectangle: Rounded Corners 18">
            <a:extLst>
              <a:ext uri="{FF2B5EF4-FFF2-40B4-BE49-F238E27FC236}">
                <a16:creationId xmlns:a16="http://schemas.microsoft.com/office/drawing/2014/main" xmlns="" id="{8BE085A5-641A-2477-B3D0-DC7DD57F75E5}"/>
              </a:ext>
            </a:extLst>
          </p:cNvPr>
          <p:cNvSpPr/>
          <p:nvPr/>
        </p:nvSpPr>
        <p:spPr>
          <a:xfrm>
            <a:off x="2439834" y="2726469"/>
            <a:ext cx="1451241" cy="424753"/>
          </a:xfrm>
          <a:custGeom>
            <a:avLst/>
            <a:gdLst>
              <a:gd name="connsiteX0" fmla="*/ 0 w 1451241"/>
              <a:gd name="connsiteY0" fmla="*/ 212377 h 424753"/>
              <a:gd name="connsiteX1" fmla="*/ 212377 w 1451241"/>
              <a:gd name="connsiteY1" fmla="*/ 0 h 424753"/>
              <a:gd name="connsiteX2" fmla="*/ 725621 w 1451241"/>
              <a:gd name="connsiteY2" fmla="*/ 0 h 424753"/>
              <a:gd name="connsiteX3" fmla="*/ 1238865 w 1451241"/>
              <a:gd name="connsiteY3" fmla="*/ 0 h 424753"/>
              <a:gd name="connsiteX4" fmla="*/ 1451242 w 1451241"/>
              <a:gd name="connsiteY4" fmla="*/ 212377 h 424753"/>
              <a:gd name="connsiteX5" fmla="*/ 1451241 w 1451241"/>
              <a:gd name="connsiteY5" fmla="*/ 212377 h 424753"/>
              <a:gd name="connsiteX6" fmla="*/ 1238864 w 1451241"/>
              <a:gd name="connsiteY6" fmla="*/ 424754 h 424753"/>
              <a:gd name="connsiteX7" fmla="*/ 756415 w 1451241"/>
              <a:gd name="connsiteY7" fmla="*/ 424754 h 424753"/>
              <a:gd name="connsiteX8" fmla="*/ 212377 w 1451241"/>
              <a:gd name="connsiteY8" fmla="*/ 424753 h 424753"/>
              <a:gd name="connsiteX9" fmla="*/ 0 w 1451241"/>
              <a:gd name="connsiteY9" fmla="*/ 212376 h 424753"/>
              <a:gd name="connsiteX10" fmla="*/ 0 w 1451241"/>
              <a:gd name="connsiteY10" fmla="*/ 212377 h 42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1241" h="424753" fill="none" extrusionOk="0">
                <a:moveTo>
                  <a:pt x="0" y="212377"/>
                </a:moveTo>
                <a:cubicBezTo>
                  <a:pt x="10566" y="66493"/>
                  <a:pt x="92911" y="1901"/>
                  <a:pt x="212377" y="0"/>
                </a:cubicBezTo>
                <a:cubicBezTo>
                  <a:pt x="428670" y="-34262"/>
                  <a:pt x="484020" y="42790"/>
                  <a:pt x="725621" y="0"/>
                </a:cubicBezTo>
                <a:cubicBezTo>
                  <a:pt x="967222" y="-42790"/>
                  <a:pt x="1036472" y="27791"/>
                  <a:pt x="1238865" y="0"/>
                </a:cubicBezTo>
                <a:cubicBezTo>
                  <a:pt x="1344322" y="-383"/>
                  <a:pt x="1452501" y="84518"/>
                  <a:pt x="1451242" y="212377"/>
                </a:cubicBezTo>
                <a:lnTo>
                  <a:pt x="1451241" y="212377"/>
                </a:lnTo>
                <a:cubicBezTo>
                  <a:pt x="1448257" y="327818"/>
                  <a:pt x="1350729" y="439897"/>
                  <a:pt x="1238864" y="424754"/>
                </a:cubicBezTo>
                <a:cubicBezTo>
                  <a:pt x="1071502" y="459027"/>
                  <a:pt x="944992" y="370546"/>
                  <a:pt x="756415" y="424754"/>
                </a:cubicBezTo>
                <a:cubicBezTo>
                  <a:pt x="567838" y="478961"/>
                  <a:pt x="413276" y="405996"/>
                  <a:pt x="212377" y="424753"/>
                </a:cubicBezTo>
                <a:cubicBezTo>
                  <a:pt x="99043" y="419152"/>
                  <a:pt x="-3557" y="312279"/>
                  <a:pt x="0" y="212376"/>
                </a:cubicBezTo>
                <a:lnTo>
                  <a:pt x="0" y="212377"/>
                </a:lnTo>
                <a:close/>
              </a:path>
              <a:path w="1451241" h="424753" stroke="0" extrusionOk="0">
                <a:moveTo>
                  <a:pt x="0" y="212377"/>
                </a:moveTo>
                <a:cubicBezTo>
                  <a:pt x="-18526" y="72399"/>
                  <a:pt x="91000" y="23852"/>
                  <a:pt x="212377" y="0"/>
                </a:cubicBezTo>
                <a:cubicBezTo>
                  <a:pt x="407443" y="-56263"/>
                  <a:pt x="537172" y="33029"/>
                  <a:pt x="735886" y="0"/>
                </a:cubicBezTo>
                <a:cubicBezTo>
                  <a:pt x="934600" y="-33029"/>
                  <a:pt x="1128019" y="395"/>
                  <a:pt x="1238865" y="0"/>
                </a:cubicBezTo>
                <a:cubicBezTo>
                  <a:pt x="1324063" y="-3809"/>
                  <a:pt x="1451917" y="101255"/>
                  <a:pt x="1451242" y="212377"/>
                </a:cubicBezTo>
                <a:lnTo>
                  <a:pt x="1451241" y="212377"/>
                </a:lnTo>
                <a:cubicBezTo>
                  <a:pt x="1457752" y="362916"/>
                  <a:pt x="1322165" y="432002"/>
                  <a:pt x="1238864" y="424754"/>
                </a:cubicBezTo>
                <a:cubicBezTo>
                  <a:pt x="1129329" y="470446"/>
                  <a:pt x="895536" y="396230"/>
                  <a:pt x="756415" y="424754"/>
                </a:cubicBezTo>
                <a:cubicBezTo>
                  <a:pt x="617294" y="453278"/>
                  <a:pt x="346317" y="399631"/>
                  <a:pt x="212377" y="424753"/>
                </a:cubicBezTo>
                <a:cubicBezTo>
                  <a:pt x="101331" y="404330"/>
                  <a:pt x="-7922" y="321972"/>
                  <a:pt x="0" y="212376"/>
                </a:cubicBezTo>
                <a:lnTo>
                  <a:pt x="0" y="212377"/>
                </a:lnTo>
                <a:close/>
              </a:path>
            </a:pathLst>
          </a:custGeom>
          <a:solidFill>
            <a:schemeClr val="accent5">
              <a:lumMod val="20000"/>
              <a:lumOff val="80000"/>
            </a:schemeClr>
          </a:solidFill>
          <a:ln w="28575">
            <a:extLst>
              <a:ext uri="{C807C97D-BFC1-408E-A445-0C87EB9F89A2}">
                <ask:lineSketchStyleProps xmlns:ask="http://schemas.microsoft.com/office/drawing/2018/sketchyshapes" xmlns="" sd="373038776">
                  <a:prstGeom prst="roundRect">
                    <a:avLst>
                      <a:gd name="adj"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Trả lời</a:t>
            </a:r>
          </a:p>
        </p:txBody>
      </p:sp>
    </p:spTree>
    <p:extLst>
      <p:ext uri="{BB962C8B-B14F-4D97-AF65-F5344CB8AC3E}">
        <p14:creationId xmlns:p14="http://schemas.microsoft.com/office/powerpoint/2010/main" val="3422445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dirty="0">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24" name="Group 23">
            <a:extLst>
              <a:ext uri="{FF2B5EF4-FFF2-40B4-BE49-F238E27FC236}">
                <a16:creationId xmlns:a16="http://schemas.microsoft.com/office/drawing/2014/main" xmlns="" id="{1BE5BB5F-F0AB-DD59-F128-F48AAA484988}"/>
              </a:ext>
            </a:extLst>
          </p:cNvPr>
          <p:cNvGrpSpPr/>
          <p:nvPr/>
        </p:nvGrpSpPr>
        <p:grpSpPr>
          <a:xfrm>
            <a:off x="750091" y="1169549"/>
            <a:ext cx="10676959" cy="1154798"/>
            <a:chOff x="750091" y="1352427"/>
            <a:chExt cx="10676959" cy="1154798"/>
          </a:xfrm>
        </p:grpSpPr>
        <p:sp>
          <p:nvSpPr>
            <p:cNvPr id="4" name="Rectangle 3">
              <a:extLst>
                <a:ext uri="{FF2B5EF4-FFF2-40B4-BE49-F238E27FC236}">
                  <a16:creationId xmlns:a16="http://schemas.microsoft.com/office/drawing/2014/main" xmlns="" id="{0F6317B6-8464-D09A-4E12-8DA71647F094}"/>
                </a:ext>
              </a:extLst>
            </p:cNvPr>
            <p:cNvSpPr/>
            <p:nvPr/>
          </p:nvSpPr>
          <p:spPr>
            <a:xfrm>
              <a:off x="750091" y="1352427"/>
              <a:ext cx="10676959" cy="1154798"/>
            </a:xfrm>
            <a:custGeom>
              <a:avLst/>
              <a:gdLst>
                <a:gd name="connsiteX0" fmla="*/ 0 w 10676959"/>
                <a:gd name="connsiteY0" fmla="*/ 0 h 1154798"/>
                <a:gd name="connsiteX1" fmla="*/ 806704 w 10676959"/>
                <a:gd name="connsiteY1" fmla="*/ 0 h 1154798"/>
                <a:gd name="connsiteX2" fmla="*/ 1293098 w 10676959"/>
                <a:gd name="connsiteY2" fmla="*/ 0 h 1154798"/>
                <a:gd name="connsiteX3" fmla="*/ 2099802 w 10676959"/>
                <a:gd name="connsiteY3" fmla="*/ 0 h 1154798"/>
                <a:gd name="connsiteX4" fmla="*/ 2586197 w 10676959"/>
                <a:gd name="connsiteY4" fmla="*/ 0 h 1154798"/>
                <a:gd name="connsiteX5" fmla="*/ 3286131 w 10676959"/>
                <a:gd name="connsiteY5" fmla="*/ 0 h 1154798"/>
                <a:gd name="connsiteX6" fmla="*/ 3879295 w 10676959"/>
                <a:gd name="connsiteY6" fmla="*/ 0 h 1154798"/>
                <a:gd name="connsiteX7" fmla="*/ 4685999 w 10676959"/>
                <a:gd name="connsiteY7" fmla="*/ 0 h 1154798"/>
                <a:gd name="connsiteX8" fmla="*/ 5065624 w 10676959"/>
                <a:gd name="connsiteY8" fmla="*/ 0 h 1154798"/>
                <a:gd name="connsiteX9" fmla="*/ 5552019 w 10676959"/>
                <a:gd name="connsiteY9" fmla="*/ 0 h 1154798"/>
                <a:gd name="connsiteX10" fmla="*/ 6358722 w 10676959"/>
                <a:gd name="connsiteY10" fmla="*/ 0 h 1154798"/>
                <a:gd name="connsiteX11" fmla="*/ 6951887 w 10676959"/>
                <a:gd name="connsiteY11" fmla="*/ 0 h 1154798"/>
                <a:gd name="connsiteX12" fmla="*/ 7651821 w 10676959"/>
                <a:gd name="connsiteY12" fmla="*/ 0 h 1154798"/>
                <a:gd name="connsiteX13" fmla="*/ 8351755 w 10676959"/>
                <a:gd name="connsiteY13" fmla="*/ 0 h 1154798"/>
                <a:gd name="connsiteX14" fmla="*/ 9051689 w 10676959"/>
                <a:gd name="connsiteY14" fmla="*/ 0 h 1154798"/>
                <a:gd name="connsiteX15" fmla="*/ 9858392 w 10676959"/>
                <a:gd name="connsiteY15" fmla="*/ 0 h 1154798"/>
                <a:gd name="connsiteX16" fmla="*/ 10131248 w 10676959"/>
                <a:gd name="connsiteY16" fmla="*/ 0 h 1154798"/>
                <a:gd name="connsiteX17" fmla="*/ 10676959 w 10676959"/>
                <a:gd name="connsiteY17" fmla="*/ 0 h 1154798"/>
                <a:gd name="connsiteX18" fmla="*/ 10676959 w 10676959"/>
                <a:gd name="connsiteY18" fmla="*/ 600495 h 1154798"/>
                <a:gd name="connsiteX19" fmla="*/ 10676959 w 10676959"/>
                <a:gd name="connsiteY19" fmla="*/ 1154798 h 1154798"/>
                <a:gd name="connsiteX20" fmla="*/ 10083795 w 10676959"/>
                <a:gd name="connsiteY20" fmla="*/ 1154798 h 1154798"/>
                <a:gd name="connsiteX21" fmla="*/ 9704169 w 10676959"/>
                <a:gd name="connsiteY21" fmla="*/ 1154798 h 1154798"/>
                <a:gd name="connsiteX22" fmla="*/ 9431314 w 10676959"/>
                <a:gd name="connsiteY22" fmla="*/ 1154798 h 1154798"/>
                <a:gd name="connsiteX23" fmla="*/ 8624610 w 10676959"/>
                <a:gd name="connsiteY23" fmla="*/ 1154798 h 1154798"/>
                <a:gd name="connsiteX24" fmla="*/ 8351755 w 10676959"/>
                <a:gd name="connsiteY24" fmla="*/ 1154798 h 1154798"/>
                <a:gd name="connsiteX25" fmla="*/ 7651821 w 10676959"/>
                <a:gd name="connsiteY25" fmla="*/ 1154798 h 1154798"/>
                <a:gd name="connsiteX26" fmla="*/ 6951887 w 10676959"/>
                <a:gd name="connsiteY26" fmla="*/ 1154798 h 1154798"/>
                <a:gd name="connsiteX27" fmla="*/ 6465492 w 10676959"/>
                <a:gd name="connsiteY27" fmla="*/ 1154798 h 1154798"/>
                <a:gd name="connsiteX28" fmla="*/ 6192636 w 10676959"/>
                <a:gd name="connsiteY28" fmla="*/ 1154798 h 1154798"/>
                <a:gd name="connsiteX29" fmla="*/ 5599472 w 10676959"/>
                <a:gd name="connsiteY29" fmla="*/ 1154798 h 1154798"/>
                <a:gd name="connsiteX30" fmla="*/ 5219847 w 10676959"/>
                <a:gd name="connsiteY30" fmla="*/ 1154798 h 1154798"/>
                <a:gd name="connsiteX31" fmla="*/ 4626682 w 10676959"/>
                <a:gd name="connsiteY31" fmla="*/ 1154798 h 1154798"/>
                <a:gd name="connsiteX32" fmla="*/ 4033518 w 10676959"/>
                <a:gd name="connsiteY32" fmla="*/ 1154798 h 1154798"/>
                <a:gd name="connsiteX33" fmla="*/ 3440353 w 10676959"/>
                <a:gd name="connsiteY33" fmla="*/ 1154798 h 1154798"/>
                <a:gd name="connsiteX34" fmla="*/ 2953959 w 10676959"/>
                <a:gd name="connsiteY34" fmla="*/ 1154798 h 1154798"/>
                <a:gd name="connsiteX35" fmla="*/ 2467564 w 10676959"/>
                <a:gd name="connsiteY35" fmla="*/ 1154798 h 1154798"/>
                <a:gd name="connsiteX36" fmla="*/ 1874399 w 10676959"/>
                <a:gd name="connsiteY36" fmla="*/ 1154798 h 1154798"/>
                <a:gd name="connsiteX37" fmla="*/ 1174465 w 10676959"/>
                <a:gd name="connsiteY37" fmla="*/ 1154798 h 1154798"/>
                <a:gd name="connsiteX38" fmla="*/ 581301 w 10676959"/>
                <a:gd name="connsiteY38" fmla="*/ 1154798 h 1154798"/>
                <a:gd name="connsiteX39" fmla="*/ 0 w 10676959"/>
                <a:gd name="connsiteY39" fmla="*/ 1154798 h 1154798"/>
                <a:gd name="connsiteX40" fmla="*/ 0 w 10676959"/>
                <a:gd name="connsiteY40" fmla="*/ 554303 h 1154798"/>
                <a:gd name="connsiteX41" fmla="*/ 0 w 10676959"/>
                <a:gd name="connsiteY41" fmla="*/ 0 h 11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76959" h="1154798" fill="none" extrusionOk="0">
                  <a:moveTo>
                    <a:pt x="0" y="0"/>
                  </a:moveTo>
                  <a:cubicBezTo>
                    <a:pt x="381142" y="-90668"/>
                    <a:pt x="615998" y="38069"/>
                    <a:pt x="806704" y="0"/>
                  </a:cubicBezTo>
                  <a:cubicBezTo>
                    <a:pt x="997410" y="-38069"/>
                    <a:pt x="1127081" y="25059"/>
                    <a:pt x="1293098" y="0"/>
                  </a:cubicBezTo>
                  <a:cubicBezTo>
                    <a:pt x="1459115" y="-25059"/>
                    <a:pt x="1930828" y="65398"/>
                    <a:pt x="2099802" y="0"/>
                  </a:cubicBezTo>
                  <a:cubicBezTo>
                    <a:pt x="2268776" y="-65398"/>
                    <a:pt x="2425078" y="46522"/>
                    <a:pt x="2586197" y="0"/>
                  </a:cubicBezTo>
                  <a:cubicBezTo>
                    <a:pt x="2747316" y="-46522"/>
                    <a:pt x="2987297" y="74623"/>
                    <a:pt x="3286131" y="0"/>
                  </a:cubicBezTo>
                  <a:cubicBezTo>
                    <a:pt x="3584965" y="-74623"/>
                    <a:pt x="3732645" y="2339"/>
                    <a:pt x="3879295" y="0"/>
                  </a:cubicBezTo>
                  <a:cubicBezTo>
                    <a:pt x="4025945" y="-2339"/>
                    <a:pt x="4407625" y="16380"/>
                    <a:pt x="4685999" y="0"/>
                  </a:cubicBezTo>
                  <a:cubicBezTo>
                    <a:pt x="4964373" y="-16380"/>
                    <a:pt x="4883298" y="33198"/>
                    <a:pt x="5065624" y="0"/>
                  </a:cubicBezTo>
                  <a:cubicBezTo>
                    <a:pt x="5247951" y="-33198"/>
                    <a:pt x="5406037" y="17187"/>
                    <a:pt x="5552019" y="0"/>
                  </a:cubicBezTo>
                  <a:cubicBezTo>
                    <a:pt x="5698002" y="-17187"/>
                    <a:pt x="6111053" y="23027"/>
                    <a:pt x="6358722" y="0"/>
                  </a:cubicBezTo>
                  <a:cubicBezTo>
                    <a:pt x="6606391" y="-23027"/>
                    <a:pt x="6685015" y="54300"/>
                    <a:pt x="6951887" y="0"/>
                  </a:cubicBezTo>
                  <a:cubicBezTo>
                    <a:pt x="7218760" y="-54300"/>
                    <a:pt x="7396327" y="82673"/>
                    <a:pt x="7651821" y="0"/>
                  </a:cubicBezTo>
                  <a:cubicBezTo>
                    <a:pt x="7907315" y="-82673"/>
                    <a:pt x="8190048" y="52016"/>
                    <a:pt x="8351755" y="0"/>
                  </a:cubicBezTo>
                  <a:cubicBezTo>
                    <a:pt x="8513462" y="-52016"/>
                    <a:pt x="8839873" y="79761"/>
                    <a:pt x="9051689" y="0"/>
                  </a:cubicBezTo>
                  <a:cubicBezTo>
                    <a:pt x="9263505" y="-79761"/>
                    <a:pt x="9562308" y="55076"/>
                    <a:pt x="9858392" y="0"/>
                  </a:cubicBezTo>
                  <a:cubicBezTo>
                    <a:pt x="10154476" y="-55076"/>
                    <a:pt x="10005736" y="29353"/>
                    <a:pt x="10131248" y="0"/>
                  </a:cubicBezTo>
                  <a:cubicBezTo>
                    <a:pt x="10256760" y="-29353"/>
                    <a:pt x="10468081" y="55275"/>
                    <a:pt x="10676959" y="0"/>
                  </a:cubicBezTo>
                  <a:cubicBezTo>
                    <a:pt x="10707762" y="238832"/>
                    <a:pt x="10638448" y="389839"/>
                    <a:pt x="10676959" y="600495"/>
                  </a:cubicBezTo>
                  <a:cubicBezTo>
                    <a:pt x="10715470" y="811152"/>
                    <a:pt x="10661768" y="1001083"/>
                    <a:pt x="10676959" y="1154798"/>
                  </a:cubicBezTo>
                  <a:cubicBezTo>
                    <a:pt x="10433938" y="1216373"/>
                    <a:pt x="10302535" y="1103449"/>
                    <a:pt x="10083795" y="1154798"/>
                  </a:cubicBezTo>
                  <a:cubicBezTo>
                    <a:pt x="9865055" y="1206147"/>
                    <a:pt x="9855277" y="1152437"/>
                    <a:pt x="9704169" y="1154798"/>
                  </a:cubicBezTo>
                  <a:cubicBezTo>
                    <a:pt x="9553061" y="1157159"/>
                    <a:pt x="9498838" y="1140860"/>
                    <a:pt x="9431314" y="1154798"/>
                  </a:cubicBezTo>
                  <a:cubicBezTo>
                    <a:pt x="9363791" y="1168736"/>
                    <a:pt x="8803156" y="1069441"/>
                    <a:pt x="8624610" y="1154798"/>
                  </a:cubicBezTo>
                  <a:cubicBezTo>
                    <a:pt x="8446064" y="1240155"/>
                    <a:pt x="8424038" y="1147043"/>
                    <a:pt x="8351755" y="1154798"/>
                  </a:cubicBezTo>
                  <a:cubicBezTo>
                    <a:pt x="8279473" y="1162553"/>
                    <a:pt x="7809361" y="1077309"/>
                    <a:pt x="7651821" y="1154798"/>
                  </a:cubicBezTo>
                  <a:cubicBezTo>
                    <a:pt x="7494281" y="1232287"/>
                    <a:pt x="7220403" y="1142392"/>
                    <a:pt x="6951887" y="1154798"/>
                  </a:cubicBezTo>
                  <a:cubicBezTo>
                    <a:pt x="6683371" y="1167204"/>
                    <a:pt x="6686944" y="1109728"/>
                    <a:pt x="6465492" y="1154798"/>
                  </a:cubicBezTo>
                  <a:cubicBezTo>
                    <a:pt x="6244041" y="1199868"/>
                    <a:pt x="6281967" y="1129680"/>
                    <a:pt x="6192636" y="1154798"/>
                  </a:cubicBezTo>
                  <a:cubicBezTo>
                    <a:pt x="6103305" y="1179916"/>
                    <a:pt x="5817681" y="1111592"/>
                    <a:pt x="5599472" y="1154798"/>
                  </a:cubicBezTo>
                  <a:cubicBezTo>
                    <a:pt x="5381263" y="1198004"/>
                    <a:pt x="5329953" y="1143024"/>
                    <a:pt x="5219847" y="1154798"/>
                  </a:cubicBezTo>
                  <a:cubicBezTo>
                    <a:pt x="5109742" y="1166572"/>
                    <a:pt x="4832593" y="1090854"/>
                    <a:pt x="4626682" y="1154798"/>
                  </a:cubicBezTo>
                  <a:cubicBezTo>
                    <a:pt x="4420772" y="1218742"/>
                    <a:pt x="4235776" y="1095611"/>
                    <a:pt x="4033518" y="1154798"/>
                  </a:cubicBezTo>
                  <a:cubicBezTo>
                    <a:pt x="3831260" y="1213985"/>
                    <a:pt x="3577070" y="1092013"/>
                    <a:pt x="3440353" y="1154798"/>
                  </a:cubicBezTo>
                  <a:cubicBezTo>
                    <a:pt x="3303637" y="1217583"/>
                    <a:pt x="3092854" y="1097862"/>
                    <a:pt x="2953959" y="1154798"/>
                  </a:cubicBezTo>
                  <a:cubicBezTo>
                    <a:pt x="2815064" y="1211734"/>
                    <a:pt x="2612507" y="1121880"/>
                    <a:pt x="2467564" y="1154798"/>
                  </a:cubicBezTo>
                  <a:cubicBezTo>
                    <a:pt x="2322622" y="1187716"/>
                    <a:pt x="2003034" y="1108111"/>
                    <a:pt x="1874399" y="1154798"/>
                  </a:cubicBezTo>
                  <a:cubicBezTo>
                    <a:pt x="1745765" y="1201485"/>
                    <a:pt x="1427884" y="1124129"/>
                    <a:pt x="1174465" y="1154798"/>
                  </a:cubicBezTo>
                  <a:cubicBezTo>
                    <a:pt x="921046" y="1185467"/>
                    <a:pt x="777072" y="1142214"/>
                    <a:pt x="581301" y="1154798"/>
                  </a:cubicBezTo>
                  <a:cubicBezTo>
                    <a:pt x="385530" y="1167382"/>
                    <a:pt x="200047" y="1091612"/>
                    <a:pt x="0" y="1154798"/>
                  </a:cubicBezTo>
                  <a:cubicBezTo>
                    <a:pt x="-6596" y="1031708"/>
                    <a:pt x="44964" y="773215"/>
                    <a:pt x="0" y="554303"/>
                  </a:cubicBezTo>
                  <a:cubicBezTo>
                    <a:pt x="-44964" y="335391"/>
                    <a:pt x="65645" y="242670"/>
                    <a:pt x="0" y="0"/>
                  </a:cubicBezTo>
                  <a:close/>
                </a:path>
                <a:path w="10676959" h="1154798" stroke="0" extrusionOk="0">
                  <a:moveTo>
                    <a:pt x="0" y="0"/>
                  </a:moveTo>
                  <a:cubicBezTo>
                    <a:pt x="365174" y="-31991"/>
                    <a:pt x="531313" y="90175"/>
                    <a:pt x="806704" y="0"/>
                  </a:cubicBezTo>
                  <a:cubicBezTo>
                    <a:pt x="1082095" y="-90175"/>
                    <a:pt x="1252279" y="41031"/>
                    <a:pt x="1399868" y="0"/>
                  </a:cubicBezTo>
                  <a:cubicBezTo>
                    <a:pt x="1547457" y="-41031"/>
                    <a:pt x="1805185" y="70289"/>
                    <a:pt x="1993032" y="0"/>
                  </a:cubicBezTo>
                  <a:cubicBezTo>
                    <a:pt x="2180879" y="-70289"/>
                    <a:pt x="2239104" y="15402"/>
                    <a:pt x="2372658" y="0"/>
                  </a:cubicBezTo>
                  <a:cubicBezTo>
                    <a:pt x="2506212" y="-15402"/>
                    <a:pt x="2574143" y="22664"/>
                    <a:pt x="2752283" y="0"/>
                  </a:cubicBezTo>
                  <a:cubicBezTo>
                    <a:pt x="2930423" y="-22664"/>
                    <a:pt x="3345126" y="29155"/>
                    <a:pt x="3558986" y="0"/>
                  </a:cubicBezTo>
                  <a:cubicBezTo>
                    <a:pt x="3772846" y="-29155"/>
                    <a:pt x="4028185" y="57506"/>
                    <a:pt x="4152151" y="0"/>
                  </a:cubicBezTo>
                  <a:cubicBezTo>
                    <a:pt x="4276118" y="-57506"/>
                    <a:pt x="4422562" y="57993"/>
                    <a:pt x="4638546" y="0"/>
                  </a:cubicBezTo>
                  <a:cubicBezTo>
                    <a:pt x="4854531" y="-57993"/>
                    <a:pt x="5146233" y="681"/>
                    <a:pt x="5338479" y="0"/>
                  </a:cubicBezTo>
                  <a:cubicBezTo>
                    <a:pt x="5530725" y="-681"/>
                    <a:pt x="5499496" y="16472"/>
                    <a:pt x="5611335" y="0"/>
                  </a:cubicBezTo>
                  <a:cubicBezTo>
                    <a:pt x="5723174" y="-16472"/>
                    <a:pt x="5868769" y="23861"/>
                    <a:pt x="6097730" y="0"/>
                  </a:cubicBezTo>
                  <a:cubicBezTo>
                    <a:pt x="6326692" y="-23861"/>
                    <a:pt x="6238664" y="11314"/>
                    <a:pt x="6370586" y="0"/>
                  </a:cubicBezTo>
                  <a:cubicBezTo>
                    <a:pt x="6502508" y="-11314"/>
                    <a:pt x="6511275" y="11266"/>
                    <a:pt x="6643441" y="0"/>
                  </a:cubicBezTo>
                  <a:cubicBezTo>
                    <a:pt x="6775608" y="-11266"/>
                    <a:pt x="6868594" y="5942"/>
                    <a:pt x="7023066" y="0"/>
                  </a:cubicBezTo>
                  <a:cubicBezTo>
                    <a:pt x="7177538" y="-5942"/>
                    <a:pt x="7356953" y="4948"/>
                    <a:pt x="7509461" y="0"/>
                  </a:cubicBezTo>
                  <a:cubicBezTo>
                    <a:pt x="7661970" y="-4948"/>
                    <a:pt x="7680052" y="2641"/>
                    <a:pt x="7782317" y="0"/>
                  </a:cubicBezTo>
                  <a:cubicBezTo>
                    <a:pt x="7884582" y="-2641"/>
                    <a:pt x="7936873" y="1848"/>
                    <a:pt x="8055172" y="0"/>
                  </a:cubicBezTo>
                  <a:cubicBezTo>
                    <a:pt x="8173471" y="-1848"/>
                    <a:pt x="8394121" y="48224"/>
                    <a:pt x="8648337" y="0"/>
                  </a:cubicBezTo>
                  <a:cubicBezTo>
                    <a:pt x="8902554" y="-48224"/>
                    <a:pt x="8967063" y="67121"/>
                    <a:pt x="9241501" y="0"/>
                  </a:cubicBezTo>
                  <a:cubicBezTo>
                    <a:pt x="9515939" y="-67121"/>
                    <a:pt x="9532603" y="43037"/>
                    <a:pt x="9621126" y="0"/>
                  </a:cubicBezTo>
                  <a:cubicBezTo>
                    <a:pt x="9709650" y="-43037"/>
                    <a:pt x="10241839" y="20955"/>
                    <a:pt x="10676959" y="0"/>
                  </a:cubicBezTo>
                  <a:cubicBezTo>
                    <a:pt x="10714137" y="158510"/>
                    <a:pt x="10654071" y="308481"/>
                    <a:pt x="10676959" y="565851"/>
                  </a:cubicBezTo>
                  <a:cubicBezTo>
                    <a:pt x="10699847" y="823221"/>
                    <a:pt x="10663044" y="973752"/>
                    <a:pt x="10676959" y="1154798"/>
                  </a:cubicBezTo>
                  <a:cubicBezTo>
                    <a:pt x="10468236" y="1220312"/>
                    <a:pt x="10217399" y="1133455"/>
                    <a:pt x="9977025" y="1154798"/>
                  </a:cubicBezTo>
                  <a:cubicBezTo>
                    <a:pt x="9736651" y="1176141"/>
                    <a:pt x="9445830" y="1108827"/>
                    <a:pt x="9170321" y="1154798"/>
                  </a:cubicBezTo>
                  <a:cubicBezTo>
                    <a:pt x="8894812" y="1200769"/>
                    <a:pt x="8762104" y="1079566"/>
                    <a:pt x="8470387" y="1154798"/>
                  </a:cubicBezTo>
                  <a:cubicBezTo>
                    <a:pt x="8178670" y="1230030"/>
                    <a:pt x="8297979" y="1128285"/>
                    <a:pt x="8197532" y="1154798"/>
                  </a:cubicBezTo>
                  <a:cubicBezTo>
                    <a:pt x="8097086" y="1181311"/>
                    <a:pt x="7730216" y="1144120"/>
                    <a:pt x="7604367" y="1154798"/>
                  </a:cubicBezTo>
                  <a:cubicBezTo>
                    <a:pt x="7478518" y="1165476"/>
                    <a:pt x="7195631" y="1144953"/>
                    <a:pt x="7011203" y="1154798"/>
                  </a:cubicBezTo>
                  <a:cubicBezTo>
                    <a:pt x="6826775" y="1164643"/>
                    <a:pt x="6513192" y="1120590"/>
                    <a:pt x="6311269" y="1154798"/>
                  </a:cubicBezTo>
                  <a:cubicBezTo>
                    <a:pt x="6109346" y="1189006"/>
                    <a:pt x="6169021" y="1123435"/>
                    <a:pt x="6038413" y="1154798"/>
                  </a:cubicBezTo>
                  <a:cubicBezTo>
                    <a:pt x="5907805" y="1186161"/>
                    <a:pt x="5737136" y="1140718"/>
                    <a:pt x="5658788" y="1154798"/>
                  </a:cubicBezTo>
                  <a:cubicBezTo>
                    <a:pt x="5580441" y="1168878"/>
                    <a:pt x="5344959" y="1103179"/>
                    <a:pt x="5172393" y="1154798"/>
                  </a:cubicBezTo>
                  <a:cubicBezTo>
                    <a:pt x="4999827" y="1206417"/>
                    <a:pt x="4671346" y="1093939"/>
                    <a:pt x="4472459" y="1154798"/>
                  </a:cubicBezTo>
                  <a:cubicBezTo>
                    <a:pt x="4273572" y="1215657"/>
                    <a:pt x="4275665" y="1126373"/>
                    <a:pt x="4199604" y="1154798"/>
                  </a:cubicBezTo>
                  <a:cubicBezTo>
                    <a:pt x="4123543" y="1183223"/>
                    <a:pt x="3999153" y="1154142"/>
                    <a:pt x="3926748" y="1154798"/>
                  </a:cubicBezTo>
                  <a:cubicBezTo>
                    <a:pt x="3854343" y="1155454"/>
                    <a:pt x="3504262" y="1059842"/>
                    <a:pt x="3120045" y="1154798"/>
                  </a:cubicBezTo>
                  <a:cubicBezTo>
                    <a:pt x="2735828" y="1249754"/>
                    <a:pt x="2583369" y="1072653"/>
                    <a:pt x="2420111" y="1154798"/>
                  </a:cubicBezTo>
                  <a:cubicBezTo>
                    <a:pt x="2256853" y="1236943"/>
                    <a:pt x="2257448" y="1149508"/>
                    <a:pt x="2147255" y="1154798"/>
                  </a:cubicBezTo>
                  <a:cubicBezTo>
                    <a:pt x="2037062" y="1160088"/>
                    <a:pt x="1613423" y="1143663"/>
                    <a:pt x="1340552" y="1154798"/>
                  </a:cubicBezTo>
                  <a:cubicBezTo>
                    <a:pt x="1067681" y="1165933"/>
                    <a:pt x="910389" y="1134497"/>
                    <a:pt x="747387" y="1154798"/>
                  </a:cubicBezTo>
                  <a:cubicBezTo>
                    <a:pt x="584385" y="1175099"/>
                    <a:pt x="178468" y="1074331"/>
                    <a:pt x="0" y="1154798"/>
                  </a:cubicBezTo>
                  <a:cubicBezTo>
                    <a:pt x="-51169" y="903285"/>
                    <a:pt x="54788" y="861064"/>
                    <a:pt x="0" y="612043"/>
                  </a:cubicBezTo>
                  <a:cubicBezTo>
                    <a:pt x="-54788" y="363022"/>
                    <a:pt x="17469" y="252870"/>
                    <a:pt x="0" y="0"/>
                  </a:cubicBezTo>
                  <a:close/>
                </a:path>
              </a:pathLst>
            </a:custGeom>
            <a:solidFill>
              <a:schemeClr val="accent1">
                <a:lumMod val="10000"/>
                <a:lumOff val="90000"/>
              </a:schemeClr>
            </a:solidFill>
            <a:ln w="28575">
              <a:extLst>
                <a:ext uri="{C807C97D-BFC1-408E-A445-0C87EB9F89A2}">
                  <ask:lineSketchStyleProps xmlns:ask="http://schemas.microsoft.com/office/drawing/2018/sketchyshapes" xmlns="" sd="66105824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FA5C175-03FF-7F18-B5CB-2091447D8DD1}"/>
                </a:ext>
              </a:extLst>
            </p:cNvPr>
            <p:cNvSpPr txBox="1"/>
            <p:nvPr/>
          </p:nvSpPr>
          <p:spPr>
            <a:xfrm>
              <a:off x="866234" y="1438065"/>
              <a:ext cx="10436930" cy="970266"/>
            </a:xfrm>
            <a:prstGeom prst="rect">
              <a:avLst/>
            </a:prstGeom>
            <a:noFill/>
          </p:spPr>
          <p:txBody>
            <a:bodyPr wrap="square">
              <a:spAutoFit/>
            </a:bodyPr>
            <a:lstStyle/>
            <a:p>
              <a:pPr algn="just">
                <a:lnSpc>
                  <a:spcPct val="125000"/>
                </a:lnSpc>
              </a:pPr>
              <a:r>
                <a:rPr lang="en-US" sz="2400" b="1"/>
                <a:t>3</a:t>
              </a:r>
              <a:r>
                <a:rPr lang="vi-VN" sz="2400" b="1"/>
                <a:t>. </a:t>
              </a:r>
              <a:r>
                <a:rPr lang="vi-VN" sz="2400"/>
                <a:t>Kể tên ba loại cây trồng khác cũng đã được chọn lọc nhân tạo làm thực phẩm mà em biết.</a:t>
              </a:r>
            </a:p>
          </p:txBody>
        </p:sp>
      </p:grpSp>
    </p:spTree>
    <p:extLst>
      <p:ext uri="{BB962C8B-B14F-4D97-AF65-F5344CB8AC3E}">
        <p14:creationId xmlns:p14="http://schemas.microsoft.com/office/powerpoint/2010/main" val="67616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14"/>
          </p:nvPr>
        </p:nvSpPr>
        <p:spPr/>
        <p:txBody>
          <a:bodyPr/>
          <a:lstStyle/>
          <a:p>
            <a:endParaRPr lang="en-US"/>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997" r="21997"/>
          <a:stretch>
            <a:fillRect/>
          </a:stretch>
        </p:blipFill>
        <p:spPr>
          <a:xfrm>
            <a:off x="-166446" y="980660"/>
            <a:ext cx="4242040" cy="4610362"/>
          </a:xfrm>
        </p:spPr>
      </p:pic>
      <p:sp>
        <p:nvSpPr>
          <p:cNvPr id="9" name="TextBox 8"/>
          <p:cNvSpPr txBox="1"/>
          <p:nvPr/>
        </p:nvSpPr>
        <p:spPr>
          <a:xfrm>
            <a:off x="1267185" y="5733288"/>
            <a:ext cx="1393330" cy="461665"/>
          </a:xfrm>
          <a:prstGeom prst="rect">
            <a:avLst/>
          </a:prstGeom>
          <a:noFill/>
        </p:spPr>
        <p:txBody>
          <a:bodyPr wrap="none" rtlCol="0">
            <a:spAutoFit/>
          </a:bodyPr>
          <a:lstStyle/>
          <a:p>
            <a:r>
              <a:rPr lang="en-US" sz="2400" b="1" dirty="0" err="1" smtClean="0"/>
              <a:t>Chuối</a:t>
            </a:r>
            <a:r>
              <a:rPr lang="en-US" sz="2400" b="1" dirty="0" smtClean="0"/>
              <a:t> </a:t>
            </a:r>
            <a:r>
              <a:rPr lang="en-US" sz="2400" b="1" dirty="0" err="1" smtClean="0"/>
              <a:t>lùn</a:t>
            </a:r>
            <a:endParaRPr lang="en-US" sz="24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694" y="980660"/>
            <a:ext cx="3833552" cy="4610363"/>
          </a:xfrm>
          <a:prstGeom prst="rect">
            <a:avLst/>
          </a:prstGeom>
        </p:spPr>
      </p:pic>
      <p:sp>
        <p:nvSpPr>
          <p:cNvPr id="11" name="TextBox 10"/>
          <p:cNvSpPr txBox="1"/>
          <p:nvPr/>
        </p:nvSpPr>
        <p:spPr>
          <a:xfrm>
            <a:off x="5158141" y="5733288"/>
            <a:ext cx="1596719" cy="461665"/>
          </a:xfrm>
          <a:prstGeom prst="rect">
            <a:avLst/>
          </a:prstGeom>
          <a:noFill/>
        </p:spPr>
        <p:txBody>
          <a:bodyPr wrap="none" rtlCol="0">
            <a:spAutoFit/>
          </a:bodyPr>
          <a:lstStyle/>
          <a:p>
            <a:r>
              <a:rPr lang="en-US" sz="2400" b="1" dirty="0" err="1" smtClean="0"/>
              <a:t>Chuối</a:t>
            </a:r>
            <a:r>
              <a:rPr lang="en-US" sz="2400" b="1" dirty="0" smtClean="0"/>
              <a:t> </a:t>
            </a:r>
            <a:r>
              <a:rPr lang="en-US" sz="2400" b="1" dirty="0" err="1" smtClean="0"/>
              <a:t>cảnh</a:t>
            </a:r>
            <a:endParaRPr lang="en-US" sz="24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346" y="1120457"/>
            <a:ext cx="3952629" cy="4470565"/>
          </a:xfrm>
          <a:prstGeom prst="rect">
            <a:avLst/>
          </a:prstGeom>
        </p:spPr>
      </p:pic>
      <p:sp>
        <p:nvSpPr>
          <p:cNvPr id="13" name="TextBox 12"/>
          <p:cNvSpPr txBox="1"/>
          <p:nvPr/>
        </p:nvSpPr>
        <p:spPr>
          <a:xfrm>
            <a:off x="9051235" y="5733288"/>
            <a:ext cx="1497526" cy="461665"/>
          </a:xfrm>
          <a:prstGeom prst="rect">
            <a:avLst/>
          </a:prstGeom>
          <a:noFill/>
        </p:spPr>
        <p:txBody>
          <a:bodyPr wrap="none" rtlCol="0">
            <a:spAutoFit/>
          </a:bodyPr>
          <a:lstStyle/>
          <a:p>
            <a:r>
              <a:rPr lang="en-US" sz="2400" b="1" dirty="0" err="1" smtClean="0"/>
              <a:t>Chuối</a:t>
            </a:r>
            <a:r>
              <a:rPr lang="en-US" sz="2400" b="1" dirty="0" smtClean="0"/>
              <a:t> </a:t>
            </a:r>
            <a:r>
              <a:rPr lang="en-US" sz="2400" b="1" dirty="0" err="1" smtClean="0"/>
              <a:t>ngự</a:t>
            </a:r>
            <a:endParaRPr lang="en-US" sz="2400" b="1" dirty="0"/>
          </a:p>
        </p:txBody>
      </p:sp>
      <p:sp>
        <p:nvSpPr>
          <p:cNvPr id="14" name="TextBox 13">
            <a:extLst>
              <a:ext uri="{FF2B5EF4-FFF2-40B4-BE49-F238E27FC236}">
                <a16:creationId xmlns:a16="http://schemas.microsoft.com/office/drawing/2014/main" xmlns="" id="{185ACF0B-7593-D718-E17A-B1191CC6B7E4}"/>
              </a:ext>
            </a:extLst>
          </p:cNvPr>
          <p:cNvSpPr txBox="1"/>
          <p:nvPr/>
        </p:nvSpPr>
        <p:spPr>
          <a:xfrm>
            <a:off x="118624" y="-11124"/>
            <a:ext cx="5987846" cy="584775"/>
          </a:xfrm>
          <a:prstGeom prst="rect">
            <a:avLst/>
          </a:prstGeom>
          <a:noFill/>
        </p:spPr>
        <p:txBody>
          <a:bodyPr wrap="square" rtlCol="0">
            <a:spAutoFit/>
          </a:bodyPr>
          <a:lstStyle/>
          <a:p>
            <a:r>
              <a:rPr lang="en-US" sz="3200" b="1" dirty="0">
                <a:solidFill>
                  <a:srgbClr val="C00000"/>
                </a:solidFill>
              </a:rPr>
              <a:t>II. CHỌN LỌC NHÂN TẠO</a:t>
            </a:r>
          </a:p>
        </p:txBody>
      </p:sp>
    </p:spTree>
    <p:extLst>
      <p:ext uri="{BB962C8B-B14F-4D97-AF65-F5344CB8AC3E}">
        <p14:creationId xmlns:p14="http://schemas.microsoft.com/office/powerpoint/2010/main" val="34587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054" name="Picture 6" descr="This is teosinte, or zea, the original ancestor of modern corn : r/pics">
            <a:extLst>
              <a:ext uri="{FF2B5EF4-FFF2-40B4-BE49-F238E27FC236}">
                <a16:creationId xmlns:a16="http://schemas.microsoft.com/office/drawing/2014/main" xmlns="" id="{4742D45E-78F3-E0B9-7C29-214DD0CF2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1037"/>
            <a:ext cx="12192000" cy="5051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3280" y="6257109"/>
            <a:ext cx="3527248" cy="461665"/>
          </a:xfrm>
          <a:prstGeom prst="rect">
            <a:avLst/>
          </a:prstGeom>
          <a:noFill/>
        </p:spPr>
        <p:txBody>
          <a:bodyPr wrap="none" rtlCol="0">
            <a:spAutoFit/>
          </a:bodyPr>
          <a:lstStyle/>
          <a:p>
            <a:r>
              <a:rPr lang="en-US" sz="2400" b="1" dirty="0" err="1" smtClean="0"/>
              <a:t>Giống</a:t>
            </a:r>
            <a:r>
              <a:rPr lang="en-US" sz="2400" b="1" dirty="0" smtClean="0"/>
              <a:t> </a:t>
            </a:r>
            <a:r>
              <a:rPr lang="en-US" sz="2400" b="1" dirty="0" err="1" smtClean="0"/>
              <a:t>ngô</a:t>
            </a:r>
            <a:r>
              <a:rPr lang="en-US" sz="2400" b="1" dirty="0" smtClean="0"/>
              <a:t> </a:t>
            </a:r>
            <a:r>
              <a:rPr lang="en-US" sz="2400" b="1" dirty="0" err="1" smtClean="0"/>
              <a:t>từ</a:t>
            </a:r>
            <a:r>
              <a:rPr lang="en-US" sz="2400" b="1" dirty="0" smtClean="0"/>
              <a:t> </a:t>
            </a:r>
            <a:r>
              <a:rPr lang="en-US" sz="2400" b="1" dirty="0" err="1" smtClean="0"/>
              <a:t>cỏ</a:t>
            </a:r>
            <a:r>
              <a:rPr lang="en-US" sz="2400" b="1" dirty="0" smtClean="0"/>
              <a:t> </a:t>
            </a:r>
            <a:r>
              <a:rPr lang="vi-VN" sz="2400" b="1" dirty="0"/>
              <a:t>teosinte</a:t>
            </a:r>
            <a:r>
              <a:rPr lang="en-US" sz="2400" b="1" dirty="0" smtClean="0"/>
              <a:t> </a:t>
            </a:r>
            <a:endParaRPr lang="en-US" sz="2400" b="1" dirty="0"/>
          </a:p>
        </p:txBody>
      </p:sp>
    </p:spTree>
    <p:extLst>
      <p:ext uri="{BB962C8B-B14F-4D97-AF65-F5344CB8AC3E}">
        <p14:creationId xmlns:p14="http://schemas.microsoft.com/office/powerpoint/2010/main" val="834539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844" y="-1"/>
            <a:ext cx="3355640" cy="43760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3077980" cy="43760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484" y="0"/>
            <a:ext cx="2847975" cy="437605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9459" y="0"/>
            <a:ext cx="2792539" cy="4376056"/>
          </a:xfrm>
          <a:prstGeom prst="rect">
            <a:avLst/>
          </a:prstGeom>
        </p:spPr>
      </p:pic>
      <p:sp>
        <p:nvSpPr>
          <p:cNvPr id="15" name="Rectangle 14"/>
          <p:cNvSpPr/>
          <p:nvPr/>
        </p:nvSpPr>
        <p:spPr>
          <a:xfrm>
            <a:off x="365759" y="5057536"/>
            <a:ext cx="11826239" cy="830997"/>
          </a:xfrm>
          <a:prstGeom prst="rect">
            <a:avLst/>
          </a:prstGeom>
        </p:spPr>
        <p:txBody>
          <a:bodyPr wrap="square">
            <a:spAutoFit/>
          </a:bodyPr>
          <a:lstStyle/>
          <a:p>
            <a:pPr algn="ctr"/>
            <a:r>
              <a:rPr lang="vi-VN" sz="2400" b="1" dirty="0"/>
              <a:t>Chọn lọc nhân tạo theo các tiêu chí khác nhau đã tạo ra khoảng 120 000 giống lúa hiện nay từ loài lúa hoang</a:t>
            </a:r>
            <a:r>
              <a:rPr lang="en-US" sz="2400" b="1" dirty="0"/>
              <a:t>;…</a:t>
            </a:r>
            <a:endParaRPr lang="en-US" sz="2400" b="1" dirty="0"/>
          </a:p>
        </p:txBody>
      </p:sp>
    </p:spTree>
    <p:extLst>
      <p:ext uri="{BB962C8B-B14F-4D97-AF65-F5344CB8AC3E}">
        <p14:creationId xmlns:p14="http://schemas.microsoft.com/office/powerpoint/2010/main" val="299418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C00000"/>
                </a:solidFill>
              </a:rPr>
              <a:t>II. CHỌN LỌC NHÂN TẠO</a:t>
            </a:r>
          </a:p>
        </p:txBody>
      </p:sp>
      <p:sp>
        <p:nvSpPr>
          <p:cNvPr id="3" name="Arrow: Pentagon 2">
            <a:extLst>
              <a:ext uri="{FF2B5EF4-FFF2-40B4-BE49-F238E27FC236}">
                <a16:creationId xmlns:a16="http://schemas.microsoft.com/office/drawing/2014/main" xmlns=""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170" name="Picture 2" descr="Lớp Học Tập Hợp Tác Thảo Luận - Miễn Phí vector hình ảnh trên Pixabay -  Pixabay">
            <a:extLst>
              <a:ext uri="{FF2B5EF4-FFF2-40B4-BE49-F238E27FC236}">
                <a16:creationId xmlns:a16="http://schemas.microsoft.com/office/drawing/2014/main" xmlns="" id="{63AE3ED3-44B5-CA27-6536-FF2EE6C6B0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564" y="1168072"/>
            <a:ext cx="3309538" cy="2466736"/>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xmlns="" id="{C2DF4C0D-CB60-9D4B-F672-B574517CD227}"/>
              </a:ext>
            </a:extLst>
          </p:cNvPr>
          <p:cNvSpPr/>
          <p:nvPr/>
        </p:nvSpPr>
        <p:spPr>
          <a:xfrm>
            <a:off x="5443064" y="1263937"/>
            <a:ext cx="5663381" cy="1734410"/>
          </a:xfrm>
          <a:prstGeom prst="wedgeRoundRectCallout">
            <a:avLst>
              <a:gd name="adj1" fmla="val -55416"/>
              <a:gd name="adj2" fmla="val 64927"/>
              <a:gd name="adj3" fmla="val 16667"/>
            </a:avLst>
          </a:prstGeom>
          <a:solidFill>
            <a:schemeClr val="accent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5000"/>
              </a:lnSpc>
            </a:pPr>
            <a:r>
              <a:rPr lang="en-US" sz="2400" b="1">
                <a:solidFill>
                  <a:srgbClr val="FFFF00"/>
                </a:solidFill>
              </a:rPr>
              <a:t>Trả lời câu hỏi:</a:t>
            </a:r>
          </a:p>
          <a:p>
            <a:pPr marL="342900" indent="-342900" algn="just">
              <a:lnSpc>
                <a:spcPct val="125000"/>
              </a:lnSpc>
              <a:buFont typeface="Wingdings" panose="05000000000000000000" pitchFamily="2" charset="2"/>
              <a:buChar char="v"/>
            </a:pPr>
            <a:r>
              <a:rPr lang="en-US" sz="2400"/>
              <a:t>Chọn lọc nhân tạo là gì? </a:t>
            </a:r>
          </a:p>
          <a:p>
            <a:pPr marL="342900" indent="-342900" algn="just">
              <a:lnSpc>
                <a:spcPct val="125000"/>
              </a:lnSpc>
              <a:buFont typeface="Wingdings" panose="05000000000000000000" pitchFamily="2" charset="2"/>
              <a:buChar char="v"/>
            </a:pPr>
            <a:r>
              <a:rPr lang="en-US" sz="2400"/>
              <a:t>Nêu vai trò của chọn lọc nhân tạo.</a:t>
            </a:r>
            <a:endParaRPr lang="en-US"/>
          </a:p>
        </p:txBody>
      </p:sp>
      <p:sp>
        <p:nvSpPr>
          <p:cNvPr id="6" name="TextBox 5">
            <a:extLst>
              <a:ext uri="{FF2B5EF4-FFF2-40B4-BE49-F238E27FC236}">
                <a16:creationId xmlns:a16="http://schemas.microsoft.com/office/drawing/2014/main" xmlns="" id="{DCEAA9B1-6010-AF41-F454-A0D2873E7BF0}"/>
              </a:ext>
            </a:extLst>
          </p:cNvPr>
          <p:cNvSpPr txBox="1"/>
          <p:nvPr/>
        </p:nvSpPr>
        <p:spPr>
          <a:xfrm>
            <a:off x="741598" y="4066198"/>
            <a:ext cx="10708803" cy="2432204"/>
          </a:xfrm>
          <a:prstGeom prst="rect">
            <a:avLst/>
          </a:prstGeom>
          <a:noFill/>
        </p:spPr>
        <p:txBody>
          <a:bodyPr wrap="square">
            <a:spAutoFit/>
          </a:bodyPr>
          <a:lstStyle>
            <a:defPPr>
              <a:defRPr lang="en-US"/>
            </a:defPPr>
            <a:lvl1pPr algn="just">
              <a:lnSpc>
                <a:spcPct val="125000"/>
              </a:lnSpc>
              <a:defRPr sz="2400" b="0"/>
            </a:lvl1pPr>
          </a:lstStyle>
          <a:p>
            <a:pPr>
              <a:spcAft>
                <a:spcPts val="600"/>
              </a:spcAft>
            </a:pPr>
            <a:r>
              <a:rPr lang="vi-VN" b="1">
                <a:solidFill>
                  <a:srgbClr val="FF0000"/>
                </a:solidFill>
              </a:rPr>
              <a:t>–</a:t>
            </a:r>
            <a:r>
              <a:rPr lang="en-US" b="1">
                <a:solidFill>
                  <a:srgbClr val="FF0000"/>
                </a:solidFill>
              </a:rPr>
              <a:t> </a:t>
            </a:r>
            <a:r>
              <a:rPr lang="vi-VN" b="1">
                <a:solidFill>
                  <a:srgbClr val="FF0000"/>
                </a:solidFill>
              </a:rPr>
              <a:t>Chọn lọc nhân tạo </a:t>
            </a:r>
            <a:r>
              <a:rPr lang="vi-VN"/>
              <a:t>là quá trình phát hiện, giữ lại, nhân giống những cá thể mang đặc tính tốt (theo yêu cầu đề ra) và loại thải cá thể thiếu các đặc tính đó nhằm nâng cao năng suất, chất lượng vật nuôi và cây trồng.</a:t>
            </a:r>
          </a:p>
          <a:p>
            <a:pPr>
              <a:spcAft>
                <a:spcPts val="600"/>
              </a:spcAft>
            </a:pPr>
            <a:r>
              <a:rPr lang="vi-VN" b="1">
                <a:solidFill>
                  <a:srgbClr val="00B050"/>
                </a:solidFill>
              </a:rPr>
              <a:t>–</a:t>
            </a:r>
            <a:r>
              <a:rPr lang="en-US" b="1">
                <a:solidFill>
                  <a:srgbClr val="00B050"/>
                </a:solidFill>
              </a:rPr>
              <a:t> </a:t>
            </a:r>
            <a:r>
              <a:rPr lang="vi-VN" b="1">
                <a:solidFill>
                  <a:srgbClr val="00B050"/>
                </a:solidFill>
              </a:rPr>
              <a:t>Vai trò của chọn lọc </a:t>
            </a:r>
            <a:r>
              <a:rPr lang="vi-VN"/>
              <a:t>nhân tạo là giữ lại nhiều giống vật nuôi, cây trồng phù hợp với nhu cầu thị hiếu của con người.</a:t>
            </a:r>
          </a:p>
        </p:txBody>
      </p:sp>
    </p:spTree>
    <p:extLst>
      <p:ext uri="{BB962C8B-B14F-4D97-AF65-F5344CB8AC3E}">
        <p14:creationId xmlns:p14="http://schemas.microsoft.com/office/powerpoint/2010/main" val="42128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DB303E28-CD9E-FAEC-5312-31510DC39E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186" y="144517"/>
            <a:ext cx="1319713" cy="13197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D263F3EB-706A-4DEE-38DB-8286CD36B6C2}"/>
              </a:ext>
            </a:extLst>
          </p:cNvPr>
          <p:cNvSpPr txBox="1"/>
          <p:nvPr/>
        </p:nvSpPr>
        <p:spPr>
          <a:xfrm>
            <a:off x="2267761" y="111875"/>
            <a:ext cx="8395945" cy="1384995"/>
          </a:xfrm>
          <a:prstGeom prst="rect">
            <a:avLst/>
          </a:prstGeom>
          <a:noFill/>
        </p:spPr>
        <p:txBody>
          <a:bodyPr wrap="square" rtlCol="0">
            <a:spAutoFit/>
          </a:bodyPr>
          <a:lstStyle/>
          <a:p>
            <a:r>
              <a:rPr lang="en-US" sz="4800" b="1" dirty="0">
                <a:solidFill>
                  <a:srgbClr val="FF0000"/>
                </a:solidFill>
              </a:rPr>
              <a:t>CHƯƠNG XIV: TIẾN HÓA</a:t>
            </a:r>
          </a:p>
          <a:p>
            <a:endParaRPr lang="en-US" sz="3600" b="1" dirty="0">
              <a:solidFill>
                <a:srgbClr val="FF0000"/>
              </a:solidFill>
            </a:endParaRPr>
          </a:p>
        </p:txBody>
      </p:sp>
      <p:cxnSp>
        <p:nvCxnSpPr>
          <p:cNvPr id="30" name="Straight Connector 29">
            <a:extLst>
              <a:ext uri="{FF2B5EF4-FFF2-40B4-BE49-F238E27FC236}">
                <a16:creationId xmlns:a16="http://schemas.microsoft.com/office/drawing/2014/main" xmlns="" id="{9FC3E557-A583-D65D-8F5A-BCE0B93AA173}"/>
              </a:ext>
            </a:extLst>
          </p:cNvPr>
          <p:cNvCxnSpPr>
            <a:cxnSpLocks/>
          </p:cNvCxnSpPr>
          <p:nvPr/>
        </p:nvCxnSpPr>
        <p:spPr>
          <a:xfrm>
            <a:off x="1940111" y="5474600"/>
            <a:ext cx="2891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19" y="1496871"/>
            <a:ext cx="8573707" cy="3977730"/>
          </a:xfrm>
          <a:prstGeom prst="rect">
            <a:avLst/>
          </a:prstGeom>
        </p:spPr>
      </p:pic>
      <p:sp>
        <p:nvSpPr>
          <p:cNvPr id="2" name="TextBox 1"/>
          <p:cNvSpPr txBox="1"/>
          <p:nvPr/>
        </p:nvSpPr>
        <p:spPr>
          <a:xfrm>
            <a:off x="1541949" y="5705341"/>
            <a:ext cx="9847568" cy="646331"/>
          </a:xfrm>
          <a:prstGeom prst="rect">
            <a:avLst/>
          </a:prstGeom>
          <a:noFill/>
        </p:spPr>
        <p:txBody>
          <a:bodyPr wrap="none" rtlCol="0">
            <a:spAutoFit/>
          </a:bodyPr>
          <a:lstStyle/>
          <a:p>
            <a:r>
              <a:rPr lang="en-US" dirty="0"/>
              <a:t>H</a:t>
            </a:r>
            <a:r>
              <a:rPr lang="vi-VN" dirty="0" smtClean="0"/>
              <a:t>ình </a:t>
            </a:r>
            <a:r>
              <a:rPr lang="vi-VN" dirty="0"/>
              <a:t>ảnh thể hiện quá trình tiến hóa của loài người, bắt đầu từ thời điểm 6 triệu năm về trước</a:t>
            </a:r>
            <a:r>
              <a:rPr lang="vi-VN" dirty="0" smtClean="0"/>
              <a:t>,</a:t>
            </a:r>
            <a:endParaRPr lang="en-US" dirty="0" smtClean="0"/>
          </a:p>
          <a:p>
            <a:r>
              <a:rPr lang="vi-VN" dirty="0" smtClean="0"/>
              <a:t> </a:t>
            </a:r>
            <a:r>
              <a:rPr lang="vi-VN" dirty="0"/>
              <a:t>khi tổ tiên của chúng ta tách dần ra khỏi tinh tinh - loài có quan hệ gần gũi nhất với loài người.</a:t>
            </a:r>
            <a:endParaRPr lang="en-US" dirty="0"/>
          </a:p>
        </p:txBody>
      </p:sp>
    </p:spTree>
    <p:extLst>
      <p:ext uri="{BB962C8B-B14F-4D97-AF65-F5344CB8AC3E}">
        <p14:creationId xmlns:p14="http://schemas.microsoft.com/office/powerpoint/2010/main" val="3288454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00B050"/>
                </a:solidFill>
              </a:rPr>
              <a:t>III. CHỌN LỌC TỰ NHIÊN</a:t>
            </a:r>
          </a:p>
        </p:txBody>
      </p:sp>
      <p:sp>
        <p:nvSpPr>
          <p:cNvPr id="3" name="Arrow: Pentagon 2">
            <a:extLst>
              <a:ext uri="{FF2B5EF4-FFF2-40B4-BE49-F238E27FC236}">
                <a16:creationId xmlns:a16="http://schemas.microsoft.com/office/drawing/2014/main" xmlns=""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4" name="Picture 2" descr="What Does Evolution Teach Us About Medicine? | Lions Talk Science">
            <a:extLst>
              <a:ext uri="{FF2B5EF4-FFF2-40B4-BE49-F238E27FC236}">
                <a16:creationId xmlns:a16="http://schemas.microsoft.com/office/drawing/2014/main" xmlns="" id="{FAD1FDB4-2BEF-C165-51A9-8829772E6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38" t="52686" r="10596" b="10894"/>
          <a:stretch/>
        </p:blipFill>
        <p:spPr bwMode="auto">
          <a:xfrm>
            <a:off x="3125443" y="3952352"/>
            <a:ext cx="2901645" cy="2497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Does Evolution Teach Us About Medicine? | Lions Talk Science">
            <a:extLst>
              <a:ext uri="{FF2B5EF4-FFF2-40B4-BE49-F238E27FC236}">
                <a16:creationId xmlns:a16="http://schemas.microsoft.com/office/drawing/2014/main" xmlns="" id="{F2262B07-A1CA-66CB-8835-4B20155DD1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75" r="10596" b="59821"/>
          <a:stretch/>
        </p:blipFill>
        <p:spPr bwMode="auto">
          <a:xfrm>
            <a:off x="2742097" y="985288"/>
            <a:ext cx="3432455" cy="275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Does Evolution Teach Us About Medicine? | Lions Talk Science">
            <a:extLst>
              <a:ext uri="{FF2B5EF4-FFF2-40B4-BE49-F238E27FC236}">
                <a16:creationId xmlns:a16="http://schemas.microsoft.com/office/drawing/2014/main" xmlns="" id="{4F4089D4-C746-961D-EAC6-4F9907DA5A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7" t="52686" r="68897" b="10894"/>
          <a:stretch/>
        </p:blipFill>
        <p:spPr bwMode="auto">
          <a:xfrm>
            <a:off x="179078" y="3952352"/>
            <a:ext cx="2651436" cy="24977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591F83C0-1938-A0D6-52B7-818783EA96A2}"/>
              </a:ext>
            </a:extLst>
          </p:cNvPr>
          <p:cNvSpPr/>
          <p:nvPr/>
        </p:nvSpPr>
        <p:spPr>
          <a:xfrm>
            <a:off x="6663518" y="1354188"/>
            <a:ext cx="5349404" cy="51796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0B5D271-5578-1B6B-6349-52C10A6BEBD7}"/>
              </a:ext>
            </a:extLst>
          </p:cNvPr>
          <p:cNvSpPr/>
          <p:nvPr/>
        </p:nvSpPr>
        <p:spPr>
          <a:xfrm>
            <a:off x="6492767" y="1194904"/>
            <a:ext cx="5406232" cy="5219895"/>
          </a:xfrm>
          <a:prstGeom prst="rect">
            <a:avLst/>
          </a:prstGeom>
          <a:solidFill>
            <a:schemeClr val="bg1"/>
          </a:solidFill>
          <a:ln>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50807F94-39EA-AAEB-F6ED-70EE8A24651E}"/>
              </a:ext>
            </a:extLst>
          </p:cNvPr>
          <p:cNvSpPr txBox="1"/>
          <p:nvPr/>
        </p:nvSpPr>
        <p:spPr>
          <a:xfrm>
            <a:off x="6492767" y="1310898"/>
            <a:ext cx="5349404" cy="4859728"/>
          </a:xfrm>
          <a:prstGeom prst="rect">
            <a:avLst/>
          </a:prstGeom>
          <a:noFill/>
        </p:spPr>
        <p:txBody>
          <a:bodyPr wrap="square">
            <a:spAutoFit/>
          </a:bodyPr>
          <a:lstStyle>
            <a:defPPr>
              <a:defRPr lang="en-US"/>
            </a:defPPr>
            <a:lvl1pPr algn="just">
              <a:lnSpc>
                <a:spcPct val="125000"/>
              </a:lnSpc>
              <a:spcAft>
                <a:spcPts val="600"/>
              </a:spcAft>
              <a:defRPr sz="2400" b="1">
                <a:solidFill>
                  <a:srgbClr val="FF0000"/>
                </a:solidFill>
              </a:defRPr>
            </a:lvl1pPr>
          </a:lstStyle>
          <a:p>
            <a:pPr marL="342900" indent="-342900">
              <a:buFont typeface="Wingdings" panose="05000000000000000000" pitchFamily="2" charset="2"/>
              <a:buChar char="v"/>
            </a:pPr>
            <a:r>
              <a:rPr lang="vi-VN" sz="2200" b="0">
                <a:solidFill>
                  <a:schemeClr val="tx1"/>
                </a:solidFill>
              </a:rPr>
              <a:t>Các cá thể sinh vật luôn </a:t>
            </a:r>
            <a:r>
              <a:rPr lang="vi-VN" sz="2200"/>
              <a:t>phải đấu tranh với nhau để giành quyền sinh tồn</a:t>
            </a:r>
            <a:r>
              <a:rPr lang="vi-VN" sz="2200" b="0">
                <a:solidFill>
                  <a:schemeClr val="tx1"/>
                </a:solidFill>
              </a:rPr>
              <a:t>, do vậy chỉ một số ít cá thể sinh ra được sống sót qua mỗi thế hệ. </a:t>
            </a:r>
            <a:endParaRPr lang="en-US" sz="2200" b="0">
              <a:solidFill>
                <a:schemeClr val="tx1"/>
              </a:solidFill>
            </a:endParaRPr>
          </a:p>
          <a:p>
            <a:pPr marL="342900" indent="-342900">
              <a:buFont typeface="Wingdings" panose="05000000000000000000" pitchFamily="2" charset="2"/>
              <a:buChar char="v"/>
            </a:pPr>
            <a:r>
              <a:rPr lang="vi-VN" sz="2200" b="0">
                <a:solidFill>
                  <a:schemeClr val="tx1"/>
                </a:solidFill>
              </a:rPr>
              <a:t>Những cá thể nào có các biến dị di truyền có lợi với sinh vật, giúp chúng </a:t>
            </a:r>
            <a:r>
              <a:rPr lang="vi-VN" sz="2200">
                <a:solidFill>
                  <a:srgbClr val="0070C0"/>
                </a:solidFill>
              </a:rPr>
              <a:t>sống sót và sinh sản </a:t>
            </a:r>
            <a:r>
              <a:rPr lang="vi-VN" sz="2200" b="0">
                <a:solidFill>
                  <a:schemeClr val="tx1"/>
                </a:solidFill>
              </a:rPr>
              <a:t>hơn cá thể khác (đặc điểm thích nghi) thì sẽ để lại nhiều con cho sinh vật. </a:t>
            </a:r>
            <a:endParaRPr lang="en-US" sz="2200" b="0">
              <a:solidFill>
                <a:schemeClr val="tx1"/>
              </a:solidFill>
            </a:endParaRPr>
          </a:p>
          <a:p>
            <a:pPr marL="342900" indent="-342900">
              <a:buFont typeface="Wingdings" panose="05000000000000000000" pitchFamily="2" charset="2"/>
              <a:buChar char="v"/>
            </a:pPr>
            <a:r>
              <a:rPr lang="vi-VN" sz="2200" b="0">
                <a:solidFill>
                  <a:schemeClr val="tx1"/>
                </a:solidFill>
              </a:rPr>
              <a:t>Qua nhiều thế hệ, các cá thể mang đặc điểm thích nghi sẽ ngày một tăng.</a:t>
            </a:r>
            <a:endParaRPr lang="en-US" sz="2200" b="0">
              <a:solidFill>
                <a:schemeClr val="tx1"/>
              </a:solidFill>
            </a:endParaRPr>
          </a:p>
        </p:txBody>
      </p:sp>
      <p:pic>
        <p:nvPicPr>
          <p:cNvPr id="13" name="Picture 2" descr="What Does Evolution Teach Us About Medicine? | Lions Talk Science">
            <a:extLst>
              <a:ext uri="{FF2B5EF4-FFF2-40B4-BE49-F238E27FC236}">
                <a16:creationId xmlns:a16="http://schemas.microsoft.com/office/drawing/2014/main" xmlns="" id="{BE0BB795-5BEE-0FFE-3E06-4E0BA97F4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7" r="68020" b="59821"/>
          <a:stretch/>
        </p:blipFill>
        <p:spPr bwMode="auto">
          <a:xfrm>
            <a:off x="124468" y="1069674"/>
            <a:ext cx="2879016" cy="275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00B050"/>
                </a:solidFill>
              </a:rPr>
              <a:t>III. CHỌN LỌC TỰ NHIÊN</a:t>
            </a:r>
          </a:p>
        </p:txBody>
      </p:sp>
      <p:sp>
        <p:nvSpPr>
          <p:cNvPr id="3" name="Arrow: Pentagon 2">
            <a:extLst>
              <a:ext uri="{FF2B5EF4-FFF2-40B4-BE49-F238E27FC236}">
                <a16:creationId xmlns:a16="http://schemas.microsoft.com/office/drawing/2014/main" xmlns=""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8" name="Picture 7">
            <a:extLst>
              <a:ext uri="{FF2B5EF4-FFF2-40B4-BE49-F238E27FC236}">
                <a16:creationId xmlns:a16="http://schemas.microsoft.com/office/drawing/2014/main" xmlns="" id="{55C11838-B5F1-43D2-B6D2-C9CACB2A0A8D}"/>
              </a:ext>
            </a:extLst>
          </p:cNvPr>
          <p:cNvPicPr>
            <a:picLocks noChangeAspect="1"/>
          </p:cNvPicPr>
          <p:nvPr/>
        </p:nvPicPr>
        <p:blipFill>
          <a:blip r:embed="rId3"/>
          <a:stretch>
            <a:fillRect/>
          </a:stretch>
        </p:blipFill>
        <p:spPr>
          <a:xfrm>
            <a:off x="302975" y="1039351"/>
            <a:ext cx="11715836" cy="2962297"/>
          </a:xfrm>
          <a:prstGeom prst="rect">
            <a:avLst/>
          </a:prstGeom>
        </p:spPr>
      </p:pic>
      <p:sp>
        <p:nvSpPr>
          <p:cNvPr id="14" name="TextBox 13">
            <a:extLst>
              <a:ext uri="{FF2B5EF4-FFF2-40B4-BE49-F238E27FC236}">
                <a16:creationId xmlns:a16="http://schemas.microsoft.com/office/drawing/2014/main" xmlns="" id="{BD1E19A6-F429-7D99-97C3-482E0986DEC3}"/>
              </a:ext>
            </a:extLst>
          </p:cNvPr>
          <p:cNvSpPr txBox="1"/>
          <p:nvPr/>
        </p:nvSpPr>
        <p:spPr>
          <a:xfrm>
            <a:off x="623856" y="4199973"/>
            <a:ext cx="11003771" cy="970266"/>
          </a:xfrm>
          <a:prstGeom prst="rect">
            <a:avLst/>
          </a:prstGeom>
          <a:solidFill>
            <a:schemeClr val="accent5">
              <a:lumMod val="20000"/>
              <a:lumOff val="80000"/>
            </a:schemeClr>
          </a:solidFill>
          <a:ln w="28575">
            <a:noFill/>
          </a:ln>
        </p:spPr>
        <p:txBody>
          <a:bodyPr wrap="square">
            <a:spAutoFit/>
          </a:bodyPr>
          <a:lstStyle>
            <a:defPPr>
              <a:defRPr lang="en-US"/>
            </a:defPPr>
            <a:lvl1pPr algn="just">
              <a:lnSpc>
                <a:spcPct val="125000"/>
              </a:lnSpc>
              <a:spcAft>
                <a:spcPts val="600"/>
              </a:spcAft>
              <a:defRPr sz="2400" b="1">
                <a:solidFill>
                  <a:srgbClr val="FF0000"/>
                </a:solidFill>
              </a:defRPr>
            </a:lvl1pPr>
          </a:lstStyle>
          <a:p>
            <a:r>
              <a:rPr lang="vi-VN">
                <a:solidFill>
                  <a:schemeClr val="tx1"/>
                </a:solidFill>
              </a:rPr>
              <a:t>1.</a:t>
            </a:r>
            <a:r>
              <a:rPr lang="en-US">
                <a:solidFill>
                  <a:schemeClr val="tx1"/>
                </a:solidFill>
              </a:rPr>
              <a:t> </a:t>
            </a:r>
            <a:r>
              <a:rPr lang="vi-VN" b="0">
                <a:solidFill>
                  <a:schemeClr val="tx1"/>
                </a:solidFill>
              </a:rPr>
              <a:t>Đặc điểm màu sắc thân của quần thể bướm thay đổi như thế nào khi màu thân cây bạch dương bị hoá sẫm do ô nhiễm khói công nghiệp? </a:t>
            </a:r>
          </a:p>
        </p:txBody>
      </p:sp>
      <p:sp>
        <p:nvSpPr>
          <p:cNvPr id="5" name="TextBox 4">
            <a:extLst>
              <a:ext uri="{FF2B5EF4-FFF2-40B4-BE49-F238E27FC236}">
                <a16:creationId xmlns:a16="http://schemas.microsoft.com/office/drawing/2014/main" xmlns="" id="{EF318236-AEF0-87C9-CCFB-76726100AA27}"/>
              </a:ext>
            </a:extLst>
          </p:cNvPr>
          <p:cNvSpPr txBox="1"/>
          <p:nvPr/>
        </p:nvSpPr>
        <p:spPr>
          <a:xfrm>
            <a:off x="623856" y="5551472"/>
            <a:ext cx="11056867" cy="1073485"/>
          </a:xfrm>
          <a:prstGeom prst="roundRect">
            <a:avLst/>
          </a:prstGeom>
          <a:solidFill>
            <a:schemeClr val="bg1"/>
          </a:solidFill>
          <a:effectLst>
            <a:outerShdw blurRad="63500" sx="102000" sy="102000" algn="ctr" rotWithShape="0">
              <a:prstClr val="black">
                <a:alpha val="40000"/>
              </a:prstClr>
            </a:outerShdw>
          </a:effectLst>
        </p:spPr>
        <p:txBody>
          <a:bodyPr wrap="square">
            <a:spAutoFit/>
          </a:bodyPr>
          <a:lstStyle>
            <a:defPPr>
              <a:defRPr lang="en-US"/>
            </a:defPPr>
            <a:lvl1pPr algn="just">
              <a:lnSpc>
                <a:spcPct val="125000"/>
              </a:lnSpc>
              <a:spcAft>
                <a:spcPts val="600"/>
              </a:spcAft>
              <a:defRPr sz="2400" b="1"/>
            </a:lvl1pPr>
          </a:lstStyle>
          <a:p>
            <a:r>
              <a:rPr lang="vi-VN" b="0"/>
              <a:t>Màu sắc thân của bướm thay đổi theo sự thay đổi của thân cây: </a:t>
            </a:r>
            <a:r>
              <a:rPr lang="vi-VN"/>
              <a:t>thân cây trắng - bướm trắng; thân cây đen - bướm đen.</a:t>
            </a:r>
            <a:endParaRPr lang="en-US"/>
          </a:p>
        </p:txBody>
      </p:sp>
    </p:spTree>
    <p:extLst>
      <p:ext uri="{BB962C8B-B14F-4D97-AF65-F5344CB8AC3E}">
        <p14:creationId xmlns:p14="http://schemas.microsoft.com/office/powerpoint/2010/main" val="36058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00B050"/>
                </a:solidFill>
              </a:rPr>
              <a:t>III. CHỌN LỌC TỰ NHIÊN</a:t>
            </a:r>
          </a:p>
        </p:txBody>
      </p:sp>
      <p:sp>
        <p:nvSpPr>
          <p:cNvPr id="3" name="Arrow: Pentagon 2">
            <a:extLst>
              <a:ext uri="{FF2B5EF4-FFF2-40B4-BE49-F238E27FC236}">
                <a16:creationId xmlns:a16="http://schemas.microsoft.com/office/drawing/2014/main" xmlns=""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4" name="TextBox 13">
            <a:extLst>
              <a:ext uri="{FF2B5EF4-FFF2-40B4-BE49-F238E27FC236}">
                <a16:creationId xmlns:a16="http://schemas.microsoft.com/office/drawing/2014/main" xmlns="" id="{BD1E19A6-F429-7D99-97C3-482E0986DEC3}"/>
              </a:ext>
            </a:extLst>
          </p:cNvPr>
          <p:cNvSpPr txBox="1"/>
          <p:nvPr/>
        </p:nvSpPr>
        <p:spPr>
          <a:xfrm>
            <a:off x="842132" y="1108711"/>
            <a:ext cx="10171963" cy="508601"/>
          </a:xfrm>
          <a:prstGeom prst="rect">
            <a:avLst/>
          </a:prstGeom>
          <a:solidFill>
            <a:schemeClr val="accent5">
              <a:lumMod val="20000"/>
              <a:lumOff val="80000"/>
            </a:schemeClr>
          </a:solidFill>
          <a:ln w="28575">
            <a:noFill/>
          </a:ln>
        </p:spPr>
        <p:txBody>
          <a:bodyPr wrap="square">
            <a:spAutoFit/>
          </a:bodyPr>
          <a:lstStyle>
            <a:defPPr>
              <a:defRPr lang="en-US"/>
            </a:defPPr>
            <a:lvl1pPr algn="just">
              <a:lnSpc>
                <a:spcPct val="125000"/>
              </a:lnSpc>
              <a:spcAft>
                <a:spcPts val="600"/>
              </a:spcAft>
              <a:defRPr sz="2400" b="1"/>
            </a:lvl1pPr>
          </a:lstStyle>
          <a:p>
            <a:r>
              <a:rPr lang="vi-VN"/>
              <a:t>2.</a:t>
            </a:r>
            <a:r>
              <a:rPr lang="en-US"/>
              <a:t> </a:t>
            </a:r>
            <a:r>
              <a:rPr lang="vi-VN" b="0"/>
              <a:t>Chọn lọc tự nhiên tác động trực tiếp lên kiểu hình hay kiểu gene?</a:t>
            </a:r>
          </a:p>
        </p:txBody>
      </p:sp>
      <p:sp>
        <p:nvSpPr>
          <p:cNvPr id="5" name="TextBox 4">
            <a:extLst>
              <a:ext uri="{FF2B5EF4-FFF2-40B4-BE49-F238E27FC236}">
                <a16:creationId xmlns:a16="http://schemas.microsoft.com/office/drawing/2014/main" xmlns="" id="{E11C7B23-A44A-4E50-571F-994204D0012C}"/>
              </a:ext>
            </a:extLst>
          </p:cNvPr>
          <p:cNvSpPr txBox="1"/>
          <p:nvPr/>
        </p:nvSpPr>
        <p:spPr>
          <a:xfrm>
            <a:off x="842132" y="2020537"/>
            <a:ext cx="10171963" cy="1584263"/>
          </a:xfrm>
          <a:prstGeom prst="roundRect">
            <a:avLst/>
          </a:prstGeom>
          <a:solidFill>
            <a:schemeClr val="bg1"/>
          </a:solidFill>
          <a:effectLst>
            <a:outerShdw blurRad="63500" sx="102000" sy="102000" algn="ctr" rotWithShape="0">
              <a:prstClr val="black">
                <a:alpha val="40000"/>
              </a:prstClr>
            </a:outerShdw>
          </a:effectLst>
        </p:spPr>
        <p:txBody>
          <a:bodyPr wrap="square">
            <a:spAutoFit/>
          </a:bodyPr>
          <a:lstStyle>
            <a:defPPr>
              <a:defRPr lang="en-US"/>
            </a:defPPr>
            <a:lvl1pPr algn="just">
              <a:lnSpc>
                <a:spcPct val="125000"/>
              </a:lnSpc>
              <a:spcAft>
                <a:spcPts val="600"/>
              </a:spcAft>
              <a:defRPr sz="2400" b="1"/>
            </a:lvl1pPr>
          </a:lstStyle>
          <a:p>
            <a:r>
              <a:rPr lang="en-US"/>
              <a:t>Chọn lọc tự nhiên tác động trực tiếp lên kiểu hình, </a:t>
            </a:r>
            <a:r>
              <a:rPr lang="en-US" b="0"/>
              <a:t>tuy nhiên khi các cá thể có kiểu hình thích nghi sống sót và sinh sản cao dẫn đến allele quy định kiểu hình thích nghi sẽ tăng lên qua các thế hệ.</a:t>
            </a:r>
          </a:p>
        </p:txBody>
      </p:sp>
      <p:pic>
        <p:nvPicPr>
          <p:cNvPr id="6" name="Picture 5">
            <a:extLst>
              <a:ext uri="{FF2B5EF4-FFF2-40B4-BE49-F238E27FC236}">
                <a16:creationId xmlns:a16="http://schemas.microsoft.com/office/drawing/2014/main" xmlns="" id="{7A953BE3-A49C-0D0F-C184-54A4152BAA8A}"/>
              </a:ext>
            </a:extLst>
          </p:cNvPr>
          <p:cNvPicPr>
            <a:picLocks noChangeAspect="1"/>
          </p:cNvPicPr>
          <p:nvPr/>
        </p:nvPicPr>
        <p:blipFill>
          <a:blip r:embed="rId3"/>
          <a:stretch>
            <a:fillRect/>
          </a:stretch>
        </p:blipFill>
        <p:spPr>
          <a:xfrm>
            <a:off x="302975" y="3729457"/>
            <a:ext cx="11715836" cy="2962297"/>
          </a:xfrm>
          <a:prstGeom prst="rect">
            <a:avLst/>
          </a:prstGeom>
        </p:spPr>
      </p:pic>
    </p:spTree>
    <p:extLst>
      <p:ext uri="{BB962C8B-B14F-4D97-AF65-F5344CB8AC3E}">
        <p14:creationId xmlns:p14="http://schemas.microsoft.com/office/powerpoint/2010/main" val="394275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00B050"/>
                </a:solidFill>
              </a:rPr>
              <a:t>III. CHỌN LỌC TỰ NHIÊN</a:t>
            </a:r>
          </a:p>
        </p:txBody>
      </p:sp>
      <p:sp>
        <p:nvSpPr>
          <p:cNvPr id="3" name="Arrow: Pentagon 2">
            <a:extLst>
              <a:ext uri="{FF2B5EF4-FFF2-40B4-BE49-F238E27FC236}">
                <a16:creationId xmlns:a16="http://schemas.microsoft.com/office/drawing/2014/main" xmlns=""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4" name="TextBox 13">
            <a:extLst>
              <a:ext uri="{FF2B5EF4-FFF2-40B4-BE49-F238E27FC236}">
                <a16:creationId xmlns:a16="http://schemas.microsoft.com/office/drawing/2014/main" xmlns="" id="{BD1E19A6-F429-7D99-97C3-482E0986DEC3}"/>
              </a:ext>
            </a:extLst>
          </p:cNvPr>
          <p:cNvSpPr txBox="1"/>
          <p:nvPr/>
        </p:nvSpPr>
        <p:spPr>
          <a:xfrm>
            <a:off x="842132" y="1108711"/>
            <a:ext cx="10171963" cy="970266"/>
          </a:xfrm>
          <a:prstGeom prst="rect">
            <a:avLst/>
          </a:prstGeom>
          <a:solidFill>
            <a:schemeClr val="accent5">
              <a:lumMod val="20000"/>
              <a:lumOff val="80000"/>
            </a:schemeClr>
          </a:solidFill>
          <a:ln w="28575">
            <a:noFill/>
          </a:ln>
        </p:spPr>
        <p:txBody>
          <a:bodyPr wrap="square">
            <a:spAutoFit/>
          </a:bodyPr>
          <a:lstStyle>
            <a:defPPr>
              <a:defRPr lang="en-US"/>
            </a:defPPr>
            <a:lvl1pPr algn="just">
              <a:lnSpc>
                <a:spcPct val="125000"/>
              </a:lnSpc>
              <a:spcAft>
                <a:spcPts val="600"/>
              </a:spcAft>
              <a:defRPr sz="2400" b="1"/>
            </a:lvl1pPr>
          </a:lstStyle>
          <a:p>
            <a:r>
              <a:rPr lang="en-US"/>
              <a:t>3</a:t>
            </a:r>
            <a:r>
              <a:rPr lang="vi-VN"/>
              <a:t>.</a:t>
            </a:r>
            <a:r>
              <a:rPr lang="en-US"/>
              <a:t> </a:t>
            </a:r>
            <a:r>
              <a:rPr lang="vi-VN" b="0"/>
              <a:t>Sự đa dạng màu sắc thân ở bướm do ô nhiễm môi trường hay do nguyên nhân nào khác?</a:t>
            </a:r>
          </a:p>
        </p:txBody>
      </p:sp>
      <p:sp>
        <p:nvSpPr>
          <p:cNvPr id="5" name="TextBox 4">
            <a:extLst>
              <a:ext uri="{FF2B5EF4-FFF2-40B4-BE49-F238E27FC236}">
                <a16:creationId xmlns:a16="http://schemas.microsoft.com/office/drawing/2014/main" xmlns="" id="{E11C7B23-A44A-4E50-571F-994204D0012C}"/>
              </a:ext>
            </a:extLst>
          </p:cNvPr>
          <p:cNvSpPr txBox="1"/>
          <p:nvPr/>
        </p:nvSpPr>
        <p:spPr>
          <a:xfrm>
            <a:off x="842131" y="2581238"/>
            <a:ext cx="10171963" cy="3545145"/>
          </a:xfrm>
          <a:prstGeom prst="roundRect">
            <a:avLst>
              <a:gd name="adj" fmla="val 4553"/>
            </a:avLst>
          </a:prstGeom>
          <a:solidFill>
            <a:schemeClr val="bg1"/>
          </a:solidFill>
          <a:effectLst>
            <a:outerShdw blurRad="63500" sx="102000" sy="102000" algn="ctr" rotWithShape="0">
              <a:prstClr val="black">
                <a:alpha val="40000"/>
              </a:prstClr>
            </a:outerShdw>
          </a:effectLst>
        </p:spPr>
        <p:txBody>
          <a:bodyPr wrap="square">
            <a:spAutoFit/>
          </a:bodyPr>
          <a:lstStyle>
            <a:defPPr>
              <a:defRPr lang="en-US"/>
            </a:defPPr>
            <a:lvl1pPr algn="just">
              <a:lnSpc>
                <a:spcPct val="125000"/>
              </a:lnSpc>
              <a:spcAft>
                <a:spcPts val="600"/>
              </a:spcAft>
              <a:defRPr sz="2400" b="1"/>
            </a:lvl1pPr>
          </a:lstStyle>
          <a:p>
            <a:pPr marL="342900" indent="-342900">
              <a:buFont typeface="Wingdings" panose="05000000000000000000" pitchFamily="2" charset="2"/>
              <a:buChar char="v"/>
            </a:pPr>
            <a:r>
              <a:rPr lang="en-US" b="0" dirty="0"/>
              <a:t>M</a:t>
            </a:r>
            <a:r>
              <a:rPr lang="vi-VN" b="0" dirty="0" smtClean="0"/>
              <a:t>àu </a:t>
            </a:r>
            <a:r>
              <a:rPr lang="vi-VN" b="0" dirty="0"/>
              <a:t>sắc thân của bướm thay đổi </a:t>
            </a:r>
            <a:r>
              <a:rPr lang="vi-VN" dirty="0"/>
              <a:t>không phải do ô nhiễm môi trường</a:t>
            </a:r>
            <a:r>
              <a:rPr lang="vi-VN" b="0" dirty="0"/>
              <a:t>. </a:t>
            </a:r>
            <a:endParaRPr lang="en-US" b="0" dirty="0"/>
          </a:p>
          <a:p>
            <a:pPr marL="342900" indent="-342900">
              <a:buFont typeface="Wingdings" panose="05000000000000000000" pitchFamily="2" charset="2"/>
              <a:buChar char="v"/>
            </a:pPr>
            <a:r>
              <a:rPr lang="vi-VN" b="0" dirty="0"/>
              <a:t>Yếu tố làm thay đổi màu sắc thân của bướm là </a:t>
            </a:r>
            <a:r>
              <a:rPr lang="vi-VN" dirty="0"/>
              <a:t>chim ăn bướm. </a:t>
            </a:r>
            <a:endParaRPr lang="en-US" dirty="0"/>
          </a:p>
          <a:p>
            <a:pPr marL="342900" indent="-342900">
              <a:buFont typeface="Wingdings" panose="05000000000000000000" pitchFamily="2" charset="2"/>
              <a:buChar char="v"/>
            </a:pPr>
            <a:r>
              <a:rPr lang="vi-VN" dirty="0"/>
              <a:t>Ô nhiễm môi trường chỉ là yếu tố gián tiếp</a:t>
            </a:r>
            <a:r>
              <a:rPr lang="vi-VN" b="0" dirty="0"/>
              <a:t>, khi ô nhiễm môi trường xảy ra làm các cá thể bướm có thân màu đen trở nên ưu thế, các cá thể mang đặc điểm thích nghi này sống sót và sinh sản nhiều dẫn đến tăng số lượng cá thể bướm đen trong quần thể.</a:t>
            </a:r>
            <a:endParaRPr lang="en-US" b="0" dirty="0"/>
          </a:p>
        </p:txBody>
      </p:sp>
    </p:spTree>
    <p:extLst>
      <p:ext uri="{BB962C8B-B14F-4D97-AF65-F5344CB8AC3E}">
        <p14:creationId xmlns:p14="http://schemas.microsoft.com/office/powerpoint/2010/main" val="6939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820AC9-29AD-DB14-E642-F1498DC92D83}"/>
              </a:ext>
            </a:extLst>
          </p:cNvPr>
          <p:cNvSpPr/>
          <p:nvPr/>
        </p:nvSpPr>
        <p:spPr>
          <a:xfrm>
            <a:off x="436548" y="784618"/>
            <a:ext cx="5622085" cy="5285818"/>
          </a:xfrm>
          <a:prstGeom prst="rect">
            <a:avLst/>
          </a:prstGeom>
          <a:solidFill>
            <a:schemeClr val="accent3">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FEF5760-AC96-94F4-F000-16A60F43C03E}"/>
              </a:ext>
            </a:extLst>
          </p:cNvPr>
          <p:cNvSpPr/>
          <p:nvPr/>
        </p:nvSpPr>
        <p:spPr>
          <a:xfrm>
            <a:off x="6335906" y="784618"/>
            <a:ext cx="5622085" cy="5285818"/>
          </a:xfrm>
          <a:prstGeom prst="rect">
            <a:avLst/>
          </a:prstGeom>
          <a:solidFill>
            <a:schemeClr val="accent5">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A4903BD-A83C-FD5D-9545-FDFC4420F268}"/>
              </a:ext>
            </a:extLst>
          </p:cNvPr>
          <p:cNvSpPr/>
          <p:nvPr/>
        </p:nvSpPr>
        <p:spPr>
          <a:xfrm>
            <a:off x="1740305" y="462746"/>
            <a:ext cx="3014570" cy="58477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lumMod val="50000"/>
                  </a:schemeClr>
                </a:solidFill>
              </a:rPr>
              <a:t>Chọn lọc tự nhiên</a:t>
            </a:r>
          </a:p>
        </p:txBody>
      </p:sp>
      <p:sp>
        <p:nvSpPr>
          <p:cNvPr id="8" name="Rectangle 7">
            <a:extLst>
              <a:ext uri="{FF2B5EF4-FFF2-40B4-BE49-F238E27FC236}">
                <a16:creationId xmlns:a16="http://schemas.microsoft.com/office/drawing/2014/main" xmlns="" id="{FECAB39A-2289-866E-53A1-60253E8A7FCE}"/>
              </a:ext>
            </a:extLst>
          </p:cNvPr>
          <p:cNvSpPr/>
          <p:nvPr/>
        </p:nvSpPr>
        <p:spPr>
          <a:xfrm>
            <a:off x="7639663" y="462745"/>
            <a:ext cx="3014570" cy="584775"/>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rPr>
              <a:t>Chọn lọc nhân tạo</a:t>
            </a:r>
          </a:p>
        </p:txBody>
      </p:sp>
      <p:sp>
        <p:nvSpPr>
          <p:cNvPr id="11" name="Rectangle: Rounded Corners 10">
            <a:extLst>
              <a:ext uri="{FF2B5EF4-FFF2-40B4-BE49-F238E27FC236}">
                <a16:creationId xmlns:a16="http://schemas.microsoft.com/office/drawing/2014/main" xmlns="" id="{834C8BCF-E812-E501-0EEC-A9A4C26A0F97}"/>
              </a:ext>
            </a:extLst>
          </p:cNvPr>
          <p:cNvSpPr/>
          <p:nvPr/>
        </p:nvSpPr>
        <p:spPr>
          <a:xfrm>
            <a:off x="103235" y="1275017"/>
            <a:ext cx="1858296" cy="471948"/>
          </a:xfrm>
          <a:prstGeom prst="roundRect">
            <a:avLst>
              <a:gd name="adj" fmla="val 50000"/>
            </a:avLst>
          </a:prstGeom>
          <a:solidFill>
            <a:schemeClr val="accent3">
              <a:lumMod val="60000"/>
              <a:lumOff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Khái niệm</a:t>
            </a:r>
          </a:p>
        </p:txBody>
      </p:sp>
      <p:sp>
        <p:nvSpPr>
          <p:cNvPr id="15" name="TextBox 14">
            <a:extLst>
              <a:ext uri="{FF2B5EF4-FFF2-40B4-BE49-F238E27FC236}">
                <a16:creationId xmlns:a16="http://schemas.microsoft.com/office/drawing/2014/main" xmlns="" id="{C6788321-8857-4967-1E7E-85C08E9E7175}"/>
              </a:ext>
            </a:extLst>
          </p:cNvPr>
          <p:cNvSpPr txBox="1"/>
          <p:nvPr/>
        </p:nvSpPr>
        <p:spPr>
          <a:xfrm>
            <a:off x="545317" y="1811106"/>
            <a:ext cx="5404546" cy="2751522"/>
          </a:xfrm>
          <a:prstGeom prst="rect">
            <a:avLst/>
          </a:prstGeom>
          <a:noFill/>
        </p:spPr>
        <p:txBody>
          <a:bodyPr wrap="square">
            <a:spAutoFit/>
          </a:bodyPr>
          <a:lstStyle/>
          <a:p>
            <a:pPr algn="just">
              <a:lnSpc>
                <a:spcPct val="120000"/>
              </a:lnSpc>
              <a:spcAft>
                <a:spcPts val="600"/>
              </a:spcAft>
            </a:pPr>
            <a:r>
              <a:rPr lang="en-US" sz="2400" dirty="0"/>
              <a:t>L</a:t>
            </a:r>
            <a:r>
              <a:rPr lang="vi-VN" sz="2400" dirty="0" smtClean="0"/>
              <a:t>à </a:t>
            </a:r>
            <a:r>
              <a:rPr lang="vi-VN" sz="2400" dirty="0"/>
              <a:t>quá trình các cá thể </a:t>
            </a:r>
            <a:r>
              <a:rPr lang="vi-VN" sz="2400" b="1" dirty="0"/>
              <a:t>thích nghi hơn </a:t>
            </a:r>
            <a:r>
              <a:rPr lang="vi-VN" sz="2400" dirty="0"/>
              <a:t>với môi trường sống sẽ có khả năng </a:t>
            </a:r>
            <a:r>
              <a:rPr lang="vi-VN" sz="2400" b="1" dirty="0"/>
              <a:t>sống sót và sinh sản cao hơn</a:t>
            </a:r>
            <a:r>
              <a:rPr lang="vi-VN" sz="2400" dirty="0"/>
              <a:t>, dẫn đến số lượng cá thể có đặc điểm thích nghi (biến dị di truyền) trở nên phổ biến trong quần thể.</a:t>
            </a:r>
          </a:p>
        </p:txBody>
      </p:sp>
      <p:sp>
        <p:nvSpPr>
          <p:cNvPr id="16" name="Rectangle: Rounded Corners 15">
            <a:extLst>
              <a:ext uri="{FF2B5EF4-FFF2-40B4-BE49-F238E27FC236}">
                <a16:creationId xmlns:a16="http://schemas.microsoft.com/office/drawing/2014/main" xmlns="" id="{F93FCD96-0362-4405-1D87-79F4EC43262E}"/>
              </a:ext>
            </a:extLst>
          </p:cNvPr>
          <p:cNvSpPr/>
          <p:nvPr/>
        </p:nvSpPr>
        <p:spPr>
          <a:xfrm>
            <a:off x="103235" y="4508569"/>
            <a:ext cx="1858296" cy="471948"/>
          </a:xfrm>
          <a:prstGeom prst="roundRect">
            <a:avLst>
              <a:gd name="adj" fmla="val 50000"/>
            </a:avLst>
          </a:prstGeom>
          <a:solidFill>
            <a:schemeClr val="accent1">
              <a:lumMod val="10000"/>
              <a:lumOff val="9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Vai trò</a:t>
            </a:r>
          </a:p>
        </p:txBody>
      </p:sp>
      <p:sp>
        <p:nvSpPr>
          <p:cNvPr id="18" name="TextBox 17">
            <a:extLst>
              <a:ext uri="{FF2B5EF4-FFF2-40B4-BE49-F238E27FC236}">
                <a16:creationId xmlns:a16="http://schemas.microsoft.com/office/drawing/2014/main" xmlns="" id="{63DEBDC6-362F-325B-BECF-0F5D5F251490}"/>
              </a:ext>
            </a:extLst>
          </p:cNvPr>
          <p:cNvSpPr txBox="1"/>
          <p:nvPr/>
        </p:nvSpPr>
        <p:spPr>
          <a:xfrm>
            <a:off x="572237" y="5016959"/>
            <a:ext cx="5486396" cy="978729"/>
          </a:xfrm>
          <a:prstGeom prst="rect">
            <a:avLst/>
          </a:prstGeom>
          <a:noFill/>
        </p:spPr>
        <p:txBody>
          <a:bodyPr wrap="square">
            <a:spAutoFit/>
          </a:bodyPr>
          <a:lstStyle/>
          <a:p>
            <a:pPr>
              <a:lnSpc>
                <a:spcPct val="120000"/>
              </a:lnSpc>
              <a:spcAft>
                <a:spcPts val="600"/>
              </a:spcAft>
            </a:pPr>
            <a:r>
              <a:rPr lang="en-US" sz="2400" b="1" dirty="0"/>
              <a:t>G</a:t>
            </a:r>
            <a:r>
              <a:rPr lang="vi-VN" sz="2400" b="1" dirty="0" smtClean="0"/>
              <a:t>iữ </a:t>
            </a:r>
            <a:r>
              <a:rPr lang="vi-VN" sz="2400" b="1" dirty="0"/>
              <a:t>lại </a:t>
            </a:r>
            <a:r>
              <a:rPr lang="vi-VN" sz="2400" dirty="0"/>
              <a:t>những đặc điểm di truyền </a:t>
            </a:r>
            <a:r>
              <a:rPr lang="vi-VN" sz="2400" b="1" dirty="0"/>
              <a:t>thích nghi</a:t>
            </a:r>
            <a:r>
              <a:rPr lang="vi-VN" sz="2400" dirty="0"/>
              <a:t> cho sinh vật.</a:t>
            </a:r>
          </a:p>
        </p:txBody>
      </p:sp>
      <p:sp>
        <p:nvSpPr>
          <p:cNvPr id="19" name="Rectangle: Rounded Corners 18">
            <a:extLst>
              <a:ext uri="{FF2B5EF4-FFF2-40B4-BE49-F238E27FC236}">
                <a16:creationId xmlns:a16="http://schemas.microsoft.com/office/drawing/2014/main" xmlns="" id="{7D30C230-BFBA-56C7-75AA-72F84BBDD1D0}"/>
              </a:ext>
            </a:extLst>
          </p:cNvPr>
          <p:cNvSpPr/>
          <p:nvPr/>
        </p:nvSpPr>
        <p:spPr>
          <a:xfrm>
            <a:off x="6227136" y="1275017"/>
            <a:ext cx="1858296" cy="471948"/>
          </a:xfrm>
          <a:prstGeom prst="roundRect">
            <a:avLst>
              <a:gd name="adj" fmla="val 50000"/>
            </a:avLst>
          </a:prstGeom>
          <a:solidFill>
            <a:schemeClr val="accent5">
              <a:lumMod val="60000"/>
              <a:lumOff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Khái niệm</a:t>
            </a:r>
          </a:p>
        </p:txBody>
      </p:sp>
      <p:sp>
        <p:nvSpPr>
          <p:cNvPr id="20" name="Rectangle: Rounded Corners 19">
            <a:extLst>
              <a:ext uri="{FF2B5EF4-FFF2-40B4-BE49-F238E27FC236}">
                <a16:creationId xmlns:a16="http://schemas.microsoft.com/office/drawing/2014/main" xmlns="" id="{D422D798-0F16-8541-C8E8-7CAE7502C57D}"/>
              </a:ext>
            </a:extLst>
          </p:cNvPr>
          <p:cNvSpPr/>
          <p:nvPr/>
        </p:nvSpPr>
        <p:spPr>
          <a:xfrm>
            <a:off x="6227136" y="4508569"/>
            <a:ext cx="1858296" cy="471948"/>
          </a:xfrm>
          <a:prstGeom prst="roundRect">
            <a:avLst>
              <a:gd name="adj" fmla="val 50000"/>
            </a:avLst>
          </a:prstGeom>
          <a:solidFill>
            <a:srgbClr val="92D05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Vai trò</a:t>
            </a:r>
          </a:p>
        </p:txBody>
      </p:sp>
      <p:sp>
        <p:nvSpPr>
          <p:cNvPr id="22" name="TextBox 21">
            <a:extLst>
              <a:ext uri="{FF2B5EF4-FFF2-40B4-BE49-F238E27FC236}">
                <a16:creationId xmlns:a16="http://schemas.microsoft.com/office/drawing/2014/main" xmlns="" id="{3104A2EE-BFA8-C1C5-36C4-2493C1C8E9B6}"/>
              </a:ext>
            </a:extLst>
          </p:cNvPr>
          <p:cNvSpPr txBox="1"/>
          <p:nvPr/>
        </p:nvSpPr>
        <p:spPr>
          <a:xfrm>
            <a:off x="6462741" y="1772396"/>
            <a:ext cx="5436257" cy="2751522"/>
          </a:xfrm>
          <a:prstGeom prst="rect">
            <a:avLst/>
          </a:prstGeom>
          <a:noFill/>
        </p:spPr>
        <p:txBody>
          <a:bodyPr wrap="square">
            <a:spAutoFit/>
          </a:bodyPr>
          <a:lstStyle>
            <a:defPPr>
              <a:defRPr lang="en-US"/>
            </a:defPPr>
            <a:lvl1pPr algn="just">
              <a:lnSpc>
                <a:spcPct val="120000"/>
              </a:lnSpc>
              <a:spcAft>
                <a:spcPts val="600"/>
              </a:spcAft>
              <a:defRPr sz="2400"/>
            </a:lvl1pPr>
          </a:lstStyle>
          <a:p>
            <a:r>
              <a:rPr lang="en-US" dirty="0"/>
              <a:t>L</a:t>
            </a:r>
            <a:r>
              <a:rPr lang="vi-VN" dirty="0" smtClean="0"/>
              <a:t>à </a:t>
            </a:r>
            <a:r>
              <a:rPr lang="vi-VN" dirty="0"/>
              <a:t>quá trình </a:t>
            </a:r>
            <a:r>
              <a:rPr lang="vi-VN" b="1" dirty="0"/>
              <a:t>phát hiện, giữ lại, nhân giống</a:t>
            </a:r>
            <a:r>
              <a:rPr lang="vi-VN" dirty="0"/>
              <a:t> những cá thể mang </a:t>
            </a:r>
            <a:r>
              <a:rPr lang="vi-VN" b="1" dirty="0"/>
              <a:t>đặc tính tốt </a:t>
            </a:r>
            <a:r>
              <a:rPr lang="vi-VN" dirty="0"/>
              <a:t>(theo yêu cầu đề ra) và </a:t>
            </a:r>
            <a:r>
              <a:rPr lang="vi-VN" b="1" dirty="0"/>
              <a:t>loại thải cá thể </a:t>
            </a:r>
            <a:r>
              <a:rPr lang="vi-VN" dirty="0"/>
              <a:t>thiếu các đặc tính đó nhằm </a:t>
            </a:r>
            <a:r>
              <a:rPr lang="vi-VN" b="1" dirty="0"/>
              <a:t>nâng cao năng suất, chất lượng </a:t>
            </a:r>
            <a:r>
              <a:rPr lang="vi-VN" dirty="0"/>
              <a:t>vật nuôi và cây trồng.</a:t>
            </a:r>
          </a:p>
        </p:txBody>
      </p:sp>
      <p:sp>
        <p:nvSpPr>
          <p:cNvPr id="24" name="TextBox 23">
            <a:extLst>
              <a:ext uri="{FF2B5EF4-FFF2-40B4-BE49-F238E27FC236}">
                <a16:creationId xmlns:a16="http://schemas.microsoft.com/office/drawing/2014/main" xmlns="" id="{E5678E43-3E7E-A684-423E-618B8B4F1F9F}"/>
              </a:ext>
            </a:extLst>
          </p:cNvPr>
          <p:cNvSpPr txBox="1"/>
          <p:nvPr/>
        </p:nvSpPr>
        <p:spPr>
          <a:xfrm>
            <a:off x="6388262" y="5015961"/>
            <a:ext cx="5517371" cy="978729"/>
          </a:xfrm>
          <a:prstGeom prst="rect">
            <a:avLst/>
          </a:prstGeom>
          <a:noFill/>
        </p:spPr>
        <p:txBody>
          <a:bodyPr wrap="square">
            <a:spAutoFit/>
          </a:bodyPr>
          <a:lstStyle/>
          <a:p>
            <a:pPr algn="just">
              <a:lnSpc>
                <a:spcPct val="120000"/>
              </a:lnSpc>
              <a:spcAft>
                <a:spcPts val="600"/>
              </a:spcAft>
            </a:pPr>
            <a:r>
              <a:rPr lang="en-US" sz="2400" b="1" dirty="0"/>
              <a:t>G</a:t>
            </a:r>
            <a:r>
              <a:rPr lang="vi-VN" sz="2400" b="1" dirty="0" smtClean="0"/>
              <a:t>iữ </a:t>
            </a:r>
            <a:r>
              <a:rPr lang="vi-VN" sz="2400" b="1" dirty="0"/>
              <a:t>lại </a:t>
            </a:r>
            <a:r>
              <a:rPr lang="vi-VN" sz="2400" dirty="0"/>
              <a:t>nhiều giống vật nuôi, cây trồng phù hợp với </a:t>
            </a:r>
            <a:r>
              <a:rPr lang="vi-VN" sz="2400" b="1" dirty="0"/>
              <a:t>nhu cầu của con người.</a:t>
            </a:r>
          </a:p>
        </p:txBody>
      </p:sp>
    </p:spTree>
    <p:extLst>
      <p:ext uri="{BB962C8B-B14F-4D97-AF65-F5344CB8AC3E}">
        <p14:creationId xmlns:p14="http://schemas.microsoft.com/office/powerpoint/2010/main" val="807796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a:solidFill>
                  <a:srgbClr val="00B050"/>
                </a:solidFill>
              </a:rPr>
              <a:t>III. CHỌN LỌC TỰ NHIÊN</a:t>
            </a:r>
          </a:p>
        </p:txBody>
      </p:sp>
      <p:sp>
        <p:nvSpPr>
          <p:cNvPr id="3" name="Arrow: Pentagon 2">
            <a:extLst>
              <a:ext uri="{FF2B5EF4-FFF2-40B4-BE49-F238E27FC236}">
                <a16:creationId xmlns:a16="http://schemas.microsoft.com/office/drawing/2014/main" xmlns=""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nvGrpSpPr>
          <p:cNvPr id="12" name="Group 11">
            <a:extLst>
              <a:ext uri="{FF2B5EF4-FFF2-40B4-BE49-F238E27FC236}">
                <a16:creationId xmlns:a16="http://schemas.microsoft.com/office/drawing/2014/main" xmlns="" id="{CB26057B-72EE-1D5E-2A44-D163ACEE0977}"/>
              </a:ext>
            </a:extLst>
          </p:cNvPr>
          <p:cNvGrpSpPr/>
          <p:nvPr/>
        </p:nvGrpSpPr>
        <p:grpSpPr>
          <a:xfrm>
            <a:off x="1173971" y="1167931"/>
            <a:ext cx="9828325" cy="1752253"/>
            <a:chOff x="1250663" y="2943633"/>
            <a:chExt cx="9828325" cy="1752253"/>
          </a:xfrm>
        </p:grpSpPr>
        <p:sp>
          <p:nvSpPr>
            <p:cNvPr id="8" name="Rectangle: Rounded Corners 7">
              <a:extLst>
                <a:ext uri="{FF2B5EF4-FFF2-40B4-BE49-F238E27FC236}">
                  <a16:creationId xmlns:a16="http://schemas.microsoft.com/office/drawing/2014/main" xmlns="" id="{E62F42CC-D726-7FA8-73DB-0A32A7ADEF66}"/>
                </a:ext>
              </a:extLst>
            </p:cNvPr>
            <p:cNvSpPr/>
            <p:nvPr/>
          </p:nvSpPr>
          <p:spPr>
            <a:xfrm>
              <a:off x="1250663" y="3209105"/>
              <a:ext cx="9828325" cy="1486781"/>
            </a:xfrm>
            <a:prstGeom prst="roundRect">
              <a:avLst>
                <a:gd name="adj" fmla="val 0"/>
              </a:avLst>
            </a:prstGeom>
            <a:solidFill>
              <a:schemeClr val="bg1"/>
            </a:solidFill>
            <a:ln w="19050">
              <a:solidFill>
                <a:schemeClr val="bg1"/>
              </a:solidFill>
              <a:prstDash val="solid"/>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xmlns="" id="{4414084D-043E-5616-EB7F-3D89F0321593}"/>
                </a:ext>
              </a:extLst>
            </p:cNvPr>
            <p:cNvSpPr/>
            <p:nvPr/>
          </p:nvSpPr>
          <p:spPr>
            <a:xfrm>
              <a:off x="1622323" y="2943633"/>
              <a:ext cx="1934988" cy="530942"/>
            </a:xfrm>
            <a:prstGeom prst="parallelogram">
              <a:avLst/>
            </a:prstGeom>
            <a:solidFill>
              <a:srgbClr val="FFC0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hỏi</a:t>
              </a:r>
            </a:p>
          </p:txBody>
        </p:sp>
        <p:sp>
          <p:nvSpPr>
            <p:cNvPr id="11" name="TextBox 10">
              <a:extLst>
                <a:ext uri="{FF2B5EF4-FFF2-40B4-BE49-F238E27FC236}">
                  <a16:creationId xmlns:a16="http://schemas.microsoft.com/office/drawing/2014/main" xmlns="" id="{759C014E-BAF4-7240-3B22-FDF807A6E066}"/>
                </a:ext>
              </a:extLst>
            </p:cNvPr>
            <p:cNvSpPr txBox="1"/>
            <p:nvPr/>
          </p:nvSpPr>
          <p:spPr>
            <a:xfrm>
              <a:off x="1447553" y="3591327"/>
              <a:ext cx="9434543" cy="937949"/>
            </a:xfrm>
            <a:prstGeom prst="rect">
              <a:avLst/>
            </a:prstGeom>
            <a:noFill/>
          </p:spPr>
          <p:txBody>
            <a:bodyPr wrap="square">
              <a:spAutoFit/>
            </a:bodyPr>
            <a:lstStyle>
              <a:defPPr>
                <a:defRPr lang="en-US"/>
              </a:defPPr>
              <a:lvl1pPr algn="just">
                <a:lnSpc>
                  <a:spcPct val="120000"/>
                </a:lnSpc>
                <a:spcAft>
                  <a:spcPts val="600"/>
                </a:spcAft>
                <a:defRPr sz="2400"/>
              </a:lvl1pPr>
            </a:lstStyle>
            <a:p>
              <a:r>
                <a:rPr lang="vi-VN"/>
                <a:t>Giải thích vì sao khi sử dụng thuốc kháng sinh phải sử dụng đúng liều lượng.</a:t>
              </a:r>
              <a:endParaRPr lang="en-US"/>
            </a:p>
          </p:txBody>
        </p:sp>
      </p:grpSp>
      <p:sp>
        <p:nvSpPr>
          <p:cNvPr id="13" name="Rectangle: Rounded Corners 12">
            <a:extLst>
              <a:ext uri="{FF2B5EF4-FFF2-40B4-BE49-F238E27FC236}">
                <a16:creationId xmlns:a16="http://schemas.microsoft.com/office/drawing/2014/main" xmlns="" id="{58BF4D52-DAD1-5D65-C3FD-E1A3FDD70BD2}"/>
              </a:ext>
            </a:extLst>
          </p:cNvPr>
          <p:cNvSpPr/>
          <p:nvPr/>
        </p:nvSpPr>
        <p:spPr>
          <a:xfrm>
            <a:off x="5439205" y="3135796"/>
            <a:ext cx="1421745" cy="41295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sp>
        <p:nvSpPr>
          <p:cNvPr id="15" name="TextBox 14">
            <a:extLst>
              <a:ext uri="{FF2B5EF4-FFF2-40B4-BE49-F238E27FC236}">
                <a16:creationId xmlns:a16="http://schemas.microsoft.com/office/drawing/2014/main" xmlns="" id="{A21EACF2-DA82-877A-6FFA-D63F516EFD6F}"/>
              </a:ext>
            </a:extLst>
          </p:cNvPr>
          <p:cNvSpPr txBox="1"/>
          <p:nvPr/>
        </p:nvSpPr>
        <p:spPr>
          <a:xfrm>
            <a:off x="572237" y="3636122"/>
            <a:ext cx="11273667" cy="1477328"/>
          </a:xfrm>
          <a:prstGeom prst="rect">
            <a:avLst/>
          </a:prstGeom>
          <a:noFill/>
        </p:spPr>
        <p:txBody>
          <a:bodyPr wrap="square">
            <a:spAutoFit/>
          </a:bodyPr>
          <a:lstStyle>
            <a:defPPr>
              <a:defRPr lang="en-US"/>
            </a:defPPr>
            <a:lvl1pPr algn="just">
              <a:lnSpc>
                <a:spcPct val="125000"/>
              </a:lnSpc>
              <a:defRPr sz="2400" b="0"/>
            </a:lvl1pPr>
          </a:lstStyle>
          <a:p>
            <a:r>
              <a:rPr lang="vi-VN" dirty="0"/>
              <a:t>Khi sử dụng thuốc kháng sinh phải sử dụng đúng liều lượng để tránh hiện tượng nhờn thuốc vì nếu sử dụng không đúng cách sẽ </a:t>
            </a:r>
            <a:r>
              <a:rPr lang="vi-VN" b="1" dirty="0">
                <a:solidFill>
                  <a:srgbClr val="FF0000"/>
                </a:solidFill>
              </a:rPr>
              <a:t>hình thành quần thể vi khuẩn kháng thuốc.</a:t>
            </a:r>
            <a:endParaRPr lang="en-US" b="1" dirty="0">
              <a:solidFill>
                <a:srgbClr val="FF0000"/>
              </a:solidFill>
            </a:endParaRPr>
          </a:p>
        </p:txBody>
      </p:sp>
      <p:sp>
        <p:nvSpPr>
          <p:cNvPr id="16" name="TextBox 15">
            <a:extLst>
              <a:ext uri="{FF2B5EF4-FFF2-40B4-BE49-F238E27FC236}">
                <a16:creationId xmlns:a16="http://schemas.microsoft.com/office/drawing/2014/main" xmlns="" id="{AFFDFF50-8045-6B0D-1606-32CB44DE5906}"/>
              </a:ext>
            </a:extLst>
          </p:cNvPr>
          <p:cNvSpPr txBox="1"/>
          <p:nvPr/>
        </p:nvSpPr>
        <p:spPr>
          <a:xfrm>
            <a:off x="572237" y="5155423"/>
            <a:ext cx="11273668" cy="1528078"/>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defPPr>
              <a:defRPr lang="en-US"/>
            </a:defPPr>
            <a:lvl1pPr algn="just">
              <a:lnSpc>
                <a:spcPct val="120000"/>
              </a:lnSpc>
              <a:spcAft>
                <a:spcPts val="600"/>
              </a:spcAft>
              <a:defRPr sz="2400"/>
            </a:lvl1pPr>
          </a:lstStyle>
          <a:p>
            <a:r>
              <a:rPr lang="vi-VN"/>
              <a:t>Thông qua cơ chế này cũng đã hình thành </a:t>
            </a:r>
            <a:r>
              <a:rPr lang="vi-VN" b="1"/>
              <a:t>quần thể côn trùng kháng thuốc trừ sâu, vi khuẩn kháng thuốc kháng sinh, chủng virus mới kháng vaccine sẵn có.</a:t>
            </a:r>
            <a:endParaRPr lang="en-US" b="1"/>
          </a:p>
        </p:txBody>
      </p:sp>
    </p:spTree>
    <p:extLst>
      <p:ext uri="{BB962C8B-B14F-4D97-AF65-F5344CB8AC3E}">
        <p14:creationId xmlns:p14="http://schemas.microsoft.com/office/powerpoint/2010/main" val="13630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E20AB7-36FF-660B-DE65-2BEF364E76C2}"/>
              </a:ext>
            </a:extLst>
          </p:cNvPr>
          <p:cNvSpPr/>
          <p:nvPr/>
        </p:nvSpPr>
        <p:spPr>
          <a:xfrm>
            <a:off x="0" y="0"/>
            <a:ext cx="2914281" cy="629159"/>
          </a:xfrm>
          <a:prstGeom prst="roundRect">
            <a:avLst>
              <a:gd name="adj" fmla="val 50000"/>
            </a:avLst>
          </a:prstGeom>
          <a:solidFill>
            <a:srgbClr val="FF0000">
              <a:alpha val="50000"/>
            </a:srgb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t>Em</a:t>
            </a:r>
            <a:r>
              <a:rPr lang="en-US" sz="3200" b="1" dirty="0"/>
              <a:t> </a:t>
            </a:r>
            <a:r>
              <a:rPr lang="en-US" sz="3200" b="1" dirty="0" err="1"/>
              <a:t>đã</a:t>
            </a:r>
            <a:r>
              <a:rPr lang="en-US" sz="3200" b="1" dirty="0"/>
              <a:t> </a:t>
            </a:r>
            <a:r>
              <a:rPr lang="en-US" sz="3200" b="1" dirty="0" err="1"/>
              <a:t>học</a:t>
            </a:r>
            <a:endParaRPr lang="en-US" sz="3200" b="1" dirty="0"/>
          </a:p>
        </p:txBody>
      </p:sp>
      <p:sp>
        <p:nvSpPr>
          <p:cNvPr id="7" name="Rectangle: Rounded Corners 6">
            <a:extLst>
              <a:ext uri="{FF2B5EF4-FFF2-40B4-BE49-F238E27FC236}">
                <a16:creationId xmlns:a16="http://schemas.microsoft.com/office/drawing/2014/main" xmlns="" id="{5406CCCD-5AF6-9B3B-1060-64A47AD630A2}"/>
              </a:ext>
            </a:extLst>
          </p:cNvPr>
          <p:cNvSpPr/>
          <p:nvPr/>
        </p:nvSpPr>
        <p:spPr>
          <a:xfrm>
            <a:off x="2672324" y="563670"/>
            <a:ext cx="9415454" cy="1239004"/>
          </a:xfrm>
          <a:prstGeom prst="roundRect">
            <a:avLst>
              <a:gd name="adj" fmla="val 9752"/>
            </a:avLst>
          </a:prstGeom>
          <a:solidFill>
            <a:srgbClr val="FFC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B6467612-0135-CC09-F4B3-31A2A34A2459}"/>
              </a:ext>
            </a:extLst>
          </p:cNvPr>
          <p:cNvSpPr txBox="1"/>
          <p:nvPr/>
        </p:nvSpPr>
        <p:spPr>
          <a:xfrm>
            <a:off x="2869026" y="615958"/>
            <a:ext cx="9112564" cy="972382"/>
          </a:xfrm>
          <a:prstGeom prst="rect">
            <a:avLst/>
          </a:prstGeom>
          <a:noFill/>
        </p:spPr>
        <p:txBody>
          <a:bodyPr wrap="square">
            <a:spAutoFit/>
          </a:bodyPr>
          <a:lstStyle/>
          <a:p>
            <a:pPr algn="just">
              <a:lnSpc>
                <a:spcPct val="125000"/>
              </a:lnSpc>
            </a:pPr>
            <a:r>
              <a:rPr lang="en-US" sz="2400" b="1" dirty="0" err="1">
                <a:solidFill>
                  <a:srgbClr val="002060"/>
                </a:solidFill>
                <a:latin typeface="Times New Roman" panose="02020603050405020304" pitchFamily="18" charset="0"/>
                <a:cs typeface="Times New Roman" panose="02020603050405020304" pitchFamily="18" charset="0"/>
              </a:rPr>
              <a:t>Tiến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sinh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thay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tính</a:t>
            </a:r>
            <a:r>
              <a:rPr lang="en-US" sz="2400" dirty="0">
                <a:solidFill>
                  <a:srgbClr val="002060"/>
                </a:solidFill>
                <a:latin typeface="Times New Roman" panose="02020603050405020304" pitchFamily="18" charset="0"/>
                <a:cs typeface="Times New Roman" panose="02020603050405020304" pitchFamily="18" charset="0"/>
              </a:rPr>
              <a:t> di </a:t>
            </a:r>
            <a:r>
              <a:rPr lang="en-US" sz="2400" dirty="0" err="1">
                <a:solidFill>
                  <a:srgbClr val="002060"/>
                </a:solidFill>
                <a:latin typeface="Times New Roman" panose="02020603050405020304" pitchFamily="18" charset="0"/>
                <a:cs typeface="Times New Roman" panose="02020603050405020304" pitchFamily="18" charset="0"/>
              </a:rPr>
              <a:t>truyền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qua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thế</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gian</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54B29DE6-49BB-EF62-5D78-1B2C3F2DF6BD}"/>
              </a:ext>
            </a:extLst>
          </p:cNvPr>
          <p:cNvSpPr/>
          <p:nvPr/>
        </p:nvSpPr>
        <p:spPr>
          <a:xfrm>
            <a:off x="2672324" y="327278"/>
            <a:ext cx="196701" cy="176980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ED514BB6-AB53-8D00-231A-C7F42EEC072F}"/>
              </a:ext>
            </a:extLst>
          </p:cNvPr>
          <p:cNvSpPr/>
          <p:nvPr/>
        </p:nvSpPr>
        <p:spPr>
          <a:xfrm>
            <a:off x="2944745" y="1910217"/>
            <a:ext cx="9173497" cy="1485032"/>
          </a:xfrm>
          <a:prstGeom prst="roundRect">
            <a:avLst>
              <a:gd name="adj" fmla="val 9752"/>
            </a:avLst>
          </a:prstGeom>
          <a:solidFill>
            <a:srgbClr val="00B05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5660729C-7AD1-5089-81CF-4B1FE5582DF7}"/>
              </a:ext>
            </a:extLst>
          </p:cNvPr>
          <p:cNvSpPr/>
          <p:nvPr/>
        </p:nvSpPr>
        <p:spPr>
          <a:xfrm>
            <a:off x="2672325" y="2418740"/>
            <a:ext cx="1358410" cy="204019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782EF6EC-7153-2AA5-DF2B-290F11941BAD}"/>
              </a:ext>
            </a:extLst>
          </p:cNvPr>
          <p:cNvSpPr/>
          <p:nvPr/>
        </p:nvSpPr>
        <p:spPr>
          <a:xfrm>
            <a:off x="3002898" y="3615897"/>
            <a:ext cx="9218753" cy="1848003"/>
          </a:xfrm>
          <a:prstGeom prst="roundRect">
            <a:avLst>
              <a:gd name="adj" fmla="val 9752"/>
            </a:avLst>
          </a:prstGeom>
          <a:solidFill>
            <a:srgbClr val="7030A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2DEBF52E-31E7-2328-6C1D-6D5ECB3FF54D}"/>
              </a:ext>
            </a:extLst>
          </p:cNvPr>
          <p:cNvSpPr txBox="1"/>
          <p:nvPr/>
        </p:nvSpPr>
        <p:spPr>
          <a:xfrm>
            <a:off x="2944745" y="1917921"/>
            <a:ext cx="9112564" cy="1477328"/>
          </a:xfrm>
          <a:prstGeom prst="rect">
            <a:avLst/>
          </a:prstGeom>
          <a:noFill/>
        </p:spPr>
        <p:txBody>
          <a:bodyPr wrap="square">
            <a:spAutoFit/>
          </a:bodyPr>
          <a:lstStyle>
            <a:defPPr>
              <a:defRPr lang="en-US"/>
            </a:defPPr>
            <a:lvl1pPr algn="just">
              <a:lnSpc>
                <a:spcPct val="125000"/>
              </a:lnSpc>
              <a:defRPr sz="2400" b="1">
                <a:solidFill>
                  <a:schemeClr val="bg1"/>
                </a:solidFill>
              </a:defRPr>
            </a:lvl1pPr>
          </a:lstStyle>
          <a:p>
            <a:r>
              <a:rPr lang="vi-VN" dirty="0">
                <a:solidFill>
                  <a:srgbClr val="002060"/>
                </a:solidFill>
                <a:latin typeface="Times New Roman" panose="02020603050405020304" pitchFamily="18" charset="0"/>
                <a:cs typeface="Times New Roman" panose="02020603050405020304" pitchFamily="18" charset="0"/>
              </a:rPr>
              <a:t>Chọn lọc nhân tạo </a:t>
            </a:r>
            <a:r>
              <a:rPr lang="vi-VN" b="0" dirty="0">
                <a:solidFill>
                  <a:srgbClr val="002060"/>
                </a:solidFill>
                <a:latin typeface="Times New Roman" panose="02020603050405020304" pitchFamily="18" charset="0"/>
                <a:cs typeface="Times New Roman" panose="02020603050405020304" pitchFamily="18" charset="0"/>
              </a:rPr>
              <a:t>là phương pháp con người sử dụng nguyên lí tiến hoá nhằm tạo ra các giống vật nuôi, cây trồng, các chủng vi sinh vật phù hợp với nhu cầu cụ thể của con người</a:t>
            </a:r>
            <a:r>
              <a:rPr lang="vi-VN" b="0" dirty="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318FD2D0-07A5-EBF1-D8A2-17020E029518}"/>
              </a:ext>
            </a:extLst>
          </p:cNvPr>
          <p:cNvSpPr txBox="1"/>
          <p:nvPr/>
        </p:nvSpPr>
        <p:spPr>
          <a:xfrm>
            <a:off x="3136772" y="3524909"/>
            <a:ext cx="8951006" cy="1895712"/>
          </a:xfrm>
          <a:prstGeom prst="rect">
            <a:avLst/>
          </a:prstGeom>
          <a:noFill/>
        </p:spPr>
        <p:txBody>
          <a:bodyPr wrap="square">
            <a:spAutoFit/>
          </a:bodyPr>
          <a:lstStyle>
            <a:defPPr>
              <a:defRPr lang="en-US"/>
            </a:defPPr>
            <a:lvl1pPr algn="just">
              <a:lnSpc>
                <a:spcPct val="125000"/>
              </a:lnSpc>
              <a:defRPr sz="2400" b="1">
                <a:solidFill>
                  <a:schemeClr val="bg1"/>
                </a:solidFill>
              </a:defRPr>
            </a:lvl1pPr>
          </a:lstStyle>
          <a:p>
            <a:r>
              <a:rPr lang="vi-VN" dirty="0">
                <a:solidFill>
                  <a:srgbClr val="002060"/>
                </a:solidFill>
                <a:latin typeface="Times New Roman" panose="02020603050405020304" pitchFamily="18" charset="0"/>
                <a:cs typeface="Times New Roman" panose="02020603050405020304" pitchFamily="18" charset="0"/>
              </a:rPr>
              <a:t>Chọn lọc tự nhiên </a:t>
            </a:r>
            <a:r>
              <a:rPr lang="vi-VN" b="0" dirty="0">
                <a:solidFill>
                  <a:srgbClr val="002060"/>
                </a:solidFill>
                <a:latin typeface="Times New Roman" panose="02020603050405020304" pitchFamily="18" charset="0"/>
                <a:cs typeface="Times New Roman" panose="02020603050405020304" pitchFamily="18" charset="0"/>
              </a:rPr>
              <a:t>là quá trình các cá thể thích nghi hơn với môi trường sống có khả năng sống sót và sinh sản cao hơn, dẫn đến số lượng cá thể có đặc điểm thích nghi được di truyền trở nên phổ biến trong quần thể.</a:t>
            </a:r>
            <a:endParaRPr lang="en-US" b="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0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937649" y="2711185"/>
            <a:ext cx="4294400" cy="1546399"/>
          </a:xfrm>
          <a:prstGeom prst="rect">
            <a:avLst/>
          </a:prstGeom>
        </p:spPr>
        <p:txBody>
          <a:bodyPr lIns="121900" tIns="121900" rIns="121900" bIns="121900" anchor="ctr" anchorCtr="0">
            <a:noAutofit/>
          </a:bodyPr>
          <a:lstStyle/>
          <a:p>
            <a:r>
              <a:rPr lang="en" sz="6000" b="1" dirty="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1650832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xmlns="" id="{3D00515A-0AA2-5ADF-5BA1-45AC9CF6923B}"/>
              </a:ext>
            </a:extLst>
          </p:cNvPr>
          <p:cNvSpPr txBox="1"/>
          <p:nvPr/>
        </p:nvSpPr>
        <p:spPr>
          <a:xfrm>
            <a:off x="1745226" y="1738931"/>
            <a:ext cx="8701548" cy="2793842"/>
          </a:xfrm>
          <a:prstGeom prst="rect">
            <a:avLst/>
          </a:prstGeom>
          <a:noFill/>
        </p:spPr>
        <p:txBody>
          <a:bodyPr wrap="square">
            <a:spAutoFit/>
          </a:bodyPr>
          <a:lstStyle/>
          <a:p>
            <a:pPr>
              <a:lnSpc>
                <a:spcPct val="150000"/>
              </a:lnSpc>
            </a:pPr>
            <a:r>
              <a:rPr lang="en-US" sz="2400" b="1" dirty="0" err="1" smtClean="0">
                <a:solidFill>
                  <a:srgbClr val="FF0000"/>
                </a:solidFill>
              </a:rPr>
              <a:t>Câu</a:t>
            </a:r>
            <a:r>
              <a:rPr lang="en-US" sz="2400" b="1" dirty="0" smtClean="0">
                <a:solidFill>
                  <a:srgbClr val="FF0000"/>
                </a:solidFill>
              </a:rPr>
              <a:t> </a:t>
            </a:r>
            <a:r>
              <a:rPr lang="vi-VN" sz="2400" b="1" dirty="0" smtClean="0">
                <a:solidFill>
                  <a:srgbClr val="FF0000"/>
                </a:solidFill>
              </a:rPr>
              <a:t>1</a:t>
            </a:r>
            <a:r>
              <a:rPr lang="vi-VN" sz="2400" b="1" dirty="0">
                <a:solidFill>
                  <a:srgbClr val="FF0000"/>
                </a:solidFill>
              </a:rPr>
              <a:t>. </a:t>
            </a:r>
            <a:r>
              <a:rPr lang="vi-VN" sz="2400" b="1" dirty="0"/>
              <a:t>Đối tượng của chọn lọc tự nhiên là </a:t>
            </a:r>
            <a:endParaRPr lang="en-US" sz="2400" b="1" dirty="0"/>
          </a:p>
          <a:p>
            <a:pPr lvl="1">
              <a:lnSpc>
                <a:spcPct val="150000"/>
              </a:lnSpc>
            </a:pPr>
            <a:r>
              <a:rPr lang="vi-VN" sz="2400" b="1" dirty="0"/>
              <a:t>A. </a:t>
            </a:r>
            <a:r>
              <a:rPr lang="vi-VN" sz="2400" dirty="0"/>
              <a:t>mọi sinh vật sống.</a:t>
            </a:r>
          </a:p>
          <a:p>
            <a:pPr lvl="1">
              <a:lnSpc>
                <a:spcPct val="150000"/>
              </a:lnSpc>
            </a:pPr>
            <a:r>
              <a:rPr lang="vi-VN" sz="2400" b="1" dirty="0"/>
              <a:t>B.</a:t>
            </a:r>
            <a:r>
              <a:rPr lang="en-US" sz="2400" b="1" dirty="0"/>
              <a:t> </a:t>
            </a:r>
            <a:r>
              <a:rPr lang="vi-VN" sz="2400" dirty="0"/>
              <a:t>vật nuôi.</a:t>
            </a:r>
          </a:p>
          <a:p>
            <a:pPr lvl="1">
              <a:lnSpc>
                <a:spcPct val="150000"/>
              </a:lnSpc>
            </a:pPr>
            <a:r>
              <a:rPr lang="vi-VN" sz="2400" b="1" dirty="0"/>
              <a:t>C.</a:t>
            </a:r>
            <a:r>
              <a:rPr lang="en-US" sz="2400" b="1" dirty="0"/>
              <a:t> </a:t>
            </a:r>
            <a:r>
              <a:rPr lang="vi-VN" sz="2400" dirty="0"/>
              <a:t>cây trồng.</a:t>
            </a:r>
          </a:p>
          <a:p>
            <a:pPr lvl="1">
              <a:lnSpc>
                <a:spcPct val="150000"/>
              </a:lnSpc>
            </a:pPr>
            <a:r>
              <a:rPr lang="vi-VN" sz="2400" b="1" dirty="0"/>
              <a:t>D.</a:t>
            </a:r>
            <a:r>
              <a:rPr lang="en-US" sz="2400" b="1" dirty="0"/>
              <a:t> </a:t>
            </a:r>
            <a:r>
              <a:rPr lang="vi-VN" sz="2400" dirty="0"/>
              <a:t>sinh vật hoang dại.</a:t>
            </a:r>
          </a:p>
        </p:txBody>
      </p:sp>
      <p:grpSp>
        <p:nvGrpSpPr>
          <p:cNvPr id="4" name="Group 21">
            <a:extLst>
              <a:ext uri="{FF2B5EF4-FFF2-40B4-BE49-F238E27FC236}">
                <a16:creationId xmlns:a16="http://schemas.microsoft.com/office/drawing/2014/main" xmlns="" id="{4A36A4A3-2B07-90AE-8BA8-F73EFDB0563D}"/>
              </a:ext>
            </a:extLst>
          </p:cNvPr>
          <p:cNvGrpSpPr>
            <a:grpSpLocks/>
          </p:cNvGrpSpPr>
          <p:nvPr/>
        </p:nvGrpSpPr>
        <p:grpSpPr bwMode="auto">
          <a:xfrm>
            <a:off x="2185890" y="2444595"/>
            <a:ext cx="463724" cy="404794"/>
            <a:chOff x="3174" y="2656"/>
            <a:chExt cx="1549" cy="1351"/>
          </a:xfrm>
        </p:grpSpPr>
        <p:sp>
          <p:nvSpPr>
            <p:cNvPr id="5" name="AutoShape 22">
              <a:extLst>
                <a:ext uri="{FF2B5EF4-FFF2-40B4-BE49-F238E27FC236}">
                  <a16:creationId xmlns:a16="http://schemas.microsoft.com/office/drawing/2014/main" xmlns=""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xmlns=""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xmlns=""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25739194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xmlns="" id="{3D00515A-0AA2-5ADF-5BA1-45AC9CF6923B}"/>
              </a:ext>
            </a:extLst>
          </p:cNvPr>
          <p:cNvSpPr txBox="1"/>
          <p:nvPr/>
        </p:nvSpPr>
        <p:spPr>
          <a:xfrm>
            <a:off x="1745226" y="1738931"/>
            <a:ext cx="8701548" cy="2793842"/>
          </a:xfrm>
          <a:prstGeom prst="rect">
            <a:avLst/>
          </a:prstGeom>
          <a:noFill/>
        </p:spPr>
        <p:txBody>
          <a:bodyPr wrap="square">
            <a:spAutoFit/>
          </a:bodyPr>
          <a:lstStyle/>
          <a:p>
            <a:pPr>
              <a:lnSpc>
                <a:spcPct val="150000"/>
              </a:lnSpc>
            </a:pPr>
            <a:r>
              <a:rPr lang="en-US" sz="2400" b="1" dirty="0">
                <a:solidFill>
                  <a:srgbClr val="FF0000"/>
                </a:solidFill>
              </a:rPr>
              <a:t> </a:t>
            </a:r>
            <a:r>
              <a:rPr lang="en-US" sz="2400" b="1" dirty="0" err="1" smtClean="0">
                <a:solidFill>
                  <a:srgbClr val="FF0000"/>
                </a:solidFill>
              </a:rPr>
              <a:t>Câu</a:t>
            </a:r>
            <a:r>
              <a:rPr lang="en-US" sz="2400" b="1" dirty="0" smtClean="0">
                <a:solidFill>
                  <a:srgbClr val="FF0000"/>
                </a:solidFill>
              </a:rPr>
              <a:t> 2</a:t>
            </a:r>
            <a:r>
              <a:rPr lang="vi-VN" sz="2400" b="1" dirty="0">
                <a:solidFill>
                  <a:srgbClr val="FF0000"/>
                </a:solidFill>
              </a:rPr>
              <a:t>. </a:t>
            </a:r>
            <a:r>
              <a:rPr lang="vi-VN" sz="2400" b="1" dirty="0"/>
              <a:t>Động lực của chọn lọc nhân tạo là </a:t>
            </a:r>
            <a:endParaRPr lang="en-US" sz="2400" b="1" dirty="0"/>
          </a:p>
          <a:p>
            <a:pPr lvl="1">
              <a:lnSpc>
                <a:spcPct val="150000"/>
              </a:lnSpc>
            </a:pPr>
            <a:r>
              <a:rPr lang="vi-VN" sz="2400" b="1" dirty="0"/>
              <a:t>A. </a:t>
            </a:r>
            <a:r>
              <a:rPr lang="vi-VN" sz="2400" dirty="0"/>
              <a:t>nhu cầu, thị hiếu của con người.</a:t>
            </a:r>
          </a:p>
          <a:p>
            <a:pPr lvl="1">
              <a:lnSpc>
                <a:spcPct val="150000"/>
              </a:lnSpc>
            </a:pPr>
            <a:r>
              <a:rPr lang="vi-VN" sz="2400" b="1" dirty="0"/>
              <a:t>B.</a:t>
            </a:r>
            <a:r>
              <a:rPr lang="en-US" sz="2400" b="1" dirty="0"/>
              <a:t> </a:t>
            </a:r>
            <a:r>
              <a:rPr lang="vi-VN" sz="2400" dirty="0"/>
              <a:t>đấu tranh sinh tồn.</a:t>
            </a:r>
          </a:p>
          <a:p>
            <a:pPr lvl="1">
              <a:lnSpc>
                <a:spcPct val="150000"/>
              </a:lnSpc>
            </a:pPr>
            <a:r>
              <a:rPr lang="vi-VN" sz="2400" b="1" dirty="0"/>
              <a:t>C.</a:t>
            </a:r>
            <a:r>
              <a:rPr lang="en-US" sz="2400" b="1" dirty="0"/>
              <a:t> </a:t>
            </a:r>
            <a:r>
              <a:rPr lang="vi-VN" sz="2400" dirty="0"/>
              <a:t>sự cạnh tranh giữa các cá thể trong loài.</a:t>
            </a:r>
          </a:p>
          <a:p>
            <a:pPr lvl="1">
              <a:lnSpc>
                <a:spcPct val="150000"/>
              </a:lnSpc>
            </a:pPr>
            <a:r>
              <a:rPr lang="vi-VN" sz="2400" b="1" dirty="0"/>
              <a:t>D.</a:t>
            </a:r>
            <a:r>
              <a:rPr lang="en-US" sz="2400" b="1" dirty="0"/>
              <a:t> </a:t>
            </a:r>
            <a:r>
              <a:rPr lang="vi-VN" sz="2400" dirty="0"/>
              <a:t>sự cạnh tranh giữa các cá thể khác loài.</a:t>
            </a:r>
          </a:p>
        </p:txBody>
      </p:sp>
      <p:grpSp>
        <p:nvGrpSpPr>
          <p:cNvPr id="4" name="Group 21">
            <a:extLst>
              <a:ext uri="{FF2B5EF4-FFF2-40B4-BE49-F238E27FC236}">
                <a16:creationId xmlns:a16="http://schemas.microsoft.com/office/drawing/2014/main" xmlns="" id="{4A36A4A3-2B07-90AE-8BA8-F73EFDB0563D}"/>
              </a:ext>
            </a:extLst>
          </p:cNvPr>
          <p:cNvGrpSpPr>
            <a:grpSpLocks/>
          </p:cNvGrpSpPr>
          <p:nvPr/>
        </p:nvGrpSpPr>
        <p:grpSpPr bwMode="auto">
          <a:xfrm>
            <a:off x="2181778" y="2444596"/>
            <a:ext cx="463724" cy="404794"/>
            <a:chOff x="3174" y="2656"/>
            <a:chExt cx="1549" cy="1351"/>
          </a:xfrm>
        </p:grpSpPr>
        <p:sp>
          <p:nvSpPr>
            <p:cNvPr id="5" name="AutoShape 22">
              <a:extLst>
                <a:ext uri="{FF2B5EF4-FFF2-40B4-BE49-F238E27FC236}">
                  <a16:creationId xmlns:a16="http://schemas.microsoft.com/office/drawing/2014/main" xmlns=""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xmlns=""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xmlns=""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15235824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hat is Biodiversity and Why Does it Matter? | Defenders of Wildlife">
            <a:extLst>
              <a:ext uri="{FF2B5EF4-FFF2-40B4-BE49-F238E27FC236}">
                <a16:creationId xmlns:a16="http://schemas.microsoft.com/office/drawing/2014/main" xmlns="" id="{B6583304-EAF9-EECE-2D42-3BC7A8711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70" y="1480739"/>
            <a:ext cx="6925934" cy="4737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F0B49DD-12E7-9AD5-2C1F-DAF1D510A5B3}"/>
              </a:ext>
            </a:extLst>
          </p:cNvPr>
          <p:cNvSpPr txBox="1"/>
          <p:nvPr/>
        </p:nvSpPr>
        <p:spPr>
          <a:xfrm>
            <a:off x="7403690" y="1742471"/>
            <a:ext cx="4430416" cy="4201920"/>
          </a:xfrm>
          <a:prstGeom prst="rect">
            <a:avLst/>
          </a:prstGeom>
          <a:noFill/>
        </p:spPr>
        <p:txBody>
          <a:bodyPr wrap="square">
            <a:spAutoFit/>
          </a:bodyPr>
          <a:lstStyle/>
          <a:p>
            <a:pPr algn="just">
              <a:lnSpc>
                <a:spcPct val="125000"/>
              </a:lnSpc>
            </a:pPr>
            <a:r>
              <a:rPr lang="vi-VN" sz="2400" dirty="0"/>
              <a:t>Thế giới sinh vật vô cùng đa dạng và phong phú, tuy nhiên các loài sinh vật cũng có nhiều đặc điểm chung. Bằng cách nào đã tạo ra sinh giới đa dạng như vậy? </a:t>
            </a:r>
            <a:endParaRPr lang="en-US" sz="2400" dirty="0"/>
          </a:p>
          <a:p>
            <a:pPr algn="just">
              <a:lnSpc>
                <a:spcPct val="125000"/>
              </a:lnSpc>
            </a:pPr>
            <a:r>
              <a:rPr lang="vi-VN" sz="2400" dirty="0"/>
              <a:t>Những sinh vật hiện nay có phải là những loài khỏe nhất hay thông minh nhất không?</a:t>
            </a:r>
            <a:endParaRPr lang="en-US" sz="2400" dirty="0"/>
          </a:p>
        </p:txBody>
      </p:sp>
      <p:sp>
        <p:nvSpPr>
          <p:cNvPr id="4" name="Rectangle: Rounded Corners 3">
            <a:extLst>
              <a:ext uri="{FF2B5EF4-FFF2-40B4-BE49-F238E27FC236}">
                <a16:creationId xmlns:a16="http://schemas.microsoft.com/office/drawing/2014/main" xmlns="" id="{95FBC03F-54BE-A647-E403-CFF43D0B54AE}"/>
              </a:ext>
            </a:extLst>
          </p:cNvPr>
          <p:cNvSpPr/>
          <p:nvPr/>
        </p:nvSpPr>
        <p:spPr>
          <a:xfrm>
            <a:off x="3774604" y="345111"/>
            <a:ext cx="4642792" cy="613533"/>
          </a:xfrm>
          <a:prstGeom prst="roundRect">
            <a:avLst>
              <a:gd name="adj" fmla="val 50000"/>
            </a:avLst>
          </a:prstGeom>
          <a:solidFill>
            <a:schemeClr val="accent1">
              <a:lumMod val="90000"/>
              <a:lumOff val="1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CÂU HỎI KHỞI ĐỘNG</a:t>
            </a:r>
          </a:p>
        </p:txBody>
      </p:sp>
    </p:spTree>
    <p:extLst>
      <p:ext uri="{BB962C8B-B14F-4D97-AF65-F5344CB8AC3E}">
        <p14:creationId xmlns:p14="http://schemas.microsoft.com/office/powerpoint/2010/main" val="361398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xmlns="" id="{3D00515A-0AA2-5ADF-5BA1-45AC9CF6923B}"/>
              </a:ext>
            </a:extLst>
          </p:cNvPr>
          <p:cNvSpPr txBox="1"/>
          <p:nvPr/>
        </p:nvSpPr>
        <p:spPr>
          <a:xfrm>
            <a:off x="1745225" y="1738931"/>
            <a:ext cx="9198077" cy="2793842"/>
          </a:xfrm>
          <a:prstGeom prst="rect">
            <a:avLst/>
          </a:prstGeom>
          <a:noFill/>
        </p:spPr>
        <p:txBody>
          <a:bodyPr wrap="square">
            <a:spAutoFit/>
          </a:bodyPr>
          <a:lstStyle/>
          <a:p>
            <a:pPr algn="just">
              <a:lnSpc>
                <a:spcPct val="150000"/>
              </a:lnSpc>
            </a:pPr>
            <a:r>
              <a:rPr lang="en-US" sz="2400" b="1" dirty="0" err="1" smtClean="0">
                <a:solidFill>
                  <a:srgbClr val="FF0000"/>
                </a:solidFill>
              </a:rPr>
              <a:t>Câu</a:t>
            </a:r>
            <a:r>
              <a:rPr lang="en-US" sz="2400" b="1" dirty="0" smtClean="0">
                <a:solidFill>
                  <a:srgbClr val="FF0000"/>
                </a:solidFill>
              </a:rPr>
              <a:t> 3</a:t>
            </a:r>
            <a:r>
              <a:rPr lang="vi-VN" sz="2400" b="1" dirty="0">
                <a:solidFill>
                  <a:srgbClr val="FF0000"/>
                </a:solidFill>
              </a:rPr>
              <a:t>. </a:t>
            </a:r>
            <a:r>
              <a:rPr lang="vi-VN" sz="2400" b="1" dirty="0"/>
              <a:t>Thực chất của chọn lọc tự nhiên là gì?</a:t>
            </a:r>
          </a:p>
          <a:p>
            <a:pPr algn="just">
              <a:lnSpc>
                <a:spcPct val="150000"/>
              </a:lnSpc>
            </a:pPr>
            <a:r>
              <a:rPr lang="vi-VN" sz="2400" b="1" dirty="0"/>
              <a:t>A.</a:t>
            </a:r>
            <a:r>
              <a:rPr lang="en-US" sz="2400" b="1" dirty="0"/>
              <a:t> </a:t>
            </a:r>
            <a:r>
              <a:rPr lang="vi-VN" sz="2400" dirty="0"/>
              <a:t>Tác động vào kiểu hình của các cá thể trong quần thể.</a:t>
            </a:r>
            <a:endParaRPr lang="en-US" sz="2400" b="1" dirty="0"/>
          </a:p>
          <a:p>
            <a:pPr algn="just">
              <a:lnSpc>
                <a:spcPct val="150000"/>
              </a:lnSpc>
            </a:pPr>
            <a:r>
              <a:rPr lang="vi-VN" sz="2400" b="1" dirty="0"/>
              <a:t>B.</a:t>
            </a:r>
            <a:r>
              <a:rPr lang="en-US" sz="2400" b="1" dirty="0"/>
              <a:t> </a:t>
            </a:r>
            <a:r>
              <a:rPr lang="vi-VN" sz="2400" dirty="0"/>
              <a:t>Phân hoá khả năng sống sót của các cá thể trong quần thể.</a:t>
            </a:r>
          </a:p>
          <a:p>
            <a:pPr algn="just">
              <a:lnSpc>
                <a:spcPct val="150000"/>
              </a:lnSpc>
            </a:pPr>
            <a:r>
              <a:rPr lang="vi-VN" sz="2400" b="1" dirty="0"/>
              <a:t>C.</a:t>
            </a:r>
            <a:r>
              <a:rPr lang="en-US" sz="2400" b="1" dirty="0"/>
              <a:t> </a:t>
            </a:r>
            <a:r>
              <a:rPr lang="vi-VN" sz="2400" dirty="0"/>
              <a:t>Giúp cho các cá thể thích nghi trở nên phổ biến trong quần thể.</a:t>
            </a:r>
          </a:p>
          <a:p>
            <a:pPr algn="just">
              <a:lnSpc>
                <a:spcPct val="150000"/>
              </a:lnSpc>
            </a:pPr>
            <a:r>
              <a:rPr lang="vi-VN" sz="2400" b="1" dirty="0"/>
              <a:t>D.</a:t>
            </a:r>
            <a:r>
              <a:rPr lang="en-US" sz="2400" b="1" dirty="0"/>
              <a:t> </a:t>
            </a:r>
            <a:r>
              <a:rPr lang="vi-VN" sz="2400" dirty="0"/>
              <a:t>Phát hiện và giữ lại những cá thể có giá trị kinh tế cao.</a:t>
            </a:r>
          </a:p>
        </p:txBody>
      </p:sp>
      <p:grpSp>
        <p:nvGrpSpPr>
          <p:cNvPr id="4" name="Group 21">
            <a:extLst>
              <a:ext uri="{FF2B5EF4-FFF2-40B4-BE49-F238E27FC236}">
                <a16:creationId xmlns:a16="http://schemas.microsoft.com/office/drawing/2014/main" xmlns="" id="{4A36A4A3-2B07-90AE-8BA8-F73EFDB0563D}"/>
              </a:ext>
            </a:extLst>
          </p:cNvPr>
          <p:cNvGrpSpPr>
            <a:grpSpLocks/>
          </p:cNvGrpSpPr>
          <p:nvPr/>
        </p:nvGrpSpPr>
        <p:grpSpPr bwMode="auto">
          <a:xfrm>
            <a:off x="1745226" y="3008057"/>
            <a:ext cx="463724" cy="404794"/>
            <a:chOff x="3174" y="2656"/>
            <a:chExt cx="1549" cy="1351"/>
          </a:xfrm>
        </p:grpSpPr>
        <p:sp>
          <p:nvSpPr>
            <p:cNvPr id="5" name="AutoShape 22">
              <a:extLst>
                <a:ext uri="{FF2B5EF4-FFF2-40B4-BE49-F238E27FC236}">
                  <a16:creationId xmlns:a16="http://schemas.microsoft.com/office/drawing/2014/main" xmlns=""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xmlns=""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xmlns=""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27001287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304C890-38C6-4BF2-3F98-CD289115E1D6}"/>
              </a:ext>
            </a:extLst>
          </p:cNvPr>
          <p:cNvSpPr/>
          <p:nvPr/>
        </p:nvSpPr>
        <p:spPr>
          <a:xfrm>
            <a:off x="556506" y="443926"/>
            <a:ext cx="11078988" cy="597014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EDD3D66-560C-16B6-275B-C4B660FF93C1}"/>
              </a:ext>
            </a:extLst>
          </p:cNvPr>
          <p:cNvSpPr txBox="1"/>
          <p:nvPr/>
        </p:nvSpPr>
        <p:spPr>
          <a:xfrm>
            <a:off x="715788" y="729407"/>
            <a:ext cx="10760423" cy="5151410"/>
          </a:xfrm>
          <a:prstGeom prst="rect">
            <a:avLst/>
          </a:prstGeom>
          <a:noFill/>
        </p:spPr>
        <p:txBody>
          <a:bodyPr wrap="square">
            <a:spAutoFit/>
          </a:bodyPr>
          <a:lstStyle/>
          <a:p>
            <a:pPr algn="just">
              <a:lnSpc>
                <a:spcPct val="130000"/>
              </a:lnSpc>
              <a:spcBef>
                <a:spcPts val="600"/>
              </a:spcBef>
            </a:pPr>
            <a:r>
              <a:rPr lang="en-US" sz="2400" b="1" dirty="0" err="1" smtClean="0">
                <a:solidFill>
                  <a:srgbClr val="FF0000"/>
                </a:solidFill>
              </a:rPr>
              <a:t>Câu</a:t>
            </a:r>
            <a:r>
              <a:rPr lang="en-US" sz="2400" b="1" dirty="0" smtClean="0">
                <a:solidFill>
                  <a:srgbClr val="FF0000"/>
                </a:solidFill>
              </a:rPr>
              <a:t> 4</a:t>
            </a:r>
            <a:r>
              <a:rPr lang="vi-VN" sz="2400" b="1" dirty="0">
                <a:solidFill>
                  <a:srgbClr val="FF0000"/>
                </a:solidFill>
              </a:rPr>
              <a:t>. </a:t>
            </a:r>
            <a:r>
              <a:rPr lang="vi-VN" sz="2400" b="1" dirty="0"/>
              <a:t>Phát biểu nào sau đây đúng khi nói về chọn lọc tự nhiên?</a:t>
            </a:r>
          </a:p>
          <a:p>
            <a:pPr lvl="1" algn="just">
              <a:lnSpc>
                <a:spcPct val="130000"/>
              </a:lnSpc>
              <a:spcBef>
                <a:spcPts val="600"/>
              </a:spcBef>
            </a:pPr>
            <a:r>
              <a:rPr lang="vi-VN" sz="2400" b="1" dirty="0"/>
              <a:t>A.</a:t>
            </a:r>
            <a:r>
              <a:rPr lang="en-US" sz="2400" b="1" dirty="0"/>
              <a:t> </a:t>
            </a:r>
            <a:r>
              <a:rPr lang="vi-VN" sz="2400" dirty="0"/>
              <a:t>Chọn lọc tự nhiên chịu ảnh hưởng chính từ hoạt động của con người.</a:t>
            </a:r>
          </a:p>
          <a:p>
            <a:pPr lvl="1" algn="just">
              <a:lnSpc>
                <a:spcPct val="130000"/>
              </a:lnSpc>
              <a:spcBef>
                <a:spcPts val="600"/>
              </a:spcBef>
            </a:pPr>
            <a:r>
              <a:rPr lang="vi-VN" sz="2400" b="1" dirty="0"/>
              <a:t>B.</a:t>
            </a:r>
            <a:r>
              <a:rPr lang="en-US" sz="2400" b="1" dirty="0"/>
              <a:t> </a:t>
            </a:r>
            <a:r>
              <a:rPr lang="vi-VN" sz="2400" dirty="0"/>
              <a:t>Chọn lọc tự nhiên trực tiếp làm tăng tần số allele quy định kiểu hình thích nghi.</a:t>
            </a:r>
          </a:p>
          <a:p>
            <a:pPr lvl="1" algn="just">
              <a:lnSpc>
                <a:spcPct val="130000"/>
              </a:lnSpc>
              <a:spcBef>
                <a:spcPts val="600"/>
              </a:spcBef>
            </a:pPr>
            <a:r>
              <a:rPr lang="vi-VN" sz="2400" b="1" dirty="0"/>
              <a:t>C.</a:t>
            </a:r>
            <a:r>
              <a:rPr lang="en-US" sz="2400" b="1" dirty="0"/>
              <a:t> </a:t>
            </a:r>
            <a:r>
              <a:rPr lang="vi-VN" sz="2400" dirty="0"/>
              <a:t>Chọn lọc tự nhiên phân hoá khả năng sống sót và sinh sản của các cá thể có đặc điểm thích nghi dẫn đến số lượng cá thể có đặc điểm thích nghi được di truyền trở nên phổ biến trong quần thể.</a:t>
            </a:r>
          </a:p>
          <a:p>
            <a:pPr lvl="1" algn="just">
              <a:lnSpc>
                <a:spcPct val="130000"/>
              </a:lnSpc>
              <a:spcBef>
                <a:spcPts val="600"/>
              </a:spcBef>
            </a:pPr>
            <a:r>
              <a:rPr lang="vi-VN" sz="2400" b="1" dirty="0"/>
              <a:t>D.</a:t>
            </a:r>
            <a:r>
              <a:rPr lang="en-US" sz="2400" b="1" dirty="0"/>
              <a:t> </a:t>
            </a:r>
            <a:r>
              <a:rPr lang="vi-VN" sz="2400" dirty="0"/>
              <a:t>Chọn lọc tự nhiên là phương pháp con người sử dụng nguyên lí tiến hoá nhằm tạo ra các giống vật nuôi, cây trồng, các chủng vi sinh vật phù hợp với nhu cầu cụ thể của con người.</a:t>
            </a:r>
          </a:p>
        </p:txBody>
      </p:sp>
      <p:grpSp>
        <p:nvGrpSpPr>
          <p:cNvPr id="17" name="Group 21">
            <a:extLst>
              <a:ext uri="{FF2B5EF4-FFF2-40B4-BE49-F238E27FC236}">
                <a16:creationId xmlns:a16="http://schemas.microsoft.com/office/drawing/2014/main" xmlns="" id="{472511A1-7CEC-1BA9-F320-867928526A51}"/>
              </a:ext>
            </a:extLst>
          </p:cNvPr>
          <p:cNvGrpSpPr>
            <a:grpSpLocks/>
          </p:cNvGrpSpPr>
          <p:nvPr/>
        </p:nvGrpSpPr>
        <p:grpSpPr bwMode="auto">
          <a:xfrm>
            <a:off x="1153503" y="2946041"/>
            <a:ext cx="463724" cy="404794"/>
            <a:chOff x="3174" y="2656"/>
            <a:chExt cx="1549" cy="1351"/>
          </a:xfrm>
        </p:grpSpPr>
        <p:sp>
          <p:nvSpPr>
            <p:cNvPr id="18" name="AutoShape 22">
              <a:extLst>
                <a:ext uri="{FF2B5EF4-FFF2-40B4-BE49-F238E27FC236}">
                  <a16:creationId xmlns:a16="http://schemas.microsoft.com/office/drawing/2014/main" xmlns="" id="{254BA005-B29A-A4C5-E217-1C8E474ADFEC}"/>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AutoShape 23">
              <a:extLst>
                <a:ext uri="{FF2B5EF4-FFF2-40B4-BE49-F238E27FC236}">
                  <a16:creationId xmlns:a16="http://schemas.microsoft.com/office/drawing/2014/main" xmlns="" id="{A0574192-F1E8-E19F-AA81-492E755DB7A8}"/>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AutoShape 24">
              <a:extLst>
                <a:ext uri="{FF2B5EF4-FFF2-40B4-BE49-F238E27FC236}">
                  <a16:creationId xmlns:a16="http://schemas.microsoft.com/office/drawing/2014/main" xmlns="" id="{B3E6EE5C-B6C9-247E-3D41-7ABF7D89B184}"/>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2086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AB426-5B7C-607E-D413-5D2C9495CC0A}"/>
              </a:ext>
            </a:extLst>
          </p:cNvPr>
          <p:cNvSpPr>
            <a:spLocks noGrp="1"/>
          </p:cNvSpPr>
          <p:nvPr>
            <p:ph type="ctrTitle"/>
          </p:nvPr>
        </p:nvSpPr>
        <p:spPr>
          <a:xfrm>
            <a:off x="1120028" y="992585"/>
            <a:ext cx="10873410" cy="1716996"/>
          </a:xfrm>
        </p:spPr>
        <p:txBody>
          <a:bodyPr>
            <a:normAutofit fontScale="90000"/>
          </a:bodyPr>
          <a:lstStyle/>
          <a:p>
            <a:pPr algn="r">
              <a:lnSpc>
                <a:spcPct val="120000"/>
              </a:lnSpc>
            </a:pPr>
            <a:r>
              <a:rPr lang="en-US" sz="4800" dirty="0">
                <a:solidFill>
                  <a:srgbClr val="FF0000"/>
                </a:solidFill>
                <a:latin typeface="Times New Roman" panose="02020603050405020304" pitchFamily="18" charset="0"/>
                <a:cs typeface="Times New Roman" panose="02020603050405020304" pitchFamily="18" charset="0"/>
              </a:rPr>
              <a:t>CÁM ƠN CÁC EM ĐÃ THEO DÕI BÀI HỌC</a:t>
            </a:r>
          </a:p>
        </p:txBody>
      </p:sp>
      <p:grpSp>
        <p:nvGrpSpPr>
          <p:cNvPr id="4" name="Group 3">
            <a:extLst>
              <a:ext uri="{FF2B5EF4-FFF2-40B4-BE49-F238E27FC236}">
                <a16:creationId xmlns=""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1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4851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C19401-79E4-DE07-26AD-7307C8A758F1}"/>
              </a:ext>
            </a:extLst>
          </p:cNvPr>
          <p:cNvSpPr/>
          <p:nvPr/>
        </p:nvSpPr>
        <p:spPr>
          <a:xfrm>
            <a:off x="167425" y="1299855"/>
            <a:ext cx="11633473" cy="2082430"/>
          </a:xfrm>
          <a:prstGeom prst="rect">
            <a:avLst/>
          </a:prstGeom>
          <a:solidFill>
            <a:schemeClr val="accent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B82D2C93-15A9-93CE-7EAF-F37D7339B4DF}"/>
              </a:ext>
            </a:extLst>
          </p:cNvPr>
          <p:cNvSpPr/>
          <p:nvPr/>
        </p:nvSpPr>
        <p:spPr>
          <a:xfrm>
            <a:off x="4620691" y="527103"/>
            <a:ext cx="1616423" cy="554539"/>
          </a:xfrm>
          <a:prstGeom prst="roundRect">
            <a:avLst>
              <a:gd name="adj" fmla="val 50000"/>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r="100000" b="100000"/>
            </a:path>
            <a:tileRect l="-100000" t="-10000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Bài 49</a:t>
            </a:r>
          </a:p>
        </p:txBody>
      </p:sp>
      <p:sp>
        <p:nvSpPr>
          <p:cNvPr id="4" name="TextBox 3">
            <a:extLst>
              <a:ext uri="{FF2B5EF4-FFF2-40B4-BE49-F238E27FC236}">
                <a16:creationId xmlns:a16="http://schemas.microsoft.com/office/drawing/2014/main" xmlns="" id="{582D6C7E-095D-6160-AB39-59BDFBDC5254}"/>
              </a:ext>
            </a:extLst>
          </p:cNvPr>
          <p:cNvSpPr txBox="1"/>
          <p:nvPr/>
        </p:nvSpPr>
        <p:spPr>
          <a:xfrm>
            <a:off x="167425" y="1527153"/>
            <a:ext cx="11232093" cy="830997"/>
          </a:xfrm>
          <a:prstGeom prst="rect">
            <a:avLst/>
          </a:prstGeom>
          <a:noFill/>
        </p:spPr>
        <p:txBody>
          <a:bodyPr wrap="square" rtlCol="0">
            <a:spAutoFit/>
          </a:bodyPr>
          <a:lstStyle/>
          <a:p>
            <a:pPr algn="ctr">
              <a:lnSpc>
                <a:spcPct val="120000"/>
              </a:lnSpc>
            </a:pPr>
            <a:r>
              <a:rPr lang="en-US" sz="4000" b="1" dirty="0"/>
              <a:t>KHÁI NIỆM TIẾN HÓA </a:t>
            </a:r>
            <a:r>
              <a:rPr lang="en-US" sz="4000" b="1" dirty="0" smtClean="0"/>
              <a:t>VÀ CÁC HÌNH THỨC CHỌN LỌC</a:t>
            </a:r>
            <a:endParaRPr lang="en-US" sz="4000" b="1" dirty="0"/>
          </a:p>
        </p:txBody>
      </p:sp>
      <p:pic>
        <p:nvPicPr>
          <p:cNvPr id="9"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DA93311A-F2E0-29E4-0726-76DBF1956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186" y="144517"/>
            <a:ext cx="1319713" cy="131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06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45533" y="237070"/>
            <a:ext cx="11514667" cy="6316133"/>
          </a:xfrm>
          <a:custGeom>
            <a:avLst/>
            <a:gdLst>
              <a:gd name="connsiteX0" fmla="*/ 1396876 w 12090401"/>
              <a:gd name="connsiteY0" fmla="*/ 190636 h 6447503"/>
              <a:gd name="connsiteX1" fmla="*/ 262466 w 12090401"/>
              <a:gd name="connsiteY1" fmla="*/ 1325046 h 6447503"/>
              <a:gd name="connsiteX2" fmla="*/ 262466 w 12090401"/>
              <a:gd name="connsiteY2" fmla="*/ 5084227 h 6447503"/>
              <a:gd name="connsiteX3" fmla="*/ 1396876 w 12090401"/>
              <a:gd name="connsiteY3" fmla="*/ 6218637 h 6447503"/>
              <a:gd name="connsiteX4" fmla="*/ 10651189 w 12090401"/>
              <a:gd name="connsiteY4" fmla="*/ 6218637 h 6447503"/>
              <a:gd name="connsiteX5" fmla="*/ 11785599 w 12090401"/>
              <a:gd name="connsiteY5" fmla="*/ 5084227 h 6447503"/>
              <a:gd name="connsiteX6" fmla="*/ 11785599 w 12090401"/>
              <a:gd name="connsiteY6" fmla="*/ 1325046 h 6447503"/>
              <a:gd name="connsiteX7" fmla="*/ 10651189 w 12090401"/>
              <a:gd name="connsiteY7" fmla="*/ 190636 h 6447503"/>
              <a:gd name="connsiteX8" fmla="*/ 1213356 w 12090401"/>
              <a:gd name="connsiteY8" fmla="*/ 0 h 6447503"/>
              <a:gd name="connsiteX9" fmla="*/ 10877045 w 12090401"/>
              <a:gd name="connsiteY9" fmla="*/ 0 h 6447503"/>
              <a:gd name="connsiteX10" fmla="*/ 12090401 w 12090401"/>
              <a:gd name="connsiteY10" fmla="*/ 1213356 h 6447503"/>
              <a:gd name="connsiteX11" fmla="*/ 12090401 w 12090401"/>
              <a:gd name="connsiteY11" fmla="*/ 5234147 h 6447503"/>
              <a:gd name="connsiteX12" fmla="*/ 10877045 w 12090401"/>
              <a:gd name="connsiteY12" fmla="*/ 6447503 h 6447503"/>
              <a:gd name="connsiteX13" fmla="*/ 1213356 w 12090401"/>
              <a:gd name="connsiteY13" fmla="*/ 6447503 h 6447503"/>
              <a:gd name="connsiteX14" fmla="*/ 0 w 12090401"/>
              <a:gd name="connsiteY14" fmla="*/ 5234147 h 6447503"/>
              <a:gd name="connsiteX15" fmla="*/ 0 w 12090401"/>
              <a:gd name="connsiteY15" fmla="*/ 1213356 h 6447503"/>
              <a:gd name="connsiteX16" fmla="*/ 1213356 w 12090401"/>
              <a:gd name="connsiteY16" fmla="*/ 0 h 64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90401" h="6447503">
                <a:moveTo>
                  <a:pt x="1396876" y="190636"/>
                </a:moveTo>
                <a:cubicBezTo>
                  <a:pt x="770359" y="190636"/>
                  <a:pt x="262466" y="698529"/>
                  <a:pt x="262466" y="1325046"/>
                </a:cubicBezTo>
                <a:lnTo>
                  <a:pt x="262466" y="5084227"/>
                </a:lnTo>
                <a:cubicBezTo>
                  <a:pt x="262466" y="5710744"/>
                  <a:pt x="770359" y="6218637"/>
                  <a:pt x="1396876" y="6218637"/>
                </a:cubicBezTo>
                <a:lnTo>
                  <a:pt x="10651189" y="6218637"/>
                </a:lnTo>
                <a:cubicBezTo>
                  <a:pt x="11277706" y="6218637"/>
                  <a:pt x="11785599" y="5710744"/>
                  <a:pt x="11785599" y="5084227"/>
                </a:cubicBezTo>
                <a:lnTo>
                  <a:pt x="11785599" y="1325046"/>
                </a:lnTo>
                <a:cubicBezTo>
                  <a:pt x="11785599" y="698529"/>
                  <a:pt x="11277706" y="190636"/>
                  <a:pt x="10651189" y="190636"/>
                </a:cubicBezTo>
                <a:close/>
                <a:moveTo>
                  <a:pt x="1213356" y="0"/>
                </a:moveTo>
                <a:lnTo>
                  <a:pt x="10877045" y="0"/>
                </a:lnTo>
                <a:cubicBezTo>
                  <a:pt x="11547163" y="0"/>
                  <a:pt x="12090401" y="543238"/>
                  <a:pt x="12090401" y="1213356"/>
                </a:cubicBezTo>
                <a:lnTo>
                  <a:pt x="12090401" y="5234147"/>
                </a:lnTo>
                <a:cubicBezTo>
                  <a:pt x="12090401" y="5904265"/>
                  <a:pt x="11547163" y="6447503"/>
                  <a:pt x="10877045" y="6447503"/>
                </a:cubicBezTo>
                <a:lnTo>
                  <a:pt x="1213356" y="6447503"/>
                </a:lnTo>
                <a:cubicBezTo>
                  <a:pt x="543238" y="6447503"/>
                  <a:pt x="0" y="5904265"/>
                  <a:pt x="0" y="5234147"/>
                </a:cubicBezTo>
                <a:lnTo>
                  <a:pt x="0" y="1213356"/>
                </a:lnTo>
                <a:cubicBezTo>
                  <a:pt x="0" y="543238"/>
                  <a:pt x="543238" y="0"/>
                  <a:pt x="1213356" y="0"/>
                </a:cubicBezTo>
                <a:close/>
              </a:path>
            </a:pathLst>
          </a:custGeom>
          <a:solidFill>
            <a:schemeClr val="accent2">
              <a:lumMod val="75000"/>
            </a:schemeClr>
          </a:solidFill>
          <a:ln>
            <a:solidFill>
              <a:schemeClr val="accent1">
                <a:lumMod val="20000"/>
                <a:lumOff val="8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3640137" y="1159931"/>
            <a:ext cx="6891869" cy="1040343"/>
          </a:xfrm>
          <a:prstGeom prst="roundRect">
            <a:avLst/>
          </a:prstGeom>
          <a:solidFill>
            <a:srgbClr val="F4B2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smtClean="0">
                <a:ln w="0"/>
                <a:solidFill>
                  <a:schemeClr val="tx1"/>
                </a:solidFill>
                <a:effectLst>
                  <a:outerShdw blurRad="38100" dist="19050" dir="2700000" algn="tl" rotWithShape="0">
                    <a:schemeClr val="dk1">
                      <a:alpha val="40000"/>
                    </a:schemeClr>
                  </a:outerShdw>
                </a:effectLst>
              </a:rPr>
              <a:t>Khái</a:t>
            </a:r>
            <a:r>
              <a:rPr lang="en-GB" sz="4000" b="1" dirty="0" smtClean="0">
                <a:ln w="0"/>
                <a:solidFill>
                  <a:schemeClr val="tx1"/>
                </a:solidFill>
                <a:effectLst>
                  <a:outerShdw blurRad="38100" dist="19050" dir="2700000" algn="tl" rotWithShape="0">
                    <a:schemeClr val="dk1">
                      <a:alpha val="40000"/>
                    </a:schemeClr>
                  </a:outerShdw>
                </a:effectLst>
              </a:rPr>
              <a:t> </a:t>
            </a:r>
            <a:r>
              <a:rPr lang="en-GB" sz="4000" b="1" dirty="0" err="1" smtClean="0">
                <a:ln w="0"/>
                <a:solidFill>
                  <a:schemeClr val="tx1"/>
                </a:solidFill>
                <a:effectLst>
                  <a:outerShdw blurRad="38100" dist="19050" dir="2700000" algn="tl" rotWithShape="0">
                    <a:schemeClr val="dk1">
                      <a:alpha val="40000"/>
                    </a:schemeClr>
                  </a:outerShdw>
                </a:effectLst>
              </a:rPr>
              <a:t>niệm</a:t>
            </a:r>
            <a:r>
              <a:rPr lang="en-GB" sz="4000" b="1" dirty="0" smtClean="0">
                <a:ln w="0"/>
                <a:solidFill>
                  <a:schemeClr val="tx1"/>
                </a:solidFill>
                <a:effectLst>
                  <a:outerShdw blurRad="38100" dist="19050" dir="2700000" algn="tl" rotWithShape="0">
                    <a:schemeClr val="dk1">
                      <a:alpha val="40000"/>
                    </a:schemeClr>
                  </a:outerShdw>
                </a:effectLst>
              </a:rPr>
              <a:t> tiến hóa</a:t>
            </a:r>
            <a:endParaRPr lang="en-GB" sz="4000" b="1" dirty="0">
              <a:ln w="0"/>
              <a:solidFill>
                <a:schemeClr val="tx1"/>
              </a:solidFill>
              <a:effectLst>
                <a:outerShdw blurRad="38100" dist="19050" dir="2700000" algn="tl" rotWithShape="0">
                  <a:schemeClr val="dk1">
                    <a:alpha val="40000"/>
                  </a:schemeClr>
                </a:outerShdw>
              </a:effectLst>
            </a:endParaRPr>
          </a:p>
        </p:txBody>
      </p:sp>
      <p:sp>
        <p:nvSpPr>
          <p:cNvPr id="3" name="Rounded Rectangle 2"/>
          <p:cNvSpPr/>
          <p:nvPr/>
        </p:nvSpPr>
        <p:spPr>
          <a:xfrm>
            <a:off x="3640137" y="2675466"/>
            <a:ext cx="6891869" cy="953028"/>
          </a:xfrm>
          <a:prstGeom prst="roundRect">
            <a:avLst/>
          </a:prstGeom>
          <a:solidFill>
            <a:srgbClr val="EA68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Chọn </a:t>
            </a:r>
            <a:r>
              <a:rPr lang="en-GB" sz="4000" b="1" dirty="0" err="1" smtClean="0">
                <a:solidFill>
                  <a:schemeClr val="tx1"/>
                </a:solidFill>
              </a:rPr>
              <a:t>lọc</a:t>
            </a:r>
            <a:r>
              <a:rPr lang="en-GB" sz="4000" b="1" dirty="0" smtClean="0">
                <a:solidFill>
                  <a:schemeClr val="tx1"/>
                </a:solidFill>
              </a:rPr>
              <a:t> nhân tạo</a:t>
            </a:r>
            <a:endParaRPr lang="en-GB" sz="4000" b="1" dirty="0">
              <a:solidFill>
                <a:schemeClr val="tx1"/>
              </a:solidFill>
            </a:endParaRPr>
          </a:p>
        </p:txBody>
      </p:sp>
      <p:sp>
        <p:nvSpPr>
          <p:cNvPr id="4" name="Rounded Rectangle 3"/>
          <p:cNvSpPr/>
          <p:nvPr/>
        </p:nvSpPr>
        <p:spPr>
          <a:xfrm>
            <a:off x="3640137" y="4267198"/>
            <a:ext cx="6891869" cy="944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Chọn </a:t>
            </a:r>
            <a:r>
              <a:rPr lang="en-GB" sz="4000" b="1" dirty="0" err="1" smtClean="0">
                <a:solidFill>
                  <a:schemeClr val="tx1"/>
                </a:solidFill>
              </a:rPr>
              <a:t>lọc</a:t>
            </a:r>
            <a:r>
              <a:rPr lang="en-GB" sz="4000" b="1" dirty="0" smtClean="0">
                <a:solidFill>
                  <a:schemeClr val="tx1"/>
                </a:solidFill>
              </a:rPr>
              <a:t> tự nhiên</a:t>
            </a:r>
            <a:endParaRPr lang="en-GB" sz="4000" b="1" dirty="0">
              <a:solidFill>
                <a:schemeClr val="tx1"/>
              </a:solidFill>
            </a:endParaRPr>
          </a:p>
        </p:txBody>
      </p:sp>
      <p:sp>
        <p:nvSpPr>
          <p:cNvPr id="9" name="Freeform 8"/>
          <p:cNvSpPr/>
          <p:nvPr/>
        </p:nvSpPr>
        <p:spPr>
          <a:xfrm rot="5400000" flipH="1">
            <a:off x="1102256" y="2857498"/>
            <a:ext cx="4889497" cy="609600"/>
          </a:xfrm>
          <a:custGeom>
            <a:avLst/>
            <a:gdLst>
              <a:gd name="connsiteX0" fmla="*/ 4889497 w 4889497"/>
              <a:gd name="connsiteY0" fmla="*/ 804334 h 804334"/>
              <a:gd name="connsiteX1" fmla="*/ 3941231 w 4889497"/>
              <a:gd name="connsiteY1" fmla="*/ 0 h 804334"/>
              <a:gd name="connsiteX2" fmla="*/ 3270706 w 4889497"/>
              <a:gd name="connsiteY2" fmla="*/ 235584 h 804334"/>
              <a:gd name="connsiteX3" fmla="*/ 3177115 w 4889497"/>
              <a:gd name="connsiteY3" fmla="*/ 331800 h 804334"/>
              <a:gd name="connsiteX4" fmla="*/ 3083523 w 4889497"/>
              <a:gd name="connsiteY4" fmla="*/ 235584 h 804334"/>
              <a:gd name="connsiteX5" fmla="*/ 2412998 w 4889497"/>
              <a:gd name="connsiteY5" fmla="*/ 0 h 804334"/>
              <a:gd name="connsiteX6" fmla="*/ 1742473 w 4889497"/>
              <a:gd name="connsiteY6" fmla="*/ 235584 h 804334"/>
              <a:gd name="connsiteX7" fmla="*/ 1680632 w 4889497"/>
              <a:gd name="connsiteY7" fmla="*/ 299159 h 804334"/>
              <a:gd name="connsiteX8" fmla="*/ 1618791 w 4889497"/>
              <a:gd name="connsiteY8" fmla="*/ 235584 h 804334"/>
              <a:gd name="connsiteX9" fmla="*/ 948266 w 4889497"/>
              <a:gd name="connsiteY9" fmla="*/ 0 h 804334"/>
              <a:gd name="connsiteX10" fmla="*/ 0 w 4889497"/>
              <a:gd name="connsiteY10" fmla="*/ 804334 h 804334"/>
              <a:gd name="connsiteX11" fmla="*/ 402167 w 4889497"/>
              <a:gd name="connsiteY11" fmla="*/ 804334 h 804334"/>
              <a:gd name="connsiteX12" fmla="*/ 948266 w 4889497"/>
              <a:gd name="connsiteY12" fmla="*/ 402167 h 804334"/>
              <a:gd name="connsiteX13" fmla="*/ 1451450 w 4889497"/>
              <a:gd name="connsiteY13" fmla="*/ 647792 h 804334"/>
              <a:gd name="connsiteX14" fmla="*/ 1473694 w 4889497"/>
              <a:gd name="connsiteY14" fmla="*/ 728931 h 804334"/>
              <a:gd name="connsiteX15" fmla="*/ 1464732 w 4889497"/>
              <a:gd name="connsiteY15" fmla="*/ 804334 h 804334"/>
              <a:gd name="connsiteX16" fmla="*/ 1494365 w 4889497"/>
              <a:gd name="connsiteY16" fmla="*/ 804334 h 804334"/>
              <a:gd name="connsiteX17" fmla="*/ 1494365 w 4889497"/>
              <a:gd name="connsiteY17" fmla="*/ 804334 h 804334"/>
              <a:gd name="connsiteX18" fmla="*/ 1896532 w 4889497"/>
              <a:gd name="connsiteY18" fmla="*/ 804334 h 804334"/>
              <a:gd name="connsiteX19" fmla="*/ 1887571 w 4889497"/>
              <a:gd name="connsiteY19" fmla="*/ 728931 h 804334"/>
              <a:gd name="connsiteX20" fmla="*/ 1909814 w 4889497"/>
              <a:gd name="connsiteY20" fmla="*/ 647792 h 804334"/>
              <a:gd name="connsiteX21" fmla="*/ 2412998 w 4889497"/>
              <a:gd name="connsiteY21" fmla="*/ 402167 h 804334"/>
              <a:gd name="connsiteX22" fmla="*/ 2959097 w 4889497"/>
              <a:gd name="connsiteY22" fmla="*/ 804334 h 804334"/>
              <a:gd name="connsiteX23" fmla="*/ 2992965 w 4889497"/>
              <a:gd name="connsiteY23" fmla="*/ 804334 h 804334"/>
              <a:gd name="connsiteX24" fmla="*/ 3361264 w 4889497"/>
              <a:gd name="connsiteY24" fmla="*/ 804334 h 804334"/>
              <a:gd name="connsiteX25" fmla="*/ 3395132 w 4889497"/>
              <a:gd name="connsiteY25" fmla="*/ 804334 h 804334"/>
              <a:gd name="connsiteX26" fmla="*/ 3941231 w 4889497"/>
              <a:gd name="connsiteY26" fmla="*/ 402167 h 804334"/>
              <a:gd name="connsiteX27" fmla="*/ 4487330 w 4889497"/>
              <a:gd name="connsiteY27" fmla="*/ 804334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9497" h="804334">
                <a:moveTo>
                  <a:pt x="4889497" y="804334"/>
                </a:moveTo>
                <a:cubicBezTo>
                  <a:pt x="4889497" y="360113"/>
                  <a:pt x="4464944" y="0"/>
                  <a:pt x="3941231" y="0"/>
                </a:cubicBezTo>
                <a:cubicBezTo>
                  <a:pt x="3679375" y="0"/>
                  <a:pt x="3442308" y="90028"/>
                  <a:pt x="3270706" y="235584"/>
                </a:cubicBezTo>
                <a:lnTo>
                  <a:pt x="3177115" y="331800"/>
                </a:lnTo>
                <a:lnTo>
                  <a:pt x="3083523" y="235584"/>
                </a:lnTo>
                <a:cubicBezTo>
                  <a:pt x="2911921" y="90028"/>
                  <a:pt x="2674855" y="0"/>
                  <a:pt x="2412998" y="0"/>
                </a:cubicBezTo>
                <a:cubicBezTo>
                  <a:pt x="2151142" y="0"/>
                  <a:pt x="1914075" y="90028"/>
                  <a:pt x="1742473" y="235584"/>
                </a:cubicBezTo>
                <a:lnTo>
                  <a:pt x="1680632" y="299159"/>
                </a:lnTo>
                <a:lnTo>
                  <a:pt x="1618791" y="235584"/>
                </a:lnTo>
                <a:cubicBezTo>
                  <a:pt x="1447189" y="90028"/>
                  <a:pt x="1210122" y="0"/>
                  <a:pt x="948266" y="0"/>
                </a:cubicBezTo>
                <a:cubicBezTo>
                  <a:pt x="424553" y="0"/>
                  <a:pt x="0" y="360113"/>
                  <a:pt x="0" y="804334"/>
                </a:cubicBezTo>
                <a:lnTo>
                  <a:pt x="402167" y="804334"/>
                </a:lnTo>
                <a:cubicBezTo>
                  <a:pt x="402167" y="582223"/>
                  <a:pt x="646664" y="402167"/>
                  <a:pt x="948266" y="402167"/>
                </a:cubicBezTo>
                <a:cubicBezTo>
                  <a:pt x="1174467" y="402167"/>
                  <a:pt x="1368547" y="503449"/>
                  <a:pt x="1451450" y="647792"/>
                </a:cubicBezTo>
                <a:lnTo>
                  <a:pt x="1473694" y="728931"/>
                </a:lnTo>
                <a:lnTo>
                  <a:pt x="1464732" y="804334"/>
                </a:lnTo>
                <a:lnTo>
                  <a:pt x="1494365" y="804334"/>
                </a:lnTo>
                <a:lnTo>
                  <a:pt x="1494365" y="804334"/>
                </a:lnTo>
                <a:lnTo>
                  <a:pt x="1896532" y="804334"/>
                </a:lnTo>
                <a:lnTo>
                  <a:pt x="1887571" y="728931"/>
                </a:lnTo>
                <a:lnTo>
                  <a:pt x="1909814" y="647792"/>
                </a:lnTo>
                <a:cubicBezTo>
                  <a:pt x="1992717" y="503448"/>
                  <a:pt x="2186797" y="402167"/>
                  <a:pt x="2412998" y="402167"/>
                </a:cubicBezTo>
                <a:cubicBezTo>
                  <a:pt x="2714600" y="402167"/>
                  <a:pt x="2959097" y="582223"/>
                  <a:pt x="2959097" y="804334"/>
                </a:cubicBezTo>
                <a:lnTo>
                  <a:pt x="2992965" y="804334"/>
                </a:lnTo>
                <a:lnTo>
                  <a:pt x="3361264" y="804334"/>
                </a:lnTo>
                <a:lnTo>
                  <a:pt x="3395132" y="804334"/>
                </a:lnTo>
                <a:cubicBezTo>
                  <a:pt x="3395132" y="582223"/>
                  <a:pt x="3639629" y="402167"/>
                  <a:pt x="3941231" y="402167"/>
                </a:cubicBezTo>
                <a:cubicBezTo>
                  <a:pt x="4242833" y="402167"/>
                  <a:pt x="4487330" y="582223"/>
                  <a:pt x="4487330" y="804334"/>
                </a:cubicBezTo>
                <a:close/>
              </a:path>
            </a:pathLst>
          </a:custGeom>
          <a:solidFill>
            <a:srgbClr val="EA683A"/>
          </a:solidFill>
          <a:ln>
            <a:solidFill>
              <a:srgbClr val="EA6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9"/>
          <p:cNvSpPr/>
          <p:nvPr/>
        </p:nvSpPr>
        <p:spPr>
          <a:xfrm rot="16200000">
            <a:off x="398993" y="2849037"/>
            <a:ext cx="4889497" cy="609600"/>
          </a:xfrm>
          <a:custGeom>
            <a:avLst/>
            <a:gdLst>
              <a:gd name="connsiteX0" fmla="*/ 4889497 w 4889497"/>
              <a:gd name="connsiteY0" fmla="*/ 804334 h 804334"/>
              <a:gd name="connsiteX1" fmla="*/ 3941231 w 4889497"/>
              <a:gd name="connsiteY1" fmla="*/ 0 h 804334"/>
              <a:gd name="connsiteX2" fmla="*/ 3270706 w 4889497"/>
              <a:gd name="connsiteY2" fmla="*/ 235584 h 804334"/>
              <a:gd name="connsiteX3" fmla="*/ 3177115 w 4889497"/>
              <a:gd name="connsiteY3" fmla="*/ 331800 h 804334"/>
              <a:gd name="connsiteX4" fmla="*/ 3083523 w 4889497"/>
              <a:gd name="connsiteY4" fmla="*/ 235584 h 804334"/>
              <a:gd name="connsiteX5" fmla="*/ 2412998 w 4889497"/>
              <a:gd name="connsiteY5" fmla="*/ 0 h 804334"/>
              <a:gd name="connsiteX6" fmla="*/ 1742473 w 4889497"/>
              <a:gd name="connsiteY6" fmla="*/ 235584 h 804334"/>
              <a:gd name="connsiteX7" fmla="*/ 1680632 w 4889497"/>
              <a:gd name="connsiteY7" fmla="*/ 299159 h 804334"/>
              <a:gd name="connsiteX8" fmla="*/ 1618791 w 4889497"/>
              <a:gd name="connsiteY8" fmla="*/ 235584 h 804334"/>
              <a:gd name="connsiteX9" fmla="*/ 948266 w 4889497"/>
              <a:gd name="connsiteY9" fmla="*/ 0 h 804334"/>
              <a:gd name="connsiteX10" fmla="*/ 0 w 4889497"/>
              <a:gd name="connsiteY10" fmla="*/ 804334 h 804334"/>
              <a:gd name="connsiteX11" fmla="*/ 402167 w 4889497"/>
              <a:gd name="connsiteY11" fmla="*/ 804334 h 804334"/>
              <a:gd name="connsiteX12" fmla="*/ 948266 w 4889497"/>
              <a:gd name="connsiteY12" fmla="*/ 402167 h 804334"/>
              <a:gd name="connsiteX13" fmla="*/ 1451450 w 4889497"/>
              <a:gd name="connsiteY13" fmla="*/ 647792 h 804334"/>
              <a:gd name="connsiteX14" fmla="*/ 1473694 w 4889497"/>
              <a:gd name="connsiteY14" fmla="*/ 728931 h 804334"/>
              <a:gd name="connsiteX15" fmla="*/ 1464732 w 4889497"/>
              <a:gd name="connsiteY15" fmla="*/ 804334 h 804334"/>
              <a:gd name="connsiteX16" fmla="*/ 1494365 w 4889497"/>
              <a:gd name="connsiteY16" fmla="*/ 804334 h 804334"/>
              <a:gd name="connsiteX17" fmla="*/ 1494365 w 4889497"/>
              <a:gd name="connsiteY17" fmla="*/ 804334 h 804334"/>
              <a:gd name="connsiteX18" fmla="*/ 1896532 w 4889497"/>
              <a:gd name="connsiteY18" fmla="*/ 804334 h 804334"/>
              <a:gd name="connsiteX19" fmla="*/ 1887571 w 4889497"/>
              <a:gd name="connsiteY19" fmla="*/ 728931 h 804334"/>
              <a:gd name="connsiteX20" fmla="*/ 1909814 w 4889497"/>
              <a:gd name="connsiteY20" fmla="*/ 647792 h 804334"/>
              <a:gd name="connsiteX21" fmla="*/ 2412998 w 4889497"/>
              <a:gd name="connsiteY21" fmla="*/ 402167 h 804334"/>
              <a:gd name="connsiteX22" fmla="*/ 2959097 w 4889497"/>
              <a:gd name="connsiteY22" fmla="*/ 804334 h 804334"/>
              <a:gd name="connsiteX23" fmla="*/ 2992965 w 4889497"/>
              <a:gd name="connsiteY23" fmla="*/ 804334 h 804334"/>
              <a:gd name="connsiteX24" fmla="*/ 3361264 w 4889497"/>
              <a:gd name="connsiteY24" fmla="*/ 804334 h 804334"/>
              <a:gd name="connsiteX25" fmla="*/ 3395132 w 4889497"/>
              <a:gd name="connsiteY25" fmla="*/ 804334 h 804334"/>
              <a:gd name="connsiteX26" fmla="*/ 3941231 w 4889497"/>
              <a:gd name="connsiteY26" fmla="*/ 402167 h 804334"/>
              <a:gd name="connsiteX27" fmla="*/ 4487330 w 4889497"/>
              <a:gd name="connsiteY27" fmla="*/ 804334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9497" h="804334">
                <a:moveTo>
                  <a:pt x="4889497" y="804334"/>
                </a:moveTo>
                <a:cubicBezTo>
                  <a:pt x="4889497" y="360113"/>
                  <a:pt x="4464944" y="0"/>
                  <a:pt x="3941231" y="0"/>
                </a:cubicBezTo>
                <a:cubicBezTo>
                  <a:pt x="3679375" y="0"/>
                  <a:pt x="3442308" y="90028"/>
                  <a:pt x="3270706" y="235584"/>
                </a:cubicBezTo>
                <a:lnTo>
                  <a:pt x="3177115" y="331800"/>
                </a:lnTo>
                <a:lnTo>
                  <a:pt x="3083523" y="235584"/>
                </a:lnTo>
                <a:cubicBezTo>
                  <a:pt x="2911921" y="90028"/>
                  <a:pt x="2674855" y="0"/>
                  <a:pt x="2412998" y="0"/>
                </a:cubicBezTo>
                <a:cubicBezTo>
                  <a:pt x="2151142" y="0"/>
                  <a:pt x="1914075" y="90028"/>
                  <a:pt x="1742473" y="235584"/>
                </a:cubicBezTo>
                <a:lnTo>
                  <a:pt x="1680632" y="299159"/>
                </a:lnTo>
                <a:lnTo>
                  <a:pt x="1618791" y="235584"/>
                </a:lnTo>
                <a:cubicBezTo>
                  <a:pt x="1447189" y="90028"/>
                  <a:pt x="1210122" y="0"/>
                  <a:pt x="948266" y="0"/>
                </a:cubicBezTo>
                <a:cubicBezTo>
                  <a:pt x="424553" y="0"/>
                  <a:pt x="0" y="360113"/>
                  <a:pt x="0" y="804334"/>
                </a:cubicBezTo>
                <a:lnTo>
                  <a:pt x="402167" y="804334"/>
                </a:lnTo>
                <a:cubicBezTo>
                  <a:pt x="402167" y="582223"/>
                  <a:pt x="646664" y="402167"/>
                  <a:pt x="948266" y="402167"/>
                </a:cubicBezTo>
                <a:cubicBezTo>
                  <a:pt x="1174467" y="402167"/>
                  <a:pt x="1368547" y="503449"/>
                  <a:pt x="1451450" y="647792"/>
                </a:cubicBezTo>
                <a:lnTo>
                  <a:pt x="1473694" y="728931"/>
                </a:lnTo>
                <a:lnTo>
                  <a:pt x="1464732" y="804334"/>
                </a:lnTo>
                <a:lnTo>
                  <a:pt x="1494365" y="804334"/>
                </a:lnTo>
                <a:lnTo>
                  <a:pt x="1494365" y="804334"/>
                </a:lnTo>
                <a:lnTo>
                  <a:pt x="1896532" y="804334"/>
                </a:lnTo>
                <a:lnTo>
                  <a:pt x="1887571" y="728931"/>
                </a:lnTo>
                <a:lnTo>
                  <a:pt x="1909814" y="647792"/>
                </a:lnTo>
                <a:cubicBezTo>
                  <a:pt x="1992717" y="503448"/>
                  <a:pt x="2186797" y="402167"/>
                  <a:pt x="2412998" y="402167"/>
                </a:cubicBezTo>
                <a:cubicBezTo>
                  <a:pt x="2714600" y="402167"/>
                  <a:pt x="2959097" y="582223"/>
                  <a:pt x="2959097" y="804334"/>
                </a:cubicBezTo>
                <a:lnTo>
                  <a:pt x="2992965" y="804334"/>
                </a:lnTo>
                <a:lnTo>
                  <a:pt x="3361264" y="804334"/>
                </a:lnTo>
                <a:lnTo>
                  <a:pt x="3395132" y="804334"/>
                </a:lnTo>
                <a:cubicBezTo>
                  <a:pt x="3395132" y="582223"/>
                  <a:pt x="3639629" y="402167"/>
                  <a:pt x="3941231" y="402167"/>
                </a:cubicBezTo>
                <a:cubicBezTo>
                  <a:pt x="4242833" y="402167"/>
                  <a:pt x="4487330" y="582223"/>
                  <a:pt x="4487330" y="804334"/>
                </a:cubicBezTo>
                <a:close/>
              </a:path>
            </a:pathLst>
          </a:custGeom>
          <a:solidFill>
            <a:srgbClr val="F4B29A"/>
          </a:solidFill>
          <a:ln>
            <a:solidFill>
              <a:srgbClr val="F4B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p:cNvSpPr/>
          <p:nvPr/>
        </p:nvSpPr>
        <p:spPr>
          <a:xfrm>
            <a:off x="2760132" y="941386"/>
            <a:ext cx="964143" cy="1301223"/>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1</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4" name="Oval 13"/>
          <p:cNvSpPr/>
          <p:nvPr/>
        </p:nvSpPr>
        <p:spPr>
          <a:xfrm>
            <a:off x="2760132" y="2545288"/>
            <a:ext cx="964143" cy="1301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2</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5" name="Oval 14"/>
          <p:cNvSpPr/>
          <p:nvPr/>
        </p:nvSpPr>
        <p:spPr>
          <a:xfrm>
            <a:off x="2760132" y="4066643"/>
            <a:ext cx="964143" cy="1301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n w="0"/>
                <a:solidFill>
                  <a:schemeClr val="tx1"/>
                </a:solidFill>
                <a:effectLst>
                  <a:outerShdw blurRad="38100" dist="19050" dir="2700000" algn="tl" rotWithShape="0">
                    <a:schemeClr val="dk1">
                      <a:alpha val="40000"/>
                    </a:schemeClr>
                  </a:outerShdw>
                </a:effectLst>
              </a:rPr>
              <a:t>3</a:t>
            </a:r>
            <a:endParaRPr lang="en-GB" sz="5400" dirty="0">
              <a:ln w="0"/>
              <a:solidFill>
                <a:schemeClr val="tx1"/>
              </a:solidFill>
              <a:effectLst>
                <a:outerShdw blurRad="38100" dist="19050" dir="2700000" algn="tl" rotWithShape="0">
                  <a:schemeClr val="dk1">
                    <a:alpha val="40000"/>
                  </a:schemeClr>
                </a:outerShdw>
              </a:effectLst>
            </a:endParaRPr>
          </a:p>
        </p:txBody>
      </p:sp>
      <p:sp>
        <p:nvSpPr>
          <p:cNvPr id="17" name="TextBox 16"/>
          <p:cNvSpPr txBox="1"/>
          <p:nvPr/>
        </p:nvSpPr>
        <p:spPr>
          <a:xfrm>
            <a:off x="364065" y="1409689"/>
            <a:ext cx="2005013" cy="3674019"/>
          </a:xfrm>
          <a:prstGeom prst="rect">
            <a:avLst/>
          </a:prstGeom>
          <a:noFill/>
        </p:spPr>
        <p:txBody>
          <a:bodyPr wrap="square" rtlCol="0">
            <a:spAutoFit/>
          </a:bodyPr>
          <a:lstStyle/>
          <a:p>
            <a:pPr algn="ctr">
              <a:lnSpc>
                <a:spcPct val="150000"/>
              </a:lnSpc>
            </a:pPr>
            <a:r>
              <a:rPr lang="en-GB" sz="4000" b="1" dirty="0" smtClean="0"/>
              <a:t>NỘI DUNG BÀI HỌC </a:t>
            </a:r>
            <a:endParaRPr lang="en-GB" sz="4000" b="1" dirty="0"/>
          </a:p>
        </p:txBody>
      </p:sp>
      <p:sp>
        <p:nvSpPr>
          <p:cNvPr id="5" name="Rounded Rectangle 4"/>
          <p:cNvSpPr/>
          <p:nvPr/>
        </p:nvSpPr>
        <p:spPr>
          <a:xfrm>
            <a:off x="10820400" y="6937513"/>
            <a:ext cx="1821402" cy="661772"/>
          </a:xfrm>
          <a:prstGeom prst="roundRect">
            <a:avLst/>
          </a:prstGeom>
          <a:solidFill>
            <a:srgbClr val="AD29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0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2DCAF-0084-F4AA-4814-471347053B1D}"/>
              </a:ext>
            </a:extLst>
          </p:cNvPr>
          <p:cNvSpPr/>
          <p:nvPr/>
        </p:nvSpPr>
        <p:spPr>
          <a:xfrm>
            <a:off x="459166" y="188779"/>
            <a:ext cx="11273667" cy="6453895"/>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A5B22BB-1513-65A8-942D-31528C67802C}"/>
              </a:ext>
            </a:extLst>
          </p:cNvPr>
          <p:cNvSpPr txBox="1"/>
          <p:nvPr/>
        </p:nvSpPr>
        <p:spPr>
          <a:xfrm>
            <a:off x="572237" y="336262"/>
            <a:ext cx="4890565" cy="584775"/>
          </a:xfrm>
          <a:prstGeom prst="rect">
            <a:avLst/>
          </a:prstGeom>
          <a:noFill/>
        </p:spPr>
        <p:txBody>
          <a:bodyPr wrap="square" rtlCol="0">
            <a:spAutoFit/>
          </a:bodyPr>
          <a:lstStyle/>
          <a:p>
            <a:r>
              <a:rPr lang="en-US" sz="3200" b="1">
                <a:solidFill>
                  <a:schemeClr val="accent6"/>
                </a:solidFill>
              </a:rPr>
              <a:t>I. KHÁI NIỆM TIẾN HÓA</a:t>
            </a:r>
          </a:p>
        </p:txBody>
      </p:sp>
      <p:sp>
        <p:nvSpPr>
          <p:cNvPr id="5" name="Arrow: Pentagon 4">
            <a:extLst>
              <a:ext uri="{FF2B5EF4-FFF2-40B4-BE49-F238E27FC236}">
                <a16:creationId xmlns:a16="http://schemas.microsoft.com/office/drawing/2014/main" xmlns=""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C68BE3E9-8CC8-C285-BD0B-1329252429DB}"/>
              </a:ext>
            </a:extLst>
          </p:cNvPr>
          <p:cNvPicPr>
            <a:picLocks noChangeAspect="1"/>
          </p:cNvPicPr>
          <p:nvPr/>
        </p:nvPicPr>
        <p:blipFill>
          <a:blip r:embed="rId2"/>
          <a:stretch>
            <a:fillRect/>
          </a:stretch>
        </p:blipFill>
        <p:spPr>
          <a:xfrm>
            <a:off x="483726" y="921037"/>
            <a:ext cx="11249107" cy="3381043"/>
          </a:xfrm>
          <a:prstGeom prst="rect">
            <a:avLst/>
          </a:prstGeom>
        </p:spPr>
      </p:pic>
      <p:sp>
        <p:nvSpPr>
          <p:cNvPr id="7" name="TextBox 6">
            <a:extLst>
              <a:ext uri="{FF2B5EF4-FFF2-40B4-BE49-F238E27FC236}">
                <a16:creationId xmlns:a16="http://schemas.microsoft.com/office/drawing/2014/main" xmlns="" id="{9606AB7D-E70A-2C98-8E8D-F2524318AC29}"/>
              </a:ext>
            </a:extLst>
          </p:cNvPr>
          <p:cNvSpPr txBox="1"/>
          <p:nvPr/>
        </p:nvSpPr>
        <p:spPr>
          <a:xfrm>
            <a:off x="695390" y="4280081"/>
            <a:ext cx="10094779" cy="1361911"/>
          </a:xfrm>
          <a:prstGeom prst="rect">
            <a:avLst/>
          </a:prstGeom>
          <a:noFill/>
          <a:ln w="19050">
            <a:noFill/>
            <a:prstDash val="sysDash"/>
          </a:ln>
        </p:spPr>
        <p:txBody>
          <a:bodyPr wrap="square">
            <a:spAutoFit/>
          </a:bodyPr>
          <a:lstStyle/>
          <a:p>
            <a:pPr>
              <a:lnSpc>
                <a:spcPct val="125000"/>
              </a:lnSpc>
            </a:pPr>
            <a:r>
              <a:rPr lang="en-US" sz="2200" b="1" dirty="0" err="1">
                <a:latin typeface="Times New Roman" panose="02020603050405020304" pitchFamily="18" charset="0"/>
                <a:cs typeface="Times New Roman" panose="02020603050405020304" pitchFamily="18" charset="0"/>
              </a:rPr>
              <a:t>Hoạt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cs typeface="Times New Roman" panose="02020603050405020304" pitchFamily="18" charset="0"/>
              </a:rPr>
              <a:t> 212: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49.1,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a:t>
            </a:r>
          </a:p>
          <a:p>
            <a:pPr>
              <a:lnSpc>
                <a:spcPct val="125000"/>
              </a:lnSpc>
            </a:pPr>
            <a:r>
              <a:rPr lang="vi-VN" sz="2200" b="1" dirty="0">
                <a:latin typeface="+mj-lt"/>
              </a:rPr>
              <a:t>1. </a:t>
            </a:r>
            <a:r>
              <a:rPr lang="vi-VN" sz="2200" dirty="0">
                <a:latin typeface="+mj-lt"/>
              </a:rPr>
              <a:t>Nhận xét về sự thay đổi kích thước và hình thái xương chi ở ngựa qua thời gian</a:t>
            </a:r>
            <a:r>
              <a:rPr lang="vi-VN" sz="2200" dirty="0" smtClean="0">
                <a:latin typeface="+mj-lt"/>
              </a:rPr>
              <a:t>.</a:t>
            </a:r>
          </a:p>
          <a:p>
            <a:pPr>
              <a:lnSpc>
                <a:spcPct val="125000"/>
              </a:lnSpc>
            </a:pPr>
            <a:r>
              <a:rPr lang="vi-VN" sz="2200" b="1" smtClean="0">
                <a:latin typeface="+mj-lt"/>
              </a:rPr>
              <a:t>2. </a:t>
            </a:r>
            <a:r>
              <a:rPr lang="vi-VN" sz="2200" smtClean="0">
                <a:latin typeface="+mj-lt"/>
              </a:rPr>
              <a:t>Những thay đổi đó phù hợp với nơi sống và cách di chuyển của ngựa như thế nào?</a:t>
            </a:r>
            <a:endParaRPr lang="en-US" sz="2200" dirty="0">
              <a:latin typeface="+mj-lt"/>
            </a:endParaRPr>
          </a:p>
        </p:txBody>
      </p:sp>
    </p:spTree>
    <p:extLst>
      <p:ext uri="{BB962C8B-B14F-4D97-AF65-F5344CB8AC3E}">
        <p14:creationId xmlns:p14="http://schemas.microsoft.com/office/powerpoint/2010/main" val="3671641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6A5B22BB-1513-65A8-942D-31528C67802C}"/>
              </a:ext>
            </a:extLst>
          </p:cNvPr>
          <p:cNvSpPr txBox="1"/>
          <p:nvPr/>
        </p:nvSpPr>
        <p:spPr>
          <a:xfrm>
            <a:off x="572237" y="336262"/>
            <a:ext cx="4890565" cy="584775"/>
          </a:xfrm>
          <a:prstGeom prst="rect">
            <a:avLst/>
          </a:prstGeom>
          <a:noFill/>
        </p:spPr>
        <p:txBody>
          <a:bodyPr wrap="square" rtlCol="0">
            <a:spAutoFit/>
          </a:bodyPr>
          <a:lstStyle/>
          <a:p>
            <a:r>
              <a:rPr lang="en-US" sz="3200" b="1" dirty="0">
                <a:solidFill>
                  <a:schemeClr val="accent6"/>
                </a:solidFill>
              </a:rPr>
              <a:t>I. KHÁI NIỆM TIẾN HÓA</a:t>
            </a:r>
          </a:p>
        </p:txBody>
      </p:sp>
      <p:sp>
        <p:nvSpPr>
          <p:cNvPr id="31" name="Arrow: Pentagon 30">
            <a:extLst>
              <a:ext uri="{FF2B5EF4-FFF2-40B4-BE49-F238E27FC236}">
                <a16:creationId xmlns:a16="http://schemas.microsoft.com/office/drawing/2014/main" xmlns=""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4D35822B-F71B-9394-D36A-05798274A376}"/>
              </a:ext>
            </a:extLst>
          </p:cNvPr>
          <p:cNvGrpSpPr/>
          <p:nvPr/>
        </p:nvGrpSpPr>
        <p:grpSpPr>
          <a:xfrm>
            <a:off x="-110251" y="921037"/>
            <a:ext cx="4917382" cy="1926666"/>
            <a:chOff x="2188812" y="1002889"/>
            <a:chExt cx="7814376" cy="4542504"/>
          </a:xfrm>
        </p:grpSpPr>
        <p:pic>
          <p:nvPicPr>
            <p:cNvPr id="4" name="Picture 2" descr="Horse - Evolution, Domestication, Anatomy | Britannica">
              <a:extLst>
                <a:ext uri="{FF2B5EF4-FFF2-40B4-BE49-F238E27FC236}">
                  <a16:creationId xmlns:a16="http://schemas.microsoft.com/office/drawing/2014/main" xmlns="" id="{26422095-1989-5565-E738-8BAAC54F43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 t="3399" r="-1" b="7810"/>
            <a:stretch/>
          </p:blipFill>
          <p:spPr bwMode="auto">
            <a:xfrm>
              <a:off x="2188812" y="1085882"/>
              <a:ext cx="7814376" cy="44595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C6C0A8E5-8EAA-576E-0234-7DE3A7890114}"/>
                </a:ext>
              </a:extLst>
            </p:cNvPr>
            <p:cNvSpPr/>
            <p:nvPr/>
          </p:nvSpPr>
          <p:spPr>
            <a:xfrm>
              <a:off x="2188812" y="1002889"/>
              <a:ext cx="3657449"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Eohippus </a:t>
              </a:r>
            </a:p>
          </p:txBody>
        </p:sp>
      </p:grpSp>
      <p:sp>
        <p:nvSpPr>
          <p:cNvPr id="10" name="TextBox 9">
            <a:extLst>
              <a:ext uri="{FF2B5EF4-FFF2-40B4-BE49-F238E27FC236}">
                <a16:creationId xmlns:a16="http://schemas.microsoft.com/office/drawing/2014/main" xmlns="" id="{024458CB-6F21-209B-AC5F-3917192F12E7}"/>
              </a:ext>
            </a:extLst>
          </p:cNvPr>
          <p:cNvSpPr txBox="1"/>
          <p:nvPr/>
        </p:nvSpPr>
        <p:spPr>
          <a:xfrm>
            <a:off x="384059" y="3104396"/>
            <a:ext cx="5462802" cy="307777"/>
          </a:xfrm>
          <a:prstGeom prst="rect">
            <a:avLst/>
          </a:prstGeom>
          <a:noFill/>
        </p:spPr>
        <p:txBody>
          <a:bodyPr wrap="square">
            <a:spAutoFit/>
          </a:bodyPr>
          <a:lstStyle/>
          <a:p>
            <a:pPr algn="ctr"/>
            <a:r>
              <a:rPr lang="vi-VN" sz="1400" b="1" dirty="0"/>
              <a:t>Ở ngựa Eohippus: </a:t>
            </a:r>
            <a:r>
              <a:rPr lang="vi-VN" sz="1400" dirty="0"/>
              <a:t>cơ thể nhỏ; xương chi nhỏ, ngắn, có 4 ngón.</a:t>
            </a:r>
            <a:endParaRPr lang="en-US" sz="1400" dirty="0"/>
          </a:p>
        </p:txBody>
      </p:sp>
      <p:grpSp>
        <p:nvGrpSpPr>
          <p:cNvPr id="11" name="Group 10">
            <a:extLst>
              <a:ext uri="{FF2B5EF4-FFF2-40B4-BE49-F238E27FC236}">
                <a16:creationId xmlns:a16="http://schemas.microsoft.com/office/drawing/2014/main" xmlns="" id="{A944DE13-BE14-E335-0398-64FFFEE3A1B4}"/>
              </a:ext>
            </a:extLst>
          </p:cNvPr>
          <p:cNvGrpSpPr/>
          <p:nvPr/>
        </p:nvGrpSpPr>
        <p:grpSpPr>
          <a:xfrm>
            <a:off x="6605896" y="419324"/>
            <a:ext cx="4736186" cy="2511441"/>
            <a:chOff x="2265505" y="951673"/>
            <a:chExt cx="7223100" cy="4835595"/>
          </a:xfrm>
        </p:grpSpPr>
        <p:pic>
          <p:nvPicPr>
            <p:cNvPr id="12" name="Picture 2" descr="Horse - Evolution, Domestication, Anatomy | Britannica">
              <a:extLst>
                <a:ext uri="{FF2B5EF4-FFF2-40B4-BE49-F238E27FC236}">
                  <a16:creationId xmlns:a16="http://schemas.microsoft.com/office/drawing/2014/main" xmlns="" id="{3E7FE1DD-BA72-26BD-CFF1-DE349A0445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61" b="5548"/>
            <a:stretch/>
          </p:blipFill>
          <p:spPr bwMode="auto">
            <a:xfrm>
              <a:off x="2554105" y="966958"/>
              <a:ext cx="6934500" cy="48203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BC55933-AEE0-E685-7BAF-E356FCD07EE1}"/>
                </a:ext>
              </a:extLst>
            </p:cNvPr>
            <p:cNvSpPr/>
            <p:nvPr/>
          </p:nvSpPr>
          <p:spPr>
            <a:xfrm>
              <a:off x="2265505" y="951673"/>
              <a:ext cx="2105918"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Mesohippus</a:t>
              </a:r>
            </a:p>
          </p:txBody>
        </p:sp>
      </p:grpSp>
      <p:sp>
        <p:nvSpPr>
          <p:cNvPr id="14" name="TextBox 13">
            <a:extLst>
              <a:ext uri="{FF2B5EF4-FFF2-40B4-BE49-F238E27FC236}">
                <a16:creationId xmlns:a16="http://schemas.microsoft.com/office/drawing/2014/main" xmlns="" id="{EE5F4099-784A-0368-CDAB-A978B26CFA1A}"/>
              </a:ext>
            </a:extLst>
          </p:cNvPr>
          <p:cNvSpPr txBox="1"/>
          <p:nvPr/>
        </p:nvSpPr>
        <p:spPr>
          <a:xfrm>
            <a:off x="7093780" y="2673823"/>
            <a:ext cx="5098220" cy="609398"/>
          </a:xfrm>
          <a:prstGeom prst="rect">
            <a:avLst/>
          </a:prstGeom>
          <a:noFill/>
          <a:ln>
            <a:noFill/>
          </a:ln>
        </p:spPr>
        <p:txBody>
          <a:bodyPr wrap="square">
            <a:spAutoFit/>
          </a:bodyPr>
          <a:lstStyle>
            <a:defPPr>
              <a:defRPr lang="en-US"/>
            </a:defPPr>
            <a:lvl1pPr algn="ctr">
              <a:defRPr sz="2400" b="1"/>
            </a:lvl1pPr>
          </a:lstStyle>
          <a:p>
            <a:pPr algn="l">
              <a:lnSpc>
                <a:spcPct val="120000"/>
              </a:lnSpc>
            </a:pPr>
            <a:r>
              <a:rPr lang="vi-VN" sz="1400" dirty="0"/>
              <a:t>Ở ngựa Mesohippus: </a:t>
            </a:r>
            <a:r>
              <a:rPr lang="vi-VN" sz="1400" b="0" dirty="0"/>
              <a:t>cơ thể lớn hơn; xương chi dài hơn, </a:t>
            </a:r>
            <a:endParaRPr lang="en-US" sz="1400" b="0" dirty="0" smtClean="0"/>
          </a:p>
          <a:p>
            <a:pPr algn="l">
              <a:lnSpc>
                <a:spcPct val="120000"/>
              </a:lnSpc>
            </a:pPr>
            <a:r>
              <a:rPr lang="vi-VN" sz="1400" b="0" dirty="0" smtClean="0"/>
              <a:t>xương </a:t>
            </a:r>
            <a:r>
              <a:rPr lang="vi-VN" sz="1400" b="0" dirty="0"/>
              <a:t>ngón ngắn lại, còn 3 ngón.</a:t>
            </a:r>
            <a:endParaRPr lang="en-US" sz="1400" b="0" dirty="0"/>
          </a:p>
        </p:txBody>
      </p:sp>
      <p:grpSp>
        <p:nvGrpSpPr>
          <p:cNvPr id="15" name="Group 14">
            <a:extLst>
              <a:ext uri="{FF2B5EF4-FFF2-40B4-BE49-F238E27FC236}">
                <a16:creationId xmlns:a16="http://schemas.microsoft.com/office/drawing/2014/main" xmlns="" id="{468D5DDB-0354-A7FB-92CC-CAA91FFEF6DD}"/>
              </a:ext>
            </a:extLst>
          </p:cNvPr>
          <p:cNvGrpSpPr/>
          <p:nvPr/>
        </p:nvGrpSpPr>
        <p:grpSpPr>
          <a:xfrm>
            <a:off x="6795131" y="3342070"/>
            <a:ext cx="5079741" cy="2285390"/>
            <a:chOff x="2679596" y="1049717"/>
            <a:chExt cx="7332765" cy="4277401"/>
          </a:xfrm>
        </p:grpSpPr>
        <p:pic>
          <p:nvPicPr>
            <p:cNvPr id="16" name="Picture 2" descr="Przewalski's horse | Endangered, Conservation, Reintroduction | Britannica">
              <a:extLst>
                <a:ext uri="{FF2B5EF4-FFF2-40B4-BE49-F238E27FC236}">
                  <a16:creationId xmlns:a16="http://schemas.microsoft.com/office/drawing/2014/main" xmlns="" id="{0F7DBF13-A2FA-0579-C563-98939001FF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83" b="3656"/>
            <a:stretch/>
          </p:blipFill>
          <p:spPr bwMode="auto">
            <a:xfrm>
              <a:off x="2760818" y="1049717"/>
              <a:ext cx="6296062" cy="42302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rse - Evolution, Domestication, Anatomy | Britannica">
              <a:extLst>
                <a:ext uri="{FF2B5EF4-FFF2-40B4-BE49-F238E27FC236}">
                  <a16:creationId xmlns:a16="http://schemas.microsoft.com/office/drawing/2014/main" xmlns="" id="{567FFA87-2E25-7501-0BF5-179B177FA5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528" t="15312" r="46831" b="63527"/>
            <a:stretch/>
          </p:blipFill>
          <p:spPr bwMode="auto">
            <a:xfrm>
              <a:off x="9138102" y="2766799"/>
              <a:ext cx="874259" cy="25603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9E037A02-D0DF-0227-B8C7-AB6155EEF78C}"/>
                </a:ext>
              </a:extLst>
            </p:cNvPr>
            <p:cNvSpPr/>
            <p:nvPr/>
          </p:nvSpPr>
          <p:spPr>
            <a:xfrm>
              <a:off x="2679596" y="1049717"/>
              <a:ext cx="3113570" cy="678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Equus</a:t>
              </a:r>
            </a:p>
          </p:txBody>
        </p:sp>
      </p:grpSp>
      <p:sp>
        <p:nvSpPr>
          <p:cNvPr id="19" name="TextBox 18">
            <a:extLst>
              <a:ext uri="{FF2B5EF4-FFF2-40B4-BE49-F238E27FC236}">
                <a16:creationId xmlns:a16="http://schemas.microsoft.com/office/drawing/2014/main" xmlns="" id="{1B6F7F42-5048-567C-BDCC-F6842B362AA4}"/>
              </a:ext>
            </a:extLst>
          </p:cNvPr>
          <p:cNvSpPr txBox="1"/>
          <p:nvPr/>
        </p:nvSpPr>
        <p:spPr>
          <a:xfrm>
            <a:off x="6482529" y="5602652"/>
            <a:ext cx="5598909" cy="609398"/>
          </a:xfrm>
          <a:prstGeom prst="rect">
            <a:avLst/>
          </a:prstGeom>
          <a:noFill/>
          <a:ln>
            <a:noFill/>
          </a:ln>
        </p:spPr>
        <p:txBody>
          <a:bodyPr wrap="square">
            <a:spAutoFit/>
          </a:bodyPr>
          <a:lstStyle>
            <a:defPPr>
              <a:defRPr lang="en-US"/>
            </a:defPPr>
            <a:lvl1pPr>
              <a:lnSpc>
                <a:spcPct val="120000"/>
              </a:lnSpc>
              <a:defRPr sz="2400" b="1"/>
            </a:lvl1pPr>
          </a:lstStyle>
          <a:p>
            <a:r>
              <a:rPr lang="vi-VN" sz="1400" dirty="0"/>
              <a:t>Ở ngựa Equus: </a:t>
            </a:r>
            <a:r>
              <a:rPr lang="vi-VN" sz="1400" b="0" dirty="0"/>
              <a:t>cơ thể lớn hơn; xương chi còn 1 ngón, </a:t>
            </a:r>
            <a:endParaRPr lang="en-US" sz="1400" b="0" dirty="0" smtClean="0"/>
          </a:p>
          <a:p>
            <a:r>
              <a:rPr lang="vi-VN" sz="1400" b="0" dirty="0" smtClean="0"/>
              <a:t>xương </a:t>
            </a:r>
            <a:r>
              <a:rPr lang="vi-VN" sz="1400" b="0" dirty="0"/>
              <a:t>to hơn về chiều ngang và dài hơn so với các nhóm trước đó.</a:t>
            </a:r>
            <a:endParaRPr lang="en-US" sz="1400" b="0" dirty="0"/>
          </a:p>
        </p:txBody>
      </p:sp>
      <p:sp>
        <p:nvSpPr>
          <p:cNvPr id="20" name="TextBox 19">
            <a:extLst>
              <a:ext uri="{FF2B5EF4-FFF2-40B4-BE49-F238E27FC236}">
                <a16:creationId xmlns:a16="http://schemas.microsoft.com/office/drawing/2014/main" xmlns="" id="{C4927276-EB72-F173-7954-480360964322}"/>
              </a:ext>
            </a:extLst>
          </p:cNvPr>
          <p:cNvSpPr txBox="1"/>
          <p:nvPr/>
        </p:nvSpPr>
        <p:spPr>
          <a:xfrm>
            <a:off x="227125" y="5595532"/>
            <a:ext cx="6489291" cy="609398"/>
          </a:xfrm>
          <a:prstGeom prst="rect">
            <a:avLst/>
          </a:prstGeom>
          <a:noFill/>
          <a:ln>
            <a:noFill/>
          </a:ln>
        </p:spPr>
        <p:txBody>
          <a:bodyPr wrap="square">
            <a:spAutoFit/>
          </a:bodyPr>
          <a:lstStyle>
            <a:defPPr>
              <a:defRPr lang="en-US"/>
            </a:defPPr>
            <a:lvl1pPr>
              <a:lnSpc>
                <a:spcPct val="120000"/>
              </a:lnSpc>
              <a:defRPr sz="2400" b="1"/>
            </a:lvl1pPr>
          </a:lstStyle>
          <a:p>
            <a:r>
              <a:rPr lang="vi-VN" sz="1400" dirty="0"/>
              <a:t>Ở ngựa Merychippus: </a:t>
            </a:r>
            <a:r>
              <a:rPr lang="vi-VN" sz="1400" b="0" dirty="0"/>
              <a:t>cơ thể lớn hơn; xương chi dài hơn ngựa Mesohippus, </a:t>
            </a:r>
            <a:endParaRPr lang="en-US" sz="1400" b="0" dirty="0" smtClean="0"/>
          </a:p>
          <a:p>
            <a:r>
              <a:rPr lang="vi-VN" sz="1400" b="0" dirty="0" smtClean="0"/>
              <a:t>ngón </a:t>
            </a:r>
            <a:r>
              <a:rPr lang="vi-VN" sz="1400" b="0" dirty="0"/>
              <a:t>phân hóa, ngón giữa phát triển to hơn 2 ngón còn lại.</a:t>
            </a:r>
            <a:endParaRPr lang="en-US" sz="1400" b="0" dirty="0"/>
          </a:p>
        </p:txBody>
      </p:sp>
      <p:grpSp>
        <p:nvGrpSpPr>
          <p:cNvPr id="21" name="Group 20">
            <a:extLst>
              <a:ext uri="{FF2B5EF4-FFF2-40B4-BE49-F238E27FC236}">
                <a16:creationId xmlns:a16="http://schemas.microsoft.com/office/drawing/2014/main" xmlns="" id="{DCC7FC99-0AA7-CE17-2738-D798541039B0}"/>
              </a:ext>
            </a:extLst>
          </p:cNvPr>
          <p:cNvGrpSpPr/>
          <p:nvPr/>
        </p:nvGrpSpPr>
        <p:grpSpPr>
          <a:xfrm>
            <a:off x="308974" y="3593358"/>
            <a:ext cx="5058699" cy="2034101"/>
            <a:chOff x="2690258" y="974131"/>
            <a:chExt cx="7347496" cy="4818646"/>
          </a:xfrm>
        </p:grpSpPr>
        <p:pic>
          <p:nvPicPr>
            <p:cNvPr id="22" name="Picture 21" descr="Horse - Evolution, Domestication, Anatomy | Britannica">
              <a:extLst>
                <a:ext uri="{FF2B5EF4-FFF2-40B4-BE49-F238E27FC236}">
                  <a16:creationId xmlns:a16="http://schemas.microsoft.com/office/drawing/2014/main" xmlns="" id="{7286490F-90FF-9C3D-217B-AC89ED0B6DF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46" b="6410"/>
            <a:stretch/>
          </p:blipFill>
          <p:spPr bwMode="auto">
            <a:xfrm>
              <a:off x="2914645" y="974131"/>
              <a:ext cx="7123109" cy="481864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xmlns="" id="{626BCC72-96F6-9288-0669-C16B1DA4948D}"/>
                </a:ext>
              </a:extLst>
            </p:cNvPr>
            <p:cNvSpPr/>
            <p:nvPr/>
          </p:nvSpPr>
          <p:spPr>
            <a:xfrm>
              <a:off x="2690258" y="996277"/>
              <a:ext cx="2105918"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Merychippus</a:t>
              </a:r>
            </a:p>
          </p:txBody>
        </p:sp>
      </p:grpSp>
    </p:spTree>
    <p:extLst>
      <p:ext uri="{BB962C8B-B14F-4D97-AF65-F5344CB8AC3E}">
        <p14:creationId xmlns:p14="http://schemas.microsoft.com/office/powerpoint/2010/main" val="18708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6A5B22BB-1513-65A8-942D-31528C67802C}"/>
              </a:ext>
            </a:extLst>
          </p:cNvPr>
          <p:cNvSpPr txBox="1"/>
          <p:nvPr/>
        </p:nvSpPr>
        <p:spPr>
          <a:xfrm>
            <a:off x="0" y="51397"/>
            <a:ext cx="4890565" cy="584775"/>
          </a:xfrm>
          <a:prstGeom prst="rect">
            <a:avLst/>
          </a:prstGeom>
          <a:noFill/>
        </p:spPr>
        <p:txBody>
          <a:bodyPr wrap="square" rtlCol="0">
            <a:spAutoFit/>
          </a:bodyPr>
          <a:lstStyle/>
          <a:p>
            <a:r>
              <a:rPr lang="en-US" sz="3200" b="1" dirty="0">
                <a:solidFill>
                  <a:schemeClr val="accent6"/>
                </a:solidFill>
              </a:rPr>
              <a:t>I. KHÁI NIỆM TIẾN HÓA</a:t>
            </a:r>
          </a:p>
        </p:txBody>
      </p:sp>
      <p:pic>
        <p:nvPicPr>
          <p:cNvPr id="7" name="Picture 2" descr="Tracing the Evolution of the Modern Horse">
            <a:extLst>
              <a:ext uri="{FF2B5EF4-FFF2-40B4-BE49-F238E27FC236}">
                <a16:creationId xmlns:a16="http://schemas.microsoft.com/office/drawing/2014/main" xmlns="" id="{52883562-20B5-A355-6663-1CB181D128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76" b="43543"/>
          <a:stretch/>
        </p:blipFill>
        <p:spPr bwMode="auto">
          <a:xfrm>
            <a:off x="0" y="545279"/>
            <a:ext cx="12192000" cy="26661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racing the Evolution of the Modern Horse">
            <a:extLst>
              <a:ext uri="{FF2B5EF4-FFF2-40B4-BE49-F238E27FC236}">
                <a16:creationId xmlns:a16="http://schemas.microsoft.com/office/drawing/2014/main" xmlns="" id="{86E5DF12-A8F2-F9F2-F4B0-B6CA7D229B1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966" b="8375"/>
          <a:stretch/>
        </p:blipFill>
        <p:spPr bwMode="auto">
          <a:xfrm>
            <a:off x="0" y="3836010"/>
            <a:ext cx="12192000" cy="18052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2D1271E4-C41A-4344-0232-B8542AE63716}"/>
              </a:ext>
            </a:extLst>
          </p:cNvPr>
          <p:cNvSpPr/>
          <p:nvPr/>
        </p:nvSpPr>
        <p:spPr>
          <a:xfrm>
            <a:off x="0" y="5722374"/>
            <a:ext cx="12192000" cy="113562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7F7411E6-7567-E5BC-AF09-256B30939C27}"/>
              </a:ext>
            </a:extLst>
          </p:cNvPr>
          <p:cNvSpPr txBox="1"/>
          <p:nvPr/>
        </p:nvSpPr>
        <p:spPr>
          <a:xfrm>
            <a:off x="454250" y="5780632"/>
            <a:ext cx="11133557" cy="937949"/>
          </a:xfrm>
          <a:prstGeom prst="rect">
            <a:avLst/>
          </a:prstGeom>
          <a:noFill/>
          <a:ln>
            <a:noFill/>
          </a:ln>
        </p:spPr>
        <p:txBody>
          <a:bodyPr wrap="square">
            <a:spAutoFit/>
          </a:bodyPr>
          <a:lstStyle>
            <a:defPPr>
              <a:defRPr lang="en-US"/>
            </a:defPPr>
            <a:lvl1pPr>
              <a:lnSpc>
                <a:spcPct val="120000"/>
              </a:lnSpc>
              <a:defRPr sz="2400" b="1"/>
            </a:lvl1pPr>
          </a:lstStyle>
          <a:p>
            <a:r>
              <a:rPr lang="vi-VN" dirty="0"/>
              <a:t>►</a:t>
            </a:r>
            <a:r>
              <a:rPr lang="en-US" dirty="0"/>
              <a:t> </a:t>
            </a:r>
            <a:r>
              <a:rPr lang="vi-VN" dirty="0"/>
              <a:t>Qua thời gian, ngựa có </a:t>
            </a:r>
            <a:r>
              <a:rPr lang="vi-VN" dirty="0">
                <a:solidFill>
                  <a:srgbClr val="FF0000"/>
                </a:solidFill>
              </a:rPr>
              <a:t>kích thước lớn hơn</a:t>
            </a:r>
            <a:r>
              <a:rPr lang="vi-VN" dirty="0"/>
              <a:t>, </a:t>
            </a:r>
            <a:r>
              <a:rPr lang="vi-VN" dirty="0">
                <a:solidFill>
                  <a:srgbClr val="00B050"/>
                </a:solidFill>
              </a:rPr>
              <a:t>xương chi từ bốn ngón tiêu giảm còn một ngón.</a:t>
            </a:r>
            <a:endParaRPr lang="en-US" dirty="0">
              <a:solidFill>
                <a:srgbClr val="00B050"/>
              </a:solidFill>
            </a:endParaRPr>
          </a:p>
        </p:txBody>
      </p:sp>
    </p:spTree>
    <p:extLst>
      <p:ext uri="{BB962C8B-B14F-4D97-AF65-F5344CB8AC3E}">
        <p14:creationId xmlns:p14="http://schemas.microsoft.com/office/powerpoint/2010/main" val="9633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6A5B22BB-1513-65A8-942D-31528C67802C}"/>
              </a:ext>
            </a:extLst>
          </p:cNvPr>
          <p:cNvSpPr txBox="1"/>
          <p:nvPr/>
        </p:nvSpPr>
        <p:spPr>
          <a:xfrm>
            <a:off x="454250" y="-16410"/>
            <a:ext cx="4890565" cy="584775"/>
          </a:xfrm>
          <a:prstGeom prst="rect">
            <a:avLst/>
          </a:prstGeom>
          <a:noFill/>
        </p:spPr>
        <p:txBody>
          <a:bodyPr wrap="square" rtlCol="0">
            <a:spAutoFit/>
          </a:bodyPr>
          <a:lstStyle/>
          <a:p>
            <a:r>
              <a:rPr lang="en-US" sz="3200" b="1" dirty="0">
                <a:solidFill>
                  <a:schemeClr val="accent6"/>
                </a:solidFill>
              </a:rPr>
              <a:t>I. KHÁI NIỆM TIẾN HÓA</a:t>
            </a:r>
          </a:p>
        </p:txBody>
      </p:sp>
      <p:sp>
        <p:nvSpPr>
          <p:cNvPr id="31" name="Arrow: Pentagon 30">
            <a:extLst>
              <a:ext uri="{FF2B5EF4-FFF2-40B4-BE49-F238E27FC236}">
                <a16:creationId xmlns:a16="http://schemas.microsoft.com/office/drawing/2014/main" xmlns=""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nvGrpSpPr>
          <p:cNvPr id="13" name="Group 12">
            <a:extLst>
              <a:ext uri="{FF2B5EF4-FFF2-40B4-BE49-F238E27FC236}">
                <a16:creationId xmlns:a16="http://schemas.microsoft.com/office/drawing/2014/main" xmlns="" id="{634F03BD-9A52-885B-5C83-E01226DE63C2}"/>
              </a:ext>
            </a:extLst>
          </p:cNvPr>
          <p:cNvGrpSpPr/>
          <p:nvPr/>
        </p:nvGrpSpPr>
        <p:grpSpPr>
          <a:xfrm>
            <a:off x="454251" y="557694"/>
            <a:ext cx="11388458" cy="820345"/>
            <a:chOff x="961595" y="1316848"/>
            <a:chExt cx="10571645" cy="1153725"/>
          </a:xfrm>
        </p:grpSpPr>
        <p:sp>
          <p:nvSpPr>
            <p:cNvPr id="9" name="Rectangle: Rounded Corners 8">
              <a:extLst>
                <a:ext uri="{FF2B5EF4-FFF2-40B4-BE49-F238E27FC236}">
                  <a16:creationId xmlns:a16="http://schemas.microsoft.com/office/drawing/2014/main" xmlns="" id="{FD4FB280-91E3-618E-E051-F154CE5D04C7}"/>
                </a:ext>
              </a:extLst>
            </p:cNvPr>
            <p:cNvSpPr/>
            <p:nvPr/>
          </p:nvSpPr>
          <p:spPr>
            <a:xfrm>
              <a:off x="1050086" y="1457142"/>
              <a:ext cx="10483154" cy="1013431"/>
            </a:xfrm>
            <a:prstGeom prst="roundRect">
              <a:avLst>
                <a:gd name="adj" fmla="val 698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4FE215E7-7E5B-5DE5-1680-07BCFDA33081}"/>
                </a:ext>
              </a:extLst>
            </p:cNvPr>
            <p:cNvSpPr/>
            <p:nvPr/>
          </p:nvSpPr>
          <p:spPr>
            <a:xfrm>
              <a:off x="961595" y="1316848"/>
              <a:ext cx="10424160" cy="1013431"/>
            </a:xfrm>
            <a:prstGeom prst="roundRect">
              <a:avLst>
                <a:gd name="adj" fmla="val 6987"/>
              </a:avLst>
            </a:prstGeom>
            <a:solidFill>
              <a:schemeClr val="bg1"/>
            </a:solidFill>
            <a:ln w="1905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606AB7D-E70A-2C98-8E8D-F2524318AC29}"/>
                </a:ext>
              </a:extLst>
            </p:cNvPr>
            <p:cNvSpPr txBox="1"/>
            <p:nvPr/>
          </p:nvSpPr>
          <p:spPr>
            <a:xfrm>
              <a:off x="1135626" y="1338430"/>
              <a:ext cx="10094779" cy="553998"/>
            </a:xfrm>
            <a:prstGeom prst="rect">
              <a:avLst/>
            </a:prstGeom>
            <a:noFill/>
            <a:ln w="19050">
              <a:noFill/>
              <a:prstDash val="sysDash"/>
            </a:ln>
          </p:spPr>
          <p:txBody>
            <a:bodyPr wrap="square">
              <a:spAutoFit/>
            </a:bodyPr>
            <a:lstStyle/>
            <a:p>
              <a:pPr>
                <a:lnSpc>
                  <a:spcPct val="125000"/>
                </a:lnSpc>
              </a:pPr>
              <a:r>
                <a:rPr lang="vi-VN" sz="2400" b="1" dirty="0"/>
                <a:t>2</a:t>
              </a:r>
              <a:r>
                <a:rPr lang="vi-VN" sz="2000" b="1" dirty="0"/>
                <a:t>. </a:t>
              </a:r>
              <a:r>
                <a:rPr lang="vi-VN" sz="2000" dirty="0"/>
                <a:t>Những thay đổi đó phù hợp với nơi sống và cách di chuyển của ngựa như thế nào?</a:t>
              </a:r>
              <a:endParaRPr lang="en-US" sz="2000" dirty="0"/>
            </a:p>
          </p:txBody>
        </p:sp>
      </p:grpSp>
      <p:pic>
        <p:nvPicPr>
          <p:cNvPr id="8" name="Picture 2" descr="The evolution and anatomy of the horse manus with an emphasis on digit  reduction. - Abstract - Europe PMC">
            <a:extLst>
              <a:ext uri="{FF2B5EF4-FFF2-40B4-BE49-F238E27FC236}">
                <a16:creationId xmlns:a16="http://schemas.microsoft.com/office/drawing/2014/main" xmlns="" id="{85A8C198-C112-AD9D-FD56-3A44E8A919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828"/>
          <a:stretch/>
        </p:blipFill>
        <p:spPr bwMode="auto">
          <a:xfrm>
            <a:off x="641728" y="1504330"/>
            <a:ext cx="4951033" cy="2633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evolution and anatomy of the horse manus with an emphasis on digit  reduction. - Abstract - Europe PMC">
            <a:extLst>
              <a:ext uri="{FF2B5EF4-FFF2-40B4-BE49-F238E27FC236}">
                <a16:creationId xmlns:a16="http://schemas.microsoft.com/office/drawing/2014/main" xmlns="" id="{8604DBCE-3658-42A7-2B4A-000E736D3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90"/>
          <a:stretch/>
        </p:blipFill>
        <p:spPr bwMode="auto">
          <a:xfrm>
            <a:off x="6588252" y="1452994"/>
            <a:ext cx="4728580" cy="2684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3174BEC1-F5A1-E013-6379-61BB92B22645}"/>
              </a:ext>
            </a:extLst>
          </p:cNvPr>
          <p:cNvSpPr txBox="1"/>
          <p:nvPr/>
        </p:nvSpPr>
        <p:spPr>
          <a:xfrm>
            <a:off x="227125" y="4237149"/>
            <a:ext cx="10331244" cy="2323713"/>
          </a:xfrm>
          <a:prstGeom prst="rect">
            <a:avLst/>
          </a:prstGeom>
          <a:noFill/>
          <a:ln w="19050">
            <a:noFill/>
            <a:prstDash val="sysDash"/>
          </a:ln>
        </p:spPr>
        <p:txBody>
          <a:bodyPr wrap="square">
            <a:spAutoFit/>
          </a:bodyPr>
          <a:lstStyle>
            <a:defPPr>
              <a:defRPr lang="en-US"/>
            </a:defPPr>
            <a:lvl1pPr>
              <a:lnSpc>
                <a:spcPct val="125000"/>
              </a:lnSpc>
              <a:defRPr sz="2400" b="1"/>
            </a:lvl1pPr>
          </a:lstStyle>
          <a:p>
            <a:pPr marL="342900" indent="-342900" algn="just">
              <a:spcBef>
                <a:spcPts val="600"/>
              </a:spcBef>
              <a:buFont typeface="Wingdings" panose="05000000000000000000" pitchFamily="2" charset="2"/>
              <a:buChar char="v"/>
            </a:pPr>
            <a:r>
              <a:rPr lang="vi-VN" sz="1800" b="0" dirty="0"/>
              <a:t>Kích thước cơ thể và xương chi của ngựa thay đổi theo thời gian </a:t>
            </a:r>
            <a:r>
              <a:rPr lang="vi-VN" sz="1800" dirty="0"/>
              <a:t>phù hợp với môi trường sống</a:t>
            </a:r>
            <a:r>
              <a:rPr lang="vi-VN" sz="1800" b="0" dirty="0"/>
              <a:t>. </a:t>
            </a:r>
            <a:endParaRPr lang="en-US" sz="1800" b="0" dirty="0"/>
          </a:p>
          <a:p>
            <a:pPr marL="342900" indent="-342900" algn="just">
              <a:spcBef>
                <a:spcPts val="600"/>
              </a:spcBef>
              <a:buFont typeface="Wingdings" panose="05000000000000000000" pitchFamily="2" charset="2"/>
              <a:buChar char="v"/>
            </a:pPr>
            <a:r>
              <a:rPr lang="vi-VN" sz="1800" b="0" dirty="0"/>
              <a:t>Với môi trường sống là thảo nguyên rộng lớn, các cá thể ngựa có kích thước lớn hơn và chạy nhanh hơn sẽ thích nghi hơn. </a:t>
            </a:r>
            <a:endParaRPr lang="en-US" sz="1800" b="0" dirty="0"/>
          </a:p>
          <a:p>
            <a:pPr marL="342900" indent="-342900" algn="just">
              <a:spcBef>
                <a:spcPts val="600"/>
              </a:spcBef>
              <a:buFont typeface="Wingdings" panose="05000000000000000000" pitchFamily="2" charset="2"/>
              <a:buChar char="v"/>
            </a:pPr>
            <a:r>
              <a:rPr lang="vi-VN" sz="1800" b="0" dirty="0"/>
              <a:t>Sự thay đổi của ngựa hướng đến việc phi bước dài, sau nhiều thế hệ và thời gian, xương chi của ngựa chỉ có một ngón thay vì nhiều ngón để tiếp xúc.</a:t>
            </a:r>
            <a:endParaRPr lang="en-US" sz="1800" b="0" dirty="0"/>
          </a:p>
        </p:txBody>
      </p:sp>
    </p:spTree>
    <p:extLst>
      <p:ext uri="{BB962C8B-B14F-4D97-AF65-F5344CB8AC3E}">
        <p14:creationId xmlns:p14="http://schemas.microsoft.com/office/powerpoint/2010/main" val="23298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 calcmode="lin" valueType="num">
                                      <p:cBhvr additive="base">
                                        <p:cTn id="2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 calcmode="lin" valueType="num">
                                      <p:cBhvr additive="base">
                                        <p:cTn id="3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2142</Words>
  <Application>Microsoft Office PowerPoint</Application>
  <PresentationFormat>Widescreen</PresentationFormat>
  <Paragraphs>169</Paragraphs>
  <Slides>32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39</cp:revision>
  <dcterms:created xsi:type="dcterms:W3CDTF">2025-03-22T14:10:06Z</dcterms:created>
  <dcterms:modified xsi:type="dcterms:W3CDTF">2025-03-24T09:18:31Z</dcterms:modified>
</cp:coreProperties>
</file>