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51"/>
  </p:notesMasterIdLst>
  <p:handoutMasterIdLst>
    <p:handoutMasterId r:id="rId52"/>
  </p:handoutMasterIdLst>
  <p:sldIdLst>
    <p:sldId id="402" r:id="rId6"/>
    <p:sldId id="339" r:id="rId7"/>
    <p:sldId id="355" r:id="rId8"/>
    <p:sldId id="356" r:id="rId9"/>
    <p:sldId id="351" r:id="rId10"/>
    <p:sldId id="401" r:id="rId11"/>
    <p:sldId id="343" r:id="rId12"/>
    <p:sldId id="361" r:id="rId13"/>
    <p:sldId id="362" r:id="rId14"/>
    <p:sldId id="363" r:id="rId15"/>
    <p:sldId id="364" r:id="rId16"/>
    <p:sldId id="365" r:id="rId17"/>
    <p:sldId id="366" r:id="rId18"/>
    <p:sldId id="367" r:id="rId19"/>
    <p:sldId id="368" r:id="rId20"/>
    <p:sldId id="370" r:id="rId21"/>
    <p:sldId id="371" r:id="rId22"/>
    <p:sldId id="373" r:id="rId23"/>
    <p:sldId id="375" r:id="rId24"/>
    <p:sldId id="374" r:id="rId25"/>
    <p:sldId id="376" r:id="rId26"/>
    <p:sldId id="377" r:id="rId27"/>
    <p:sldId id="382" r:id="rId28"/>
    <p:sldId id="383" r:id="rId29"/>
    <p:sldId id="378" r:id="rId30"/>
    <p:sldId id="379" r:id="rId31"/>
    <p:sldId id="380" r:id="rId32"/>
    <p:sldId id="381" r:id="rId33"/>
    <p:sldId id="384" r:id="rId34"/>
    <p:sldId id="385" r:id="rId35"/>
    <p:sldId id="386" r:id="rId36"/>
    <p:sldId id="387" r:id="rId37"/>
    <p:sldId id="353" r:id="rId38"/>
    <p:sldId id="354" r:id="rId39"/>
    <p:sldId id="389" r:id="rId40"/>
    <p:sldId id="390" r:id="rId41"/>
    <p:sldId id="392" r:id="rId42"/>
    <p:sldId id="347" r:id="rId43"/>
    <p:sldId id="324" r:id="rId44"/>
    <p:sldId id="395" r:id="rId45"/>
    <p:sldId id="396" r:id="rId46"/>
    <p:sldId id="398" r:id="rId47"/>
    <p:sldId id="399" r:id="rId48"/>
    <p:sldId id="400" r:id="rId49"/>
    <p:sldId id="34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9" autoAdjust="0"/>
    <p:restoredTop sz="94634" autoAdjust="0"/>
  </p:normalViewPr>
  <p:slideViewPr>
    <p:cSldViewPr snapToGrid="0">
      <p:cViewPr varScale="1">
        <p:scale>
          <a:sx n="70" d="100"/>
          <a:sy n="70" d="100"/>
        </p:scale>
        <p:origin x="168" y="72"/>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4/16/2025</a:t>
            </a:fld>
            <a:endParaRPr lang="en-US" dirty="0"/>
          </a:p>
        </p:txBody>
      </p:sp>
      <p:sp>
        <p:nvSpPr>
          <p:cNvPr id="4" name="Footer Placeholder 3">
            <a:extLst>
              <a:ext uri="{FF2B5EF4-FFF2-40B4-BE49-F238E27FC236}">
                <a16:creationId xmlns=""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4/16/2025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189248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45</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 xmlns:a16="http://schemas.microsoft.com/office/drawing/2014/main" id="{EA812700-4F7B-0919-A294-CC362E4BD2FF}"/>
              </a:ext>
              <a:ext uri="{C183D7F6-B498-43B3-948B-1728B52AA6E4}">
                <adec:decorative xmlns=""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 xmlns:a16="http://schemas.microsoft.com/office/drawing/2014/main" val="3227434602"/>
                    </a:ext>
                  </a:extLst>
                </a:gridCol>
                <a:gridCol w="429768">
                  <a:extLst>
                    <a:ext uri="{9D8B030D-6E8A-4147-A177-3AD203B41FA5}">
                      <a16:colId xmlns="" xmlns:a16="http://schemas.microsoft.com/office/drawing/2014/main" val="2679191072"/>
                    </a:ext>
                  </a:extLst>
                </a:gridCol>
                <a:gridCol w="429768">
                  <a:extLst>
                    <a:ext uri="{9D8B030D-6E8A-4147-A177-3AD203B41FA5}">
                      <a16:colId xmlns="" xmlns:a16="http://schemas.microsoft.com/office/drawing/2014/main" val="3275508775"/>
                    </a:ext>
                  </a:extLst>
                </a:gridCol>
                <a:gridCol w="429768">
                  <a:extLst>
                    <a:ext uri="{9D8B030D-6E8A-4147-A177-3AD203B41FA5}">
                      <a16:colId xmlns="" xmlns:a16="http://schemas.microsoft.com/office/drawing/2014/main" val="4103063430"/>
                    </a:ext>
                  </a:extLst>
                </a:gridCol>
                <a:gridCol w="429768">
                  <a:extLst>
                    <a:ext uri="{9D8B030D-6E8A-4147-A177-3AD203B41FA5}">
                      <a16:colId xmlns="" xmlns:a16="http://schemas.microsoft.com/office/drawing/2014/main" val="4218281584"/>
                    </a:ext>
                  </a:extLst>
                </a:gridCol>
                <a:gridCol w="429768">
                  <a:extLst>
                    <a:ext uri="{9D8B030D-6E8A-4147-A177-3AD203B41FA5}">
                      <a16:colId xmlns="" xmlns:a16="http://schemas.microsoft.com/office/drawing/2014/main" val="503927227"/>
                    </a:ext>
                  </a:extLst>
                </a:gridCol>
                <a:gridCol w="429768">
                  <a:extLst>
                    <a:ext uri="{9D8B030D-6E8A-4147-A177-3AD203B41FA5}">
                      <a16:colId xmlns="" xmlns:a16="http://schemas.microsoft.com/office/drawing/2014/main" val="342415256"/>
                    </a:ext>
                  </a:extLst>
                </a:gridCol>
                <a:gridCol w="429768">
                  <a:extLst>
                    <a:ext uri="{9D8B030D-6E8A-4147-A177-3AD203B41FA5}">
                      <a16:colId xmlns="" xmlns:a16="http://schemas.microsoft.com/office/drawing/2014/main" val="2092302351"/>
                    </a:ext>
                  </a:extLst>
                </a:gridCol>
                <a:gridCol w="429768">
                  <a:extLst>
                    <a:ext uri="{9D8B030D-6E8A-4147-A177-3AD203B41FA5}">
                      <a16:colId xmlns="" xmlns:a16="http://schemas.microsoft.com/office/drawing/2014/main" val="2258278874"/>
                    </a:ext>
                  </a:extLst>
                </a:gridCol>
                <a:gridCol w="429768">
                  <a:extLst>
                    <a:ext uri="{9D8B030D-6E8A-4147-A177-3AD203B41FA5}">
                      <a16:colId xmlns=""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1138701284"/>
                  </a:ext>
                </a:extLst>
              </a:tr>
            </a:tbl>
          </a:graphicData>
        </a:graphic>
      </p:graphicFrame>
      <p:sp>
        <p:nvSpPr>
          <p:cNvPr id="9" name="Picture Placeholder 8">
            <a:extLst>
              <a:ext uri="{FF2B5EF4-FFF2-40B4-BE49-F238E27FC236}">
                <a16:creationId xmlns=""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5BE0D1B6-1F1E-CCFB-6D36-DC3039C38FF5}"/>
              </a:ext>
              <a:ext uri="{C183D7F6-B498-43B3-948B-1728B52AA6E4}">
                <adec:decorative xmlns=""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 xmlns:a16="http://schemas.microsoft.com/office/drawing/2014/main" id="{770F1688-BA83-03DC-2B74-7A82D939FA0B}"/>
              </a:ext>
              <a:ext uri="{C183D7F6-B498-43B3-948B-1728B52AA6E4}">
                <adec:decorative xmlns=""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 xmlns:a16="http://schemas.microsoft.com/office/drawing/2014/main" val="3227434602"/>
                    </a:ext>
                  </a:extLst>
                </a:gridCol>
                <a:gridCol w="429768">
                  <a:extLst>
                    <a:ext uri="{9D8B030D-6E8A-4147-A177-3AD203B41FA5}">
                      <a16:colId xmlns="" xmlns:a16="http://schemas.microsoft.com/office/drawing/2014/main" val="2679191072"/>
                    </a:ext>
                  </a:extLst>
                </a:gridCol>
                <a:gridCol w="429768">
                  <a:extLst>
                    <a:ext uri="{9D8B030D-6E8A-4147-A177-3AD203B41FA5}">
                      <a16:colId xmlns="" xmlns:a16="http://schemas.microsoft.com/office/drawing/2014/main" val="3275508775"/>
                    </a:ext>
                  </a:extLst>
                </a:gridCol>
                <a:gridCol w="429768">
                  <a:extLst>
                    <a:ext uri="{9D8B030D-6E8A-4147-A177-3AD203B41FA5}">
                      <a16:colId xmlns="" xmlns:a16="http://schemas.microsoft.com/office/drawing/2014/main" val="4103063430"/>
                    </a:ext>
                  </a:extLst>
                </a:gridCol>
                <a:gridCol w="429768">
                  <a:extLst>
                    <a:ext uri="{9D8B030D-6E8A-4147-A177-3AD203B41FA5}">
                      <a16:colId xmlns="" xmlns:a16="http://schemas.microsoft.com/office/drawing/2014/main" val="4218281584"/>
                    </a:ext>
                  </a:extLst>
                </a:gridCol>
                <a:gridCol w="429768">
                  <a:extLst>
                    <a:ext uri="{9D8B030D-6E8A-4147-A177-3AD203B41FA5}">
                      <a16:colId xmlns="" xmlns:a16="http://schemas.microsoft.com/office/drawing/2014/main" val="503927227"/>
                    </a:ext>
                  </a:extLst>
                </a:gridCol>
                <a:gridCol w="429768">
                  <a:extLst>
                    <a:ext uri="{9D8B030D-6E8A-4147-A177-3AD203B41FA5}">
                      <a16:colId xmlns="" xmlns:a16="http://schemas.microsoft.com/office/drawing/2014/main" val="342415256"/>
                    </a:ext>
                  </a:extLst>
                </a:gridCol>
                <a:gridCol w="429768">
                  <a:extLst>
                    <a:ext uri="{9D8B030D-6E8A-4147-A177-3AD203B41FA5}">
                      <a16:colId xmlns="" xmlns:a16="http://schemas.microsoft.com/office/drawing/2014/main" val="2092302351"/>
                    </a:ext>
                  </a:extLst>
                </a:gridCol>
                <a:gridCol w="429768">
                  <a:extLst>
                    <a:ext uri="{9D8B030D-6E8A-4147-A177-3AD203B41FA5}">
                      <a16:colId xmlns="" xmlns:a16="http://schemas.microsoft.com/office/drawing/2014/main" val="2258278874"/>
                    </a:ext>
                  </a:extLst>
                </a:gridCol>
                <a:gridCol w="429768">
                  <a:extLst>
                    <a:ext uri="{9D8B030D-6E8A-4147-A177-3AD203B41FA5}">
                      <a16:colId xmlns=""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1138701284"/>
                  </a:ext>
                </a:extLst>
              </a:tr>
            </a:tbl>
          </a:graphicData>
        </a:graphic>
      </p:graphicFrame>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4/16/2025</a:t>
            </a:fld>
            <a:endParaRPr lang="en-US" noProof="0" dirty="0"/>
          </a:p>
        </p:txBody>
      </p:sp>
      <p:sp>
        <p:nvSpPr>
          <p:cNvPr id="4" name="Slide Number Placeholder 3">
            <a:extLst>
              <a:ext uri="{FF2B5EF4-FFF2-40B4-BE49-F238E27FC236}">
                <a16:creationId xmlns=""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4/16/2025</a:t>
            </a:fld>
            <a:endParaRPr lang="en-US" dirty="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4/16/2025</a:t>
            </a:fld>
            <a:endParaRPr lang="en-US" dirty="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4/16/2025</a:t>
            </a:fld>
            <a:endParaRPr lang="en-US" noProof="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4/16/2025</a:t>
            </a:fld>
            <a:endParaRPr lang="en-US" noProof="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4/16/2025</a:t>
            </a:fld>
            <a:endParaRPr lang="en-US" noProof="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 xmlns:a16="http://schemas.microsoft.com/office/drawing/2014/main" id="{EBF8DFED-2B0F-8F5E-DBAA-98D765435F3E}"/>
              </a:ext>
              <a:ext uri="{C183D7F6-B498-43B3-948B-1728B52AA6E4}">
                <adec:decorative xmlns=""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 xmlns:a16="http://schemas.microsoft.com/office/drawing/2014/main" val="3227434602"/>
                    </a:ext>
                  </a:extLst>
                </a:gridCol>
                <a:gridCol w="566119">
                  <a:extLst>
                    <a:ext uri="{9D8B030D-6E8A-4147-A177-3AD203B41FA5}">
                      <a16:colId xmlns="" xmlns:a16="http://schemas.microsoft.com/office/drawing/2014/main" val="3419189744"/>
                    </a:ext>
                  </a:extLst>
                </a:gridCol>
                <a:gridCol w="566119">
                  <a:extLst>
                    <a:ext uri="{9D8B030D-6E8A-4147-A177-3AD203B41FA5}">
                      <a16:colId xmlns="" xmlns:a16="http://schemas.microsoft.com/office/drawing/2014/main" val="2679191072"/>
                    </a:ext>
                  </a:extLst>
                </a:gridCol>
                <a:gridCol w="566119">
                  <a:extLst>
                    <a:ext uri="{9D8B030D-6E8A-4147-A177-3AD203B41FA5}">
                      <a16:colId xmlns="" xmlns:a16="http://schemas.microsoft.com/office/drawing/2014/main" val="2978856169"/>
                    </a:ext>
                  </a:extLst>
                </a:gridCol>
                <a:gridCol w="566119">
                  <a:extLst>
                    <a:ext uri="{9D8B030D-6E8A-4147-A177-3AD203B41FA5}">
                      <a16:colId xmlns="" xmlns:a16="http://schemas.microsoft.com/office/drawing/2014/main" val="3275508775"/>
                    </a:ext>
                  </a:extLst>
                </a:gridCol>
                <a:gridCol w="566119">
                  <a:extLst>
                    <a:ext uri="{9D8B030D-6E8A-4147-A177-3AD203B41FA5}">
                      <a16:colId xmlns="" xmlns:a16="http://schemas.microsoft.com/office/drawing/2014/main" val="2818438643"/>
                    </a:ext>
                  </a:extLst>
                </a:gridCol>
                <a:gridCol w="566119">
                  <a:extLst>
                    <a:ext uri="{9D8B030D-6E8A-4147-A177-3AD203B41FA5}">
                      <a16:colId xmlns="" xmlns:a16="http://schemas.microsoft.com/office/drawing/2014/main" val="4103063430"/>
                    </a:ext>
                  </a:extLst>
                </a:gridCol>
                <a:gridCol w="566119">
                  <a:extLst>
                    <a:ext uri="{9D8B030D-6E8A-4147-A177-3AD203B41FA5}">
                      <a16:colId xmlns="" xmlns:a16="http://schemas.microsoft.com/office/drawing/2014/main" val="1109330882"/>
                    </a:ext>
                  </a:extLst>
                </a:gridCol>
                <a:gridCol w="566119">
                  <a:extLst>
                    <a:ext uri="{9D8B030D-6E8A-4147-A177-3AD203B41FA5}">
                      <a16:colId xmlns="" xmlns:a16="http://schemas.microsoft.com/office/drawing/2014/main" val="4218281584"/>
                    </a:ext>
                  </a:extLst>
                </a:gridCol>
                <a:gridCol w="566119">
                  <a:extLst>
                    <a:ext uri="{9D8B030D-6E8A-4147-A177-3AD203B41FA5}">
                      <a16:colId xmlns="" xmlns:a16="http://schemas.microsoft.com/office/drawing/2014/main" val="1611426398"/>
                    </a:ext>
                  </a:extLst>
                </a:gridCol>
                <a:gridCol w="566119">
                  <a:extLst>
                    <a:ext uri="{9D8B030D-6E8A-4147-A177-3AD203B41FA5}">
                      <a16:colId xmlns="" xmlns:a16="http://schemas.microsoft.com/office/drawing/2014/main" val="503927227"/>
                    </a:ext>
                  </a:extLst>
                </a:gridCol>
                <a:gridCol w="566119">
                  <a:extLst>
                    <a:ext uri="{9D8B030D-6E8A-4147-A177-3AD203B41FA5}">
                      <a16:colId xmlns="" xmlns:a16="http://schemas.microsoft.com/office/drawing/2014/main" val="2015270961"/>
                    </a:ext>
                  </a:extLst>
                </a:gridCol>
                <a:gridCol w="566119">
                  <a:extLst>
                    <a:ext uri="{9D8B030D-6E8A-4147-A177-3AD203B41FA5}">
                      <a16:colId xmlns="" xmlns:a16="http://schemas.microsoft.com/office/drawing/2014/main" val="342415256"/>
                    </a:ext>
                  </a:extLst>
                </a:gridCol>
                <a:gridCol w="566119">
                  <a:extLst>
                    <a:ext uri="{9D8B030D-6E8A-4147-A177-3AD203B41FA5}">
                      <a16:colId xmlns="" xmlns:a16="http://schemas.microsoft.com/office/drawing/2014/main" val="3483353207"/>
                    </a:ext>
                  </a:extLst>
                </a:gridCol>
                <a:gridCol w="566119">
                  <a:extLst>
                    <a:ext uri="{9D8B030D-6E8A-4147-A177-3AD203B41FA5}">
                      <a16:colId xmlns="" xmlns:a16="http://schemas.microsoft.com/office/drawing/2014/main" val="2092302351"/>
                    </a:ext>
                  </a:extLst>
                </a:gridCol>
                <a:gridCol w="566119">
                  <a:extLst>
                    <a:ext uri="{9D8B030D-6E8A-4147-A177-3AD203B41FA5}">
                      <a16:colId xmlns="" xmlns:a16="http://schemas.microsoft.com/office/drawing/2014/main" val="3068012968"/>
                    </a:ext>
                  </a:extLst>
                </a:gridCol>
                <a:gridCol w="566119">
                  <a:extLst>
                    <a:ext uri="{9D8B030D-6E8A-4147-A177-3AD203B41FA5}">
                      <a16:colId xmlns="" xmlns:a16="http://schemas.microsoft.com/office/drawing/2014/main" val="2258278874"/>
                    </a:ext>
                  </a:extLst>
                </a:gridCol>
                <a:gridCol w="566119">
                  <a:extLst>
                    <a:ext uri="{9D8B030D-6E8A-4147-A177-3AD203B41FA5}">
                      <a16:colId xmlns="" xmlns:a16="http://schemas.microsoft.com/office/drawing/2014/main" val="1953257001"/>
                    </a:ext>
                  </a:extLst>
                </a:gridCol>
                <a:gridCol w="566119">
                  <a:extLst>
                    <a:ext uri="{9D8B030D-6E8A-4147-A177-3AD203B41FA5}">
                      <a16:colId xmlns="" xmlns:a16="http://schemas.microsoft.com/office/drawing/2014/main" val="539162799"/>
                    </a:ext>
                  </a:extLst>
                </a:gridCol>
                <a:gridCol w="566119">
                  <a:extLst>
                    <a:ext uri="{9D8B030D-6E8A-4147-A177-3AD203B41FA5}">
                      <a16:colId xmlns=""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 xmlns:a16="http://schemas.microsoft.com/office/drawing/2014/main" val="1138701284"/>
                  </a:ext>
                </a:extLst>
              </a:tr>
            </a:tbl>
          </a:graphicData>
        </a:graphic>
      </p:graphicFrame>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4/16/2025</a:t>
            </a:fld>
            <a:endParaRPr lang="en-US" dirty="0"/>
          </a:p>
        </p:txBody>
      </p:sp>
      <p:sp>
        <p:nvSpPr>
          <p:cNvPr id="5" name="Footer Placeholder 4">
            <a:extLst>
              <a:ext uri="{FF2B5EF4-FFF2-40B4-BE49-F238E27FC236}">
                <a16:creationId xmlns=""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4/16/2025</a:t>
            </a:fld>
            <a:endParaRPr lang="en-US" dirty="0"/>
          </a:p>
        </p:txBody>
      </p:sp>
      <p:sp>
        <p:nvSpPr>
          <p:cNvPr id="5" name="Footer Placeholder 4">
            <a:extLst>
              <a:ext uri="{FF2B5EF4-FFF2-40B4-BE49-F238E27FC236}">
                <a16:creationId xmlns=""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4/16/2025</a:t>
            </a:fld>
            <a:endParaRPr lang="en-US" dirty="0"/>
          </a:p>
        </p:txBody>
      </p:sp>
      <p:sp>
        <p:nvSpPr>
          <p:cNvPr id="5" name="Footer Placeholder 4">
            <a:extLst>
              <a:ext uri="{FF2B5EF4-FFF2-40B4-BE49-F238E27FC236}">
                <a16:creationId xmlns=""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4/16/2025</a:t>
            </a:fld>
            <a:endParaRPr lang="en-US" dirty="0"/>
          </a:p>
        </p:txBody>
      </p:sp>
      <p:sp>
        <p:nvSpPr>
          <p:cNvPr id="5" name="Footer Placeholder 4">
            <a:extLst>
              <a:ext uri="{FF2B5EF4-FFF2-40B4-BE49-F238E27FC236}">
                <a16:creationId xmlns=""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4/16/2025</a:t>
            </a:fld>
            <a:endParaRPr lang="en-US" dirty="0"/>
          </a:p>
        </p:txBody>
      </p:sp>
      <p:sp>
        <p:nvSpPr>
          <p:cNvPr id="8" name="Footer Placeholder 7">
            <a:extLst>
              <a:ext uri="{FF2B5EF4-FFF2-40B4-BE49-F238E27FC236}">
                <a16:creationId xmlns=""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CB329B88-C3B0-DEDF-BA89-4FECA7E20FC3}"/>
              </a:ext>
              <a:ext uri="{C183D7F6-B498-43B3-948B-1728B52AA6E4}">
                <adec:decorative xmlns=""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 xmlns:a16="http://schemas.microsoft.com/office/drawing/2014/main" id="{36663161-DCA7-1B0A-C207-F09ADAB86FBC}"/>
                  </a:ext>
                  <a:ext uri="{C183D7F6-B498-43B3-948B-1728B52AA6E4}">
                    <adec:decorative xmlns=""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4/16/2025</a:t>
            </a:fld>
            <a:endParaRPr lang="en-US" dirty="0"/>
          </a:p>
        </p:txBody>
      </p:sp>
      <p:sp>
        <p:nvSpPr>
          <p:cNvPr id="8" name="Footer Placeholder 7">
            <a:extLst>
              <a:ext uri="{FF2B5EF4-FFF2-40B4-BE49-F238E27FC236}">
                <a16:creationId xmlns=""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4/16/2025</a:t>
            </a:fld>
            <a:endParaRPr lang="en-US" dirty="0"/>
          </a:p>
        </p:txBody>
      </p:sp>
      <p:sp>
        <p:nvSpPr>
          <p:cNvPr id="8" name="Footer Placeholder 7">
            <a:extLst>
              <a:ext uri="{FF2B5EF4-FFF2-40B4-BE49-F238E27FC236}">
                <a16:creationId xmlns=""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4/16/2025</a:t>
            </a:fld>
            <a:endParaRPr lang="en-US" dirty="0"/>
          </a:p>
        </p:txBody>
      </p:sp>
      <p:sp>
        <p:nvSpPr>
          <p:cNvPr id="6" name="Footer Placeholder 5">
            <a:extLst>
              <a:ext uri="{FF2B5EF4-FFF2-40B4-BE49-F238E27FC236}">
                <a16:creationId xmlns=""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4/16/2025</a:t>
            </a:fld>
            <a:endParaRPr lang="en-US" dirty="0"/>
          </a:p>
        </p:txBody>
      </p:sp>
      <p:sp>
        <p:nvSpPr>
          <p:cNvPr id="6" name="Footer Placeholder 5">
            <a:extLst>
              <a:ext uri="{FF2B5EF4-FFF2-40B4-BE49-F238E27FC236}">
                <a16:creationId xmlns=""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4/16/2025</a:t>
            </a:fld>
            <a:endParaRPr lang="en-US" dirty="0"/>
          </a:p>
        </p:txBody>
      </p:sp>
      <p:sp>
        <p:nvSpPr>
          <p:cNvPr id="6" name="Footer Placeholder 5">
            <a:extLst>
              <a:ext uri="{FF2B5EF4-FFF2-40B4-BE49-F238E27FC236}">
                <a16:creationId xmlns=""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4/16/2025</a:t>
            </a:fld>
            <a:endParaRPr lang="en-US" dirty="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4/16/2025</a:t>
            </a:fld>
            <a:endParaRPr lang="en-US" dirty="0"/>
          </a:p>
        </p:txBody>
      </p:sp>
      <p:sp>
        <p:nvSpPr>
          <p:cNvPr id="4" name="Footer Placeholder 3">
            <a:extLst>
              <a:ext uri="{FF2B5EF4-FFF2-40B4-BE49-F238E27FC236}">
                <a16:creationId xmlns=""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79551DA-AB5E-4A9C-38E9-26E265447B92}"/>
              </a:ext>
              <a:ext uri="{C183D7F6-B498-43B3-948B-1728B52AA6E4}">
                <adec:decorative xmlns=""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4/16/2025</a:t>
            </a:fld>
            <a:endParaRPr lang="en-US" dirty="0"/>
          </a:p>
        </p:txBody>
      </p:sp>
      <p:sp>
        <p:nvSpPr>
          <p:cNvPr id="4" name="Footer Placeholder 3">
            <a:extLst>
              <a:ext uri="{FF2B5EF4-FFF2-40B4-BE49-F238E27FC236}">
                <a16:creationId xmlns=""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4/16/2025</a:t>
            </a:fld>
            <a:endParaRPr lang="en-US" dirty="0"/>
          </a:p>
        </p:txBody>
      </p:sp>
      <p:sp>
        <p:nvSpPr>
          <p:cNvPr id="4" name="Footer Placeholder 3">
            <a:extLst>
              <a:ext uri="{FF2B5EF4-FFF2-40B4-BE49-F238E27FC236}">
                <a16:creationId xmlns=""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4/16/2025</a:t>
            </a:fld>
            <a:endParaRPr lang="en-US" dirty="0"/>
          </a:p>
        </p:txBody>
      </p:sp>
      <p:sp>
        <p:nvSpPr>
          <p:cNvPr id="5" name="Footer Placeholder 4">
            <a:extLst>
              <a:ext uri="{FF2B5EF4-FFF2-40B4-BE49-F238E27FC236}">
                <a16:creationId xmlns=""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4/16/2025</a:t>
            </a:fld>
            <a:endParaRPr lang="en-US" dirty="0"/>
          </a:p>
        </p:txBody>
      </p:sp>
      <p:sp>
        <p:nvSpPr>
          <p:cNvPr id="6" name="Footer Placeholder 5">
            <a:extLst>
              <a:ext uri="{FF2B5EF4-FFF2-40B4-BE49-F238E27FC236}">
                <a16:creationId xmlns=""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4/16/2025</a:t>
            </a:fld>
            <a:endParaRPr lang="en-US" dirty="0"/>
          </a:p>
        </p:txBody>
      </p:sp>
      <p:sp>
        <p:nvSpPr>
          <p:cNvPr id="6" name="Footer Placeholder 5">
            <a:extLst>
              <a:ext uri="{FF2B5EF4-FFF2-40B4-BE49-F238E27FC236}">
                <a16:creationId xmlns=""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4/16/2025</a:t>
            </a:fld>
            <a:endParaRPr lang="en-US" dirty="0"/>
          </a:p>
        </p:txBody>
      </p:sp>
      <p:sp>
        <p:nvSpPr>
          <p:cNvPr id="6" name="Footer Placeholder 5">
            <a:extLst>
              <a:ext uri="{FF2B5EF4-FFF2-40B4-BE49-F238E27FC236}">
                <a16:creationId xmlns=""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4/16/2025</a:t>
            </a:fld>
            <a:endParaRPr lang="en-US" dirty="0"/>
          </a:p>
        </p:txBody>
      </p:sp>
      <p:sp>
        <p:nvSpPr>
          <p:cNvPr id="6" name="Footer Placeholder 5">
            <a:extLst>
              <a:ext uri="{FF2B5EF4-FFF2-40B4-BE49-F238E27FC236}">
                <a16:creationId xmlns=""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4/16/2025</a:t>
            </a:fld>
            <a:endParaRPr lang="en-US" noProof="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4/16/2025</a:t>
            </a:fld>
            <a:endParaRPr lang="en-US" dirty="0"/>
          </a:p>
        </p:txBody>
      </p:sp>
      <p:sp>
        <p:nvSpPr>
          <p:cNvPr id="6" name="Footer Placeholder 5">
            <a:extLst>
              <a:ext uri="{FF2B5EF4-FFF2-40B4-BE49-F238E27FC236}">
                <a16:creationId xmlns=""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D0AA671-B458-75A5-FEDC-88210D8224F2}"/>
              </a:ext>
              <a:ext uri="{C183D7F6-B498-43B3-948B-1728B52AA6E4}">
                <adec:decorative xmlns=""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4/16/2025</a:t>
            </a:fld>
            <a:endParaRPr lang="en-US" dirty="0"/>
          </a:p>
        </p:txBody>
      </p:sp>
      <p:sp>
        <p:nvSpPr>
          <p:cNvPr id="6" name="Footer Placeholder 5">
            <a:extLst>
              <a:ext uri="{FF2B5EF4-FFF2-40B4-BE49-F238E27FC236}">
                <a16:creationId xmlns=""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4/16/2025</a:t>
            </a:fld>
            <a:endParaRPr lang="en-US" dirty="0"/>
          </a:p>
        </p:txBody>
      </p:sp>
      <p:sp>
        <p:nvSpPr>
          <p:cNvPr id="6" name="Footer Placeholder 5">
            <a:extLst>
              <a:ext uri="{FF2B5EF4-FFF2-40B4-BE49-F238E27FC236}">
                <a16:creationId xmlns=""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4/16/2025</a:t>
            </a:fld>
            <a:endParaRPr lang="en-US" dirty="0"/>
          </a:p>
        </p:txBody>
      </p:sp>
      <p:sp>
        <p:nvSpPr>
          <p:cNvPr id="6" name="Footer Placeholder 5">
            <a:extLst>
              <a:ext uri="{FF2B5EF4-FFF2-40B4-BE49-F238E27FC236}">
                <a16:creationId xmlns=""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4/16/2025</a:t>
            </a:fld>
            <a:endParaRPr lang="en-US" dirty="0"/>
          </a:p>
        </p:txBody>
      </p:sp>
      <p:sp>
        <p:nvSpPr>
          <p:cNvPr id="6" name="Footer Placeholder 5">
            <a:extLst>
              <a:ext uri="{FF2B5EF4-FFF2-40B4-BE49-F238E27FC236}">
                <a16:creationId xmlns=""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4/16/2025</a:t>
            </a:fld>
            <a:endParaRPr lang="en-US" dirty="0"/>
          </a:p>
        </p:txBody>
      </p:sp>
      <p:sp>
        <p:nvSpPr>
          <p:cNvPr id="5" name="Footer Placeholder 4">
            <a:extLst>
              <a:ext uri="{FF2B5EF4-FFF2-40B4-BE49-F238E27FC236}">
                <a16:creationId xmlns=""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4/16/2025</a:t>
            </a:fld>
            <a:endParaRPr lang="en-US" dirty="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4/16/2025</a:t>
            </a:fld>
            <a:endParaRPr lang="en-US" noProof="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4/16/2025</a:t>
            </a:fld>
            <a:endParaRPr lang="en-US" dirty="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4/16/2025</a:t>
            </a:fld>
            <a:endParaRPr lang="en-US" noProof="0"/>
          </a:p>
        </p:txBody>
      </p:sp>
      <p:sp>
        <p:nvSpPr>
          <p:cNvPr id="5" name="Footer Placeholder 4">
            <a:extLst>
              <a:ext uri="{FF2B5EF4-FFF2-40B4-BE49-F238E27FC236}">
                <a16:creationId xmlns=""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A088FB69-6A93-1165-DBF9-B08593CF2D73}"/>
              </a:ext>
              <a:ext uri="{C183D7F6-B498-43B3-948B-1728B52AA6E4}">
                <adec:decorative xmlns=""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6032EDE-70AC-8A1B-FDCC-E78CADAAE010}"/>
              </a:ext>
              <a:ext uri="{C183D7F6-B498-43B3-948B-1728B52AA6E4}">
                <adec:decorative xmlns=""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524329E9-A968-FB95-104A-91844CBA17ED}"/>
              </a:ext>
              <a:ext uri="{C183D7F6-B498-43B3-948B-1728B52AA6E4}">
                <adec:decorative xmlns=""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A088FB69-6A93-1165-DBF9-B08593CF2D73}"/>
              </a:ext>
              <a:ext uri="{C183D7F6-B498-43B3-948B-1728B52AA6E4}">
                <adec:decorative xmlns=""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4/16/2025</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4/16/2025</a:t>
            </a:fld>
            <a:endParaRPr lang="en-US" dirty="0"/>
          </a:p>
        </p:txBody>
      </p:sp>
      <p:sp>
        <p:nvSpPr>
          <p:cNvPr id="6" name="Slide Number Placeholder 5">
            <a:extLst>
              <a:ext uri="{FF2B5EF4-FFF2-40B4-BE49-F238E27FC236}">
                <a16:creationId xmlns=""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68361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 xmlns:a16="http://schemas.microsoft.com/office/drawing/2014/main" id="{65BB9792-4F34-F286-5EC9-76B0AEA464E7}"/>
              </a:ext>
            </a:extLst>
          </p:cNvPr>
          <p:cNvGrpSpPr/>
          <p:nvPr/>
        </p:nvGrpSpPr>
        <p:grpSpPr>
          <a:xfrm>
            <a:off x="633751" y="1291206"/>
            <a:ext cx="5883555" cy="3633406"/>
            <a:chOff x="889790" y="1810871"/>
            <a:chExt cx="5883555" cy="4341818"/>
          </a:xfrm>
        </p:grpSpPr>
        <p:pic>
          <p:nvPicPr>
            <p:cNvPr id="2" name="Picture 2">
              <a:extLst>
                <a:ext uri="{FF2B5EF4-FFF2-40B4-BE49-F238E27FC236}">
                  <a16:creationId xmlns="" xmlns:a16="http://schemas.microsoft.com/office/drawing/2014/main"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 xmlns:a16="http://schemas.microsoft.com/office/drawing/2014/main"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 xmlns:a16="http://schemas.microsoft.com/office/drawing/2014/main"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 xmlns:a16="http://schemas.microsoft.com/office/drawing/2014/main"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 xmlns:a16="http://schemas.microsoft.com/office/drawing/2014/main"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 xmlns:a16="http://schemas.microsoft.com/office/drawing/2014/main"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 xmlns:a16="http://schemas.microsoft.com/office/drawing/2014/main" id="{EC252427-CCCE-211B-4181-4E77BB77D19C}"/>
              </a:ext>
            </a:extLst>
          </p:cNvPr>
          <p:cNvSpPr txBox="1"/>
          <p:nvPr/>
        </p:nvSpPr>
        <p:spPr>
          <a:xfrm>
            <a:off x="1548151" y="5015878"/>
            <a:ext cx="3579906" cy="430887"/>
          </a:xfrm>
          <a:prstGeom prst="rect">
            <a:avLst/>
          </a:prstGeom>
          <a:noFill/>
        </p:spPr>
        <p:txBody>
          <a:bodyPr wrap="square" rtlCol="0">
            <a:spAutoFit/>
          </a:bodyPr>
          <a:lstStyle/>
          <a:p>
            <a:pPr algn="ctr"/>
            <a:r>
              <a:rPr lang="en-US" sz="2200" b="1" dirty="0" err="1"/>
              <a:t>Hình</a:t>
            </a:r>
            <a:r>
              <a:rPr lang="en-US" sz="2200" b="1" dirty="0"/>
              <a:t>. </a:t>
            </a:r>
            <a:r>
              <a:rPr lang="en-US" sz="2200" dirty="0"/>
              <a:t>NST </a:t>
            </a:r>
            <a:r>
              <a:rPr lang="en-US" sz="2200" dirty="0" err="1"/>
              <a:t>trong</a:t>
            </a:r>
            <a:r>
              <a:rPr lang="en-US" sz="2200" dirty="0"/>
              <a:t> </a:t>
            </a:r>
            <a:r>
              <a:rPr lang="en-US" sz="2200" dirty="0" err="1"/>
              <a:t>tế</a:t>
            </a:r>
            <a:r>
              <a:rPr lang="en-US" sz="2200" dirty="0"/>
              <a:t> </a:t>
            </a:r>
            <a:r>
              <a:rPr lang="en-US" sz="2200" dirty="0" err="1"/>
              <a:t>bào</a:t>
            </a:r>
            <a:endParaRPr lang="en-US" sz="2200" dirty="0"/>
          </a:p>
        </p:txBody>
      </p:sp>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4080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B5E599C-2419-24EB-95F6-DAA9BA3C16E8}"/>
              </a:ext>
            </a:extLst>
          </p:cNvPr>
          <p:cNvSpPr txBox="1"/>
          <p:nvPr/>
        </p:nvSpPr>
        <p:spPr>
          <a:xfrm>
            <a:off x="1141506" y="2547163"/>
            <a:ext cx="5402729" cy="2824556"/>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000"/>
              <a:t>Hình dạng NST được quan sát </a:t>
            </a:r>
            <a:r>
              <a:rPr lang="vi-VN" sz="2000" b="1">
                <a:solidFill>
                  <a:srgbClr val="FF0000"/>
                </a:solidFill>
              </a:rPr>
              <a:t>ở kì giữa</a:t>
            </a:r>
            <a:r>
              <a:rPr lang="vi-VN" sz="2000">
                <a:solidFill>
                  <a:srgbClr val="FF0000"/>
                </a:solidFill>
              </a:rPr>
              <a:t> </a:t>
            </a:r>
            <a:r>
              <a:rPr lang="vi-VN" sz="2000"/>
              <a:t>của quá trình phân bào, khi đó các NST ở </a:t>
            </a:r>
            <a:r>
              <a:rPr lang="vi-VN" sz="2000" b="1">
                <a:solidFill>
                  <a:srgbClr val="00B0F0"/>
                </a:solidFill>
              </a:rPr>
              <a:t>trạng thái kép và đóng xoắn cực đại</a:t>
            </a:r>
            <a:r>
              <a:rPr lang="vi-VN" sz="2000"/>
              <a:t>, thể hiện hình dạng đặc trưng. </a:t>
            </a:r>
            <a:endParaRPr lang="en-US" sz="2000"/>
          </a:p>
          <a:p>
            <a:pPr marL="342900" indent="-342900" algn="just">
              <a:lnSpc>
                <a:spcPct val="125000"/>
              </a:lnSpc>
              <a:spcAft>
                <a:spcPts val="600"/>
              </a:spcAft>
              <a:buFont typeface="Wingdings" panose="05000000000000000000" pitchFamily="2" charset="2"/>
              <a:buChar char="v"/>
            </a:pPr>
            <a:r>
              <a:rPr lang="vi-VN" sz="2000"/>
              <a:t>Ở thời điểm này, NST thường có dạng </a:t>
            </a:r>
            <a:r>
              <a:rPr lang="vi-VN" sz="2000" b="1">
                <a:solidFill>
                  <a:srgbClr val="00B050"/>
                </a:solidFill>
              </a:rPr>
              <a:t>hình que, hình chữ V, hình chữ X hoặc hình hạt</a:t>
            </a:r>
            <a:r>
              <a:rPr lang="vi-VN" sz="2000"/>
              <a:t>,... </a:t>
            </a:r>
            <a:endParaRPr lang="en-US" sz="20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 xmlns:a16="http://schemas.microsoft.com/office/drawing/2014/main" id="{D264B1F8-E954-E75E-C950-061A10CE119C}"/>
              </a:ext>
            </a:extLst>
          </p:cNvPr>
          <p:cNvGrpSpPr/>
          <p:nvPr/>
        </p:nvGrpSpPr>
        <p:grpSpPr>
          <a:xfrm>
            <a:off x="3736631" y="1954305"/>
            <a:ext cx="7565321" cy="3545743"/>
            <a:chOff x="2429432" y="1867204"/>
            <a:chExt cx="7565321" cy="4613220"/>
          </a:xfrm>
        </p:grpSpPr>
        <p:pic>
          <p:nvPicPr>
            <p:cNvPr id="3" name="Picture 2" descr="A diagram of a single chromosome&#10;&#10;Description automatically generated">
              <a:extLst>
                <a:ext uri="{FF2B5EF4-FFF2-40B4-BE49-F238E27FC236}">
                  <a16:creationId xmlns=""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 xmlns:a16="http://schemas.microsoft.com/office/drawing/2014/main" id="{CD0F240A-E5B1-A753-1454-3A5F5802BAD2}"/>
              </a:ext>
            </a:extLst>
          </p:cNvPr>
          <p:cNvGrpSpPr/>
          <p:nvPr/>
        </p:nvGrpSpPr>
        <p:grpSpPr>
          <a:xfrm>
            <a:off x="7125626" y="1434354"/>
            <a:ext cx="4510562" cy="4120286"/>
            <a:chOff x="7125626" y="1434353"/>
            <a:chExt cx="4510562" cy="4972423"/>
          </a:xfrm>
        </p:grpSpPr>
        <p:pic>
          <p:nvPicPr>
            <p:cNvPr id="2" name="Picture 1" descr="A diagram of a cell division&#10;&#10;Description automatically generated">
              <a:extLst>
                <a:ext uri="{FF2B5EF4-FFF2-40B4-BE49-F238E27FC236}">
                  <a16:creationId xmlns=""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 xmlns:a16="http://schemas.microsoft.com/office/drawing/2014/main"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dirty="0" err="1"/>
              <a:t>Mỗi</a:t>
            </a:r>
            <a:r>
              <a:rPr lang="en-US" sz="2400" dirty="0"/>
              <a:t> NST </a:t>
            </a:r>
            <a:r>
              <a:rPr lang="en-US" sz="2400" dirty="0" err="1"/>
              <a:t>kép</a:t>
            </a:r>
            <a:r>
              <a:rPr lang="en-US" sz="2400" dirty="0"/>
              <a:t> </a:t>
            </a:r>
            <a:r>
              <a:rPr lang="en-US" sz="2400" dirty="0" err="1"/>
              <a:t>gồm</a:t>
            </a:r>
            <a:r>
              <a:rPr lang="en-US" sz="2400" dirty="0"/>
              <a:t> </a:t>
            </a:r>
            <a:r>
              <a:rPr lang="en-US" sz="2400" b="1" dirty="0" err="1">
                <a:solidFill>
                  <a:srgbClr val="FF0000"/>
                </a:solidFill>
              </a:rPr>
              <a:t>hai</a:t>
            </a:r>
            <a:r>
              <a:rPr lang="en-US" sz="2400" b="1" dirty="0">
                <a:solidFill>
                  <a:srgbClr val="FF0000"/>
                </a:solidFill>
              </a:rPr>
              <a:t> chromatid </a:t>
            </a:r>
            <a:r>
              <a:rPr lang="en-US" sz="2400" dirty="0"/>
              <a:t>(</a:t>
            </a:r>
            <a:r>
              <a:rPr lang="en-US" sz="2400" dirty="0" err="1"/>
              <a:t>nhiễm</a:t>
            </a:r>
            <a:r>
              <a:rPr lang="en-US" sz="2400" dirty="0"/>
              <a:t> </a:t>
            </a:r>
            <a:r>
              <a:rPr lang="en-US" sz="2400" dirty="0" err="1"/>
              <a:t>sắc</a:t>
            </a:r>
            <a:r>
              <a:rPr lang="en-US" sz="2400" dirty="0"/>
              <a:t> </a:t>
            </a:r>
            <a:r>
              <a:rPr lang="en-US" sz="2400" dirty="0" err="1"/>
              <a:t>tử</a:t>
            </a:r>
            <a:r>
              <a:rPr lang="en-US" sz="2400" dirty="0"/>
              <a:t>) </a:t>
            </a:r>
            <a:r>
              <a:rPr lang="en-US" sz="2400" dirty="0" err="1"/>
              <a:t>chị</a:t>
            </a:r>
            <a:r>
              <a:rPr lang="en-US" sz="2400" dirty="0"/>
              <a:t> </a:t>
            </a:r>
            <a:r>
              <a:rPr lang="en-US" sz="2400" dirty="0" err="1"/>
              <a:t>em</a:t>
            </a:r>
            <a:r>
              <a:rPr lang="en-US" sz="2400" dirty="0"/>
              <a:t>, </a:t>
            </a:r>
            <a:r>
              <a:rPr lang="en-US" sz="2400" dirty="0" err="1"/>
              <a:t>gắn</a:t>
            </a:r>
            <a:r>
              <a:rPr lang="en-US" sz="2400" dirty="0"/>
              <a:t> </a:t>
            </a:r>
            <a:r>
              <a:rPr lang="en-US" sz="2400" dirty="0" err="1"/>
              <a:t>với</a:t>
            </a:r>
            <a:r>
              <a:rPr lang="en-US" sz="2400" dirty="0"/>
              <a:t> </a:t>
            </a:r>
            <a:r>
              <a:rPr lang="en-US" sz="2400" dirty="0" err="1"/>
              <a:t>nhau</a:t>
            </a:r>
            <a:r>
              <a:rPr lang="en-US" sz="2400" dirty="0"/>
              <a:t> ở </a:t>
            </a:r>
            <a:r>
              <a:rPr lang="en-US" sz="2400" dirty="0" err="1"/>
              <a:t>tâm</a:t>
            </a:r>
            <a:r>
              <a:rPr lang="en-US" sz="2400" dirty="0"/>
              <a:t> </a:t>
            </a:r>
            <a:r>
              <a:rPr lang="en-US" sz="2400" dirty="0" err="1"/>
              <a:t>động</a:t>
            </a:r>
            <a:r>
              <a:rPr lang="en-US" sz="2400" dirty="0"/>
              <a:t>.</a:t>
            </a:r>
          </a:p>
          <a:p>
            <a:pPr marL="342900" indent="-342900" algn="just">
              <a:lnSpc>
                <a:spcPct val="130000"/>
              </a:lnSpc>
              <a:buFont typeface="Wingdings" panose="05000000000000000000" pitchFamily="2" charset="2"/>
              <a:buChar char="v"/>
            </a:pPr>
            <a:r>
              <a:rPr lang="en-US" sz="2400" b="1" dirty="0" err="1">
                <a:solidFill>
                  <a:srgbClr val="00B050"/>
                </a:solidFill>
              </a:rPr>
              <a:t>Tâm</a:t>
            </a:r>
            <a:r>
              <a:rPr lang="en-US" sz="2400" b="1" dirty="0">
                <a:solidFill>
                  <a:srgbClr val="00B050"/>
                </a:solidFill>
              </a:rPr>
              <a:t> </a:t>
            </a:r>
            <a:r>
              <a:rPr lang="en-US" sz="2400" b="1" dirty="0" err="1">
                <a:solidFill>
                  <a:srgbClr val="00B050"/>
                </a:solidFill>
              </a:rPr>
              <a:t>động</a:t>
            </a:r>
            <a:r>
              <a:rPr lang="en-US" sz="2400" b="1" dirty="0">
                <a:solidFill>
                  <a:srgbClr val="00B050"/>
                </a:solidFill>
              </a:rPr>
              <a:t> </a:t>
            </a:r>
            <a:r>
              <a:rPr lang="en-US" sz="2400" dirty="0" err="1"/>
              <a:t>giúp</a:t>
            </a:r>
            <a:r>
              <a:rPr lang="en-US" sz="2400" dirty="0"/>
              <a:t> NST </a:t>
            </a:r>
            <a:r>
              <a:rPr lang="en-US" sz="2400" dirty="0" err="1"/>
              <a:t>gắn</a:t>
            </a:r>
            <a:r>
              <a:rPr lang="en-US" sz="2400" dirty="0"/>
              <a:t> </a:t>
            </a:r>
            <a:r>
              <a:rPr lang="en-US" sz="2400" dirty="0" err="1"/>
              <a:t>vào</a:t>
            </a:r>
            <a:r>
              <a:rPr lang="en-US" sz="2400" dirty="0"/>
              <a:t> </a:t>
            </a:r>
            <a:r>
              <a:rPr lang="en-US" sz="2400" dirty="0" err="1"/>
              <a:t>thoi</a:t>
            </a:r>
            <a:r>
              <a:rPr lang="en-US" sz="2400" dirty="0"/>
              <a:t> </a:t>
            </a:r>
            <a:r>
              <a:rPr lang="en-US" sz="2400" dirty="0" err="1"/>
              <a:t>phân</a:t>
            </a:r>
            <a:r>
              <a:rPr lang="en-US" sz="2400" dirty="0"/>
              <a:t> </a:t>
            </a:r>
            <a:r>
              <a:rPr lang="en-US" sz="2400" dirty="0" err="1"/>
              <a:t>bào</a:t>
            </a:r>
            <a:r>
              <a:rPr lang="en-US" sz="2400" dirty="0"/>
              <a:t> </a:t>
            </a:r>
            <a:r>
              <a:rPr lang="en-US" sz="2400" dirty="0" err="1"/>
              <a:t>khi</a:t>
            </a:r>
            <a:r>
              <a:rPr lang="en-US" sz="2400" dirty="0"/>
              <a:t> </a:t>
            </a:r>
            <a:r>
              <a:rPr lang="en-US" sz="2400" dirty="0" err="1"/>
              <a:t>tế</a:t>
            </a:r>
            <a:r>
              <a:rPr lang="en-US" sz="2400" dirty="0"/>
              <a:t> </a:t>
            </a:r>
            <a:r>
              <a:rPr lang="en-US" sz="2400" dirty="0" err="1"/>
              <a:t>bào</a:t>
            </a:r>
            <a:r>
              <a:rPr lang="en-US" sz="2400" dirty="0"/>
              <a:t> </a:t>
            </a:r>
            <a:r>
              <a:rPr lang="en-US" sz="2400" dirty="0" err="1"/>
              <a:t>phân</a:t>
            </a:r>
            <a:r>
              <a:rPr lang="en-US" sz="2400" dirty="0"/>
              <a:t> chia. </a:t>
            </a:r>
          </a:p>
        </p:txBody>
      </p:sp>
      <p:sp>
        <p:nvSpPr>
          <p:cNvPr id="27" name="TextBox 26">
            <a:extLst>
              <a:ext uri="{FF2B5EF4-FFF2-40B4-BE49-F238E27FC236}">
                <a16:creationId xmlns="" xmlns:a16="http://schemas.microsoft.com/office/drawing/2014/main" id="{CEE2D618-387C-6E60-607E-963942731DBE}"/>
              </a:ext>
            </a:extLst>
          </p:cNvPr>
          <p:cNvSpPr txBox="1"/>
          <p:nvPr/>
        </p:nvSpPr>
        <p:spPr>
          <a:xfrm>
            <a:off x="837932" y="4322024"/>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dirty="0" err="1"/>
              <a:t>Tâm</a:t>
            </a:r>
            <a:r>
              <a:rPr lang="en-US" dirty="0"/>
              <a:t> </a:t>
            </a:r>
            <a:r>
              <a:rPr lang="en-US" dirty="0" err="1"/>
              <a:t>động</a:t>
            </a:r>
            <a:r>
              <a:rPr lang="en-US" dirty="0"/>
              <a:t> </a:t>
            </a:r>
            <a:r>
              <a:rPr lang="en-US" dirty="0" err="1"/>
              <a:t>có</a:t>
            </a:r>
            <a:r>
              <a:rPr lang="en-US" dirty="0"/>
              <a:t> </a:t>
            </a:r>
            <a:r>
              <a:rPr lang="en-US" dirty="0" err="1"/>
              <a:t>thể</a:t>
            </a:r>
            <a:r>
              <a:rPr lang="en-US" dirty="0"/>
              <a:t> </a:t>
            </a:r>
            <a:r>
              <a:rPr lang="en-US" dirty="0" err="1"/>
              <a:t>nằm</a:t>
            </a:r>
            <a:r>
              <a:rPr lang="en-US" dirty="0"/>
              <a:t> ở </a:t>
            </a:r>
            <a:r>
              <a:rPr lang="en-US" dirty="0" err="1"/>
              <a:t>vị</a:t>
            </a:r>
            <a:r>
              <a:rPr lang="en-US" dirty="0"/>
              <a:t> </a:t>
            </a:r>
            <a:r>
              <a:rPr lang="en-US" dirty="0" err="1"/>
              <a:t>trí</a:t>
            </a:r>
            <a:r>
              <a:rPr lang="en-US" dirty="0"/>
              <a:t> </a:t>
            </a:r>
            <a:r>
              <a:rPr lang="en-US" dirty="0" err="1"/>
              <a:t>giữa</a:t>
            </a:r>
            <a:r>
              <a:rPr lang="en-US" dirty="0"/>
              <a:t> </a:t>
            </a:r>
            <a:r>
              <a:rPr lang="en-US" b="1" dirty="0">
                <a:solidFill>
                  <a:schemeClr val="accent4"/>
                </a:solidFill>
              </a:rPr>
              <a:t>(</a:t>
            </a:r>
            <a:r>
              <a:rPr lang="en-US" b="1" dirty="0" err="1">
                <a:solidFill>
                  <a:schemeClr val="accent4"/>
                </a:solidFill>
              </a:rPr>
              <a:t>tâm</a:t>
            </a:r>
            <a:r>
              <a:rPr lang="en-US" b="1" dirty="0">
                <a:solidFill>
                  <a:schemeClr val="accent4"/>
                </a:solidFill>
              </a:rPr>
              <a:t> </a:t>
            </a:r>
            <a:r>
              <a:rPr lang="en-US" b="1" dirty="0" err="1">
                <a:solidFill>
                  <a:schemeClr val="accent4"/>
                </a:solidFill>
              </a:rPr>
              <a:t>cân</a:t>
            </a:r>
            <a:r>
              <a:rPr lang="en-US" b="1" dirty="0">
                <a:solidFill>
                  <a:schemeClr val="accent4"/>
                </a:solidFill>
              </a:rPr>
              <a:t>)</a:t>
            </a:r>
            <a:r>
              <a:rPr lang="en-US" b="1" dirty="0"/>
              <a:t> </a:t>
            </a:r>
            <a:r>
              <a:rPr lang="en-US" dirty="0" err="1"/>
              <a:t>hoặc</a:t>
            </a:r>
            <a:r>
              <a:rPr lang="en-US" dirty="0"/>
              <a:t> ở </a:t>
            </a:r>
            <a:r>
              <a:rPr lang="en-US" dirty="0" err="1"/>
              <a:t>đầu</a:t>
            </a:r>
            <a:r>
              <a:rPr lang="en-US" dirty="0"/>
              <a:t> </a:t>
            </a:r>
            <a:r>
              <a:rPr lang="en-US" dirty="0" err="1"/>
              <a:t>mút</a:t>
            </a:r>
            <a:r>
              <a:rPr lang="en-US" dirty="0"/>
              <a:t> </a:t>
            </a:r>
            <a:r>
              <a:rPr lang="en-US" b="1" dirty="0">
                <a:solidFill>
                  <a:srgbClr val="FF0000"/>
                </a:solidFill>
              </a:rPr>
              <a:t>(</a:t>
            </a:r>
            <a:r>
              <a:rPr lang="en-US" b="1" dirty="0" err="1">
                <a:solidFill>
                  <a:srgbClr val="FF0000"/>
                </a:solidFill>
              </a:rPr>
              <a:t>tâm</a:t>
            </a:r>
            <a:r>
              <a:rPr lang="en-US" b="1" dirty="0">
                <a:solidFill>
                  <a:srgbClr val="FF0000"/>
                </a:solidFill>
              </a:rPr>
              <a:t> </a:t>
            </a:r>
            <a:r>
              <a:rPr lang="en-US" b="1" dirty="0" err="1">
                <a:solidFill>
                  <a:srgbClr val="FF0000"/>
                </a:solidFill>
              </a:rPr>
              <a:t>mút</a:t>
            </a:r>
            <a:r>
              <a:rPr lang="en-US" b="1" dirty="0">
                <a:solidFill>
                  <a:srgbClr val="FF0000"/>
                </a:solidFill>
              </a:rPr>
              <a:t>) </a:t>
            </a:r>
            <a:r>
              <a:rPr lang="en-US" dirty="0" err="1"/>
              <a:t>hoặc</a:t>
            </a:r>
            <a:r>
              <a:rPr lang="en-US" dirty="0"/>
              <a:t> ở </a:t>
            </a:r>
            <a:r>
              <a:rPr lang="en-US" dirty="0" err="1"/>
              <a:t>các</a:t>
            </a:r>
            <a:r>
              <a:rPr lang="en-US" dirty="0"/>
              <a:t> </a:t>
            </a:r>
            <a:r>
              <a:rPr lang="en-US" dirty="0" err="1"/>
              <a:t>vị</a:t>
            </a:r>
            <a:r>
              <a:rPr lang="en-US" dirty="0"/>
              <a:t> </a:t>
            </a:r>
            <a:r>
              <a:rPr lang="en-US" dirty="0" err="1"/>
              <a:t>trí</a:t>
            </a:r>
            <a:r>
              <a:rPr lang="en-US" dirty="0"/>
              <a:t> </a:t>
            </a:r>
            <a:r>
              <a:rPr lang="en-US" dirty="0" err="1"/>
              <a:t>còn</a:t>
            </a:r>
            <a:r>
              <a:rPr lang="en-US" dirty="0"/>
              <a:t> </a:t>
            </a:r>
            <a:r>
              <a:rPr lang="en-US" dirty="0" err="1"/>
              <a:t>lại</a:t>
            </a:r>
            <a:r>
              <a:rPr lang="en-US" dirty="0"/>
              <a:t> </a:t>
            </a:r>
            <a:r>
              <a:rPr lang="en-US" dirty="0" err="1"/>
              <a:t>của</a:t>
            </a:r>
            <a:r>
              <a:rPr lang="en-US" dirty="0"/>
              <a:t> NST </a:t>
            </a:r>
            <a:r>
              <a:rPr lang="en-US" b="1" dirty="0">
                <a:solidFill>
                  <a:srgbClr val="0070C0"/>
                </a:solidFill>
              </a:rPr>
              <a:t>(</a:t>
            </a:r>
            <a:r>
              <a:rPr lang="en-US" b="1" dirty="0" err="1">
                <a:solidFill>
                  <a:srgbClr val="0070C0"/>
                </a:solidFill>
              </a:rPr>
              <a:t>tâm</a:t>
            </a:r>
            <a:r>
              <a:rPr lang="en-US" b="1" dirty="0">
                <a:solidFill>
                  <a:srgbClr val="0070C0"/>
                </a:solidFill>
              </a:rPr>
              <a:t> </a:t>
            </a:r>
            <a:r>
              <a:rPr lang="en-US" b="1" dirty="0" err="1">
                <a:solidFill>
                  <a:srgbClr val="0070C0"/>
                </a:solidFill>
              </a:rPr>
              <a:t>lệch</a:t>
            </a:r>
            <a:r>
              <a:rPr lang="en-US" b="1" dirty="0">
                <a:solidFill>
                  <a:srgbClr val="0070C0"/>
                </a:solidFill>
              </a:rPr>
              <a:t>). </a:t>
            </a:r>
          </a:p>
        </p:txBody>
      </p:sp>
      <p:sp>
        <p:nvSpPr>
          <p:cNvPr id="3" name="TextBox 2">
            <a:extLst>
              <a:ext uri="{FF2B5EF4-FFF2-40B4-BE49-F238E27FC236}">
                <a16:creationId xmlns=""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 xmlns:a16="http://schemas.microsoft.com/office/drawing/2014/main" id="{2695367A-7513-ED60-89A0-EB4E96058954}"/>
              </a:ext>
            </a:extLst>
          </p:cNvPr>
          <p:cNvGrpSpPr/>
          <p:nvPr/>
        </p:nvGrpSpPr>
        <p:grpSpPr>
          <a:xfrm>
            <a:off x="868866" y="2396285"/>
            <a:ext cx="10454268" cy="2392377"/>
            <a:chOff x="868866" y="2049653"/>
            <a:chExt cx="10454268" cy="3448424"/>
          </a:xfrm>
        </p:grpSpPr>
        <p:pic>
          <p:nvPicPr>
            <p:cNvPr id="4" name="Picture 3" descr="A diagram of different types of chromosome&#10;&#10;Description automatically generated">
              <a:extLst>
                <a:ext uri="{FF2B5EF4-FFF2-40B4-BE49-F238E27FC236}">
                  <a16:creationId xmlns=""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 xmlns:a16="http://schemas.microsoft.com/office/drawing/2014/main" id="{8454A430-9BDA-2E3A-EC95-6AE15838B230}"/>
              </a:ext>
            </a:extLst>
          </p:cNvPr>
          <p:cNvSpPr txBox="1"/>
          <p:nvPr/>
        </p:nvSpPr>
        <p:spPr>
          <a:xfrm>
            <a:off x="3834396" y="4884568"/>
            <a:ext cx="1500094" cy="461665"/>
          </a:xfrm>
          <a:prstGeom prst="rect">
            <a:avLst/>
          </a:prstGeom>
          <a:noFill/>
        </p:spPr>
        <p:txBody>
          <a:bodyPr wrap="square" rtlCol="0">
            <a:spAutoFit/>
          </a:bodyPr>
          <a:lstStyle/>
          <a:p>
            <a:pPr algn="ctr"/>
            <a:r>
              <a:rPr lang="en-US" sz="2400" b="1" dirty="0" err="1">
                <a:solidFill>
                  <a:schemeClr val="accent4"/>
                </a:solidFill>
              </a:rPr>
              <a:t>Tâm</a:t>
            </a:r>
            <a:r>
              <a:rPr lang="en-US" sz="2400" b="1" dirty="0">
                <a:solidFill>
                  <a:schemeClr val="accent4"/>
                </a:solidFill>
              </a:rPr>
              <a:t> </a:t>
            </a:r>
            <a:r>
              <a:rPr lang="en-US" sz="2400" b="1" dirty="0" err="1">
                <a:solidFill>
                  <a:schemeClr val="accent4"/>
                </a:solidFill>
              </a:rPr>
              <a:t>cân</a:t>
            </a:r>
            <a:endParaRPr lang="en-US" sz="2400" b="1" dirty="0">
              <a:solidFill>
                <a:schemeClr val="accent4"/>
              </a:solidFill>
            </a:endParaRPr>
          </a:p>
        </p:txBody>
      </p:sp>
      <p:sp>
        <p:nvSpPr>
          <p:cNvPr id="11" name="TextBox 10">
            <a:extLst>
              <a:ext uri="{FF2B5EF4-FFF2-40B4-BE49-F238E27FC236}">
                <a16:creationId xmlns="" xmlns:a16="http://schemas.microsoft.com/office/drawing/2014/main" id="{FCC40F31-84E6-71E5-FF12-8D21B828208B}"/>
              </a:ext>
            </a:extLst>
          </p:cNvPr>
          <p:cNvSpPr txBox="1"/>
          <p:nvPr/>
        </p:nvSpPr>
        <p:spPr>
          <a:xfrm>
            <a:off x="6638164" y="487776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 xmlns:a16="http://schemas.microsoft.com/office/drawing/2014/main" id="{019CA396-E9D3-32CE-ABF9-70462AF7250E}"/>
              </a:ext>
            </a:extLst>
          </p:cNvPr>
          <p:cNvSpPr txBox="1"/>
          <p:nvPr/>
        </p:nvSpPr>
        <p:spPr>
          <a:xfrm>
            <a:off x="9480530" y="4884568"/>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3688642" cy="53578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310152" y="804761"/>
            <a:ext cx="11223812" cy="339874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310152" y="855234"/>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299471" y="2013788"/>
            <a:ext cx="6134145" cy="1710498"/>
          </a:xfrm>
          <a:prstGeom prst="rect">
            <a:avLst/>
          </a:prstGeom>
        </p:spPr>
      </p:pic>
      <p:sp>
        <p:nvSpPr>
          <p:cNvPr id="15" name="TextBox 14">
            <a:extLst>
              <a:ext uri="{FF2B5EF4-FFF2-40B4-BE49-F238E27FC236}">
                <a16:creationId xmlns="" xmlns:a16="http://schemas.microsoft.com/office/drawing/2014/main" id="{75FEA58C-A793-4054-969C-CA96B995C57D}"/>
              </a:ext>
            </a:extLst>
          </p:cNvPr>
          <p:cNvSpPr txBox="1"/>
          <p:nvPr/>
        </p:nvSpPr>
        <p:spPr>
          <a:xfrm>
            <a:off x="662949" y="1695666"/>
            <a:ext cx="9705789" cy="892552"/>
          </a:xfrm>
          <a:prstGeom prst="rect">
            <a:avLst/>
          </a:prstGeom>
          <a:noFill/>
        </p:spPr>
        <p:txBody>
          <a:bodyPr wrap="square">
            <a:spAutoFit/>
          </a:bodyPr>
          <a:lstStyle/>
          <a:p>
            <a:pPr algn="just">
              <a:lnSpc>
                <a:spcPct val="130000"/>
              </a:lnSpc>
            </a:pPr>
            <a:r>
              <a:rPr lang="en-US" sz="2000" b="1" i="0" dirty="0" err="1">
                <a:solidFill>
                  <a:srgbClr val="008000"/>
                </a:solidFill>
                <a:effectLst/>
                <a:latin typeface="+mj-lt"/>
              </a:rPr>
              <a:t>Câu</a:t>
            </a:r>
            <a:r>
              <a:rPr lang="en-US" sz="2000" b="1" i="0" dirty="0">
                <a:solidFill>
                  <a:srgbClr val="008000"/>
                </a:solidFill>
                <a:effectLst/>
                <a:latin typeface="+mj-lt"/>
              </a:rPr>
              <a:t> </a:t>
            </a:r>
            <a:r>
              <a:rPr lang="en-US" sz="2000" b="1" i="0" dirty="0" err="1">
                <a:solidFill>
                  <a:srgbClr val="008000"/>
                </a:solidFill>
                <a:effectLst/>
                <a:latin typeface="+mj-lt"/>
              </a:rPr>
              <a:t>hỏi</a:t>
            </a:r>
            <a:r>
              <a:rPr lang="en-US" sz="2000" b="1" i="0" dirty="0">
                <a:solidFill>
                  <a:srgbClr val="008000"/>
                </a:solidFill>
                <a:effectLst/>
                <a:latin typeface="+mj-lt"/>
              </a:rPr>
              <a:t> 1 </a:t>
            </a:r>
            <a:r>
              <a:rPr lang="en-US" sz="2000" b="1" i="0" dirty="0" err="1">
                <a:solidFill>
                  <a:srgbClr val="008000"/>
                </a:solidFill>
                <a:effectLst/>
                <a:latin typeface="+mj-lt"/>
              </a:rPr>
              <a:t>trang</a:t>
            </a:r>
            <a:r>
              <a:rPr lang="en-US" sz="2000" b="1" i="0" dirty="0">
                <a:solidFill>
                  <a:srgbClr val="008000"/>
                </a:solidFill>
                <a:effectLst/>
                <a:latin typeface="+mj-lt"/>
              </a:rPr>
              <a:t> 182</a:t>
            </a:r>
            <a:r>
              <a:rPr lang="en-US" sz="2000" b="1" dirty="0">
                <a:solidFill>
                  <a:srgbClr val="008000"/>
                </a:solidFill>
                <a:latin typeface="+mj-lt"/>
              </a:rPr>
              <a:t>: </a:t>
            </a:r>
            <a:r>
              <a:rPr lang="en-US" sz="2000" b="0" i="0" dirty="0" err="1">
                <a:solidFill>
                  <a:srgbClr val="000000"/>
                </a:solidFill>
                <a:effectLst/>
                <a:latin typeface="+mj-lt"/>
              </a:rPr>
              <a:t>Mô</a:t>
            </a:r>
            <a:r>
              <a:rPr lang="en-US" sz="2000" b="0" i="0" dirty="0">
                <a:solidFill>
                  <a:srgbClr val="000000"/>
                </a:solidFill>
                <a:effectLst/>
                <a:latin typeface="+mj-lt"/>
              </a:rPr>
              <a:t> </a:t>
            </a:r>
            <a:r>
              <a:rPr lang="en-US" sz="2000" b="0" i="0" dirty="0" err="1">
                <a:solidFill>
                  <a:srgbClr val="000000"/>
                </a:solidFill>
                <a:effectLst/>
                <a:latin typeface="+mj-lt"/>
              </a:rPr>
              <a:t>tả</a:t>
            </a:r>
            <a:r>
              <a:rPr lang="en-US" sz="2000" b="0" i="0" dirty="0">
                <a:solidFill>
                  <a:srgbClr val="000000"/>
                </a:solidFill>
                <a:effectLst/>
                <a:latin typeface="+mj-lt"/>
              </a:rPr>
              <a:t> </a:t>
            </a:r>
            <a:r>
              <a:rPr lang="en-US" sz="2000" b="0" i="0" dirty="0" err="1">
                <a:solidFill>
                  <a:srgbClr val="000000"/>
                </a:solidFill>
                <a:effectLst/>
                <a:latin typeface="+mj-lt"/>
              </a:rPr>
              <a:t>hình</a:t>
            </a:r>
            <a:r>
              <a:rPr lang="en-US" sz="2000" b="0" i="0" dirty="0">
                <a:solidFill>
                  <a:srgbClr val="000000"/>
                </a:solidFill>
                <a:effectLst/>
                <a:latin typeface="+mj-lt"/>
              </a:rPr>
              <a:t> </a:t>
            </a:r>
            <a:r>
              <a:rPr lang="en-US" sz="2000" b="0" i="0" dirty="0" err="1">
                <a:solidFill>
                  <a:srgbClr val="000000"/>
                </a:solidFill>
                <a:effectLst/>
                <a:latin typeface="+mj-lt"/>
              </a:rPr>
              <a:t>dạng</a:t>
            </a:r>
            <a:r>
              <a:rPr lang="en-US" sz="2000" b="0" i="0" dirty="0">
                <a:solidFill>
                  <a:srgbClr val="000000"/>
                </a:solidFill>
                <a:effectLst/>
                <a:latin typeface="+mj-lt"/>
              </a:rPr>
              <a:t> </a:t>
            </a:r>
            <a:r>
              <a:rPr lang="en-US" sz="2000" b="0" i="0" dirty="0" err="1">
                <a:solidFill>
                  <a:srgbClr val="000000"/>
                </a:solidFill>
                <a:effectLst/>
                <a:latin typeface="+mj-lt"/>
              </a:rPr>
              <a:t>và</a:t>
            </a:r>
            <a:r>
              <a:rPr lang="en-US" sz="2000" b="0" i="0" dirty="0">
                <a:solidFill>
                  <a:srgbClr val="000000"/>
                </a:solidFill>
                <a:effectLst/>
                <a:latin typeface="+mj-lt"/>
              </a:rPr>
              <a:t> </a:t>
            </a:r>
            <a:r>
              <a:rPr lang="en-US" sz="2000" b="0" i="0" dirty="0" err="1">
                <a:solidFill>
                  <a:srgbClr val="000000"/>
                </a:solidFill>
                <a:effectLst/>
                <a:latin typeface="+mj-lt"/>
              </a:rPr>
              <a:t>gọi</a:t>
            </a:r>
            <a:r>
              <a:rPr lang="en-US" sz="2000" b="0" i="0" dirty="0">
                <a:solidFill>
                  <a:srgbClr val="000000"/>
                </a:solidFill>
                <a:effectLst/>
                <a:latin typeface="+mj-lt"/>
              </a:rPr>
              <a:t> </a:t>
            </a:r>
            <a:r>
              <a:rPr lang="en-US" sz="2000" b="0" i="0" dirty="0" err="1">
                <a:solidFill>
                  <a:srgbClr val="000000"/>
                </a:solidFill>
                <a:effectLst/>
                <a:latin typeface="+mj-lt"/>
              </a:rPr>
              <a:t>tên</a:t>
            </a:r>
            <a:r>
              <a:rPr lang="en-US" sz="2000" b="0" i="0" dirty="0">
                <a:solidFill>
                  <a:srgbClr val="000000"/>
                </a:solidFill>
                <a:effectLst/>
                <a:latin typeface="+mj-lt"/>
              </a:rPr>
              <a:t> </a:t>
            </a:r>
            <a:r>
              <a:rPr lang="en-US" sz="2000" b="0" i="0" dirty="0" err="1">
                <a:solidFill>
                  <a:srgbClr val="000000"/>
                </a:solidFill>
                <a:effectLst/>
                <a:latin typeface="+mj-lt"/>
              </a:rPr>
              <a:t>vị</a:t>
            </a:r>
            <a:r>
              <a:rPr lang="en-US" sz="2000" b="0" i="0" dirty="0">
                <a:solidFill>
                  <a:srgbClr val="000000"/>
                </a:solidFill>
                <a:effectLst/>
                <a:latin typeface="+mj-lt"/>
              </a:rPr>
              <a:t> </a:t>
            </a:r>
            <a:r>
              <a:rPr lang="en-US" sz="2000" b="0" i="0" dirty="0" err="1">
                <a:solidFill>
                  <a:srgbClr val="000000"/>
                </a:solidFill>
                <a:effectLst/>
                <a:latin typeface="+mj-lt"/>
              </a:rPr>
              <a:t>trí</a:t>
            </a:r>
            <a:r>
              <a:rPr lang="en-US" sz="2000" b="0" i="0" dirty="0">
                <a:solidFill>
                  <a:srgbClr val="000000"/>
                </a:solidFill>
                <a:effectLst/>
                <a:latin typeface="+mj-lt"/>
              </a:rPr>
              <a:t> </a:t>
            </a:r>
            <a:r>
              <a:rPr lang="en-US" sz="2000" b="0" i="0" dirty="0" err="1">
                <a:solidFill>
                  <a:srgbClr val="000000"/>
                </a:solidFill>
                <a:effectLst/>
                <a:latin typeface="+mj-lt"/>
              </a:rPr>
              <a:t>tâm</a:t>
            </a:r>
            <a:r>
              <a:rPr lang="en-US" sz="2000" b="0" i="0" dirty="0">
                <a:solidFill>
                  <a:srgbClr val="000000"/>
                </a:solidFill>
                <a:effectLst/>
                <a:latin typeface="+mj-lt"/>
              </a:rPr>
              <a:t> </a:t>
            </a:r>
            <a:r>
              <a:rPr lang="en-US" sz="2000" b="0" i="0" dirty="0" err="1">
                <a:solidFill>
                  <a:srgbClr val="000000"/>
                </a:solidFill>
                <a:effectLst/>
                <a:latin typeface="+mj-lt"/>
              </a:rPr>
              <a:t>động</a:t>
            </a:r>
            <a:r>
              <a:rPr lang="en-US" sz="2000" b="0" i="0" dirty="0">
                <a:solidFill>
                  <a:srgbClr val="000000"/>
                </a:solidFill>
                <a:effectLst/>
                <a:latin typeface="+mj-lt"/>
              </a:rPr>
              <a:t> </a:t>
            </a:r>
            <a:r>
              <a:rPr lang="en-US" sz="2000" b="0" i="0" dirty="0" err="1">
                <a:solidFill>
                  <a:srgbClr val="000000"/>
                </a:solidFill>
                <a:effectLst/>
                <a:latin typeface="+mj-lt"/>
              </a:rPr>
              <a:t>của</a:t>
            </a:r>
            <a:r>
              <a:rPr lang="en-US" sz="2000" b="0" i="0" dirty="0">
                <a:solidFill>
                  <a:srgbClr val="000000"/>
                </a:solidFill>
                <a:effectLst/>
                <a:latin typeface="+mj-lt"/>
              </a:rPr>
              <a:t> </a:t>
            </a:r>
            <a:r>
              <a:rPr lang="en-US" sz="2000" b="0" i="0" dirty="0" err="1">
                <a:solidFill>
                  <a:srgbClr val="000000"/>
                </a:solidFill>
                <a:effectLst/>
                <a:latin typeface="+mj-lt"/>
              </a:rPr>
              <a:t>mỗi</a:t>
            </a:r>
            <a:r>
              <a:rPr lang="en-US" sz="2000" b="0" i="0" dirty="0">
                <a:solidFill>
                  <a:srgbClr val="000000"/>
                </a:solidFill>
                <a:effectLst/>
                <a:latin typeface="+mj-lt"/>
              </a:rPr>
              <a:t> NST </a:t>
            </a:r>
            <a:r>
              <a:rPr lang="en-US" sz="2000" b="0" i="0" dirty="0" err="1">
                <a:solidFill>
                  <a:srgbClr val="000000"/>
                </a:solidFill>
                <a:effectLst/>
                <a:latin typeface="+mj-lt"/>
              </a:rPr>
              <a:t>trong</a:t>
            </a:r>
            <a:r>
              <a:rPr lang="en-US" sz="2000" b="0" i="0" dirty="0">
                <a:solidFill>
                  <a:srgbClr val="000000"/>
                </a:solidFill>
                <a:effectLst/>
                <a:latin typeface="+mj-lt"/>
              </a:rPr>
              <a:t> </a:t>
            </a:r>
            <a:r>
              <a:rPr lang="en-US" sz="2000" b="0" i="0" dirty="0" err="1">
                <a:solidFill>
                  <a:srgbClr val="000000"/>
                </a:solidFill>
                <a:effectLst/>
                <a:latin typeface="+mj-lt"/>
              </a:rPr>
              <a:t>Hình</a:t>
            </a:r>
            <a:r>
              <a:rPr lang="en-US" sz="2000" b="0" i="0" dirty="0">
                <a:solidFill>
                  <a:srgbClr val="000000"/>
                </a:solidFill>
                <a:effectLst/>
                <a:latin typeface="+mj-lt"/>
              </a:rPr>
              <a:t> 42.2a, b, c, d.</a:t>
            </a:r>
            <a:endParaRPr lang="en-US" sz="2000" dirty="0">
              <a:latin typeface="+mj-lt"/>
            </a:endParaRPr>
          </a:p>
        </p:txBody>
      </p:sp>
      <p:sp>
        <p:nvSpPr>
          <p:cNvPr id="17" name="TextBox 16">
            <a:extLst>
              <a:ext uri="{FF2B5EF4-FFF2-40B4-BE49-F238E27FC236}">
                <a16:creationId xmlns="" xmlns:a16="http://schemas.microsoft.com/office/drawing/2014/main" id="{96EEE380-EE4D-73D0-9885-75064BED55B6}"/>
              </a:ext>
            </a:extLst>
          </p:cNvPr>
          <p:cNvSpPr txBox="1"/>
          <p:nvPr/>
        </p:nvSpPr>
        <p:spPr>
          <a:xfrm>
            <a:off x="3073071" y="3115051"/>
            <a:ext cx="541090" cy="461665"/>
          </a:xfrm>
          <a:prstGeom prst="rect">
            <a:avLst/>
          </a:prstGeom>
          <a:noFill/>
        </p:spPr>
        <p:txBody>
          <a:bodyPr wrap="square">
            <a:spAutoFit/>
          </a:bodyPr>
          <a:lstStyle/>
          <a:p>
            <a:r>
              <a:rPr lang="en-US" sz="2400" b="0" i="0" dirty="0">
                <a:solidFill>
                  <a:srgbClr val="000000"/>
                </a:solidFill>
                <a:effectLst/>
                <a:latin typeface="+mj-lt"/>
              </a:rPr>
              <a:t>a)</a:t>
            </a:r>
            <a:endParaRPr lang="en-US" sz="2400" dirty="0"/>
          </a:p>
        </p:txBody>
      </p:sp>
      <p:sp>
        <p:nvSpPr>
          <p:cNvPr id="18" name="TextBox 17">
            <a:extLst>
              <a:ext uri="{FF2B5EF4-FFF2-40B4-BE49-F238E27FC236}">
                <a16:creationId xmlns="" xmlns:a16="http://schemas.microsoft.com/office/drawing/2014/main" id="{ACAC3AFD-77ED-C4BC-0B53-4E410FE498A1}"/>
              </a:ext>
            </a:extLst>
          </p:cNvPr>
          <p:cNvSpPr txBox="1"/>
          <p:nvPr/>
        </p:nvSpPr>
        <p:spPr>
          <a:xfrm>
            <a:off x="4602222" y="3228359"/>
            <a:ext cx="541090" cy="461665"/>
          </a:xfrm>
          <a:prstGeom prst="rect">
            <a:avLst/>
          </a:prstGeom>
          <a:noFill/>
        </p:spPr>
        <p:txBody>
          <a:bodyPr wrap="square">
            <a:spAutoFit/>
          </a:bodyPr>
          <a:lstStyle/>
          <a:p>
            <a:r>
              <a:rPr lang="en-US" sz="2400" b="0" i="0" dirty="0">
                <a:solidFill>
                  <a:srgbClr val="000000"/>
                </a:solidFill>
                <a:effectLst/>
                <a:latin typeface="+mj-lt"/>
              </a:rPr>
              <a:t>b)</a:t>
            </a:r>
            <a:endParaRPr lang="en-US" sz="2400" dirty="0"/>
          </a:p>
        </p:txBody>
      </p:sp>
      <p:sp>
        <p:nvSpPr>
          <p:cNvPr id="19" name="TextBox 18">
            <a:extLst>
              <a:ext uri="{FF2B5EF4-FFF2-40B4-BE49-F238E27FC236}">
                <a16:creationId xmlns="" xmlns:a16="http://schemas.microsoft.com/office/drawing/2014/main" id="{6AAFA22D-1730-E826-FF15-BD968099E0D0}"/>
              </a:ext>
            </a:extLst>
          </p:cNvPr>
          <p:cNvSpPr txBox="1"/>
          <p:nvPr/>
        </p:nvSpPr>
        <p:spPr>
          <a:xfrm>
            <a:off x="6250683" y="3115050"/>
            <a:ext cx="541090" cy="461665"/>
          </a:xfrm>
          <a:prstGeom prst="rect">
            <a:avLst/>
          </a:prstGeom>
          <a:noFill/>
        </p:spPr>
        <p:txBody>
          <a:bodyPr wrap="square">
            <a:spAutoFit/>
          </a:bodyPr>
          <a:lstStyle/>
          <a:p>
            <a:r>
              <a:rPr lang="en-US" sz="2400" b="0" i="0" dirty="0">
                <a:solidFill>
                  <a:srgbClr val="000000"/>
                </a:solidFill>
                <a:effectLst/>
                <a:latin typeface="+mj-lt"/>
              </a:rPr>
              <a:t>c)</a:t>
            </a:r>
            <a:endParaRPr lang="en-US" sz="2400" dirty="0"/>
          </a:p>
        </p:txBody>
      </p:sp>
      <p:sp>
        <p:nvSpPr>
          <p:cNvPr id="20" name="TextBox 19">
            <a:extLst>
              <a:ext uri="{FF2B5EF4-FFF2-40B4-BE49-F238E27FC236}">
                <a16:creationId xmlns="" xmlns:a16="http://schemas.microsoft.com/office/drawing/2014/main" id="{D63E8C25-8786-2480-D824-5BDE57D3E3B7}"/>
              </a:ext>
            </a:extLst>
          </p:cNvPr>
          <p:cNvSpPr txBox="1"/>
          <p:nvPr/>
        </p:nvSpPr>
        <p:spPr>
          <a:xfrm>
            <a:off x="7899144" y="3393491"/>
            <a:ext cx="541090" cy="461665"/>
          </a:xfrm>
          <a:prstGeom prst="rect">
            <a:avLst/>
          </a:prstGeom>
          <a:noFill/>
        </p:spPr>
        <p:txBody>
          <a:bodyPr wrap="square">
            <a:spAutoFit/>
          </a:bodyPr>
          <a:lstStyle/>
          <a:p>
            <a:r>
              <a:rPr lang="en-US" sz="2400" b="0" i="0" dirty="0">
                <a:solidFill>
                  <a:srgbClr val="000000"/>
                </a:solidFill>
                <a:effectLst/>
                <a:latin typeface="+mj-lt"/>
              </a:rPr>
              <a:t>d)</a:t>
            </a:r>
            <a:endParaRPr lang="en-US" sz="2400" dirty="0"/>
          </a:p>
        </p:txBody>
      </p:sp>
      <p:sp>
        <p:nvSpPr>
          <p:cNvPr id="22" name="TextBox 21">
            <a:extLst>
              <a:ext uri="{FF2B5EF4-FFF2-40B4-BE49-F238E27FC236}">
                <a16:creationId xmlns="" xmlns:a16="http://schemas.microsoft.com/office/drawing/2014/main" id="{FAD2924C-DF86-06D5-521B-04D708552DE0}"/>
              </a:ext>
            </a:extLst>
          </p:cNvPr>
          <p:cNvSpPr txBox="1"/>
          <p:nvPr/>
        </p:nvSpPr>
        <p:spPr>
          <a:xfrm>
            <a:off x="2567184" y="3707801"/>
            <a:ext cx="7201065" cy="400110"/>
          </a:xfrm>
          <a:prstGeom prst="rect">
            <a:avLst/>
          </a:prstGeom>
          <a:noFill/>
        </p:spPr>
        <p:txBody>
          <a:bodyPr wrap="square">
            <a:spAutoFit/>
          </a:bodyPr>
          <a:lstStyle/>
          <a:p>
            <a:pPr algn="ctr"/>
            <a:r>
              <a:rPr lang="en-US" sz="2000" b="1" i="0" dirty="0" err="1">
                <a:solidFill>
                  <a:srgbClr val="000000"/>
                </a:solidFill>
                <a:effectLst/>
                <a:latin typeface="+mj-lt"/>
              </a:rPr>
              <a:t>Hình</a:t>
            </a:r>
            <a:r>
              <a:rPr lang="en-US" sz="2000" b="1" i="0" dirty="0">
                <a:solidFill>
                  <a:srgbClr val="000000"/>
                </a:solidFill>
                <a:effectLst/>
                <a:latin typeface="+mj-lt"/>
              </a:rPr>
              <a:t> 42.2. </a:t>
            </a:r>
            <a:r>
              <a:rPr lang="en-US" sz="2000" b="0" i="0" dirty="0" err="1">
                <a:solidFill>
                  <a:srgbClr val="000000"/>
                </a:solidFill>
                <a:effectLst/>
                <a:latin typeface="+mj-lt"/>
              </a:rPr>
              <a:t>Một</a:t>
            </a:r>
            <a:r>
              <a:rPr lang="en-US" sz="2000" b="0" i="0" dirty="0">
                <a:solidFill>
                  <a:srgbClr val="000000"/>
                </a:solidFill>
                <a:effectLst/>
                <a:latin typeface="+mj-lt"/>
              </a:rPr>
              <a:t> </a:t>
            </a:r>
            <a:r>
              <a:rPr lang="en-US" sz="2000" b="0" i="0" dirty="0" err="1">
                <a:solidFill>
                  <a:srgbClr val="000000"/>
                </a:solidFill>
                <a:effectLst/>
                <a:latin typeface="+mj-lt"/>
              </a:rPr>
              <a:t>số</a:t>
            </a:r>
            <a:r>
              <a:rPr lang="en-US" sz="2000" b="0" i="0" dirty="0">
                <a:solidFill>
                  <a:srgbClr val="000000"/>
                </a:solidFill>
                <a:effectLst/>
                <a:latin typeface="+mj-lt"/>
              </a:rPr>
              <a:t> </a:t>
            </a:r>
            <a:r>
              <a:rPr lang="en-US" sz="2000" b="0" i="0" dirty="0" err="1">
                <a:solidFill>
                  <a:srgbClr val="000000"/>
                </a:solidFill>
                <a:effectLst/>
                <a:latin typeface="+mj-lt"/>
              </a:rPr>
              <a:t>hình</a:t>
            </a:r>
            <a:r>
              <a:rPr lang="en-US" sz="2000" b="0" i="0" dirty="0">
                <a:solidFill>
                  <a:srgbClr val="000000"/>
                </a:solidFill>
                <a:effectLst/>
                <a:latin typeface="+mj-lt"/>
              </a:rPr>
              <a:t> </a:t>
            </a:r>
            <a:r>
              <a:rPr lang="en-US" sz="2000" b="0" i="0" dirty="0" err="1">
                <a:solidFill>
                  <a:srgbClr val="000000"/>
                </a:solidFill>
                <a:effectLst/>
                <a:latin typeface="+mj-lt"/>
              </a:rPr>
              <a:t>dạng</a:t>
            </a:r>
            <a:r>
              <a:rPr lang="en-US" sz="2000" b="0" i="0" dirty="0">
                <a:solidFill>
                  <a:srgbClr val="000000"/>
                </a:solidFill>
                <a:effectLst/>
                <a:latin typeface="+mj-lt"/>
              </a:rPr>
              <a:t> </a:t>
            </a:r>
            <a:r>
              <a:rPr lang="en-US" sz="2000" b="0" i="0" dirty="0" err="1">
                <a:solidFill>
                  <a:srgbClr val="000000"/>
                </a:solidFill>
                <a:effectLst/>
                <a:latin typeface="+mj-lt"/>
              </a:rPr>
              <a:t>của</a:t>
            </a:r>
            <a:r>
              <a:rPr lang="en-US" sz="2000" b="0" i="0" dirty="0">
                <a:solidFill>
                  <a:srgbClr val="000000"/>
                </a:solidFill>
                <a:effectLst/>
                <a:latin typeface="+mj-lt"/>
              </a:rPr>
              <a:t> </a:t>
            </a:r>
            <a:r>
              <a:rPr lang="en-US" sz="2000" b="0" i="0" dirty="0" err="1">
                <a:solidFill>
                  <a:srgbClr val="000000"/>
                </a:solidFill>
                <a:effectLst/>
                <a:latin typeface="+mj-lt"/>
              </a:rPr>
              <a:t>nhiễm</a:t>
            </a:r>
            <a:r>
              <a:rPr lang="en-US" sz="2000" b="0" i="0" dirty="0">
                <a:solidFill>
                  <a:srgbClr val="000000"/>
                </a:solidFill>
                <a:effectLst/>
                <a:latin typeface="+mj-lt"/>
              </a:rPr>
              <a:t> </a:t>
            </a:r>
            <a:r>
              <a:rPr lang="en-US" sz="2000" b="0" i="0" dirty="0" err="1">
                <a:solidFill>
                  <a:srgbClr val="000000"/>
                </a:solidFill>
                <a:effectLst/>
                <a:latin typeface="+mj-lt"/>
              </a:rPr>
              <a:t>sắc</a:t>
            </a:r>
            <a:r>
              <a:rPr lang="en-US" sz="2000" b="0" i="0" dirty="0">
                <a:solidFill>
                  <a:srgbClr val="000000"/>
                </a:solidFill>
                <a:effectLst/>
                <a:latin typeface="+mj-lt"/>
              </a:rPr>
              <a:t> </a:t>
            </a:r>
            <a:r>
              <a:rPr lang="en-US" sz="2000" b="0" i="0" dirty="0" err="1">
                <a:solidFill>
                  <a:srgbClr val="000000"/>
                </a:solidFill>
                <a:effectLst/>
                <a:latin typeface="+mj-lt"/>
              </a:rPr>
              <a:t>thể</a:t>
            </a:r>
            <a:endParaRPr lang="en-US" sz="2000" dirty="0"/>
          </a:p>
        </p:txBody>
      </p:sp>
      <p:sp>
        <p:nvSpPr>
          <p:cNvPr id="2" name="TextBox 1">
            <a:extLst>
              <a:ext uri="{FF2B5EF4-FFF2-40B4-BE49-F238E27FC236}">
                <a16:creationId xmlns="" xmlns:a16="http://schemas.microsoft.com/office/drawing/2014/main" id="{634F0AE3-EDF9-AED3-3294-1E2B485FFFA7}"/>
              </a:ext>
            </a:extLst>
          </p:cNvPr>
          <p:cNvSpPr txBox="1"/>
          <p:nvPr/>
        </p:nvSpPr>
        <p:spPr>
          <a:xfrm>
            <a:off x="487372" y="12914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 xmlns:a16="http://schemas.microsoft.com/office/drawing/2014/main" id="{F95E30EE-4D11-FE66-59DA-784FADC5F014}"/>
              </a:ext>
            </a:extLst>
          </p:cNvPr>
          <p:cNvSpPr txBox="1"/>
          <p:nvPr/>
        </p:nvSpPr>
        <p:spPr>
          <a:xfrm>
            <a:off x="662949" y="269230"/>
            <a:ext cx="5361334" cy="535531"/>
          </a:xfrm>
          <a:prstGeom prst="rect">
            <a:avLst/>
          </a:prstGeom>
          <a:noFill/>
        </p:spPr>
        <p:txBody>
          <a:bodyPr wrap="square" rtlCol="0">
            <a:spAutoFit/>
          </a:bodyPr>
          <a:lstStyle/>
          <a:p>
            <a:pPr>
              <a:lnSpc>
                <a:spcPct val="120000"/>
              </a:lnSpc>
            </a:pPr>
            <a:r>
              <a:rPr lang="en-US" sz="2400" b="1" dirty="0">
                <a:solidFill>
                  <a:schemeClr val="accent2"/>
                </a:solidFill>
              </a:rPr>
              <a:t>I. NHIỄM SẮC THỂ</a:t>
            </a:r>
          </a:p>
        </p:txBody>
      </p:sp>
      <p:sp>
        <p:nvSpPr>
          <p:cNvPr id="14" name="TextBox 13">
            <a:extLst>
              <a:ext uri="{FF2B5EF4-FFF2-40B4-BE49-F238E27FC236}">
                <a16:creationId xmlns="" xmlns:a16="http://schemas.microsoft.com/office/drawing/2014/main" id="{111EA05F-15FF-5D84-1AF7-1624D973092E}"/>
              </a:ext>
            </a:extLst>
          </p:cNvPr>
          <p:cNvSpPr txBox="1"/>
          <p:nvPr/>
        </p:nvSpPr>
        <p:spPr>
          <a:xfrm>
            <a:off x="310152" y="4153420"/>
            <a:ext cx="10984754" cy="1881990"/>
          </a:xfrm>
          <a:prstGeom prst="rect">
            <a:avLst/>
          </a:prstGeom>
          <a:noFill/>
        </p:spPr>
        <p:txBody>
          <a:bodyPr wrap="square">
            <a:spAutoFit/>
          </a:bodyPr>
          <a:lstStyle/>
          <a:p>
            <a:pPr algn="just">
              <a:lnSpc>
                <a:spcPct val="150000"/>
              </a:lnSpc>
            </a:pPr>
            <a:r>
              <a:rPr lang="en-US" sz="2000" dirty="0" smtClean="0">
                <a:latin typeface="+mj-lt"/>
              </a:rPr>
              <a:t>- </a:t>
            </a:r>
            <a:r>
              <a:rPr lang="en-US" sz="2000" dirty="0">
                <a:latin typeface="+mj-lt"/>
              </a:rPr>
              <a:t>Ở </a:t>
            </a:r>
            <a:r>
              <a:rPr lang="en-US" sz="2000" dirty="0" err="1">
                <a:latin typeface="+mj-lt"/>
              </a:rPr>
              <a:t>Hình</a:t>
            </a:r>
            <a:r>
              <a:rPr lang="en-US" sz="2000" dirty="0">
                <a:latin typeface="+mj-lt"/>
              </a:rPr>
              <a:t> 42.2a: NST </a:t>
            </a:r>
            <a:r>
              <a:rPr lang="en-US" sz="2000" dirty="0" err="1">
                <a:latin typeface="+mj-lt"/>
              </a:rPr>
              <a:t>có</a:t>
            </a:r>
            <a:r>
              <a:rPr lang="en-US" sz="2000" dirty="0">
                <a:latin typeface="+mj-lt"/>
              </a:rPr>
              <a:t> </a:t>
            </a:r>
            <a:r>
              <a:rPr lang="en-US" sz="2000" dirty="0" err="1">
                <a:latin typeface="+mj-lt"/>
              </a:rPr>
              <a:t>dạng</a:t>
            </a:r>
            <a:r>
              <a:rPr lang="en-US" sz="2000" dirty="0">
                <a:latin typeface="+mj-lt"/>
              </a:rPr>
              <a:t> </a:t>
            </a:r>
            <a:r>
              <a:rPr lang="en-US" sz="2000" dirty="0" err="1">
                <a:latin typeface="+mj-lt"/>
              </a:rPr>
              <a:t>hình</a:t>
            </a:r>
            <a:r>
              <a:rPr lang="en-US" sz="2000" dirty="0">
                <a:latin typeface="+mj-lt"/>
              </a:rPr>
              <a:t> </a:t>
            </a:r>
            <a:r>
              <a:rPr lang="en-US" sz="2000" dirty="0" err="1">
                <a:latin typeface="+mj-lt"/>
              </a:rPr>
              <a:t>que</a:t>
            </a:r>
            <a:r>
              <a:rPr lang="en-US" sz="2000" dirty="0">
                <a:latin typeface="+mj-lt"/>
              </a:rPr>
              <a:t>, </a:t>
            </a:r>
            <a:r>
              <a:rPr lang="en-US" sz="2000" dirty="0" err="1">
                <a:latin typeface="+mj-lt"/>
              </a:rPr>
              <a:t>tâm</a:t>
            </a:r>
            <a:r>
              <a:rPr lang="en-US" sz="2000" dirty="0">
                <a:latin typeface="+mj-lt"/>
              </a:rPr>
              <a:t> </a:t>
            </a:r>
            <a:r>
              <a:rPr lang="en-US" sz="2000" dirty="0" err="1">
                <a:latin typeface="+mj-lt"/>
              </a:rPr>
              <a:t>động</a:t>
            </a:r>
            <a:r>
              <a:rPr lang="en-US" sz="2000" dirty="0">
                <a:latin typeface="+mj-lt"/>
              </a:rPr>
              <a:t> </a:t>
            </a:r>
            <a:r>
              <a:rPr lang="en-US" sz="2000" dirty="0" err="1">
                <a:latin typeface="+mj-lt"/>
              </a:rPr>
              <a:t>nằm</a:t>
            </a:r>
            <a:r>
              <a:rPr lang="en-US" sz="2000" dirty="0">
                <a:latin typeface="+mj-lt"/>
              </a:rPr>
              <a:t> ở </a:t>
            </a:r>
            <a:r>
              <a:rPr lang="en-US" sz="2000" dirty="0" err="1">
                <a:latin typeface="+mj-lt"/>
              </a:rPr>
              <a:t>đầu</a:t>
            </a:r>
            <a:r>
              <a:rPr lang="en-US" sz="2000" dirty="0">
                <a:latin typeface="+mj-lt"/>
              </a:rPr>
              <a:t> </a:t>
            </a:r>
            <a:r>
              <a:rPr lang="en-US" sz="2000" dirty="0" err="1">
                <a:latin typeface="+mj-lt"/>
              </a:rPr>
              <a:t>mút</a:t>
            </a:r>
            <a:r>
              <a:rPr lang="en-US" sz="2000" dirty="0">
                <a:latin typeface="+mj-lt"/>
              </a:rPr>
              <a:t> (</a:t>
            </a:r>
            <a:r>
              <a:rPr lang="en-US" sz="2000" dirty="0" err="1">
                <a:latin typeface="+mj-lt"/>
              </a:rPr>
              <a:t>tâm</a:t>
            </a:r>
            <a:r>
              <a:rPr lang="en-US" sz="2000" dirty="0">
                <a:latin typeface="+mj-lt"/>
              </a:rPr>
              <a:t> </a:t>
            </a:r>
            <a:r>
              <a:rPr lang="en-US" sz="2000" dirty="0" err="1">
                <a:latin typeface="+mj-lt"/>
              </a:rPr>
              <a:t>mút</a:t>
            </a:r>
            <a:r>
              <a:rPr lang="en-US" sz="2000" dirty="0">
                <a:latin typeface="+mj-lt"/>
              </a:rPr>
              <a:t>).</a:t>
            </a:r>
          </a:p>
          <a:p>
            <a:pPr algn="just">
              <a:lnSpc>
                <a:spcPct val="150000"/>
              </a:lnSpc>
            </a:pPr>
            <a:r>
              <a:rPr lang="en-US" sz="2000" dirty="0">
                <a:latin typeface="+mj-lt"/>
              </a:rPr>
              <a:t>- Ở </a:t>
            </a:r>
            <a:r>
              <a:rPr lang="en-US" sz="2000" dirty="0" err="1">
                <a:latin typeface="+mj-lt"/>
              </a:rPr>
              <a:t>Hình</a:t>
            </a:r>
            <a:r>
              <a:rPr lang="en-US" sz="2000" dirty="0">
                <a:latin typeface="+mj-lt"/>
              </a:rPr>
              <a:t> 42.2b: NST </a:t>
            </a:r>
            <a:r>
              <a:rPr lang="en-US" sz="2000" dirty="0" err="1">
                <a:latin typeface="+mj-lt"/>
              </a:rPr>
              <a:t>có</a:t>
            </a:r>
            <a:r>
              <a:rPr lang="en-US" sz="2000" dirty="0">
                <a:latin typeface="+mj-lt"/>
              </a:rPr>
              <a:t> </a:t>
            </a:r>
            <a:r>
              <a:rPr lang="en-US" sz="2000" dirty="0" err="1">
                <a:latin typeface="+mj-lt"/>
              </a:rPr>
              <a:t>dạng</a:t>
            </a:r>
            <a:r>
              <a:rPr lang="en-US" sz="2000" dirty="0">
                <a:latin typeface="+mj-lt"/>
              </a:rPr>
              <a:t> </a:t>
            </a:r>
            <a:r>
              <a:rPr lang="en-US" sz="2000" dirty="0" err="1">
                <a:latin typeface="+mj-lt"/>
              </a:rPr>
              <a:t>hình</a:t>
            </a:r>
            <a:r>
              <a:rPr lang="en-US" sz="2000" dirty="0">
                <a:latin typeface="+mj-lt"/>
              </a:rPr>
              <a:t> </a:t>
            </a:r>
            <a:r>
              <a:rPr lang="en-US" sz="2000" dirty="0" err="1">
                <a:latin typeface="+mj-lt"/>
              </a:rPr>
              <a:t>chữ</a:t>
            </a:r>
            <a:r>
              <a:rPr lang="en-US" sz="2000" dirty="0">
                <a:latin typeface="+mj-lt"/>
              </a:rPr>
              <a:t> V, </a:t>
            </a:r>
            <a:r>
              <a:rPr lang="en-US" sz="2000" dirty="0" err="1">
                <a:latin typeface="+mj-lt"/>
              </a:rPr>
              <a:t>tâm</a:t>
            </a:r>
            <a:r>
              <a:rPr lang="en-US" sz="2000" dirty="0">
                <a:latin typeface="+mj-lt"/>
              </a:rPr>
              <a:t> </a:t>
            </a:r>
            <a:r>
              <a:rPr lang="en-US" sz="2000" dirty="0" err="1">
                <a:latin typeface="+mj-lt"/>
              </a:rPr>
              <a:t>động</a:t>
            </a:r>
            <a:r>
              <a:rPr lang="en-US" sz="2000" dirty="0">
                <a:latin typeface="+mj-lt"/>
              </a:rPr>
              <a:t> </a:t>
            </a:r>
            <a:r>
              <a:rPr lang="en-US" sz="2000" dirty="0" err="1">
                <a:latin typeface="+mj-lt"/>
              </a:rPr>
              <a:t>nằm</a:t>
            </a:r>
            <a:r>
              <a:rPr lang="en-US" sz="2000" dirty="0">
                <a:latin typeface="+mj-lt"/>
              </a:rPr>
              <a:t> ở </a:t>
            </a:r>
            <a:r>
              <a:rPr lang="en-US" sz="2000" dirty="0" err="1">
                <a:latin typeface="+mj-lt"/>
              </a:rPr>
              <a:t>vị</a:t>
            </a:r>
            <a:r>
              <a:rPr lang="en-US" sz="2000" dirty="0">
                <a:latin typeface="+mj-lt"/>
              </a:rPr>
              <a:t> </a:t>
            </a:r>
            <a:r>
              <a:rPr lang="en-US" sz="2000" dirty="0" err="1">
                <a:latin typeface="+mj-lt"/>
              </a:rPr>
              <a:t>trí</a:t>
            </a:r>
            <a:r>
              <a:rPr lang="en-US" sz="2000" dirty="0">
                <a:latin typeface="+mj-lt"/>
              </a:rPr>
              <a:t> </a:t>
            </a:r>
            <a:r>
              <a:rPr lang="en-US" sz="2000" dirty="0" err="1">
                <a:latin typeface="+mj-lt"/>
              </a:rPr>
              <a:t>giữa</a:t>
            </a:r>
            <a:r>
              <a:rPr lang="en-US" sz="2000" dirty="0">
                <a:latin typeface="+mj-lt"/>
              </a:rPr>
              <a:t> (</a:t>
            </a:r>
            <a:r>
              <a:rPr lang="en-US" sz="2000" dirty="0" err="1">
                <a:latin typeface="+mj-lt"/>
              </a:rPr>
              <a:t>tâm</a:t>
            </a:r>
            <a:r>
              <a:rPr lang="en-US" sz="2000" dirty="0">
                <a:latin typeface="+mj-lt"/>
              </a:rPr>
              <a:t> </a:t>
            </a:r>
            <a:r>
              <a:rPr lang="en-US" sz="2000" dirty="0" err="1">
                <a:latin typeface="+mj-lt"/>
              </a:rPr>
              <a:t>cân</a:t>
            </a:r>
            <a:r>
              <a:rPr lang="en-US" sz="2000" dirty="0">
                <a:latin typeface="+mj-lt"/>
              </a:rPr>
              <a:t>).</a:t>
            </a:r>
          </a:p>
          <a:p>
            <a:pPr algn="just">
              <a:lnSpc>
                <a:spcPct val="150000"/>
              </a:lnSpc>
            </a:pPr>
            <a:r>
              <a:rPr lang="en-US" sz="2000" dirty="0">
                <a:latin typeface="+mj-lt"/>
              </a:rPr>
              <a:t>- Ở </a:t>
            </a:r>
            <a:r>
              <a:rPr lang="en-US" sz="2000" dirty="0" err="1">
                <a:latin typeface="+mj-lt"/>
              </a:rPr>
              <a:t>Hình</a:t>
            </a:r>
            <a:r>
              <a:rPr lang="en-US" sz="2000" dirty="0">
                <a:latin typeface="+mj-lt"/>
              </a:rPr>
              <a:t> 42.2c: NST </a:t>
            </a:r>
            <a:r>
              <a:rPr lang="en-US" sz="2000" dirty="0" err="1">
                <a:latin typeface="+mj-lt"/>
              </a:rPr>
              <a:t>có</a:t>
            </a:r>
            <a:r>
              <a:rPr lang="en-US" sz="2000" dirty="0">
                <a:latin typeface="+mj-lt"/>
              </a:rPr>
              <a:t> </a:t>
            </a:r>
            <a:r>
              <a:rPr lang="en-US" sz="2000" dirty="0" err="1">
                <a:latin typeface="+mj-lt"/>
              </a:rPr>
              <a:t>dạng</a:t>
            </a:r>
            <a:r>
              <a:rPr lang="en-US" sz="2000" dirty="0">
                <a:latin typeface="+mj-lt"/>
              </a:rPr>
              <a:t> </a:t>
            </a:r>
            <a:r>
              <a:rPr lang="en-US" sz="2000" dirty="0" err="1">
                <a:latin typeface="+mj-lt"/>
              </a:rPr>
              <a:t>hình</a:t>
            </a:r>
            <a:r>
              <a:rPr lang="en-US" sz="2000" dirty="0">
                <a:latin typeface="+mj-lt"/>
              </a:rPr>
              <a:t> </a:t>
            </a:r>
            <a:r>
              <a:rPr lang="en-US" sz="2000" dirty="0" err="1">
                <a:latin typeface="+mj-lt"/>
              </a:rPr>
              <a:t>hạt</a:t>
            </a:r>
            <a:r>
              <a:rPr lang="en-US" sz="2000" dirty="0">
                <a:latin typeface="+mj-lt"/>
              </a:rPr>
              <a:t>, </a:t>
            </a:r>
            <a:r>
              <a:rPr lang="en-US" sz="2000" dirty="0" err="1">
                <a:latin typeface="+mj-lt"/>
              </a:rPr>
              <a:t>tâm</a:t>
            </a:r>
            <a:r>
              <a:rPr lang="en-US" sz="2000" dirty="0">
                <a:latin typeface="+mj-lt"/>
              </a:rPr>
              <a:t> </a:t>
            </a:r>
            <a:r>
              <a:rPr lang="en-US" sz="2000" dirty="0" err="1">
                <a:latin typeface="+mj-lt"/>
              </a:rPr>
              <a:t>động</a:t>
            </a:r>
            <a:r>
              <a:rPr lang="en-US" sz="2000" dirty="0">
                <a:latin typeface="+mj-lt"/>
              </a:rPr>
              <a:t> </a:t>
            </a:r>
            <a:r>
              <a:rPr lang="en-US" sz="2000" dirty="0" err="1">
                <a:latin typeface="+mj-lt"/>
              </a:rPr>
              <a:t>nằm</a:t>
            </a:r>
            <a:r>
              <a:rPr lang="en-US" sz="2000" dirty="0">
                <a:latin typeface="+mj-lt"/>
              </a:rPr>
              <a:t> ở </a:t>
            </a:r>
            <a:r>
              <a:rPr lang="en-US" sz="2000" dirty="0" err="1">
                <a:latin typeface="+mj-lt"/>
              </a:rPr>
              <a:t>vị</a:t>
            </a:r>
            <a:r>
              <a:rPr lang="en-US" sz="2000" dirty="0">
                <a:latin typeface="+mj-lt"/>
              </a:rPr>
              <a:t> </a:t>
            </a:r>
            <a:r>
              <a:rPr lang="en-US" sz="2000" dirty="0" err="1">
                <a:latin typeface="+mj-lt"/>
              </a:rPr>
              <a:t>trí</a:t>
            </a:r>
            <a:r>
              <a:rPr lang="en-US" sz="2000" dirty="0">
                <a:latin typeface="+mj-lt"/>
              </a:rPr>
              <a:t> </a:t>
            </a:r>
            <a:r>
              <a:rPr lang="en-US" sz="2000" dirty="0" err="1">
                <a:latin typeface="+mj-lt"/>
              </a:rPr>
              <a:t>giữa</a:t>
            </a:r>
            <a:r>
              <a:rPr lang="en-US" sz="2000" dirty="0">
                <a:latin typeface="+mj-lt"/>
              </a:rPr>
              <a:t> (</a:t>
            </a:r>
            <a:r>
              <a:rPr lang="en-US" sz="2000" dirty="0" err="1">
                <a:latin typeface="+mj-lt"/>
              </a:rPr>
              <a:t>tâm</a:t>
            </a:r>
            <a:r>
              <a:rPr lang="en-US" sz="2000" dirty="0">
                <a:latin typeface="+mj-lt"/>
              </a:rPr>
              <a:t> </a:t>
            </a:r>
            <a:r>
              <a:rPr lang="en-US" sz="2000" dirty="0" err="1">
                <a:latin typeface="+mj-lt"/>
              </a:rPr>
              <a:t>cân</a:t>
            </a:r>
            <a:r>
              <a:rPr lang="en-US" sz="2000" dirty="0">
                <a:latin typeface="+mj-lt"/>
              </a:rPr>
              <a:t>).</a:t>
            </a:r>
          </a:p>
          <a:p>
            <a:pPr algn="just">
              <a:lnSpc>
                <a:spcPct val="150000"/>
              </a:lnSpc>
            </a:pPr>
            <a:r>
              <a:rPr lang="en-US" sz="2000" dirty="0">
                <a:latin typeface="+mj-lt"/>
              </a:rPr>
              <a:t>- Ở </a:t>
            </a:r>
            <a:r>
              <a:rPr lang="en-US" sz="2000" dirty="0" err="1">
                <a:latin typeface="+mj-lt"/>
              </a:rPr>
              <a:t>Hình</a:t>
            </a:r>
            <a:r>
              <a:rPr lang="en-US" sz="2000" dirty="0">
                <a:latin typeface="+mj-lt"/>
              </a:rPr>
              <a:t> 42.2d: NST </a:t>
            </a:r>
            <a:r>
              <a:rPr lang="en-US" sz="2000" dirty="0" err="1">
                <a:latin typeface="+mj-lt"/>
              </a:rPr>
              <a:t>có</a:t>
            </a:r>
            <a:r>
              <a:rPr lang="en-US" sz="2000" dirty="0">
                <a:latin typeface="+mj-lt"/>
              </a:rPr>
              <a:t> </a:t>
            </a:r>
            <a:r>
              <a:rPr lang="en-US" sz="2000" dirty="0" err="1">
                <a:latin typeface="+mj-lt"/>
              </a:rPr>
              <a:t>hình</a:t>
            </a:r>
            <a:r>
              <a:rPr lang="en-US" sz="2000" dirty="0">
                <a:latin typeface="+mj-lt"/>
              </a:rPr>
              <a:t> </a:t>
            </a:r>
            <a:r>
              <a:rPr lang="en-US" sz="2000" dirty="0" err="1">
                <a:latin typeface="+mj-lt"/>
              </a:rPr>
              <a:t>chữ</a:t>
            </a:r>
            <a:r>
              <a:rPr lang="en-US" sz="2000" dirty="0">
                <a:latin typeface="+mj-lt"/>
              </a:rPr>
              <a:t> X , </a:t>
            </a:r>
            <a:r>
              <a:rPr lang="en-US" sz="2000" dirty="0" err="1">
                <a:latin typeface="+mj-lt"/>
              </a:rPr>
              <a:t>tâm</a:t>
            </a:r>
            <a:r>
              <a:rPr lang="en-US" sz="2000" dirty="0">
                <a:latin typeface="+mj-lt"/>
              </a:rPr>
              <a:t> </a:t>
            </a:r>
            <a:r>
              <a:rPr lang="en-US" sz="2000" dirty="0" err="1">
                <a:latin typeface="+mj-lt"/>
              </a:rPr>
              <a:t>động</a:t>
            </a:r>
            <a:r>
              <a:rPr lang="en-US" sz="2000" dirty="0">
                <a:latin typeface="+mj-lt"/>
              </a:rPr>
              <a:t> </a:t>
            </a:r>
            <a:r>
              <a:rPr lang="en-US" sz="2000" dirty="0" err="1">
                <a:latin typeface="+mj-lt"/>
              </a:rPr>
              <a:t>nằm</a:t>
            </a:r>
            <a:r>
              <a:rPr lang="en-US" sz="2000" dirty="0">
                <a:latin typeface="+mj-lt"/>
              </a:rPr>
              <a:t> </a:t>
            </a:r>
            <a:r>
              <a:rPr lang="en-US" sz="2000" dirty="0" err="1">
                <a:latin typeface="+mj-lt"/>
              </a:rPr>
              <a:t>lệch</a:t>
            </a:r>
            <a:r>
              <a:rPr lang="en-US" sz="2000" dirty="0">
                <a:latin typeface="+mj-lt"/>
              </a:rPr>
              <a:t> (</a:t>
            </a:r>
            <a:r>
              <a:rPr lang="en-US" sz="2000" dirty="0" err="1">
                <a:latin typeface="+mj-lt"/>
              </a:rPr>
              <a:t>tâm</a:t>
            </a:r>
            <a:r>
              <a:rPr lang="en-US" sz="2000" dirty="0">
                <a:latin typeface="+mj-lt"/>
              </a:rPr>
              <a:t> </a:t>
            </a:r>
            <a:r>
              <a:rPr lang="en-US" sz="2000" dirty="0" err="1">
                <a:latin typeface="+mj-lt"/>
              </a:rPr>
              <a:t>lệch</a:t>
            </a:r>
            <a:r>
              <a:rPr lang="en-US" sz="2000" dirty="0">
                <a:latin typeface="+mj-lt"/>
              </a:rPr>
              <a:t>).</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 xmlns:a16="http://schemas.microsoft.com/office/drawing/2014/main" id="{07F5D8F4-6EAA-2A12-34DD-1FEC8ADB2F8B}"/>
              </a:ext>
            </a:extLst>
          </p:cNvPr>
          <p:cNvGrpSpPr/>
          <p:nvPr/>
        </p:nvGrpSpPr>
        <p:grpSpPr>
          <a:xfrm>
            <a:off x="7984563" y="1557159"/>
            <a:ext cx="3651625" cy="4038423"/>
            <a:chOff x="7984563" y="1557159"/>
            <a:chExt cx="3651625" cy="4745318"/>
          </a:xfrm>
        </p:grpSpPr>
        <p:pic>
          <p:nvPicPr>
            <p:cNvPr id="2050" name="Picture 2" descr="What is a Chromosome | Definition of Chromosome">
              <a:extLst>
                <a:ext uri="{FF2B5EF4-FFF2-40B4-BE49-F238E27FC236}">
                  <a16:creationId xmlns=""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 xmlns:a16="http://schemas.microsoft.com/office/drawing/2014/main" id="{06C9E3D5-90B6-C0F0-97DA-8A2A048B3B35}"/>
              </a:ext>
            </a:extLst>
          </p:cNvPr>
          <p:cNvSpPr txBox="1"/>
          <p:nvPr/>
        </p:nvSpPr>
        <p:spPr>
          <a:xfrm>
            <a:off x="814299" y="2193343"/>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dirty="0">
                <a:solidFill>
                  <a:srgbClr val="008000"/>
                </a:solidFill>
                <a:effectLst/>
                <a:latin typeface="+mj-lt"/>
              </a:rPr>
              <a:t>Câu hỏi 2 trang 182:</a:t>
            </a:r>
            <a:r>
              <a:rPr lang="en-US" sz="2400" dirty="0">
                <a:solidFill>
                  <a:srgbClr val="000000"/>
                </a:solidFill>
                <a:latin typeface="+mj-lt"/>
              </a:rPr>
              <a:t> </a:t>
            </a:r>
            <a:r>
              <a:rPr lang="vi-VN" sz="2400" b="0" i="0" dirty="0">
                <a:solidFill>
                  <a:srgbClr val="000000"/>
                </a:solidFill>
                <a:effectLst/>
                <a:latin typeface="+mj-lt"/>
              </a:rPr>
              <a:t>Các vị trí A, B, C ở Hình tương ứng với những bộ phận nào của NST?</a:t>
            </a:r>
            <a:endParaRPr lang="en-US" sz="2400" dirty="0">
              <a:latin typeface="+mj-lt"/>
            </a:endParaRPr>
          </a:p>
        </p:txBody>
      </p:sp>
      <p:sp>
        <p:nvSpPr>
          <p:cNvPr id="15" name="TextBox 14">
            <a:extLst>
              <a:ext uri="{FF2B5EF4-FFF2-40B4-BE49-F238E27FC236}">
                <a16:creationId xmlns="" xmlns:a16="http://schemas.microsoft.com/office/drawing/2014/main" id="{1E859990-31AB-E27E-0906-62FE19232ECF}"/>
              </a:ext>
            </a:extLst>
          </p:cNvPr>
          <p:cNvSpPr txBox="1"/>
          <p:nvPr/>
        </p:nvSpPr>
        <p:spPr>
          <a:xfrm>
            <a:off x="760511" y="326682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dirty="0">
                <a:solidFill>
                  <a:srgbClr val="008000"/>
                </a:solidFill>
                <a:effectLst/>
                <a:latin typeface="+mj-lt"/>
              </a:rPr>
              <a:t>Trả lời:</a:t>
            </a:r>
            <a:endParaRPr lang="vi-VN" sz="2400" b="0" i="0" dirty="0">
              <a:solidFill>
                <a:srgbClr val="000000"/>
              </a:solidFill>
              <a:effectLst/>
              <a:latin typeface="+mj-lt"/>
            </a:endParaRPr>
          </a:p>
          <a:p>
            <a:pPr algn="just">
              <a:lnSpc>
                <a:spcPct val="125000"/>
              </a:lnSpc>
            </a:pPr>
            <a:r>
              <a:rPr lang="vi-VN" sz="2400" b="0" i="0" dirty="0">
                <a:solidFill>
                  <a:srgbClr val="000000"/>
                </a:solidFill>
                <a:effectLst/>
                <a:latin typeface="+mj-lt"/>
              </a:rPr>
              <a:t>Các vị trí A, B, C ở Hình tương ứng với:</a:t>
            </a:r>
          </a:p>
          <a:p>
            <a:pPr algn="just">
              <a:lnSpc>
                <a:spcPct val="125000"/>
              </a:lnSpc>
            </a:pPr>
            <a:r>
              <a:rPr lang="vi-VN" sz="2400" b="0" i="0" dirty="0">
                <a:solidFill>
                  <a:srgbClr val="000000"/>
                </a:solidFill>
                <a:effectLst/>
                <a:latin typeface="+mj-lt"/>
              </a:rPr>
              <a:t>- Vị trí A tương ứng với cánh ngắn của NST.</a:t>
            </a:r>
          </a:p>
          <a:p>
            <a:pPr algn="just">
              <a:lnSpc>
                <a:spcPct val="125000"/>
              </a:lnSpc>
            </a:pPr>
            <a:r>
              <a:rPr lang="vi-VN" sz="2400" b="0" i="0" dirty="0">
                <a:solidFill>
                  <a:srgbClr val="000000"/>
                </a:solidFill>
                <a:effectLst/>
                <a:latin typeface="+mj-lt"/>
              </a:rPr>
              <a:t>- Vị trí B tương ứng với tâm động của NST.</a:t>
            </a:r>
          </a:p>
          <a:p>
            <a:pPr algn="just">
              <a:lnSpc>
                <a:spcPct val="125000"/>
              </a:lnSpc>
            </a:pPr>
            <a:r>
              <a:rPr lang="vi-VN" sz="2400" b="0" i="0" dirty="0">
                <a:solidFill>
                  <a:srgbClr val="000000"/>
                </a:solidFill>
                <a:effectLst/>
                <a:latin typeface="+mj-lt"/>
              </a:rPr>
              <a:t>- Vị trí C tương ứng với cánh dài của NST.</a:t>
            </a:r>
          </a:p>
        </p:txBody>
      </p:sp>
      <p:sp>
        <p:nvSpPr>
          <p:cNvPr id="17" name="TextBox 16">
            <a:extLst>
              <a:ext uri="{FF2B5EF4-FFF2-40B4-BE49-F238E27FC236}">
                <a16:creationId xmlns="" xmlns:a16="http://schemas.microsoft.com/office/drawing/2014/main" id="{E829FC2B-33A7-78F8-F728-92FDD47631E7}"/>
              </a:ext>
            </a:extLst>
          </p:cNvPr>
          <p:cNvSpPr txBox="1"/>
          <p:nvPr/>
        </p:nvSpPr>
        <p:spPr>
          <a:xfrm>
            <a:off x="814299" y="1706409"/>
            <a:ext cx="4159624" cy="461665"/>
          </a:xfrm>
          <a:prstGeom prst="rect">
            <a:avLst/>
          </a:prstGeom>
          <a:noFill/>
        </p:spPr>
        <p:txBody>
          <a:bodyPr wrap="square" rtlCol="0">
            <a:spAutoFit/>
          </a:bodyPr>
          <a:lstStyle/>
          <a:p>
            <a:r>
              <a:rPr lang="en-US" sz="2400" b="1" dirty="0">
                <a:solidFill>
                  <a:schemeClr val="accent2"/>
                </a:solidFill>
              </a:rPr>
              <a:t>a) </a:t>
            </a:r>
            <a:r>
              <a:rPr lang="en-US" sz="2400" b="1" dirty="0" err="1">
                <a:solidFill>
                  <a:schemeClr val="accent2"/>
                </a:solidFill>
              </a:rPr>
              <a:t>Hình</a:t>
            </a:r>
            <a:r>
              <a:rPr lang="en-US" sz="2400" b="1" dirty="0">
                <a:solidFill>
                  <a:schemeClr val="accent2"/>
                </a:solidFill>
              </a:rPr>
              <a:t> </a:t>
            </a:r>
            <a:r>
              <a:rPr lang="en-US" sz="2400" b="1" dirty="0" err="1">
                <a:solidFill>
                  <a:schemeClr val="accent2"/>
                </a:solidFill>
              </a:rPr>
              <a:t>dạng</a:t>
            </a:r>
            <a:r>
              <a:rPr lang="en-US" sz="2400" b="1" dirty="0">
                <a:solidFill>
                  <a:schemeClr val="accent2"/>
                </a:solidFill>
              </a:rPr>
              <a:t> NST</a:t>
            </a:r>
          </a:p>
        </p:txBody>
      </p:sp>
      <p:sp>
        <p:nvSpPr>
          <p:cNvPr id="4" name="TextBox 3">
            <a:extLst>
              <a:ext uri="{FF2B5EF4-FFF2-40B4-BE49-F238E27FC236}">
                <a16:creationId xmlns=""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 xmlns:a16="http://schemas.microsoft.com/office/drawing/2014/main" id="{C72E6AAF-F1AF-AC26-56A5-7FD0A8FCC0B7}"/>
              </a:ext>
            </a:extLst>
          </p:cNvPr>
          <p:cNvGrpSpPr/>
          <p:nvPr/>
        </p:nvGrpSpPr>
        <p:grpSpPr>
          <a:xfrm>
            <a:off x="6414448" y="1313352"/>
            <a:ext cx="5269553" cy="4118457"/>
            <a:chOff x="5253318" y="1313352"/>
            <a:chExt cx="6430683" cy="5225113"/>
          </a:xfrm>
        </p:grpSpPr>
        <p:grpSp>
          <p:nvGrpSpPr>
            <p:cNvPr id="25" name="Group 24">
              <a:extLst>
                <a:ext uri="{FF2B5EF4-FFF2-40B4-BE49-F238E27FC236}">
                  <a16:creationId xmlns=""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 xmlns:a16="http://schemas.microsoft.com/office/drawing/2014/main" id="{26D8E769-B85D-3572-9CB0-419728A56E89}"/>
              </a:ext>
            </a:extLst>
          </p:cNvPr>
          <p:cNvSpPr txBox="1"/>
          <p:nvPr/>
        </p:nvSpPr>
        <p:spPr>
          <a:xfrm>
            <a:off x="555812" y="2468629"/>
            <a:ext cx="5780278" cy="3323987"/>
          </a:xfrm>
          <a:prstGeom prst="rect">
            <a:avLst/>
          </a:prstGeom>
          <a:noFill/>
        </p:spPr>
        <p:txBody>
          <a:bodyPr wrap="square">
            <a:spAutoFit/>
          </a:bodyPr>
          <a:lstStyle/>
          <a:p>
            <a:pPr algn="just">
              <a:lnSpc>
                <a:spcPct val="125000"/>
              </a:lnSpc>
            </a:pPr>
            <a:r>
              <a:rPr lang="en-US" sz="2400" dirty="0"/>
              <a:t>- </a:t>
            </a:r>
            <a:r>
              <a:rPr lang="vi-VN" sz="2400" dirty="0"/>
              <a:t>NST được cấu tạo bởi </a:t>
            </a:r>
            <a:r>
              <a:rPr lang="vi-VN" sz="2400" b="1" dirty="0">
                <a:solidFill>
                  <a:srgbClr val="FF0000"/>
                </a:solidFill>
              </a:rPr>
              <a:t>DNA và protein histone. </a:t>
            </a:r>
            <a:endParaRPr lang="en-US" sz="2400" b="1" dirty="0">
              <a:solidFill>
                <a:srgbClr val="FF0000"/>
              </a:solidFill>
            </a:endParaRPr>
          </a:p>
          <a:p>
            <a:pPr algn="just">
              <a:lnSpc>
                <a:spcPct val="125000"/>
              </a:lnSpc>
            </a:pPr>
            <a:r>
              <a:rPr lang="en-US" sz="2400" dirty="0"/>
              <a:t>- </a:t>
            </a:r>
            <a:r>
              <a:rPr lang="vi-VN" sz="2400" dirty="0"/>
              <a:t>Mỗi chromatid gồm </a:t>
            </a:r>
            <a:r>
              <a:rPr lang="vi-VN" sz="2400" b="1" dirty="0">
                <a:solidFill>
                  <a:srgbClr val="00B050"/>
                </a:solidFill>
              </a:rPr>
              <a:t>một phân tử DNA </a:t>
            </a:r>
            <a:r>
              <a:rPr lang="vi-VN" sz="2400" dirty="0"/>
              <a:t>liên kết với nhiều phân tử protein histone tạo thành sợi nhiễm sắc, sợi nhiễm sắc được </a:t>
            </a:r>
            <a:r>
              <a:rPr lang="vi-VN" sz="2400" b="1" dirty="0">
                <a:solidFill>
                  <a:schemeClr val="accent4"/>
                </a:solidFill>
              </a:rPr>
              <a:t>cuộn xoắn qua nhiều mức độ </a:t>
            </a:r>
            <a:r>
              <a:rPr lang="vi-VN" sz="2400" dirty="0"/>
              <a:t>khác nhau tạo nên NST</a:t>
            </a:r>
            <a:r>
              <a:rPr lang="en-US" sz="2400" dirty="0"/>
              <a:t>.</a:t>
            </a:r>
            <a:r>
              <a:rPr lang="vi-VN" sz="2400" dirty="0"/>
              <a:t> </a:t>
            </a:r>
            <a:endParaRPr lang="en-US" sz="2400" dirty="0"/>
          </a:p>
        </p:txBody>
      </p:sp>
      <p:sp>
        <p:nvSpPr>
          <p:cNvPr id="2" name="TextBox 1">
            <a:extLst>
              <a:ext uri="{FF2B5EF4-FFF2-40B4-BE49-F238E27FC236}">
                <a16:creationId xmlns=""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 xmlns:a16="http://schemas.microsoft.com/office/drawing/2014/main" id="{C72E6AAF-F1AF-AC26-56A5-7FD0A8FCC0B7}"/>
              </a:ext>
            </a:extLst>
          </p:cNvPr>
          <p:cNvGrpSpPr/>
          <p:nvPr/>
        </p:nvGrpSpPr>
        <p:grpSpPr>
          <a:xfrm>
            <a:off x="5253318" y="1313353"/>
            <a:ext cx="6430683" cy="4044452"/>
            <a:chOff x="5253318" y="1313352"/>
            <a:chExt cx="6430683" cy="5225113"/>
          </a:xfrm>
        </p:grpSpPr>
        <p:grpSp>
          <p:nvGrpSpPr>
            <p:cNvPr id="25" name="Group 24">
              <a:extLst>
                <a:ext uri="{FF2B5EF4-FFF2-40B4-BE49-F238E27FC236}">
                  <a16:creationId xmlns=""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 xmlns:a16="http://schemas.microsoft.com/office/drawing/2014/main" id="{B157533E-53FE-1930-B63E-5DA52C11DD2E}"/>
              </a:ext>
            </a:extLst>
          </p:cNvPr>
          <p:cNvSpPr txBox="1"/>
          <p:nvPr/>
        </p:nvSpPr>
        <p:spPr>
          <a:xfrm>
            <a:off x="754931" y="2547163"/>
            <a:ext cx="4456551" cy="1282660"/>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000" b="1" i="0" dirty="0">
                <a:solidFill>
                  <a:srgbClr val="008000"/>
                </a:solidFill>
                <a:effectLst/>
                <a:latin typeface="+mj-lt"/>
              </a:rPr>
              <a:t>Câu hỏi trang 182:</a:t>
            </a:r>
            <a:r>
              <a:rPr lang="en-US" sz="2000" dirty="0">
                <a:solidFill>
                  <a:srgbClr val="000000"/>
                </a:solidFill>
                <a:latin typeface="+mj-lt"/>
              </a:rPr>
              <a:t> </a:t>
            </a:r>
          </a:p>
          <a:p>
            <a:pPr algn="just">
              <a:lnSpc>
                <a:spcPct val="125000"/>
              </a:lnSpc>
            </a:pPr>
            <a:r>
              <a:rPr lang="vi-VN" sz="2000" b="0" i="0" dirty="0">
                <a:solidFill>
                  <a:srgbClr val="000000"/>
                </a:solidFill>
                <a:effectLst/>
                <a:latin typeface="+mj-lt"/>
              </a:rPr>
              <a:t>1. Mỗi NST trong tế bào ở</a:t>
            </a:r>
            <a:r>
              <a:rPr lang="en-US" sz="2000" b="0" i="0" dirty="0">
                <a:solidFill>
                  <a:srgbClr val="000000"/>
                </a:solidFill>
                <a:effectLst/>
                <a:latin typeface="+mj-lt"/>
              </a:rPr>
              <a:t> </a:t>
            </a:r>
            <a:r>
              <a:rPr lang="en-US" sz="2000" b="0" i="0" dirty="0" err="1">
                <a:solidFill>
                  <a:srgbClr val="000000"/>
                </a:solidFill>
                <a:effectLst/>
                <a:latin typeface="+mj-lt"/>
              </a:rPr>
              <a:t>hình</a:t>
            </a:r>
            <a:r>
              <a:rPr lang="en-US" sz="2000" b="0" i="0" dirty="0">
                <a:solidFill>
                  <a:srgbClr val="000000"/>
                </a:solidFill>
                <a:effectLst/>
                <a:latin typeface="+mj-lt"/>
              </a:rPr>
              <a:t> </a:t>
            </a:r>
            <a:r>
              <a:rPr lang="en-US" sz="2000" b="0" i="0" dirty="0" err="1">
                <a:solidFill>
                  <a:srgbClr val="000000"/>
                </a:solidFill>
                <a:effectLst/>
                <a:latin typeface="+mj-lt"/>
              </a:rPr>
              <a:t>bên</a:t>
            </a:r>
            <a:r>
              <a:rPr lang="en-US" sz="2000" b="0" i="0" dirty="0">
                <a:solidFill>
                  <a:srgbClr val="000000"/>
                </a:solidFill>
                <a:effectLst/>
                <a:latin typeface="+mj-lt"/>
              </a:rPr>
              <a:t> </a:t>
            </a:r>
            <a:r>
              <a:rPr lang="vi-VN" sz="2000" b="0" i="0" dirty="0">
                <a:solidFill>
                  <a:srgbClr val="000000"/>
                </a:solidFill>
                <a:effectLst/>
                <a:latin typeface="+mj-lt"/>
              </a:rPr>
              <a:t>chứa bao nhiêu phân tử DNA?</a:t>
            </a:r>
          </a:p>
        </p:txBody>
      </p:sp>
      <p:sp>
        <p:nvSpPr>
          <p:cNvPr id="7" name="TextBox 6">
            <a:extLst>
              <a:ext uri="{FF2B5EF4-FFF2-40B4-BE49-F238E27FC236}">
                <a16:creationId xmlns="" xmlns:a16="http://schemas.microsoft.com/office/drawing/2014/main" id="{71C3F842-0519-4DCD-3150-6F78BEE11E14}"/>
              </a:ext>
            </a:extLst>
          </p:cNvPr>
          <p:cNvSpPr txBox="1"/>
          <p:nvPr/>
        </p:nvSpPr>
        <p:spPr>
          <a:xfrm>
            <a:off x="657410" y="3925729"/>
            <a:ext cx="4512237" cy="1282660"/>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000" b="1" i="0" dirty="0" err="1">
                <a:solidFill>
                  <a:srgbClr val="008000"/>
                </a:solidFill>
                <a:effectLst/>
                <a:latin typeface="+mj-lt"/>
              </a:rPr>
              <a:t>Trả</a:t>
            </a:r>
            <a:r>
              <a:rPr lang="en-US" sz="2000" b="1" i="0" dirty="0">
                <a:solidFill>
                  <a:srgbClr val="008000"/>
                </a:solidFill>
                <a:effectLst/>
                <a:latin typeface="+mj-lt"/>
              </a:rPr>
              <a:t> </a:t>
            </a:r>
            <a:r>
              <a:rPr lang="en-US" sz="2000" b="1" i="0" dirty="0" err="1">
                <a:solidFill>
                  <a:srgbClr val="008000"/>
                </a:solidFill>
                <a:effectLst/>
                <a:latin typeface="+mj-lt"/>
              </a:rPr>
              <a:t>lời</a:t>
            </a:r>
            <a:r>
              <a:rPr lang="en-US" sz="2000" b="1" i="0" dirty="0">
                <a:solidFill>
                  <a:srgbClr val="008000"/>
                </a:solidFill>
                <a:effectLst/>
                <a:latin typeface="+mj-lt"/>
              </a:rPr>
              <a:t>:</a:t>
            </a:r>
            <a:endParaRPr lang="en-US" sz="2000" b="0" i="0" dirty="0">
              <a:solidFill>
                <a:srgbClr val="000000"/>
              </a:solidFill>
              <a:effectLst/>
              <a:latin typeface="+mj-lt"/>
            </a:endParaRPr>
          </a:p>
          <a:p>
            <a:pPr algn="just">
              <a:lnSpc>
                <a:spcPct val="125000"/>
              </a:lnSpc>
            </a:pPr>
            <a:r>
              <a:rPr lang="en-US" sz="2000" b="0" i="0" dirty="0" err="1">
                <a:solidFill>
                  <a:srgbClr val="000000"/>
                </a:solidFill>
                <a:effectLst/>
                <a:latin typeface="+mj-lt"/>
              </a:rPr>
              <a:t>Mỗi</a:t>
            </a:r>
            <a:r>
              <a:rPr lang="en-US" sz="2000" b="0" i="0" dirty="0">
                <a:solidFill>
                  <a:srgbClr val="000000"/>
                </a:solidFill>
                <a:effectLst/>
                <a:latin typeface="+mj-lt"/>
              </a:rPr>
              <a:t> NST </a:t>
            </a:r>
            <a:r>
              <a:rPr lang="en-US" sz="2000" b="0" i="0" dirty="0" err="1">
                <a:solidFill>
                  <a:srgbClr val="000000"/>
                </a:solidFill>
                <a:effectLst/>
                <a:latin typeface="+mj-lt"/>
              </a:rPr>
              <a:t>trong</a:t>
            </a:r>
            <a:r>
              <a:rPr lang="en-US" sz="2000" b="0" i="0" dirty="0">
                <a:solidFill>
                  <a:srgbClr val="000000"/>
                </a:solidFill>
                <a:effectLst/>
                <a:latin typeface="+mj-lt"/>
              </a:rPr>
              <a:t> </a:t>
            </a:r>
            <a:r>
              <a:rPr lang="en-US" sz="2000" b="0" i="0" dirty="0" err="1">
                <a:solidFill>
                  <a:srgbClr val="000000"/>
                </a:solidFill>
                <a:effectLst/>
                <a:latin typeface="+mj-lt"/>
              </a:rPr>
              <a:t>tế</a:t>
            </a:r>
            <a:r>
              <a:rPr lang="en-US" sz="2000" b="0" i="0" dirty="0">
                <a:solidFill>
                  <a:srgbClr val="000000"/>
                </a:solidFill>
                <a:effectLst/>
                <a:latin typeface="+mj-lt"/>
              </a:rPr>
              <a:t> </a:t>
            </a:r>
            <a:r>
              <a:rPr lang="en-US" sz="2000" b="0" i="0" dirty="0" err="1">
                <a:solidFill>
                  <a:srgbClr val="000000"/>
                </a:solidFill>
                <a:effectLst/>
                <a:latin typeface="+mj-lt"/>
              </a:rPr>
              <a:t>bào</a:t>
            </a:r>
            <a:r>
              <a:rPr lang="en-US" sz="2000" b="0" i="0" dirty="0">
                <a:solidFill>
                  <a:srgbClr val="000000"/>
                </a:solidFill>
                <a:effectLst/>
                <a:latin typeface="+mj-lt"/>
              </a:rPr>
              <a:t> ở </a:t>
            </a:r>
            <a:r>
              <a:rPr lang="en-US" sz="2000" b="0" i="0" dirty="0" err="1">
                <a:solidFill>
                  <a:srgbClr val="000000"/>
                </a:solidFill>
                <a:effectLst/>
                <a:latin typeface="+mj-lt"/>
              </a:rPr>
              <a:t>hình</a:t>
            </a:r>
            <a:r>
              <a:rPr lang="en-US" sz="2000" b="0" i="0" dirty="0">
                <a:solidFill>
                  <a:srgbClr val="000000"/>
                </a:solidFill>
                <a:effectLst/>
                <a:latin typeface="+mj-lt"/>
              </a:rPr>
              <a:t> </a:t>
            </a:r>
            <a:r>
              <a:rPr lang="en-US" sz="2000" b="0" i="0" dirty="0" err="1">
                <a:solidFill>
                  <a:srgbClr val="000000"/>
                </a:solidFill>
                <a:effectLst/>
                <a:latin typeface="+mj-lt"/>
              </a:rPr>
              <a:t>chứa</a:t>
            </a:r>
            <a:r>
              <a:rPr lang="en-US" sz="2000" b="0" i="0" dirty="0">
                <a:solidFill>
                  <a:srgbClr val="000000"/>
                </a:solidFill>
                <a:effectLst/>
                <a:latin typeface="+mj-lt"/>
              </a:rPr>
              <a:t> 1 </a:t>
            </a:r>
            <a:r>
              <a:rPr lang="en-US" sz="2000" b="0" i="0" dirty="0" err="1">
                <a:solidFill>
                  <a:srgbClr val="000000"/>
                </a:solidFill>
                <a:effectLst/>
                <a:latin typeface="+mj-lt"/>
              </a:rPr>
              <a:t>phân</a:t>
            </a:r>
            <a:r>
              <a:rPr lang="en-US" sz="2000" b="0" i="0" dirty="0">
                <a:solidFill>
                  <a:srgbClr val="000000"/>
                </a:solidFill>
                <a:effectLst/>
                <a:latin typeface="+mj-lt"/>
              </a:rPr>
              <a:t> </a:t>
            </a:r>
            <a:r>
              <a:rPr lang="en-US" sz="2000" b="0" i="0" dirty="0" err="1">
                <a:solidFill>
                  <a:srgbClr val="000000"/>
                </a:solidFill>
                <a:effectLst/>
                <a:latin typeface="+mj-lt"/>
              </a:rPr>
              <a:t>tử</a:t>
            </a:r>
            <a:r>
              <a:rPr lang="en-US" sz="2000" b="0" i="0" dirty="0">
                <a:solidFill>
                  <a:srgbClr val="000000"/>
                </a:solidFill>
                <a:effectLst/>
                <a:latin typeface="+mj-lt"/>
              </a:rPr>
              <a:t> DNA.</a:t>
            </a:r>
          </a:p>
        </p:txBody>
      </p:sp>
      <p:sp>
        <p:nvSpPr>
          <p:cNvPr id="3" name="TextBox 2">
            <a:extLst>
              <a:ext uri="{FF2B5EF4-FFF2-40B4-BE49-F238E27FC236}">
                <a16:creationId xmlns=""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1F1F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A286C44E-2BB8-5C0D-791E-6ADA1446E7A4}"/>
              </a:ext>
            </a:extLst>
          </p:cNvPr>
          <p:cNvSpPr txBox="1"/>
          <p:nvPr/>
        </p:nvSpPr>
        <p:spPr>
          <a:xfrm>
            <a:off x="566872" y="4325601"/>
            <a:ext cx="11349317" cy="1002582"/>
          </a:xfrm>
          <a:prstGeom prst="rect">
            <a:avLst/>
          </a:prstGeom>
          <a:noFill/>
        </p:spPr>
        <p:txBody>
          <a:bodyPr wrap="square">
            <a:spAutoFit/>
          </a:bodyPr>
          <a:lstStyle/>
          <a:p>
            <a:pPr>
              <a:lnSpc>
                <a:spcPct val="130000"/>
              </a:lnSpc>
            </a:pPr>
            <a:r>
              <a:rPr lang="vi-VN" sz="2400" dirty="0"/>
              <a:t>Nhờ cách cấu trúc đặc biệt mà phân tử DNA có kích thước lớn, mang nhiều gene được </a:t>
            </a:r>
            <a:r>
              <a:rPr lang="vi-VN" sz="2400" b="1" dirty="0">
                <a:solidFill>
                  <a:srgbClr val="C00000"/>
                </a:solidFill>
              </a:rPr>
              <a:t>“đóng gói” </a:t>
            </a:r>
            <a:r>
              <a:rPr lang="vi-VN" sz="2400" dirty="0"/>
              <a:t>bên trong mỗi NST và nằm gọn trong nhân tế bào. </a:t>
            </a:r>
            <a:endParaRPr lang="en-US" sz="2400" dirty="0"/>
          </a:p>
        </p:txBody>
      </p:sp>
      <p:grpSp>
        <p:nvGrpSpPr>
          <p:cNvPr id="16" name="Group 15">
            <a:extLst>
              <a:ext uri="{FF2B5EF4-FFF2-40B4-BE49-F238E27FC236}">
                <a16:creationId xmlns="" xmlns:a16="http://schemas.microsoft.com/office/drawing/2014/main" id="{F06D4B88-E864-7E44-4EC0-EA427D71EFCF}"/>
              </a:ext>
            </a:extLst>
          </p:cNvPr>
          <p:cNvGrpSpPr/>
          <p:nvPr/>
        </p:nvGrpSpPr>
        <p:grpSpPr>
          <a:xfrm>
            <a:off x="207606" y="0"/>
            <a:ext cx="11862049" cy="4394579"/>
            <a:chOff x="207606" y="0"/>
            <a:chExt cx="11862049" cy="5598458"/>
          </a:xfrm>
        </p:grpSpPr>
        <p:pic>
          <p:nvPicPr>
            <p:cNvPr id="3" name="Picture 2" descr="Chromosome">
              <a:extLst>
                <a:ext uri="{FF2B5EF4-FFF2-40B4-BE49-F238E27FC236}">
                  <a16:creationId xmlns=""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 xmlns:a16="http://schemas.microsoft.com/office/drawing/2014/main"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 xmlns:a16="http://schemas.microsoft.com/office/drawing/2014/main"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 xmlns:a16="http://schemas.microsoft.com/office/drawing/2014/main"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 xmlns:a16="http://schemas.microsoft.com/office/drawing/2014/main"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 xmlns:a16="http://schemas.microsoft.com/office/drawing/2014/main" id="{C72E6AAF-F1AF-AC26-56A5-7FD0A8FCC0B7}"/>
              </a:ext>
            </a:extLst>
          </p:cNvPr>
          <p:cNvGrpSpPr/>
          <p:nvPr/>
        </p:nvGrpSpPr>
        <p:grpSpPr>
          <a:xfrm>
            <a:off x="5298817" y="1291206"/>
            <a:ext cx="6430683" cy="4263433"/>
            <a:chOff x="5253318" y="1313352"/>
            <a:chExt cx="6430683" cy="5225113"/>
          </a:xfrm>
        </p:grpSpPr>
        <p:grpSp>
          <p:nvGrpSpPr>
            <p:cNvPr id="25" name="Group 24">
              <a:extLst>
                <a:ext uri="{FF2B5EF4-FFF2-40B4-BE49-F238E27FC236}">
                  <a16:creationId xmlns=""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 xmlns:a16="http://schemas.microsoft.com/office/drawing/2014/main" id="{E829FC2B-33A7-78F8-F728-92FDD47631E7}"/>
              </a:ext>
            </a:extLst>
          </p:cNvPr>
          <p:cNvSpPr txBox="1"/>
          <p:nvPr/>
        </p:nvSpPr>
        <p:spPr>
          <a:xfrm>
            <a:off x="824753" y="1764090"/>
            <a:ext cx="4159624" cy="461665"/>
          </a:xfrm>
          <a:prstGeom prst="rect">
            <a:avLst/>
          </a:prstGeom>
          <a:noFill/>
        </p:spPr>
        <p:txBody>
          <a:bodyPr wrap="square" rtlCol="0">
            <a:spAutoFit/>
          </a:bodyPr>
          <a:lstStyle/>
          <a:p>
            <a:r>
              <a:rPr lang="en-US" sz="2400" b="1" dirty="0">
                <a:solidFill>
                  <a:schemeClr val="accent2"/>
                </a:solidFill>
              </a:rPr>
              <a:t>b) </a:t>
            </a:r>
            <a:r>
              <a:rPr lang="en-US" sz="2400" b="1" dirty="0" err="1">
                <a:solidFill>
                  <a:schemeClr val="accent2"/>
                </a:solidFill>
              </a:rPr>
              <a:t>Cấu</a:t>
            </a:r>
            <a:r>
              <a:rPr lang="en-US" sz="2400" b="1" dirty="0">
                <a:solidFill>
                  <a:schemeClr val="accent2"/>
                </a:solidFill>
              </a:rPr>
              <a:t> </a:t>
            </a:r>
            <a:r>
              <a:rPr lang="en-US" sz="2400" b="1" dirty="0" err="1">
                <a:solidFill>
                  <a:schemeClr val="accent2"/>
                </a:solidFill>
              </a:rPr>
              <a:t>trúc</a:t>
            </a:r>
            <a:r>
              <a:rPr lang="en-US" sz="2400" b="1" dirty="0">
                <a:solidFill>
                  <a:schemeClr val="accent2"/>
                </a:solidFill>
              </a:rPr>
              <a:t> </a:t>
            </a:r>
            <a:r>
              <a:rPr lang="en-US" sz="2400" b="1" dirty="0" err="1">
                <a:solidFill>
                  <a:schemeClr val="accent2"/>
                </a:solidFill>
              </a:rPr>
              <a:t>nhiễm</a:t>
            </a:r>
            <a:r>
              <a:rPr lang="en-US" sz="2400" b="1" dirty="0">
                <a:solidFill>
                  <a:schemeClr val="accent2"/>
                </a:solidFill>
              </a:rPr>
              <a:t> </a:t>
            </a:r>
            <a:r>
              <a:rPr lang="en-US" sz="2400" b="1" dirty="0" err="1">
                <a:solidFill>
                  <a:schemeClr val="accent2"/>
                </a:solidFill>
              </a:rPr>
              <a:t>sắc</a:t>
            </a:r>
            <a:r>
              <a:rPr lang="en-US" sz="2400" b="1" dirty="0">
                <a:solidFill>
                  <a:schemeClr val="accent2"/>
                </a:solidFill>
              </a:rPr>
              <a:t> </a:t>
            </a:r>
            <a:r>
              <a:rPr lang="en-US" sz="2400" b="1" dirty="0" err="1">
                <a:solidFill>
                  <a:schemeClr val="accent2"/>
                </a:solidFill>
              </a:rPr>
              <a:t>thể</a:t>
            </a:r>
            <a:endParaRPr lang="en-US" sz="2400" b="1" dirty="0">
              <a:solidFill>
                <a:schemeClr val="accent2"/>
              </a:solidFill>
            </a:endParaRPr>
          </a:p>
        </p:txBody>
      </p:sp>
      <p:sp>
        <p:nvSpPr>
          <p:cNvPr id="2" name="TextBox 1">
            <a:extLst>
              <a:ext uri="{FF2B5EF4-FFF2-40B4-BE49-F238E27FC236}">
                <a16:creationId xmlns="" xmlns:a16="http://schemas.microsoft.com/office/drawing/2014/main" id="{B157533E-53FE-1930-B63E-5DA52C11DD2E}"/>
              </a:ext>
            </a:extLst>
          </p:cNvPr>
          <p:cNvSpPr txBox="1"/>
          <p:nvPr/>
        </p:nvSpPr>
        <p:spPr>
          <a:xfrm>
            <a:off x="750307" y="2241193"/>
            <a:ext cx="4498387" cy="1282660"/>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000" b="1" i="0" dirty="0">
                <a:solidFill>
                  <a:srgbClr val="008000"/>
                </a:solidFill>
                <a:effectLst/>
                <a:latin typeface="+mj-lt"/>
              </a:rPr>
              <a:t>Câu hỏi trang 182:</a:t>
            </a:r>
            <a:r>
              <a:rPr lang="en-US" sz="2000" dirty="0">
                <a:solidFill>
                  <a:srgbClr val="000000"/>
                </a:solidFill>
                <a:latin typeface="+mj-lt"/>
              </a:rPr>
              <a:t> </a:t>
            </a:r>
          </a:p>
          <a:p>
            <a:pPr algn="just">
              <a:lnSpc>
                <a:spcPct val="125000"/>
              </a:lnSpc>
            </a:pPr>
            <a:r>
              <a:rPr lang="en-US" sz="2000" dirty="0">
                <a:solidFill>
                  <a:srgbClr val="000000"/>
                </a:solidFill>
                <a:latin typeface="+mj-lt"/>
              </a:rPr>
              <a:t>2. </a:t>
            </a:r>
            <a:r>
              <a:rPr lang="vi-VN" sz="2000" b="0" i="0" dirty="0">
                <a:solidFill>
                  <a:srgbClr val="000000"/>
                </a:solidFill>
                <a:effectLst/>
                <a:latin typeface="+mj-lt"/>
              </a:rPr>
              <a:t>Các gene được sắp xếp như thế nào trên NST?</a:t>
            </a:r>
            <a:endParaRPr lang="en-US" sz="2000" dirty="0">
              <a:latin typeface="+mj-lt"/>
            </a:endParaRPr>
          </a:p>
        </p:txBody>
      </p:sp>
      <p:sp>
        <p:nvSpPr>
          <p:cNvPr id="7" name="TextBox 6">
            <a:extLst>
              <a:ext uri="{FF2B5EF4-FFF2-40B4-BE49-F238E27FC236}">
                <a16:creationId xmlns="" xmlns:a16="http://schemas.microsoft.com/office/drawing/2014/main" id="{71C3F842-0519-4DCD-3150-6F78BEE11E14}"/>
              </a:ext>
            </a:extLst>
          </p:cNvPr>
          <p:cNvSpPr txBox="1"/>
          <p:nvPr/>
        </p:nvSpPr>
        <p:spPr>
          <a:xfrm>
            <a:off x="641993" y="3606845"/>
            <a:ext cx="4786168" cy="167854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000" b="1" i="0" dirty="0" err="1">
                <a:solidFill>
                  <a:srgbClr val="008000"/>
                </a:solidFill>
                <a:effectLst/>
                <a:latin typeface="+mj-lt"/>
              </a:rPr>
              <a:t>Trả</a:t>
            </a:r>
            <a:r>
              <a:rPr lang="en-US" sz="2000" b="1" i="0" dirty="0">
                <a:solidFill>
                  <a:srgbClr val="008000"/>
                </a:solidFill>
                <a:effectLst/>
                <a:latin typeface="+mj-lt"/>
              </a:rPr>
              <a:t> </a:t>
            </a:r>
            <a:r>
              <a:rPr lang="en-US" sz="2000" b="1" i="0" dirty="0" err="1">
                <a:solidFill>
                  <a:srgbClr val="008000"/>
                </a:solidFill>
                <a:effectLst/>
                <a:latin typeface="+mj-lt"/>
              </a:rPr>
              <a:t>lời</a:t>
            </a:r>
            <a:r>
              <a:rPr lang="en-US" sz="2000" b="1" i="0" dirty="0">
                <a:solidFill>
                  <a:srgbClr val="008000"/>
                </a:solidFill>
                <a:effectLst/>
                <a:latin typeface="+mj-lt"/>
              </a:rPr>
              <a:t>:</a:t>
            </a:r>
            <a:endParaRPr lang="en-US" sz="2000" b="0" i="0" dirty="0">
              <a:solidFill>
                <a:srgbClr val="000000"/>
              </a:solidFill>
              <a:effectLst/>
              <a:latin typeface="+mj-lt"/>
            </a:endParaRPr>
          </a:p>
          <a:p>
            <a:pPr algn="just">
              <a:lnSpc>
                <a:spcPct val="125000"/>
              </a:lnSpc>
            </a:pPr>
            <a:r>
              <a:rPr lang="en-US" sz="2000" b="0" i="0" dirty="0" err="1">
                <a:solidFill>
                  <a:srgbClr val="000000"/>
                </a:solidFill>
                <a:effectLst/>
                <a:latin typeface="+mj-lt"/>
              </a:rPr>
              <a:t>Các</a:t>
            </a:r>
            <a:r>
              <a:rPr lang="en-US" sz="2000" b="0" i="0" dirty="0">
                <a:solidFill>
                  <a:srgbClr val="000000"/>
                </a:solidFill>
                <a:effectLst/>
                <a:latin typeface="+mj-lt"/>
              </a:rPr>
              <a:t> gene </a:t>
            </a:r>
            <a:r>
              <a:rPr lang="en-US" sz="2000" b="0" i="0" dirty="0" err="1">
                <a:solidFill>
                  <a:srgbClr val="000000"/>
                </a:solidFill>
                <a:effectLst/>
                <a:latin typeface="+mj-lt"/>
              </a:rPr>
              <a:t>sắp</a:t>
            </a:r>
            <a:r>
              <a:rPr lang="en-US" sz="2000" b="0" i="0" dirty="0">
                <a:solidFill>
                  <a:srgbClr val="000000"/>
                </a:solidFill>
                <a:effectLst/>
                <a:latin typeface="+mj-lt"/>
              </a:rPr>
              <a:t> </a:t>
            </a:r>
            <a:r>
              <a:rPr lang="en-US" sz="2000" b="0" i="0" dirty="0" err="1">
                <a:solidFill>
                  <a:srgbClr val="000000"/>
                </a:solidFill>
                <a:effectLst/>
                <a:latin typeface="+mj-lt"/>
              </a:rPr>
              <a:t>xếp</a:t>
            </a:r>
            <a:r>
              <a:rPr lang="en-US" sz="2000" b="0" i="0" dirty="0">
                <a:solidFill>
                  <a:srgbClr val="000000"/>
                </a:solidFill>
                <a:effectLst/>
                <a:latin typeface="+mj-lt"/>
              </a:rPr>
              <a:t> </a:t>
            </a:r>
            <a:r>
              <a:rPr lang="en-US" sz="2000" b="0" i="0" dirty="0" err="1">
                <a:solidFill>
                  <a:srgbClr val="000000"/>
                </a:solidFill>
                <a:effectLst/>
                <a:latin typeface="+mj-lt"/>
              </a:rPr>
              <a:t>theo</a:t>
            </a:r>
            <a:r>
              <a:rPr lang="en-US" sz="2000" b="0" i="0" dirty="0">
                <a:solidFill>
                  <a:srgbClr val="000000"/>
                </a:solidFill>
                <a:effectLst/>
                <a:latin typeface="+mj-lt"/>
              </a:rPr>
              <a:t> </a:t>
            </a:r>
            <a:r>
              <a:rPr lang="en-US" sz="2000" b="0" i="0" dirty="0" err="1">
                <a:solidFill>
                  <a:srgbClr val="000000"/>
                </a:solidFill>
                <a:effectLst/>
                <a:latin typeface="+mj-lt"/>
              </a:rPr>
              <a:t>chiều</a:t>
            </a:r>
            <a:r>
              <a:rPr lang="en-US" sz="2000" b="0" i="0" dirty="0">
                <a:solidFill>
                  <a:srgbClr val="000000"/>
                </a:solidFill>
                <a:effectLst/>
                <a:latin typeface="+mj-lt"/>
              </a:rPr>
              <a:t> </a:t>
            </a:r>
            <a:r>
              <a:rPr lang="en-US" sz="2000" b="0" i="0" dirty="0" err="1">
                <a:solidFill>
                  <a:srgbClr val="000000"/>
                </a:solidFill>
                <a:effectLst/>
                <a:latin typeface="+mj-lt"/>
              </a:rPr>
              <a:t>dọc</a:t>
            </a:r>
            <a:r>
              <a:rPr lang="en-US" sz="2000" b="0" i="0" dirty="0">
                <a:solidFill>
                  <a:srgbClr val="000000"/>
                </a:solidFill>
                <a:effectLst/>
                <a:latin typeface="+mj-lt"/>
              </a:rPr>
              <a:t> </a:t>
            </a:r>
            <a:r>
              <a:rPr lang="en-US" sz="2000" b="0" i="0" dirty="0" err="1">
                <a:solidFill>
                  <a:srgbClr val="000000"/>
                </a:solidFill>
                <a:effectLst/>
                <a:latin typeface="+mj-lt"/>
              </a:rPr>
              <a:t>trên</a:t>
            </a:r>
            <a:r>
              <a:rPr lang="en-US" sz="2000" b="0" i="0" dirty="0">
                <a:solidFill>
                  <a:srgbClr val="000000"/>
                </a:solidFill>
                <a:effectLst/>
                <a:latin typeface="+mj-lt"/>
              </a:rPr>
              <a:t> NST. Gene </a:t>
            </a:r>
            <a:r>
              <a:rPr lang="en-US" sz="2000" b="0" i="0" dirty="0" err="1">
                <a:solidFill>
                  <a:srgbClr val="000000"/>
                </a:solidFill>
                <a:effectLst/>
                <a:latin typeface="+mj-lt"/>
              </a:rPr>
              <a:t>nằm</a:t>
            </a:r>
            <a:r>
              <a:rPr lang="en-US" sz="2000" b="0" i="0" dirty="0">
                <a:solidFill>
                  <a:srgbClr val="000000"/>
                </a:solidFill>
                <a:effectLst/>
                <a:latin typeface="+mj-lt"/>
              </a:rPr>
              <a:t> </a:t>
            </a:r>
            <a:r>
              <a:rPr lang="en-US" sz="2000" b="0" i="0" dirty="0" err="1">
                <a:solidFill>
                  <a:srgbClr val="000000"/>
                </a:solidFill>
                <a:effectLst/>
                <a:latin typeface="+mj-lt"/>
              </a:rPr>
              <a:t>trên</a:t>
            </a:r>
            <a:r>
              <a:rPr lang="en-US" sz="2000" b="0" i="0" dirty="0">
                <a:solidFill>
                  <a:srgbClr val="000000"/>
                </a:solidFill>
                <a:effectLst/>
                <a:latin typeface="+mj-lt"/>
              </a:rPr>
              <a:t> </a:t>
            </a:r>
            <a:r>
              <a:rPr lang="en-US" sz="2000" b="0" i="0" dirty="0" err="1">
                <a:solidFill>
                  <a:srgbClr val="000000"/>
                </a:solidFill>
                <a:effectLst/>
                <a:latin typeface="+mj-lt"/>
              </a:rPr>
              <a:t>nhiễm</a:t>
            </a:r>
            <a:r>
              <a:rPr lang="en-US" sz="2000" b="0" i="0" dirty="0">
                <a:solidFill>
                  <a:srgbClr val="000000"/>
                </a:solidFill>
                <a:effectLst/>
                <a:latin typeface="+mj-lt"/>
              </a:rPr>
              <a:t> </a:t>
            </a:r>
            <a:r>
              <a:rPr lang="en-US" sz="2000" b="0" i="0" dirty="0" err="1">
                <a:solidFill>
                  <a:srgbClr val="000000"/>
                </a:solidFill>
                <a:effectLst/>
                <a:latin typeface="+mj-lt"/>
              </a:rPr>
              <a:t>sắc</a:t>
            </a:r>
            <a:r>
              <a:rPr lang="en-US" sz="2000" b="0" i="0" dirty="0">
                <a:solidFill>
                  <a:srgbClr val="000000"/>
                </a:solidFill>
                <a:effectLst/>
                <a:latin typeface="+mj-lt"/>
              </a:rPr>
              <a:t> </a:t>
            </a:r>
            <a:r>
              <a:rPr lang="en-US" sz="2000" b="0" i="0" dirty="0" err="1">
                <a:solidFill>
                  <a:srgbClr val="000000"/>
                </a:solidFill>
                <a:effectLst/>
                <a:latin typeface="+mj-lt"/>
              </a:rPr>
              <a:t>thể</a:t>
            </a:r>
            <a:r>
              <a:rPr lang="en-US" sz="2000" b="0" i="0" dirty="0">
                <a:solidFill>
                  <a:srgbClr val="000000"/>
                </a:solidFill>
                <a:effectLst/>
                <a:latin typeface="+mj-lt"/>
              </a:rPr>
              <a:t> </a:t>
            </a:r>
            <a:r>
              <a:rPr lang="en-US" sz="2000" b="0" i="0" dirty="0" err="1">
                <a:solidFill>
                  <a:srgbClr val="000000"/>
                </a:solidFill>
                <a:effectLst/>
                <a:latin typeface="+mj-lt"/>
              </a:rPr>
              <a:t>tại</a:t>
            </a:r>
            <a:r>
              <a:rPr lang="en-US" sz="2000" b="0" i="0" dirty="0">
                <a:solidFill>
                  <a:srgbClr val="000000"/>
                </a:solidFill>
                <a:effectLst/>
                <a:latin typeface="+mj-lt"/>
              </a:rPr>
              <a:t> </a:t>
            </a:r>
            <a:r>
              <a:rPr lang="en-US" sz="2000" b="0" i="0" dirty="0" err="1">
                <a:solidFill>
                  <a:srgbClr val="000000"/>
                </a:solidFill>
                <a:effectLst/>
                <a:latin typeface="+mj-lt"/>
              </a:rPr>
              <a:t>một</a:t>
            </a:r>
            <a:r>
              <a:rPr lang="en-US" sz="2000" b="0" i="0" dirty="0">
                <a:solidFill>
                  <a:srgbClr val="000000"/>
                </a:solidFill>
                <a:effectLst/>
                <a:latin typeface="+mj-lt"/>
              </a:rPr>
              <a:t> </a:t>
            </a:r>
            <a:r>
              <a:rPr lang="en-US" sz="2000" b="0" i="0" dirty="0" err="1">
                <a:solidFill>
                  <a:srgbClr val="000000"/>
                </a:solidFill>
                <a:effectLst/>
                <a:latin typeface="+mj-lt"/>
              </a:rPr>
              <a:t>vị</a:t>
            </a:r>
            <a:r>
              <a:rPr lang="en-US" sz="2000" b="0" i="0" dirty="0">
                <a:solidFill>
                  <a:srgbClr val="000000"/>
                </a:solidFill>
                <a:effectLst/>
                <a:latin typeface="+mj-lt"/>
              </a:rPr>
              <a:t> </a:t>
            </a:r>
            <a:r>
              <a:rPr lang="en-US" sz="2000" b="0" i="0" dirty="0" err="1">
                <a:solidFill>
                  <a:srgbClr val="000000"/>
                </a:solidFill>
                <a:effectLst/>
                <a:latin typeface="+mj-lt"/>
              </a:rPr>
              <a:t>trí</a:t>
            </a:r>
            <a:r>
              <a:rPr lang="en-US" sz="2000" b="0" i="0" dirty="0">
                <a:solidFill>
                  <a:srgbClr val="000000"/>
                </a:solidFill>
                <a:effectLst/>
                <a:latin typeface="+mj-lt"/>
              </a:rPr>
              <a:t> </a:t>
            </a:r>
            <a:r>
              <a:rPr lang="en-US" sz="2000" b="0" i="0" dirty="0" err="1">
                <a:solidFill>
                  <a:srgbClr val="000000"/>
                </a:solidFill>
                <a:effectLst/>
                <a:latin typeface="+mj-lt"/>
              </a:rPr>
              <a:t>gọi</a:t>
            </a:r>
            <a:r>
              <a:rPr lang="en-US" sz="2000" b="0" i="0" dirty="0">
                <a:solidFill>
                  <a:srgbClr val="000000"/>
                </a:solidFill>
                <a:effectLst/>
                <a:latin typeface="+mj-lt"/>
              </a:rPr>
              <a:t> </a:t>
            </a:r>
            <a:r>
              <a:rPr lang="en-US" sz="2000" b="0" i="0" dirty="0" err="1">
                <a:solidFill>
                  <a:srgbClr val="000000"/>
                </a:solidFill>
                <a:effectLst/>
                <a:latin typeface="+mj-lt"/>
              </a:rPr>
              <a:t>là</a:t>
            </a:r>
            <a:r>
              <a:rPr lang="en-US" sz="2000" b="0" i="0" dirty="0">
                <a:solidFill>
                  <a:srgbClr val="000000"/>
                </a:solidFill>
                <a:effectLst/>
                <a:latin typeface="+mj-lt"/>
              </a:rPr>
              <a:t> locus </a:t>
            </a:r>
            <a:r>
              <a:rPr lang="en-US" sz="2000" b="0" i="0" dirty="0" err="1">
                <a:solidFill>
                  <a:srgbClr val="000000"/>
                </a:solidFill>
                <a:effectLst/>
                <a:latin typeface="+mj-lt"/>
              </a:rPr>
              <a:t>của</a:t>
            </a:r>
            <a:r>
              <a:rPr lang="en-US" sz="2000" b="0" i="0" dirty="0">
                <a:solidFill>
                  <a:srgbClr val="000000"/>
                </a:solidFill>
                <a:effectLst/>
                <a:latin typeface="+mj-lt"/>
              </a:rPr>
              <a:t> gene.</a:t>
            </a:r>
          </a:p>
        </p:txBody>
      </p:sp>
      <p:sp>
        <p:nvSpPr>
          <p:cNvPr id="3" name="TextBox 2">
            <a:extLst>
              <a:ext uri="{FF2B5EF4-FFF2-40B4-BE49-F238E27FC236}">
                <a16:creationId xmlns=""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7" y="1795581"/>
            <a:ext cx="5378824" cy="26004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B6141DC-9760-6989-C6EF-8F5B4550B027}"/>
              </a:ext>
            </a:extLst>
          </p:cNvPr>
          <p:cNvSpPr txBox="1"/>
          <p:nvPr/>
        </p:nvSpPr>
        <p:spPr>
          <a:xfrm>
            <a:off x="609380" y="4355664"/>
            <a:ext cx="5804527" cy="1089529"/>
          </a:xfrm>
          <a:prstGeom prst="rect">
            <a:avLst/>
          </a:prstGeom>
          <a:noFill/>
        </p:spPr>
        <p:txBody>
          <a:bodyPr wrap="square">
            <a:spAutoFit/>
          </a:bodyPr>
          <a:lstStyle/>
          <a:p>
            <a:pPr algn="just">
              <a:lnSpc>
                <a:spcPct val="120000"/>
              </a:lnSpc>
            </a:pPr>
            <a:r>
              <a:rPr lang="en-US" i="1" dirty="0"/>
              <a:t>4 </a:t>
            </a:r>
            <a:r>
              <a:rPr lang="en-US" i="1" dirty="0" err="1"/>
              <a:t>cặp</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ở Drosophila: </a:t>
            </a:r>
            <a:r>
              <a:rPr lang="en-US" i="1" dirty="0" err="1"/>
              <a:t>nhiễm</a:t>
            </a:r>
            <a:r>
              <a:rPr lang="en-US" i="1" dirty="0"/>
              <a:t> </a:t>
            </a:r>
            <a:r>
              <a:rPr lang="en-US" i="1" dirty="0" err="1"/>
              <a:t>sắc</a:t>
            </a:r>
            <a:r>
              <a:rPr lang="en-US" i="1" dirty="0"/>
              <a:t> </a:t>
            </a:r>
            <a:r>
              <a:rPr lang="en-US" i="1" dirty="0" err="1"/>
              <a:t>thể</a:t>
            </a:r>
            <a:r>
              <a:rPr lang="en-US" i="1" dirty="0"/>
              <a:t> </a:t>
            </a:r>
            <a:r>
              <a:rPr lang="en-US" i="1" dirty="0" err="1"/>
              <a:t>thứ</a:t>
            </a:r>
            <a:r>
              <a:rPr lang="en-US" i="1" dirty="0"/>
              <a:t> 4 </a:t>
            </a:r>
            <a:r>
              <a:rPr lang="en-US" i="1" dirty="0" err="1"/>
              <a:t>rất</a:t>
            </a:r>
            <a:r>
              <a:rPr lang="en-US" i="1" dirty="0"/>
              <a:t> </a:t>
            </a:r>
            <a:r>
              <a:rPr lang="en-US" i="1" dirty="0" err="1"/>
              <a:t>nhỏ</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a:t>
            </a:r>
            <a:r>
              <a:rPr lang="en-US" i="1" dirty="0" err="1"/>
              <a:t>thứ</a:t>
            </a:r>
            <a:r>
              <a:rPr lang="en-US" i="1" dirty="0"/>
              <a:t> </a:t>
            </a:r>
            <a:r>
              <a:rPr lang="en-US" i="1" dirty="0" err="1"/>
              <a:t>nhất</a:t>
            </a:r>
            <a:r>
              <a:rPr lang="en-US" i="1" dirty="0"/>
              <a:t> </a:t>
            </a:r>
            <a:r>
              <a:rPr lang="en-US" i="1" dirty="0" err="1"/>
              <a:t>là</a:t>
            </a:r>
            <a:r>
              <a:rPr lang="en-US" i="1" dirty="0"/>
              <a:t> XX ở con </a:t>
            </a:r>
            <a:r>
              <a:rPr lang="en-US" i="1" dirty="0" err="1"/>
              <a:t>cái</a:t>
            </a:r>
            <a:r>
              <a:rPr lang="en-US" i="1" dirty="0"/>
              <a:t> </a:t>
            </a:r>
            <a:r>
              <a:rPr lang="en-US" i="1" dirty="0" err="1"/>
              <a:t>và</a:t>
            </a:r>
            <a:r>
              <a:rPr lang="en-US" i="1" dirty="0"/>
              <a:t> XY ở con </a:t>
            </a:r>
            <a:r>
              <a:rPr lang="en-US" i="1" dirty="0" err="1"/>
              <a:t>đực</a:t>
            </a:r>
            <a:endParaRPr lang="en-US" i="1" dirty="0"/>
          </a:p>
        </p:txBody>
      </p:sp>
      <p:sp>
        <p:nvSpPr>
          <p:cNvPr id="8" name="Speech Bubble: Rectangle with Corners Rounded 7">
            <a:extLst>
              <a:ext uri="{FF2B5EF4-FFF2-40B4-BE49-F238E27FC236}">
                <a16:creationId xmlns="" xmlns:a16="http://schemas.microsoft.com/office/drawing/2014/main" id="{F7860AB0-5936-66FC-0107-96FF5749A20F}"/>
              </a:ext>
            </a:extLst>
          </p:cNvPr>
          <p:cNvSpPr/>
          <p:nvPr/>
        </p:nvSpPr>
        <p:spPr>
          <a:xfrm>
            <a:off x="4455018" y="1378899"/>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Bộ</a:t>
            </a:r>
            <a:r>
              <a:rPr lang="en-US" sz="2400" b="1" dirty="0">
                <a:solidFill>
                  <a:schemeClr val="tx1"/>
                </a:solidFill>
              </a:rPr>
              <a:t> NST ở </a:t>
            </a:r>
            <a:r>
              <a:rPr lang="en-US" sz="2400" b="1" dirty="0" err="1">
                <a:solidFill>
                  <a:schemeClr val="tx1"/>
                </a:solidFill>
              </a:rPr>
              <a:t>ruồi</a:t>
            </a:r>
            <a:r>
              <a:rPr lang="en-US" sz="2400" b="1" dirty="0">
                <a:solidFill>
                  <a:schemeClr val="tx1"/>
                </a:solidFill>
              </a:rPr>
              <a:t> </a:t>
            </a:r>
            <a:r>
              <a:rPr lang="en-US" sz="2400" b="1" dirty="0" err="1">
                <a:solidFill>
                  <a:schemeClr val="tx1"/>
                </a:solidFill>
              </a:rPr>
              <a:t>giấm</a:t>
            </a:r>
            <a:endParaRPr lang="en-US" sz="2400" b="1" dirty="0">
              <a:solidFill>
                <a:schemeClr val="tx1"/>
              </a:solidFill>
            </a:endParaRPr>
          </a:p>
        </p:txBody>
      </p:sp>
      <p:pic>
        <p:nvPicPr>
          <p:cNvPr id="10" name="Picture 9">
            <a:extLst>
              <a:ext uri="{FF2B5EF4-FFF2-40B4-BE49-F238E27FC236}">
                <a16:creationId xmlns="" xmlns:a16="http://schemas.microsoft.com/office/drawing/2014/main" id="{71BD29D3-493F-5147-FD7A-FCB9EDA4C21A}"/>
              </a:ext>
            </a:extLst>
          </p:cNvPr>
          <p:cNvPicPr>
            <a:picLocks noChangeAspect="1"/>
          </p:cNvPicPr>
          <p:nvPr/>
        </p:nvPicPr>
        <p:blipFill>
          <a:blip r:embed="rId4"/>
          <a:stretch>
            <a:fillRect/>
          </a:stretch>
        </p:blipFill>
        <p:spPr>
          <a:xfrm>
            <a:off x="6467475" y="2757439"/>
            <a:ext cx="4743450" cy="2769904"/>
          </a:xfrm>
          <a:prstGeom prst="rect">
            <a:avLst/>
          </a:prstGeom>
        </p:spPr>
      </p:pic>
      <p:sp>
        <p:nvSpPr>
          <p:cNvPr id="11" name="Speech Bubble: Rectangle with Corners Rounded 10">
            <a:extLst>
              <a:ext uri="{FF2B5EF4-FFF2-40B4-BE49-F238E27FC236}">
                <a16:creationId xmlns="" xmlns:a16="http://schemas.microsoft.com/office/drawing/2014/main" id="{A1C28524-965E-3A9C-0D22-04E584851B4E}"/>
              </a:ext>
            </a:extLst>
          </p:cNvPr>
          <p:cNvSpPr/>
          <p:nvPr/>
        </p:nvSpPr>
        <p:spPr>
          <a:xfrm>
            <a:off x="6917363" y="2254491"/>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Bộ</a:t>
            </a:r>
            <a:r>
              <a:rPr lang="en-US" sz="2400" b="1" dirty="0">
                <a:solidFill>
                  <a:schemeClr val="tx1"/>
                </a:solidFill>
              </a:rPr>
              <a:t> NST ở </a:t>
            </a:r>
            <a:r>
              <a:rPr lang="en-US" sz="2400" b="1" dirty="0" err="1">
                <a:solidFill>
                  <a:schemeClr val="tx1"/>
                </a:solidFill>
              </a:rPr>
              <a:t>người</a:t>
            </a:r>
            <a:endParaRPr lang="en-US" sz="2400" b="1" dirty="0">
              <a:solidFill>
                <a:schemeClr val="tx1"/>
              </a:solidFill>
            </a:endParaRP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2"/>
            <a:ext cx="5378824" cy="2320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EB6141DC-9760-6989-C6EF-8F5B4550B027}"/>
              </a:ext>
            </a:extLst>
          </p:cNvPr>
          <p:cNvSpPr txBox="1"/>
          <p:nvPr/>
        </p:nvSpPr>
        <p:spPr>
          <a:xfrm>
            <a:off x="794870" y="4650068"/>
            <a:ext cx="5605930" cy="1089529"/>
          </a:xfrm>
          <a:prstGeom prst="rect">
            <a:avLst/>
          </a:prstGeom>
          <a:noFill/>
        </p:spPr>
        <p:txBody>
          <a:bodyPr wrap="square">
            <a:spAutoFit/>
          </a:bodyPr>
          <a:lstStyle/>
          <a:p>
            <a:pPr algn="just">
              <a:lnSpc>
                <a:spcPct val="120000"/>
              </a:lnSpc>
            </a:pPr>
            <a:r>
              <a:rPr lang="en-US" i="1" dirty="0"/>
              <a:t>4 </a:t>
            </a:r>
            <a:r>
              <a:rPr lang="en-US" i="1" dirty="0" err="1"/>
              <a:t>cặp</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ở Drosophila: </a:t>
            </a:r>
            <a:r>
              <a:rPr lang="en-US" i="1" dirty="0" err="1"/>
              <a:t>nhiễm</a:t>
            </a:r>
            <a:r>
              <a:rPr lang="en-US" i="1" dirty="0"/>
              <a:t> </a:t>
            </a:r>
            <a:r>
              <a:rPr lang="en-US" i="1" dirty="0" err="1"/>
              <a:t>sắc</a:t>
            </a:r>
            <a:r>
              <a:rPr lang="en-US" i="1" dirty="0"/>
              <a:t> </a:t>
            </a:r>
            <a:r>
              <a:rPr lang="en-US" i="1" dirty="0" err="1"/>
              <a:t>thể</a:t>
            </a:r>
            <a:r>
              <a:rPr lang="en-US" i="1" dirty="0"/>
              <a:t> </a:t>
            </a:r>
            <a:r>
              <a:rPr lang="en-US" i="1" dirty="0" err="1"/>
              <a:t>thứ</a:t>
            </a:r>
            <a:r>
              <a:rPr lang="en-US" i="1" dirty="0"/>
              <a:t> 4 </a:t>
            </a:r>
            <a:r>
              <a:rPr lang="en-US" i="1" dirty="0" err="1"/>
              <a:t>rất</a:t>
            </a:r>
            <a:r>
              <a:rPr lang="en-US" i="1" dirty="0"/>
              <a:t> </a:t>
            </a:r>
            <a:r>
              <a:rPr lang="en-US" i="1" dirty="0" err="1"/>
              <a:t>nhỏ</a:t>
            </a:r>
            <a:r>
              <a:rPr lang="en-US" i="1" dirty="0"/>
              <a:t>, </a:t>
            </a:r>
            <a:r>
              <a:rPr lang="en-US" i="1" dirty="0" err="1"/>
              <a:t>nhiễm</a:t>
            </a:r>
            <a:r>
              <a:rPr lang="en-US" i="1" dirty="0"/>
              <a:t> </a:t>
            </a:r>
            <a:r>
              <a:rPr lang="en-US" i="1" dirty="0" err="1"/>
              <a:t>sắc</a:t>
            </a:r>
            <a:r>
              <a:rPr lang="en-US" i="1" dirty="0"/>
              <a:t> </a:t>
            </a:r>
            <a:r>
              <a:rPr lang="en-US" i="1" dirty="0" err="1"/>
              <a:t>thể</a:t>
            </a:r>
            <a:r>
              <a:rPr lang="en-US" i="1" dirty="0"/>
              <a:t> </a:t>
            </a:r>
            <a:r>
              <a:rPr lang="en-US" i="1" dirty="0" err="1"/>
              <a:t>thứ</a:t>
            </a:r>
            <a:r>
              <a:rPr lang="en-US" i="1" dirty="0"/>
              <a:t> </a:t>
            </a:r>
            <a:r>
              <a:rPr lang="en-US" i="1" dirty="0" err="1"/>
              <a:t>nhất</a:t>
            </a:r>
            <a:r>
              <a:rPr lang="en-US" i="1" dirty="0"/>
              <a:t> </a:t>
            </a:r>
            <a:r>
              <a:rPr lang="en-US" i="1" dirty="0" err="1"/>
              <a:t>là</a:t>
            </a:r>
            <a:r>
              <a:rPr lang="en-US" i="1" dirty="0"/>
              <a:t> XX ở con </a:t>
            </a:r>
            <a:r>
              <a:rPr lang="en-US" i="1" dirty="0" err="1"/>
              <a:t>cái</a:t>
            </a:r>
            <a:r>
              <a:rPr lang="en-US" i="1" dirty="0"/>
              <a:t> </a:t>
            </a:r>
            <a:r>
              <a:rPr lang="en-US" i="1" dirty="0" err="1"/>
              <a:t>và</a:t>
            </a:r>
            <a:r>
              <a:rPr lang="en-US" i="1" dirty="0"/>
              <a:t> XY ở con </a:t>
            </a:r>
            <a:r>
              <a:rPr lang="en-US" i="1" dirty="0" err="1"/>
              <a:t>đực</a:t>
            </a:r>
            <a:endParaRPr lang="en-US" i="1" dirty="0"/>
          </a:p>
        </p:txBody>
      </p:sp>
      <p:sp>
        <p:nvSpPr>
          <p:cNvPr id="3" name="TextBox 2">
            <a:extLst>
              <a:ext uri="{FF2B5EF4-FFF2-40B4-BE49-F238E27FC236}">
                <a16:creationId xmlns="" xmlns:a16="http://schemas.microsoft.com/office/drawing/2014/main" id="{7A601135-E71C-DD3E-69BC-91C1FBB36738}"/>
              </a:ext>
            </a:extLst>
          </p:cNvPr>
          <p:cNvSpPr txBox="1"/>
          <p:nvPr/>
        </p:nvSpPr>
        <p:spPr>
          <a:xfrm>
            <a:off x="6257365" y="1420656"/>
            <a:ext cx="5378824" cy="258987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p:txBody>
      </p:sp>
      <p:sp>
        <p:nvSpPr>
          <p:cNvPr id="4" name="Oval 3">
            <a:extLst>
              <a:ext uri="{FF2B5EF4-FFF2-40B4-BE49-F238E27FC236}">
                <a16:creationId xmlns="" xmlns:a16="http://schemas.microsoft.com/office/drawing/2014/main" id="{2222AE50-CDB1-B70E-8D1C-A60AF0B82404}"/>
              </a:ext>
            </a:extLst>
          </p:cNvPr>
          <p:cNvSpPr/>
          <p:nvPr/>
        </p:nvSpPr>
        <p:spPr>
          <a:xfrm>
            <a:off x="651435" y="2121648"/>
            <a:ext cx="2862729" cy="243251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 xmlns:a16="http://schemas.microsoft.com/office/drawing/2014/main" id="{7A601135-E71C-DD3E-69BC-91C1FBB36738}"/>
              </a:ext>
            </a:extLst>
          </p:cNvPr>
          <p:cNvSpPr txBox="1"/>
          <p:nvPr/>
        </p:nvSpPr>
        <p:spPr>
          <a:xfrm>
            <a:off x="6257365" y="1420656"/>
            <a:ext cx="5378824" cy="351320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a:p>
            <a:pPr algn="just">
              <a:lnSpc>
                <a:spcPct val="125000"/>
              </a:lnSpc>
              <a:spcAft>
                <a:spcPts val="600"/>
              </a:spcAft>
            </a:pPr>
            <a:r>
              <a:rPr lang="en-US" sz="2200"/>
              <a:t>- </a:t>
            </a:r>
            <a:r>
              <a:rPr lang="vi-VN" sz="2200"/>
              <a:t>Bộ NST gồm các cặp NST tương đồng gọi là bộ NST </a:t>
            </a:r>
            <a:r>
              <a:rPr lang="vi-VN" sz="2200" b="1">
                <a:solidFill>
                  <a:srgbClr val="C00000"/>
                </a:solidFill>
              </a:rPr>
              <a:t>lưỡng bội, kí hiệu là 2n.</a:t>
            </a:r>
          </a:p>
        </p:txBody>
      </p:sp>
      <p:pic>
        <p:nvPicPr>
          <p:cNvPr id="5" name="Picture 2" descr="Ploidy - Wikipedia">
            <a:extLst>
              <a:ext uri="{FF2B5EF4-FFF2-40B4-BE49-F238E27FC236}">
                <a16:creationId xmlns="" xmlns:a16="http://schemas.microsoft.com/office/drawing/2014/main" id="{677F4F52-8500-E778-A6F3-A737B7882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1587060" y="2086827"/>
            <a:ext cx="3600516" cy="2526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480FED70-C5B1-AEC9-F445-6A494EF9E145}"/>
              </a:ext>
            </a:extLst>
          </p:cNvPr>
          <p:cNvSpPr txBox="1"/>
          <p:nvPr/>
        </p:nvSpPr>
        <p:spPr>
          <a:xfrm>
            <a:off x="1237760" y="4699623"/>
            <a:ext cx="3454400" cy="830997"/>
          </a:xfrm>
          <a:prstGeom prst="rect">
            <a:avLst/>
          </a:prstGeom>
          <a:noFill/>
        </p:spPr>
        <p:txBody>
          <a:bodyPr wrap="square" rtlCol="0">
            <a:spAutoFit/>
          </a:bodyPr>
          <a:lstStyle/>
          <a:p>
            <a:pPr algn="ctr">
              <a:lnSpc>
                <a:spcPct val="120000"/>
              </a:lnSpc>
            </a:pPr>
            <a:r>
              <a:rPr lang="en-US" sz="2000" b="1" dirty="0" err="1"/>
              <a:t>Cặp</a:t>
            </a:r>
            <a:r>
              <a:rPr lang="en-US" sz="2000" b="1" dirty="0"/>
              <a:t> </a:t>
            </a:r>
            <a:r>
              <a:rPr lang="en-US" sz="2000" b="1" dirty="0" err="1"/>
              <a:t>nhiễm</a:t>
            </a:r>
            <a:r>
              <a:rPr lang="en-US" sz="2000" b="1" dirty="0"/>
              <a:t> </a:t>
            </a:r>
            <a:r>
              <a:rPr lang="en-US" sz="2000" b="1" dirty="0" err="1"/>
              <a:t>sắc</a:t>
            </a:r>
            <a:r>
              <a:rPr lang="en-US" sz="2000" b="1" dirty="0"/>
              <a:t> </a:t>
            </a:r>
            <a:r>
              <a:rPr lang="en-US" sz="2000" b="1" dirty="0" err="1"/>
              <a:t>thể</a:t>
            </a:r>
            <a:r>
              <a:rPr lang="en-US" sz="2000" b="1" dirty="0"/>
              <a:t> </a:t>
            </a:r>
            <a:r>
              <a:rPr lang="en-US" sz="2000" b="1" dirty="0" err="1"/>
              <a:t>tương</a:t>
            </a:r>
            <a:r>
              <a:rPr lang="en-US" sz="2000" b="1" dirty="0"/>
              <a:t> </a:t>
            </a:r>
            <a:r>
              <a:rPr lang="en-US" sz="2000" b="1" dirty="0" err="1"/>
              <a:t>đồng</a:t>
            </a:r>
            <a:r>
              <a:rPr lang="en-US" sz="2000" b="1" dirty="0"/>
              <a:t> (2n)</a:t>
            </a:r>
          </a:p>
        </p:txBody>
      </p:sp>
    </p:spTree>
    <p:extLst>
      <p:ext uri="{BB962C8B-B14F-4D97-AF65-F5344CB8AC3E}">
        <p14:creationId xmlns:p14="http://schemas.microsoft.com/office/powerpoint/2010/main" val="30867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 xmlns:a16="http://schemas.microsoft.com/office/drawing/2014/main" id="{7A601135-E71C-DD3E-69BC-91C1FBB36738}"/>
              </a:ext>
            </a:extLst>
          </p:cNvPr>
          <p:cNvSpPr txBox="1"/>
          <p:nvPr/>
        </p:nvSpPr>
        <p:spPr>
          <a:xfrm>
            <a:off x="6400800" y="1123583"/>
            <a:ext cx="5378824" cy="4478149"/>
          </a:xfrm>
          <a:prstGeom prst="rect">
            <a:avLst/>
          </a:prstGeom>
          <a:noFill/>
        </p:spPr>
        <p:txBody>
          <a:bodyPr wrap="square">
            <a:spAutoFit/>
          </a:bodyPr>
          <a:lstStyle/>
          <a:p>
            <a:pPr algn="just">
              <a:lnSpc>
                <a:spcPct val="125000"/>
              </a:lnSpc>
              <a:spcAft>
                <a:spcPts val="600"/>
              </a:spcAft>
            </a:pPr>
            <a:r>
              <a:rPr lang="en-US" sz="2000" dirty="0"/>
              <a:t>- </a:t>
            </a:r>
            <a:r>
              <a:rPr lang="vi-VN" sz="2000" dirty="0"/>
              <a:t>Trong nhân tế bào sinh dưỡng, các </a:t>
            </a:r>
            <a:r>
              <a:rPr lang="vi-VN" sz="2000" b="1" dirty="0">
                <a:solidFill>
                  <a:srgbClr val="00B050"/>
                </a:solidFill>
              </a:rPr>
              <a:t>NST tồn tại thành từng cặp</a:t>
            </a:r>
            <a:r>
              <a:rPr lang="vi-VN" sz="2000" dirty="0"/>
              <a:t>, mỗi cặp gồm hai chiếc giống nhau về hình dạng, kích thước và cấu trúc gọi là </a:t>
            </a:r>
            <a:r>
              <a:rPr lang="vi-VN" sz="2000" b="1" dirty="0">
                <a:solidFill>
                  <a:srgbClr val="7030A0"/>
                </a:solidFill>
              </a:rPr>
              <a:t>cặp NST tương đồng. </a:t>
            </a:r>
            <a:r>
              <a:rPr lang="vi-VN" sz="2000" i="1" dirty="0"/>
              <a:t>Ví dụ: các NST trong tế bào sinh dưỡng của ruồi giấm cái</a:t>
            </a:r>
            <a:r>
              <a:rPr lang="en-US" sz="2000" i="1" dirty="0"/>
              <a:t>.</a:t>
            </a:r>
            <a:r>
              <a:rPr lang="vi-VN" sz="2000" i="1" dirty="0"/>
              <a:t> </a:t>
            </a:r>
            <a:endParaRPr lang="en-US" sz="2000" i="1" dirty="0"/>
          </a:p>
          <a:p>
            <a:pPr algn="just">
              <a:lnSpc>
                <a:spcPct val="125000"/>
              </a:lnSpc>
              <a:spcAft>
                <a:spcPts val="600"/>
              </a:spcAft>
            </a:pPr>
            <a:r>
              <a:rPr lang="en-US" sz="2000" dirty="0"/>
              <a:t>- </a:t>
            </a:r>
            <a:r>
              <a:rPr lang="vi-VN" sz="2000" dirty="0"/>
              <a:t>Bộ NST gồm các cặp NST tương đồng gọi là bộ NST </a:t>
            </a:r>
            <a:r>
              <a:rPr lang="vi-VN" sz="2000" b="1" dirty="0">
                <a:solidFill>
                  <a:srgbClr val="C00000"/>
                </a:solidFill>
              </a:rPr>
              <a:t>lưỡng bội, kí hiệu là 2n.</a:t>
            </a:r>
          </a:p>
          <a:p>
            <a:pPr algn="just">
              <a:lnSpc>
                <a:spcPct val="125000"/>
              </a:lnSpc>
              <a:spcAft>
                <a:spcPts val="600"/>
              </a:spcAft>
            </a:pPr>
            <a:r>
              <a:rPr lang="en-US" sz="2000" dirty="0"/>
              <a:t>- </a:t>
            </a:r>
            <a:r>
              <a:rPr lang="vi-VN" sz="2000" dirty="0"/>
              <a:t>Trong các </a:t>
            </a:r>
            <a:r>
              <a:rPr lang="vi-VN" sz="2000" b="1" dirty="0"/>
              <a:t>giao tử</a:t>
            </a:r>
            <a:r>
              <a:rPr lang="vi-VN" sz="2000" dirty="0"/>
              <a:t>, số lượng NST giảm đi một nửa so với tế bào sinh dưỡng, gọi là bộ NST </a:t>
            </a:r>
            <a:r>
              <a:rPr lang="vi-VN" sz="2000" b="1" dirty="0">
                <a:solidFill>
                  <a:srgbClr val="1237F2"/>
                </a:solidFill>
              </a:rPr>
              <a:t>đơn bội, kí hiệu là n.</a:t>
            </a:r>
            <a:endParaRPr lang="en-US" sz="2000" b="1" dirty="0">
              <a:solidFill>
                <a:srgbClr val="1237F2"/>
              </a:solidFill>
            </a:endParaRPr>
          </a:p>
        </p:txBody>
      </p:sp>
      <p:sp>
        <p:nvSpPr>
          <p:cNvPr id="7" name="TextBox 6">
            <a:extLst>
              <a:ext uri="{FF2B5EF4-FFF2-40B4-BE49-F238E27FC236}">
                <a16:creationId xmlns="" xmlns:a16="http://schemas.microsoft.com/office/drawing/2014/main" id="{480FED70-C5B1-AEC9-F445-6A494EF9E145}"/>
              </a:ext>
            </a:extLst>
          </p:cNvPr>
          <p:cNvSpPr txBox="1"/>
          <p:nvPr/>
        </p:nvSpPr>
        <p:spPr>
          <a:xfrm>
            <a:off x="1662180" y="4909112"/>
            <a:ext cx="3960697" cy="535531"/>
          </a:xfrm>
          <a:prstGeom prst="rect">
            <a:avLst/>
          </a:prstGeom>
          <a:noFill/>
        </p:spPr>
        <p:txBody>
          <a:bodyPr wrap="square" rtlCol="0">
            <a:spAutoFit/>
          </a:bodyPr>
          <a:lstStyle/>
          <a:p>
            <a:pPr algn="ctr">
              <a:lnSpc>
                <a:spcPct val="120000"/>
              </a:lnSpc>
            </a:pPr>
            <a:r>
              <a:rPr lang="en-US" sz="2400" b="1" dirty="0" err="1"/>
              <a:t>Nhiễm</a:t>
            </a:r>
            <a:r>
              <a:rPr lang="en-US" sz="2400" b="1" dirty="0"/>
              <a:t> </a:t>
            </a:r>
            <a:r>
              <a:rPr lang="en-US" sz="2400" b="1" dirty="0" err="1"/>
              <a:t>sắc</a:t>
            </a:r>
            <a:r>
              <a:rPr lang="en-US" sz="2400" b="1" dirty="0"/>
              <a:t> </a:t>
            </a:r>
            <a:r>
              <a:rPr lang="en-US" sz="2400" b="1" dirty="0" err="1"/>
              <a:t>thể</a:t>
            </a:r>
            <a:r>
              <a:rPr lang="en-US" sz="2400" b="1" dirty="0"/>
              <a:t> </a:t>
            </a:r>
            <a:r>
              <a:rPr lang="en-US" sz="2400" b="1" dirty="0" err="1"/>
              <a:t>đơn</a:t>
            </a:r>
            <a:r>
              <a:rPr lang="en-US" sz="2400" b="1" dirty="0"/>
              <a:t> </a:t>
            </a:r>
            <a:r>
              <a:rPr lang="en-US" sz="2400" b="1" dirty="0" err="1"/>
              <a:t>bội</a:t>
            </a:r>
            <a:r>
              <a:rPr lang="en-US" sz="2400" b="1" dirty="0"/>
              <a:t> (n)</a:t>
            </a:r>
          </a:p>
        </p:txBody>
      </p:sp>
      <p:pic>
        <p:nvPicPr>
          <p:cNvPr id="4098" name="Picture 2" descr="Ploidy - Wikipedia">
            <a:extLst>
              <a:ext uri="{FF2B5EF4-FFF2-40B4-BE49-F238E27FC236}">
                <a16:creationId xmlns=""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1362941" y="1946395"/>
            <a:ext cx="3668061" cy="295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81222" y="1214158"/>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1. </a:t>
            </a:r>
            <a:r>
              <a:rPr lang="en-US" sz="2400" b="1" dirty="0" err="1">
                <a:solidFill>
                  <a:schemeClr val="bg1"/>
                </a:solidFill>
              </a:rPr>
              <a:t>Khái</a:t>
            </a:r>
            <a:r>
              <a:rPr lang="en-US" sz="2400" b="1" dirty="0">
                <a:solidFill>
                  <a:schemeClr val="bg1"/>
                </a:solidFill>
              </a:rPr>
              <a:t> </a:t>
            </a:r>
            <a:r>
              <a:rPr lang="en-US" sz="2400" b="1" dirty="0" err="1">
                <a:solidFill>
                  <a:schemeClr val="bg1"/>
                </a:solidFill>
              </a:rPr>
              <a:t>niệm</a:t>
            </a:r>
            <a:r>
              <a:rPr lang="en-US" sz="2400" b="1" dirty="0">
                <a:solidFill>
                  <a:schemeClr val="bg1"/>
                </a:solidFill>
              </a:rPr>
              <a:t> </a:t>
            </a:r>
            <a:r>
              <a:rPr lang="en-US" sz="2400" b="1" dirty="0" err="1">
                <a:solidFill>
                  <a:schemeClr val="bg1"/>
                </a:solidFill>
              </a:rPr>
              <a:t>bộ</a:t>
            </a:r>
            <a:r>
              <a:rPr lang="en-US" sz="2400" b="1" dirty="0">
                <a:solidFill>
                  <a:schemeClr val="bg1"/>
                </a:solidFill>
              </a:rPr>
              <a:t> NST</a:t>
            </a:r>
          </a:p>
        </p:txBody>
      </p:sp>
      <p:sp>
        <p:nvSpPr>
          <p:cNvPr id="5" name="TextBox 4">
            <a:extLst>
              <a:ext uri="{FF2B5EF4-FFF2-40B4-BE49-F238E27FC236}">
                <a16:creationId xmlns="" xmlns:a16="http://schemas.microsoft.com/office/drawing/2014/main" id="{6E5C5536-33E1-10DF-581D-4F6C599FA341}"/>
              </a:ext>
            </a:extLst>
          </p:cNvPr>
          <p:cNvSpPr txBox="1"/>
          <p:nvPr/>
        </p:nvSpPr>
        <p:spPr>
          <a:xfrm>
            <a:off x="929121" y="1679047"/>
            <a:ext cx="10333758" cy="400110"/>
          </a:xfrm>
          <a:prstGeom prst="rect">
            <a:avLst/>
          </a:prstGeom>
          <a:noFill/>
        </p:spPr>
        <p:txBody>
          <a:bodyPr wrap="square">
            <a:spAutoFit/>
          </a:bodyPr>
          <a:lstStyle/>
          <a:p>
            <a:r>
              <a:rPr lang="en-US" sz="2000" b="1" i="0" dirty="0" err="1">
                <a:solidFill>
                  <a:srgbClr val="008000"/>
                </a:solidFill>
                <a:effectLst/>
                <a:highlight>
                  <a:srgbClr val="FFFFFF"/>
                </a:highlight>
                <a:latin typeface="+mj-lt"/>
              </a:rPr>
              <a:t>Câu</a:t>
            </a:r>
            <a:r>
              <a:rPr lang="en-US" sz="2000" b="1" i="0" dirty="0">
                <a:solidFill>
                  <a:srgbClr val="008000"/>
                </a:solidFill>
                <a:effectLst/>
                <a:highlight>
                  <a:srgbClr val="FFFFFF"/>
                </a:highlight>
                <a:latin typeface="+mj-lt"/>
              </a:rPr>
              <a:t> </a:t>
            </a:r>
            <a:r>
              <a:rPr lang="en-US" sz="2000" b="1" i="0" dirty="0" err="1">
                <a:solidFill>
                  <a:srgbClr val="008000"/>
                </a:solidFill>
                <a:effectLst/>
                <a:highlight>
                  <a:srgbClr val="FFFFFF"/>
                </a:highlight>
                <a:latin typeface="+mj-lt"/>
              </a:rPr>
              <a:t>hỏi</a:t>
            </a:r>
            <a:r>
              <a:rPr lang="en-US" sz="2000" b="1" i="0" dirty="0">
                <a:solidFill>
                  <a:srgbClr val="008000"/>
                </a:solidFill>
                <a:effectLst/>
                <a:highlight>
                  <a:srgbClr val="FFFFFF"/>
                </a:highlight>
                <a:latin typeface="+mj-lt"/>
              </a:rPr>
              <a:t> </a:t>
            </a:r>
            <a:r>
              <a:rPr lang="en-US" sz="2000" b="1" i="0" dirty="0" err="1">
                <a:solidFill>
                  <a:srgbClr val="008000"/>
                </a:solidFill>
                <a:effectLst/>
                <a:highlight>
                  <a:srgbClr val="FFFFFF"/>
                </a:highlight>
                <a:latin typeface="+mj-lt"/>
              </a:rPr>
              <a:t>trang</a:t>
            </a:r>
            <a:r>
              <a:rPr lang="en-US" sz="2000" b="1" i="0" dirty="0">
                <a:solidFill>
                  <a:srgbClr val="008000"/>
                </a:solidFill>
                <a:effectLst/>
                <a:highlight>
                  <a:srgbClr val="FFFFFF"/>
                </a:highlight>
                <a:latin typeface="+mj-lt"/>
              </a:rPr>
              <a:t> 183:</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Nghiên</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cứu</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Bảng</a:t>
            </a:r>
            <a:r>
              <a:rPr lang="en-US" sz="2000" b="0" i="0" dirty="0">
                <a:solidFill>
                  <a:srgbClr val="000000"/>
                </a:solidFill>
                <a:effectLst/>
                <a:highlight>
                  <a:srgbClr val="FFFFFF"/>
                </a:highlight>
                <a:latin typeface="+mj-lt"/>
              </a:rPr>
              <a:t> 42.1, </a:t>
            </a:r>
            <a:r>
              <a:rPr lang="en-US" sz="2000" b="0" i="0" dirty="0" err="1">
                <a:solidFill>
                  <a:srgbClr val="000000"/>
                </a:solidFill>
                <a:effectLst/>
                <a:highlight>
                  <a:srgbClr val="FFFFFF"/>
                </a:highlight>
                <a:latin typeface="+mj-lt"/>
              </a:rPr>
              <a:t>thực</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hiện</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các</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yêu</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cầu</a:t>
            </a:r>
            <a:r>
              <a:rPr lang="en-US" sz="2000" b="0" i="0" dirty="0">
                <a:solidFill>
                  <a:srgbClr val="000000"/>
                </a:solidFill>
                <a:effectLst/>
                <a:highlight>
                  <a:srgbClr val="FFFFFF"/>
                </a:highlight>
                <a:latin typeface="+mj-lt"/>
              </a:rPr>
              <a:t> </a:t>
            </a:r>
            <a:r>
              <a:rPr lang="en-US" sz="2000" b="0" i="0" dirty="0" err="1">
                <a:solidFill>
                  <a:srgbClr val="000000"/>
                </a:solidFill>
                <a:effectLst/>
                <a:highlight>
                  <a:srgbClr val="FFFFFF"/>
                </a:highlight>
                <a:latin typeface="+mj-lt"/>
              </a:rPr>
              <a:t>sau</a:t>
            </a:r>
            <a:r>
              <a:rPr lang="en-US" sz="2000" b="0" i="0" dirty="0">
                <a:solidFill>
                  <a:srgbClr val="000000"/>
                </a:solidFill>
                <a:effectLst/>
                <a:highlight>
                  <a:srgbClr val="FFFFFF"/>
                </a:highlight>
                <a:latin typeface="+mj-lt"/>
              </a:rPr>
              <a:t>:</a:t>
            </a:r>
            <a:endParaRPr lang="en-US" sz="2000" dirty="0">
              <a:latin typeface="+mj-lt"/>
            </a:endParaRPr>
          </a:p>
        </p:txBody>
      </p:sp>
      <p:sp>
        <p:nvSpPr>
          <p:cNvPr id="8" name="TextBox 7">
            <a:extLst>
              <a:ext uri="{FF2B5EF4-FFF2-40B4-BE49-F238E27FC236}">
                <a16:creationId xmlns="" xmlns:a16="http://schemas.microsoft.com/office/drawing/2014/main" id="{A3048ACF-F7E3-1BEA-63D7-87BB84411D22}"/>
              </a:ext>
            </a:extLst>
          </p:cNvPr>
          <p:cNvSpPr txBox="1"/>
          <p:nvPr/>
        </p:nvSpPr>
        <p:spPr>
          <a:xfrm>
            <a:off x="903831" y="2049653"/>
            <a:ext cx="10527773" cy="1535741"/>
          </a:xfrm>
          <a:prstGeom prst="rect">
            <a:avLst/>
          </a:prstGeom>
          <a:noFill/>
        </p:spPr>
        <p:txBody>
          <a:bodyPr wrap="square">
            <a:spAutoFit/>
          </a:bodyPr>
          <a:lstStyle/>
          <a:p>
            <a:pPr algn="just">
              <a:lnSpc>
                <a:spcPct val="120000"/>
              </a:lnSpc>
            </a:pPr>
            <a:r>
              <a:rPr lang="vi-VN" sz="2000" b="1" dirty="0"/>
              <a:t>1. </a:t>
            </a:r>
            <a:r>
              <a:rPr lang="vi-VN" sz="2000" dirty="0"/>
              <a:t>Xác định số lượng NST trong giao tử của mỗi loài bằng cách hoàn thành vào vở theo mẫu Bảng 42.1.</a:t>
            </a:r>
          </a:p>
          <a:p>
            <a:pPr algn="just">
              <a:lnSpc>
                <a:spcPct val="120000"/>
              </a:lnSpc>
            </a:pPr>
            <a:r>
              <a:rPr lang="vi-VN" sz="2000" b="1" dirty="0"/>
              <a:t>2. </a:t>
            </a:r>
            <a:r>
              <a:rPr lang="vi-VN" sz="2000" dirty="0"/>
              <a:t>Nêu điểm khác nhau giữa bộ NST lưỡng bội và bộ NST đơn bội.</a:t>
            </a:r>
          </a:p>
          <a:p>
            <a:pPr algn="just">
              <a:lnSpc>
                <a:spcPct val="120000"/>
              </a:lnSpc>
            </a:pPr>
            <a:r>
              <a:rPr lang="vi-VN" sz="2000" b="1" dirty="0"/>
              <a:t>3. </a:t>
            </a:r>
            <a:r>
              <a:rPr lang="vi-VN" sz="2000" dirty="0"/>
              <a:t>Nhận xét về số lượng NST trong bộ NST ở các loài.</a:t>
            </a:r>
            <a:endParaRPr lang="en-US" sz="2000" dirty="0"/>
          </a:p>
        </p:txBody>
      </p:sp>
      <p:graphicFrame>
        <p:nvGraphicFramePr>
          <p:cNvPr id="12" name="Table 11">
            <a:extLst>
              <a:ext uri="{FF2B5EF4-FFF2-40B4-BE49-F238E27FC236}">
                <a16:creationId xmlns=""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411478644"/>
              </p:ext>
            </p:extLst>
          </p:nvPr>
        </p:nvGraphicFramePr>
        <p:xfrm>
          <a:off x="699248" y="3660930"/>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 xmlns:a16="http://schemas.microsoft.com/office/drawing/2014/main" val="1891883094"/>
                    </a:ext>
                  </a:extLst>
                </a:gridCol>
                <a:gridCol w="994267">
                  <a:extLst>
                    <a:ext uri="{9D8B030D-6E8A-4147-A177-3AD203B41FA5}">
                      <a16:colId xmlns="" xmlns:a16="http://schemas.microsoft.com/office/drawing/2014/main" val="3900966830"/>
                    </a:ext>
                  </a:extLst>
                </a:gridCol>
                <a:gridCol w="994267">
                  <a:extLst>
                    <a:ext uri="{9D8B030D-6E8A-4147-A177-3AD203B41FA5}">
                      <a16:colId xmlns="" xmlns:a16="http://schemas.microsoft.com/office/drawing/2014/main" val="630594239"/>
                    </a:ext>
                  </a:extLst>
                </a:gridCol>
                <a:gridCol w="994267">
                  <a:extLst>
                    <a:ext uri="{9D8B030D-6E8A-4147-A177-3AD203B41FA5}">
                      <a16:colId xmlns="" xmlns:a16="http://schemas.microsoft.com/office/drawing/2014/main" val="2647870400"/>
                    </a:ext>
                  </a:extLst>
                </a:gridCol>
                <a:gridCol w="994267">
                  <a:extLst>
                    <a:ext uri="{9D8B030D-6E8A-4147-A177-3AD203B41FA5}">
                      <a16:colId xmlns="" xmlns:a16="http://schemas.microsoft.com/office/drawing/2014/main" val="1962614463"/>
                    </a:ext>
                  </a:extLst>
                </a:gridCol>
                <a:gridCol w="994267">
                  <a:extLst>
                    <a:ext uri="{9D8B030D-6E8A-4147-A177-3AD203B41FA5}">
                      <a16:colId xmlns="" xmlns:a16="http://schemas.microsoft.com/office/drawing/2014/main" val="502663409"/>
                    </a:ext>
                  </a:extLst>
                </a:gridCol>
                <a:gridCol w="994267">
                  <a:extLst>
                    <a:ext uri="{9D8B030D-6E8A-4147-A177-3AD203B41FA5}">
                      <a16:colId xmlns="" xmlns:a16="http://schemas.microsoft.com/office/drawing/2014/main" val="1958919858"/>
                    </a:ext>
                  </a:extLst>
                </a:gridCol>
                <a:gridCol w="994267">
                  <a:extLst>
                    <a:ext uri="{9D8B030D-6E8A-4147-A177-3AD203B41FA5}">
                      <a16:colId xmlns="" xmlns:a16="http://schemas.microsoft.com/office/drawing/2014/main" val="657668174"/>
                    </a:ext>
                  </a:extLst>
                </a:gridCol>
                <a:gridCol w="994267">
                  <a:extLst>
                    <a:ext uri="{9D8B030D-6E8A-4147-A177-3AD203B41FA5}">
                      <a16:colId xmlns="" xmlns:a16="http://schemas.microsoft.com/office/drawing/2014/main" val="738451086"/>
                    </a:ext>
                  </a:extLst>
                </a:gridCol>
                <a:gridCol w="994267">
                  <a:extLst>
                    <a:ext uri="{9D8B030D-6E8A-4147-A177-3AD203B41FA5}">
                      <a16:colId xmlns=""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dirty="0"/>
                        <a:t>?</a:t>
                      </a:r>
                    </a:p>
                  </a:txBody>
                  <a:tcPr anchor="ctr"/>
                </a:tc>
                <a:extLst>
                  <a:ext uri="{0D108BD9-81ED-4DB2-BD59-A6C34878D82A}">
                    <a16:rowId xmlns=""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 xmlns:a16="http://schemas.microsoft.com/office/drawing/2014/main" val="1891883094"/>
                    </a:ext>
                  </a:extLst>
                </a:gridCol>
                <a:gridCol w="994267">
                  <a:extLst>
                    <a:ext uri="{9D8B030D-6E8A-4147-A177-3AD203B41FA5}">
                      <a16:colId xmlns="" xmlns:a16="http://schemas.microsoft.com/office/drawing/2014/main" val="3900966830"/>
                    </a:ext>
                  </a:extLst>
                </a:gridCol>
                <a:gridCol w="994267">
                  <a:extLst>
                    <a:ext uri="{9D8B030D-6E8A-4147-A177-3AD203B41FA5}">
                      <a16:colId xmlns="" xmlns:a16="http://schemas.microsoft.com/office/drawing/2014/main" val="630594239"/>
                    </a:ext>
                  </a:extLst>
                </a:gridCol>
                <a:gridCol w="994267">
                  <a:extLst>
                    <a:ext uri="{9D8B030D-6E8A-4147-A177-3AD203B41FA5}">
                      <a16:colId xmlns="" xmlns:a16="http://schemas.microsoft.com/office/drawing/2014/main" val="2647870400"/>
                    </a:ext>
                  </a:extLst>
                </a:gridCol>
                <a:gridCol w="994267">
                  <a:extLst>
                    <a:ext uri="{9D8B030D-6E8A-4147-A177-3AD203B41FA5}">
                      <a16:colId xmlns="" xmlns:a16="http://schemas.microsoft.com/office/drawing/2014/main" val="1962614463"/>
                    </a:ext>
                  </a:extLst>
                </a:gridCol>
                <a:gridCol w="994267">
                  <a:extLst>
                    <a:ext uri="{9D8B030D-6E8A-4147-A177-3AD203B41FA5}">
                      <a16:colId xmlns="" xmlns:a16="http://schemas.microsoft.com/office/drawing/2014/main" val="502663409"/>
                    </a:ext>
                  </a:extLst>
                </a:gridCol>
                <a:gridCol w="994267">
                  <a:extLst>
                    <a:ext uri="{9D8B030D-6E8A-4147-A177-3AD203B41FA5}">
                      <a16:colId xmlns="" xmlns:a16="http://schemas.microsoft.com/office/drawing/2014/main" val="1958919858"/>
                    </a:ext>
                  </a:extLst>
                </a:gridCol>
                <a:gridCol w="994267">
                  <a:extLst>
                    <a:ext uri="{9D8B030D-6E8A-4147-A177-3AD203B41FA5}">
                      <a16:colId xmlns="" xmlns:a16="http://schemas.microsoft.com/office/drawing/2014/main" val="657668174"/>
                    </a:ext>
                  </a:extLst>
                </a:gridCol>
                <a:gridCol w="994267">
                  <a:extLst>
                    <a:ext uri="{9D8B030D-6E8A-4147-A177-3AD203B41FA5}">
                      <a16:colId xmlns="" xmlns:a16="http://schemas.microsoft.com/office/drawing/2014/main" val="738451086"/>
                    </a:ext>
                  </a:extLst>
                </a:gridCol>
                <a:gridCol w="994267">
                  <a:extLst>
                    <a:ext uri="{9D8B030D-6E8A-4147-A177-3AD203B41FA5}">
                      <a16:colId xmlns="" xmlns:a16="http://schemas.microsoft.com/office/drawing/2014/main" val="2817802439"/>
                    </a:ext>
                  </a:extLst>
                </a:gridCol>
              </a:tblGrid>
              <a:tr h="863908">
                <a:tc>
                  <a:txBody>
                    <a:bodyPr/>
                    <a:lstStyle/>
                    <a:p>
                      <a:r>
                        <a:rPr lang="en-US" sz="2000" b="1" dirty="0" err="1"/>
                        <a:t>Số</a:t>
                      </a:r>
                      <a:r>
                        <a:rPr lang="en-US" sz="2000" b="1" dirty="0"/>
                        <a:t> </a:t>
                      </a:r>
                      <a:r>
                        <a:rPr lang="en-US" sz="2000" b="1" dirty="0" err="1"/>
                        <a:t>lượng</a:t>
                      </a:r>
                      <a:r>
                        <a:rPr lang="en-US" sz="2000" b="1" dirty="0"/>
                        <a:t> NST </a:t>
                      </a:r>
                      <a:r>
                        <a:rPr lang="en-US" sz="2000" b="1" dirty="0" err="1"/>
                        <a:t>trong</a:t>
                      </a:r>
                      <a:r>
                        <a:rPr lang="en-US" sz="2000" b="1" dirty="0"/>
                        <a:t> TB</a:t>
                      </a:r>
                    </a:p>
                  </a:txBody>
                  <a:tcPr anchor="ctr"/>
                </a:tc>
                <a:tc>
                  <a:txBody>
                    <a:bodyPr/>
                    <a:lstStyle/>
                    <a:p>
                      <a:pPr algn="ctr"/>
                      <a:r>
                        <a:rPr lang="en-US" sz="2000" dirty="0" err="1"/>
                        <a:t>Người</a:t>
                      </a:r>
                      <a:endParaRPr lang="en-US" sz="2000" dirty="0"/>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dirty="0">
                          <a:solidFill>
                            <a:schemeClr val="accent4"/>
                          </a:solidFill>
                        </a:rPr>
                        <a:t>9</a:t>
                      </a:r>
                    </a:p>
                  </a:txBody>
                  <a:tcPr anchor="ctr"/>
                </a:tc>
                <a:extLst>
                  <a:ext uri="{0D108BD9-81ED-4DB2-BD59-A6C34878D82A}">
                    <a16:rowId xmlns=""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2"/>
            <a:ext cx="11223812" cy="772904"/>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042134"/>
            <a:ext cx="11223812" cy="554663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073829"/>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 xmlns:a16="http://schemas.microsoft.com/office/drawing/2014/main" id="{A3048ACF-F7E3-1BEA-63D7-87BB84411D22}"/>
              </a:ext>
            </a:extLst>
          </p:cNvPr>
          <p:cNvSpPr txBox="1"/>
          <p:nvPr/>
        </p:nvSpPr>
        <p:spPr>
          <a:xfrm>
            <a:off x="903831" y="1637430"/>
            <a:ext cx="10527773" cy="461665"/>
          </a:xfrm>
          <a:prstGeom prst="rect">
            <a:avLst/>
          </a:prstGeom>
          <a:noFill/>
        </p:spPr>
        <p:txBody>
          <a:bodyPr wrap="square">
            <a:spAutoFit/>
          </a:bodyPr>
          <a:lstStyle/>
          <a:p>
            <a:pPr algn="just">
              <a:lnSpc>
                <a:spcPct val="120000"/>
              </a:lnSpc>
            </a:pPr>
            <a:r>
              <a:rPr lang="en-US" sz="2000" b="1" dirty="0"/>
              <a:t>CH</a:t>
            </a:r>
            <a:r>
              <a:rPr lang="vi-VN" sz="2000" b="1" dirty="0"/>
              <a:t>2. </a:t>
            </a:r>
            <a:r>
              <a:rPr lang="vi-VN" sz="2000" dirty="0"/>
              <a:t>Nêu điểm khác nhau giữa bộ NST lưỡng bội và bộ NST đơn bội.</a:t>
            </a:r>
          </a:p>
        </p:txBody>
      </p:sp>
      <p:graphicFrame>
        <p:nvGraphicFramePr>
          <p:cNvPr id="2" name="Table 1">
            <a:extLst>
              <a:ext uri="{FF2B5EF4-FFF2-40B4-BE49-F238E27FC236}">
                <a16:creationId xmlns=""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3145495941"/>
              </p:ext>
            </p:extLst>
          </p:nvPr>
        </p:nvGraphicFramePr>
        <p:xfrm>
          <a:off x="794870" y="2099095"/>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 xmlns:a16="http://schemas.microsoft.com/office/drawing/2014/main" val="2649516571"/>
                    </a:ext>
                  </a:extLst>
                </a:gridCol>
                <a:gridCol w="5358125">
                  <a:extLst>
                    <a:ext uri="{9D8B030D-6E8A-4147-A177-3AD203B41FA5}">
                      <a16:colId xmlns="" xmlns:a16="http://schemas.microsoft.com/office/drawing/2014/main" val="414074331"/>
                    </a:ext>
                  </a:extLst>
                </a:gridCol>
              </a:tblGrid>
              <a:tr h="860549">
                <a:tc>
                  <a:txBody>
                    <a:bodyPr/>
                    <a:lstStyle/>
                    <a:p>
                      <a:pPr algn="ctr">
                        <a:lnSpc>
                          <a:spcPct val="120000"/>
                        </a:lnSpc>
                      </a:pPr>
                      <a:r>
                        <a:rPr lang="vi-VN" sz="2000" dirty="0"/>
                        <a:t>Bộ NST đơn bội</a:t>
                      </a:r>
                    </a:p>
                    <a:p>
                      <a:pPr algn="ctr">
                        <a:lnSpc>
                          <a:spcPct val="120000"/>
                        </a:lnSpc>
                      </a:pPr>
                      <a:r>
                        <a:rPr lang="vi-VN" sz="2000" dirty="0"/>
                        <a:t>(Kí hiệu: n)</a:t>
                      </a:r>
                      <a:endParaRPr lang="en-US" sz="2000" dirty="0"/>
                    </a:p>
                  </a:txBody>
                  <a:tcPr/>
                </a:tc>
                <a:tc>
                  <a:txBody>
                    <a:bodyPr/>
                    <a:lstStyle/>
                    <a:p>
                      <a:pPr algn="ctr">
                        <a:lnSpc>
                          <a:spcPct val="120000"/>
                        </a:lnSpc>
                      </a:pPr>
                      <a:r>
                        <a:rPr lang="vi-VN" sz="2000"/>
                        <a:t>Bộ NST lưỡng bội</a:t>
                      </a:r>
                    </a:p>
                    <a:p>
                      <a:pPr algn="ctr">
                        <a:lnSpc>
                          <a:spcPct val="120000"/>
                        </a:lnSpc>
                      </a:pPr>
                      <a:r>
                        <a:rPr lang="vi-VN" sz="2000"/>
                        <a:t>(Kí hiệu: 2n)</a:t>
                      </a:r>
                      <a:endParaRPr lang="en-US" sz="2000"/>
                    </a:p>
                  </a:txBody>
                  <a:tcPr/>
                </a:tc>
                <a:extLst>
                  <a:ext uri="{0D108BD9-81ED-4DB2-BD59-A6C34878D82A}">
                    <a16:rowId xmlns=""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 xmlns:a16="http://schemas.microsoft.com/office/drawing/2014/main" val="3223779726"/>
                  </a:ext>
                </a:extLst>
              </a:tr>
              <a:tr h="860549">
                <a:tc>
                  <a:txBody>
                    <a:bodyPr/>
                    <a:lstStyle/>
                    <a:p>
                      <a:pPr>
                        <a:lnSpc>
                          <a:spcPct val="120000"/>
                        </a:lnSpc>
                      </a:pPr>
                      <a:r>
                        <a:rPr lang="en-US" sz="2000" dirty="0"/>
                        <a:t>- NST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chiếc</a:t>
                      </a:r>
                      <a:r>
                        <a:rPr lang="en-US" sz="2000" dirty="0"/>
                        <a:t> </a:t>
                      </a:r>
                      <a:r>
                        <a:rPr lang="en-US" sz="2000" dirty="0" err="1"/>
                        <a:t>và</a:t>
                      </a:r>
                      <a:r>
                        <a:rPr lang="en-US" sz="2000" dirty="0"/>
                        <a:t> </a:t>
                      </a:r>
                      <a:r>
                        <a:rPr lang="en-US" sz="2000" dirty="0" err="1"/>
                        <a:t>chỉ</a:t>
                      </a:r>
                      <a:r>
                        <a:rPr lang="en-US" sz="2000" dirty="0"/>
                        <a:t> </a:t>
                      </a:r>
                      <a:r>
                        <a:rPr lang="en-US" sz="2000" dirty="0" err="1"/>
                        <a:t>xuất</a:t>
                      </a:r>
                      <a:r>
                        <a:rPr lang="en-US" sz="2000" dirty="0"/>
                        <a:t> </a:t>
                      </a:r>
                      <a:r>
                        <a:rPr lang="en-US" sz="2000" dirty="0" err="1"/>
                        <a:t>phát</a:t>
                      </a:r>
                      <a:r>
                        <a:rPr lang="en-US" sz="2000" dirty="0"/>
                        <a:t> </a:t>
                      </a:r>
                      <a:r>
                        <a:rPr lang="en-US" sz="2000" dirty="0" err="1"/>
                        <a:t>từ</a:t>
                      </a:r>
                      <a:r>
                        <a:rPr lang="en-US" sz="2000" dirty="0"/>
                        <a:t> 1 </a:t>
                      </a:r>
                      <a:r>
                        <a:rPr lang="en-US" sz="2000" dirty="0" err="1"/>
                        <a:t>nguồn</a:t>
                      </a:r>
                      <a:r>
                        <a:rPr lang="en-US" sz="2000" dirty="0"/>
                        <a:t> </a:t>
                      </a:r>
                      <a:r>
                        <a:rPr lang="en-US" sz="2000" dirty="0" err="1"/>
                        <a:t>gốc</a:t>
                      </a:r>
                      <a:r>
                        <a:rPr lang="en-US" sz="2000" dirty="0"/>
                        <a:t> </a:t>
                      </a:r>
                      <a:r>
                        <a:rPr lang="en-US" sz="2000" dirty="0" err="1"/>
                        <a:t>hoặc</a:t>
                      </a:r>
                      <a:r>
                        <a:rPr lang="en-US" sz="2000" dirty="0"/>
                        <a:t> </a:t>
                      </a:r>
                      <a:r>
                        <a:rPr lang="en-US" sz="2000" dirty="0" err="1"/>
                        <a:t>từ</a:t>
                      </a:r>
                      <a:r>
                        <a:rPr lang="en-US" sz="2000" dirty="0"/>
                        <a:t> </a:t>
                      </a:r>
                      <a:r>
                        <a:rPr lang="en-US" sz="2000" dirty="0" err="1"/>
                        <a:t>bố</a:t>
                      </a:r>
                      <a:r>
                        <a:rPr lang="en-US" sz="2000" dirty="0"/>
                        <a:t> </a:t>
                      </a:r>
                      <a:r>
                        <a:rPr lang="en-US" sz="2000" dirty="0" err="1"/>
                        <a:t>hoặc</a:t>
                      </a:r>
                      <a:r>
                        <a:rPr lang="en-US" sz="2000" dirty="0"/>
                        <a:t> </a:t>
                      </a:r>
                      <a:r>
                        <a:rPr lang="en-US" sz="2000" dirty="0" err="1"/>
                        <a:t>từ</a:t>
                      </a:r>
                      <a:r>
                        <a:rPr lang="en-US" sz="2000" dirty="0"/>
                        <a:t> </a:t>
                      </a:r>
                      <a:r>
                        <a:rPr lang="en-US" sz="2000" dirty="0" err="1"/>
                        <a:t>mẹ</a:t>
                      </a:r>
                      <a:r>
                        <a:rPr lang="en-US" sz="2000" dirty="0"/>
                        <a:t>.</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 xmlns:a16="http://schemas.microsoft.com/office/drawing/2014/main" val="1259564114"/>
                  </a:ext>
                </a:extLst>
              </a:tr>
              <a:tr h="461807">
                <a:tc>
                  <a:txBody>
                    <a:bodyPr/>
                    <a:lstStyle/>
                    <a:p>
                      <a:pPr>
                        <a:lnSpc>
                          <a:spcPct val="120000"/>
                        </a:lnSpc>
                      </a:pPr>
                      <a:r>
                        <a:rPr lang="en-US" sz="2000" dirty="0"/>
                        <a:t>- Gene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chiếc</a:t>
                      </a:r>
                      <a:r>
                        <a:rPr lang="en-US" sz="2000" dirty="0"/>
                        <a:t> </a:t>
                      </a:r>
                      <a:r>
                        <a:rPr lang="en-US" sz="2000" dirty="0" err="1"/>
                        <a:t>allelr</a:t>
                      </a:r>
                      <a:r>
                        <a:rPr lang="en-US" sz="2000" dirty="0"/>
                        <a:t>.</a:t>
                      </a:r>
                    </a:p>
                  </a:txBody>
                  <a:tcPr/>
                </a:tc>
                <a:tc>
                  <a:txBody>
                    <a:bodyPr/>
                    <a:lstStyle/>
                    <a:p>
                      <a:pPr>
                        <a:lnSpc>
                          <a:spcPct val="120000"/>
                        </a:lnSpc>
                      </a:pPr>
                      <a:r>
                        <a:rPr lang="en-US" sz="2000" dirty="0"/>
                        <a:t>- Gene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cặp</a:t>
                      </a:r>
                      <a:r>
                        <a:rPr lang="en-US" sz="2000" dirty="0"/>
                        <a:t> allele.</a:t>
                      </a:r>
                    </a:p>
                  </a:txBody>
                  <a:tcPr/>
                </a:tc>
                <a:extLst>
                  <a:ext uri="{0D108BD9-81ED-4DB2-BD59-A6C34878D82A}">
                    <a16:rowId xmlns=""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67575" y="1195300"/>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1. </a:t>
            </a:r>
            <a:r>
              <a:rPr lang="en-US" sz="2400" b="1" dirty="0" err="1">
                <a:solidFill>
                  <a:schemeClr val="bg1"/>
                </a:solidFill>
              </a:rPr>
              <a:t>Khái</a:t>
            </a:r>
            <a:r>
              <a:rPr lang="en-US" sz="2400" b="1" dirty="0">
                <a:solidFill>
                  <a:schemeClr val="bg1"/>
                </a:solidFill>
              </a:rPr>
              <a:t> </a:t>
            </a:r>
            <a:r>
              <a:rPr lang="en-US" sz="2400" b="1" dirty="0" err="1">
                <a:solidFill>
                  <a:schemeClr val="bg1"/>
                </a:solidFill>
              </a:rPr>
              <a:t>niệm</a:t>
            </a:r>
            <a:r>
              <a:rPr lang="en-US" sz="2400" b="1" dirty="0">
                <a:solidFill>
                  <a:schemeClr val="bg1"/>
                </a:solidFill>
              </a:rPr>
              <a:t> </a:t>
            </a:r>
            <a:r>
              <a:rPr lang="en-US" sz="2400" b="1" dirty="0" err="1">
                <a:solidFill>
                  <a:schemeClr val="bg1"/>
                </a:solidFill>
              </a:rPr>
              <a:t>bộ</a:t>
            </a:r>
            <a:r>
              <a:rPr lang="en-US" sz="2400" b="1" dirty="0">
                <a:solidFill>
                  <a:schemeClr val="bg1"/>
                </a:solidFill>
              </a:rPr>
              <a:t> NST</a:t>
            </a:r>
          </a:p>
        </p:txBody>
      </p:sp>
      <p:sp>
        <p:nvSpPr>
          <p:cNvPr id="8" name="TextBox 7">
            <a:extLst>
              <a:ext uri="{FF2B5EF4-FFF2-40B4-BE49-F238E27FC236}">
                <a16:creationId xmlns="" xmlns:a16="http://schemas.microsoft.com/office/drawing/2014/main" id="{A3048ACF-F7E3-1BEA-63D7-87BB84411D22}"/>
              </a:ext>
            </a:extLst>
          </p:cNvPr>
          <p:cNvSpPr txBox="1"/>
          <p:nvPr/>
        </p:nvSpPr>
        <p:spPr>
          <a:xfrm>
            <a:off x="929122" y="1746557"/>
            <a:ext cx="10527773" cy="461665"/>
          </a:xfrm>
          <a:prstGeom prst="rect">
            <a:avLst/>
          </a:prstGeom>
          <a:noFill/>
        </p:spPr>
        <p:txBody>
          <a:bodyPr wrap="square">
            <a:spAutoFit/>
          </a:bodyPr>
          <a:lstStyle/>
          <a:p>
            <a:pPr algn="just">
              <a:lnSpc>
                <a:spcPct val="120000"/>
              </a:lnSpc>
            </a:pPr>
            <a:r>
              <a:rPr lang="en-US" sz="2000" b="1" dirty="0"/>
              <a:t>CH</a:t>
            </a:r>
            <a:r>
              <a:rPr lang="vi-VN" sz="2000" b="1" dirty="0"/>
              <a:t>3. </a:t>
            </a:r>
            <a:r>
              <a:rPr lang="vi-VN" sz="2000" dirty="0"/>
              <a:t>Nhận xét về số lượng NST trong bộ NST ở các loài.</a:t>
            </a:r>
            <a:endParaRPr lang="en-US" sz="2000" dirty="0"/>
          </a:p>
        </p:txBody>
      </p:sp>
      <p:sp>
        <p:nvSpPr>
          <p:cNvPr id="3" name="TextBox 2">
            <a:extLst>
              <a:ext uri="{FF2B5EF4-FFF2-40B4-BE49-F238E27FC236}">
                <a16:creationId xmlns="" xmlns:a16="http://schemas.microsoft.com/office/drawing/2014/main" id="{72E9E941-2B37-2615-2B44-73C1983D052F}"/>
              </a:ext>
            </a:extLst>
          </p:cNvPr>
          <p:cNvSpPr txBox="1"/>
          <p:nvPr/>
        </p:nvSpPr>
        <p:spPr>
          <a:xfrm>
            <a:off x="929121" y="1998326"/>
            <a:ext cx="10246878" cy="89255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sz="2000" dirty="0" err="1"/>
              <a:t>Trả</a:t>
            </a:r>
            <a:r>
              <a:rPr lang="en-US" sz="2000" dirty="0"/>
              <a:t> </a:t>
            </a:r>
            <a:r>
              <a:rPr lang="en-US" sz="2000" dirty="0" err="1"/>
              <a:t>lời</a:t>
            </a:r>
            <a:r>
              <a:rPr lang="en-US" sz="2000" dirty="0"/>
              <a:t>: </a:t>
            </a:r>
          </a:p>
          <a:p>
            <a:pPr>
              <a:lnSpc>
                <a:spcPct val="130000"/>
              </a:lnSpc>
            </a:pPr>
            <a:r>
              <a:rPr lang="vi-VN" sz="2000" b="0" dirty="0">
                <a:solidFill>
                  <a:schemeClr val="tx1"/>
                </a:solidFill>
              </a:rPr>
              <a:t>Số lượng NST trong bộ NST ở các loài thường </a:t>
            </a:r>
            <a:r>
              <a:rPr lang="vi-VN" sz="2000" dirty="0">
                <a:solidFill>
                  <a:srgbClr val="FF0000"/>
                </a:solidFill>
              </a:rPr>
              <a:t>khác nhau.</a:t>
            </a:r>
            <a:endParaRPr lang="en-US" sz="2000" dirty="0">
              <a:solidFill>
                <a:srgbClr val="FF0000"/>
              </a:solidFill>
            </a:endParaRPr>
          </a:p>
        </p:txBody>
      </p:sp>
      <p:pic>
        <p:nvPicPr>
          <p:cNvPr id="6" name="Picture 5">
            <a:extLst>
              <a:ext uri="{FF2B5EF4-FFF2-40B4-BE49-F238E27FC236}">
                <a16:creationId xmlns="" xmlns:a16="http://schemas.microsoft.com/office/drawing/2014/main" id="{879BFFC1-510B-B09C-D490-1F042AB52D52}"/>
              </a:ext>
            </a:extLst>
          </p:cNvPr>
          <p:cNvPicPr>
            <a:picLocks noChangeAspect="1"/>
          </p:cNvPicPr>
          <p:nvPr/>
        </p:nvPicPr>
        <p:blipFill>
          <a:blip r:embed="rId3"/>
          <a:stretch>
            <a:fillRect/>
          </a:stretch>
        </p:blipFill>
        <p:spPr>
          <a:xfrm>
            <a:off x="2607307" y="2890878"/>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2"/>
            <a:ext cx="11223812" cy="667846"/>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912888"/>
            <a:ext cx="11223812" cy="567588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003770"/>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 xmlns:a16="http://schemas.microsoft.com/office/drawing/2014/main" id="{A3048ACF-F7E3-1BEA-63D7-87BB84411D22}"/>
              </a:ext>
            </a:extLst>
          </p:cNvPr>
          <p:cNvSpPr txBox="1"/>
          <p:nvPr/>
        </p:nvSpPr>
        <p:spPr>
          <a:xfrm>
            <a:off x="645054" y="1516847"/>
            <a:ext cx="10937743" cy="1612686"/>
          </a:xfrm>
          <a:prstGeom prst="rect">
            <a:avLst/>
          </a:prstGeom>
          <a:noFill/>
        </p:spPr>
        <p:txBody>
          <a:bodyPr wrap="square">
            <a:spAutoFit/>
          </a:bodyPr>
          <a:lstStyle/>
          <a:p>
            <a:pPr algn="just">
              <a:lnSpc>
                <a:spcPct val="120000"/>
              </a:lnSpc>
              <a:spcAft>
                <a:spcPts val="600"/>
              </a:spcAft>
            </a:pPr>
            <a:r>
              <a:rPr lang="vi-VN" sz="2000" dirty="0"/>
              <a:t>Mỗi loài sinh vật có </a:t>
            </a:r>
            <a:r>
              <a:rPr lang="vi-VN" sz="2000" b="1" dirty="0">
                <a:solidFill>
                  <a:srgbClr val="FF0000"/>
                </a:solidFill>
              </a:rPr>
              <a:t>một bộ NST riêng</a:t>
            </a:r>
            <a:r>
              <a:rPr lang="vi-VN" sz="2000" dirty="0"/>
              <a:t>, </a:t>
            </a:r>
            <a:r>
              <a:rPr lang="vi-VN" sz="2000" b="1" dirty="0">
                <a:solidFill>
                  <a:srgbClr val="1237F2"/>
                </a:solidFill>
              </a:rPr>
              <a:t>đặc trưng về số lượng, hình dạng và cấu trúc của NST</a:t>
            </a:r>
            <a:r>
              <a:rPr lang="vi-VN" sz="2000" dirty="0"/>
              <a:t>. Các cá thể cùng loài đều mang bộ NST đặc trưng của loài. </a:t>
            </a:r>
            <a:endParaRPr lang="en-US" sz="2000" dirty="0"/>
          </a:p>
          <a:p>
            <a:pPr algn="just">
              <a:lnSpc>
                <a:spcPct val="120000"/>
              </a:lnSpc>
              <a:spcAft>
                <a:spcPts val="600"/>
              </a:spcAft>
            </a:pPr>
            <a:r>
              <a:rPr lang="vi-VN" sz="2000" i="1" dirty="0"/>
              <a:t>Ví dụ: Các giống ngô hiện nay được trồng ở nhiều quốc gia đều có bộ NST 2n = 20 nhiều giống chó nhà được nuôi ở nhiều nơi trên thế giới đều có bộ NST 2n = 78</a:t>
            </a:r>
            <a:endParaRPr lang="en-US" sz="2000" i="1" dirty="0"/>
          </a:p>
        </p:txBody>
      </p:sp>
      <p:grpSp>
        <p:nvGrpSpPr>
          <p:cNvPr id="5" name="Group 4">
            <a:extLst>
              <a:ext uri="{FF2B5EF4-FFF2-40B4-BE49-F238E27FC236}">
                <a16:creationId xmlns=""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EE7FA"/>
        </a:solidFill>
        <a:effectLst/>
      </p:bgPr>
    </p:bg>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 xmlns:a16="http://schemas.microsoft.com/office/drawing/2014/main"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 xmlns:a16="http://schemas.microsoft.com/office/drawing/2014/main"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 xmlns:a16="http://schemas.microsoft.com/office/drawing/2014/main" id="{6F736A16-F909-9C4D-8B25-420CC06341A9}"/>
              </a:ext>
            </a:extLst>
          </p:cNvPr>
          <p:cNvGrpSpPr/>
          <p:nvPr/>
        </p:nvGrpSpPr>
        <p:grpSpPr>
          <a:xfrm>
            <a:off x="267801" y="2319753"/>
            <a:ext cx="11782872" cy="3193943"/>
            <a:chOff x="0" y="1982640"/>
            <a:chExt cx="12192000" cy="4445587"/>
          </a:xfrm>
        </p:grpSpPr>
        <p:sp>
          <p:nvSpPr>
            <p:cNvPr id="14" name="AutoShape 2" descr="What are Chromosomes?">
              <a:extLst>
                <a:ext uri="{FF2B5EF4-FFF2-40B4-BE49-F238E27FC236}">
                  <a16:creationId xmlns="" xmlns:a16="http://schemas.microsoft.com/office/drawing/2014/main"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 xmlns:a16="http://schemas.microsoft.com/office/drawing/2014/main"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 xmlns:a16="http://schemas.microsoft.com/office/drawing/2014/main"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 xmlns:a16="http://schemas.microsoft.com/office/drawing/2014/main"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dirty="0">
                <a:solidFill>
                  <a:srgbClr val="000000"/>
                </a:solidFill>
                <a:effectLst/>
                <a:latin typeface="+mj-lt"/>
              </a:rPr>
              <a:t>1. </a:t>
            </a:r>
            <a:r>
              <a:rPr lang="vi-VN" sz="2200" b="0" i="0" dirty="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 xmlns:a16="http://schemas.microsoft.com/office/drawing/2014/main" id="{1888BF74-F659-88D4-9DA4-C611CC48F519}"/>
              </a:ext>
            </a:extLst>
          </p:cNvPr>
          <p:cNvSpPr txBox="1"/>
          <p:nvPr/>
        </p:nvSpPr>
        <p:spPr>
          <a:xfrm>
            <a:off x="1066595" y="4070356"/>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dirty="0">
                <a:solidFill>
                  <a:srgbClr val="008000"/>
                </a:solidFill>
                <a:highlight>
                  <a:srgbClr val="FFFFFF"/>
                </a:highlight>
              </a:rPr>
              <a:t>Trả lời:</a:t>
            </a:r>
          </a:p>
          <a:p>
            <a:r>
              <a:rPr lang="vi-VN" b="1" dirty="0"/>
              <a:t>1. </a:t>
            </a:r>
            <a:r>
              <a:rPr lang="vi-VN" dirty="0"/>
              <a:t>Thông tin có thể nhận biết được sự khác biệt về bộ NST giữa các loài là: </a:t>
            </a:r>
            <a:r>
              <a:rPr lang="vi-VN" b="1" dirty="0">
                <a:solidFill>
                  <a:srgbClr val="FF0000"/>
                </a:solidFill>
              </a:rPr>
              <a:t>số lượng, hình dạng và cấu trúc của NST.</a:t>
            </a:r>
            <a:endParaRPr lang="en-US" b="1" dirty="0">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2"/>
            <a:ext cx="5913227" cy="518940"/>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763981"/>
            <a:ext cx="11223812" cy="5824789"/>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494751"/>
          </a:xfrm>
          <a:prstGeom prst="rect">
            <a:avLst/>
          </a:prstGeom>
          <a:noFill/>
        </p:spPr>
        <p:txBody>
          <a:bodyPr wrap="square" rtlCol="0">
            <a:spAutoFit/>
          </a:bodyPr>
          <a:lstStyle/>
          <a:p>
            <a:pPr>
              <a:lnSpc>
                <a:spcPct val="120000"/>
              </a:lnSpc>
            </a:pPr>
            <a:r>
              <a:rPr lang="en-US" sz="2400" b="1" dirty="0">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440028" y="763980"/>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11" name="TextBox 10">
            <a:extLst>
              <a:ext uri="{FF2B5EF4-FFF2-40B4-BE49-F238E27FC236}">
                <a16:creationId xmlns="" xmlns:a16="http://schemas.microsoft.com/office/drawing/2014/main" id="{32FBAFE9-D504-7201-03A2-7E3C90E3259E}"/>
              </a:ext>
            </a:extLst>
          </p:cNvPr>
          <p:cNvSpPr txBox="1"/>
          <p:nvPr/>
        </p:nvSpPr>
        <p:spPr>
          <a:xfrm>
            <a:off x="662948" y="1295886"/>
            <a:ext cx="10130519" cy="867482"/>
          </a:xfrm>
          <a:prstGeom prst="rect">
            <a:avLst/>
          </a:prstGeom>
          <a:noFill/>
        </p:spPr>
        <p:txBody>
          <a:bodyPr wrap="square">
            <a:spAutoFit/>
          </a:bodyPr>
          <a:lstStyle/>
          <a:p>
            <a:pPr algn="just">
              <a:lnSpc>
                <a:spcPct val="120000"/>
              </a:lnSpc>
            </a:pPr>
            <a:r>
              <a:rPr lang="vi-VN" sz="2200" b="1" i="0" dirty="0">
                <a:solidFill>
                  <a:srgbClr val="000000"/>
                </a:solidFill>
                <a:effectLst/>
                <a:latin typeface="+mj-lt"/>
              </a:rPr>
              <a:t>2. </a:t>
            </a:r>
            <a:r>
              <a:rPr lang="vi-VN" sz="2200" b="0" i="0" dirty="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 xmlns:a16="http://schemas.microsoft.com/office/drawing/2014/main" id="{1888BF74-F659-88D4-9DA4-C611CC48F519}"/>
              </a:ext>
            </a:extLst>
          </p:cNvPr>
          <p:cNvSpPr txBox="1"/>
          <p:nvPr/>
        </p:nvSpPr>
        <p:spPr>
          <a:xfrm>
            <a:off x="764672" y="3791200"/>
            <a:ext cx="10596287" cy="208627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dirty="0">
                <a:solidFill>
                  <a:srgbClr val="008000"/>
                </a:solidFill>
                <a:highlight>
                  <a:srgbClr val="FFFFFF"/>
                </a:highlight>
              </a:rPr>
              <a:t>Trả lời</a:t>
            </a:r>
            <a:r>
              <a:rPr lang="vi-VN" b="1" dirty="0" smtClean="0">
                <a:solidFill>
                  <a:srgbClr val="008000"/>
                </a:solidFill>
                <a:highlight>
                  <a:srgbClr val="FFFFFF"/>
                </a:highlight>
              </a:rPr>
              <a:t>:</a:t>
            </a:r>
            <a:r>
              <a:rPr lang="vi-VN" b="1" dirty="0" smtClean="0"/>
              <a:t> </a:t>
            </a:r>
            <a:endParaRPr lang="en-US" b="1" dirty="0"/>
          </a:p>
          <a:p>
            <a:r>
              <a:rPr lang="vi-VN" dirty="0"/>
              <a:t>- Cà chua và lúa nước cùng có chung một bộ NST là </a:t>
            </a:r>
            <a:r>
              <a:rPr lang="vi-VN" b="1" dirty="0">
                <a:solidFill>
                  <a:srgbClr val="FF0000"/>
                </a:solidFill>
              </a:rPr>
              <a:t>nhận định sai.</a:t>
            </a:r>
          </a:p>
          <a:p>
            <a:r>
              <a:rPr lang="vi-VN" dirty="0"/>
              <a:t>- Giải thích: Bộ NST của các loài có thể giống nhau về số lượng nhưng </a:t>
            </a:r>
            <a:r>
              <a:rPr lang="vi-VN" b="1" dirty="0">
                <a:solidFill>
                  <a:srgbClr val="1237F2"/>
                </a:solidFill>
              </a:rPr>
              <a:t>hình dạng và đặc biệt là cấu trúc NST sẽ khác nhau</a:t>
            </a:r>
            <a:r>
              <a:rPr lang="vi-VN" dirty="0"/>
              <a:t>. Bởi vậy, </a:t>
            </a:r>
            <a:r>
              <a:rPr lang="vi-VN" b="1" dirty="0">
                <a:solidFill>
                  <a:srgbClr val="00B050"/>
                </a:solidFill>
              </a:rPr>
              <a:t>không thể chỉ căn cứ vào số lượng NST</a:t>
            </a:r>
            <a:r>
              <a:rPr lang="vi-VN" dirty="0"/>
              <a:t> để kết luận cà chua và lúa nước cùng có chung một bộ NST.</a:t>
            </a:r>
            <a:endParaRPr lang="en-US" b="1" dirty="0">
              <a:solidFill>
                <a:srgbClr val="FF0000"/>
              </a:solidFill>
            </a:endParaRPr>
          </a:p>
        </p:txBody>
      </p:sp>
      <p:graphicFrame>
        <p:nvGraphicFramePr>
          <p:cNvPr id="12" name="Table 11">
            <a:extLst>
              <a:ext uri="{FF2B5EF4-FFF2-40B4-BE49-F238E27FC236}">
                <a16:creationId xmlns=""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890068178"/>
              </p:ext>
            </p:extLst>
          </p:nvPr>
        </p:nvGraphicFramePr>
        <p:xfrm>
          <a:off x="699249" y="2160509"/>
          <a:ext cx="10936937" cy="1701759"/>
        </p:xfrm>
        <a:graphic>
          <a:graphicData uri="http://schemas.openxmlformats.org/drawingml/2006/table">
            <a:tbl>
              <a:tblPr firstRow="1" bandRow="1">
                <a:tableStyleId>{00A15C55-8517-42AA-B614-E9B94910E393}</a:tableStyleId>
              </a:tblPr>
              <a:tblGrid>
                <a:gridCol w="1988534">
                  <a:extLst>
                    <a:ext uri="{9D8B030D-6E8A-4147-A177-3AD203B41FA5}">
                      <a16:colId xmlns="" xmlns:a16="http://schemas.microsoft.com/office/drawing/2014/main" val="1891883094"/>
                    </a:ext>
                  </a:extLst>
                </a:gridCol>
                <a:gridCol w="994267">
                  <a:extLst>
                    <a:ext uri="{9D8B030D-6E8A-4147-A177-3AD203B41FA5}">
                      <a16:colId xmlns="" xmlns:a16="http://schemas.microsoft.com/office/drawing/2014/main" val="3900966830"/>
                    </a:ext>
                  </a:extLst>
                </a:gridCol>
                <a:gridCol w="994267">
                  <a:extLst>
                    <a:ext uri="{9D8B030D-6E8A-4147-A177-3AD203B41FA5}">
                      <a16:colId xmlns="" xmlns:a16="http://schemas.microsoft.com/office/drawing/2014/main" val="630594239"/>
                    </a:ext>
                  </a:extLst>
                </a:gridCol>
                <a:gridCol w="994267">
                  <a:extLst>
                    <a:ext uri="{9D8B030D-6E8A-4147-A177-3AD203B41FA5}">
                      <a16:colId xmlns="" xmlns:a16="http://schemas.microsoft.com/office/drawing/2014/main" val="2647870400"/>
                    </a:ext>
                  </a:extLst>
                </a:gridCol>
                <a:gridCol w="994267">
                  <a:extLst>
                    <a:ext uri="{9D8B030D-6E8A-4147-A177-3AD203B41FA5}">
                      <a16:colId xmlns="" xmlns:a16="http://schemas.microsoft.com/office/drawing/2014/main" val="1962614463"/>
                    </a:ext>
                  </a:extLst>
                </a:gridCol>
                <a:gridCol w="994267">
                  <a:extLst>
                    <a:ext uri="{9D8B030D-6E8A-4147-A177-3AD203B41FA5}">
                      <a16:colId xmlns="" xmlns:a16="http://schemas.microsoft.com/office/drawing/2014/main" val="502663409"/>
                    </a:ext>
                  </a:extLst>
                </a:gridCol>
                <a:gridCol w="994267">
                  <a:extLst>
                    <a:ext uri="{9D8B030D-6E8A-4147-A177-3AD203B41FA5}">
                      <a16:colId xmlns="" xmlns:a16="http://schemas.microsoft.com/office/drawing/2014/main" val="1958919858"/>
                    </a:ext>
                  </a:extLst>
                </a:gridCol>
                <a:gridCol w="994267">
                  <a:extLst>
                    <a:ext uri="{9D8B030D-6E8A-4147-A177-3AD203B41FA5}">
                      <a16:colId xmlns="" xmlns:a16="http://schemas.microsoft.com/office/drawing/2014/main" val="657668174"/>
                    </a:ext>
                  </a:extLst>
                </a:gridCol>
                <a:gridCol w="994267">
                  <a:extLst>
                    <a:ext uri="{9D8B030D-6E8A-4147-A177-3AD203B41FA5}">
                      <a16:colId xmlns="" xmlns:a16="http://schemas.microsoft.com/office/drawing/2014/main" val="738451086"/>
                    </a:ext>
                  </a:extLst>
                </a:gridCol>
                <a:gridCol w="994267">
                  <a:extLst>
                    <a:ext uri="{9D8B030D-6E8A-4147-A177-3AD203B41FA5}">
                      <a16:colId xmlns="" xmlns:a16="http://schemas.microsoft.com/office/drawing/2014/main" val="2817802439"/>
                    </a:ext>
                  </a:extLst>
                </a:gridCol>
              </a:tblGrid>
              <a:tr h="693515">
                <a:tc>
                  <a:txBody>
                    <a:bodyPr/>
                    <a:lstStyle/>
                    <a:p>
                      <a:r>
                        <a:rPr lang="en-US" sz="2000" b="1" dirty="0" err="1"/>
                        <a:t>Số</a:t>
                      </a:r>
                      <a:r>
                        <a:rPr lang="en-US" sz="2000" b="1" dirty="0"/>
                        <a:t> </a:t>
                      </a:r>
                      <a:r>
                        <a:rPr lang="en-US" sz="2000" b="1" dirty="0" err="1"/>
                        <a:t>lượng</a:t>
                      </a:r>
                      <a:r>
                        <a:rPr lang="en-US" sz="2000" b="1" dirty="0"/>
                        <a:t> NST </a:t>
                      </a:r>
                      <a:r>
                        <a:rPr lang="en-US" sz="2000" b="1" dirty="0" err="1"/>
                        <a:t>trong</a:t>
                      </a:r>
                      <a:r>
                        <a:rPr lang="en-US" sz="2000" b="1" dirty="0"/>
                        <a:t> TB</a:t>
                      </a:r>
                    </a:p>
                  </a:txBody>
                  <a:tcPr anchor="ctr"/>
                </a:tc>
                <a:tc>
                  <a:txBody>
                    <a:bodyPr/>
                    <a:lstStyle/>
                    <a:p>
                      <a:pPr algn="ctr"/>
                      <a:r>
                        <a:rPr lang="en-US" sz="2000" dirty="0" err="1"/>
                        <a:t>Người</a:t>
                      </a:r>
                      <a:endParaRPr lang="en-US" sz="2000" dirty="0"/>
                    </a:p>
                  </a:txBody>
                  <a:tcPr anchor="ctr"/>
                </a:tc>
                <a:tc>
                  <a:txBody>
                    <a:bodyPr/>
                    <a:lstStyle/>
                    <a:p>
                      <a:pPr algn="ctr"/>
                      <a:r>
                        <a:rPr lang="en-US" sz="2000"/>
                        <a:t>Tinh tinh</a:t>
                      </a:r>
                    </a:p>
                  </a:txBody>
                  <a:tcPr anchor="ctr"/>
                </a:tc>
                <a:tc>
                  <a:txBody>
                    <a:bodyPr/>
                    <a:lstStyle/>
                    <a:p>
                      <a:pPr algn="ctr"/>
                      <a:r>
                        <a:rPr lang="en-US" sz="2000" dirty="0" err="1"/>
                        <a:t>Gà</a:t>
                      </a:r>
                      <a:r>
                        <a:rPr lang="en-US" sz="2000" dirty="0"/>
                        <a:t>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 xmlns:a16="http://schemas.microsoft.com/office/drawing/2014/main" val="1864086935"/>
                  </a:ext>
                </a:extLst>
              </a:tr>
              <a:tr h="492162">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 xmlns:a16="http://schemas.microsoft.com/office/drawing/2014/main" val="565535154"/>
                  </a:ext>
                </a:extLst>
              </a:tr>
              <a:tr h="508557">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dirty="0">
                          <a:solidFill>
                            <a:schemeClr val="accent4"/>
                          </a:solidFill>
                        </a:rPr>
                        <a:t>9</a:t>
                      </a:r>
                    </a:p>
                  </a:txBody>
                  <a:tcPr anchor="ctr"/>
                </a:tc>
                <a:extLst>
                  <a:ext uri="{0D108BD9-81ED-4DB2-BD59-A6C34878D82A}">
                    <a16:rowId xmlns="" xmlns:a16="http://schemas.microsoft.com/office/drawing/2014/main" val="3873769918"/>
                  </a:ext>
                </a:extLst>
              </a:tr>
            </a:tbl>
          </a:graphicData>
        </a:graphic>
      </p:graphicFrame>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18DCA"/>
        </a:solidFill>
        <a:effectLst/>
      </p:bgPr>
    </p:bg>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3"/>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25587F49-B768-A4E6-EE87-C88AC9784711}"/>
              </a:ext>
            </a:extLst>
          </p:cNvPr>
          <p:cNvSpPr txBox="1"/>
          <p:nvPr/>
        </p:nvSpPr>
        <p:spPr>
          <a:xfrm>
            <a:off x="394448" y="1705476"/>
            <a:ext cx="7010399" cy="3267754"/>
          </a:xfrm>
          <a:prstGeom prst="rect">
            <a:avLst/>
          </a:prstGeom>
          <a:noFill/>
        </p:spPr>
        <p:txBody>
          <a:bodyPr wrap="square" rtlCol="0">
            <a:spAutoFit/>
          </a:bodyPr>
          <a:lstStyle/>
          <a:p>
            <a:pPr>
              <a:lnSpc>
                <a:spcPct val="120000"/>
              </a:lnSpc>
            </a:pPr>
            <a:r>
              <a:rPr lang="en-US" sz="4400" b="1" dirty="0">
                <a:solidFill>
                  <a:schemeClr val="bg1"/>
                </a:solidFill>
              </a:rPr>
              <a:t>III. THỰC HÀNH</a:t>
            </a:r>
          </a:p>
          <a:p>
            <a:pPr>
              <a:lnSpc>
                <a:spcPct val="120000"/>
              </a:lnSpc>
            </a:pPr>
            <a:r>
              <a:rPr lang="en-US" sz="4400" b="1" dirty="0">
                <a:solidFill>
                  <a:schemeClr val="bg1"/>
                </a:solidFill>
              </a:rPr>
              <a:t>QUAN SÁT TIÊU BẢN NHIỄM SẮC THỂ DƯỚI KÍNH HIỂN VI</a:t>
            </a:r>
          </a:p>
        </p:txBody>
      </p:sp>
      <p:cxnSp>
        <p:nvCxnSpPr>
          <p:cNvPr id="4" name="Straight Arrow Connector 3">
            <a:extLst>
              <a:ext uri="{FF2B5EF4-FFF2-40B4-BE49-F238E27FC236}">
                <a16:creationId xmlns=""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C8280B3-0A21-B163-4E0B-E21783CCF076}"/>
              </a:ext>
            </a:extLst>
          </p:cNvPr>
          <p:cNvSpPr/>
          <p:nvPr/>
        </p:nvSpPr>
        <p:spPr>
          <a:xfrm>
            <a:off x="0" y="0"/>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 </a:t>
            </a:r>
            <a:r>
              <a:rPr lang="en-US" sz="2800" b="1" dirty="0" err="1"/>
              <a:t>Cách</a:t>
            </a:r>
            <a:r>
              <a:rPr lang="en-US" sz="2800" b="1" dirty="0"/>
              <a:t> </a:t>
            </a:r>
            <a:r>
              <a:rPr lang="en-US" sz="2800" b="1" dirty="0" err="1"/>
              <a:t>tiến</a:t>
            </a:r>
            <a:r>
              <a:rPr lang="en-US" sz="2800" b="1" dirty="0"/>
              <a:t> </a:t>
            </a:r>
            <a:r>
              <a:rPr lang="en-US" sz="2800" b="1" dirty="0" err="1"/>
              <a:t>hành</a:t>
            </a:r>
            <a:endParaRPr lang="en-US" sz="2800" b="1" dirty="0"/>
          </a:p>
        </p:txBody>
      </p:sp>
      <p:sp>
        <p:nvSpPr>
          <p:cNvPr id="4" name="Rectangle 3">
            <a:extLst>
              <a:ext uri="{FF2B5EF4-FFF2-40B4-BE49-F238E27FC236}">
                <a16:creationId xmlns="" xmlns:a16="http://schemas.microsoft.com/office/drawing/2014/main" id="{66884069-68F3-2FB1-7C50-F3029643F920}"/>
              </a:ext>
            </a:extLst>
          </p:cNvPr>
          <p:cNvSpPr/>
          <p:nvPr/>
        </p:nvSpPr>
        <p:spPr>
          <a:xfrm>
            <a:off x="1" y="579717"/>
            <a:ext cx="11845364" cy="61076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E4DB63FA-ED33-DB77-6C82-09556A05C386}"/>
              </a:ext>
            </a:extLst>
          </p:cNvPr>
          <p:cNvSpPr txBox="1"/>
          <p:nvPr/>
        </p:nvSpPr>
        <p:spPr>
          <a:xfrm>
            <a:off x="109182" y="579717"/>
            <a:ext cx="11189755" cy="5463547"/>
          </a:xfrm>
          <a:prstGeom prst="rect">
            <a:avLst/>
          </a:prstGeom>
          <a:noFill/>
        </p:spPr>
        <p:txBody>
          <a:bodyPr wrap="square">
            <a:spAutoFit/>
          </a:bodyPr>
          <a:lstStyle/>
          <a:p>
            <a:pPr algn="just">
              <a:lnSpc>
                <a:spcPct val="130000"/>
              </a:lnSpc>
              <a:spcAft>
                <a:spcPts val="600"/>
              </a:spcAft>
            </a:pPr>
            <a:r>
              <a:rPr lang="vi-VN" sz="1600" b="1" dirty="0"/>
              <a:t>Bước 1: </a:t>
            </a:r>
            <a:r>
              <a:rPr lang="vi-VN" sz="1600" dirty="0"/>
              <a:t>Chọn vật kính có độ phóng đại thấp (10x) để điều chỉnh độ hội tụ ánh sáng (Hình 42.6a).</a:t>
            </a:r>
          </a:p>
          <a:p>
            <a:pPr algn="just">
              <a:lnSpc>
                <a:spcPct val="130000"/>
              </a:lnSpc>
              <a:spcAft>
                <a:spcPts val="600"/>
              </a:spcAft>
            </a:pPr>
            <a:r>
              <a:rPr lang="vi-VN" sz="1600" b="1" dirty="0"/>
              <a:t>Bước 2: </a:t>
            </a:r>
            <a:r>
              <a:rPr lang="vi-VN" sz="1600" dirty="0"/>
              <a:t>Đặt tiêu bản lên bàn kính, dùng kẹp để giữ tiêu bản. Vặn ốc sơ cấp để đưa vật kính 10x tiến gần vào tiêu bản.</a:t>
            </a:r>
          </a:p>
          <a:p>
            <a:pPr algn="just">
              <a:lnSpc>
                <a:spcPct val="130000"/>
              </a:lnSpc>
              <a:spcAft>
                <a:spcPts val="600"/>
              </a:spcAft>
            </a:pPr>
            <a:r>
              <a:rPr lang="vi-VN" sz="1600" b="1" dirty="0"/>
              <a:t>Bước 3: </a:t>
            </a:r>
            <a:r>
              <a:rPr lang="vi-VN" sz="1600" dirty="0"/>
              <a:t>Vặn ốc sơ cấp kết hợp vặn ốc thứ cấp để điều chỉnh hình ảnh NST cho rõ nét.</a:t>
            </a:r>
          </a:p>
          <a:p>
            <a:pPr algn="just">
              <a:lnSpc>
                <a:spcPct val="130000"/>
              </a:lnSpc>
              <a:spcAft>
                <a:spcPts val="600"/>
              </a:spcAft>
            </a:pPr>
            <a:r>
              <a:rPr lang="vi-VN" sz="1600" b="1" dirty="0"/>
              <a:t>Bước 4: </a:t>
            </a:r>
            <a:r>
              <a:rPr lang="vi-VN" sz="1600" dirty="0"/>
              <a:t>Chuyển sang quan sát tiêu bản ở vật kính 40x (Hình 42.6b</a:t>
            </a:r>
            <a:r>
              <a:rPr lang="vi-VN" sz="1600" dirty="0" smtClean="0"/>
              <a:t>).</a:t>
            </a:r>
            <a:endParaRPr lang="en-US" sz="1600" dirty="0" smtClean="0"/>
          </a:p>
          <a:p>
            <a:pPr algn="just">
              <a:lnSpc>
                <a:spcPct val="130000"/>
              </a:lnSpc>
              <a:spcAft>
                <a:spcPts val="600"/>
              </a:spcAft>
            </a:pPr>
            <a:r>
              <a:rPr lang="vi-VN" sz="1600" b="1" dirty="0"/>
              <a:t>Bước 5: </a:t>
            </a:r>
            <a:r>
              <a:rPr lang="vi-VN" sz="1600" dirty="0"/>
              <a:t>Quan sát tiêu bản ở vật kính 100x.</a:t>
            </a:r>
          </a:p>
          <a:p>
            <a:pPr algn="just">
              <a:lnSpc>
                <a:spcPct val="130000"/>
              </a:lnSpc>
              <a:spcAft>
                <a:spcPts val="600"/>
              </a:spcAft>
            </a:pPr>
            <a:r>
              <a:rPr lang="en-US" sz="1600" dirty="0"/>
              <a:t>- </a:t>
            </a:r>
            <a:r>
              <a:rPr lang="vi-VN" sz="1600" dirty="0"/>
              <a:t>Nhỏ một giọt dầu soi kính vào tiêu bản cần quan sát (Hình 42.6c).</a:t>
            </a:r>
          </a:p>
          <a:p>
            <a:pPr algn="just">
              <a:lnSpc>
                <a:spcPct val="130000"/>
              </a:lnSpc>
              <a:spcAft>
                <a:spcPts val="600"/>
              </a:spcAft>
            </a:pPr>
            <a:r>
              <a:rPr lang="vi-VN" sz="1600" dirty="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1600" dirty="0"/>
              <a:t>- </a:t>
            </a:r>
            <a:r>
              <a:rPr lang="vi-VN" sz="1600" dirty="0"/>
              <a:t>Vặn ốc thứ cấp để điều chỉnh hình ảnh cho rõ nét.</a:t>
            </a:r>
          </a:p>
          <a:p>
            <a:pPr algn="just">
              <a:lnSpc>
                <a:spcPct val="130000"/>
              </a:lnSpc>
              <a:spcAft>
                <a:spcPts val="600"/>
              </a:spcAft>
            </a:pPr>
            <a:r>
              <a:rPr lang="vi-VN" sz="1600" b="1" dirty="0"/>
              <a:t>Bước 6: </a:t>
            </a:r>
            <a:r>
              <a:rPr lang="vi-VN" sz="1600" dirty="0"/>
              <a:t>Lau sạch dầu soi kính trên vật kính 100x.</a:t>
            </a:r>
          </a:p>
          <a:p>
            <a:pPr algn="just">
              <a:lnSpc>
                <a:spcPct val="130000"/>
              </a:lnSpc>
              <a:spcAft>
                <a:spcPts val="600"/>
              </a:spcAft>
            </a:pPr>
            <a:r>
              <a:rPr lang="en-US" sz="1600" dirty="0"/>
              <a:t>- </a:t>
            </a:r>
            <a:r>
              <a:rPr lang="vi-VN" sz="1600" dirty="0"/>
              <a:t>Dùng giấy mềm có tẩm cồn 70° đặt nhẹ nhàng lên bề mặt vật kính 100x.</a:t>
            </a:r>
          </a:p>
          <a:p>
            <a:pPr algn="just">
              <a:lnSpc>
                <a:spcPct val="130000"/>
              </a:lnSpc>
              <a:spcAft>
                <a:spcPts val="600"/>
              </a:spcAft>
            </a:pPr>
            <a:r>
              <a:rPr lang="en-US" sz="1600" dirty="0"/>
              <a:t>- </a:t>
            </a:r>
            <a:r>
              <a:rPr lang="vi-VN" sz="1600" dirty="0"/>
              <a:t>Giữ yên vài giây để giấy tẩm cồn hút hết dầu soi trên bề mặt vật kính.</a:t>
            </a:r>
          </a:p>
          <a:p>
            <a:pPr algn="just">
              <a:lnSpc>
                <a:spcPct val="130000"/>
              </a:lnSpc>
              <a:spcAft>
                <a:spcPts val="600"/>
              </a:spcAft>
            </a:pPr>
            <a:r>
              <a:rPr lang="en-US" sz="1600" dirty="0"/>
              <a:t>- </a:t>
            </a:r>
            <a:r>
              <a:rPr lang="vi-VN" sz="1600" dirty="0"/>
              <a:t>Kiểm tra mâm kính, nếu có dính dầu soi kính, dùng giấy mềm có tẩm cồn 70° lau sạch.</a:t>
            </a:r>
            <a:endParaRPr lang="en-US" sz="1600" dirty="0"/>
          </a:p>
          <a:p>
            <a:pPr algn="just">
              <a:lnSpc>
                <a:spcPct val="130000"/>
              </a:lnSpc>
              <a:spcAft>
                <a:spcPts val="600"/>
              </a:spcAft>
            </a:pPr>
            <a:endParaRPr lang="vi-VN" sz="1600" b="1" dirty="0"/>
          </a:p>
        </p:txBody>
      </p:sp>
    </p:spTree>
    <p:extLst>
      <p:ext uri="{BB962C8B-B14F-4D97-AF65-F5344CB8AC3E}">
        <p14:creationId xmlns:p14="http://schemas.microsoft.com/office/powerpoint/2010/main" val="1994161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 xmlns:a16="http://schemas.microsoft.com/office/drawing/2014/main" id="{1AB2ADF9-3B32-0174-387A-151C610A1267}"/>
              </a:ext>
            </a:extLst>
          </p:cNvPr>
          <p:cNvSpPr txBox="1"/>
          <p:nvPr/>
        </p:nvSpPr>
        <p:spPr>
          <a:xfrm>
            <a:off x="683413" y="776941"/>
            <a:ext cx="10907059" cy="3132332"/>
          </a:xfrm>
          <a:prstGeom prst="rect">
            <a:avLst/>
          </a:prstGeom>
          <a:noFill/>
        </p:spPr>
        <p:txBody>
          <a:bodyPr wrap="square">
            <a:spAutoFit/>
          </a:bodyPr>
          <a:lstStyle/>
          <a:p>
            <a:pPr algn="ctr">
              <a:lnSpc>
                <a:spcPct val="125000"/>
              </a:lnSpc>
            </a:pPr>
            <a:r>
              <a:rPr lang="vi-VN" sz="2000" b="1" dirty="0"/>
              <a:t>BÁO CÁO THỰC HÀNH</a:t>
            </a:r>
          </a:p>
          <a:p>
            <a:pPr algn="just">
              <a:lnSpc>
                <a:spcPct val="125000"/>
              </a:lnSpc>
            </a:pPr>
            <a:r>
              <a:rPr lang="vi-VN" sz="2000" dirty="0"/>
              <a:t>Họ và tên: ... Lớp: ...</a:t>
            </a:r>
          </a:p>
          <a:p>
            <a:pPr algn="just">
              <a:lnSpc>
                <a:spcPct val="125000"/>
              </a:lnSpc>
            </a:pPr>
            <a:r>
              <a:rPr lang="vi-VN" sz="2000" b="1" dirty="0"/>
              <a:t>1. Mục đích thí nghiệm: </a:t>
            </a:r>
            <a:r>
              <a:rPr lang="vi-VN" sz="2000" dirty="0"/>
              <a:t>Quan sát NST dưới kính hiển vi</a:t>
            </a:r>
          </a:p>
          <a:p>
            <a:pPr algn="just">
              <a:lnSpc>
                <a:spcPct val="125000"/>
              </a:lnSpc>
            </a:pPr>
            <a:r>
              <a:rPr lang="vi-VN" sz="2000" b="1" dirty="0"/>
              <a:t>2. Chuẩn bị: </a:t>
            </a:r>
            <a:r>
              <a:rPr lang="vi-VN" sz="2000" dirty="0"/>
              <a:t>Dụng cụ thí nghiệm: ...</a:t>
            </a:r>
          </a:p>
          <a:p>
            <a:pPr algn="just">
              <a:lnSpc>
                <a:spcPct val="125000"/>
              </a:lnSpc>
            </a:pPr>
            <a:r>
              <a:rPr lang="vi-VN" sz="2000" b="1" dirty="0"/>
              <a:t>3. Các bước tiến hành: </a:t>
            </a:r>
            <a:r>
              <a:rPr lang="vi-VN" sz="2000" dirty="0"/>
              <a:t>Mô tả các bước tiến hành:...</a:t>
            </a:r>
          </a:p>
          <a:p>
            <a:pPr algn="just">
              <a:lnSpc>
                <a:spcPct val="125000"/>
              </a:lnSpc>
            </a:pPr>
            <a:r>
              <a:rPr lang="vi-VN" sz="2000" b="1" dirty="0"/>
              <a:t>4. Kết quả thí nghiệm: </a:t>
            </a:r>
            <a:r>
              <a:rPr lang="vi-VN" sz="2000" dirty="0"/>
              <a:t>Dựa vào kết quả quan sát NST dưới kính hiển vi hoặc ảnh chụp, vẽ hình NST vào vở và hoàn thành thông tin theo mẫu Bảng 42.2.</a:t>
            </a:r>
          </a:p>
          <a:p>
            <a:pPr algn="ctr">
              <a:lnSpc>
                <a:spcPct val="125000"/>
              </a:lnSpc>
            </a:pPr>
            <a:r>
              <a:rPr lang="vi-VN" sz="2000" b="1" dirty="0"/>
              <a:t>Bảng 42.2. </a:t>
            </a:r>
            <a:r>
              <a:rPr lang="vi-VN" sz="2000" dirty="0"/>
              <a:t>Kết quả quan sát tiêu bản nhiễm sắc thể</a:t>
            </a:r>
            <a:endParaRPr lang="en-US" sz="2000" dirty="0"/>
          </a:p>
        </p:txBody>
      </p:sp>
      <p:graphicFrame>
        <p:nvGraphicFramePr>
          <p:cNvPr id="10" name="Table 9">
            <a:extLst>
              <a:ext uri="{FF2B5EF4-FFF2-40B4-BE49-F238E27FC236}">
                <a16:creationId xmlns=""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2912416126"/>
              </p:ext>
            </p:extLst>
          </p:nvPr>
        </p:nvGraphicFramePr>
        <p:xfrm>
          <a:off x="501129" y="3909273"/>
          <a:ext cx="11089343" cy="2179320"/>
        </p:xfrm>
        <a:graphic>
          <a:graphicData uri="http://schemas.openxmlformats.org/drawingml/2006/table">
            <a:tbl>
              <a:tblPr firstRow="1" bandRow="1">
                <a:tableStyleId>{5C22544A-7EE6-4342-B048-85BDC9FD1C3A}</a:tableStyleId>
              </a:tblPr>
              <a:tblGrid>
                <a:gridCol w="2772336">
                  <a:extLst>
                    <a:ext uri="{9D8B030D-6E8A-4147-A177-3AD203B41FA5}">
                      <a16:colId xmlns="" xmlns:a16="http://schemas.microsoft.com/office/drawing/2014/main" val="2031688626"/>
                    </a:ext>
                  </a:extLst>
                </a:gridCol>
                <a:gridCol w="1952028">
                  <a:extLst>
                    <a:ext uri="{9D8B030D-6E8A-4147-A177-3AD203B41FA5}">
                      <a16:colId xmlns="" xmlns:a16="http://schemas.microsoft.com/office/drawing/2014/main" val="1115270877"/>
                    </a:ext>
                  </a:extLst>
                </a:gridCol>
                <a:gridCol w="2467000">
                  <a:extLst>
                    <a:ext uri="{9D8B030D-6E8A-4147-A177-3AD203B41FA5}">
                      <a16:colId xmlns="" xmlns:a16="http://schemas.microsoft.com/office/drawing/2014/main" val="1113002093"/>
                    </a:ext>
                  </a:extLst>
                </a:gridCol>
                <a:gridCol w="3897979">
                  <a:extLst>
                    <a:ext uri="{9D8B030D-6E8A-4147-A177-3AD203B41FA5}">
                      <a16:colId xmlns=""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B99A48-A5C4-EFFD-853A-0B7EF01288DB}"/>
              </a:ext>
            </a:extLst>
          </p:cNvPr>
          <p:cNvSpPr>
            <a:spLocks noGrp="1"/>
          </p:cNvSpPr>
          <p:nvPr>
            <p:ph type="title"/>
          </p:nvPr>
        </p:nvSpPr>
        <p:spPr>
          <a:xfrm>
            <a:off x="2560690" y="78641"/>
            <a:ext cx="5914570" cy="492389"/>
          </a:xfrm>
        </p:spPr>
        <p:txBody>
          <a:bodyPr/>
          <a:lstStyle/>
          <a:p>
            <a:r>
              <a:rPr lang="en-US" sz="2800" dirty="0" smtClean="0">
                <a:solidFill>
                  <a:srgbClr val="FF0000"/>
                </a:solidFill>
              </a:rPr>
              <a:t>NỘI DUNG CỐT LÕI</a:t>
            </a:r>
            <a:endParaRPr lang="en-US" sz="2800" dirty="0">
              <a:solidFill>
                <a:srgbClr val="FF0000"/>
              </a:solidFill>
            </a:endParaRPr>
          </a:p>
        </p:txBody>
      </p:sp>
      <p:sp>
        <p:nvSpPr>
          <p:cNvPr id="5" name="Slide Number Placeholder 4">
            <a:extLst>
              <a:ext uri="{FF2B5EF4-FFF2-40B4-BE49-F238E27FC236}">
                <a16:creationId xmlns=""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38</a:t>
            </a:fld>
            <a:endParaRPr lang="en-US" dirty="0"/>
          </a:p>
        </p:txBody>
      </p:sp>
      <p:sp>
        <p:nvSpPr>
          <p:cNvPr id="33" name="Rectangle: Rounded Corners 32">
            <a:extLst>
              <a:ext uri="{FF2B5EF4-FFF2-40B4-BE49-F238E27FC236}">
                <a16:creationId xmlns="" xmlns:a16="http://schemas.microsoft.com/office/drawing/2014/main" id="{6309697A-AEC5-6786-08D5-A4C65EECD945}"/>
              </a:ext>
            </a:extLst>
          </p:cNvPr>
          <p:cNvSpPr/>
          <p:nvPr/>
        </p:nvSpPr>
        <p:spPr>
          <a:xfrm>
            <a:off x="464024" y="765903"/>
            <a:ext cx="11668838" cy="974377"/>
          </a:xfrm>
          <a:prstGeom prst="roundRect">
            <a:avLst>
              <a:gd name="adj" fmla="val 8978"/>
            </a:avLst>
          </a:prstGeom>
          <a:solidFill>
            <a:schemeClr val="tx1">
              <a:lumMod val="50000"/>
              <a:lumOff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1" dirty="0">
                <a:solidFill>
                  <a:srgbClr val="FFFF00"/>
                </a:solidFill>
              </a:rPr>
              <a:t>NST</a:t>
            </a:r>
            <a:r>
              <a:rPr lang="vi-VN" sz="2000" dirty="0"/>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 xmlns:a16="http://schemas.microsoft.com/office/drawing/2014/main" id="{D4BA4304-86DD-64CD-65E2-EB33DD253963}"/>
              </a:ext>
            </a:extLst>
          </p:cNvPr>
          <p:cNvSpPr/>
          <p:nvPr/>
        </p:nvSpPr>
        <p:spPr>
          <a:xfrm>
            <a:off x="464024" y="1803185"/>
            <a:ext cx="11668838" cy="1758562"/>
          </a:xfrm>
          <a:prstGeom prst="roundRect">
            <a:avLst>
              <a:gd name="adj" fmla="val 6579"/>
            </a:avLst>
          </a:prstGeom>
          <a:solidFill>
            <a:schemeClr val="accent4">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dirty="0">
                <a:solidFill>
                  <a:schemeClr val="bg1"/>
                </a:solidFill>
              </a:rPr>
              <a:t>Mỗi loài sinh vật có bộ NST đặc trưng về </a:t>
            </a:r>
            <a:r>
              <a:rPr lang="vi-VN" sz="2000" b="1" dirty="0">
                <a:solidFill>
                  <a:srgbClr val="FFFF00"/>
                </a:solidFill>
              </a:rPr>
              <a:t>số lượng, hình dạng và cấu trúc.</a:t>
            </a:r>
            <a:r>
              <a:rPr lang="vi-VN" sz="2000" dirty="0">
                <a:solidFill>
                  <a:schemeClr val="bg1"/>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
        <p:nvSpPr>
          <p:cNvPr id="6" name="Rectangle: Rounded Corners 2">
            <a:extLst>
              <a:ext uri="{FF2B5EF4-FFF2-40B4-BE49-F238E27FC236}">
                <a16:creationId xmlns="" xmlns:a16="http://schemas.microsoft.com/office/drawing/2014/main" id="{C0161FA2-A7B3-2202-0837-85AF5E8B9B51}"/>
              </a:ext>
            </a:extLst>
          </p:cNvPr>
          <p:cNvSpPr/>
          <p:nvPr/>
        </p:nvSpPr>
        <p:spPr>
          <a:xfrm>
            <a:off x="464024" y="3589361"/>
            <a:ext cx="11668838" cy="937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dirty="0"/>
              <a:t>NST được cấu tạo bởi chất nhiễm sắc, bao gồm </a:t>
            </a:r>
            <a:r>
              <a:rPr lang="vi-VN" sz="2000" b="1" dirty="0">
                <a:solidFill>
                  <a:srgbClr val="FFFF00"/>
                </a:solidFill>
              </a:rPr>
              <a:t>DNA và protein histone.</a:t>
            </a:r>
            <a:r>
              <a:rPr lang="vi-VN" sz="2000" dirty="0"/>
              <a:t> Mỗi NST đơn chứa một phân tử DNA và nhiều phân tử histone. Khi DNA tái bản, NST đơn biến đổi thành NST kép.</a:t>
            </a:r>
          </a:p>
        </p:txBody>
      </p:sp>
      <p:sp>
        <p:nvSpPr>
          <p:cNvPr id="7" name="Rectangle: Rounded Corners 3">
            <a:extLst>
              <a:ext uri="{FF2B5EF4-FFF2-40B4-BE49-F238E27FC236}">
                <a16:creationId xmlns="" xmlns:a16="http://schemas.microsoft.com/office/drawing/2014/main" id="{3997B773-1361-A76C-8A53-D455C0E1E711}"/>
              </a:ext>
            </a:extLst>
          </p:cNvPr>
          <p:cNvSpPr/>
          <p:nvPr/>
        </p:nvSpPr>
        <p:spPr>
          <a:xfrm>
            <a:off x="464024" y="4520918"/>
            <a:ext cx="11668838" cy="620229"/>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dirty="0"/>
              <a:t>Trong nhân tế bào, NST là cấu trúc mang gene, các gene </a:t>
            </a:r>
            <a:r>
              <a:rPr lang="vi-VN" sz="2000" b="1" dirty="0">
                <a:solidFill>
                  <a:srgbClr val="FFFF00"/>
                </a:solidFill>
              </a:rPr>
              <a:t>sắp xếp theo chiều dọc </a:t>
            </a:r>
            <a:r>
              <a:rPr lang="vi-VN" sz="2000" dirty="0"/>
              <a:t>trên NST.</a:t>
            </a:r>
          </a:p>
        </p:txBody>
      </p:sp>
      <p:sp>
        <p:nvSpPr>
          <p:cNvPr id="8" name="Rectangle: Rounded Corners 5">
            <a:extLst>
              <a:ext uri="{FF2B5EF4-FFF2-40B4-BE49-F238E27FC236}">
                <a16:creationId xmlns="" xmlns:a16="http://schemas.microsoft.com/office/drawing/2014/main" id="{C328F152-1885-75FD-13FD-DFFCF66A3CB1}"/>
              </a:ext>
            </a:extLst>
          </p:cNvPr>
          <p:cNvSpPr/>
          <p:nvPr/>
        </p:nvSpPr>
        <p:spPr>
          <a:xfrm>
            <a:off x="464024" y="5141147"/>
            <a:ext cx="11668838" cy="821308"/>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dirty="0"/>
              <a:t>Quan sát hoặc chụp ảnh được </a:t>
            </a:r>
            <a:r>
              <a:rPr lang="vi-VN" sz="2000" b="1" dirty="0">
                <a:solidFill>
                  <a:srgbClr val="FFFF00"/>
                </a:solidFill>
              </a:rPr>
              <a:t>hình dạng và vị trí phân bố của NST </a:t>
            </a:r>
            <a:r>
              <a:rPr lang="vi-VN" sz="2000" dirty="0"/>
              <a:t>trong tế bào dưới kính hiển vi, vẽ hình ảnh NST quan sát được vào vở.</a:t>
            </a:r>
          </a:p>
        </p:txBody>
      </p:sp>
    </p:spTree>
    <p:extLst>
      <p:ext uri="{BB962C8B-B14F-4D97-AF65-F5344CB8AC3E}">
        <p14:creationId xmlns:p14="http://schemas.microsoft.com/office/powerpoint/2010/main" val="561919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descr="Definition of chromosome - NCI Dictionary of Cancer Terms - NCI">
            <a:extLst>
              <a:ext uri="{FF2B5EF4-FFF2-40B4-BE49-F238E27FC236}">
                <a16:creationId xmlns="" xmlns:a16="http://schemas.microsoft.com/office/drawing/2014/main" id="{D746B45A-957E-1FFD-6236-0A578A67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388"/>
            <a:ext cx="8182772" cy="481239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 xmlns:a16="http://schemas.microsoft.com/office/drawing/2014/main" id="{08F516F6-3644-7655-6617-BB5096312736}"/>
              </a:ext>
            </a:extLst>
          </p:cNvPr>
          <p:cNvGrpSpPr/>
          <p:nvPr/>
        </p:nvGrpSpPr>
        <p:grpSpPr>
          <a:xfrm>
            <a:off x="8074212" y="466166"/>
            <a:ext cx="3997095" cy="4501619"/>
            <a:chOff x="8074212" y="466164"/>
            <a:chExt cx="4040093" cy="5217117"/>
          </a:xfrm>
        </p:grpSpPr>
        <p:sp>
          <p:nvSpPr>
            <p:cNvPr id="13" name="Rectangle: Rounded Corners 12">
              <a:extLst>
                <a:ext uri="{FF2B5EF4-FFF2-40B4-BE49-F238E27FC236}">
                  <a16:creationId xmlns="" xmlns:a16="http://schemas.microsoft.com/office/drawing/2014/main" id="{5C73CEB4-D3B1-06D1-88D5-9F0B3BD6382C}"/>
                </a:ext>
              </a:extLst>
            </p:cNvPr>
            <p:cNvSpPr/>
            <p:nvPr/>
          </p:nvSpPr>
          <p:spPr>
            <a:xfrm>
              <a:off x="8074212" y="466164"/>
              <a:ext cx="4040093" cy="5217117"/>
            </a:xfrm>
            <a:prstGeom prst="roundRect">
              <a:avLst>
                <a:gd name="adj" fmla="val 566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E7755721-1171-B492-3F7F-E5B28B868B36}"/>
                </a:ext>
              </a:extLst>
            </p:cNvPr>
            <p:cNvSpPr txBox="1"/>
            <p:nvPr/>
          </p:nvSpPr>
          <p:spPr>
            <a:xfrm>
              <a:off x="8171470" y="530889"/>
              <a:ext cx="3845576" cy="4967800"/>
            </a:xfrm>
            <a:prstGeom prst="rect">
              <a:avLst/>
            </a:prstGeom>
            <a:noFill/>
          </p:spPr>
          <p:txBody>
            <a:bodyPr wrap="square">
              <a:spAutoFit/>
            </a:bodyPr>
            <a:lstStyle/>
            <a:p>
              <a:pPr algn="just">
                <a:lnSpc>
                  <a:spcPct val="125000"/>
                </a:lnSpc>
              </a:pPr>
              <a:r>
                <a:rPr lang="vi-VN" sz="2000" i="1" dirty="0">
                  <a:latin typeface="+mj-lt"/>
                  <a:cs typeface="Times New Roman" panose="02020603050405020304" pitchFamily="18" charset="0"/>
                </a:rPr>
                <a:t>Trong nhân tế bào, phân tử DNA quấn quanh các phân tử protein histone tạo nên chuỗi nucleosome, chuỗi nucleosome được xếp cuộn qua nhiều cấp độ khác nhau. Nhờ cách cấu trúc đặc biệt này mà phân tử DNA có kích thước lớn, mang nhiều gene được đóng gói bên trong mỗi NST và nằm gọn trong nhân tế bào.</a:t>
              </a:r>
              <a:endParaRPr lang="en-US" sz="2000" i="1" dirty="0">
                <a:latin typeface="+mj-lt"/>
                <a:cs typeface="Times New Roman" panose="02020603050405020304" pitchFamily="18" charset="0"/>
              </a:endParaRPr>
            </a:p>
          </p:txBody>
        </p:sp>
      </p:grpSp>
    </p:spTree>
    <p:extLst>
      <p:ext uri="{BB962C8B-B14F-4D97-AF65-F5344CB8AC3E}">
        <p14:creationId xmlns:p14="http://schemas.microsoft.com/office/powerpoint/2010/main" val="26760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en-US" sz="2800" b="1" dirty="0" err="1" smtClean="0">
                <a:solidFill>
                  <a:schemeClr val="bg1"/>
                </a:solidFill>
              </a:rPr>
              <a:t>Câu</a:t>
            </a:r>
            <a:r>
              <a:rPr lang="en-US" sz="2800" b="1" dirty="0" smtClean="0">
                <a:solidFill>
                  <a:schemeClr val="bg1"/>
                </a:solidFill>
              </a:rPr>
              <a:t> 1: </a:t>
            </a:r>
            <a:r>
              <a:rPr lang="vi-VN" sz="2800" b="1" dirty="0" smtClean="0">
                <a:solidFill>
                  <a:schemeClr val="bg1"/>
                </a:solidFill>
              </a:rPr>
              <a:t>Phát </a:t>
            </a:r>
            <a:r>
              <a:rPr lang="vi-VN" sz="2800" b="1" dirty="0">
                <a:solidFill>
                  <a:schemeClr val="bg1"/>
                </a:solidFill>
              </a:rPr>
              <a:t>biểu nào dưới đây về nhiễm sắc thể của sinh vật nhân thực là đúng?</a:t>
            </a:r>
          </a:p>
        </p:txBody>
      </p:sp>
      <p:sp>
        <p:nvSpPr>
          <p:cNvPr id="8" name="TextBox 7">
            <a:extLst>
              <a:ext uri="{FF2B5EF4-FFF2-40B4-BE49-F238E27FC236}">
                <a16:creationId xmlns=""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A4D9442-42C2-795C-24C2-F239EB969BCF}"/>
              </a:ext>
            </a:extLst>
          </p:cNvPr>
          <p:cNvSpPr txBox="1"/>
          <p:nvPr/>
        </p:nvSpPr>
        <p:spPr>
          <a:xfrm>
            <a:off x="764987" y="112401"/>
            <a:ext cx="11140142" cy="1212640"/>
          </a:xfrm>
          <a:prstGeom prst="rect">
            <a:avLst/>
          </a:prstGeom>
          <a:noFill/>
        </p:spPr>
        <p:txBody>
          <a:bodyPr wrap="square">
            <a:spAutoFit/>
          </a:bodyPr>
          <a:lstStyle/>
          <a:p>
            <a:pPr>
              <a:lnSpc>
                <a:spcPct val="130000"/>
              </a:lnSpc>
            </a:pPr>
            <a:r>
              <a:rPr lang="en-US" sz="2800" b="1" dirty="0" err="1" smtClean="0">
                <a:solidFill>
                  <a:schemeClr val="bg1"/>
                </a:solidFill>
              </a:rPr>
              <a:t>Câu</a:t>
            </a:r>
            <a:r>
              <a:rPr lang="en-US" sz="2800" b="1" dirty="0" smtClean="0">
                <a:solidFill>
                  <a:schemeClr val="bg1"/>
                </a:solidFill>
              </a:rPr>
              <a:t> 2: </a:t>
            </a:r>
            <a:r>
              <a:rPr lang="vi-VN" sz="2800" b="1" dirty="0" smtClean="0">
                <a:solidFill>
                  <a:schemeClr val="bg1"/>
                </a:solidFill>
              </a:rPr>
              <a:t>Nếu </a:t>
            </a:r>
            <a:r>
              <a:rPr lang="vi-VN" sz="2800" b="1" dirty="0">
                <a:solidFill>
                  <a:schemeClr val="bg1"/>
                </a:solidFill>
              </a:rPr>
              <a:t>một tế bào sinh vật nhân thực không có khả năng tổng hợp protein histone thì điều nào dưới đây có thể diễn ra?</a:t>
            </a:r>
          </a:p>
        </p:txBody>
      </p:sp>
      <p:sp>
        <p:nvSpPr>
          <p:cNvPr id="8" name="TextBox 7">
            <a:extLst>
              <a:ext uri="{FF2B5EF4-FFF2-40B4-BE49-F238E27FC236}">
                <a16:creationId xmlns=""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A4D9442-42C2-795C-24C2-F239EB969BCF}"/>
              </a:ext>
            </a:extLst>
          </p:cNvPr>
          <p:cNvSpPr txBox="1"/>
          <p:nvPr/>
        </p:nvSpPr>
        <p:spPr>
          <a:xfrm>
            <a:off x="325716" y="107868"/>
            <a:ext cx="12018684" cy="1212640"/>
          </a:xfrm>
          <a:prstGeom prst="rect">
            <a:avLst/>
          </a:prstGeom>
          <a:noFill/>
        </p:spPr>
        <p:txBody>
          <a:bodyPr wrap="square">
            <a:spAutoFit/>
          </a:bodyPr>
          <a:lstStyle/>
          <a:p>
            <a:pPr>
              <a:lnSpc>
                <a:spcPct val="130000"/>
              </a:lnSpc>
            </a:pPr>
            <a:r>
              <a:rPr lang="en-US" sz="2800" b="1" dirty="0" err="1" smtClean="0">
                <a:solidFill>
                  <a:schemeClr val="bg1"/>
                </a:solidFill>
              </a:rPr>
              <a:t>Câu</a:t>
            </a:r>
            <a:r>
              <a:rPr lang="en-US" sz="2800" b="1" dirty="0" smtClean="0">
                <a:solidFill>
                  <a:schemeClr val="bg1"/>
                </a:solidFill>
              </a:rPr>
              <a:t> 3: </a:t>
            </a:r>
            <a:r>
              <a:rPr lang="vi-VN" sz="2800" b="1" dirty="0" smtClean="0">
                <a:solidFill>
                  <a:schemeClr val="bg1"/>
                </a:solidFill>
              </a:rPr>
              <a:t>Phát </a:t>
            </a:r>
            <a:r>
              <a:rPr lang="vi-VN" sz="2800" b="1" dirty="0">
                <a:solidFill>
                  <a:schemeClr val="bg1"/>
                </a:solidFill>
              </a:rPr>
              <a:t>biểu nào dưới đây về nhiễm sắc thể X và Y của người là đúng?</a:t>
            </a:r>
          </a:p>
        </p:txBody>
      </p:sp>
      <p:sp>
        <p:nvSpPr>
          <p:cNvPr id="8" name="TextBox 7">
            <a:extLst>
              <a:ext uri="{FF2B5EF4-FFF2-40B4-BE49-F238E27FC236}">
                <a16:creationId xmlns=""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A4D9442-42C2-795C-24C2-F239EB969BCF}"/>
              </a:ext>
            </a:extLst>
          </p:cNvPr>
          <p:cNvSpPr txBox="1"/>
          <p:nvPr/>
        </p:nvSpPr>
        <p:spPr>
          <a:xfrm>
            <a:off x="300317" y="190266"/>
            <a:ext cx="11812494" cy="1212640"/>
          </a:xfrm>
          <a:prstGeom prst="rect">
            <a:avLst/>
          </a:prstGeom>
          <a:noFill/>
        </p:spPr>
        <p:txBody>
          <a:bodyPr wrap="square">
            <a:spAutoFit/>
          </a:bodyPr>
          <a:lstStyle/>
          <a:p>
            <a:pPr>
              <a:lnSpc>
                <a:spcPct val="130000"/>
              </a:lnSpc>
            </a:pPr>
            <a:r>
              <a:rPr lang="en-US" sz="2800" b="1" dirty="0" err="1" smtClean="0">
                <a:solidFill>
                  <a:schemeClr val="bg1"/>
                </a:solidFill>
              </a:rPr>
              <a:t>Câu</a:t>
            </a:r>
            <a:r>
              <a:rPr lang="en-US" sz="2800" b="1" dirty="0" smtClean="0">
                <a:solidFill>
                  <a:schemeClr val="bg1"/>
                </a:solidFill>
              </a:rPr>
              <a:t> 4: </a:t>
            </a:r>
            <a:r>
              <a:rPr lang="vi-VN" sz="2800" b="1" dirty="0" smtClean="0">
                <a:solidFill>
                  <a:schemeClr val="bg1"/>
                </a:solidFill>
              </a:rPr>
              <a:t>Phát </a:t>
            </a:r>
            <a:r>
              <a:rPr lang="vi-VN" sz="2800" b="1" dirty="0">
                <a:solidFill>
                  <a:schemeClr val="bg1"/>
                </a:solidFill>
              </a:rPr>
              <a:t>biểu nào dưới đây không đúng về nhiễm sắc thể của người?</a:t>
            </a:r>
          </a:p>
        </p:txBody>
      </p:sp>
      <p:sp>
        <p:nvSpPr>
          <p:cNvPr id="8" name="TextBox 7">
            <a:extLst>
              <a:ext uri="{FF2B5EF4-FFF2-40B4-BE49-F238E27FC236}">
                <a16:creationId xmlns=""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3A4D9442-42C2-795C-24C2-F239EB969BCF}"/>
              </a:ext>
            </a:extLst>
          </p:cNvPr>
          <p:cNvSpPr txBox="1"/>
          <p:nvPr/>
        </p:nvSpPr>
        <p:spPr>
          <a:xfrm>
            <a:off x="481104" y="137010"/>
            <a:ext cx="11340355" cy="1212640"/>
          </a:xfrm>
          <a:prstGeom prst="rect">
            <a:avLst/>
          </a:prstGeom>
          <a:noFill/>
        </p:spPr>
        <p:txBody>
          <a:bodyPr wrap="square">
            <a:spAutoFit/>
          </a:bodyPr>
          <a:lstStyle/>
          <a:p>
            <a:pPr>
              <a:lnSpc>
                <a:spcPct val="130000"/>
              </a:lnSpc>
            </a:pPr>
            <a:r>
              <a:rPr lang="en-US" sz="2800" b="1" dirty="0" err="1" smtClean="0">
                <a:solidFill>
                  <a:schemeClr val="bg1"/>
                </a:solidFill>
              </a:rPr>
              <a:t>Câu</a:t>
            </a:r>
            <a:r>
              <a:rPr lang="en-US" sz="2800" b="1" smtClean="0">
                <a:solidFill>
                  <a:schemeClr val="bg1"/>
                </a:solidFill>
              </a:rPr>
              <a:t> 5: </a:t>
            </a:r>
            <a:r>
              <a:rPr lang="vi-VN" sz="2800" b="1" smtClean="0">
                <a:solidFill>
                  <a:schemeClr val="bg1"/>
                </a:solidFill>
              </a:rPr>
              <a:t>Ở </a:t>
            </a:r>
            <a:r>
              <a:rPr lang="vi-VN" sz="2800" b="1">
                <a:solidFill>
                  <a:schemeClr val="bg1"/>
                </a:solidFill>
              </a:rPr>
              <a:t>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 xmlns:a16="http://schemas.microsoft.com/office/drawing/2014/main"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45</a:t>
            </a:fld>
            <a:endParaRPr lang="en-US" dirty="0"/>
          </a:p>
        </p:txBody>
      </p:sp>
      <p:pic>
        <p:nvPicPr>
          <p:cNvPr id="7" name="Picture Placeholder 6" descr="A group of blue and purple cells&#10;&#10;Description automatically generated">
            <a:extLst>
              <a:ext uri="{FF2B5EF4-FFF2-40B4-BE49-F238E27FC236}">
                <a16:creationId xmlns=""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 xmlns:a16="http://schemas.microsoft.com/office/drawing/2014/main"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3561977" y="-1"/>
            <a:ext cx="8562320" cy="5975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4B4458DE-ACFC-96C5-BEA0-E75C12C525B7}"/>
              </a:ext>
            </a:extLst>
          </p:cNvPr>
          <p:cNvSpPr txBox="1"/>
          <p:nvPr/>
        </p:nvSpPr>
        <p:spPr>
          <a:xfrm>
            <a:off x="346195" y="3789717"/>
            <a:ext cx="7943169" cy="2206501"/>
          </a:xfrm>
          <a:prstGeom prst="rect">
            <a:avLst/>
          </a:prstGeom>
          <a:noFill/>
        </p:spPr>
        <p:txBody>
          <a:bodyPr wrap="square" rtlCol="0">
            <a:spAutoFit/>
          </a:bodyPr>
          <a:lstStyle/>
          <a:p>
            <a:pPr>
              <a:lnSpc>
                <a:spcPct val="120000"/>
              </a:lnSpc>
            </a:pPr>
            <a:r>
              <a:rPr lang="en-US" sz="6000" b="1" dirty="0">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 xmlns:a16="http://schemas.microsoft.com/office/drawing/2014/main"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aryotype">
            <a:extLst>
              <a:ext uri="{FF2B5EF4-FFF2-40B4-BE49-F238E27FC236}">
                <a16:creationId xmlns="" xmlns:a16="http://schemas.microsoft.com/office/drawing/2014/main" id="{DADC0DA7-9C01-3983-7907-F4D813E6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65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51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 xmlns:a16="http://schemas.microsoft.com/office/drawing/2014/main"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7"/>
            <a:ext cx="5414682" cy="439991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 xmlns:a16="http://schemas.microsoft.com/office/drawing/2014/main"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dirty="0"/>
              <a:t>Khi nhuộm tế bào bằng thuốc nhuộm </a:t>
            </a:r>
            <a:r>
              <a:rPr lang="vi-VN" sz="2400" dirty="0" smtClean="0"/>
              <a:t>ki</a:t>
            </a:r>
            <a:r>
              <a:rPr lang="en-US" sz="2400" dirty="0" smtClean="0"/>
              <a:t>ề</a:t>
            </a:r>
            <a:r>
              <a:rPr lang="vi-VN" sz="2400" dirty="0" smtClean="0"/>
              <a:t>m </a:t>
            </a:r>
            <a:r>
              <a:rPr lang="vi-VN" sz="2400" dirty="0"/>
              <a:t>tính và quan sát dưới kính hiển vi quang học, trong nhân tế bào xuất hiện các cấu trúc bắt màu đậm với thuốc nhuộm (Hình 42.1) và chúng biến đổi hình dạng trong quá trình tế bào phân chia. </a:t>
            </a:r>
            <a:endParaRPr lang="en-US" sz="2400" dirty="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4383905"/>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71" y="1919018"/>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 xmlns:a16="http://schemas.microsoft.com/office/drawing/2014/main"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 xmlns:a16="http://schemas.microsoft.com/office/drawing/2014/main" id="{FBF7B602-8A48-9965-536C-5DBF82DB3C93}"/>
              </a:ext>
            </a:extLst>
          </p:cNvPr>
          <p:cNvSpPr txBox="1"/>
          <p:nvPr/>
        </p:nvSpPr>
        <p:spPr>
          <a:xfrm>
            <a:off x="1408056" y="5094703"/>
            <a:ext cx="3579906" cy="430887"/>
          </a:xfrm>
          <a:prstGeom prst="rect">
            <a:avLst/>
          </a:prstGeom>
          <a:noFill/>
        </p:spPr>
        <p:txBody>
          <a:bodyPr wrap="square" rtlCol="0">
            <a:spAutoFit/>
          </a:bodyPr>
          <a:lstStyle/>
          <a:p>
            <a:pPr algn="ctr"/>
            <a:r>
              <a:rPr lang="en-US" sz="2200" b="1" dirty="0" err="1"/>
              <a:t>Hình</a:t>
            </a:r>
            <a:r>
              <a:rPr lang="en-US" sz="2200" b="1" dirty="0"/>
              <a:t>. </a:t>
            </a:r>
            <a:r>
              <a:rPr lang="en-US" sz="2200" dirty="0"/>
              <a:t>NST </a:t>
            </a:r>
            <a:r>
              <a:rPr lang="en-US" sz="2200" dirty="0" err="1"/>
              <a:t>trong</a:t>
            </a:r>
            <a:r>
              <a:rPr lang="en-US" sz="2200" dirty="0"/>
              <a:t> </a:t>
            </a:r>
            <a:r>
              <a:rPr lang="en-US" sz="2200" dirty="0" err="1"/>
              <a:t>tế</a:t>
            </a:r>
            <a:r>
              <a:rPr lang="en-US" sz="2200" dirty="0"/>
              <a:t> </a:t>
            </a:r>
            <a:r>
              <a:rPr lang="en-US" sz="2200" dirty="0" err="1"/>
              <a:t>bào</a:t>
            </a:r>
            <a:endParaRPr lang="en-US" sz="2200" dirty="0"/>
          </a:p>
        </p:txBody>
      </p:sp>
      <p:grpSp>
        <p:nvGrpSpPr>
          <p:cNvPr id="33" name="Group 32">
            <a:extLst>
              <a:ext uri="{FF2B5EF4-FFF2-40B4-BE49-F238E27FC236}">
                <a16:creationId xmlns="" xmlns:a16="http://schemas.microsoft.com/office/drawing/2014/main" id="{E194E472-CC5D-0E99-0EEB-A4EF8FE103B4}"/>
              </a:ext>
            </a:extLst>
          </p:cNvPr>
          <p:cNvGrpSpPr/>
          <p:nvPr/>
        </p:nvGrpSpPr>
        <p:grpSpPr>
          <a:xfrm>
            <a:off x="633751" y="1291206"/>
            <a:ext cx="5883555" cy="3813057"/>
            <a:chOff x="889790" y="1810871"/>
            <a:chExt cx="5883555" cy="4341818"/>
          </a:xfrm>
        </p:grpSpPr>
        <p:pic>
          <p:nvPicPr>
            <p:cNvPr id="34" name="Picture 2">
              <a:extLst>
                <a:ext uri="{FF2B5EF4-FFF2-40B4-BE49-F238E27FC236}">
                  <a16:creationId xmlns="" xmlns:a16="http://schemas.microsoft.com/office/drawing/2014/main"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 xmlns:a16="http://schemas.microsoft.com/office/drawing/2014/main"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16="http://schemas.microsoft.com/office/drawing/2014/main"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 xmlns:a16="http://schemas.microsoft.com/office/drawing/2014/main"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 xmlns:a16="http://schemas.microsoft.com/office/drawing/2014/main"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 xmlns:a16="http://schemas.microsoft.com/office/drawing/2014/main"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 xmlns:a16="http://schemas.microsoft.com/office/drawing/2014/main"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76DE935-925F-49AD-A9C2-6284C7807A5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1001</TotalTime>
  <Words>3681</Words>
  <Application>Microsoft Office PowerPoint</Application>
  <PresentationFormat>Widescreen</PresentationFormat>
  <Paragraphs>410</Paragraphs>
  <Slides>45</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Calibri</vt:lpstr>
      <vt:lpstr>Times New Roman</vt:lpstr>
      <vt:lpstr>Wingdings</vt:lpstr>
      <vt:lpstr>Wingdings 2</vt:lpstr>
      <vt:lpstr>Custom</vt:lpstr>
      <vt:lpstr>Office Theme</vt:lpstr>
      <vt:lpstr>PowerPoint Presentation</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CỐT LÕI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Administrator</cp:lastModifiedBy>
  <cp:revision>82</cp:revision>
  <dcterms:created xsi:type="dcterms:W3CDTF">2024-06-06T14:50:08Z</dcterms:created>
  <dcterms:modified xsi:type="dcterms:W3CDTF">2025-04-16T13:41:16Z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