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346" r:id="rId2"/>
    <p:sldId id="344" r:id="rId3"/>
    <p:sldId id="345" r:id="rId4"/>
    <p:sldId id="368" r:id="rId5"/>
    <p:sldId id="256" r:id="rId6"/>
    <p:sldId id="316" r:id="rId7"/>
    <p:sldId id="331" r:id="rId8"/>
    <p:sldId id="332" r:id="rId9"/>
    <p:sldId id="333" r:id="rId10"/>
    <p:sldId id="334" r:id="rId11"/>
    <p:sldId id="335" r:id="rId12"/>
    <p:sldId id="351" r:id="rId13"/>
    <p:sldId id="353" r:id="rId14"/>
    <p:sldId id="338" r:id="rId15"/>
    <p:sldId id="276" r:id="rId16"/>
    <p:sldId id="298" r:id="rId17"/>
    <p:sldId id="327" r:id="rId18"/>
    <p:sldId id="325" r:id="rId19"/>
    <p:sldId id="313" r:id="rId20"/>
    <p:sldId id="360" r:id="rId21"/>
    <p:sldId id="361" r:id="rId22"/>
    <p:sldId id="362" r:id="rId23"/>
    <p:sldId id="363" r:id="rId24"/>
    <p:sldId id="364" r:id="rId25"/>
    <p:sldId id="365" r:id="rId26"/>
    <p:sldId id="366" r:id="rId27"/>
    <p:sldId id="358" r:id="rId28"/>
    <p:sldId id="314" r:id="rId29"/>
    <p:sldId id="330" r:id="rId30"/>
    <p:sldId id="367" r:id="rId31"/>
    <p:sldId id="347" r:id="rId32"/>
    <p:sldId id="348" r:id="rId33"/>
    <p:sldId id="349" r:id="rId34"/>
    <p:sldId id="352"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2A9"/>
    <a:srgbClr val="3B87CD"/>
    <a:srgbClr val="D8E5E5"/>
    <a:srgbClr val="00CC99"/>
    <a:srgbClr val="FBCDCD"/>
    <a:srgbClr val="EF4B66"/>
    <a:srgbClr val="F3F6F6"/>
    <a:srgbClr val="F26649"/>
    <a:srgbClr val="F7A5A5"/>
    <a:srgbClr val="F37D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669" autoAdjust="0"/>
    <p:restoredTop sz="94660"/>
  </p:normalViewPr>
  <p:slideViewPr>
    <p:cSldViewPr snapToGrid="0" showGuides="1">
      <p:cViewPr varScale="1">
        <p:scale>
          <a:sx n="64" d="100"/>
          <a:sy n="64" d="100"/>
        </p:scale>
        <p:origin x="1116"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4/20/2025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690114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281149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2309995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5726823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27</a:t>
            </a:fld>
            <a:endParaRPr lang="en-US"/>
          </a:p>
        </p:txBody>
      </p:sp>
    </p:spTree>
    <p:extLst>
      <p:ext uri="{BB962C8B-B14F-4D97-AF65-F5344CB8AC3E}">
        <p14:creationId xmlns:p14="http://schemas.microsoft.com/office/powerpoint/2010/main" val="78723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28</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29</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3938037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extLst>
      <p:ext uri="{BB962C8B-B14F-4D97-AF65-F5344CB8AC3E}">
        <p14:creationId xmlns:p14="http://schemas.microsoft.com/office/powerpoint/2010/main" val="38883813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extLst>
      <p:ext uri="{BB962C8B-B14F-4D97-AF65-F5344CB8AC3E}">
        <p14:creationId xmlns:p14="http://schemas.microsoft.com/office/powerpoint/2010/main" val="13169021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34</a:t>
            </a:fld>
            <a:endParaRPr lang="en-US"/>
          </a:p>
        </p:txBody>
      </p:sp>
    </p:spTree>
    <p:extLst>
      <p:ext uri="{BB962C8B-B14F-4D97-AF65-F5344CB8AC3E}">
        <p14:creationId xmlns:p14="http://schemas.microsoft.com/office/powerpoint/2010/main" val="708135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extLst>
      <p:ext uri="{BB962C8B-B14F-4D97-AF65-F5344CB8AC3E}">
        <p14:creationId xmlns:p14="http://schemas.microsoft.com/office/powerpoint/2010/main" val="142328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4728454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37042406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1320646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609776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590478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37596935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6">
                <a:lumMod val="0"/>
                <a:lumOff val="100000"/>
              </a:schemeClr>
            </a:gs>
            <a:gs pos="84000">
              <a:schemeClr val="accent6">
                <a:lumMod val="0"/>
                <a:lumOff val="100000"/>
              </a:schemeClr>
            </a:gs>
            <a:gs pos="100000">
              <a:schemeClr val="accent6">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4/20/2025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5.mp3"/><Relationship Id="rId11" Type="http://schemas.openxmlformats.org/officeDocument/2006/relationships/slideLayout" Target="../slideLayouts/slideLayout2.xml"/><Relationship Id="rId5" Type="http://schemas.microsoft.com/office/2007/relationships/media" Target="../media/media5.mp3"/><Relationship Id="rId10" Type="http://schemas.openxmlformats.org/officeDocument/2006/relationships/audio" Target="../media/media6.mp3"/><Relationship Id="rId4" Type="http://schemas.openxmlformats.org/officeDocument/2006/relationships/audio" Target="../media/media2.mp3"/><Relationship Id="rId9" Type="http://schemas.microsoft.com/office/2007/relationships/media" Target="../media/media6.mp3"/></Relationships>
</file>

<file path=ppt/slides/_rels/slide13.xml.rels><?xml version="1.0" encoding="UTF-8" standalone="yes"?>
<Relationships xmlns="http://schemas.openxmlformats.org/package/2006/relationships"><Relationship Id="rId8" Type="http://schemas.openxmlformats.org/officeDocument/2006/relationships/audio" Target="../media/media4.mp3"/><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5.mp3"/><Relationship Id="rId11" Type="http://schemas.openxmlformats.org/officeDocument/2006/relationships/slideLayout" Target="../slideLayouts/slideLayout2.xml"/><Relationship Id="rId5" Type="http://schemas.microsoft.com/office/2007/relationships/media" Target="../media/media5.mp3"/><Relationship Id="rId10" Type="http://schemas.openxmlformats.org/officeDocument/2006/relationships/audio" Target="../media/media6.mp3"/><Relationship Id="rId4" Type="http://schemas.openxmlformats.org/officeDocument/2006/relationships/audio" Target="../media/media2.mp3"/><Relationship Id="rId9" Type="http://schemas.microsoft.com/office/2007/relationships/media" Target="../media/media6.mp3"/></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slide" Target="slide1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3.png"/><Relationship Id="rId5" Type="http://schemas.microsoft.com/office/2007/relationships/hdphoto" Target="../media/hdphoto2.wdp"/><Relationship Id="rId4" Type="http://schemas.openxmlformats.org/officeDocument/2006/relationships/image" Target="../media/image25.png"/><Relationship Id="rId9"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5.png"/><Relationship Id="rId18" Type="http://schemas.openxmlformats.org/officeDocument/2006/relationships/image" Target="../media/image39.gif"/><Relationship Id="rId3" Type="http://schemas.openxmlformats.org/officeDocument/2006/relationships/slide" Target="slide22.xml"/><Relationship Id="rId7" Type="http://schemas.openxmlformats.org/officeDocument/2006/relationships/image" Target="../media/image31.png"/><Relationship Id="rId12" Type="http://schemas.openxmlformats.org/officeDocument/2006/relationships/slide" Target="slide25.xml"/><Relationship Id="rId17" Type="http://schemas.openxmlformats.org/officeDocument/2006/relationships/image" Target="../media/image38.png"/><Relationship Id="rId2" Type="http://schemas.openxmlformats.org/officeDocument/2006/relationships/image" Target="../media/image28.jpeg"/><Relationship Id="rId16"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slide" Target="slide23.xml"/><Relationship Id="rId11" Type="http://schemas.openxmlformats.org/officeDocument/2006/relationships/image" Target="../media/image34.png"/><Relationship Id="rId5" Type="http://schemas.openxmlformats.org/officeDocument/2006/relationships/image" Target="../media/image30.png"/><Relationship Id="rId15" Type="http://schemas.openxmlformats.org/officeDocument/2006/relationships/slide" Target="slide26.xml"/><Relationship Id="rId10" Type="http://schemas.openxmlformats.org/officeDocument/2006/relationships/image" Target="../media/image33.png"/><Relationship Id="rId19" Type="http://schemas.openxmlformats.org/officeDocument/2006/relationships/slide" Target="slide27.xml"/><Relationship Id="rId4" Type="http://schemas.openxmlformats.org/officeDocument/2006/relationships/image" Target="../media/image29.png"/><Relationship Id="rId9" Type="http://schemas.openxmlformats.org/officeDocument/2006/relationships/slide" Target="slide24.xml"/><Relationship Id="rId14" Type="http://schemas.openxmlformats.org/officeDocument/2006/relationships/image" Target="../media/image36.png"/></Relationships>
</file>

<file path=ppt/slides/_rels/slide22.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44.gif"/><Relationship Id="rId5" Type="http://schemas.openxmlformats.org/officeDocument/2006/relationships/image" Target="../media/image29.png"/><Relationship Id="rId10" Type="http://schemas.openxmlformats.org/officeDocument/2006/relationships/image" Target="../media/image43.gif"/><Relationship Id="rId4" Type="http://schemas.openxmlformats.org/officeDocument/2006/relationships/image" Target="../media/image40.gif"/><Relationship Id="rId9" Type="http://schemas.openxmlformats.org/officeDocument/2006/relationships/image" Target="../media/image42.gif"/><Relationship Id="rId14" Type="http://schemas.openxmlformats.org/officeDocument/2006/relationships/image" Target="../media/image47.gif"/></Relationships>
</file>

<file path=ppt/slides/_rels/slide23.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2.png"/><Relationship Id="rId11" Type="http://schemas.openxmlformats.org/officeDocument/2006/relationships/image" Target="../media/image44.gif"/><Relationship Id="rId5" Type="http://schemas.openxmlformats.org/officeDocument/2006/relationships/image" Target="../media/image31.png"/><Relationship Id="rId10" Type="http://schemas.openxmlformats.org/officeDocument/2006/relationships/image" Target="../media/image43.gif"/><Relationship Id="rId4" Type="http://schemas.openxmlformats.org/officeDocument/2006/relationships/image" Target="../media/image40.gif"/><Relationship Id="rId9" Type="http://schemas.openxmlformats.org/officeDocument/2006/relationships/image" Target="../media/image42.gif"/><Relationship Id="rId14" Type="http://schemas.openxmlformats.org/officeDocument/2006/relationships/image" Target="../media/image47.gif"/></Relationships>
</file>

<file path=ppt/slides/_rels/slide24.xml.rels><?xml version="1.0" encoding="UTF-8" standalone="yes"?>
<Relationships xmlns="http://schemas.openxmlformats.org/package/2006/relationships"><Relationship Id="rId8" Type="http://schemas.openxmlformats.org/officeDocument/2006/relationships/image" Target="../media/image42.gif"/><Relationship Id="rId13" Type="http://schemas.openxmlformats.org/officeDocument/2006/relationships/image" Target="../media/image47.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6.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4.png"/><Relationship Id="rId11" Type="http://schemas.openxmlformats.org/officeDocument/2006/relationships/image" Target="../media/image45.gif"/><Relationship Id="rId5" Type="http://schemas.openxmlformats.org/officeDocument/2006/relationships/image" Target="../media/image33.png"/><Relationship Id="rId10" Type="http://schemas.openxmlformats.org/officeDocument/2006/relationships/image" Target="../media/image44.gif"/><Relationship Id="rId4" Type="http://schemas.openxmlformats.org/officeDocument/2006/relationships/image" Target="../media/image40.gif"/><Relationship Id="rId9" Type="http://schemas.openxmlformats.org/officeDocument/2006/relationships/image" Target="../media/image43.gif"/><Relationship Id="rId14" Type="http://schemas.openxmlformats.org/officeDocument/2006/relationships/slide" Target="slide21.xml"/></Relationships>
</file>

<file path=ppt/slides/_rels/slide25.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4.gif"/><Relationship Id="rId5" Type="http://schemas.openxmlformats.org/officeDocument/2006/relationships/image" Target="../media/image35.png"/><Relationship Id="rId10" Type="http://schemas.openxmlformats.org/officeDocument/2006/relationships/image" Target="../media/image43.gif"/><Relationship Id="rId4" Type="http://schemas.openxmlformats.org/officeDocument/2006/relationships/image" Target="../media/image40.gif"/><Relationship Id="rId9" Type="http://schemas.openxmlformats.org/officeDocument/2006/relationships/image" Target="../media/image42.gif"/><Relationship Id="rId14" Type="http://schemas.openxmlformats.org/officeDocument/2006/relationships/image" Target="../media/image47.gif"/></Relationships>
</file>

<file path=ppt/slides/_rels/slide26.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image" Target="../media/image46.gif"/><Relationship Id="rId3" Type="http://schemas.openxmlformats.org/officeDocument/2006/relationships/audio" Target="../media/audio2.wav"/><Relationship Id="rId7" Type="http://schemas.openxmlformats.org/officeDocument/2006/relationships/image" Target="../media/image41.jpeg"/><Relationship Id="rId12" Type="http://schemas.openxmlformats.org/officeDocument/2006/relationships/image" Target="../media/image45.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4.gif"/><Relationship Id="rId5" Type="http://schemas.openxmlformats.org/officeDocument/2006/relationships/image" Target="../media/image37.png"/><Relationship Id="rId10" Type="http://schemas.openxmlformats.org/officeDocument/2006/relationships/image" Target="../media/image43.gif"/><Relationship Id="rId4" Type="http://schemas.openxmlformats.org/officeDocument/2006/relationships/image" Target="../media/image40.gif"/><Relationship Id="rId9" Type="http://schemas.openxmlformats.org/officeDocument/2006/relationships/image" Target="../media/image42.gif"/><Relationship Id="rId14" Type="http://schemas.openxmlformats.org/officeDocument/2006/relationships/image" Target="../media/image47.gif"/></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png"/><Relationship Id="rId1" Type="http://schemas.openxmlformats.org/officeDocument/2006/relationships/slideLayout" Target="../slideLayouts/slideLayout7.xml"/><Relationship Id="rId4" Type="http://schemas.openxmlformats.org/officeDocument/2006/relationships/image" Target="../media/image52.gif"/></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3.pn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19.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5.mp3"/><Relationship Id="rId11" Type="http://schemas.openxmlformats.org/officeDocument/2006/relationships/slideLayout" Target="../slideLayouts/slideLayout2.xml"/><Relationship Id="rId5" Type="http://schemas.microsoft.com/office/2007/relationships/media" Target="../media/media5.mp3"/><Relationship Id="rId10" Type="http://schemas.openxmlformats.org/officeDocument/2006/relationships/audio" Target="../media/media6.mp3"/><Relationship Id="rId4" Type="http://schemas.openxmlformats.org/officeDocument/2006/relationships/audio" Target="../media/media2.mp3"/><Relationship Id="rId9" Type="http://schemas.microsoft.com/office/2007/relationships/media" Target="../media/media6.mp3"/></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3.png"/><Relationship Id="rId5" Type="http://schemas.openxmlformats.org/officeDocument/2006/relationships/image" Target="../media/image15.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30765" y="1526310"/>
            <a:ext cx="6585528" cy="1569660"/>
          </a:xfrm>
          <a:prstGeom prst="rect">
            <a:avLst/>
          </a:prstGeom>
          <a:noFill/>
        </p:spPr>
        <p:txBody>
          <a:bodyPr wrap="square" rtlCol="0">
            <a:spAutoFit/>
          </a:bodyPr>
          <a:lstStyle/>
          <a:p>
            <a:pPr algn="ctr"/>
            <a:r>
              <a:rPr lang="en-US" sz="9600" b="1" dirty="0">
                <a:solidFill>
                  <a:schemeClr val="accent5"/>
                </a:solidFill>
                <a:latin typeface="Berlin Sans FB" panose="020E0602020502020306" pitchFamily="34" charset="0"/>
              </a:rPr>
              <a:t>English 8</a:t>
            </a:r>
          </a:p>
        </p:txBody>
      </p:sp>
      <p:sp>
        <p:nvSpPr>
          <p:cNvPr id="5" name="TextBox 4"/>
          <p:cNvSpPr txBox="1"/>
          <p:nvPr/>
        </p:nvSpPr>
        <p:spPr>
          <a:xfrm>
            <a:off x="4008581" y="3309479"/>
            <a:ext cx="3240309" cy="1015663"/>
          </a:xfrm>
          <a:prstGeom prst="rect">
            <a:avLst/>
          </a:prstGeom>
          <a:noFill/>
        </p:spPr>
        <p:txBody>
          <a:bodyPr wrap="square" rtlCol="0">
            <a:spAutoFit/>
          </a:bodyPr>
          <a:lstStyle/>
          <a:p>
            <a:r>
              <a:rPr lang="en-GB" sz="6000" i="1" dirty="0">
                <a:solidFill>
                  <a:srgbClr val="F16649"/>
                </a:solidFill>
                <a:latin typeface="Bahnschrift SemiBold Condensed" panose="020B0502040204020203" pitchFamily="34" charset="0"/>
              </a:rPr>
              <a:t>Class : 8 A</a:t>
            </a:r>
            <a:endParaRPr lang="en-US" sz="6000" i="1" dirty="0">
              <a:solidFill>
                <a:srgbClr val="F16649"/>
              </a:solidFill>
              <a:latin typeface="Bahnschrift SemiBold Condensed" panose="020B0502040204020203" pitchFamily="34" charset="0"/>
            </a:endParaRPr>
          </a:p>
        </p:txBody>
      </p:sp>
    </p:spTree>
    <p:extLst>
      <p:ext uri="{BB962C8B-B14F-4D97-AF65-F5344CB8AC3E}">
        <p14:creationId xmlns:p14="http://schemas.microsoft.com/office/powerpoint/2010/main" val="1853603251"/>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52874"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contact lens </a:t>
            </a:r>
            <a:r>
              <a:rPr lang="en-US" sz="4000" b="1" dirty="0">
                <a:solidFill>
                  <a:srgbClr val="AD4F0F"/>
                </a:solidFill>
                <a:cs typeface="Calibri" panose="020F0502020204030204" pitchFamily="34" charset="0"/>
              </a:rPr>
              <a:t>(n)</a:t>
            </a:r>
          </a:p>
        </p:txBody>
      </p:sp>
      <p:sp>
        <p:nvSpPr>
          <p:cNvPr id="12" name="Rectangle 11"/>
          <p:cNvSpPr/>
          <p:nvPr/>
        </p:nvSpPr>
        <p:spPr>
          <a:xfrm>
            <a:off x="281189" y="3673891"/>
            <a:ext cx="4050892" cy="584775"/>
          </a:xfrm>
          <a:prstGeom prst="rect">
            <a:avLst/>
          </a:prstGeom>
        </p:spPr>
        <p:txBody>
          <a:bodyPr wrap="square">
            <a:spAutoFit/>
          </a:bodyPr>
          <a:lstStyle/>
          <a:p>
            <a:pPr lvl="0" algn="ctr"/>
            <a:r>
              <a:rPr lang="en-US" sz="3200" dirty="0" err="1"/>
              <a:t>Kính</a:t>
            </a:r>
            <a:r>
              <a:rPr lang="en-US" sz="3200" dirty="0"/>
              <a:t> </a:t>
            </a:r>
            <a:r>
              <a:rPr lang="en-US" sz="3200" dirty="0" err="1"/>
              <a:t>áp</a:t>
            </a:r>
            <a:r>
              <a:rPr lang="en-US" sz="3200" dirty="0"/>
              <a:t> </a:t>
            </a:r>
            <a:r>
              <a:rPr lang="en-US" sz="3200" dirty="0" err="1"/>
              <a:t>tròng</a:t>
            </a:r>
            <a:endParaRPr lang="en-US" sz="3200" dirty="0"/>
          </a:p>
        </p:txBody>
      </p:sp>
      <p:sp>
        <p:nvSpPr>
          <p:cNvPr id="2" name="Rectangle 1"/>
          <p:cNvSpPr/>
          <p:nvPr/>
        </p:nvSpPr>
        <p:spPr>
          <a:xfrm>
            <a:off x="872685" y="3008667"/>
            <a:ext cx="2867900"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kɒntækt</a:t>
            </a:r>
            <a:r>
              <a:rPr lang="en-US" sz="3200" b="1" dirty="0">
                <a:solidFill>
                  <a:schemeClr val="accent5">
                    <a:lumMod val="50000"/>
                  </a:schemeClr>
                </a:solidFill>
              </a:rPr>
              <a:t> </a:t>
            </a:r>
            <a:r>
              <a:rPr lang="en-US" sz="3200" b="1" dirty="0" err="1">
                <a:solidFill>
                  <a:schemeClr val="accent5">
                    <a:lumMod val="50000"/>
                  </a:schemeClr>
                </a:solidFill>
              </a:rPr>
              <a:t>lenz</a:t>
            </a:r>
            <a:r>
              <a:rPr lang="en-US" sz="3200" b="1" dirty="0">
                <a:solidFill>
                  <a:schemeClr val="accent5">
                    <a:lumMod val="50000"/>
                  </a:schemeClr>
                </a:solidFill>
              </a:rPr>
              <a:t>/</a:t>
            </a:r>
          </a:p>
        </p:txBody>
      </p:sp>
      <p:pic>
        <p:nvPicPr>
          <p:cNvPr id="8" name="Picture 7"/>
          <p:cNvPicPr>
            <a:picLocks noChangeAspect="1"/>
          </p:cNvPicPr>
          <p:nvPr/>
        </p:nvPicPr>
        <p:blipFill>
          <a:blip r:embed="rId5"/>
          <a:stretch>
            <a:fillRect/>
          </a:stretch>
        </p:blipFill>
        <p:spPr>
          <a:xfrm>
            <a:off x="4691301" y="1457966"/>
            <a:ext cx="6958409" cy="4343394"/>
          </a:xfrm>
          <a:prstGeom prst="rect">
            <a:avLst/>
          </a:prstGeom>
        </p:spPr>
      </p:pic>
      <p:pic>
        <p:nvPicPr>
          <p:cNvPr id="3" name="contact len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69032" y="4339115"/>
            <a:ext cx="675206" cy="675206"/>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3218459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536"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52874"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invention </a:t>
            </a:r>
            <a:r>
              <a:rPr lang="en-US" sz="4000" b="1" dirty="0">
                <a:solidFill>
                  <a:srgbClr val="AD4F0F"/>
                </a:solidFill>
                <a:cs typeface="Calibri" panose="020F0502020204030204" pitchFamily="34" charset="0"/>
              </a:rPr>
              <a:t>(n)</a:t>
            </a:r>
          </a:p>
        </p:txBody>
      </p:sp>
      <p:sp>
        <p:nvSpPr>
          <p:cNvPr id="12" name="Rectangle 11"/>
          <p:cNvSpPr/>
          <p:nvPr/>
        </p:nvSpPr>
        <p:spPr>
          <a:xfrm>
            <a:off x="281189" y="3673891"/>
            <a:ext cx="4050892" cy="595932"/>
          </a:xfrm>
          <a:prstGeom prst="rect">
            <a:avLst/>
          </a:prstGeom>
        </p:spPr>
        <p:txBody>
          <a:bodyPr wrap="square">
            <a:spAutoFit/>
          </a:bodyPr>
          <a:lstStyle/>
          <a:p>
            <a:pPr algn="ctr">
              <a:lnSpc>
                <a:spcPct val="107000"/>
              </a:lnSpc>
            </a:pPr>
            <a:r>
              <a:rPr lang="en-US" sz="3200" dirty="0" err="1">
                <a:solidFill>
                  <a:srgbClr val="000000"/>
                </a:solidFill>
                <a:latin typeface="Calibri" panose="020F0502020204030204" pitchFamily="34" charset="0"/>
                <a:ea typeface="Calibri" panose="020F0502020204030204" pitchFamily="34" charset="0"/>
                <a:cs typeface="Calibri" panose="020F0502020204030204" pitchFamily="34" charset="0"/>
              </a:rPr>
              <a:t>Phát</a:t>
            </a:r>
            <a:r>
              <a:rPr lang="en-US" sz="3200" dirty="0">
                <a:solidFill>
                  <a:srgbClr val="000000"/>
                </a:solidFill>
                <a:latin typeface="Calibri" panose="020F0502020204030204" pitchFamily="34" charset="0"/>
                <a:ea typeface="Calibri" panose="020F0502020204030204" pitchFamily="34" charset="0"/>
                <a:cs typeface="Calibri" panose="020F0502020204030204" pitchFamily="34" charset="0"/>
              </a:rPr>
              <a:t> minh</a:t>
            </a:r>
            <a:endParaRPr lang="en-US" sz="3200" dirty="0">
              <a:latin typeface="Calibri" panose="020F0502020204030204" pitchFamily="34" charset="0"/>
              <a:ea typeface="Times New Roman" panose="02020603050405020304" pitchFamily="18" charset="0"/>
              <a:cs typeface="Times New Roman" panose="02020603050405020304" pitchFamily="18" charset="0"/>
            </a:endParaRPr>
          </a:p>
        </p:txBody>
      </p:sp>
      <p:sp>
        <p:nvSpPr>
          <p:cNvPr id="2" name="Rectangle 1"/>
          <p:cNvSpPr/>
          <p:nvPr/>
        </p:nvSpPr>
        <p:spPr>
          <a:xfrm>
            <a:off x="1333740" y="3008667"/>
            <a:ext cx="1945789"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ɪnˈvenʃn</a:t>
            </a:r>
            <a:r>
              <a:rPr lang="en-US" sz="3200" b="1" dirty="0">
                <a:solidFill>
                  <a:schemeClr val="accent5">
                    <a:lumMod val="50000"/>
                  </a:schemeClr>
                </a:solidFill>
              </a:rPr>
              <a:t>/</a:t>
            </a:r>
          </a:p>
        </p:txBody>
      </p:sp>
      <p:pic>
        <p:nvPicPr>
          <p:cNvPr id="3" name="Picture 2"/>
          <p:cNvPicPr>
            <a:picLocks noChangeAspect="1"/>
          </p:cNvPicPr>
          <p:nvPr/>
        </p:nvPicPr>
        <p:blipFill>
          <a:blip r:embed="rId5"/>
          <a:stretch>
            <a:fillRect/>
          </a:stretch>
        </p:blipFill>
        <p:spPr>
          <a:xfrm>
            <a:off x="4208106" y="1287819"/>
            <a:ext cx="7620000" cy="5010150"/>
          </a:xfrm>
          <a:prstGeom prst="rect">
            <a:avLst/>
          </a:prstGeom>
        </p:spPr>
      </p:pic>
      <p:pic>
        <p:nvPicPr>
          <p:cNvPr id="5" name="inven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5023" y="4350272"/>
            <a:ext cx="663221" cy="663221"/>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337616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04"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51588685"/>
              </p:ext>
            </p:extLst>
          </p:nvPr>
        </p:nvGraphicFramePr>
        <p:xfrm>
          <a:off x="802967" y="975304"/>
          <a:ext cx="10848258" cy="4402944"/>
        </p:xfrm>
        <a:graphic>
          <a:graphicData uri="http://schemas.openxmlformats.org/drawingml/2006/table">
            <a:tbl>
              <a:tblPr firstRow="1" bandRow="1">
                <a:tableStyleId>{21E4AEA4-8DFA-4A89-87EB-49C32662AFE0}</a:tableStyleId>
              </a:tblPr>
              <a:tblGrid>
                <a:gridCol w="3616086">
                  <a:extLst>
                    <a:ext uri="{9D8B030D-6E8A-4147-A177-3AD203B41FA5}">
                      <a16:colId xmlns:a16="http://schemas.microsoft.com/office/drawing/2014/main" val="2194958519"/>
                    </a:ext>
                  </a:extLst>
                </a:gridCol>
                <a:gridCol w="3616086">
                  <a:extLst>
                    <a:ext uri="{9D8B030D-6E8A-4147-A177-3AD203B41FA5}">
                      <a16:colId xmlns:a16="http://schemas.microsoft.com/office/drawing/2014/main" val="320644058"/>
                    </a:ext>
                  </a:extLst>
                </a:gridCol>
                <a:gridCol w="3616086">
                  <a:extLst>
                    <a:ext uri="{9D8B030D-6E8A-4147-A177-3AD203B41FA5}">
                      <a16:colId xmlns:a16="http://schemas.microsoft.com/office/drawing/2014/main" val="2400049073"/>
                    </a:ext>
                  </a:extLst>
                </a:gridCol>
              </a:tblGrid>
              <a:tr h="628992">
                <a:tc>
                  <a:txBody>
                    <a:bodyPr/>
                    <a:lstStyle/>
                    <a:p>
                      <a:pPr algn="ctr"/>
                      <a:r>
                        <a:rPr lang="en-US" sz="2800" b="1" dirty="0">
                          <a:solidFill>
                            <a:schemeClr val="bg1"/>
                          </a:solidFill>
                        </a:rPr>
                        <a:t>New words</a:t>
                      </a:r>
                    </a:p>
                  </a:txBody>
                  <a:tcPr anchor="ctr">
                    <a:solidFill>
                      <a:srgbClr val="7192A9"/>
                    </a:solidFill>
                  </a:tcPr>
                </a:tc>
                <a:tc>
                  <a:txBody>
                    <a:bodyPr/>
                    <a:lstStyle/>
                    <a:p>
                      <a:pPr algn="ctr"/>
                      <a:r>
                        <a:rPr lang="en-US" sz="2800" b="1" dirty="0">
                          <a:solidFill>
                            <a:schemeClr val="bg1"/>
                          </a:solidFill>
                        </a:rPr>
                        <a:t>Pronunciation</a:t>
                      </a:r>
                    </a:p>
                  </a:txBody>
                  <a:tcPr anchor="ctr">
                    <a:solidFill>
                      <a:srgbClr val="7192A9"/>
                    </a:solidFill>
                  </a:tcPr>
                </a:tc>
                <a:tc>
                  <a:txBody>
                    <a:bodyPr/>
                    <a:lstStyle/>
                    <a:p>
                      <a:pPr algn="ctr"/>
                      <a:r>
                        <a:rPr lang="en-US" sz="2800" b="1" dirty="0">
                          <a:solidFill>
                            <a:schemeClr val="bg1"/>
                          </a:solidFill>
                        </a:rPr>
                        <a:t>Meaning</a:t>
                      </a:r>
                    </a:p>
                  </a:txBody>
                  <a:tcPr anchor="ctr">
                    <a:solidFill>
                      <a:srgbClr val="7192A9"/>
                    </a:solidFill>
                  </a:tcPr>
                </a:tc>
                <a:extLst>
                  <a:ext uri="{0D108BD9-81ED-4DB2-BD59-A6C34878D82A}">
                    <a16:rowId xmlns:a16="http://schemas.microsoft.com/office/drawing/2014/main" val="3247423598"/>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technology (n)</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tekˈnɒlədʒi</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8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aseline="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nghệ</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588270972"/>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face-to-face</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tə</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tiếp</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đối</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4273448764"/>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epidemics (n)</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epɪˈdemɪk</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dịch</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4313133"/>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breakout room (n)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breɪkaʊt</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rʊm</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36195" marR="3619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Phòng</a:t>
                      </a:r>
                      <a:r>
                        <a:rPr lang="en-US" sz="28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aseline="0" dirty="0" err="1">
                          <a:effectLst/>
                          <a:latin typeface="Calibri" panose="020F0502020204030204" pitchFamily="34" charset="0"/>
                          <a:ea typeface="Times New Roman" panose="02020603050405020304" pitchFamily="18" charset="0"/>
                          <a:cs typeface="Times New Roman" panose="02020603050405020304" pitchFamily="18" charset="0"/>
                        </a:rPr>
                        <a:t>học</a:t>
                      </a:r>
                      <a:r>
                        <a:rPr lang="en-US" sz="2800" baseline="0" dirty="0">
                          <a:effectLst/>
                          <a:latin typeface="Calibri" panose="020F0502020204030204" pitchFamily="34" charset="0"/>
                          <a:ea typeface="Times New Roman" panose="02020603050405020304" pitchFamily="18" charset="0"/>
                          <a:cs typeface="Times New Roman" panose="02020603050405020304" pitchFamily="18" charset="0"/>
                        </a:rPr>
                        <a:t> chia </a:t>
                      </a:r>
                      <a:r>
                        <a:rPr lang="en-US" sz="2800" baseline="0" dirty="0" err="1">
                          <a:effectLst/>
                          <a:latin typeface="Calibri" panose="020F0502020204030204" pitchFamily="34" charset="0"/>
                          <a:ea typeface="Times New Roman" panose="02020603050405020304" pitchFamily="18" charset="0"/>
                          <a:cs typeface="Times New Roman" panose="02020603050405020304" pitchFamily="18" charset="0"/>
                        </a:rPr>
                        <a:t>nhỏ</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110814193"/>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contact</a:t>
                      </a:r>
                      <a:r>
                        <a:rPr lang="en-US" sz="2800" b="1"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lens</a:t>
                      </a: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kɒntækt</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lenz</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Kính</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áp</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tròng</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579987451"/>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invention</a:t>
                      </a:r>
                      <a:r>
                        <a:rPr lang="en-US" sz="2800" b="1"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ɪnˈvenʃn</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Phát</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minh</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702118043"/>
                  </a:ext>
                </a:extLst>
              </a:tr>
            </a:tbl>
          </a:graphicData>
        </a:graphic>
      </p:graphicFrame>
      <p:sp>
        <p:nvSpPr>
          <p:cNvPr id="6" name="Rectangle 5"/>
          <p:cNvSpPr/>
          <p:nvPr/>
        </p:nvSpPr>
        <p:spPr>
          <a:xfrm>
            <a:off x="3733279" y="108296"/>
            <a:ext cx="4158727" cy="769441"/>
          </a:xfrm>
          <a:prstGeom prst="rect">
            <a:avLst/>
          </a:prstGeom>
          <a:noFill/>
        </p:spPr>
        <p:txBody>
          <a:bodyPr wrap="square" lIns="91440" tIns="45720" rIns="91440" bIns="45720">
            <a:spAutoFit/>
          </a:bodyPr>
          <a:lstStyle/>
          <a:p>
            <a:pPr algn="ctr"/>
            <a:r>
              <a:rPr lang="en-US" sz="44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44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pic>
        <p:nvPicPr>
          <p:cNvPr id="7" name="tech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54434" y="1537759"/>
            <a:ext cx="487363" cy="487363"/>
          </a:xfrm>
          <a:prstGeom prst="rect">
            <a:avLst/>
          </a:prstGeom>
        </p:spPr>
      </p:pic>
      <p:pic>
        <p:nvPicPr>
          <p:cNvPr id="8" name="face to fac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54433" y="2200047"/>
            <a:ext cx="487363" cy="487363"/>
          </a:xfrm>
          <a:prstGeom prst="rect">
            <a:avLst/>
          </a:prstGeom>
        </p:spPr>
      </p:pic>
      <p:pic>
        <p:nvPicPr>
          <p:cNvPr id="9"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54432" y="2862335"/>
            <a:ext cx="487363" cy="487363"/>
          </a:xfrm>
          <a:prstGeom prst="rect">
            <a:avLst/>
          </a:prstGeom>
        </p:spPr>
      </p:pic>
      <p:pic>
        <p:nvPicPr>
          <p:cNvPr id="10" name="breakout ro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89790" y="3524623"/>
            <a:ext cx="487363" cy="487363"/>
          </a:xfrm>
          <a:prstGeom prst="rect">
            <a:avLst/>
          </a:prstGeom>
        </p:spPr>
      </p:pic>
      <p:pic>
        <p:nvPicPr>
          <p:cNvPr id="11"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42354" y="4186911"/>
            <a:ext cx="487363" cy="487363"/>
          </a:xfrm>
          <a:prstGeom prst="rect">
            <a:avLst/>
          </a:prstGeom>
        </p:spPr>
      </p:pic>
      <p:pic>
        <p:nvPicPr>
          <p:cNvPr id="12" name="invent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46307" y="4890885"/>
            <a:ext cx="487363" cy="487363"/>
          </a:xfrm>
          <a:prstGeom prst="rect">
            <a:avLst/>
          </a:prstGeom>
        </p:spPr>
      </p:pic>
    </p:spTree>
    <p:extLst>
      <p:ext uri="{BB962C8B-B14F-4D97-AF65-F5344CB8AC3E}">
        <p14:creationId xmlns:p14="http://schemas.microsoft.com/office/powerpoint/2010/main" val="29085066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 fill="hold"/>
                                        <p:tgtEl>
                                          <p:spTgt spid="7"/>
                                        </p:tgtEl>
                                      </p:cBhvr>
                                    </p:cmd>
                                  </p:childTnLst>
                                </p:cTn>
                              </p:par>
                            </p:childTnLst>
                          </p:cTn>
                        </p:par>
                      </p:childTnLst>
                    </p:cTn>
                  </p:par>
                </p:childTnLst>
              </p:cTn>
              <p:nextCondLst>
                <p:cond evt="onClick" delay="0">
                  <p:tgtEl>
                    <p:spTgt spid="7"/>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440" fill="hold"/>
                                        <p:tgtEl>
                                          <p:spTgt spid="8"/>
                                        </p:tgtEl>
                                      </p:cBhvr>
                                    </p:cmd>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536" fill="hold"/>
                                        <p:tgtEl>
                                          <p:spTgt spid="9"/>
                                        </p:tgtEl>
                                      </p:cBhvr>
                                    </p:cmd>
                                  </p:childTnLst>
                                </p:cTn>
                              </p:par>
                            </p:childTnLst>
                          </p:cTn>
                        </p:par>
                      </p:childTnLst>
                    </p:cTn>
                  </p:par>
                </p:childTnLst>
              </p:cTn>
              <p:nextCondLst>
                <p:cond evt="onClick" delay="0">
                  <p:tgtEl>
                    <p:spTgt spid="9"/>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48" fill="hold"/>
                                        <p:tgtEl>
                                          <p:spTgt spid="10"/>
                                        </p:tgtEl>
                                      </p:cBhvr>
                                    </p:cmd>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536" fill="hold"/>
                                        <p:tgtEl>
                                          <p:spTgt spid="11"/>
                                        </p:tgtEl>
                                      </p:cBhvr>
                                    </p:cmd>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104" fill="hold"/>
                                        <p:tgtEl>
                                          <p:spTgt spid="12"/>
                                        </p:tgtEl>
                                      </p:cBhvr>
                                    </p:cmd>
                                  </p:childTnLst>
                                </p:cTn>
                              </p:par>
                            </p:childTnLst>
                          </p:cTn>
                        </p:par>
                      </p:childTnLst>
                    </p:cTn>
                  </p:par>
                </p:childTnLst>
              </p:cTn>
              <p:nextCondLst>
                <p:cond evt="onClick" delay="0">
                  <p:tgtEl>
                    <p:spTgt spid="12"/>
                  </p:tgtEl>
                </p:cond>
              </p:nextCondLst>
            </p:seq>
            <p:audio>
              <p:cMediaNode vol="80000">
                <p:cTn id="32" fill="hold" display="0">
                  <p:stCondLst>
                    <p:cond delay="indefinite"/>
                  </p:stCondLst>
                  <p:endCondLst>
                    <p:cond evt="onStopAudio" delay="0">
                      <p:tgtEl>
                        <p:sldTgt/>
                      </p:tgtEl>
                    </p:cond>
                  </p:endCondLst>
                </p:cTn>
                <p:tgtEl>
                  <p:spTgt spid="7"/>
                </p:tgtEl>
              </p:cMediaNode>
            </p:audio>
            <p:audio>
              <p:cMediaNode vol="80000">
                <p:cTn id="33" fill="hold" display="0">
                  <p:stCondLst>
                    <p:cond delay="indefinite"/>
                  </p:stCondLst>
                  <p:endCondLst>
                    <p:cond evt="onStopAudio" delay="0">
                      <p:tgtEl>
                        <p:sldTgt/>
                      </p:tgtEl>
                    </p:cond>
                  </p:endCondLst>
                </p:cTn>
                <p:tgtEl>
                  <p:spTgt spid="8"/>
                </p:tgtEl>
              </p:cMediaNode>
            </p:audio>
            <p:audio>
              <p:cMediaNode vol="80000">
                <p:cTn id="34" fill="hold" display="0">
                  <p:stCondLst>
                    <p:cond delay="indefinite"/>
                  </p:stCondLst>
                  <p:endCondLst>
                    <p:cond evt="onStopAudio" delay="0">
                      <p:tgtEl>
                        <p:sldTgt/>
                      </p:tgtEl>
                    </p:cond>
                  </p:endCondLst>
                </p:cTn>
                <p:tgtEl>
                  <p:spTgt spid="9"/>
                </p:tgtEl>
              </p:cMediaNode>
            </p:audio>
            <p:audio>
              <p:cMediaNode vol="80000">
                <p:cTn id="35" fill="hold" display="0">
                  <p:stCondLst>
                    <p:cond delay="indefinite"/>
                  </p:stCondLst>
                  <p:endCondLst>
                    <p:cond evt="onStopAudio" delay="0">
                      <p:tgtEl>
                        <p:sldTgt/>
                      </p:tgtEl>
                    </p:cond>
                  </p:endCondLst>
                </p:cTn>
                <p:tgtEl>
                  <p:spTgt spid="10"/>
                </p:tgtEl>
              </p:cMediaNode>
            </p:audio>
            <p:audio>
              <p:cMediaNode vol="80000">
                <p:cTn id="36" fill="hold" display="0">
                  <p:stCondLst>
                    <p:cond delay="indefinite"/>
                  </p:stCondLst>
                  <p:endCondLst>
                    <p:cond evt="onStopAudio" delay="0">
                      <p:tgtEl>
                        <p:sldTgt/>
                      </p:tgtEl>
                    </p:cond>
                  </p:endCondLst>
                </p:cTn>
                <p:tgtEl>
                  <p:spTgt spid="11"/>
                </p:tgtEl>
              </p:cMediaNode>
            </p:audio>
            <p:audio>
              <p:cMediaNode vol="80000">
                <p:cTn id="3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774516993"/>
              </p:ext>
            </p:extLst>
          </p:nvPr>
        </p:nvGraphicFramePr>
        <p:xfrm>
          <a:off x="1914012" y="1004800"/>
          <a:ext cx="7232172" cy="4402944"/>
        </p:xfrm>
        <a:graphic>
          <a:graphicData uri="http://schemas.openxmlformats.org/drawingml/2006/table">
            <a:tbl>
              <a:tblPr firstRow="1" bandRow="1">
                <a:tableStyleId>{21E4AEA4-8DFA-4A89-87EB-49C32662AFE0}</a:tableStyleId>
              </a:tblPr>
              <a:tblGrid>
                <a:gridCol w="3616086">
                  <a:extLst>
                    <a:ext uri="{9D8B030D-6E8A-4147-A177-3AD203B41FA5}">
                      <a16:colId xmlns:a16="http://schemas.microsoft.com/office/drawing/2014/main" val="2194958519"/>
                    </a:ext>
                  </a:extLst>
                </a:gridCol>
                <a:gridCol w="3616086">
                  <a:extLst>
                    <a:ext uri="{9D8B030D-6E8A-4147-A177-3AD203B41FA5}">
                      <a16:colId xmlns:a16="http://schemas.microsoft.com/office/drawing/2014/main" val="2400049073"/>
                    </a:ext>
                  </a:extLst>
                </a:gridCol>
              </a:tblGrid>
              <a:tr h="628992">
                <a:tc>
                  <a:txBody>
                    <a:bodyPr/>
                    <a:lstStyle/>
                    <a:p>
                      <a:pPr algn="ctr"/>
                      <a:r>
                        <a:rPr lang="en-US" sz="2800" b="1" dirty="0">
                          <a:solidFill>
                            <a:schemeClr val="bg1"/>
                          </a:solidFill>
                        </a:rPr>
                        <a:t>New words</a:t>
                      </a:r>
                    </a:p>
                  </a:txBody>
                  <a:tcPr anchor="ctr">
                    <a:solidFill>
                      <a:srgbClr val="7192A9"/>
                    </a:solidFill>
                  </a:tcPr>
                </a:tc>
                <a:tc>
                  <a:txBody>
                    <a:bodyPr/>
                    <a:lstStyle/>
                    <a:p>
                      <a:pPr algn="ctr"/>
                      <a:r>
                        <a:rPr lang="en-US" sz="2800" b="1" dirty="0">
                          <a:solidFill>
                            <a:schemeClr val="bg1"/>
                          </a:solidFill>
                        </a:rPr>
                        <a:t>Meaning</a:t>
                      </a:r>
                    </a:p>
                  </a:txBody>
                  <a:tcPr anchor="ctr">
                    <a:solidFill>
                      <a:srgbClr val="7192A9"/>
                    </a:solidFill>
                  </a:tcPr>
                </a:tc>
                <a:extLst>
                  <a:ext uri="{0D108BD9-81ED-4DB2-BD59-A6C34878D82A}">
                    <a16:rowId xmlns:a16="http://schemas.microsoft.com/office/drawing/2014/main" val="3247423598"/>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8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baseline="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nghệ</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588270972"/>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tiếp</a:t>
                      </a:r>
                      <a:r>
                        <a:rPr lang="en-US" sz="2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đối</a:t>
                      </a:r>
                      <a:r>
                        <a:rPr lang="en-US" sz="28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4273448764"/>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8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dịch</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34313133"/>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dirty="0" err="1">
                          <a:effectLst/>
                          <a:latin typeface="Calibri" panose="020F0502020204030204" pitchFamily="34" charset="0"/>
                          <a:ea typeface="Times New Roman" panose="02020603050405020304" pitchFamily="18" charset="0"/>
                          <a:cs typeface="Times New Roman" panose="02020603050405020304" pitchFamily="18" charset="0"/>
                        </a:rPr>
                        <a:t>Phòng</a:t>
                      </a:r>
                      <a:r>
                        <a:rPr lang="en-US" sz="28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800" baseline="0" dirty="0" err="1">
                          <a:effectLst/>
                          <a:latin typeface="Calibri" panose="020F0502020204030204" pitchFamily="34" charset="0"/>
                          <a:ea typeface="Times New Roman" panose="02020603050405020304" pitchFamily="18" charset="0"/>
                          <a:cs typeface="Times New Roman" panose="02020603050405020304" pitchFamily="18" charset="0"/>
                        </a:rPr>
                        <a:t>học</a:t>
                      </a:r>
                      <a:r>
                        <a:rPr lang="en-US" sz="2800" baseline="0" dirty="0">
                          <a:effectLst/>
                          <a:latin typeface="Calibri" panose="020F0502020204030204" pitchFamily="34" charset="0"/>
                          <a:ea typeface="Times New Roman" panose="02020603050405020304" pitchFamily="18" charset="0"/>
                          <a:cs typeface="Times New Roman" panose="02020603050405020304" pitchFamily="18" charset="0"/>
                        </a:rPr>
                        <a:t> chia </a:t>
                      </a:r>
                      <a:r>
                        <a:rPr lang="en-US" sz="2800" baseline="0" dirty="0" err="1">
                          <a:effectLst/>
                          <a:latin typeface="Calibri" panose="020F0502020204030204" pitchFamily="34" charset="0"/>
                          <a:ea typeface="Times New Roman" panose="02020603050405020304" pitchFamily="18" charset="0"/>
                          <a:cs typeface="Times New Roman" panose="02020603050405020304" pitchFamily="18" charset="0"/>
                        </a:rPr>
                        <a:t>nhỏ</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110814193"/>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Kính</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áp</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8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tròng</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579987451"/>
                  </a:ext>
                </a:extLst>
              </a:tr>
              <a:tr h="628992">
                <a:tc>
                  <a:txBody>
                    <a:bodyPr/>
                    <a:lstStyle/>
                    <a:p>
                      <a:pPr marL="144145" marR="0" indent="-144145">
                        <a:lnSpc>
                          <a:spcPct val="107000"/>
                        </a:lnSpc>
                        <a:spcBef>
                          <a:spcPts val="0"/>
                        </a:spcBef>
                        <a:spcAft>
                          <a:spcPts val="0"/>
                        </a:spcAft>
                      </a:pPr>
                      <a:r>
                        <a:rPr lang="en-US" sz="2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a:t>
                      </a:r>
                      <a:endParaRPr lang="en-US" sz="28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8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Phát</a:t>
                      </a:r>
                      <a:r>
                        <a:rPr lang="en-US" sz="28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minh</a:t>
                      </a:r>
                      <a:endParaRPr lang="en-US" sz="28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702118043"/>
                  </a:ext>
                </a:extLst>
              </a:tr>
            </a:tbl>
          </a:graphicData>
        </a:graphic>
      </p:graphicFrame>
      <p:sp>
        <p:nvSpPr>
          <p:cNvPr id="6" name="Rectangle 5"/>
          <p:cNvSpPr/>
          <p:nvPr/>
        </p:nvSpPr>
        <p:spPr>
          <a:xfrm>
            <a:off x="3733279" y="108296"/>
            <a:ext cx="4158727" cy="769441"/>
          </a:xfrm>
          <a:prstGeom prst="rect">
            <a:avLst/>
          </a:prstGeom>
          <a:noFill/>
        </p:spPr>
        <p:txBody>
          <a:bodyPr wrap="square" lIns="91440" tIns="45720" rIns="91440" bIns="45720">
            <a:spAutoFit/>
          </a:bodyPr>
          <a:lstStyle/>
          <a:p>
            <a:pPr algn="ctr"/>
            <a:r>
              <a:rPr lang="en-US" sz="44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44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pic>
        <p:nvPicPr>
          <p:cNvPr id="7" name="tech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186821" y="1567255"/>
            <a:ext cx="487363" cy="487363"/>
          </a:xfrm>
          <a:prstGeom prst="rect">
            <a:avLst/>
          </a:prstGeom>
        </p:spPr>
      </p:pic>
      <p:pic>
        <p:nvPicPr>
          <p:cNvPr id="8" name="face to fac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186820" y="2229543"/>
            <a:ext cx="487363" cy="487363"/>
          </a:xfrm>
          <a:prstGeom prst="rect">
            <a:avLst/>
          </a:prstGeom>
        </p:spPr>
      </p:pic>
      <p:pic>
        <p:nvPicPr>
          <p:cNvPr id="9"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86819" y="2891831"/>
            <a:ext cx="487363" cy="487363"/>
          </a:xfrm>
          <a:prstGeom prst="rect">
            <a:avLst/>
          </a:prstGeom>
        </p:spPr>
      </p:pic>
      <p:pic>
        <p:nvPicPr>
          <p:cNvPr id="10" name="breakout ro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2177" y="3554119"/>
            <a:ext cx="487363" cy="487363"/>
          </a:xfrm>
          <a:prstGeom prst="rect">
            <a:avLst/>
          </a:prstGeom>
        </p:spPr>
      </p:pic>
      <p:pic>
        <p:nvPicPr>
          <p:cNvPr id="11"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174741" y="4216407"/>
            <a:ext cx="487363" cy="487363"/>
          </a:xfrm>
          <a:prstGeom prst="rect">
            <a:avLst/>
          </a:prstGeom>
        </p:spPr>
      </p:pic>
      <p:pic>
        <p:nvPicPr>
          <p:cNvPr id="12" name="invent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2"/>
          <a:stretch>
            <a:fillRect/>
          </a:stretch>
        </p:blipFill>
        <p:spPr>
          <a:xfrm>
            <a:off x="1178694" y="4920381"/>
            <a:ext cx="487363" cy="487363"/>
          </a:xfrm>
          <a:prstGeom prst="rect">
            <a:avLst/>
          </a:prstGeom>
        </p:spPr>
      </p:pic>
      <p:sp>
        <p:nvSpPr>
          <p:cNvPr id="2" name="Rectangle 1"/>
          <p:cNvSpPr/>
          <p:nvPr/>
        </p:nvSpPr>
        <p:spPr>
          <a:xfrm>
            <a:off x="2225559" y="1677164"/>
            <a:ext cx="2333139"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technology (n)</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2296470" y="2318809"/>
            <a:ext cx="1955343"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face-to-face</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Rectangle 3"/>
          <p:cNvSpPr/>
          <p:nvPr/>
        </p:nvSpPr>
        <p:spPr>
          <a:xfrm>
            <a:off x="2296470" y="2930571"/>
            <a:ext cx="2191626"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epidemics (n)</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4" name="Rectangle 13"/>
          <p:cNvSpPr/>
          <p:nvPr/>
        </p:nvSpPr>
        <p:spPr>
          <a:xfrm>
            <a:off x="2225559" y="3580516"/>
            <a:ext cx="2995372" cy="523220"/>
          </a:xfrm>
          <a:prstGeom prst="rect">
            <a:avLst/>
          </a:prstGeom>
        </p:spPr>
        <p:txBody>
          <a:bodyPr wrap="none">
            <a:spAutoFit/>
          </a:bodyPr>
          <a:lstStyle/>
          <a:p>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breakout room (n) </a:t>
            </a:r>
            <a:endParaRPr lang="en-US" dirty="0"/>
          </a:p>
        </p:txBody>
      </p:sp>
      <p:sp>
        <p:nvSpPr>
          <p:cNvPr id="15" name="Rectangle 14"/>
          <p:cNvSpPr/>
          <p:nvPr/>
        </p:nvSpPr>
        <p:spPr>
          <a:xfrm>
            <a:off x="2225559" y="4230799"/>
            <a:ext cx="2534092"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contact lens (v) </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
        <p:nvSpPr>
          <p:cNvPr id="16" name="Rectangle 15"/>
          <p:cNvSpPr/>
          <p:nvPr/>
        </p:nvSpPr>
        <p:spPr>
          <a:xfrm>
            <a:off x="2281944" y="4854387"/>
            <a:ext cx="2175083" cy="553357"/>
          </a:xfrm>
          <a:prstGeom prst="rect">
            <a:avLst/>
          </a:prstGeom>
        </p:spPr>
        <p:txBody>
          <a:bodyPr wrap="none">
            <a:spAutoFit/>
          </a:bodyPr>
          <a:lstStyle/>
          <a:p>
            <a:pPr marL="144145" lvl="0" indent="-144145">
              <a:lnSpc>
                <a:spcPct val="107000"/>
              </a:lnSpc>
            </a:pP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invention (n) </a:t>
            </a:r>
            <a:endParaRPr lang="en-US" sz="2800" b="1" dirty="0">
              <a:solidFill>
                <a:prstClr val="black"/>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4005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1000"/>
                                        <p:tgtEl>
                                          <p:spTgt spid="16"/>
                                        </p:tgtEl>
                                      </p:cBhvr>
                                    </p:animEffect>
                                    <p:anim calcmode="lin" valueType="num">
                                      <p:cBhvr>
                                        <p:cTn id="43" dur="1000" fill="hold"/>
                                        <p:tgtEl>
                                          <p:spTgt spid="16"/>
                                        </p:tgtEl>
                                        <p:attrNameLst>
                                          <p:attrName>ppt_x</p:attrName>
                                        </p:attrNameLst>
                                      </p:cBhvr>
                                      <p:tavLst>
                                        <p:tav tm="0">
                                          <p:val>
                                            <p:strVal val="#ppt_x"/>
                                          </p:val>
                                        </p:tav>
                                        <p:tav tm="100000">
                                          <p:val>
                                            <p:strVal val="#ppt_x"/>
                                          </p:val>
                                        </p:tav>
                                      </p:tavLst>
                                    </p:anim>
                                    <p:anim calcmode="lin" valueType="num">
                                      <p:cBhvr>
                                        <p:cTn id="4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7"/>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1200" fill="hold"/>
                                        <p:tgtEl>
                                          <p:spTgt spid="7"/>
                                        </p:tgtEl>
                                      </p:cBhvr>
                                    </p:cmd>
                                  </p:childTnLst>
                                </p:cTn>
                              </p:par>
                            </p:childTnLst>
                          </p:cTn>
                        </p:par>
                      </p:childTnLst>
                    </p:cTn>
                  </p:par>
                </p:childTnLst>
              </p:cTn>
              <p:nextCondLst>
                <p:cond evt="onClick" delay="0">
                  <p:tgtEl>
                    <p:spTgt spid="7"/>
                  </p:tgtEl>
                </p:cond>
              </p:nextCondLst>
            </p:seq>
            <p:seq concurrent="1" nextAc="seek">
              <p:cTn id="50" restart="whenNotActive" fill="hold" evtFilter="cancelBubble" nodeType="interactiveSeq">
                <p:stCondLst>
                  <p:cond evt="onClick" delay="0">
                    <p:tgtEl>
                      <p:spTgt spid="8"/>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440" fill="hold"/>
                                        <p:tgtEl>
                                          <p:spTgt spid="8"/>
                                        </p:tgtEl>
                                      </p:cBhvr>
                                    </p:cmd>
                                  </p:childTnLst>
                                </p:cTn>
                              </p:par>
                            </p:childTnLst>
                          </p:cTn>
                        </p:par>
                      </p:childTnLst>
                    </p:cTn>
                  </p:par>
                </p:childTnLst>
              </p:cTn>
              <p:nextCondLst>
                <p:cond evt="onClick" delay="0">
                  <p:tgtEl>
                    <p:spTgt spid="8"/>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1536" fill="hold"/>
                                        <p:tgtEl>
                                          <p:spTgt spid="9"/>
                                        </p:tgtEl>
                                      </p:cBhvr>
                                    </p:cmd>
                                  </p:childTnLst>
                                </p:cTn>
                              </p:par>
                            </p:childTnLst>
                          </p:cTn>
                        </p:par>
                      </p:childTnLst>
                    </p:cTn>
                  </p:par>
                </p:childTnLst>
              </p:cTn>
              <p:nextCondLst>
                <p:cond evt="onClick" delay="0">
                  <p:tgtEl>
                    <p:spTgt spid="9"/>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248" fill="hold"/>
                                        <p:tgtEl>
                                          <p:spTgt spid="10"/>
                                        </p:tgtEl>
                                      </p:cBhvr>
                                    </p:cmd>
                                  </p:childTnLst>
                                </p:cTn>
                              </p:par>
                            </p:childTnLst>
                          </p:cTn>
                        </p:par>
                      </p:childTnLst>
                    </p:cTn>
                  </p:par>
                </p:childTnLst>
              </p:cTn>
              <p:nextCondLst>
                <p:cond evt="onClick" delay="0">
                  <p:tgtEl>
                    <p:spTgt spid="10"/>
                  </p:tgtEl>
                </p:cond>
              </p:nextCondLst>
            </p:seq>
            <p:seq concurrent="1" nextAc="seek">
              <p:cTn id="65" restart="whenNotActive" fill="hold" evtFilter="cancelBubble" nodeType="interactiveSeq">
                <p:stCondLst>
                  <p:cond evt="onClick" delay="0">
                    <p:tgtEl>
                      <p:spTgt spid="11"/>
                    </p:tgtEl>
                  </p:cond>
                </p:stCondLst>
                <p:endSync evt="end" delay="0">
                  <p:rtn val="all"/>
                </p:endSync>
                <p:childTnLst>
                  <p:par>
                    <p:cTn id="66" fill="hold">
                      <p:stCondLst>
                        <p:cond delay="0"/>
                      </p:stCondLst>
                      <p:childTnLst>
                        <p:par>
                          <p:cTn id="67" fill="hold">
                            <p:stCondLst>
                              <p:cond delay="0"/>
                            </p:stCondLst>
                            <p:childTnLst>
                              <p:par>
                                <p:cTn id="68" presetID="1" presetClass="mediacall" presetSubtype="0" fill="hold" nodeType="clickEffect">
                                  <p:stCondLst>
                                    <p:cond delay="0"/>
                                  </p:stCondLst>
                                  <p:childTnLst>
                                    <p:cmd type="call" cmd="playFrom(0.0)">
                                      <p:cBhvr>
                                        <p:cTn id="69" dur="1536" fill="hold"/>
                                        <p:tgtEl>
                                          <p:spTgt spid="11"/>
                                        </p:tgtEl>
                                      </p:cBhvr>
                                    </p:cmd>
                                  </p:childTnLst>
                                </p:cTn>
                              </p:par>
                            </p:childTnLst>
                          </p:cTn>
                        </p:par>
                      </p:childTnLst>
                    </p:cTn>
                  </p:par>
                </p:childTnLst>
              </p:cTn>
              <p:nextCondLst>
                <p:cond evt="onClick" delay="0">
                  <p:tgtEl>
                    <p:spTgt spid="11"/>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1" presetClass="mediacall" presetSubtype="0" fill="hold" nodeType="clickEffect">
                                  <p:stCondLst>
                                    <p:cond delay="0"/>
                                  </p:stCondLst>
                                  <p:childTnLst>
                                    <p:cmd type="call" cmd="playFrom(0.0)">
                                      <p:cBhvr>
                                        <p:cTn id="74" dur="1104" fill="hold"/>
                                        <p:tgtEl>
                                          <p:spTgt spid="12"/>
                                        </p:tgtEl>
                                      </p:cBhvr>
                                    </p:cmd>
                                  </p:childTnLst>
                                </p:cTn>
                              </p:par>
                            </p:childTnLst>
                          </p:cTn>
                        </p:par>
                      </p:childTnLst>
                    </p:cTn>
                  </p:par>
                </p:childTnLst>
              </p:cTn>
              <p:nextCondLst>
                <p:cond evt="onClick" delay="0">
                  <p:tgtEl>
                    <p:spTgt spid="12"/>
                  </p:tgtEl>
                </p:cond>
              </p:nextCondLst>
            </p:seq>
            <p:audio>
              <p:cMediaNode vol="80000">
                <p:cTn id="75" fill="hold" display="0">
                  <p:stCondLst>
                    <p:cond delay="indefinite"/>
                  </p:stCondLst>
                  <p:endCondLst>
                    <p:cond evt="onStopAudio" delay="0">
                      <p:tgtEl>
                        <p:sldTgt/>
                      </p:tgtEl>
                    </p:cond>
                  </p:endCondLst>
                </p:cTn>
                <p:tgtEl>
                  <p:spTgt spid="7"/>
                </p:tgtEl>
              </p:cMediaNode>
            </p:audio>
            <p:audio>
              <p:cMediaNode vol="80000">
                <p:cTn id="76" fill="hold" display="0">
                  <p:stCondLst>
                    <p:cond delay="indefinite"/>
                  </p:stCondLst>
                  <p:endCondLst>
                    <p:cond evt="onStopAudio" delay="0">
                      <p:tgtEl>
                        <p:sldTgt/>
                      </p:tgtEl>
                    </p:cond>
                  </p:endCondLst>
                </p:cTn>
                <p:tgtEl>
                  <p:spTgt spid="8"/>
                </p:tgtEl>
              </p:cMediaNode>
            </p:audio>
            <p:audio>
              <p:cMediaNode vol="80000">
                <p:cTn id="77" fill="hold" display="0">
                  <p:stCondLst>
                    <p:cond delay="indefinite"/>
                  </p:stCondLst>
                  <p:endCondLst>
                    <p:cond evt="onStopAudio" delay="0">
                      <p:tgtEl>
                        <p:sldTgt/>
                      </p:tgtEl>
                    </p:cond>
                  </p:endCondLst>
                </p:cTn>
                <p:tgtEl>
                  <p:spTgt spid="9"/>
                </p:tgtEl>
              </p:cMediaNode>
            </p:audio>
            <p:audio>
              <p:cMediaNode vol="80000">
                <p:cTn id="78" fill="hold" display="0">
                  <p:stCondLst>
                    <p:cond delay="indefinite"/>
                  </p:stCondLst>
                  <p:endCondLst>
                    <p:cond evt="onStopAudio" delay="0">
                      <p:tgtEl>
                        <p:sldTgt/>
                      </p:tgtEl>
                    </p:cond>
                  </p:endCondLst>
                </p:cTn>
                <p:tgtEl>
                  <p:spTgt spid="10"/>
                </p:tgtEl>
              </p:cMediaNode>
            </p:audio>
            <p:audio>
              <p:cMediaNode vol="80000">
                <p:cTn id="79" fill="hold" display="0">
                  <p:stCondLst>
                    <p:cond delay="indefinite"/>
                  </p:stCondLst>
                  <p:endCondLst>
                    <p:cond evt="onStopAudio" delay="0">
                      <p:tgtEl>
                        <p:sldTgt/>
                      </p:tgtEl>
                    </p:cond>
                  </p:endCondLst>
                </p:cTn>
                <p:tgtEl>
                  <p:spTgt spid="11"/>
                </p:tgtEl>
              </p:cMediaNode>
            </p:audio>
            <p:audio>
              <p:cMediaNode vol="80000">
                <p:cTn id="80" fill="hold" display="0">
                  <p:stCondLst>
                    <p:cond delay="indefinite"/>
                  </p:stCondLst>
                  <p:endCondLst>
                    <p:cond evt="onStopAudio" delay="0">
                      <p:tgtEl>
                        <p:sldTgt/>
                      </p:tgtEl>
                    </p:cond>
                  </p:endCondLst>
                </p:cTn>
                <p:tgtEl>
                  <p:spTgt spid="12"/>
                </p:tgtEl>
              </p:cMediaNode>
            </p:audio>
          </p:childTnLst>
        </p:cTn>
      </p:par>
    </p:tnLst>
    <p:bldLst>
      <p:bldP spid="2" grpId="0"/>
      <p:bldP spid="3" grpId="0"/>
      <p:bldP spid="4" grpId="0"/>
      <p:bldP spid="14"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0A3E95A-3D5D-4E3E-A00D-CA3CAC576081}"/>
              </a:ext>
            </a:extLst>
          </p:cNvPr>
          <p:cNvSpPr txBox="1"/>
          <p:nvPr/>
        </p:nvSpPr>
        <p:spPr>
          <a:xfrm>
            <a:off x="448144" y="1368254"/>
            <a:ext cx="5586896" cy="584775"/>
          </a:xfrm>
          <a:prstGeom prst="rect">
            <a:avLst/>
          </a:prstGeom>
          <a:noFill/>
        </p:spPr>
        <p:txBody>
          <a:bodyPr wrap="square" rtlCol="0">
            <a:spAutoFit/>
          </a:bodyPr>
          <a:lstStyle/>
          <a:p>
            <a:r>
              <a:rPr lang="en-US" sz="3200" b="1" dirty="0">
                <a:solidFill>
                  <a:srgbClr val="FF0000"/>
                </a:solidFill>
              </a:rPr>
              <a:t>* Answer the questions:</a:t>
            </a:r>
          </a:p>
        </p:txBody>
      </p:sp>
      <p:sp>
        <p:nvSpPr>
          <p:cNvPr id="5" name="TextBox 4">
            <a:extLst>
              <a:ext uri="{FF2B5EF4-FFF2-40B4-BE49-F238E27FC236}">
                <a16:creationId xmlns:a16="http://schemas.microsoft.com/office/drawing/2014/main" id="{337A5E1E-3CA0-4464-8CDD-31E8FAFCE4DB}"/>
              </a:ext>
            </a:extLst>
          </p:cNvPr>
          <p:cNvSpPr txBox="1"/>
          <p:nvPr/>
        </p:nvSpPr>
        <p:spPr>
          <a:xfrm>
            <a:off x="213754" y="0"/>
            <a:ext cx="3478831" cy="769441"/>
          </a:xfrm>
          <a:prstGeom prst="rect">
            <a:avLst/>
          </a:prstGeom>
          <a:noFill/>
        </p:spPr>
        <p:txBody>
          <a:bodyPr wrap="square" rtlCol="0">
            <a:spAutoFit/>
          </a:bodyPr>
          <a:lstStyle/>
          <a:p>
            <a:pPr algn="ctr"/>
            <a:r>
              <a:rPr lang="en-US" sz="4400" b="1" dirty="0">
                <a:solidFill>
                  <a:srgbClr val="0070C0"/>
                </a:solidFill>
                <a:effectLst>
                  <a:outerShdw blurRad="38100" dist="38100" dir="2700000" algn="tl">
                    <a:srgbClr val="000000">
                      <a:alpha val="43137"/>
                    </a:srgbClr>
                  </a:outerShdw>
                </a:effectLst>
              </a:rPr>
              <a:t>* CHATTING</a:t>
            </a:r>
          </a:p>
        </p:txBody>
      </p:sp>
      <p:sp>
        <p:nvSpPr>
          <p:cNvPr id="21" name="TextBox 20">
            <a:extLst>
              <a:ext uri="{FF2B5EF4-FFF2-40B4-BE49-F238E27FC236}">
                <a16:creationId xmlns:a16="http://schemas.microsoft.com/office/drawing/2014/main" id="{A982B3A6-EACF-42EF-B0CF-D6FC910459A8}"/>
              </a:ext>
            </a:extLst>
          </p:cNvPr>
          <p:cNvSpPr txBox="1"/>
          <p:nvPr/>
        </p:nvSpPr>
        <p:spPr>
          <a:xfrm>
            <a:off x="368550" y="3103796"/>
            <a:ext cx="6648070" cy="2430922"/>
          </a:xfrm>
          <a:prstGeom prst="rect">
            <a:avLst/>
          </a:prstGeom>
          <a:noFill/>
        </p:spPr>
        <p:txBody>
          <a:bodyPr wrap="square">
            <a:spAutoFit/>
          </a:bodyPr>
          <a:lstStyle/>
          <a:p>
            <a:pPr>
              <a:lnSpc>
                <a:spcPct val="150000"/>
              </a:lnSpc>
            </a:pPr>
            <a:r>
              <a:rPr lang="en-US" sz="2600" b="1" dirty="0"/>
              <a:t>1. Who are the girl and the  boy?  </a:t>
            </a:r>
          </a:p>
          <a:p>
            <a:pPr>
              <a:lnSpc>
                <a:spcPct val="150000"/>
              </a:lnSpc>
            </a:pPr>
            <a:r>
              <a:rPr lang="en-US" sz="2600" b="1" dirty="0"/>
              <a:t>2. Where  do  you think  they  are? </a:t>
            </a:r>
          </a:p>
          <a:p>
            <a:pPr>
              <a:lnSpc>
                <a:spcPct val="150000"/>
              </a:lnSpc>
            </a:pPr>
            <a:r>
              <a:rPr lang="en-US" sz="2600" b="1" dirty="0"/>
              <a:t>3. What  might they  be  talking about? </a:t>
            </a:r>
          </a:p>
          <a:p>
            <a:pPr>
              <a:lnSpc>
                <a:spcPct val="150000"/>
              </a:lnSpc>
            </a:pPr>
            <a:r>
              <a:rPr lang="en-US" sz="2600" b="1" dirty="0"/>
              <a:t>4. What can you see in the bubble? </a:t>
            </a:r>
          </a:p>
        </p:txBody>
      </p:sp>
      <p:grpSp>
        <p:nvGrpSpPr>
          <p:cNvPr id="8" name="Group 7"/>
          <p:cNvGrpSpPr/>
          <p:nvPr/>
        </p:nvGrpSpPr>
        <p:grpSpPr>
          <a:xfrm>
            <a:off x="5861132" y="19213"/>
            <a:ext cx="5961143" cy="3084583"/>
            <a:chOff x="5421086" y="3299404"/>
            <a:chExt cx="6788229" cy="357310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1086" y="3299404"/>
              <a:ext cx="3545632" cy="35585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48056" y="3301264"/>
              <a:ext cx="3261259" cy="3571240"/>
            </a:xfrm>
            <a:prstGeom prst="rect">
              <a:avLst/>
            </a:prstGeom>
          </p:spPr>
        </p:pic>
      </p:grpSp>
      <p:sp>
        <p:nvSpPr>
          <p:cNvPr id="9" name="Rectangle 8"/>
          <p:cNvSpPr/>
          <p:nvPr/>
        </p:nvSpPr>
        <p:spPr>
          <a:xfrm>
            <a:off x="853341" y="5635395"/>
            <a:ext cx="4776502" cy="630429"/>
          </a:xfrm>
          <a:prstGeom prst="rect">
            <a:avLst/>
          </a:prstGeom>
        </p:spPr>
        <p:txBody>
          <a:bodyPr wrap="square">
            <a:spAutoFit/>
          </a:bodyPr>
          <a:lstStyle/>
          <a:p>
            <a:pPr>
              <a:lnSpc>
                <a:spcPct val="150000"/>
              </a:lnSpc>
            </a:pPr>
            <a:r>
              <a:rPr lang="en-US" sz="2600" b="1" dirty="0">
                <a:solidFill>
                  <a:srgbClr val="0070C0"/>
                </a:solidFill>
              </a:rPr>
              <a:t>A boy, a computer, an eye …</a:t>
            </a:r>
          </a:p>
        </p:txBody>
      </p:sp>
      <p:sp>
        <p:nvSpPr>
          <p:cNvPr id="16" name="TextBox 15">
            <a:extLst>
              <a:ext uri="{FF2B5EF4-FFF2-40B4-BE49-F238E27FC236}">
                <a16:creationId xmlns:a16="http://schemas.microsoft.com/office/drawing/2014/main" id="{90A3E95A-3D5D-4E3E-A00D-CA3CAC576081}"/>
              </a:ext>
            </a:extLst>
          </p:cNvPr>
          <p:cNvSpPr txBox="1"/>
          <p:nvPr/>
        </p:nvSpPr>
        <p:spPr>
          <a:xfrm>
            <a:off x="5288506" y="3103796"/>
            <a:ext cx="3907971" cy="630429"/>
          </a:xfrm>
          <a:prstGeom prst="rect">
            <a:avLst/>
          </a:prstGeom>
          <a:noFill/>
        </p:spPr>
        <p:txBody>
          <a:bodyPr wrap="square" rtlCol="0">
            <a:spAutoFit/>
          </a:bodyPr>
          <a:lstStyle/>
          <a:p>
            <a:pPr>
              <a:lnSpc>
                <a:spcPct val="150000"/>
              </a:lnSpc>
            </a:pPr>
            <a:r>
              <a:rPr lang="en-US" sz="2600" b="1" dirty="0">
                <a:solidFill>
                  <a:srgbClr val="0070C0"/>
                </a:solidFill>
              </a:rPr>
              <a:t>They are Minh and Ann.</a:t>
            </a:r>
          </a:p>
        </p:txBody>
      </p:sp>
      <p:sp>
        <p:nvSpPr>
          <p:cNvPr id="17" name="TextBox 16">
            <a:extLst>
              <a:ext uri="{FF2B5EF4-FFF2-40B4-BE49-F238E27FC236}">
                <a16:creationId xmlns:a16="http://schemas.microsoft.com/office/drawing/2014/main" id="{90A3E95A-3D5D-4E3E-A00D-CA3CAC576081}"/>
              </a:ext>
            </a:extLst>
          </p:cNvPr>
          <p:cNvSpPr txBox="1"/>
          <p:nvPr/>
        </p:nvSpPr>
        <p:spPr>
          <a:xfrm>
            <a:off x="5683196" y="3746746"/>
            <a:ext cx="3907971" cy="630429"/>
          </a:xfrm>
          <a:prstGeom prst="rect">
            <a:avLst/>
          </a:prstGeom>
          <a:noFill/>
        </p:spPr>
        <p:txBody>
          <a:bodyPr wrap="square" rtlCol="0">
            <a:spAutoFit/>
          </a:bodyPr>
          <a:lstStyle/>
          <a:p>
            <a:pPr>
              <a:lnSpc>
                <a:spcPct val="150000"/>
              </a:lnSpc>
            </a:pPr>
            <a:r>
              <a:rPr lang="en-US" sz="2600" b="1" dirty="0">
                <a:solidFill>
                  <a:srgbClr val="0070C0"/>
                </a:solidFill>
              </a:rPr>
              <a:t>They are at school.</a:t>
            </a:r>
          </a:p>
        </p:txBody>
      </p:sp>
      <p:sp>
        <p:nvSpPr>
          <p:cNvPr id="18" name="TextBox 17">
            <a:extLst>
              <a:ext uri="{FF2B5EF4-FFF2-40B4-BE49-F238E27FC236}">
                <a16:creationId xmlns:a16="http://schemas.microsoft.com/office/drawing/2014/main" id="{90A3E95A-3D5D-4E3E-A00D-CA3CAC576081}"/>
              </a:ext>
            </a:extLst>
          </p:cNvPr>
          <p:cNvSpPr txBox="1"/>
          <p:nvPr/>
        </p:nvSpPr>
        <p:spPr>
          <a:xfrm>
            <a:off x="5896818" y="4351565"/>
            <a:ext cx="5925457" cy="1292662"/>
          </a:xfrm>
          <a:prstGeom prst="rect">
            <a:avLst/>
          </a:prstGeom>
          <a:noFill/>
        </p:spPr>
        <p:txBody>
          <a:bodyPr wrap="square" rtlCol="0">
            <a:spAutoFit/>
          </a:bodyPr>
          <a:lstStyle/>
          <a:p>
            <a:pPr>
              <a:lnSpc>
                <a:spcPct val="150000"/>
              </a:lnSpc>
            </a:pPr>
            <a:r>
              <a:rPr lang="en-US" sz="2600" b="1" dirty="0">
                <a:solidFill>
                  <a:srgbClr val="0070C0"/>
                </a:solidFill>
              </a:rPr>
              <a:t>They are discussing their online class / robot teacher.</a:t>
            </a:r>
          </a:p>
        </p:txBody>
      </p:sp>
    </p:spTree>
    <p:extLst>
      <p:ext uri="{BB962C8B-B14F-4D97-AF65-F5344CB8AC3E}">
        <p14:creationId xmlns:p14="http://schemas.microsoft.com/office/powerpoint/2010/main" val="360999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9" grpId="0"/>
      <p:bldP spid="16" grpId="0"/>
      <p:bldP spid="17" grpId="0"/>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98306" y="359024"/>
            <a:ext cx="8022635"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Listen and read.</a:t>
            </a:r>
          </a:p>
        </p:txBody>
      </p:sp>
      <p:sp>
        <p:nvSpPr>
          <p:cNvPr id="16" name="Rounded Rectangle 15"/>
          <p:cNvSpPr/>
          <p:nvPr/>
        </p:nvSpPr>
        <p:spPr>
          <a:xfrm>
            <a:off x="395700" y="35802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48485" y="255388"/>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144731" y="0"/>
            <a:ext cx="4132696" cy="646331"/>
          </a:xfrm>
          <a:prstGeom prst="rect">
            <a:avLst/>
          </a:prstGeom>
          <a:noFill/>
          <a:effectLst/>
        </p:spPr>
        <p:txBody>
          <a:bodyPr wrap="square" rtlCol="0">
            <a:spAutoFit/>
          </a:bodyPr>
          <a:lstStyle/>
          <a:p>
            <a:r>
              <a:rPr lang="en-US" sz="3600" b="1" dirty="0">
                <a:solidFill>
                  <a:srgbClr val="C00000"/>
                </a:solidFill>
                <a:effectLst>
                  <a:glow rad="88900">
                    <a:schemeClr val="bg1"/>
                  </a:glow>
                </a:effectLst>
                <a:latin typeface="Arial" panose="020B0604020202020204" pitchFamily="34" charset="0"/>
                <a:cs typeface="Arial" panose="020B0604020202020204" pitchFamily="34" charset="0"/>
              </a:rPr>
              <a:t>* PRACTICE</a:t>
            </a:r>
          </a:p>
        </p:txBody>
      </p:sp>
      <p:sp>
        <p:nvSpPr>
          <p:cNvPr id="11" name="TextBox 10">
            <a:extLst>
              <a:ext uri="{FF2B5EF4-FFF2-40B4-BE49-F238E27FC236}">
                <a16:creationId xmlns:a16="http://schemas.microsoft.com/office/drawing/2014/main" id="{4B762BA3-5846-49A1-A041-93C20AA09C52}"/>
              </a:ext>
            </a:extLst>
          </p:cNvPr>
          <p:cNvSpPr txBox="1"/>
          <p:nvPr/>
        </p:nvSpPr>
        <p:spPr>
          <a:xfrm>
            <a:off x="238414" y="1065914"/>
            <a:ext cx="11716731" cy="5863144"/>
          </a:xfrm>
          <a:prstGeom prst="rect">
            <a:avLst/>
          </a:prstGeom>
          <a:noFill/>
        </p:spPr>
        <p:txBody>
          <a:bodyPr wrap="square">
            <a:spAutoFit/>
          </a:bodyPr>
          <a:lstStyle/>
          <a:p>
            <a:pPr algn="just">
              <a:lnSpc>
                <a:spcPts val="3000"/>
              </a:lnSpc>
            </a:pPr>
            <a:r>
              <a:rPr lang="en-US" sz="2200" b="1" i="1" dirty="0">
                <a:solidFill>
                  <a:srgbClr val="242021"/>
                </a:solidFill>
                <a:latin typeface="ChronicaProMediumIt"/>
              </a:rPr>
              <a:t>Minh</a:t>
            </a:r>
            <a:r>
              <a:rPr lang="en-US" sz="2200" dirty="0">
                <a:solidFill>
                  <a:srgbClr val="242021"/>
                </a:solidFill>
                <a:latin typeface="ChronicaProMediumIt"/>
              </a:rPr>
              <a:t>: I really liked yesterday’s online lesson. What about you, Ann?</a:t>
            </a:r>
          </a:p>
          <a:p>
            <a:pPr algn="just">
              <a:lnSpc>
                <a:spcPts val="3000"/>
              </a:lnSpc>
            </a:pPr>
            <a:r>
              <a:rPr lang="en-US" sz="2200" b="1" i="1" dirty="0">
                <a:solidFill>
                  <a:srgbClr val="0070C0"/>
                </a:solidFill>
                <a:latin typeface="ChronicaProMediumIt"/>
              </a:rPr>
              <a:t>Ann</a:t>
            </a:r>
            <a:r>
              <a:rPr lang="en-US" sz="2200" dirty="0">
                <a:solidFill>
                  <a:srgbClr val="0070C0"/>
                </a:solidFill>
                <a:latin typeface="ChronicaProMediumIt"/>
              </a:rPr>
              <a:t>:   </a:t>
            </a:r>
            <a:r>
              <a:rPr lang="en-US" sz="2200" dirty="0">
                <a:solidFill>
                  <a:srgbClr val="242021"/>
                </a:solidFill>
                <a:latin typeface="ChronicaProMediumIt"/>
              </a:rPr>
              <a:t>I prefer having face-to-face classes. I like to interact with my classmates during the lessons.</a:t>
            </a:r>
          </a:p>
          <a:p>
            <a:pPr algn="just">
              <a:lnSpc>
                <a:spcPts val="3000"/>
              </a:lnSpc>
            </a:pPr>
            <a:r>
              <a:rPr lang="en-US" sz="2200" b="1" i="1" dirty="0">
                <a:solidFill>
                  <a:srgbClr val="242021"/>
                </a:solidFill>
                <a:latin typeface="ChronicaProMediumIt"/>
              </a:rPr>
              <a:t>Minh</a:t>
            </a:r>
            <a:r>
              <a:rPr lang="en-US" sz="2200" dirty="0">
                <a:solidFill>
                  <a:srgbClr val="242021"/>
                </a:solidFill>
                <a:latin typeface="ChronicaProMediumIt"/>
              </a:rPr>
              <a:t>: I think online classes are convenient during bad weather or epidemics. Also, students can still interact when they are in breakout rooms.</a:t>
            </a:r>
          </a:p>
          <a:p>
            <a:pPr algn="just">
              <a:lnSpc>
                <a:spcPts val="3000"/>
              </a:lnSpc>
            </a:pPr>
            <a:r>
              <a:rPr lang="en-US" sz="2200" b="1" i="1" dirty="0">
                <a:solidFill>
                  <a:srgbClr val="0070C0"/>
                </a:solidFill>
                <a:latin typeface="ChronicaProMediumIt"/>
              </a:rPr>
              <a:t>Ann</a:t>
            </a:r>
            <a:r>
              <a:rPr lang="en-US" sz="2200" dirty="0">
                <a:solidFill>
                  <a:srgbClr val="0070C0"/>
                </a:solidFill>
                <a:latin typeface="ChronicaProMediumIt"/>
              </a:rPr>
              <a:t>:  </a:t>
            </a:r>
            <a:r>
              <a:rPr lang="en-US" sz="2200" dirty="0">
                <a:solidFill>
                  <a:srgbClr val="242021"/>
                </a:solidFill>
                <a:latin typeface="ChronicaProMediumIt"/>
              </a:rPr>
              <a:t>But the Internet connection doesn’t always work well enough to learn online. And my eyes get tired when I work in front of the computer screen for a long time.</a:t>
            </a:r>
          </a:p>
          <a:p>
            <a:pPr algn="just">
              <a:lnSpc>
                <a:spcPts val="3000"/>
              </a:lnSpc>
            </a:pPr>
            <a:r>
              <a:rPr lang="en-US" sz="2200" b="1" i="1" dirty="0">
                <a:solidFill>
                  <a:srgbClr val="242021"/>
                </a:solidFill>
                <a:latin typeface="ChronicaProMediumIt"/>
              </a:rPr>
              <a:t>Minh</a:t>
            </a:r>
            <a:r>
              <a:rPr lang="en-US" sz="2200" dirty="0">
                <a:solidFill>
                  <a:srgbClr val="242021"/>
                </a:solidFill>
                <a:latin typeface="ChronicaProMediumIt"/>
              </a:rPr>
              <a:t>: I know what you mean. But there’s some great news for us. 3D contact lenses will soon be available. With them, our eyes won’t get tired when looking at a computer screen all day long.</a:t>
            </a:r>
          </a:p>
          <a:p>
            <a:pPr algn="just">
              <a:lnSpc>
                <a:spcPts val="3000"/>
              </a:lnSpc>
            </a:pPr>
            <a:r>
              <a:rPr lang="en-US" sz="2200" b="1" i="1" dirty="0">
                <a:solidFill>
                  <a:srgbClr val="0070C0"/>
                </a:solidFill>
                <a:latin typeface="ChronicaProMediumIt"/>
              </a:rPr>
              <a:t>Ann</a:t>
            </a:r>
            <a:r>
              <a:rPr lang="en-US" sz="2200" dirty="0">
                <a:solidFill>
                  <a:srgbClr val="0070C0"/>
                </a:solidFill>
                <a:latin typeface="ChronicaProMediumIt"/>
              </a:rPr>
              <a:t>:   </a:t>
            </a:r>
            <a:r>
              <a:rPr lang="en-US" sz="2200" dirty="0">
                <a:solidFill>
                  <a:srgbClr val="242021"/>
                </a:solidFill>
                <a:latin typeface="ChronicaProMediumIt"/>
              </a:rPr>
              <a:t>Wow, that’s brilliant!</a:t>
            </a:r>
          </a:p>
          <a:p>
            <a:pPr algn="just">
              <a:lnSpc>
                <a:spcPts val="3000"/>
              </a:lnSpc>
            </a:pPr>
            <a:r>
              <a:rPr lang="en-US" sz="2200" b="1" i="1" dirty="0">
                <a:solidFill>
                  <a:srgbClr val="242021"/>
                </a:solidFill>
                <a:latin typeface="ChronicaProMediumIt"/>
              </a:rPr>
              <a:t>Minh</a:t>
            </a:r>
            <a:r>
              <a:rPr lang="en-US" sz="2200" dirty="0">
                <a:solidFill>
                  <a:srgbClr val="242021"/>
                </a:solidFill>
                <a:latin typeface="ChronicaProMediumIt"/>
              </a:rPr>
              <a:t>:  Another helpful invention is robot teachers. They will teach us when our human teachers are not available or get ill. My uncle said the robots would be able to mark our work and give us feedback too.</a:t>
            </a:r>
          </a:p>
          <a:p>
            <a:pPr algn="just">
              <a:lnSpc>
                <a:spcPts val="3000"/>
              </a:lnSpc>
            </a:pPr>
            <a:r>
              <a:rPr lang="en-US" sz="2200" b="1" i="1" dirty="0">
                <a:solidFill>
                  <a:srgbClr val="0070C0"/>
                </a:solidFill>
                <a:latin typeface="ChronicaProMediumIt"/>
              </a:rPr>
              <a:t>Ann</a:t>
            </a:r>
            <a:r>
              <a:rPr lang="en-US" sz="2200" dirty="0">
                <a:solidFill>
                  <a:srgbClr val="0070C0"/>
                </a:solidFill>
                <a:latin typeface="ChronicaProMediumIt"/>
              </a:rPr>
              <a:t>:  </a:t>
            </a:r>
            <a:r>
              <a:rPr lang="en-US" sz="2200" dirty="0">
                <a:solidFill>
                  <a:srgbClr val="242021"/>
                </a:solidFill>
                <a:latin typeface="ChronicaProMediumIt"/>
              </a:rPr>
              <a:t>Fantastic! I can’t wait.</a:t>
            </a:r>
          </a:p>
        </p:txBody>
      </p:sp>
      <p:pic>
        <p:nvPicPr>
          <p:cNvPr id="3" name="06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4734" y="376677"/>
            <a:ext cx="586597" cy="586597"/>
          </a:xfrm>
          <a:prstGeom prst="rect">
            <a:avLst/>
          </a:prstGeom>
        </p:spPr>
      </p:pic>
    </p:spTree>
    <p:extLst>
      <p:ext uri="{BB962C8B-B14F-4D97-AF65-F5344CB8AC3E}">
        <p14:creationId xmlns:p14="http://schemas.microsoft.com/office/powerpoint/2010/main" val="1529224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52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718992" y="6423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1292092" y="642309"/>
            <a:ext cx="1033824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Read the conversation again and tick       T (True) or F (False).</a:t>
            </a:r>
          </a:p>
        </p:txBody>
      </p:sp>
      <p:sp>
        <p:nvSpPr>
          <p:cNvPr id="17" name="TextBox 16"/>
          <p:cNvSpPr txBox="1"/>
          <p:nvPr/>
        </p:nvSpPr>
        <p:spPr>
          <a:xfrm>
            <a:off x="771778" y="53966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15" name="Picture 14"/>
          <p:cNvPicPr>
            <a:picLocks noChangeAspect="1"/>
          </p:cNvPicPr>
          <p:nvPr/>
        </p:nvPicPr>
        <p:blipFill>
          <a:blip r:embed="rId3"/>
          <a:stretch>
            <a:fillRect/>
          </a:stretch>
        </p:blipFill>
        <p:spPr>
          <a:xfrm>
            <a:off x="6829777" y="622164"/>
            <a:ext cx="596976" cy="50195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225986465"/>
              </p:ext>
            </p:extLst>
          </p:nvPr>
        </p:nvGraphicFramePr>
        <p:xfrm>
          <a:off x="1393612" y="1378442"/>
          <a:ext cx="9547015" cy="4389120"/>
        </p:xfrm>
        <a:graphic>
          <a:graphicData uri="http://schemas.openxmlformats.org/drawingml/2006/table">
            <a:tbl>
              <a:tblPr firstRow="1" bandRow="1">
                <a:tableStyleId>{5C22544A-7EE6-4342-B048-85BDC9FD1C3A}</a:tableStyleId>
              </a:tblPr>
              <a:tblGrid>
                <a:gridCol w="7690221">
                  <a:extLst>
                    <a:ext uri="{9D8B030D-6E8A-4147-A177-3AD203B41FA5}">
                      <a16:colId xmlns:a16="http://schemas.microsoft.com/office/drawing/2014/main" val="605699159"/>
                    </a:ext>
                  </a:extLst>
                </a:gridCol>
                <a:gridCol w="914400">
                  <a:extLst>
                    <a:ext uri="{9D8B030D-6E8A-4147-A177-3AD203B41FA5}">
                      <a16:colId xmlns:a16="http://schemas.microsoft.com/office/drawing/2014/main" val="3118911899"/>
                    </a:ext>
                  </a:extLst>
                </a:gridCol>
                <a:gridCol w="942394">
                  <a:extLst>
                    <a:ext uri="{9D8B030D-6E8A-4147-A177-3AD203B41FA5}">
                      <a16:colId xmlns:a16="http://schemas.microsoft.com/office/drawing/2014/main" val="3778230252"/>
                    </a:ext>
                  </a:extLst>
                </a:gridCol>
              </a:tblGrid>
              <a:tr h="370840">
                <a:tc>
                  <a:txBody>
                    <a:bodyPr/>
                    <a:lstStyle/>
                    <a:p>
                      <a:pPr algn="ctr"/>
                      <a:r>
                        <a:rPr lang="en-US" sz="2800" dirty="0">
                          <a:solidFill>
                            <a:schemeClr val="tx1"/>
                          </a:solidFill>
                        </a:rPr>
                        <a:t>STATEMENTS</a:t>
                      </a:r>
                    </a:p>
                  </a:txBody>
                  <a:tcPr>
                    <a:solidFill>
                      <a:srgbClr val="FBCDCD"/>
                    </a:solidFill>
                  </a:tcPr>
                </a:tc>
                <a:tc>
                  <a:txBody>
                    <a:bodyPr/>
                    <a:lstStyle/>
                    <a:p>
                      <a:pPr algn="ctr"/>
                      <a:r>
                        <a:rPr lang="en-US" sz="2800" dirty="0">
                          <a:solidFill>
                            <a:schemeClr val="tx1"/>
                          </a:solidFill>
                        </a:rPr>
                        <a:t>T</a:t>
                      </a:r>
                    </a:p>
                  </a:txBody>
                  <a:tcPr>
                    <a:solidFill>
                      <a:srgbClr val="FBCDCD"/>
                    </a:solidFill>
                  </a:tcPr>
                </a:tc>
                <a:tc>
                  <a:txBody>
                    <a:bodyPr/>
                    <a:lstStyle/>
                    <a:p>
                      <a:pPr algn="ctr"/>
                      <a:r>
                        <a:rPr lang="en-US" sz="2800" dirty="0">
                          <a:solidFill>
                            <a:schemeClr val="tx1"/>
                          </a:solidFill>
                        </a:rPr>
                        <a:t>F</a:t>
                      </a:r>
                    </a:p>
                  </a:txBody>
                  <a:tcPr>
                    <a:solidFill>
                      <a:srgbClr val="FBCDCD"/>
                    </a:solidFill>
                  </a:tcPr>
                </a:tc>
                <a:extLst>
                  <a:ext uri="{0D108BD9-81ED-4DB2-BD59-A6C34878D82A}">
                    <a16:rowId xmlns:a16="http://schemas.microsoft.com/office/drawing/2014/main" val="4028307752"/>
                  </a:ext>
                </a:extLst>
              </a:tr>
              <a:tr h="370840">
                <a:tc>
                  <a:txBody>
                    <a:bodyPr/>
                    <a:lstStyle/>
                    <a:p>
                      <a:r>
                        <a:rPr lang="en-US" sz="2800" dirty="0"/>
                        <a:t>1. Ann and Minh had a face-to-face</a:t>
                      </a:r>
                      <a:r>
                        <a:rPr lang="en-US" sz="2800" baseline="0" dirty="0"/>
                        <a:t> class yesterday.</a:t>
                      </a:r>
                      <a:endParaRPr lang="en-US" sz="2800" dirty="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3678086981"/>
                  </a:ext>
                </a:extLst>
              </a:tr>
              <a:tr h="370840">
                <a:tc>
                  <a:txBody>
                    <a:bodyPr/>
                    <a:lstStyle/>
                    <a:p>
                      <a:r>
                        <a:rPr lang="en-US" sz="2800" dirty="0"/>
                        <a:t>2. Ann likes face-to-face classes because she can interact with</a:t>
                      </a:r>
                      <a:r>
                        <a:rPr lang="en-US" sz="2800" baseline="0" dirty="0"/>
                        <a:t> her classmates.</a:t>
                      </a:r>
                      <a:endParaRPr lang="en-US" sz="2800" dirty="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291618194"/>
                  </a:ext>
                </a:extLst>
              </a:tr>
              <a:tr h="370840">
                <a:tc>
                  <a:txBody>
                    <a:bodyPr/>
                    <a:lstStyle/>
                    <a:p>
                      <a:r>
                        <a:rPr lang="en-US" sz="2800" dirty="0"/>
                        <a:t>3. Minh finds online</a:t>
                      </a:r>
                      <a:r>
                        <a:rPr lang="en-US" sz="2800" baseline="0" dirty="0"/>
                        <a:t> classes inconvenient.</a:t>
                      </a:r>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3801932977"/>
                  </a:ext>
                </a:extLst>
              </a:tr>
              <a:tr h="370840">
                <a:tc>
                  <a:txBody>
                    <a:bodyPr/>
                    <a:lstStyle/>
                    <a:p>
                      <a:r>
                        <a:rPr lang="en-US" sz="2800" dirty="0"/>
                        <a:t>4.</a:t>
                      </a:r>
                      <a:r>
                        <a:rPr lang="en-US" sz="2800" baseline="0" dirty="0"/>
                        <a:t> When students use 3D contact lenses, their eyes will not get tired.</a:t>
                      </a:r>
                      <a:endParaRPr lang="en-US" sz="2800" dirty="0"/>
                    </a:p>
                  </a:txBody>
                  <a:tcPr/>
                </a:tc>
                <a:tc>
                  <a:txBody>
                    <a:bodyPr/>
                    <a:lstStyle/>
                    <a:p>
                      <a:endParaRPr lang="en-US" sz="2800"/>
                    </a:p>
                  </a:txBody>
                  <a:tcPr/>
                </a:tc>
                <a:tc>
                  <a:txBody>
                    <a:bodyPr/>
                    <a:lstStyle/>
                    <a:p>
                      <a:endParaRPr lang="en-US" sz="2800"/>
                    </a:p>
                  </a:txBody>
                  <a:tcPr/>
                </a:tc>
                <a:extLst>
                  <a:ext uri="{0D108BD9-81ED-4DB2-BD59-A6C34878D82A}">
                    <a16:rowId xmlns:a16="http://schemas.microsoft.com/office/drawing/2014/main" val="2845748516"/>
                  </a:ext>
                </a:extLst>
              </a:tr>
              <a:tr h="370840">
                <a:tc>
                  <a:txBody>
                    <a:bodyPr/>
                    <a:lstStyle/>
                    <a:p>
                      <a:r>
                        <a:rPr lang="en-US" sz="2800" dirty="0"/>
                        <a:t>5. Robot teachers will</a:t>
                      </a:r>
                      <a:r>
                        <a:rPr lang="en-US" sz="2800" baseline="0" dirty="0"/>
                        <a:t> be able to mark papers and comment on students’ work.</a:t>
                      </a:r>
                      <a:endParaRPr lang="en-US" sz="2800" dirty="0"/>
                    </a:p>
                  </a:txBody>
                  <a:tcPr/>
                </a:tc>
                <a:tc>
                  <a:txBody>
                    <a:bodyPr/>
                    <a:lstStyle/>
                    <a:p>
                      <a:endParaRPr lang="en-US" sz="2800" dirty="0"/>
                    </a:p>
                  </a:txBody>
                  <a:tcPr/>
                </a:tc>
                <a:tc>
                  <a:txBody>
                    <a:bodyPr/>
                    <a:lstStyle/>
                    <a:p>
                      <a:endParaRPr lang="en-US" sz="2800" dirty="0"/>
                    </a:p>
                  </a:txBody>
                  <a:tcPr/>
                </a:tc>
                <a:extLst>
                  <a:ext uri="{0D108BD9-81ED-4DB2-BD59-A6C34878D82A}">
                    <a16:rowId xmlns:a16="http://schemas.microsoft.com/office/drawing/2014/main" val="3296459958"/>
                  </a:ext>
                </a:extLst>
              </a:tr>
            </a:tbl>
          </a:graphicData>
        </a:graphic>
      </p:graphicFrame>
      <p:pic>
        <p:nvPicPr>
          <p:cNvPr id="18" name="Picture 17"/>
          <p:cNvPicPr>
            <a:picLocks noChangeAspect="1"/>
          </p:cNvPicPr>
          <p:nvPr/>
        </p:nvPicPr>
        <p:blipFill>
          <a:blip r:embed="rId3"/>
          <a:stretch>
            <a:fillRect/>
          </a:stretch>
        </p:blipFill>
        <p:spPr>
          <a:xfrm>
            <a:off x="10213680" y="1863730"/>
            <a:ext cx="596976" cy="501953"/>
          </a:xfrm>
          <a:prstGeom prst="rect">
            <a:avLst/>
          </a:prstGeom>
        </p:spPr>
      </p:pic>
      <p:pic>
        <p:nvPicPr>
          <p:cNvPr id="19" name="Picture 18"/>
          <p:cNvPicPr>
            <a:picLocks noChangeAspect="1"/>
          </p:cNvPicPr>
          <p:nvPr/>
        </p:nvPicPr>
        <p:blipFill>
          <a:blip r:embed="rId3"/>
          <a:stretch>
            <a:fillRect/>
          </a:stretch>
        </p:blipFill>
        <p:spPr>
          <a:xfrm>
            <a:off x="10213680" y="3352925"/>
            <a:ext cx="596976" cy="501953"/>
          </a:xfrm>
          <a:prstGeom prst="rect">
            <a:avLst/>
          </a:prstGeom>
        </p:spPr>
      </p:pic>
      <p:pic>
        <p:nvPicPr>
          <p:cNvPr id="20" name="Picture 19"/>
          <p:cNvPicPr>
            <a:picLocks noChangeAspect="1"/>
          </p:cNvPicPr>
          <p:nvPr/>
        </p:nvPicPr>
        <p:blipFill>
          <a:blip r:embed="rId3"/>
          <a:stretch>
            <a:fillRect/>
          </a:stretch>
        </p:blipFill>
        <p:spPr>
          <a:xfrm>
            <a:off x="9296169" y="2584707"/>
            <a:ext cx="596976" cy="501953"/>
          </a:xfrm>
          <a:prstGeom prst="rect">
            <a:avLst/>
          </a:prstGeom>
        </p:spPr>
      </p:pic>
      <p:pic>
        <p:nvPicPr>
          <p:cNvPr id="21" name="Picture 20"/>
          <p:cNvPicPr>
            <a:picLocks noChangeAspect="1"/>
          </p:cNvPicPr>
          <p:nvPr/>
        </p:nvPicPr>
        <p:blipFill>
          <a:blip r:embed="rId3"/>
          <a:stretch>
            <a:fillRect/>
          </a:stretch>
        </p:blipFill>
        <p:spPr>
          <a:xfrm>
            <a:off x="9296169" y="4041948"/>
            <a:ext cx="596976" cy="501953"/>
          </a:xfrm>
          <a:prstGeom prst="rect">
            <a:avLst/>
          </a:prstGeom>
        </p:spPr>
      </p:pic>
      <p:pic>
        <p:nvPicPr>
          <p:cNvPr id="22" name="Picture 21"/>
          <p:cNvPicPr>
            <a:picLocks noChangeAspect="1"/>
          </p:cNvPicPr>
          <p:nvPr/>
        </p:nvPicPr>
        <p:blipFill>
          <a:blip r:embed="rId3"/>
          <a:stretch>
            <a:fillRect/>
          </a:stretch>
        </p:blipFill>
        <p:spPr>
          <a:xfrm>
            <a:off x="9296169" y="5094642"/>
            <a:ext cx="596976" cy="501953"/>
          </a:xfrm>
          <a:prstGeom prst="rect">
            <a:avLst/>
          </a:prstGeom>
        </p:spPr>
      </p:pic>
    </p:spTree>
    <p:extLst>
      <p:ext uri="{BB962C8B-B14F-4D97-AF65-F5344CB8AC3E}">
        <p14:creationId xmlns:p14="http://schemas.microsoft.com/office/powerpoint/2010/main" val="3633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rotWithShape="1">
          <a:blip r:embed="rId3">
            <a:extLst>
              <a:ext uri="{28A0092B-C50C-407E-A947-70E740481C1C}">
                <a14:useLocalDpi xmlns:a14="http://schemas.microsoft.com/office/drawing/2010/main" val="0"/>
              </a:ext>
            </a:extLst>
          </a:blip>
          <a:srcRect l="4776" r="51975"/>
          <a:stretch/>
        </p:blipFill>
        <p:spPr>
          <a:xfrm>
            <a:off x="7903747" y="1707751"/>
            <a:ext cx="3391446" cy="2665314"/>
          </a:xfrm>
          <a:prstGeom prst="rect">
            <a:avLst/>
          </a:prstGeom>
          <a:ln>
            <a:noFill/>
          </a:ln>
          <a:effectLst>
            <a:softEdge rad="112500"/>
          </a:effectLst>
        </p:spPr>
      </p:pic>
      <p:pic>
        <p:nvPicPr>
          <p:cNvPr id="27" name="Picture 26"/>
          <p:cNvPicPr>
            <a:picLocks noChangeAspect="1"/>
          </p:cNvPicPr>
          <p:nvPr/>
        </p:nvPicPr>
        <p:blipFill rotWithShape="1">
          <a:blip r:embed="rId4">
            <a:extLst>
              <a:ext uri="{28A0092B-C50C-407E-A947-70E740481C1C}">
                <a14:useLocalDpi xmlns:a14="http://schemas.microsoft.com/office/drawing/2010/main" val="0"/>
              </a:ext>
            </a:extLst>
          </a:blip>
          <a:srcRect l="2752" r="53523"/>
          <a:stretch/>
        </p:blipFill>
        <p:spPr>
          <a:xfrm>
            <a:off x="491974" y="1678977"/>
            <a:ext cx="2971800" cy="2466451"/>
          </a:xfrm>
          <a:prstGeom prst="rect">
            <a:avLst/>
          </a:prstGeom>
          <a:ln>
            <a:noFill/>
          </a:ln>
          <a:effectLst>
            <a:softEdge rad="112500"/>
          </a:effectLst>
        </p:spPr>
      </p:pic>
      <p:pic>
        <p:nvPicPr>
          <p:cNvPr id="26" name="Picture 25"/>
          <p:cNvPicPr>
            <a:picLocks noChangeAspect="1"/>
          </p:cNvPicPr>
          <p:nvPr/>
        </p:nvPicPr>
        <p:blipFill rotWithShape="1">
          <a:blip r:embed="rId5">
            <a:extLst>
              <a:ext uri="{28A0092B-C50C-407E-A947-70E740481C1C}">
                <a14:useLocalDpi xmlns:a14="http://schemas.microsoft.com/office/drawing/2010/main" val="0"/>
              </a:ext>
            </a:extLst>
          </a:blip>
          <a:srcRect l="8473" r="47520"/>
          <a:stretch/>
        </p:blipFill>
        <p:spPr>
          <a:xfrm>
            <a:off x="3903731" y="4068678"/>
            <a:ext cx="3711913" cy="2657659"/>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47572"/>
          <a:stretch/>
        </p:blipFill>
        <p:spPr>
          <a:xfrm>
            <a:off x="4274820" y="1796169"/>
            <a:ext cx="3188970" cy="2167931"/>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52474" r="3519"/>
          <a:stretch/>
        </p:blipFill>
        <p:spPr>
          <a:xfrm>
            <a:off x="7765559" y="4168754"/>
            <a:ext cx="3564604" cy="2381623"/>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7520" t="7084" r="5411"/>
          <a:stretch/>
        </p:blipFill>
        <p:spPr>
          <a:xfrm>
            <a:off x="253513" y="4145428"/>
            <a:ext cx="3219153" cy="2504157"/>
          </a:xfrm>
          <a:prstGeom prst="rect">
            <a:avLst/>
          </a:prstGeom>
        </p:spPr>
      </p:pic>
      <p:sp>
        <p:nvSpPr>
          <p:cNvPr id="12" name="TextBox 11"/>
          <p:cNvSpPr txBox="1"/>
          <p:nvPr/>
        </p:nvSpPr>
        <p:spPr>
          <a:xfrm>
            <a:off x="1211600" y="138348"/>
            <a:ext cx="7573872"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Label each picture with a phrase from the box.</a:t>
            </a:r>
          </a:p>
        </p:txBody>
      </p:sp>
      <p:sp>
        <p:nvSpPr>
          <p:cNvPr id="16" name="Rounded Rectangle 15"/>
          <p:cNvSpPr/>
          <p:nvPr/>
        </p:nvSpPr>
        <p:spPr>
          <a:xfrm>
            <a:off x="656208" y="262416"/>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708993" y="159776"/>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2" name="Rounded Rectangle 1"/>
          <p:cNvSpPr/>
          <p:nvPr/>
        </p:nvSpPr>
        <p:spPr>
          <a:xfrm>
            <a:off x="1409389" y="603464"/>
            <a:ext cx="9323382" cy="1124895"/>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 name="TextBox 2"/>
          <p:cNvSpPr txBox="1"/>
          <p:nvPr/>
        </p:nvSpPr>
        <p:spPr>
          <a:xfrm>
            <a:off x="1549959" y="635437"/>
            <a:ext cx="3131704" cy="523220"/>
          </a:xfrm>
          <a:prstGeom prst="rect">
            <a:avLst/>
          </a:prstGeom>
          <a:noFill/>
        </p:spPr>
        <p:txBody>
          <a:bodyPr wrap="square" rtlCol="0">
            <a:spAutoFit/>
          </a:bodyPr>
          <a:lstStyle/>
          <a:p>
            <a:r>
              <a:rPr lang="en-US" sz="2800" dirty="0"/>
              <a:t>3D contact lenses</a:t>
            </a:r>
          </a:p>
        </p:txBody>
      </p:sp>
      <p:sp>
        <p:nvSpPr>
          <p:cNvPr id="18" name="TextBox 17"/>
          <p:cNvSpPr txBox="1"/>
          <p:nvPr/>
        </p:nvSpPr>
        <p:spPr>
          <a:xfrm>
            <a:off x="4483940" y="648269"/>
            <a:ext cx="3131704" cy="523220"/>
          </a:xfrm>
          <a:prstGeom prst="rect">
            <a:avLst/>
          </a:prstGeom>
          <a:noFill/>
        </p:spPr>
        <p:txBody>
          <a:bodyPr wrap="square" rtlCol="0">
            <a:spAutoFit/>
          </a:bodyPr>
          <a:lstStyle/>
          <a:p>
            <a:r>
              <a:rPr lang="en-US" sz="2800" dirty="0"/>
              <a:t>computer screen</a:t>
            </a:r>
          </a:p>
        </p:txBody>
      </p:sp>
      <p:sp>
        <p:nvSpPr>
          <p:cNvPr id="19" name="TextBox 18"/>
          <p:cNvSpPr txBox="1"/>
          <p:nvPr/>
        </p:nvSpPr>
        <p:spPr>
          <a:xfrm>
            <a:off x="7174517" y="671274"/>
            <a:ext cx="3131704" cy="523220"/>
          </a:xfrm>
          <a:prstGeom prst="rect">
            <a:avLst/>
          </a:prstGeom>
          <a:noFill/>
        </p:spPr>
        <p:txBody>
          <a:bodyPr wrap="square" rtlCol="0">
            <a:spAutoFit/>
          </a:bodyPr>
          <a:lstStyle/>
          <a:p>
            <a:r>
              <a:rPr lang="en-US" sz="2800" dirty="0"/>
              <a:t>robot teacher</a:t>
            </a:r>
          </a:p>
        </p:txBody>
      </p:sp>
      <p:sp>
        <p:nvSpPr>
          <p:cNvPr id="20" name="TextBox 19"/>
          <p:cNvSpPr txBox="1"/>
          <p:nvPr/>
        </p:nvSpPr>
        <p:spPr>
          <a:xfrm>
            <a:off x="1589778" y="1100562"/>
            <a:ext cx="3131704" cy="523220"/>
          </a:xfrm>
          <a:prstGeom prst="rect">
            <a:avLst/>
          </a:prstGeom>
          <a:noFill/>
        </p:spPr>
        <p:txBody>
          <a:bodyPr wrap="square" rtlCol="0">
            <a:spAutoFit/>
          </a:bodyPr>
          <a:lstStyle/>
          <a:p>
            <a:r>
              <a:rPr lang="en-US" sz="2800" dirty="0"/>
              <a:t>breakout rooms</a:t>
            </a:r>
          </a:p>
        </p:txBody>
      </p:sp>
      <p:sp>
        <p:nvSpPr>
          <p:cNvPr id="28" name="TextBox 27"/>
          <p:cNvSpPr txBox="1"/>
          <p:nvPr/>
        </p:nvSpPr>
        <p:spPr>
          <a:xfrm>
            <a:off x="4463606" y="1112648"/>
            <a:ext cx="3131704" cy="523220"/>
          </a:xfrm>
          <a:prstGeom prst="rect">
            <a:avLst/>
          </a:prstGeom>
          <a:noFill/>
        </p:spPr>
        <p:txBody>
          <a:bodyPr wrap="square" rtlCol="0">
            <a:spAutoFit/>
          </a:bodyPr>
          <a:lstStyle/>
          <a:p>
            <a:r>
              <a:rPr lang="en-US" sz="2800" dirty="0"/>
              <a:t>online class</a:t>
            </a:r>
          </a:p>
        </p:txBody>
      </p:sp>
      <p:sp>
        <p:nvSpPr>
          <p:cNvPr id="29" name="TextBox 28"/>
          <p:cNvSpPr txBox="1"/>
          <p:nvPr/>
        </p:nvSpPr>
        <p:spPr>
          <a:xfrm>
            <a:off x="7059599" y="1124734"/>
            <a:ext cx="3131704" cy="523220"/>
          </a:xfrm>
          <a:prstGeom prst="rect">
            <a:avLst/>
          </a:prstGeom>
          <a:noFill/>
        </p:spPr>
        <p:txBody>
          <a:bodyPr wrap="square" rtlCol="0">
            <a:spAutoFit/>
          </a:bodyPr>
          <a:lstStyle/>
          <a:p>
            <a:r>
              <a:rPr lang="en-US" sz="2800" dirty="0"/>
              <a:t>Internet connection</a:t>
            </a:r>
          </a:p>
        </p:txBody>
      </p:sp>
    </p:spTree>
    <p:extLst>
      <p:ext uri="{BB962C8B-B14F-4D97-AF65-F5344CB8AC3E}">
        <p14:creationId xmlns:p14="http://schemas.microsoft.com/office/powerpoint/2010/main" val="213850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95833E-6 1.11111E-6 L -0.26836 0.41898 " pathEditMode="relative" rAng="0" ptsTypes="AA">
                                      <p:cBhvr>
                                        <p:cTn id="6" dur="1000" fill="hold"/>
                                        <p:tgtEl>
                                          <p:spTgt spid="18"/>
                                        </p:tgtEl>
                                        <p:attrNameLst>
                                          <p:attrName>ppt_x</p:attrName>
                                          <p:attrName>ppt_y</p:attrName>
                                        </p:attrNameLst>
                                      </p:cBhvr>
                                      <p:rCtr x="-13424" y="20949"/>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25E-6 2.96296E-6 L 0.28854 0.39977 " pathEditMode="relative" rAng="0" ptsTypes="AA">
                                      <p:cBhvr>
                                        <p:cTn id="10" dur="1000" fill="hold"/>
                                        <p:tgtEl>
                                          <p:spTgt spid="3"/>
                                        </p:tgtEl>
                                        <p:attrNameLst>
                                          <p:attrName>ppt_x</p:attrName>
                                          <p:attrName>ppt_y</p:attrName>
                                        </p:attrNameLst>
                                      </p:cBhvr>
                                      <p:rCtr x="14427" y="19977"/>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25E-6 -1.48148E-6 L 0.37891 0.37778 " pathEditMode="relative" rAng="0" ptsTypes="AA">
                                      <p:cBhvr>
                                        <p:cTn id="14" dur="1000" fill="hold"/>
                                        <p:tgtEl>
                                          <p:spTgt spid="28"/>
                                        </p:tgtEl>
                                        <p:attrNameLst>
                                          <p:attrName>ppt_x</p:attrName>
                                          <p:attrName>ppt_y</p:attrName>
                                        </p:attrNameLst>
                                      </p:cBhvr>
                                      <p:rCtr x="18945" y="18889"/>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3.125E-6 3.7037E-7 L -0.49271 0.76736 " pathEditMode="relative" rAng="0" ptsTypes="AA">
                                      <p:cBhvr>
                                        <p:cTn id="18" dur="1000" fill="hold"/>
                                        <p:tgtEl>
                                          <p:spTgt spid="19"/>
                                        </p:tgtEl>
                                        <p:attrNameLst>
                                          <p:attrName>ppt_x</p:attrName>
                                          <p:attrName>ppt_y</p:attrName>
                                        </p:attrNameLst>
                                      </p:cBhvr>
                                      <p:rCtr x="-24635" y="38356"/>
                                    </p:animMotion>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3.95833E-6 -1.11111E-6 L 0.28425 0.71806 " pathEditMode="relative" rAng="0" ptsTypes="AA">
                                      <p:cBhvr>
                                        <p:cTn id="22" dur="1000" fill="hold"/>
                                        <p:tgtEl>
                                          <p:spTgt spid="20"/>
                                        </p:tgtEl>
                                        <p:attrNameLst>
                                          <p:attrName>ppt_x</p:attrName>
                                          <p:attrName>ppt_y</p:attrName>
                                        </p:attrNameLst>
                                      </p:cBhvr>
                                      <p:rCtr x="14206" y="35903"/>
                                    </p:animMotion>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0" nodeType="clickEffect">
                                  <p:stCondLst>
                                    <p:cond delay="0"/>
                                  </p:stCondLst>
                                  <p:childTnLst>
                                    <p:animMotion origin="layout" path="M -1.875E-6 -3.33333E-6 L 0.13789 0.69792 " pathEditMode="relative" rAng="0" ptsTypes="AA">
                                      <p:cBhvr>
                                        <p:cTn id="26" dur="1000" fill="hold"/>
                                        <p:tgtEl>
                                          <p:spTgt spid="29"/>
                                        </p:tgtEl>
                                        <p:attrNameLst>
                                          <p:attrName>ppt_x</p:attrName>
                                          <p:attrName>ppt_y</p:attrName>
                                        </p:attrNameLst>
                                      </p:cBhvr>
                                      <p:rCtr x="6888" y="34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8" grpId="0"/>
      <p:bldP spid="19" grpId="0"/>
      <p:bldP spid="20" grpId="0"/>
      <p:bldP spid="28" grpId="0"/>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ounded Rectangle 33"/>
          <p:cNvSpPr/>
          <p:nvPr/>
        </p:nvSpPr>
        <p:spPr>
          <a:xfrm>
            <a:off x="1192219" y="1012371"/>
            <a:ext cx="8336552" cy="867747"/>
          </a:xfrm>
          <a:prstGeom prst="roundRect">
            <a:avLst/>
          </a:prstGeom>
          <a:solidFill>
            <a:srgbClr val="FBCDC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12" name="TextBox 11"/>
          <p:cNvSpPr txBox="1"/>
          <p:nvPr/>
        </p:nvSpPr>
        <p:spPr>
          <a:xfrm>
            <a:off x="1120159" y="369023"/>
            <a:ext cx="10815315"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Complete the sentences, using the phrases in </a:t>
            </a:r>
            <a:r>
              <a:rPr lang="en-US" sz="2400" b="1" dirty="0">
                <a:solidFill>
                  <a:srgbClr val="FF0000"/>
                </a:solidFill>
                <a:effectLst>
                  <a:glow rad="88900">
                    <a:schemeClr val="bg1"/>
                  </a:glow>
                </a:effectLst>
                <a:latin typeface="Arial" panose="020B0604020202020204" pitchFamily="34" charset="0"/>
                <a:cs typeface="Arial" panose="020B0604020202020204" pitchFamily="34" charset="0"/>
              </a:rPr>
              <a:t>3</a:t>
            </a:r>
          </a:p>
        </p:txBody>
      </p:sp>
      <p:sp>
        <p:nvSpPr>
          <p:cNvPr id="16" name="Rounded Rectangle 15"/>
          <p:cNvSpPr/>
          <p:nvPr/>
        </p:nvSpPr>
        <p:spPr>
          <a:xfrm>
            <a:off x="564768" y="38350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7553" y="28086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2" name="Content Placeholder 2"/>
          <p:cNvSpPr>
            <a:spLocks noGrp="1"/>
          </p:cNvSpPr>
          <p:nvPr>
            <p:ph idx="1"/>
          </p:nvPr>
        </p:nvSpPr>
        <p:spPr>
          <a:xfrm>
            <a:off x="1080536" y="2248359"/>
            <a:ext cx="10515600" cy="4351338"/>
          </a:xfrm>
        </p:spPr>
        <p:txBody>
          <a:bodyPr>
            <a:normAutofit/>
          </a:bodyPr>
          <a:lstStyle/>
          <a:p>
            <a:pPr marL="514350" indent="-514350">
              <a:lnSpc>
                <a:spcPct val="100000"/>
              </a:lnSpc>
              <a:buAutoNum type="arabicPeriod"/>
            </a:pPr>
            <a:r>
              <a:rPr lang="en-US" sz="2400" dirty="0"/>
              <a:t>I can’t see the documents on the computer very clearly. I need a larger ______________.</a:t>
            </a:r>
          </a:p>
          <a:p>
            <a:pPr marL="514350" indent="-514350">
              <a:lnSpc>
                <a:spcPct val="100000"/>
              </a:lnSpc>
              <a:buAutoNum type="arabicPeriod"/>
            </a:pPr>
            <a:r>
              <a:rPr lang="en-US" sz="2400" dirty="0"/>
              <a:t>During our lessons, our teacher puts us into ______________ for group discussions.</a:t>
            </a:r>
          </a:p>
          <a:p>
            <a:pPr marL="514350" indent="-514350">
              <a:lnSpc>
                <a:spcPct val="100000"/>
              </a:lnSpc>
              <a:buAutoNum type="arabicPeriod"/>
            </a:pPr>
            <a:r>
              <a:rPr lang="en-US" sz="2400" dirty="0"/>
              <a:t>A____________ in Korea teaches English to primary students.</a:t>
            </a:r>
          </a:p>
          <a:p>
            <a:pPr marL="514350" indent="-514350">
              <a:lnSpc>
                <a:spcPct val="100000"/>
              </a:lnSpc>
              <a:buAutoNum type="arabicPeriod"/>
            </a:pPr>
            <a:r>
              <a:rPr lang="en-US" sz="2400" dirty="0"/>
              <a:t>We had a(n)____________ yesterday with a teacher in the US.</a:t>
            </a:r>
          </a:p>
          <a:p>
            <a:pPr marL="514350" indent="-514350">
              <a:lnSpc>
                <a:spcPct val="100000"/>
              </a:lnSpc>
              <a:buAutoNum type="arabicPeriod"/>
            </a:pPr>
            <a:r>
              <a:rPr lang="en-US" sz="2400" dirty="0"/>
              <a:t>Can I wear ________________ and watch a movie too?</a:t>
            </a:r>
          </a:p>
          <a:p>
            <a:pPr marL="514350" indent="-514350">
              <a:lnSpc>
                <a:spcPct val="150000"/>
              </a:lnSpc>
              <a:buAutoNum type="arabicPeriod"/>
            </a:pPr>
            <a:endParaRPr lang="en-US" dirty="0"/>
          </a:p>
          <a:p>
            <a:pPr marL="514350" indent="-514350">
              <a:buAutoNum type="arabicPeriod"/>
            </a:pPr>
            <a:endParaRPr lang="en-US" dirty="0"/>
          </a:p>
        </p:txBody>
      </p:sp>
      <p:sp>
        <p:nvSpPr>
          <p:cNvPr id="19" name="TextBox 18"/>
          <p:cNvSpPr txBox="1"/>
          <p:nvPr/>
        </p:nvSpPr>
        <p:spPr>
          <a:xfrm>
            <a:off x="1388161" y="1012371"/>
            <a:ext cx="2659225" cy="461665"/>
          </a:xfrm>
          <a:prstGeom prst="rect">
            <a:avLst/>
          </a:prstGeom>
          <a:noFill/>
        </p:spPr>
        <p:txBody>
          <a:bodyPr wrap="square" rtlCol="0">
            <a:spAutoFit/>
          </a:bodyPr>
          <a:lstStyle/>
          <a:p>
            <a:r>
              <a:rPr lang="en-US" sz="2400" dirty="0">
                <a:solidFill>
                  <a:srgbClr val="C00000"/>
                </a:solidFill>
              </a:rPr>
              <a:t>3D contact lenses</a:t>
            </a:r>
          </a:p>
        </p:txBody>
      </p:sp>
      <p:sp>
        <p:nvSpPr>
          <p:cNvPr id="20" name="TextBox 19"/>
          <p:cNvSpPr txBox="1"/>
          <p:nvPr/>
        </p:nvSpPr>
        <p:spPr>
          <a:xfrm>
            <a:off x="4261989" y="1024457"/>
            <a:ext cx="2659225" cy="461665"/>
          </a:xfrm>
          <a:prstGeom prst="rect">
            <a:avLst/>
          </a:prstGeom>
          <a:noFill/>
        </p:spPr>
        <p:txBody>
          <a:bodyPr wrap="square" rtlCol="0">
            <a:spAutoFit/>
          </a:bodyPr>
          <a:lstStyle/>
          <a:p>
            <a:r>
              <a:rPr lang="en-US" sz="2400" dirty="0">
                <a:solidFill>
                  <a:srgbClr val="C00000"/>
                </a:solidFill>
              </a:rPr>
              <a:t>computer screen</a:t>
            </a:r>
          </a:p>
        </p:txBody>
      </p:sp>
      <p:sp>
        <p:nvSpPr>
          <p:cNvPr id="21" name="TextBox 20"/>
          <p:cNvSpPr txBox="1"/>
          <p:nvPr/>
        </p:nvSpPr>
        <p:spPr>
          <a:xfrm>
            <a:off x="6869546" y="1021702"/>
            <a:ext cx="2659225" cy="461665"/>
          </a:xfrm>
          <a:prstGeom prst="rect">
            <a:avLst/>
          </a:prstGeom>
          <a:noFill/>
        </p:spPr>
        <p:txBody>
          <a:bodyPr wrap="square" rtlCol="0">
            <a:spAutoFit/>
          </a:bodyPr>
          <a:lstStyle/>
          <a:p>
            <a:r>
              <a:rPr lang="en-US" sz="2400" dirty="0">
                <a:solidFill>
                  <a:srgbClr val="C00000"/>
                </a:solidFill>
              </a:rPr>
              <a:t>robot teacher</a:t>
            </a:r>
          </a:p>
        </p:txBody>
      </p:sp>
      <p:sp>
        <p:nvSpPr>
          <p:cNvPr id="23" name="TextBox 22"/>
          <p:cNvSpPr txBox="1"/>
          <p:nvPr/>
        </p:nvSpPr>
        <p:spPr>
          <a:xfrm>
            <a:off x="1372608" y="1407372"/>
            <a:ext cx="2659225" cy="461665"/>
          </a:xfrm>
          <a:prstGeom prst="rect">
            <a:avLst/>
          </a:prstGeom>
          <a:noFill/>
        </p:spPr>
        <p:txBody>
          <a:bodyPr wrap="square" rtlCol="0">
            <a:spAutoFit/>
          </a:bodyPr>
          <a:lstStyle/>
          <a:p>
            <a:r>
              <a:rPr lang="en-US" sz="2400" dirty="0">
                <a:solidFill>
                  <a:srgbClr val="C00000"/>
                </a:solidFill>
              </a:rPr>
              <a:t>breakout rooms</a:t>
            </a:r>
          </a:p>
        </p:txBody>
      </p:sp>
      <p:sp>
        <p:nvSpPr>
          <p:cNvPr id="25" name="TextBox 24"/>
          <p:cNvSpPr txBox="1"/>
          <p:nvPr/>
        </p:nvSpPr>
        <p:spPr>
          <a:xfrm>
            <a:off x="4246436" y="1419458"/>
            <a:ext cx="2659225" cy="461665"/>
          </a:xfrm>
          <a:prstGeom prst="rect">
            <a:avLst/>
          </a:prstGeom>
          <a:noFill/>
        </p:spPr>
        <p:txBody>
          <a:bodyPr wrap="square" rtlCol="0">
            <a:spAutoFit/>
          </a:bodyPr>
          <a:lstStyle/>
          <a:p>
            <a:r>
              <a:rPr lang="en-US" sz="2400" dirty="0">
                <a:solidFill>
                  <a:srgbClr val="C00000"/>
                </a:solidFill>
              </a:rPr>
              <a:t>online class</a:t>
            </a:r>
          </a:p>
        </p:txBody>
      </p:sp>
      <p:sp>
        <p:nvSpPr>
          <p:cNvPr id="33" name="TextBox 32"/>
          <p:cNvSpPr txBox="1"/>
          <p:nvPr/>
        </p:nvSpPr>
        <p:spPr>
          <a:xfrm>
            <a:off x="6853993" y="1407372"/>
            <a:ext cx="2659225" cy="461665"/>
          </a:xfrm>
          <a:prstGeom prst="rect">
            <a:avLst/>
          </a:prstGeom>
          <a:noFill/>
        </p:spPr>
        <p:txBody>
          <a:bodyPr wrap="square" rtlCol="0">
            <a:spAutoFit/>
          </a:bodyPr>
          <a:lstStyle/>
          <a:p>
            <a:r>
              <a:rPr lang="en-US" sz="2400" dirty="0">
                <a:solidFill>
                  <a:srgbClr val="C00000"/>
                </a:solidFill>
              </a:rPr>
              <a:t>Internet connection</a:t>
            </a:r>
          </a:p>
        </p:txBody>
      </p:sp>
    </p:spTree>
    <p:extLst>
      <p:ext uri="{BB962C8B-B14F-4D97-AF65-F5344CB8AC3E}">
        <p14:creationId xmlns:p14="http://schemas.microsoft.com/office/powerpoint/2010/main" val="21411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3.75E-6 -3.7037E-7 L -0.21614 0.23009 " pathEditMode="relative" rAng="0" ptsTypes="AA">
                                      <p:cBhvr>
                                        <p:cTn id="6" dur="2000" fill="hold"/>
                                        <p:tgtEl>
                                          <p:spTgt spid="20"/>
                                        </p:tgtEl>
                                        <p:attrNameLst>
                                          <p:attrName>ppt_x</p:attrName>
                                          <p:attrName>ppt_y</p:attrName>
                                        </p:attrNameLst>
                                      </p:cBhvr>
                                      <p:rCtr x="-10807" y="11505"/>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4.58333E-6 1.11111E-6 L 0.47461 0.24606 " pathEditMode="relative" rAng="0" ptsTypes="AA">
                                      <p:cBhvr>
                                        <p:cTn id="10" dur="2000" fill="hold"/>
                                        <p:tgtEl>
                                          <p:spTgt spid="23"/>
                                        </p:tgtEl>
                                        <p:attrNameLst>
                                          <p:attrName>ppt_x</p:attrName>
                                          <p:attrName>ppt_y</p:attrName>
                                        </p:attrNameLst>
                                      </p:cBhvr>
                                      <p:rCtr x="23724" y="12292"/>
                                    </p:animMotion>
                                  </p:childTnLst>
                                </p:cTn>
                              </p:par>
                            </p:childTnLst>
                          </p:cTn>
                        </p:par>
                      </p:childTnLst>
                    </p:cTn>
                  </p:par>
                  <p:par>
                    <p:cTn id="11" fill="hold">
                      <p:stCondLst>
                        <p:cond delay="indefinite"/>
                      </p:stCondLst>
                      <p:childTnLst>
                        <p:par>
                          <p:cTn id="12" fill="hold">
                            <p:stCondLst>
                              <p:cond delay="0"/>
                            </p:stCondLst>
                            <p:childTnLst>
                              <p:par>
                                <p:cTn id="13" presetID="49" presetClass="path" presetSubtype="0" accel="50000" decel="50000" fill="hold" grpId="0" nodeType="clickEffect">
                                  <p:stCondLst>
                                    <p:cond delay="0"/>
                                  </p:stCondLst>
                                  <p:childTnLst>
                                    <p:animMotion origin="layout" path="M 4.16667E-6 1.11111E-6 L -0.41094 0.42616 " pathEditMode="relative" rAng="0" ptsTypes="AA">
                                      <p:cBhvr>
                                        <p:cTn id="14" dur="2000" fill="hold"/>
                                        <p:tgtEl>
                                          <p:spTgt spid="21"/>
                                        </p:tgtEl>
                                        <p:attrNameLst>
                                          <p:attrName>ppt_x</p:attrName>
                                          <p:attrName>ppt_y</p:attrName>
                                        </p:attrNameLst>
                                      </p:cBhvr>
                                      <p:rCtr x="-20547" y="21296"/>
                                    </p:animMotion>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1.66667E-6 7.40741E-7 L -0.0793 0.44051 " pathEditMode="relative" rAng="0" ptsTypes="AA">
                                      <p:cBhvr>
                                        <p:cTn id="18" dur="2000" fill="hold"/>
                                        <p:tgtEl>
                                          <p:spTgt spid="25"/>
                                        </p:tgtEl>
                                        <p:attrNameLst>
                                          <p:attrName>ppt_x</p:attrName>
                                          <p:attrName>ppt_y</p:attrName>
                                        </p:attrNameLst>
                                      </p:cBhvr>
                                      <p:rCtr x="-3971" y="22014"/>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3.33333E-6 2.77556E-17 L 0.13893 0.57454 " pathEditMode="relative" rAng="0" ptsTypes="AA">
                                      <p:cBhvr>
                                        <p:cTn id="22" dur="2000" fill="hold"/>
                                        <p:tgtEl>
                                          <p:spTgt spid="19"/>
                                        </p:tgtEl>
                                        <p:attrNameLst>
                                          <p:attrName>ppt_x</p:attrName>
                                          <p:attrName>ppt_y</p:attrName>
                                        </p:attrNameLst>
                                      </p:cBhvr>
                                      <p:rCtr x="6940" y="2872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117" y="1119752"/>
            <a:ext cx="10744436" cy="954107"/>
          </a:xfrm>
          <a:prstGeom prst="rect">
            <a:avLst/>
          </a:prstGeom>
          <a:noFill/>
          <a:effectLst/>
        </p:spPr>
        <p:txBody>
          <a:bodyPr wrap="square" rtlCol="0">
            <a:spAutoFit/>
          </a:bodyPr>
          <a:lstStyle/>
          <a:p>
            <a:pPr algn="just"/>
            <a:r>
              <a:rPr lang="en-US" sz="2800" b="1" dirty="0"/>
              <a:t>Do you know what things were invented in these years? Work in pairs and find out.</a:t>
            </a:r>
          </a:p>
        </p:txBody>
      </p:sp>
      <p:sp>
        <p:nvSpPr>
          <p:cNvPr id="16" name="Rounded Rectangle 15"/>
          <p:cNvSpPr/>
          <p:nvPr/>
        </p:nvSpPr>
        <p:spPr>
          <a:xfrm>
            <a:off x="461898" y="109666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4683" y="99402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3858917" y="19036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PRODUCTION</a:t>
            </a:r>
          </a:p>
        </p:txBody>
      </p:sp>
      <p:sp>
        <p:nvSpPr>
          <p:cNvPr id="13" name="Google Shape;1881;p31"/>
          <p:cNvSpPr txBox="1">
            <a:spLocks/>
          </p:cNvSpPr>
          <p:nvPr/>
        </p:nvSpPr>
        <p:spPr>
          <a:xfrm>
            <a:off x="449998" y="1907664"/>
            <a:ext cx="8458404" cy="4289572"/>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buAutoNum type="arabicPeriod"/>
            </a:pPr>
            <a:r>
              <a:rPr lang="en-US" dirty="0">
                <a:solidFill>
                  <a:srgbClr val="FF0000"/>
                </a:solidFill>
              </a:rPr>
              <a:t>1822:</a:t>
            </a:r>
            <a:r>
              <a:rPr lang="en-US" dirty="0"/>
              <a:t> Charles Babbage invented it. Students use it to type essays and to learn online. </a:t>
            </a:r>
          </a:p>
          <a:p>
            <a:pPr marL="514350" indent="-514350" algn="just">
              <a:buAutoNum type="arabicPeriod"/>
            </a:pPr>
            <a:r>
              <a:rPr lang="en-US" dirty="0">
                <a:solidFill>
                  <a:srgbClr val="FF0000"/>
                </a:solidFill>
                <a:cs typeface="Calibri" panose="020F0502020204030204" pitchFamily="34" charset="0"/>
              </a:rPr>
              <a:t>1876: </a:t>
            </a:r>
            <a:r>
              <a:rPr lang="en-US" dirty="0">
                <a:cs typeface="Calibri" panose="020F0502020204030204" pitchFamily="34" charset="0"/>
              </a:rPr>
              <a:t>Alexander Graham Bell invented it. We use it to communicate with our friends and families.</a:t>
            </a:r>
          </a:p>
          <a:p>
            <a:pPr marL="514350" indent="-514350" algn="just">
              <a:buAutoNum type="arabicPeriod"/>
            </a:pPr>
            <a:r>
              <a:rPr lang="en-US" dirty="0">
                <a:solidFill>
                  <a:srgbClr val="FF0000"/>
                </a:solidFill>
                <a:cs typeface="Calibri" panose="020F0502020204030204" pitchFamily="34" charset="0"/>
              </a:rPr>
              <a:t>1928: </a:t>
            </a:r>
            <a:r>
              <a:rPr lang="en-US" dirty="0">
                <a:cs typeface="Calibri" panose="020F0502020204030204" pitchFamily="34" charset="0"/>
              </a:rPr>
              <a:t>Sir Alexander Fleming discovered it. It was the world’s first antibiotic.</a:t>
            </a:r>
          </a:p>
          <a:p>
            <a:pPr marL="514350" indent="-514350" algn="just">
              <a:buAutoNum type="arabicPeriod"/>
            </a:pPr>
            <a:r>
              <a:rPr lang="en-US" dirty="0">
                <a:solidFill>
                  <a:srgbClr val="FF0000"/>
                </a:solidFill>
                <a:cs typeface="Calibri" panose="020F0502020204030204" pitchFamily="34" charset="0"/>
              </a:rPr>
              <a:t>1989: </a:t>
            </a:r>
            <a:r>
              <a:rPr lang="en-US" dirty="0">
                <a:cs typeface="Calibri" panose="020F0502020204030204" pitchFamily="34" charset="0"/>
              </a:rPr>
              <a:t>Tim </a:t>
            </a:r>
            <a:r>
              <a:rPr lang="en-US" dirty="0" err="1">
                <a:cs typeface="Calibri" panose="020F0502020204030204" pitchFamily="34" charset="0"/>
              </a:rPr>
              <a:t>Berner</a:t>
            </a:r>
            <a:r>
              <a:rPr lang="en-US" dirty="0">
                <a:cs typeface="Calibri" panose="020F0502020204030204" pitchFamily="34" charset="0"/>
              </a:rPr>
              <a:t>-Lee invented it. It links information sources so everyone can access them.</a:t>
            </a:r>
          </a:p>
          <a:p>
            <a:pPr marL="514350" indent="-514350" algn="just">
              <a:buAutoNum type="arabicPeriod"/>
            </a:pPr>
            <a:r>
              <a:rPr lang="en-US" dirty="0">
                <a:solidFill>
                  <a:srgbClr val="FF0000"/>
                </a:solidFill>
                <a:cs typeface="Calibri" panose="020F0502020204030204" pitchFamily="34" charset="0"/>
              </a:rPr>
              <a:t>2000: </a:t>
            </a:r>
            <a:r>
              <a:rPr lang="en-US" dirty="0">
                <a:cs typeface="Calibri" panose="020F0502020204030204" pitchFamily="34" charset="0"/>
              </a:rPr>
              <a:t>Honda developed it. It can run, jump, and work as a bartender.</a:t>
            </a:r>
          </a:p>
        </p:txBody>
      </p:sp>
      <p:sp>
        <p:nvSpPr>
          <p:cNvPr id="3" name="Down Arrow Callout 2"/>
          <p:cNvSpPr/>
          <p:nvPr/>
        </p:nvSpPr>
        <p:spPr>
          <a:xfrm>
            <a:off x="9705411" y="2785525"/>
            <a:ext cx="1980072" cy="1062990"/>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FF00"/>
                </a:solidFill>
              </a:rPr>
              <a:t>Game</a:t>
            </a:r>
          </a:p>
        </p:txBody>
      </p:sp>
      <p:sp>
        <p:nvSpPr>
          <p:cNvPr id="4" name="Rectangle 3"/>
          <p:cNvSpPr/>
          <p:nvPr/>
        </p:nvSpPr>
        <p:spPr>
          <a:xfrm>
            <a:off x="9802186" y="4052450"/>
            <a:ext cx="1611339" cy="707886"/>
          </a:xfrm>
          <a:prstGeom prst="rect">
            <a:avLst/>
          </a:prstGeom>
        </p:spPr>
        <p:txBody>
          <a:bodyPr wrap="none">
            <a:spAutoFit/>
          </a:bodyPr>
          <a:lstStyle/>
          <a:p>
            <a:r>
              <a:rPr lang="en-US" sz="4000" b="1" dirty="0">
                <a:solidFill>
                  <a:srgbClr val="FF0000"/>
                </a:solidFill>
                <a:latin typeface="Arial Black" panose="020B0A04020102020204" pitchFamily="34" charset="0"/>
              </a:rPr>
              <a:t>QUIZ</a:t>
            </a:r>
            <a:endParaRPr lang="en-US" sz="4000"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626516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Những hình ảnh hiếm về học trò tiểu học năm xư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34" y="958148"/>
            <a:ext cx="4456262" cy="27575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òng học thông minh - Giải pháp giáo dục mới trong tương l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9870" y="958148"/>
            <a:ext cx="4484370" cy="27737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Top 7 điện thoại giá dưới 5 triệu đồng đáng mua nhất tháng 2/2022, Nokia  G50 bất ngờ lọt 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79870" y="3964708"/>
            <a:ext cx="4484370" cy="26875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Địa chỉ sửa điện thoại Nokia cũ,Nokia Cổ tại Hà Nộ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2734" y="3948593"/>
            <a:ext cx="4376252" cy="27036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070860" y="112056"/>
            <a:ext cx="7993380" cy="613245"/>
          </a:xfrm>
          <a:prstGeom prst="rect">
            <a:avLst/>
          </a:prstGeom>
        </p:spPr>
        <p:txBody>
          <a:bodyPr wrap="square">
            <a:spAutoFit/>
          </a:bodyPr>
          <a:lstStyle/>
          <a:p>
            <a:pPr>
              <a:lnSpc>
                <a:spcPct val="115000"/>
              </a:lnSpc>
              <a:spcAft>
                <a:spcPts val="1000"/>
              </a:spcAft>
            </a:pP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What do you think of these pictures?</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160020" y="78970"/>
            <a:ext cx="2366010" cy="646331"/>
          </a:xfrm>
          <a:prstGeom prst="rect">
            <a:avLst/>
          </a:prstGeom>
          <a:solidFill>
            <a:schemeClr val="accent4"/>
          </a:solidFill>
        </p:spPr>
        <p:txBody>
          <a:bodyPr wrap="square" rtlCol="0">
            <a:spAutoFit/>
          </a:bodyPr>
          <a:lstStyle/>
          <a:p>
            <a:r>
              <a:rPr lang="en-US" sz="3600" b="1" dirty="0"/>
              <a:t>* Warm up</a:t>
            </a:r>
          </a:p>
        </p:txBody>
      </p:sp>
    </p:spTree>
    <p:extLst>
      <p:ext uri="{BB962C8B-B14F-4D97-AF65-F5344CB8AC3E}">
        <p14:creationId xmlns:p14="http://schemas.microsoft.com/office/powerpoint/2010/main" val="1723243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8555EA4-F00B-431C-B665-58DC8538AA2B}"/>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0" b="97778" l="4961" r="92656"/>
                    </a14:imgEffect>
                  </a14:imgLayer>
                </a14:imgProps>
              </a:ext>
              <a:ext uri="{28A0092B-C50C-407E-A947-70E740481C1C}">
                <a14:useLocalDpi xmlns:a14="http://schemas.microsoft.com/office/drawing/2010/main" val="0"/>
              </a:ext>
            </a:extLst>
          </a:blip>
          <a:srcRect t="1615"/>
          <a:stretch/>
        </p:blipFill>
        <p:spPr>
          <a:xfrm>
            <a:off x="2209801" y="0"/>
            <a:ext cx="7772396" cy="4301328"/>
          </a:xfrm>
          <a:prstGeom prst="rect">
            <a:avLst/>
          </a:prstGeom>
        </p:spPr>
      </p:pic>
      <p:sp>
        <p:nvSpPr>
          <p:cNvPr id="5" name="Rectangle 4">
            <a:extLst>
              <a:ext uri="{FF2B5EF4-FFF2-40B4-BE49-F238E27FC236}">
                <a16:creationId xmlns:a16="http://schemas.microsoft.com/office/drawing/2014/main" id="{D5637220-8609-44A7-8DDD-910576BCA515}"/>
              </a:ext>
            </a:extLst>
          </p:cNvPr>
          <p:cNvSpPr/>
          <p:nvPr/>
        </p:nvSpPr>
        <p:spPr>
          <a:xfrm>
            <a:off x="2540489" y="4138956"/>
            <a:ext cx="7414209" cy="923330"/>
          </a:xfrm>
          <a:prstGeom prst="rect">
            <a:avLst/>
          </a:prstGeom>
        </p:spPr>
        <p:txBody>
          <a:bodyPr wrap="none">
            <a:spAutoFit/>
          </a:bodyPr>
          <a:lstStyle/>
          <a:p>
            <a:r>
              <a:rPr lang="en-US" sz="5400" b="1" dirty="0">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61926" y="-800100"/>
            <a:ext cx="609600" cy="609600"/>
          </a:xfrm>
          <a:prstGeom prst="rect">
            <a:avLst/>
          </a:prstGeom>
        </p:spPr>
      </p:pic>
      <p:pic>
        <p:nvPicPr>
          <p:cNvPr id="9" name="Picture 8">
            <a:hlinkClick r:id="rId7" action="ppaction://hlinksldjump"/>
            <a:extLst>
              <a:ext uri="{FF2B5EF4-FFF2-40B4-BE49-F238E27FC236}">
                <a16:creationId xmlns:a16="http://schemas.microsoft.com/office/drawing/2014/main" id="{9BA53A17-AFCF-4E30-9122-7DE4F8E494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46146" y="5062286"/>
            <a:ext cx="1969179" cy="1743607"/>
          </a:xfrm>
          <a:prstGeom prst="rect">
            <a:avLst/>
          </a:prstGeom>
        </p:spPr>
      </p:pic>
      <p:pic>
        <p:nvPicPr>
          <p:cNvPr id="10" name="Picture 9">
            <a:extLst>
              <a:ext uri="{FF2B5EF4-FFF2-40B4-BE49-F238E27FC236}">
                <a16:creationId xmlns:a16="http://schemas.microsoft.com/office/drawing/2014/main" id="{4B61E008-E63C-47EA-9197-B0DC8AA996A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00421" y="4550177"/>
            <a:ext cx="2060627" cy="1383912"/>
          </a:xfrm>
          <a:prstGeom prst="rect">
            <a:avLst/>
          </a:prstGeom>
        </p:spPr>
      </p:pic>
    </p:spTree>
    <p:extLst>
      <p:ext uri="{BB962C8B-B14F-4D97-AF65-F5344CB8AC3E}">
        <p14:creationId xmlns:p14="http://schemas.microsoft.com/office/powerpoint/2010/main" val="744011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114300" y="3725300"/>
            <a:ext cx="11933457" cy="1141745"/>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hlinkClick r:id="rId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957" y="2816600"/>
            <a:ext cx="1969179" cy="1743607"/>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232" y="2304491"/>
            <a:ext cx="2060627" cy="1383912"/>
          </a:xfrm>
          <a:prstGeom prst="rect">
            <a:avLst/>
          </a:prstGeom>
        </p:spPr>
      </p:pic>
      <p:pic>
        <p:nvPicPr>
          <p:cNvPr id="10" name="Picture 9">
            <a:hlinkClick r:id="rId6"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47699" y="2816599"/>
            <a:ext cx="1969179" cy="1743607"/>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1974" y="2304490"/>
            <a:ext cx="2060627" cy="1383912"/>
          </a:xfrm>
          <a:prstGeom prst="rect">
            <a:avLst/>
          </a:prstGeom>
        </p:spPr>
      </p:pic>
      <p:pic>
        <p:nvPicPr>
          <p:cNvPr id="12" name="Picture 11">
            <a:hlinkClick r:id="rId9"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126441" y="2816599"/>
            <a:ext cx="1969179" cy="1743607"/>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80716" y="2304490"/>
            <a:ext cx="2060627" cy="1383912"/>
          </a:xfrm>
          <a:prstGeom prst="rect">
            <a:avLst/>
          </a:prstGeom>
        </p:spPr>
      </p:pic>
      <p:pic>
        <p:nvPicPr>
          <p:cNvPr id="14" name="Picture 13">
            <a:hlinkClick r:id="rId12"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50906" y="2816598"/>
            <a:ext cx="1969179" cy="1743607"/>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405181" y="2304489"/>
            <a:ext cx="2060627" cy="1383912"/>
          </a:xfrm>
          <a:prstGeom prst="rect">
            <a:avLst/>
          </a:prstGeom>
        </p:spPr>
      </p:pic>
      <p:pic>
        <p:nvPicPr>
          <p:cNvPr id="16" name="Picture 15">
            <a:hlinkClick r:id="rId15"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683923" y="2816597"/>
            <a:ext cx="1969179" cy="1743607"/>
          </a:xfrm>
          <a:prstGeom prst="rect">
            <a:avLst/>
          </a:prstGeom>
        </p:spPr>
      </p:pic>
      <p:pic>
        <p:nvPicPr>
          <p:cNvPr id="17" name="Picture 16">
            <a:extLst>
              <a:ext uri="{FF2B5EF4-FFF2-40B4-BE49-F238E27FC236}">
                <a16:creationId xmlns:a16="http://schemas.microsoft.com/office/drawing/2014/main" id="{769360CF-BDF1-45A9-8C3E-6AEF4338A20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638198" y="2304488"/>
            <a:ext cx="2060627" cy="1383912"/>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4300" y="486057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210300" y="4860579"/>
            <a:ext cx="6095999" cy="334819"/>
          </a:xfrm>
          <a:prstGeom prst="rect">
            <a:avLst/>
          </a:prstGeom>
        </p:spPr>
      </p:pic>
      <p:sp>
        <p:nvSpPr>
          <p:cNvPr id="42" name="Flowchart: Summing Junction 41">
            <a:hlinkClick r:id="rId19" action="ppaction://hlinksldjump"/>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5637220-8609-44A7-8DDD-910576BCA515}"/>
              </a:ext>
            </a:extLst>
          </p:cNvPr>
          <p:cNvSpPr/>
          <p:nvPr/>
        </p:nvSpPr>
        <p:spPr>
          <a:xfrm>
            <a:off x="2801974" y="663439"/>
            <a:ext cx="7414209" cy="923330"/>
          </a:xfrm>
          <a:prstGeom prst="rect">
            <a:avLst/>
          </a:prstGeom>
        </p:spPr>
        <p:txBody>
          <a:bodyPr wrap="none">
            <a:spAutoFit/>
          </a:bodyPr>
          <a:lstStyle/>
          <a:p>
            <a:r>
              <a:rPr lang="en-US" sz="5400" b="1" dirty="0">
                <a:solidFill>
                  <a:srgbClr val="0070C0"/>
                </a:solidFill>
                <a:latin typeface="Tahoma" panose="020B0604030504040204" pitchFamily="34" charset="0"/>
                <a:ea typeface="Tahoma" panose="020B0604030504040204" pitchFamily="34" charset="0"/>
                <a:cs typeface="Tahoma" panose="020B0604030504040204" pitchFamily="34" charset="0"/>
              </a:rPr>
              <a:t>Gift box secret game</a:t>
            </a:r>
          </a:p>
        </p:txBody>
      </p:sp>
    </p:spTree>
    <p:extLst>
      <p:ext uri="{BB962C8B-B14F-4D97-AF65-F5344CB8AC3E}">
        <p14:creationId xmlns:p14="http://schemas.microsoft.com/office/powerpoint/2010/main" val="22059480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10"/>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11"/>
                                        </p:tgtEl>
                                      </p:cBhvr>
                                    </p:animEffect>
                                    <p:set>
                                      <p:cBhvr>
                                        <p:cTn id="19"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9" restart="whenNotActive" fill="hold" evtFilter="cancelBubble" nodeType="interactiveSeq">
                <p:stCondLst>
                  <p:cond evt="onClick" delay="0">
                    <p:tgtEl>
                      <p:spTgt spid="14"/>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10" presetClass="exit" presetSubtype="0" fill="hold" nodeType="with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8" restart="whenNotActive" fill="hold" evtFilter="cancelBubble" nodeType="interactiveSeq">
                <p:stCondLst>
                  <p:cond evt="onClick" delay="0">
                    <p:tgtEl>
                      <p:spTgt spid="16"/>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16"/>
                                        </p:tgtEl>
                                      </p:cBhvr>
                                    </p:animEffect>
                                    <p:set>
                                      <p:cBhvr>
                                        <p:cTn id="43" dur="1" fill="hold">
                                          <p:stCondLst>
                                            <p:cond delay="499"/>
                                          </p:stCondLst>
                                        </p:cTn>
                                        <p:tgtEl>
                                          <p:spTgt spid="16"/>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17"/>
                                        </p:tgtEl>
                                      </p:cBhvr>
                                    </p:animEffect>
                                    <p:set>
                                      <p:cBhvr>
                                        <p:cTn id="46"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964" y="-33725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mark</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813993" y="1000154"/>
            <a:ext cx="9622971" cy="1051358"/>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C00000"/>
                </a:solidFill>
                <a:latin typeface="Times New Roman" pitchFamily="18" charset="0"/>
                <a:ea typeface="Tahoma" panose="020B0604030504040204" pitchFamily="34" charset="0"/>
                <a:cs typeface="Times New Roman" pitchFamily="18" charset="0"/>
              </a:rPr>
              <a:t>1. </a:t>
            </a:r>
            <a:r>
              <a:rPr lang="en-US" sz="3200" b="1" u="sng" dirty="0">
                <a:solidFill>
                  <a:schemeClr val="accent1"/>
                </a:solidFill>
              </a:rPr>
              <a:t>1822</a:t>
            </a:r>
            <a:r>
              <a:rPr lang="en-US" sz="3200" b="1" dirty="0">
                <a:solidFill>
                  <a:schemeClr val="accent1"/>
                </a:solidFill>
              </a:rPr>
              <a:t>: </a:t>
            </a:r>
            <a:r>
              <a:rPr lang="en-US" sz="3200" b="1" dirty="0">
                <a:solidFill>
                  <a:schemeClr val="tx1"/>
                </a:solidFill>
                <a:latin typeface="Times New Roman" panose="02020603050405020304" pitchFamily="18" charset="0"/>
                <a:cs typeface="Times New Roman" panose="02020603050405020304" pitchFamily="18" charset="0"/>
              </a:rPr>
              <a:t>Charles Babbage invented it. Students use it to type essays and to learn online. </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4012743" y="2811634"/>
            <a:ext cx="4143754" cy="1127466"/>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Berlin Sans FB Demi" panose="020E0802020502020306" pitchFamily="34" charset="0"/>
              </a:rPr>
              <a:t>The computer</a:t>
            </a:r>
          </a:p>
          <a:p>
            <a:endParaRPr lang="en-US" sz="4000" b="1" dirty="0">
              <a:solidFill>
                <a:srgbClr val="C00000"/>
              </a:solidFill>
              <a:latin typeface="Berlin Sans FB Demi" panose="020E0802020502020306" pitchFamily="34" charset="0"/>
              <a:ea typeface="Tahoma" panose="020B0604030504040204" pitchFamily="34" charset="0"/>
              <a:cs typeface="Times New Roman" pitchFamily="18" charset="0"/>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845274" y="5151267"/>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815356" y="4226176"/>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8189" y="5614621"/>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039849" y="4351481"/>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9975" y="5556653"/>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29" y="5328462"/>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3295" y="3594868"/>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71843" y="3822034"/>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1"/>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Tree>
    <p:extLst>
      <p:ext uri="{BB962C8B-B14F-4D97-AF65-F5344CB8AC3E}">
        <p14:creationId xmlns:p14="http://schemas.microsoft.com/office/powerpoint/2010/main" val="116562136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53672" y="-182837"/>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5 k</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842505" y="5264823"/>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812587" y="4339732"/>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5420" y="572817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037080" y="446503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3848" y="5424833"/>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29" y="53290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0526" y="3708424"/>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569074" y="3935590"/>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1"/>
          <p:cNvSpPr/>
          <p:nvPr/>
        </p:nvSpPr>
        <p:spPr>
          <a:xfrm>
            <a:off x="625021" y="968663"/>
            <a:ext cx="9753600" cy="1138773"/>
          </a:xfrm>
          <a:prstGeom prst="rect">
            <a:avLst/>
          </a:prstGeom>
        </p:spPr>
        <p:txBody>
          <a:bodyPr wrap="square">
            <a:spAutoFit/>
          </a:bodyPr>
          <a:lstStyle/>
          <a:p>
            <a:pPr algn="just"/>
            <a:r>
              <a:rPr lang="en-US" sz="3400" b="1" dirty="0">
                <a:solidFill>
                  <a:srgbClr val="C00000"/>
                </a:solidFill>
                <a:cs typeface="Calibri" panose="020F0502020204030204" pitchFamily="34" charset="0"/>
              </a:rPr>
              <a:t>2. </a:t>
            </a:r>
            <a:r>
              <a:rPr lang="en-US" sz="3400" b="1" u="sng" dirty="0">
                <a:solidFill>
                  <a:srgbClr val="0070C0"/>
                </a:solidFill>
                <a:cs typeface="Calibri" panose="020F0502020204030204" pitchFamily="34" charset="0"/>
              </a:rPr>
              <a:t>1876</a:t>
            </a:r>
            <a:r>
              <a:rPr lang="en-US" sz="3400" b="1" dirty="0">
                <a:solidFill>
                  <a:srgbClr val="0070C0"/>
                </a:solidFill>
                <a:cs typeface="Calibri" panose="020F0502020204030204" pitchFamily="34" charset="0"/>
              </a:rPr>
              <a:t>:</a:t>
            </a:r>
            <a:r>
              <a:rPr lang="en-US" sz="3400" dirty="0">
                <a:solidFill>
                  <a:srgbClr val="FF0000"/>
                </a:solidFill>
                <a:cs typeface="Calibri" panose="020F0502020204030204" pitchFamily="34" charset="0"/>
              </a:rPr>
              <a:t> </a:t>
            </a:r>
            <a:r>
              <a:rPr lang="en-US" sz="3400" dirty="0">
                <a:cs typeface="Calibri" panose="020F0502020204030204" pitchFamily="34" charset="0"/>
              </a:rPr>
              <a:t>Alexander Graham Bell invented it. We use it to communicate with our friends and families.</a:t>
            </a:r>
          </a:p>
        </p:txBody>
      </p:sp>
      <p:sp>
        <p:nvSpPr>
          <p:cNvPr id="19" name="Rectangle 18"/>
          <p:cNvSpPr/>
          <p:nvPr/>
        </p:nvSpPr>
        <p:spPr>
          <a:xfrm>
            <a:off x="3595876" y="2420801"/>
            <a:ext cx="4212372" cy="707886"/>
          </a:xfrm>
          <a:prstGeom prst="rect">
            <a:avLst/>
          </a:prstGeom>
          <a:noFill/>
        </p:spPr>
        <p:txBody>
          <a:bodyPr wrap="none" lIns="91440" tIns="45720" rIns="91440" bIns="45720">
            <a:spAutoFit/>
          </a:bodyPr>
          <a:lstStyle/>
          <a:p>
            <a:pPr algn="ctr"/>
            <a:r>
              <a:rPr lang="en-US" sz="40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rPr>
              <a:t>The telephone</a:t>
            </a:r>
            <a:endParaRPr lang="en-US" sz="40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sp>
        <p:nvSpPr>
          <p:cNvPr id="20" name="Rectangle 19"/>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Tree>
    <p:extLst>
      <p:ext uri="{BB962C8B-B14F-4D97-AF65-F5344CB8AC3E}">
        <p14:creationId xmlns:p14="http://schemas.microsoft.com/office/powerpoint/2010/main" val="314347906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1870" y="-25616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10 mark</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274266" y="5291936"/>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39728" y="5614621"/>
            <a:ext cx="952500" cy="1019175"/>
          </a:xfrm>
          <a:prstGeom prst="rect">
            <a:avLst/>
          </a:prstGeom>
        </p:spPr>
      </p:pic>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468156" y="5311277"/>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412" y="5394567"/>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4834" y="3594868"/>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023382" y="3822034"/>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
        <p:nvSpPr>
          <p:cNvPr id="2" name="Rectangle 1"/>
          <p:cNvSpPr/>
          <p:nvPr/>
        </p:nvSpPr>
        <p:spPr>
          <a:xfrm>
            <a:off x="977899" y="1005782"/>
            <a:ext cx="9777731" cy="1200329"/>
          </a:xfrm>
          <a:prstGeom prst="rect">
            <a:avLst/>
          </a:prstGeom>
        </p:spPr>
        <p:txBody>
          <a:bodyPr wrap="square">
            <a:spAutoFit/>
          </a:bodyPr>
          <a:lstStyle/>
          <a:p>
            <a:r>
              <a:rPr lang="en-US" sz="3600" b="1" dirty="0">
                <a:solidFill>
                  <a:srgbClr val="C00000"/>
                </a:solidFill>
                <a:latin typeface="Times New Roman" panose="02020603050405020304" pitchFamily="18" charset="0"/>
                <a:cs typeface="Times New Roman" panose="02020603050405020304" pitchFamily="18" charset="0"/>
              </a:rPr>
              <a:t>3. </a:t>
            </a:r>
            <a:r>
              <a:rPr lang="en-US" sz="3600" b="1" u="sng" dirty="0">
                <a:solidFill>
                  <a:srgbClr val="0070C0"/>
                </a:solidFill>
                <a:latin typeface="Times New Roman" panose="02020603050405020304" pitchFamily="18" charset="0"/>
                <a:cs typeface="Times New Roman" panose="02020603050405020304" pitchFamily="18" charset="0"/>
              </a:rPr>
              <a:t>1928:</a:t>
            </a:r>
            <a:r>
              <a:rPr lang="en-US" sz="3600" b="1" dirty="0">
                <a:solidFill>
                  <a:srgbClr val="0070C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Sir Alexander Fleming discovered it. </a:t>
            </a:r>
          </a:p>
          <a:p>
            <a:r>
              <a:rPr lang="en-US" sz="3600" dirty="0">
                <a:latin typeface="Times New Roman" panose="02020603050405020304" pitchFamily="18" charset="0"/>
                <a:cs typeface="Times New Roman" panose="02020603050405020304" pitchFamily="18" charset="0"/>
              </a:rPr>
              <a:t>    It was the world’s first antibiotic.</a:t>
            </a:r>
          </a:p>
        </p:txBody>
      </p:sp>
      <p:sp>
        <p:nvSpPr>
          <p:cNvPr id="20" name="Rectangle 19"/>
          <p:cNvSpPr/>
          <p:nvPr/>
        </p:nvSpPr>
        <p:spPr>
          <a:xfrm>
            <a:off x="4359799" y="2892701"/>
            <a:ext cx="3021789" cy="769441"/>
          </a:xfrm>
          <a:prstGeom prst="rect">
            <a:avLst/>
          </a:prstGeom>
          <a:noFill/>
        </p:spPr>
        <p:txBody>
          <a:bodyPr wrap="none" lIns="91440" tIns="45720" rIns="91440" bIns="45720">
            <a:spAutoFit/>
          </a:bodyPr>
          <a:lstStyle/>
          <a:p>
            <a:pPr algn="ctr"/>
            <a:r>
              <a:rPr lang="en-US" sz="4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rPr>
              <a:t>Penicillin</a:t>
            </a:r>
            <a:endParaRPr lang="en-US" sz="4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sp>
        <p:nvSpPr>
          <p:cNvPr id="21" name="Arrow: Pentagon 30">
            <a:hlinkClick r:id="rId14" action="ppaction://hlinksldjump"/>
            <a:extLst>
              <a:ext uri="{FF2B5EF4-FFF2-40B4-BE49-F238E27FC236}">
                <a16:creationId xmlns:a16="http://schemas.microsoft.com/office/drawing/2014/main" id="{AA693000-41B6-4481-BACC-F3E8F4F6DBBA}"/>
              </a:ext>
            </a:extLst>
          </p:cNvPr>
          <p:cNvSpPr/>
          <p:nvPr/>
        </p:nvSpPr>
        <p:spPr>
          <a:xfrm rot="586976" flipH="1">
            <a:off x="1382505" y="4284188"/>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sp>
        <p:nvSpPr>
          <p:cNvPr id="22" name="Flowchart: Summing Junction 21">
            <a:extLst>
              <a:ext uri="{FF2B5EF4-FFF2-40B4-BE49-F238E27FC236}">
                <a16:creationId xmlns:a16="http://schemas.microsoft.com/office/drawing/2014/main" id="{9A9D8C94-FF71-4542-A1F8-47F84D77E78E}"/>
              </a:ext>
            </a:extLst>
          </p:cNvPr>
          <p:cNvSpPr/>
          <p:nvPr/>
        </p:nvSpPr>
        <p:spPr>
          <a:xfrm>
            <a:off x="2491388" y="4351481"/>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087475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30812" y="-25616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9 mark</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712769" y="5422004"/>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682851" y="4496913"/>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1094" y="5838825"/>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1907344" y="4622218"/>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84112" y="5582014"/>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594118"/>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90790" y="3865605"/>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439338" y="4092771"/>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
        <p:nvSpPr>
          <p:cNvPr id="2" name="Rectangle 1"/>
          <p:cNvSpPr/>
          <p:nvPr/>
        </p:nvSpPr>
        <p:spPr>
          <a:xfrm>
            <a:off x="996699" y="1250578"/>
            <a:ext cx="10216131" cy="1200329"/>
          </a:xfrm>
          <a:prstGeom prst="rect">
            <a:avLst/>
          </a:prstGeom>
        </p:spPr>
        <p:txBody>
          <a:bodyPr wrap="square">
            <a:spAutoFit/>
          </a:bodyPr>
          <a:lstStyle/>
          <a:p>
            <a:r>
              <a:rPr lang="en-US" sz="3600" b="1" dirty="0">
                <a:solidFill>
                  <a:srgbClr val="C00000"/>
                </a:solidFill>
                <a:latin typeface="Times New Roman" panose="02020603050405020304" pitchFamily="18" charset="0"/>
                <a:cs typeface="Times New Roman" panose="02020603050405020304" pitchFamily="18" charset="0"/>
              </a:rPr>
              <a:t>4. </a:t>
            </a:r>
            <a:r>
              <a:rPr lang="en-US" sz="3600" b="1" u="sng" dirty="0">
                <a:solidFill>
                  <a:srgbClr val="0070C0"/>
                </a:solidFill>
                <a:latin typeface="Times New Roman" panose="02020603050405020304" pitchFamily="18" charset="0"/>
                <a:cs typeface="Times New Roman" panose="02020603050405020304" pitchFamily="18" charset="0"/>
              </a:rPr>
              <a:t>1989:</a:t>
            </a:r>
            <a:r>
              <a:rPr lang="en-US" sz="3600" b="1" dirty="0">
                <a:solidFill>
                  <a:srgbClr val="0070C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Tim </a:t>
            </a:r>
            <a:r>
              <a:rPr lang="en-US" sz="3600" dirty="0" err="1">
                <a:latin typeface="Times New Roman" panose="02020603050405020304" pitchFamily="18" charset="0"/>
                <a:cs typeface="Times New Roman" panose="02020603050405020304" pitchFamily="18" charset="0"/>
              </a:rPr>
              <a:t>Berner</a:t>
            </a:r>
            <a:r>
              <a:rPr lang="en-US" sz="3600" dirty="0">
                <a:latin typeface="Times New Roman" panose="02020603050405020304" pitchFamily="18" charset="0"/>
                <a:cs typeface="Times New Roman" panose="02020603050405020304" pitchFamily="18" charset="0"/>
              </a:rPr>
              <a:t>-Lee invented it. It links information sources so everyone can access them.</a:t>
            </a:r>
          </a:p>
        </p:txBody>
      </p:sp>
      <p:sp>
        <p:nvSpPr>
          <p:cNvPr id="20" name="Rectangle 19"/>
          <p:cNvSpPr/>
          <p:nvPr/>
        </p:nvSpPr>
        <p:spPr>
          <a:xfrm>
            <a:off x="4696095" y="2893954"/>
            <a:ext cx="2262158"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rPr>
              <a:t>WWW</a:t>
            </a:r>
            <a:endParaRPr lang="en-US" sz="54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spTree>
    <p:extLst>
      <p:ext uri="{BB962C8B-B14F-4D97-AF65-F5344CB8AC3E}">
        <p14:creationId xmlns:p14="http://schemas.microsoft.com/office/powerpoint/2010/main" val="1533859399"/>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anim calcmode="lin" valueType="num">
                                      <p:cBhvr>
                                        <p:cTn id="14" dur="1000" fill="hold"/>
                                        <p:tgtEl>
                                          <p:spTgt spid="20"/>
                                        </p:tgtEl>
                                        <p:attrNameLst>
                                          <p:attrName>ppt_x</p:attrName>
                                        </p:attrNameLst>
                                      </p:cBhvr>
                                      <p:tavLst>
                                        <p:tav tm="0">
                                          <p:val>
                                            <p:strVal val="#ppt_x"/>
                                          </p:val>
                                        </p:tav>
                                        <p:tav tm="100000">
                                          <p:val>
                                            <p:strVal val="#ppt_x"/>
                                          </p:val>
                                        </p:tav>
                                      </p:tavLst>
                                    </p:anim>
                                    <p:anim calcmode="lin" valueType="num">
                                      <p:cBhvr>
                                        <p:cTn id="1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64" presetClass="path" presetSubtype="0" accel="50000" decel="50000" fill="hold" nodeType="clickEffect">
                                  <p:stCondLst>
                                    <p:cond delay="0"/>
                                  </p:stCondLst>
                                  <p:childTnLst>
                                    <p:animMotion origin="layout" path="M -1.66667E-6 -3.7037E-6 L -1.66667E-6 -0.22476 " pathEditMode="relative" rAng="0" ptsTypes="AA">
                                      <p:cBhvr>
                                        <p:cTn id="20" dur="2000" fill="hold"/>
                                        <p:tgtEl>
                                          <p:spTgt spid="7"/>
                                        </p:tgtEl>
                                        <p:attrNameLst>
                                          <p:attrName>ppt_x</p:attrName>
                                          <p:attrName>ppt_y</p:attrName>
                                        </p:attrNameLst>
                                      </p:cBhvr>
                                      <p:rCtr x="0" y="-11250"/>
                                    </p:animMotion>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1" fill="hold">
                            <p:stCondLst>
                              <p:cond delay="2000"/>
                            </p:stCondLst>
                            <p:childTnLst>
                              <p:par>
                                <p:cTn id="22" presetID="22" presetClass="entr" presetSubtype="4" fill="hold" grpId="0"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5" presetID="10" presetClass="entr" presetSubtype="0" fill="hold"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par>
                                <p:cTn id="28" presetID="10" presetClass="entr" presetSubtype="0" fill="hold" nodeType="withEffect">
                                  <p:stCondLst>
                                    <p:cond delay="0"/>
                                  </p:stCondLst>
                                  <p:childTnLst>
                                    <p:set>
                                      <p:cBhvr>
                                        <p:cTn id="29" dur="1" fill="hold">
                                          <p:stCondLst>
                                            <p:cond delay="0"/>
                                          </p:stCondLst>
                                        </p:cTn>
                                        <p:tgtEl>
                                          <p:spTgt spid="55"/>
                                        </p:tgtEl>
                                        <p:attrNameLst>
                                          <p:attrName>style.visibility</p:attrName>
                                        </p:attrNameLst>
                                      </p:cBhvr>
                                      <p:to>
                                        <p:strVal val="visible"/>
                                      </p:to>
                                    </p:set>
                                    <p:animEffect transition="in" filter="fade">
                                      <p:cBhvr>
                                        <p:cTn id="30" dur="500"/>
                                        <p:tgtEl>
                                          <p:spTgt spid="55"/>
                                        </p:tgtEl>
                                      </p:cBhvr>
                                    </p:animEffect>
                                  </p:childTnLst>
                                </p:cTn>
                              </p:par>
                            </p:childTnLst>
                          </p:cTn>
                        </p:par>
                        <p:par>
                          <p:cTn id="31" fill="hold">
                            <p:stCondLst>
                              <p:cond delay="2500"/>
                            </p:stCondLst>
                            <p:childTnLst>
                              <p:par>
                                <p:cTn id="32" presetID="32" presetClass="emph" presetSubtype="0" repeatCount="indefinite" fill="hold" grpId="1" nodeType="afterEffect">
                                  <p:stCondLst>
                                    <p:cond delay="0"/>
                                  </p:stCondLst>
                                  <p:childTnLst>
                                    <p:animRot by="120000">
                                      <p:cBhvr>
                                        <p:cTn id="33" dur="100" fill="hold">
                                          <p:stCondLst>
                                            <p:cond delay="0"/>
                                          </p:stCondLst>
                                        </p:cTn>
                                        <p:tgtEl>
                                          <p:spTgt spid="9"/>
                                        </p:tgtEl>
                                        <p:attrNameLst>
                                          <p:attrName>r</p:attrName>
                                        </p:attrNameLst>
                                      </p:cBhvr>
                                    </p:animRot>
                                    <p:animRot by="-240000">
                                      <p:cBhvr>
                                        <p:cTn id="34" dur="200" fill="hold">
                                          <p:stCondLst>
                                            <p:cond delay="200"/>
                                          </p:stCondLst>
                                        </p:cTn>
                                        <p:tgtEl>
                                          <p:spTgt spid="9"/>
                                        </p:tgtEl>
                                        <p:attrNameLst>
                                          <p:attrName>r</p:attrName>
                                        </p:attrNameLst>
                                      </p:cBhvr>
                                    </p:animRot>
                                    <p:animRot by="240000">
                                      <p:cBhvr>
                                        <p:cTn id="35" dur="200" fill="hold">
                                          <p:stCondLst>
                                            <p:cond delay="400"/>
                                          </p:stCondLst>
                                        </p:cTn>
                                        <p:tgtEl>
                                          <p:spTgt spid="9"/>
                                        </p:tgtEl>
                                        <p:attrNameLst>
                                          <p:attrName>r</p:attrName>
                                        </p:attrNameLst>
                                      </p:cBhvr>
                                    </p:animRot>
                                    <p:animRot by="-240000">
                                      <p:cBhvr>
                                        <p:cTn id="36" dur="200" fill="hold">
                                          <p:stCondLst>
                                            <p:cond delay="600"/>
                                          </p:stCondLst>
                                        </p:cTn>
                                        <p:tgtEl>
                                          <p:spTgt spid="9"/>
                                        </p:tgtEl>
                                        <p:attrNameLst>
                                          <p:attrName>r</p:attrName>
                                        </p:attrNameLst>
                                      </p:cBhvr>
                                    </p:animRot>
                                    <p:animRot by="120000">
                                      <p:cBhvr>
                                        <p:cTn id="37"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964" y="-210446"/>
            <a:ext cx="1941429" cy="1856600"/>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Tahoma" panose="020B0604030504040204" pitchFamily="34" charset="0"/>
                <a:ea typeface="Tahoma" panose="020B0604030504040204" pitchFamily="34" charset="0"/>
                <a:cs typeface="Tahoma" panose="020B0604030504040204" pitchFamily="34" charset="0"/>
              </a:rPr>
              <a:t>5k</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1126380" y="5248270"/>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1096462" y="4323179"/>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869295" y="5711624"/>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2320955" y="4448484"/>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97723" y="5408280"/>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449" y="5583218"/>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304401" y="3691871"/>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2852949" y="3919037"/>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18" name="Rectangle 17"/>
          <p:cNvSpPr/>
          <p:nvPr/>
        </p:nvSpPr>
        <p:spPr>
          <a:xfrm>
            <a:off x="1141867" y="69839"/>
            <a:ext cx="8585235" cy="523220"/>
          </a:xfrm>
          <a:prstGeom prst="rect">
            <a:avLst/>
          </a:prstGeom>
        </p:spPr>
        <p:txBody>
          <a:bodyPr wrap="none">
            <a:spAutoFit/>
          </a:bodyPr>
          <a:lstStyle/>
          <a:p>
            <a:r>
              <a:rPr lang="en-US" sz="2800" b="1" dirty="0">
                <a:solidFill>
                  <a:srgbClr val="C00000"/>
                </a:solidFill>
              </a:rPr>
              <a:t>Do you know what things were invented in these years? </a:t>
            </a:r>
            <a:endParaRPr lang="en-US" sz="2800" dirty="0">
              <a:solidFill>
                <a:srgbClr val="C00000"/>
              </a:solidFill>
            </a:endParaRPr>
          </a:p>
        </p:txBody>
      </p:sp>
      <p:sp>
        <p:nvSpPr>
          <p:cNvPr id="2" name="Rectangle 1"/>
          <p:cNvSpPr/>
          <p:nvPr/>
        </p:nvSpPr>
        <p:spPr>
          <a:xfrm>
            <a:off x="1304400" y="1095404"/>
            <a:ext cx="9611250" cy="1200329"/>
          </a:xfrm>
          <a:prstGeom prst="rect">
            <a:avLst/>
          </a:prstGeom>
        </p:spPr>
        <p:txBody>
          <a:bodyPr wrap="square">
            <a:spAutoFit/>
          </a:bodyPr>
          <a:lstStyle/>
          <a:p>
            <a:r>
              <a:rPr lang="en-US" sz="3600" b="1" dirty="0">
                <a:solidFill>
                  <a:srgbClr val="C00000"/>
                </a:solidFill>
                <a:latin typeface="Times New Roman" panose="02020603050405020304" pitchFamily="18" charset="0"/>
                <a:cs typeface="Times New Roman" panose="02020603050405020304" pitchFamily="18" charset="0"/>
              </a:rPr>
              <a:t>5. </a:t>
            </a:r>
            <a:r>
              <a:rPr lang="en-US" sz="3600" b="1" u="sng" dirty="0">
                <a:solidFill>
                  <a:srgbClr val="0070C0"/>
                </a:solidFill>
                <a:latin typeface="Times New Roman" panose="02020603050405020304" pitchFamily="18" charset="0"/>
                <a:cs typeface="Times New Roman" panose="02020603050405020304" pitchFamily="18" charset="0"/>
              </a:rPr>
              <a:t>2000</a:t>
            </a:r>
            <a:r>
              <a:rPr lang="en-US" sz="3600" b="1" dirty="0">
                <a:solidFill>
                  <a:srgbClr val="0070C0"/>
                </a:solidFill>
                <a:latin typeface="Times New Roman" panose="02020603050405020304" pitchFamily="18" charset="0"/>
                <a:cs typeface="Times New Roman" panose="02020603050405020304" pitchFamily="18" charset="0"/>
              </a:rPr>
              <a:t>:</a:t>
            </a:r>
            <a:r>
              <a:rPr lang="en-US" sz="3600" dirty="0">
                <a:solidFill>
                  <a:srgbClr val="C00000"/>
                </a:solidFill>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Honda developed it. It can run, jump, and work as a bartender.</a:t>
            </a:r>
          </a:p>
        </p:txBody>
      </p:sp>
      <p:sp>
        <p:nvSpPr>
          <p:cNvPr id="20" name="Rectangle 19"/>
          <p:cNvSpPr/>
          <p:nvPr/>
        </p:nvSpPr>
        <p:spPr>
          <a:xfrm>
            <a:off x="3467019" y="2737248"/>
            <a:ext cx="5485604" cy="830997"/>
          </a:xfrm>
          <a:prstGeom prst="rect">
            <a:avLst/>
          </a:prstGeom>
          <a:noFill/>
        </p:spPr>
        <p:txBody>
          <a:bodyPr wrap="none" lIns="91440" tIns="45720" rIns="91440" bIns="45720">
            <a:spAutoFit/>
          </a:bodyPr>
          <a:lstStyle/>
          <a:p>
            <a:pPr algn="ctr"/>
            <a:r>
              <a:rPr lang="en-US" sz="48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rPr>
              <a:t>A walking robot</a:t>
            </a:r>
            <a:endParaRPr lang="en-US" sz="48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latin typeface="Arial Black" panose="020B0A04020102020204" pitchFamily="34" charset="0"/>
            </a:endParaRPr>
          </a:p>
        </p:txBody>
      </p:sp>
    </p:spTree>
    <p:extLst>
      <p:ext uri="{BB962C8B-B14F-4D97-AF65-F5344CB8AC3E}">
        <p14:creationId xmlns:p14="http://schemas.microsoft.com/office/powerpoint/2010/main" val="694137396"/>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5117" y="1119752"/>
            <a:ext cx="10744436" cy="954107"/>
          </a:xfrm>
          <a:prstGeom prst="rect">
            <a:avLst/>
          </a:prstGeom>
          <a:noFill/>
          <a:effectLst/>
        </p:spPr>
        <p:txBody>
          <a:bodyPr wrap="square" rtlCol="0">
            <a:spAutoFit/>
          </a:bodyPr>
          <a:lstStyle/>
          <a:p>
            <a:pPr algn="just"/>
            <a:r>
              <a:rPr lang="en-US" sz="2800" b="1" dirty="0">
                <a:solidFill>
                  <a:srgbClr val="FF0000"/>
                </a:solidFill>
              </a:rPr>
              <a:t>QUIZ:</a:t>
            </a:r>
            <a:r>
              <a:rPr lang="en-US" sz="2800" b="1" dirty="0"/>
              <a:t> Do you know what things were invented in these years? Work in pairs and find out.</a:t>
            </a:r>
          </a:p>
        </p:txBody>
      </p:sp>
      <p:sp>
        <p:nvSpPr>
          <p:cNvPr id="16" name="Rounded Rectangle 15"/>
          <p:cNvSpPr/>
          <p:nvPr/>
        </p:nvSpPr>
        <p:spPr>
          <a:xfrm>
            <a:off x="461898" y="109666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4683" y="99402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3858917" y="190367"/>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PRODUCTION</a:t>
            </a:r>
          </a:p>
        </p:txBody>
      </p:sp>
      <p:sp>
        <p:nvSpPr>
          <p:cNvPr id="13" name="Google Shape;1881;p31"/>
          <p:cNvSpPr txBox="1">
            <a:spLocks/>
          </p:cNvSpPr>
          <p:nvPr/>
        </p:nvSpPr>
        <p:spPr>
          <a:xfrm>
            <a:off x="449998" y="1907664"/>
            <a:ext cx="8458404" cy="4289572"/>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lgn="just">
              <a:buAutoNum type="arabicPeriod"/>
            </a:pPr>
            <a:r>
              <a:rPr lang="en-US" dirty="0">
                <a:solidFill>
                  <a:srgbClr val="FF0000"/>
                </a:solidFill>
              </a:rPr>
              <a:t>1822:</a:t>
            </a:r>
            <a:r>
              <a:rPr lang="en-US" dirty="0"/>
              <a:t> Charles Babbage invented it. Students use it to type essays and to learn online. </a:t>
            </a:r>
          </a:p>
          <a:p>
            <a:pPr marL="514350" indent="-514350" algn="just">
              <a:buAutoNum type="arabicPeriod"/>
            </a:pPr>
            <a:r>
              <a:rPr lang="en-US" dirty="0">
                <a:solidFill>
                  <a:srgbClr val="FF0000"/>
                </a:solidFill>
                <a:cs typeface="Calibri" panose="020F0502020204030204" pitchFamily="34" charset="0"/>
              </a:rPr>
              <a:t>1876: </a:t>
            </a:r>
            <a:r>
              <a:rPr lang="en-US" dirty="0">
                <a:cs typeface="Calibri" panose="020F0502020204030204" pitchFamily="34" charset="0"/>
              </a:rPr>
              <a:t>Alexander Graham Bell invented it. We use it to communicate with our friends and families.</a:t>
            </a:r>
          </a:p>
          <a:p>
            <a:pPr marL="514350" indent="-514350" algn="just">
              <a:buAutoNum type="arabicPeriod"/>
            </a:pPr>
            <a:r>
              <a:rPr lang="en-US" dirty="0">
                <a:solidFill>
                  <a:srgbClr val="FF0000"/>
                </a:solidFill>
                <a:cs typeface="Calibri" panose="020F0502020204030204" pitchFamily="34" charset="0"/>
              </a:rPr>
              <a:t>1928: </a:t>
            </a:r>
            <a:r>
              <a:rPr lang="en-US" dirty="0">
                <a:cs typeface="Calibri" panose="020F0502020204030204" pitchFamily="34" charset="0"/>
              </a:rPr>
              <a:t>Sir Alexander Fleming discovered it. It was the world’s first antibiotic.</a:t>
            </a:r>
          </a:p>
          <a:p>
            <a:pPr marL="514350" indent="-514350" algn="just">
              <a:buAutoNum type="arabicPeriod"/>
            </a:pPr>
            <a:r>
              <a:rPr lang="en-US" dirty="0">
                <a:solidFill>
                  <a:srgbClr val="FF0000"/>
                </a:solidFill>
                <a:cs typeface="Calibri" panose="020F0502020204030204" pitchFamily="34" charset="0"/>
              </a:rPr>
              <a:t>1989: </a:t>
            </a:r>
            <a:r>
              <a:rPr lang="en-US" dirty="0">
                <a:cs typeface="Calibri" panose="020F0502020204030204" pitchFamily="34" charset="0"/>
              </a:rPr>
              <a:t>Tim </a:t>
            </a:r>
            <a:r>
              <a:rPr lang="en-US" dirty="0" err="1">
                <a:cs typeface="Calibri" panose="020F0502020204030204" pitchFamily="34" charset="0"/>
              </a:rPr>
              <a:t>Berner</a:t>
            </a:r>
            <a:r>
              <a:rPr lang="en-US" dirty="0">
                <a:cs typeface="Calibri" panose="020F0502020204030204" pitchFamily="34" charset="0"/>
              </a:rPr>
              <a:t>-Lee invented it. It links information sources so everyone can access them.</a:t>
            </a:r>
          </a:p>
          <a:p>
            <a:pPr marL="514350" indent="-514350" algn="just">
              <a:buAutoNum type="arabicPeriod"/>
            </a:pPr>
            <a:r>
              <a:rPr lang="en-US" dirty="0">
                <a:solidFill>
                  <a:srgbClr val="FF0000"/>
                </a:solidFill>
                <a:cs typeface="Calibri" panose="020F0502020204030204" pitchFamily="34" charset="0"/>
              </a:rPr>
              <a:t>2000: </a:t>
            </a:r>
            <a:r>
              <a:rPr lang="en-US" dirty="0">
                <a:cs typeface="Calibri" panose="020F0502020204030204" pitchFamily="34" charset="0"/>
              </a:rPr>
              <a:t>Honda developed it. It can run, jump, and work as a bartender.</a:t>
            </a:r>
          </a:p>
        </p:txBody>
      </p:sp>
      <p:sp>
        <p:nvSpPr>
          <p:cNvPr id="2" name="Rectangle 1"/>
          <p:cNvSpPr/>
          <p:nvPr/>
        </p:nvSpPr>
        <p:spPr>
          <a:xfrm>
            <a:off x="9185439" y="1951548"/>
            <a:ext cx="2861809"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The computer</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2" name="Rectangle 21"/>
          <p:cNvSpPr/>
          <p:nvPr/>
        </p:nvSpPr>
        <p:spPr>
          <a:xfrm>
            <a:off x="9185438" y="2917603"/>
            <a:ext cx="2958630"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The telephone</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3" name="Rectangle 22"/>
          <p:cNvSpPr/>
          <p:nvPr/>
        </p:nvSpPr>
        <p:spPr>
          <a:xfrm>
            <a:off x="9658902" y="3823270"/>
            <a:ext cx="1914884"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Penicillin</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4" name="Rectangle 23"/>
          <p:cNvSpPr/>
          <p:nvPr/>
        </p:nvSpPr>
        <p:spPr>
          <a:xfrm>
            <a:off x="9896434" y="4728937"/>
            <a:ext cx="1439818"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WWW</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
        <p:nvSpPr>
          <p:cNvPr id="25" name="Rectangle 24"/>
          <p:cNvSpPr/>
          <p:nvPr/>
        </p:nvSpPr>
        <p:spPr>
          <a:xfrm>
            <a:off x="8908402" y="5590633"/>
            <a:ext cx="3221396" cy="646331"/>
          </a:xfrm>
          <a:prstGeom prst="rect">
            <a:avLst/>
          </a:prstGeom>
          <a:noFill/>
        </p:spPr>
        <p:txBody>
          <a:bodyPr wrap="none" lIns="91440" tIns="45720" rIns="91440" bIns="45720">
            <a:spAutoFit/>
          </a:bodyPr>
          <a:lstStyle/>
          <a:p>
            <a:pPr algn="ctr"/>
            <a:r>
              <a:rPr lang="en-US" sz="3600" b="1"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rPr>
              <a:t>A walking robot</a:t>
            </a:r>
            <a:endParaRPr lang="en-US" sz="3600" b="1" cap="none" spc="0" dirty="0">
              <a:ln w="9525">
                <a:solidFill>
                  <a:schemeClr val="bg1"/>
                </a:solidFill>
                <a:prstDash val="solid"/>
              </a:ln>
              <a:solidFill>
                <a:srgbClr val="C00000"/>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944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1000"/>
                                        <p:tgtEl>
                                          <p:spTgt spid="23"/>
                                        </p:tgtEl>
                                      </p:cBhvr>
                                    </p:animEffect>
                                    <p:anim calcmode="lin" valueType="num">
                                      <p:cBhvr>
                                        <p:cTn id="27" dur="1000" fill="hold"/>
                                        <p:tgtEl>
                                          <p:spTgt spid="23"/>
                                        </p:tgtEl>
                                        <p:attrNameLst>
                                          <p:attrName>ppt_x</p:attrName>
                                        </p:attrNameLst>
                                      </p:cBhvr>
                                      <p:tavLst>
                                        <p:tav tm="0">
                                          <p:val>
                                            <p:strVal val="#ppt_x"/>
                                          </p:val>
                                        </p:tav>
                                        <p:tav tm="100000">
                                          <p:val>
                                            <p:strVal val="#ppt_x"/>
                                          </p:val>
                                        </p:tav>
                                      </p:tavLst>
                                    </p:anim>
                                    <p:anim calcmode="lin" valueType="num">
                                      <p:cBhvr>
                                        <p:cTn id="2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1000"/>
                                        <p:tgtEl>
                                          <p:spTgt spid="25"/>
                                        </p:tgtEl>
                                      </p:cBhvr>
                                    </p:animEffect>
                                    <p:anim calcmode="lin" valueType="num">
                                      <p:cBhvr>
                                        <p:cTn id="41" dur="1000" fill="hold"/>
                                        <p:tgtEl>
                                          <p:spTgt spid="25"/>
                                        </p:tgtEl>
                                        <p:attrNameLst>
                                          <p:attrName>ppt_x</p:attrName>
                                        </p:attrNameLst>
                                      </p:cBhvr>
                                      <p:tavLst>
                                        <p:tav tm="0">
                                          <p:val>
                                            <p:strVal val="#ppt_x"/>
                                          </p:val>
                                        </p:tav>
                                        <p:tav tm="100000">
                                          <p:val>
                                            <p:strVal val="#ppt_x"/>
                                          </p:val>
                                        </p:tav>
                                      </p:tavLst>
                                    </p:anim>
                                    <p:anim calcmode="lin" valueType="num">
                                      <p:cBhvr>
                                        <p:cTn id="4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22" grpId="0"/>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527446" y="116225"/>
            <a:ext cx="461071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 CONSOLIDATION</a:t>
            </a:r>
          </a:p>
        </p:txBody>
      </p:sp>
      <p:sp>
        <p:nvSpPr>
          <p:cNvPr id="9" name="TextBox 8">
            <a:extLst>
              <a:ext uri="{FF2B5EF4-FFF2-40B4-BE49-F238E27FC236}">
                <a16:creationId xmlns:a16="http://schemas.microsoft.com/office/drawing/2014/main" id="{3985D3B7-A40A-4421-9C5F-777653C71BC7}"/>
              </a:ext>
            </a:extLst>
          </p:cNvPr>
          <p:cNvSpPr txBox="1"/>
          <p:nvPr/>
        </p:nvSpPr>
        <p:spPr>
          <a:xfrm>
            <a:off x="660000" y="1634148"/>
            <a:ext cx="10644270" cy="2308324"/>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en-US" sz="3200" dirty="0"/>
              <a:t>identify the topic of the unit</a:t>
            </a:r>
          </a:p>
          <a:p>
            <a:pPr marL="457200" indent="-457200">
              <a:lnSpc>
                <a:spcPct val="150000"/>
              </a:lnSpc>
              <a:buFont typeface="Wingdings" panose="05000000000000000000" pitchFamily="2" charset="2"/>
              <a:buChar char="ü"/>
            </a:pPr>
            <a:r>
              <a:rPr lang="en-US" sz="3200" dirty="0"/>
              <a:t>use lexical items related to science and technology</a:t>
            </a:r>
          </a:p>
          <a:p>
            <a:pPr marL="457200" indent="-457200">
              <a:lnSpc>
                <a:spcPct val="150000"/>
              </a:lnSpc>
              <a:buFont typeface="Wingdings" panose="05000000000000000000" pitchFamily="2" charset="2"/>
              <a:buChar char="ü"/>
            </a:pPr>
            <a:r>
              <a:rPr lang="en-US" sz="3200" dirty="0"/>
              <a:t>identify the language features that are covered in the unit</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2178" y="439390"/>
            <a:ext cx="3203942" cy="215264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854310" y="762556"/>
            <a:ext cx="7145739" cy="837473"/>
          </a:xfrm>
          <a:prstGeom prst="rect">
            <a:avLst/>
          </a:prstGeom>
        </p:spPr>
        <p:txBody>
          <a:bodyPr wrap="none">
            <a:spAutoFit/>
          </a:bodyPr>
          <a:lstStyle/>
          <a:p>
            <a:pPr lvl="0">
              <a:lnSpc>
                <a:spcPct val="150000"/>
              </a:lnSpc>
            </a:pPr>
            <a:r>
              <a:rPr lang="en-US" sz="3600" dirty="0">
                <a:solidFill>
                  <a:prstClr val="black"/>
                </a:solidFill>
              </a:rPr>
              <a:t>* What have we learnt in this lesson?</a:t>
            </a: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barn(inVertical)">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barn(inVertical)">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143250" y="440373"/>
            <a:ext cx="5109211" cy="1015663"/>
          </a:xfrm>
          <a:prstGeom prst="rect">
            <a:avLst/>
          </a:prstGeom>
          <a:noFill/>
          <a:effectLst/>
        </p:spPr>
        <p:txBody>
          <a:bodyPr wrap="square" rtlCol="0">
            <a:spAutoFit/>
          </a:bodyPr>
          <a:lstStyle/>
          <a:p>
            <a:r>
              <a:rPr lang="en-US" sz="6000" b="1" dirty="0">
                <a:solidFill>
                  <a:srgbClr val="002060"/>
                </a:solidFill>
                <a:effectLst>
                  <a:glow rad="88900">
                    <a:schemeClr val="bg1"/>
                  </a:glow>
                </a:effectLst>
                <a:latin typeface="Berlin Sans FB Demi" panose="020E0802020502020306" pitchFamily="34" charset="0"/>
                <a:cs typeface="Arial" panose="020B0604020202020204" pitchFamily="34" charset="0"/>
              </a:rPr>
              <a:t>* Homework</a:t>
            </a:r>
          </a:p>
        </p:txBody>
      </p:sp>
      <p:sp>
        <p:nvSpPr>
          <p:cNvPr id="2" name="TextBox 1"/>
          <p:cNvSpPr txBox="1"/>
          <p:nvPr/>
        </p:nvSpPr>
        <p:spPr>
          <a:xfrm>
            <a:off x="1025222" y="1803831"/>
            <a:ext cx="10290477" cy="2862322"/>
          </a:xfrm>
          <a:prstGeom prst="rect">
            <a:avLst/>
          </a:prstGeom>
          <a:noFill/>
        </p:spPr>
        <p:txBody>
          <a:bodyPr wrap="square" rtlCol="0">
            <a:spAutoFit/>
          </a:bodyPr>
          <a:lstStyle/>
          <a:p>
            <a:pPr marL="457200" indent="-457200">
              <a:lnSpc>
                <a:spcPct val="150000"/>
              </a:lnSpc>
              <a:buFontTx/>
              <a:buChar char="-"/>
            </a:pPr>
            <a:r>
              <a:rPr lang="en-US" sz="4000" dirty="0"/>
              <a:t>Learn the new words and phrases by heart.</a:t>
            </a:r>
          </a:p>
          <a:p>
            <a:pPr marL="457200" indent="-457200">
              <a:lnSpc>
                <a:spcPct val="150000"/>
              </a:lnSpc>
              <a:buFontTx/>
              <a:buChar char="-"/>
            </a:pPr>
            <a:r>
              <a:rPr lang="en-US" sz="4000" dirty="0"/>
              <a:t>Do Exercise Unit 11 in the Workbook</a:t>
            </a:r>
          </a:p>
          <a:p>
            <a:pPr marL="457200" indent="-457200">
              <a:lnSpc>
                <a:spcPct val="150000"/>
              </a:lnSpc>
              <a:buFontTx/>
              <a:buChar char="-"/>
            </a:pPr>
            <a:r>
              <a:rPr lang="en-US" sz="4000" dirty="0" err="1"/>
              <a:t>Prepair</a:t>
            </a:r>
            <a:r>
              <a:rPr lang="en-US" sz="4000" dirty="0"/>
              <a:t> lesson 2( </a:t>
            </a:r>
            <a:r>
              <a:rPr lang="en-US" sz="4000" i="1" dirty="0"/>
              <a:t>A closer look 1)</a:t>
            </a:r>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7942571" y="3616631"/>
            <a:ext cx="4249429" cy="2965261"/>
          </a:xfrm>
          <a:prstGeom prst="rect">
            <a:avLst/>
          </a:prstGeom>
        </p:spPr>
      </p:pic>
    </p:spTree>
    <p:extLst>
      <p:ext uri="{BB962C8B-B14F-4D97-AF65-F5344CB8AC3E}">
        <p14:creationId xmlns:p14="http://schemas.microsoft.com/office/powerpoint/2010/main" val="387957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8 con tàu cao tốc nhanh nhất trên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2272" y="831533"/>
            <a:ext cx="4466217" cy="292608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Đầu Máy Xe Lửa Ấn Độ Kéo Tàu SPT1 Đổ Dốc Dầu Giây Vào Ga Tránh Tàu SE10 Và  Tàu AH1 (Sep 24, 2017) - YouTu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1061" y="831533"/>
            <a:ext cx="4359703"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10" descr="Bán máy tuốt lúa đạp chân vùng cao giá rẻ nhất có gắn cả động cơ"/>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60" name="Picture 12" descr="Nhớ máy tuốt lúa - Báo Quảng Ngãi điện tử"/>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1062" y="4054793"/>
            <a:ext cx="4359703" cy="280320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Review Top 5 máy cắt lúa không thể thiếu cho nhà nô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9432" y="4114773"/>
            <a:ext cx="4466217" cy="273869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070860" y="112056"/>
            <a:ext cx="7993380" cy="613245"/>
          </a:xfrm>
          <a:prstGeom prst="rect">
            <a:avLst/>
          </a:prstGeom>
        </p:spPr>
        <p:txBody>
          <a:bodyPr wrap="square">
            <a:spAutoFit/>
          </a:bodyPr>
          <a:lstStyle/>
          <a:p>
            <a:pPr>
              <a:lnSpc>
                <a:spcPct val="115000"/>
              </a:lnSpc>
              <a:spcAft>
                <a:spcPts val="1000"/>
              </a:spcAft>
            </a:pPr>
            <a:r>
              <a:rPr lang="en-US" sz="3200" b="1" i="1" dirty="0">
                <a:latin typeface="Times New Roman" panose="02020603050405020304" pitchFamily="18" charset="0"/>
                <a:ea typeface="Times New Roman" panose="02020603050405020304" pitchFamily="18" charset="0"/>
                <a:cs typeface="Times New Roman" panose="02020603050405020304" pitchFamily="18" charset="0"/>
              </a:rPr>
              <a:t>What do you think of these pictures?</a:t>
            </a:r>
            <a:endParaRPr lang="en-US" sz="32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TextBox 8"/>
          <p:cNvSpPr txBox="1"/>
          <p:nvPr/>
        </p:nvSpPr>
        <p:spPr>
          <a:xfrm>
            <a:off x="307975" y="36612"/>
            <a:ext cx="2366010" cy="646331"/>
          </a:xfrm>
          <a:prstGeom prst="rect">
            <a:avLst/>
          </a:prstGeom>
          <a:solidFill>
            <a:schemeClr val="accent4"/>
          </a:solidFill>
        </p:spPr>
        <p:txBody>
          <a:bodyPr wrap="square" rtlCol="0">
            <a:spAutoFit/>
          </a:bodyPr>
          <a:lstStyle/>
          <a:p>
            <a:r>
              <a:rPr lang="en-US" sz="3600" b="1" dirty="0"/>
              <a:t>* Warm up</a:t>
            </a:r>
          </a:p>
        </p:txBody>
      </p:sp>
    </p:spTree>
    <p:extLst>
      <p:ext uri="{BB962C8B-B14F-4D97-AF65-F5344CB8AC3E}">
        <p14:creationId xmlns:p14="http://schemas.microsoft.com/office/powerpoint/2010/main" val="2598471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Kết quả hình ảnh cho The E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3735" y="27831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ết quả hình ảnh cho Chữ Thank you động"/>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2" y="2362201"/>
            <a:ext cx="7823473" cy="34077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2175" y="2844800"/>
            <a:ext cx="3865563"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86960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2" name="Google Shape;152;p6"/>
          <p:cNvSpPr/>
          <p:nvPr/>
        </p:nvSpPr>
        <p:spPr>
          <a:xfrm>
            <a:off x="298239" y="5281796"/>
            <a:ext cx="6416886" cy="492402"/>
          </a:xfrm>
          <a:prstGeom prst="rect">
            <a:avLst/>
          </a:prstGeom>
          <a:noFill/>
          <a:ln>
            <a:noFill/>
          </a:ln>
        </p:spPr>
        <p:txBody>
          <a:bodyPr spcFirstLastPara="1" wrap="square" lIns="91425" tIns="45700" rIns="91425" bIns="45700" anchor="t" anchorCtr="0">
            <a:spAutoFit/>
          </a:bodyPr>
          <a:lstStyle/>
          <a:p>
            <a:pPr lvl="0"/>
            <a:r>
              <a:rPr lang="en-US" sz="2600" dirty="0">
                <a:solidFill>
                  <a:schemeClr val="dk1"/>
                </a:solidFill>
                <a:latin typeface="Arial"/>
                <a:ea typeface="Arial"/>
                <a:cs typeface="Arial"/>
                <a:sym typeface="Arial"/>
              </a:rPr>
              <a:t>3. I don't have a Facebook _ _ _ _ _ _ _ .”</a:t>
            </a:r>
            <a:endParaRPr sz="2600" dirty="0">
              <a:solidFill>
                <a:schemeClr val="dk1"/>
              </a:solidFill>
              <a:latin typeface="Arial"/>
              <a:ea typeface="Arial"/>
              <a:cs typeface="Arial"/>
              <a:sym typeface="Arial"/>
            </a:endParaRPr>
          </a:p>
        </p:txBody>
      </p:sp>
      <p:pic>
        <p:nvPicPr>
          <p:cNvPr id="153" name="Google Shape;153;p6"/>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54" name="Google Shape;154;p6"/>
          <p:cNvSpPr txBox="1"/>
          <p:nvPr/>
        </p:nvSpPr>
        <p:spPr>
          <a:xfrm>
            <a:off x="663572" y="202239"/>
            <a:ext cx="3059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WARM-UP</a:t>
            </a:r>
            <a:endParaRPr sz="3600" b="1">
              <a:solidFill>
                <a:schemeClr val="dk1"/>
              </a:solidFill>
              <a:latin typeface="Arial"/>
              <a:ea typeface="Arial"/>
              <a:cs typeface="Arial"/>
              <a:sym typeface="Arial"/>
            </a:endParaRPr>
          </a:p>
        </p:txBody>
      </p:sp>
      <p:sp>
        <p:nvSpPr>
          <p:cNvPr id="155" name="Google Shape;155;p6"/>
          <p:cNvSpPr/>
          <p:nvPr/>
        </p:nvSpPr>
        <p:spPr>
          <a:xfrm>
            <a:off x="339480" y="1264577"/>
            <a:ext cx="2746619"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1. What is this?</a:t>
            </a:r>
            <a:endParaRPr sz="2800" dirty="0">
              <a:solidFill>
                <a:schemeClr val="dk1"/>
              </a:solidFill>
              <a:latin typeface="Arial"/>
              <a:ea typeface="Arial"/>
              <a:cs typeface="Arial"/>
              <a:sym typeface="Arial"/>
            </a:endParaRPr>
          </a:p>
        </p:txBody>
      </p:sp>
      <p:sp>
        <p:nvSpPr>
          <p:cNvPr id="156" name="Google Shape;156;p6"/>
          <p:cNvSpPr/>
          <p:nvPr/>
        </p:nvSpPr>
        <p:spPr>
          <a:xfrm>
            <a:off x="298239" y="2088076"/>
            <a:ext cx="3318515"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rgbClr val="C00000"/>
                </a:solidFill>
                <a:latin typeface="Arial"/>
                <a:ea typeface="Arial"/>
                <a:cs typeface="Arial"/>
                <a:sym typeface="Arial"/>
              </a:rPr>
              <a:t>S</a:t>
            </a:r>
            <a:r>
              <a:rPr lang="en-US" sz="3000" b="1" dirty="0">
                <a:solidFill>
                  <a:schemeClr val="dk1"/>
                </a:solidFill>
                <a:latin typeface="Arial"/>
                <a:ea typeface="Arial"/>
                <a:cs typeface="Arial"/>
                <a:sym typeface="Arial"/>
              </a:rPr>
              <a:t>MARTPHON</a:t>
            </a:r>
            <a:r>
              <a:rPr lang="en-US" sz="3000" b="1" dirty="0">
                <a:solidFill>
                  <a:srgbClr val="C00000"/>
                </a:solidFill>
                <a:latin typeface="Arial"/>
                <a:ea typeface="Arial"/>
                <a:cs typeface="Arial"/>
                <a:sym typeface="Arial"/>
              </a:rPr>
              <a:t>E</a:t>
            </a:r>
            <a:endParaRPr sz="3000" b="1" dirty="0">
              <a:solidFill>
                <a:srgbClr val="C00000"/>
              </a:solidFill>
              <a:latin typeface="Arial"/>
              <a:ea typeface="Arial"/>
              <a:cs typeface="Arial"/>
              <a:sym typeface="Arial"/>
            </a:endParaRPr>
          </a:p>
        </p:txBody>
      </p:sp>
      <p:sp>
        <p:nvSpPr>
          <p:cNvPr id="157" name="Google Shape;157;p6"/>
          <p:cNvSpPr/>
          <p:nvPr/>
        </p:nvSpPr>
        <p:spPr>
          <a:xfrm>
            <a:off x="3442446" y="1285544"/>
            <a:ext cx="23491865"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6"/>
          <p:cNvSpPr/>
          <p:nvPr/>
        </p:nvSpPr>
        <p:spPr>
          <a:xfrm>
            <a:off x="310939" y="2195332"/>
            <a:ext cx="2880917"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Arial"/>
                <a:ea typeface="Arial"/>
                <a:cs typeface="Arial"/>
                <a:sym typeface="Arial"/>
              </a:rPr>
              <a:t>_ _ _ _ _ _ _ _ _ _</a:t>
            </a:r>
            <a:endParaRPr sz="2600" b="1" dirty="0">
              <a:solidFill>
                <a:schemeClr val="dk1"/>
              </a:solidFill>
              <a:latin typeface="Arial"/>
              <a:ea typeface="Arial"/>
              <a:cs typeface="Arial"/>
              <a:sym typeface="Arial"/>
            </a:endParaRPr>
          </a:p>
        </p:txBody>
      </p:sp>
      <p:sp>
        <p:nvSpPr>
          <p:cNvPr id="160" name="Google Shape;160;p6"/>
          <p:cNvSpPr/>
          <p:nvPr/>
        </p:nvSpPr>
        <p:spPr>
          <a:xfrm>
            <a:off x="3616754" y="3689531"/>
            <a:ext cx="197842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chemeClr val="dk1"/>
                </a:solidFill>
                <a:latin typeface="Arial"/>
                <a:ea typeface="Arial"/>
                <a:cs typeface="Arial"/>
                <a:sym typeface="Arial"/>
              </a:rPr>
              <a:t>P</a:t>
            </a:r>
            <a:r>
              <a:rPr lang="en-US" sz="3000" b="1" dirty="0">
                <a:solidFill>
                  <a:srgbClr val="C00000"/>
                </a:solidFill>
                <a:latin typeface="Arial"/>
                <a:ea typeface="Arial"/>
                <a:cs typeface="Arial"/>
                <a:sym typeface="Arial"/>
              </a:rPr>
              <a:t>I</a:t>
            </a:r>
            <a:r>
              <a:rPr lang="en-US" sz="3000" b="1" dirty="0">
                <a:solidFill>
                  <a:schemeClr val="dk1"/>
                </a:solidFill>
                <a:latin typeface="Arial"/>
                <a:ea typeface="Arial"/>
                <a:cs typeface="Arial"/>
                <a:sym typeface="Arial"/>
              </a:rPr>
              <a:t>G</a:t>
            </a:r>
            <a:r>
              <a:rPr lang="en-US" sz="3000" b="1" dirty="0">
                <a:solidFill>
                  <a:srgbClr val="C00000"/>
                </a:solidFill>
                <a:latin typeface="Arial"/>
                <a:ea typeface="Arial"/>
                <a:cs typeface="Arial"/>
                <a:sym typeface="Arial"/>
              </a:rPr>
              <a:t>E</a:t>
            </a:r>
            <a:r>
              <a:rPr lang="en-US" sz="3000" b="1" dirty="0">
                <a:solidFill>
                  <a:schemeClr val="dk1"/>
                </a:solidFill>
                <a:latin typeface="Arial"/>
                <a:ea typeface="Arial"/>
                <a:cs typeface="Arial"/>
                <a:sym typeface="Arial"/>
              </a:rPr>
              <a:t>O</a:t>
            </a:r>
            <a:r>
              <a:rPr lang="en-US" sz="3000" b="1" dirty="0">
                <a:solidFill>
                  <a:srgbClr val="C00000"/>
                </a:solidFill>
                <a:latin typeface="Arial"/>
                <a:ea typeface="Arial"/>
                <a:cs typeface="Arial"/>
                <a:sym typeface="Arial"/>
              </a:rPr>
              <a:t>N</a:t>
            </a:r>
            <a:endParaRPr sz="3000" b="1" dirty="0">
              <a:solidFill>
                <a:srgbClr val="C00000"/>
              </a:solidFill>
              <a:latin typeface="Arial"/>
              <a:ea typeface="Arial"/>
              <a:cs typeface="Arial"/>
              <a:sym typeface="Arial"/>
            </a:endParaRPr>
          </a:p>
        </p:txBody>
      </p:sp>
      <p:sp>
        <p:nvSpPr>
          <p:cNvPr id="161" name="Google Shape;161;p6"/>
          <p:cNvSpPr/>
          <p:nvPr/>
        </p:nvSpPr>
        <p:spPr>
          <a:xfrm>
            <a:off x="362286" y="3757721"/>
            <a:ext cx="5314275"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dirty="0">
                <a:solidFill>
                  <a:schemeClr val="dk1"/>
                </a:solidFill>
                <a:latin typeface="Arial"/>
                <a:ea typeface="Arial"/>
                <a:cs typeface="Arial"/>
                <a:sym typeface="Arial"/>
              </a:rPr>
              <a:t>2. My favourite bird is </a:t>
            </a:r>
            <a:r>
              <a:rPr lang="en-US" sz="2400" dirty="0">
                <a:solidFill>
                  <a:schemeClr val="dk1"/>
                </a:solidFill>
                <a:latin typeface="Arial"/>
                <a:ea typeface="Arial"/>
                <a:cs typeface="Arial"/>
                <a:sym typeface="Arial"/>
              </a:rPr>
              <a:t>_ _ _ _ _ _ </a:t>
            </a:r>
            <a:r>
              <a:rPr lang="en-US" sz="2600" dirty="0">
                <a:solidFill>
                  <a:schemeClr val="dk1"/>
                </a:solidFill>
                <a:latin typeface="Arial"/>
                <a:ea typeface="Arial"/>
                <a:cs typeface="Arial"/>
                <a:sym typeface="Arial"/>
              </a:rPr>
              <a:t>.</a:t>
            </a:r>
            <a:endParaRPr sz="2600" dirty="0">
              <a:solidFill>
                <a:schemeClr val="dk1"/>
              </a:solidFill>
              <a:latin typeface="Arial"/>
              <a:ea typeface="Arial"/>
              <a:cs typeface="Arial"/>
              <a:sym typeface="Arial"/>
            </a:endParaRPr>
          </a:p>
        </p:txBody>
      </p:sp>
      <p:sp>
        <p:nvSpPr>
          <p:cNvPr id="162" name="Google Shape;162;p6"/>
          <p:cNvSpPr/>
          <p:nvPr/>
        </p:nvSpPr>
        <p:spPr>
          <a:xfrm>
            <a:off x="4286550" y="5220200"/>
            <a:ext cx="2349099" cy="553957"/>
          </a:xfrm>
          <a:prstGeom prst="rect">
            <a:avLst/>
          </a:prstGeom>
          <a:noFill/>
          <a:ln>
            <a:noFill/>
          </a:ln>
        </p:spPr>
        <p:txBody>
          <a:bodyPr spcFirstLastPara="1" wrap="square" lIns="91425" tIns="45700" rIns="91425" bIns="45700" anchor="t" anchorCtr="0">
            <a:spAutoFit/>
          </a:bodyPr>
          <a:lstStyle/>
          <a:p>
            <a:pPr lvl="0"/>
            <a:r>
              <a:rPr lang="en-US" sz="3000" b="1" dirty="0">
                <a:solidFill>
                  <a:schemeClr val="dk1"/>
                </a:solidFill>
                <a:latin typeface="Arial"/>
                <a:ea typeface="Arial"/>
                <a:cs typeface="Arial"/>
                <a:sym typeface="Arial"/>
              </a:rPr>
              <a:t>A</a:t>
            </a:r>
            <a:r>
              <a:rPr lang="en-US" sz="3000" b="1" dirty="0">
                <a:solidFill>
                  <a:srgbClr val="C00000"/>
                </a:solidFill>
                <a:latin typeface="Arial"/>
                <a:ea typeface="Arial"/>
                <a:cs typeface="Arial"/>
                <a:sym typeface="Arial"/>
              </a:rPr>
              <a:t>CC</a:t>
            </a:r>
            <a:r>
              <a:rPr lang="en-US" sz="3000" b="1" dirty="0">
                <a:solidFill>
                  <a:schemeClr val="dk1"/>
                </a:solidFill>
                <a:latin typeface="Arial"/>
                <a:ea typeface="Arial"/>
                <a:cs typeface="Arial"/>
                <a:sym typeface="Arial"/>
              </a:rPr>
              <a:t>OUNT</a:t>
            </a:r>
            <a:endParaRPr sz="3000" b="1" dirty="0">
              <a:solidFill>
                <a:srgbClr val="C00000"/>
              </a:solidFill>
              <a:latin typeface="Arial"/>
              <a:ea typeface="Arial"/>
              <a:cs typeface="Arial"/>
              <a:sym typeface="Arial"/>
            </a:endParaRPr>
          </a:p>
        </p:txBody>
      </p:sp>
      <p:cxnSp>
        <p:nvCxnSpPr>
          <p:cNvPr id="165" name="Google Shape;165;p6"/>
          <p:cNvCxnSpPr>
            <a:stCxn id="155" idx="3"/>
          </p:cNvCxnSpPr>
          <p:nvPr/>
        </p:nvCxnSpPr>
        <p:spPr>
          <a:xfrm>
            <a:off x="3086099" y="1526167"/>
            <a:ext cx="1219501" cy="7333"/>
          </a:xfrm>
          <a:prstGeom prst="straightConnector1">
            <a:avLst/>
          </a:prstGeom>
          <a:noFill/>
          <a:ln w="57150" cap="flat" cmpd="sng">
            <a:solidFill>
              <a:srgbClr val="00A9A5"/>
            </a:solidFill>
            <a:prstDash val="solid"/>
            <a:miter lim="800000"/>
            <a:headEnd type="none" w="sm" len="sm"/>
            <a:tailEnd type="stealth" w="med" len="med"/>
          </a:ln>
        </p:spPr>
      </p:cxnSp>
      <p:pic>
        <p:nvPicPr>
          <p:cNvPr id="2" name="Picture 1"/>
          <p:cNvPicPr>
            <a:picLocks noChangeAspect="1"/>
          </p:cNvPicPr>
          <p:nvPr/>
        </p:nvPicPr>
        <p:blipFill>
          <a:blip r:embed="rId4"/>
          <a:stretch>
            <a:fillRect/>
          </a:stretch>
        </p:blipFill>
        <p:spPr>
          <a:xfrm>
            <a:off x="4411357" y="1119035"/>
            <a:ext cx="1799249" cy="1945134"/>
          </a:xfrm>
          <a:prstGeom prst="rect">
            <a:avLst/>
          </a:prstGeom>
        </p:spPr>
      </p:pic>
      <p:pic>
        <p:nvPicPr>
          <p:cNvPr id="5" name="Picture 4"/>
          <p:cNvPicPr>
            <a:picLocks noChangeAspect="1"/>
          </p:cNvPicPr>
          <p:nvPr/>
        </p:nvPicPr>
        <p:blipFill>
          <a:blip r:embed="rId5"/>
          <a:stretch>
            <a:fillRect/>
          </a:stretch>
        </p:blipFill>
        <p:spPr>
          <a:xfrm>
            <a:off x="6122115" y="2365125"/>
            <a:ext cx="2827498" cy="1884998"/>
          </a:xfrm>
          <a:prstGeom prst="rect">
            <a:avLst/>
          </a:prstGeom>
        </p:spPr>
      </p:pic>
      <p:pic>
        <p:nvPicPr>
          <p:cNvPr id="10" name="Picture 9"/>
          <p:cNvPicPr>
            <a:picLocks noChangeAspect="1"/>
          </p:cNvPicPr>
          <p:nvPr/>
        </p:nvPicPr>
        <p:blipFill>
          <a:blip r:embed="rId6"/>
          <a:stretch>
            <a:fillRect/>
          </a:stretch>
        </p:blipFill>
        <p:spPr>
          <a:xfrm>
            <a:off x="7000874" y="4567832"/>
            <a:ext cx="3724275" cy="2094905"/>
          </a:xfrm>
          <a:prstGeom prst="rect">
            <a:avLst/>
          </a:prstGeom>
        </p:spPr>
      </p:pic>
      <p:sp>
        <p:nvSpPr>
          <p:cNvPr id="29" name="Google Shape;173;p7"/>
          <p:cNvSpPr/>
          <p:nvPr/>
        </p:nvSpPr>
        <p:spPr>
          <a:xfrm>
            <a:off x="7936602" y="1251609"/>
            <a:ext cx="35974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The hidden word:</a:t>
            </a:r>
            <a:endParaRPr sz="3200" b="1" dirty="0">
              <a:solidFill>
                <a:schemeClr val="dk1"/>
              </a:solidFill>
              <a:latin typeface="Arial"/>
              <a:ea typeface="Arial"/>
              <a:cs typeface="Arial"/>
              <a:sym typeface="Arial"/>
            </a:endParaRPr>
          </a:p>
        </p:txBody>
      </p:sp>
      <p:sp>
        <p:nvSpPr>
          <p:cNvPr id="30" name="Google Shape;175;p7"/>
          <p:cNvSpPr/>
          <p:nvPr/>
        </p:nvSpPr>
        <p:spPr>
          <a:xfrm>
            <a:off x="8691789" y="1830927"/>
            <a:ext cx="254428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C00000"/>
                </a:solidFill>
                <a:latin typeface="Arial"/>
                <a:ea typeface="Arial"/>
                <a:cs typeface="Arial"/>
                <a:sym typeface="Arial"/>
              </a:rPr>
              <a:t>SEIENCC</a:t>
            </a:r>
            <a:endParaRPr sz="3600" b="1" dirty="0">
              <a:solidFill>
                <a:srgbClr val="C00000"/>
              </a:solidFill>
              <a:latin typeface="Arial"/>
              <a:ea typeface="Arial"/>
              <a:cs typeface="Arial"/>
              <a:sym typeface="Arial"/>
            </a:endParaRPr>
          </a:p>
        </p:txBody>
      </p:sp>
    </p:spTree>
    <p:extLst>
      <p:ext uri="{BB962C8B-B14F-4D97-AF65-F5344CB8AC3E}">
        <p14:creationId xmlns:p14="http://schemas.microsoft.com/office/powerpoint/2010/main" val="1539142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5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10260461" y="4926463"/>
            <a:ext cx="1931537" cy="1931537"/>
          </a:xfrm>
          <a:prstGeom prst="rect">
            <a:avLst/>
          </a:prstGeom>
        </p:spPr>
      </p:pic>
      <p:sp>
        <p:nvSpPr>
          <p:cNvPr id="152" name="Google Shape;152;p6"/>
          <p:cNvSpPr/>
          <p:nvPr/>
        </p:nvSpPr>
        <p:spPr>
          <a:xfrm>
            <a:off x="339480" y="5088404"/>
            <a:ext cx="6386440" cy="1600398"/>
          </a:xfrm>
          <a:prstGeom prst="rect">
            <a:avLst/>
          </a:prstGeom>
          <a:noFill/>
          <a:ln>
            <a:noFill/>
          </a:ln>
        </p:spPr>
        <p:txBody>
          <a:bodyPr spcFirstLastPara="1" wrap="square" lIns="91425" tIns="45700" rIns="91425" bIns="45700" anchor="t" anchorCtr="0">
            <a:spAutoFit/>
          </a:bodyPr>
          <a:lstStyle/>
          <a:p>
            <a:pPr lvl="0" algn="just"/>
            <a:r>
              <a:rPr lang="en-US" sz="2600" dirty="0">
                <a:solidFill>
                  <a:schemeClr val="dk1"/>
                </a:solidFill>
                <a:latin typeface="Arial"/>
                <a:ea typeface="Arial"/>
                <a:cs typeface="Arial"/>
                <a:sym typeface="Arial"/>
              </a:rPr>
              <a:t>6. </a:t>
            </a:r>
            <a:r>
              <a:rPr lang="en-US" sz="2200" dirty="0">
                <a:solidFill>
                  <a:schemeClr val="dk1"/>
                </a:solidFill>
                <a:latin typeface="Arial"/>
                <a:ea typeface="Arial"/>
                <a:cs typeface="Arial"/>
                <a:sym typeface="Arial"/>
              </a:rPr>
              <a:t>_ _ _ _ _ _ _ _ _  </a:t>
            </a:r>
            <a:r>
              <a:rPr lang="en-US" sz="2400" dirty="0">
                <a:solidFill>
                  <a:schemeClr val="dk1"/>
                </a:solidFill>
                <a:latin typeface="Arial"/>
                <a:ea typeface="Arial"/>
                <a:cs typeface="Arial"/>
                <a:sym typeface="Arial"/>
              </a:rPr>
              <a:t>the direct communication of thoughts or feelings from one person to another without using speech, writing, or any other normal method.</a:t>
            </a:r>
          </a:p>
        </p:txBody>
      </p:sp>
      <p:pic>
        <p:nvPicPr>
          <p:cNvPr id="153" name="Google Shape;153;p6"/>
          <p:cNvPicPr preferRelativeResize="0"/>
          <p:nvPr/>
        </p:nvPicPr>
        <p:blipFill rotWithShape="1">
          <a:blip r:embed="rId4">
            <a:alphaModFix/>
          </a:blip>
          <a:srcRect/>
          <a:stretch/>
        </p:blipFill>
        <p:spPr>
          <a:xfrm>
            <a:off x="-2" y="1"/>
            <a:ext cx="12192000" cy="1083306"/>
          </a:xfrm>
          <a:prstGeom prst="rect">
            <a:avLst/>
          </a:prstGeom>
          <a:noFill/>
          <a:ln>
            <a:noFill/>
          </a:ln>
        </p:spPr>
      </p:pic>
      <p:sp>
        <p:nvSpPr>
          <p:cNvPr id="154" name="Google Shape;154;p6"/>
          <p:cNvSpPr txBox="1"/>
          <p:nvPr/>
        </p:nvSpPr>
        <p:spPr>
          <a:xfrm>
            <a:off x="663572" y="202239"/>
            <a:ext cx="3059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WARM-UP</a:t>
            </a:r>
            <a:endParaRPr sz="3600" b="1">
              <a:solidFill>
                <a:schemeClr val="dk1"/>
              </a:solidFill>
              <a:latin typeface="Arial"/>
              <a:ea typeface="Arial"/>
              <a:cs typeface="Arial"/>
              <a:sym typeface="Arial"/>
            </a:endParaRPr>
          </a:p>
        </p:txBody>
      </p:sp>
      <p:sp>
        <p:nvSpPr>
          <p:cNvPr id="155" name="Google Shape;155;p6"/>
          <p:cNvSpPr/>
          <p:nvPr/>
        </p:nvSpPr>
        <p:spPr>
          <a:xfrm>
            <a:off x="339480" y="1264577"/>
            <a:ext cx="3277274"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dirty="0">
                <a:solidFill>
                  <a:schemeClr val="dk1"/>
                </a:solidFill>
                <a:latin typeface="Arial"/>
                <a:ea typeface="Arial"/>
                <a:cs typeface="Arial"/>
                <a:sym typeface="Arial"/>
              </a:rPr>
              <a:t>4. What are they?</a:t>
            </a:r>
            <a:endParaRPr sz="2800" dirty="0">
              <a:solidFill>
                <a:schemeClr val="dk1"/>
              </a:solidFill>
              <a:latin typeface="Arial"/>
              <a:ea typeface="Arial"/>
              <a:cs typeface="Arial"/>
              <a:sym typeface="Arial"/>
            </a:endParaRPr>
          </a:p>
        </p:txBody>
      </p:sp>
      <p:sp>
        <p:nvSpPr>
          <p:cNvPr id="156" name="Google Shape;156;p6"/>
          <p:cNvSpPr/>
          <p:nvPr/>
        </p:nvSpPr>
        <p:spPr>
          <a:xfrm>
            <a:off x="1151885" y="1727483"/>
            <a:ext cx="1836414"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rgbClr val="C00000"/>
                </a:solidFill>
                <a:latin typeface="Arial"/>
                <a:ea typeface="Arial"/>
                <a:cs typeface="Arial"/>
                <a:sym typeface="Arial"/>
              </a:rPr>
              <a:t>E</a:t>
            </a:r>
            <a:r>
              <a:rPr lang="en-US" sz="3000" b="1" dirty="0">
                <a:latin typeface="Arial"/>
                <a:ea typeface="Arial"/>
                <a:cs typeface="Arial"/>
                <a:sym typeface="Arial"/>
              </a:rPr>
              <a:t>M</a:t>
            </a:r>
            <a:r>
              <a:rPr lang="en-US" sz="3000" b="1" dirty="0">
                <a:solidFill>
                  <a:srgbClr val="C00000"/>
                </a:solidFill>
                <a:latin typeface="Arial"/>
                <a:ea typeface="Arial"/>
                <a:cs typeface="Arial"/>
                <a:sym typeface="Arial"/>
              </a:rPr>
              <a:t>O</a:t>
            </a:r>
            <a:r>
              <a:rPr lang="en-US" sz="3000" b="1" dirty="0">
                <a:latin typeface="Arial"/>
                <a:ea typeface="Arial"/>
                <a:cs typeface="Arial"/>
                <a:sym typeface="Arial"/>
              </a:rPr>
              <a:t>JIS</a:t>
            </a:r>
            <a:endParaRPr sz="3000" b="1" dirty="0">
              <a:latin typeface="Arial"/>
              <a:ea typeface="Arial"/>
              <a:cs typeface="Arial"/>
              <a:sym typeface="Arial"/>
            </a:endParaRPr>
          </a:p>
        </p:txBody>
      </p:sp>
      <p:sp>
        <p:nvSpPr>
          <p:cNvPr id="157" name="Google Shape;157;p6"/>
          <p:cNvSpPr/>
          <p:nvPr/>
        </p:nvSpPr>
        <p:spPr>
          <a:xfrm>
            <a:off x="3442446" y="1285544"/>
            <a:ext cx="23491865" cy="45719"/>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 name="Google Shape;159;p6"/>
          <p:cNvSpPr/>
          <p:nvPr/>
        </p:nvSpPr>
        <p:spPr>
          <a:xfrm>
            <a:off x="966976" y="1799581"/>
            <a:ext cx="2880917"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b="1" dirty="0">
                <a:solidFill>
                  <a:schemeClr val="dk1"/>
                </a:solidFill>
                <a:latin typeface="Arial"/>
                <a:ea typeface="Arial"/>
                <a:cs typeface="Arial"/>
                <a:sym typeface="Arial"/>
              </a:rPr>
              <a:t>  </a:t>
            </a:r>
            <a:r>
              <a:rPr lang="en-US" sz="2400" b="1" dirty="0">
                <a:latin typeface="Arial"/>
                <a:ea typeface="Arial"/>
                <a:cs typeface="Arial"/>
                <a:sym typeface="Arial"/>
              </a:rPr>
              <a:t>_ _ _ _ _ _</a:t>
            </a:r>
            <a:endParaRPr sz="2400" b="1" dirty="0">
              <a:latin typeface="Arial"/>
              <a:ea typeface="Arial"/>
              <a:cs typeface="Arial"/>
              <a:sym typeface="Arial"/>
            </a:endParaRPr>
          </a:p>
        </p:txBody>
      </p:sp>
      <p:sp>
        <p:nvSpPr>
          <p:cNvPr id="160" name="Google Shape;160;p6"/>
          <p:cNvSpPr/>
          <p:nvPr/>
        </p:nvSpPr>
        <p:spPr>
          <a:xfrm>
            <a:off x="2703678" y="2516252"/>
            <a:ext cx="1978427"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solidFill>
                  <a:srgbClr val="C00000"/>
                </a:solidFill>
                <a:latin typeface="Arial"/>
                <a:ea typeface="Arial"/>
                <a:cs typeface="Arial"/>
                <a:sym typeface="Arial"/>
              </a:rPr>
              <a:t>T</a:t>
            </a:r>
            <a:r>
              <a:rPr lang="en-US" sz="3000" b="1" dirty="0">
                <a:solidFill>
                  <a:schemeClr val="dk1"/>
                </a:solidFill>
                <a:latin typeface="Arial"/>
                <a:ea typeface="Arial"/>
                <a:cs typeface="Arial"/>
                <a:sym typeface="Arial"/>
              </a:rPr>
              <a:t>AB</a:t>
            </a:r>
            <a:r>
              <a:rPr lang="en-US" sz="3000" b="1" dirty="0">
                <a:solidFill>
                  <a:srgbClr val="C00000"/>
                </a:solidFill>
                <a:latin typeface="Arial"/>
                <a:ea typeface="Arial"/>
                <a:cs typeface="Arial"/>
                <a:sym typeface="Arial"/>
              </a:rPr>
              <a:t>L</a:t>
            </a:r>
            <a:r>
              <a:rPr lang="en-US" sz="3000" b="1" dirty="0">
                <a:solidFill>
                  <a:schemeClr val="dk1"/>
                </a:solidFill>
                <a:latin typeface="Arial"/>
                <a:ea typeface="Arial"/>
                <a:cs typeface="Arial"/>
                <a:sym typeface="Arial"/>
              </a:rPr>
              <a:t>ETS</a:t>
            </a:r>
            <a:endParaRPr sz="3000" b="1" dirty="0">
              <a:solidFill>
                <a:srgbClr val="C00000"/>
              </a:solidFill>
              <a:latin typeface="Arial"/>
              <a:ea typeface="Arial"/>
              <a:cs typeface="Arial"/>
              <a:sym typeface="Arial"/>
            </a:endParaRPr>
          </a:p>
        </p:txBody>
      </p:sp>
      <p:sp>
        <p:nvSpPr>
          <p:cNvPr id="161" name="Google Shape;161;p6"/>
          <p:cNvSpPr/>
          <p:nvPr/>
        </p:nvSpPr>
        <p:spPr>
          <a:xfrm>
            <a:off x="339480" y="2576670"/>
            <a:ext cx="6638588" cy="4924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00" dirty="0">
                <a:solidFill>
                  <a:schemeClr val="dk1"/>
                </a:solidFill>
                <a:latin typeface="Arial"/>
                <a:ea typeface="Arial"/>
                <a:cs typeface="Arial"/>
                <a:sym typeface="Arial"/>
              </a:rPr>
              <a:t>5. I prefer using </a:t>
            </a:r>
            <a:r>
              <a:rPr lang="en-US" sz="2400" dirty="0">
                <a:solidFill>
                  <a:schemeClr val="dk1"/>
                </a:solidFill>
                <a:latin typeface="Arial"/>
                <a:ea typeface="Arial"/>
                <a:cs typeface="Arial"/>
                <a:sym typeface="Arial"/>
              </a:rPr>
              <a:t>_ _ _ _ _ _ _ to smartphones </a:t>
            </a:r>
            <a:r>
              <a:rPr lang="en-US" sz="2600" dirty="0">
                <a:solidFill>
                  <a:schemeClr val="dk1"/>
                </a:solidFill>
                <a:latin typeface="Arial"/>
                <a:ea typeface="Arial"/>
                <a:cs typeface="Arial"/>
                <a:sym typeface="Arial"/>
              </a:rPr>
              <a:t>.</a:t>
            </a:r>
            <a:endParaRPr sz="2600" dirty="0">
              <a:solidFill>
                <a:schemeClr val="dk1"/>
              </a:solidFill>
              <a:latin typeface="Arial"/>
              <a:ea typeface="Arial"/>
              <a:cs typeface="Arial"/>
              <a:sym typeface="Arial"/>
            </a:endParaRPr>
          </a:p>
        </p:txBody>
      </p:sp>
      <p:sp>
        <p:nvSpPr>
          <p:cNvPr id="162" name="Google Shape;162;p6"/>
          <p:cNvSpPr/>
          <p:nvPr/>
        </p:nvSpPr>
        <p:spPr>
          <a:xfrm>
            <a:off x="744852" y="5028699"/>
            <a:ext cx="2444141" cy="553957"/>
          </a:xfrm>
          <a:prstGeom prst="rect">
            <a:avLst/>
          </a:prstGeom>
          <a:noFill/>
          <a:ln>
            <a:noFill/>
          </a:ln>
        </p:spPr>
        <p:txBody>
          <a:bodyPr spcFirstLastPara="1" wrap="square" lIns="91425" tIns="45700" rIns="91425" bIns="45700" anchor="t" anchorCtr="0">
            <a:spAutoFit/>
          </a:bodyPr>
          <a:lstStyle/>
          <a:p>
            <a:pPr lvl="0"/>
            <a:r>
              <a:rPr lang="en-US" sz="3000" b="1" dirty="0">
                <a:solidFill>
                  <a:schemeClr val="dk1"/>
                </a:solidFill>
                <a:latin typeface="Arial"/>
                <a:ea typeface="Arial"/>
                <a:cs typeface="Arial"/>
                <a:sym typeface="Arial"/>
              </a:rPr>
              <a:t>TELEPAT</a:t>
            </a:r>
            <a:r>
              <a:rPr lang="en-US" sz="3000" b="1" dirty="0">
                <a:solidFill>
                  <a:srgbClr val="C00000"/>
                </a:solidFill>
                <a:latin typeface="Arial"/>
                <a:ea typeface="Arial"/>
                <a:cs typeface="Arial"/>
                <a:sym typeface="Arial"/>
              </a:rPr>
              <a:t>HY</a:t>
            </a:r>
            <a:endParaRPr sz="3000" b="1" dirty="0">
              <a:solidFill>
                <a:srgbClr val="C00000"/>
              </a:solidFill>
              <a:latin typeface="Arial"/>
              <a:ea typeface="Arial"/>
              <a:cs typeface="Arial"/>
              <a:sym typeface="Arial"/>
            </a:endParaRPr>
          </a:p>
        </p:txBody>
      </p:sp>
      <p:cxnSp>
        <p:nvCxnSpPr>
          <p:cNvPr id="165" name="Google Shape;165;p6"/>
          <p:cNvCxnSpPr/>
          <p:nvPr/>
        </p:nvCxnSpPr>
        <p:spPr>
          <a:xfrm>
            <a:off x="3191856" y="1619304"/>
            <a:ext cx="1219501" cy="7333"/>
          </a:xfrm>
          <a:prstGeom prst="straightConnector1">
            <a:avLst/>
          </a:prstGeom>
          <a:noFill/>
          <a:ln w="57150" cap="flat" cmpd="sng">
            <a:solidFill>
              <a:srgbClr val="00A9A5"/>
            </a:solidFill>
            <a:prstDash val="solid"/>
            <a:miter lim="800000"/>
            <a:headEnd type="none" w="sm" len="sm"/>
            <a:tailEnd type="stealth" w="med" len="med"/>
          </a:ln>
        </p:spPr>
      </p:cxnSp>
      <p:sp>
        <p:nvSpPr>
          <p:cNvPr id="29" name="Google Shape;173;p7"/>
          <p:cNvSpPr/>
          <p:nvPr/>
        </p:nvSpPr>
        <p:spPr>
          <a:xfrm>
            <a:off x="4411357" y="166340"/>
            <a:ext cx="359746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The hidden word:</a:t>
            </a:r>
            <a:endParaRPr sz="3200" b="1" dirty="0">
              <a:solidFill>
                <a:schemeClr val="dk1"/>
              </a:solidFill>
              <a:latin typeface="Arial"/>
              <a:ea typeface="Arial"/>
              <a:cs typeface="Arial"/>
              <a:sym typeface="Arial"/>
            </a:endParaRPr>
          </a:p>
        </p:txBody>
      </p:sp>
      <p:sp>
        <p:nvSpPr>
          <p:cNvPr id="30" name="Google Shape;175;p7"/>
          <p:cNvSpPr/>
          <p:nvPr/>
        </p:nvSpPr>
        <p:spPr>
          <a:xfrm>
            <a:off x="8336188" y="122282"/>
            <a:ext cx="3683092"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bg1"/>
                </a:solidFill>
                <a:latin typeface="Arial"/>
                <a:ea typeface="Arial"/>
                <a:cs typeface="Arial"/>
                <a:sym typeface="Arial"/>
              </a:rPr>
              <a:t>EOTLHYGNCO</a:t>
            </a:r>
            <a:endParaRPr sz="3600" b="1" dirty="0">
              <a:solidFill>
                <a:schemeClr val="bg1"/>
              </a:solidFill>
              <a:latin typeface="Arial"/>
              <a:ea typeface="Arial"/>
              <a:cs typeface="Arial"/>
              <a:sym typeface="Arial"/>
            </a:endParaRPr>
          </a:p>
        </p:txBody>
      </p:sp>
      <p:pic>
        <p:nvPicPr>
          <p:cNvPr id="4" name="Picture 3"/>
          <p:cNvPicPr>
            <a:picLocks noChangeAspect="1"/>
          </p:cNvPicPr>
          <p:nvPr/>
        </p:nvPicPr>
        <p:blipFill>
          <a:blip r:embed="rId5"/>
          <a:stretch>
            <a:fillRect/>
          </a:stretch>
        </p:blipFill>
        <p:spPr>
          <a:xfrm>
            <a:off x="4417071" y="1144904"/>
            <a:ext cx="1404610" cy="1404610"/>
          </a:xfrm>
          <a:prstGeom prst="rect">
            <a:avLst/>
          </a:prstGeom>
        </p:spPr>
      </p:pic>
      <p:pic>
        <p:nvPicPr>
          <p:cNvPr id="6" name="Picture 5"/>
          <p:cNvPicPr>
            <a:picLocks noChangeAspect="1"/>
          </p:cNvPicPr>
          <p:nvPr/>
        </p:nvPicPr>
        <p:blipFill>
          <a:blip r:embed="rId6"/>
          <a:stretch>
            <a:fillRect/>
          </a:stretch>
        </p:blipFill>
        <p:spPr>
          <a:xfrm>
            <a:off x="1422400" y="3202537"/>
            <a:ext cx="3733830" cy="1723926"/>
          </a:xfrm>
          <a:prstGeom prst="rect">
            <a:avLst/>
          </a:prstGeom>
        </p:spPr>
      </p:pic>
      <p:sp>
        <p:nvSpPr>
          <p:cNvPr id="24" name="Google Shape;160;p6"/>
          <p:cNvSpPr/>
          <p:nvPr/>
        </p:nvSpPr>
        <p:spPr>
          <a:xfrm>
            <a:off x="7646344" y="1503207"/>
            <a:ext cx="2426352" cy="5539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dirty="0">
                <a:latin typeface="Arial"/>
                <a:ea typeface="Arial"/>
                <a:cs typeface="Arial"/>
                <a:sym typeface="Arial"/>
              </a:rPr>
              <a:t>CHAR</a:t>
            </a:r>
            <a:r>
              <a:rPr lang="en-US" sz="3000" b="1" dirty="0">
                <a:solidFill>
                  <a:srgbClr val="C00000"/>
                </a:solidFill>
                <a:latin typeface="Arial"/>
                <a:ea typeface="Arial"/>
                <a:cs typeface="Arial"/>
                <a:sym typeface="Arial"/>
              </a:rPr>
              <a:t>G</a:t>
            </a:r>
            <a:r>
              <a:rPr lang="en-US" sz="3000" b="1" dirty="0">
                <a:latin typeface="Arial"/>
                <a:ea typeface="Arial"/>
                <a:cs typeface="Arial"/>
                <a:sym typeface="Arial"/>
              </a:rPr>
              <a:t>I</a:t>
            </a:r>
            <a:r>
              <a:rPr lang="en-US" sz="3000" b="1" dirty="0">
                <a:solidFill>
                  <a:srgbClr val="C00000"/>
                </a:solidFill>
                <a:latin typeface="Arial"/>
                <a:ea typeface="Arial"/>
                <a:cs typeface="Arial"/>
                <a:sym typeface="Arial"/>
              </a:rPr>
              <a:t>N</a:t>
            </a:r>
            <a:r>
              <a:rPr lang="en-US" sz="3000" b="1" dirty="0">
                <a:latin typeface="Arial"/>
                <a:ea typeface="Arial"/>
                <a:cs typeface="Arial"/>
                <a:sym typeface="Arial"/>
              </a:rPr>
              <a:t>G</a:t>
            </a:r>
            <a:endParaRPr sz="3000" b="1" dirty="0">
              <a:latin typeface="Arial"/>
              <a:ea typeface="Arial"/>
              <a:cs typeface="Arial"/>
              <a:sym typeface="Arial"/>
            </a:endParaRPr>
          </a:p>
        </p:txBody>
      </p:sp>
      <p:sp>
        <p:nvSpPr>
          <p:cNvPr id="25" name="Google Shape;161;p6"/>
          <p:cNvSpPr/>
          <p:nvPr/>
        </p:nvSpPr>
        <p:spPr>
          <a:xfrm>
            <a:off x="7100989" y="1143685"/>
            <a:ext cx="6638588" cy="892512"/>
          </a:xfrm>
          <a:prstGeom prst="rect">
            <a:avLst/>
          </a:prstGeom>
          <a:noFill/>
          <a:ln>
            <a:noFill/>
          </a:ln>
        </p:spPr>
        <p:txBody>
          <a:bodyPr spcFirstLastPara="1" wrap="square" lIns="91425" tIns="45700" rIns="91425" bIns="45700" anchor="t" anchorCtr="0">
            <a:spAutoFit/>
          </a:bodyPr>
          <a:lstStyle/>
          <a:p>
            <a:pPr lvl="0"/>
            <a:r>
              <a:rPr lang="en-US" sz="2600" dirty="0">
                <a:solidFill>
                  <a:schemeClr val="dk1"/>
                </a:solidFill>
                <a:latin typeface="Arial"/>
                <a:ea typeface="Arial"/>
                <a:cs typeface="Arial"/>
                <a:sym typeface="Arial"/>
              </a:rPr>
              <a:t>7. Don't unplug my phone.</a:t>
            </a:r>
          </a:p>
          <a:p>
            <a:pPr lvl="0"/>
            <a:r>
              <a:rPr lang="en-US" sz="2600" dirty="0">
                <a:solidFill>
                  <a:schemeClr val="dk1"/>
                </a:solidFill>
                <a:latin typeface="Arial"/>
                <a:ea typeface="Arial"/>
                <a:cs typeface="Arial"/>
                <a:sym typeface="Arial"/>
              </a:rPr>
              <a:t> It's </a:t>
            </a:r>
            <a:r>
              <a:rPr lang="en-US" sz="2400" dirty="0">
                <a:solidFill>
                  <a:schemeClr val="dk1"/>
                </a:solidFill>
                <a:latin typeface="Arial"/>
                <a:ea typeface="Arial"/>
                <a:cs typeface="Arial"/>
                <a:sym typeface="Arial"/>
              </a:rPr>
              <a:t>_ _ _ _ _ _ _ _ </a:t>
            </a:r>
            <a:r>
              <a:rPr lang="en-US" sz="2600" dirty="0">
                <a:solidFill>
                  <a:schemeClr val="dk1"/>
                </a:solidFill>
                <a:latin typeface="Arial"/>
                <a:ea typeface="Arial"/>
                <a:cs typeface="Arial"/>
                <a:sym typeface="Arial"/>
              </a:rPr>
              <a:t>.</a:t>
            </a:r>
            <a:endParaRPr sz="2600" dirty="0">
              <a:solidFill>
                <a:schemeClr val="dk1"/>
              </a:solidFill>
              <a:latin typeface="Arial"/>
              <a:ea typeface="Arial"/>
              <a:cs typeface="Arial"/>
              <a:sym typeface="Arial"/>
            </a:endParaRPr>
          </a:p>
        </p:txBody>
      </p:sp>
      <p:sp>
        <p:nvSpPr>
          <p:cNvPr id="31" name="Google Shape;161;p6"/>
          <p:cNvSpPr/>
          <p:nvPr/>
        </p:nvSpPr>
        <p:spPr>
          <a:xfrm>
            <a:off x="7131292" y="4270927"/>
            <a:ext cx="6638588" cy="1292621"/>
          </a:xfrm>
          <a:prstGeom prst="rect">
            <a:avLst/>
          </a:prstGeom>
          <a:noFill/>
          <a:ln>
            <a:noFill/>
          </a:ln>
        </p:spPr>
        <p:txBody>
          <a:bodyPr spcFirstLastPara="1" wrap="square" lIns="91425" tIns="45700" rIns="91425" bIns="45700" anchor="t" anchorCtr="0">
            <a:spAutoFit/>
          </a:bodyPr>
          <a:lstStyle/>
          <a:p>
            <a:pPr lvl="0"/>
            <a:r>
              <a:rPr lang="en-US" sz="2600" dirty="0">
                <a:solidFill>
                  <a:schemeClr val="dk1"/>
                </a:solidFill>
                <a:latin typeface="Arial"/>
                <a:ea typeface="Arial"/>
                <a:cs typeface="Arial"/>
                <a:sym typeface="Arial"/>
              </a:rPr>
              <a:t>8. What is this?</a:t>
            </a:r>
          </a:p>
          <a:p>
            <a:pPr lvl="0"/>
            <a:r>
              <a:rPr lang="en-US" sz="2600" dirty="0">
                <a:solidFill>
                  <a:schemeClr val="dk1"/>
                </a:solidFill>
                <a:latin typeface="Arial"/>
                <a:ea typeface="Arial"/>
                <a:cs typeface="Arial"/>
                <a:sym typeface="Arial"/>
              </a:rPr>
              <a:t> </a:t>
            </a:r>
          </a:p>
          <a:p>
            <a:pPr lvl="0"/>
            <a:r>
              <a:rPr lang="en-US" sz="2600" dirty="0">
                <a:solidFill>
                  <a:schemeClr val="dk1"/>
                </a:solidFill>
                <a:latin typeface="Arial"/>
                <a:ea typeface="Arial"/>
                <a:cs typeface="Arial"/>
                <a:sym typeface="Arial"/>
              </a:rPr>
              <a:t>It's a _ _ _ _ _ _ _ _ .</a:t>
            </a:r>
            <a:endParaRPr sz="2600" dirty="0">
              <a:solidFill>
                <a:schemeClr val="dk1"/>
              </a:solidFill>
              <a:latin typeface="Arial"/>
              <a:ea typeface="Arial"/>
              <a:cs typeface="Arial"/>
              <a:sym typeface="Arial"/>
            </a:endParaRPr>
          </a:p>
        </p:txBody>
      </p:sp>
      <p:pic>
        <p:nvPicPr>
          <p:cNvPr id="8" name="Picture 7"/>
          <p:cNvPicPr>
            <a:picLocks noChangeAspect="1"/>
          </p:cNvPicPr>
          <p:nvPr/>
        </p:nvPicPr>
        <p:blipFill>
          <a:blip r:embed="rId7"/>
          <a:stretch>
            <a:fillRect/>
          </a:stretch>
        </p:blipFill>
        <p:spPr>
          <a:xfrm>
            <a:off x="7646344" y="2081690"/>
            <a:ext cx="3301365" cy="2143744"/>
          </a:xfrm>
          <a:prstGeom prst="rect">
            <a:avLst/>
          </a:prstGeom>
        </p:spPr>
      </p:pic>
      <p:sp>
        <p:nvSpPr>
          <p:cNvPr id="32" name="Google Shape;162;p6"/>
          <p:cNvSpPr/>
          <p:nvPr/>
        </p:nvSpPr>
        <p:spPr>
          <a:xfrm>
            <a:off x="7893868" y="5055084"/>
            <a:ext cx="2444141" cy="553957"/>
          </a:xfrm>
          <a:prstGeom prst="rect">
            <a:avLst/>
          </a:prstGeom>
          <a:noFill/>
          <a:ln>
            <a:noFill/>
          </a:ln>
        </p:spPr>
        <p:txBody>
          <a:bodyPr spcFirstLastPara="1" wrap="square" lIns="91425" tIns="45700" rIns="91425" bIns="45700" anchor="t" anchorCtr="0">
            <a:spAutoFit/>
          </a:bodyPr>
          <a:lstStyle/>
          <a:p>
            <a:pPr lvl="0"/>
            <a:r>
              <a:rPr lang="en-US" sz="3000" b="1" dirty="0">
                <a:solidFill>
                  <a:srgbClr val="C00000"/>
                </a:solidFill>
                <a:latin typeface="Arial"/>
                <a:ea typeface="Arial"/>
                <a:cs typeface="Arial"/>
                <a:sym typeface="Arial"/>
              </a:rPr>
              <a:t>CO</a:t>
            </a:r>
            <a:r>
              <a:rPr lang="en-US" sz="3000" b="1" dirty="0">
                <a:solidFill>
                  <a:schemeClr val="dk1"/>
                </a:solidFill>
                <a:latin typeface="Arial"/>
                <a:ea typeface="Arial"/>
                <a:cs typeface="Arial"/>
                <a:sym typeface="Arial"/>
              </a:rPr>
              <a:t>MPUTER</a:t>
            </a:r>
            <a:endParaRPr sz="3000" b="1" dirty="0">
              <a:solidFill>
                <a:srgbClr val="C00000"/>
              </a:solidFill>
              <a:latin typeface="Arial"/>
              <a:ea typeface="Arial"/>
              <a:cs typeface="Arial"/>
              <a:sym typeface="Arial"/>
            </a:endParaRPr>
          </a:p>
        </p:txBody>
      </p:sp>
      <p:cxnSp>
        <p:nvCxnSpPr>
          <p:cNvPr id="33" name="Google Shape;165;p6"/>
          <p:cNvCxnSpPr/>
          <p:nvPr/>
        </p:nvCxnSpPr>
        <p:spPr>
          <a:xfrm>
            <a:off x="9623136" y="4595028"/>
            <a:ext cx="1342993" cy="710649"/>
          </a:xfrm>
          <a:prstGeom prst="straightConnector1">
            <a:avLst/>
          </a:prstGeom>
          <a:noFill/>
          <a:ln w="57150" cap="flat" cmpd="sng">
            <a:solidFill>
              <a:srgbClr val="00A9A5"/>
            </a:solidFill>
            <a:prstDash val="solid"/>
            <a:miter lim="800000"/>
            <a:headEnd type="none" w="sm" len="sm"/>
            <a:tailEnd type="stealth" w="med" len="med"/>
          </a:ln>
        </p:spPr>
      </p:cxnSp>
    </p:spTree>
    <p:extLst>
      <p:ext uri="{BB962C8B-B14F-4D97-AF65-F5344CB8AC3E}">
        <p14:creationId xmlns:p14="http://schemas.microsoft.com/office/powerpoint/2010/main" val="3900713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
                                        </p:tgtEl>
                                        <p:attrNameLst>
                                          <p:attrName>style.visibility</p:attrName>
                                        </p:attrNameLst>
                                      </p:cBhvr>
                                      <p:to>
                                        <p:strVal val="visible"/>
                                      </p:to>
                                    </p:set>
                                    <p:animEffect transition="in" filter="fade">
                                      <p:cBhvr>
                                        <p:cTn id="7" dur="500"/>
                                        <p:tgtEl>
                                          <p:spTgt spid="15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0"/>
                                        </p:tgtEl>
                                        <p:attrNameLst>
                                          <p:attrName>style.visibility</p:attrName>
                                        </p:attrNameLst>
                                      </p:cBhvr>
                                      <p:to>
                                        <p:strVal val="visible"/>
                                      </p:to>
                                    </p:set>
                                    <p:animEffect transition="in" filter="fade">
                                      <p:cBhvr>
                                        <p:cTn id="12" dur="500"/>
                                        <p:tgtEl>
                                          <p:spTgt spid="16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2"/>
                                        </p:tgtEl>
                                        <p:attrNameLst>
                                          <p:attrName>style.visibility</p:attrName>
                                        </p:attrNameLst>
                                      </p:cBhvr>
                                      <p:to>
                                        <p:strVal val="visible"/>
                                      </p:to>
                                    </p:set>
                                    <p:animEffect transition="in" filter="fade">
                                      <p:cBhvr>
                                        <p:cTn id="17" dur="500"/>
                                        <p:tgtEl>
                                          <p:spTgt spid="1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7"/>
          <p:cNvPicPr preferRelativeResize="0"/>
          <p:nvPr/>
        </p:nvPicPr>
        <p:blipFill rotWithShape="1">
          <a:blip r:embed="rId3">
            <a:alphaModFix/>
          </a:blip>
          <a:srcRect/>
          <a:stretch/>
        </p:blipFill>
        <p:spPr>
          <a:xfrm>
            <a:off x="-2" y="1"/>
            <a:ext cx="12192000" cy="1083306"/>
          </a:xfrm>
          <a:prstGeom prst="rect">
            <a:avLst/>
          </a:prstGeom>
          <a:noFill/>
          <a:ln>
            <a:noFill/>
          </a:ln>
        </p:spPr>
      </p:pic>
      <p:sp>
        <p:nvSpPr>
          <p:cNvPr id="172" name="Google Shape;172;p7"/>
          <p:cNvSpPr txBox="1"/>
          <p:nvPr/>
        </p:nvSpPr>
        <p:spPr>
          <a:xfrm>
            <a:off x="663572" y="202239"/>
            <a:ext cx="3059800"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a:solidFill>
                  <a:schemeClr val="dk1"/>
                </a:solidFill>
                <a:latin typeface="Arial"/>
                <a:ea typeface="Arial"/>
                <a:cs typeface="Arial"/>
                <a:sym typeface="Arial"/>
              </a:rPr>
              <a:t>WARM-UP</a:t>
            </a:r>
            <a:endParaRPr sz="3600" b="1">
              <a:solidFill>
                <a:schemeClr val="dk1"/>
              </a:solidFill>
              <a:latin typeface="Arial"/>
              <a:ea typeface="Arial"/>
              <a:cs typeface="Arial"/>
              <a:sym typeface="Arial"/>
            </a:endParaRPr>
          </a:p>
        </p:txBody>
      </p:sp>
      <p:sp>
        <p:nvSpPr>
          <p:cNvPr id="173" name="Google Shape;173;p7"/>
          <p:cNvSpPr/>
          <p:nvPr/>
        </p:nvSpPr>
        <p:spPr>
          <a:xfrm>
            <a:off x="386080" y="1627699"/>
            <a:ext cx="3874952"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chemeClr val="dk1"/>
                </a:solidFill>
                <a:latin typeface="Arial"/>
                <a:ea typeface="Arial"/>
                <a:cs typeface="Arial"/>
                <a:sym typeface="Arial"/>
              </a:rPr>
              <a:t>The hidden words:</a:t>
            </a:r>
            <a:endParaRPr sz="3200" b="1" dirty="0">
              <a:solidFill>
                <a:schemeClr val="dk1"/>
              </a:solidFill>
              <a:latin typeface="Arial"/>
              <a:ea typeface="Arial"/>
              <a:cs typeface="Arial"/>
              <a:sym typeface="Arial"/>
            </a:endParaRPr>
          </a:p>
        </p:txBody>
      </p:sp>
      <p:sp>
        <p:nvSpPr>
          <p:cNvPr id="174" name="Google Shape;174;p7"/>
          <p:cNvSpPr/>
          <p:nvPr/>
        </p:nvSpPr>
        <p:spPr>
          <a:xfrm>
            <a:off x="4261032" y="3838707"/>
            <a:ext cx="303801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Arial"/>
                <a:ea typeface="Arial"/>
                <a:cs typeface="Arial"/>
                <a:sym typeface="Arial"/>
              </a:rPr>
              <a:t>_ _ _ _ _ _ _</a:t>
            </a:r>
            <a:endParaRPr sz="3600" b="1" dirty="0">
              <a:solidFill>
                <a:schemeClr val="dk1"/>
              </a:solidFill>
              <a:latin typeface="Arial"/>
              <a:ea typeface="Arial"/>
              <a:cs typeface="Arial"/>
              <a:sym typeface="Arial"/>
            </a:endParaRPr>
          </a:p>
        </p:txBody>
      </p:sp>
      <p:sp>
        <p:nvSpPr>
          <p:cNvPr id="175" name="Google Shape;175;p7"/>
          <p:cNvSpPr/>
          <p:nvPr/>
        </p:nvSpPr>
        <p:spPr>
          <a:xfrm>
            <a:off x="4302710" y="1634977"/>
            <a:ext cx="2544286" cy="646331"/>
          </a:xfrm>
          <a:prstGeom prst="rect">
            <a:avLst/>
          </a:prstGeom>
          <a:noFill/>
          <a:ln>
            <a:noFill/>
          </a:ln>
        </p:spPr>
        <p:txBody>
          <a:bodyPr spcFirstLastPara="1" wrap="square" lIns="91425" tIns="45700" rIns="91425" bIns="45700" anchor="t" anchorCtr="0">
            <a:spAutoFit/>
          </a:bodyPr>
          <a:lstStyle/>
          <a:p>
            <a:pPr lvl="0"/>
            <a:r>
              <a:rPr lang="en-US" sz="3600" b="1" dirty="0">
                <a:solidFill>
                  <a:srgbClr val="C00000"/>
                </a:solidFill>
                <a:latin typeface="Arial"/>
                <a:ea typeface="Arial"/>
                <a:cs typeface="Arial"/>
                <a:sym typeface="Arial"/>
              </a:rPr>
              <a:t>SEIENCC</a:t>
            </a:r>
          </a:p>
        </p:txBody>
      </p:sp>
      <p:sp>
        <p:nvSpPr>
          <p:cNvPr id="176" name="Google Shape;176;p7"/>
          <p:cNvSpPr/>
          <p:nvPr/>
        </p:nvSpPr>
        <p:spPr>
          <a:xfrm>
            <a:off x="4301866" y="3702865"/>
            <a:ext cx="3182144"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00B2A5"/>
                </a:solidFill>
                <a:latin typeface="Arial"/>
                <a:ea typeface="Arial"/>
                <a:cs typeface="Arial"/>
                <a:sym typeface="Arial"/>
              </a:rPr>
              <a:t>SCIENCE</a:t>
            </a:r>
            <a:endParaRPr sz="4400" b="1" dirty="0">
              <a:solidFill>
                <a:srgbClr val="00B2A5"/>
              </a:solidFill>
              <a:latin typeface="Arial"/>
              <a:ea typeface="Arial"/>
              <a:cs typeface="Arial"/>
              <a:sym typeface="Arial"/>
            </a:endParaRPr>
          </a:p>
        </p:txBody>
      </p:sp>
      <p:cxnSp>
        <p:nvCxnSpPr>
          <p:cNvPr id="177" name="Google Shape;177;p7"/>
          <p:cNvCxnSpPr/>
          <p:nvPr/>
        </p:nvCxnSpPr>
        <p:spPr>
          <a:xfrm>
            <a:off x="5437928" y="2518110"/>
            <a:ext cx="0" cy="1173092"/>
          </a:xfrm>
          <a:prstGeom prst="straightConnector1">
            <a:avLst/>
          </a:prstGeom>
          <a:noFill/>
          <a:ln w="76200" cap="flat" cmpd="sng">
            <a:solidFill>
              <a:srgbClr val="00A9A5"/>
            </a:solidFill>
            <a:prstDash val="solid"/>
            <a:miter lim="800000"/>
            <a:headEnd type="none" w="sm" len="sm"/>
            <a:tailEnd type="stealth" w="med" len="med"/>
          </a:ln>
        </p:spPr>
      </p:cxnSp>
      <p:sp>
        <p:nvSpPr>
          <p:cNvPr id="3" name="Rectangle 2"/>
          <p:cNvSpPr/>
          <p:nvPr/>
        </p:nvSpPr>
        <p:spPr>
          <a:xfrm>
            <a:off x="7970619" y="1634977"/>
            <a:ext cx="3441968" cy="646331"/>
          </a:xfrm>
          <a:prstGeom prst="rect">
            <a:avLst/>
          </a:prstGeom>
        </p:spPr>
        <p:txBody>
          <a:bodyPr wrap="none">
            <a:spAutoFit/>
          </a:bodyPr>
          <a:lstStyle/>
          <a:p>
            <a:r>
              <a:rPr lang="en-US" sz="3600" b="1" dirty="0">
                <a:solidFill>
                  <a:srgbClr val="C00000"/>
                </a:solidFill>
                <a:latin typeface="Arial"/>
                <a:ea typeface="Arial"/>
                <a:cs typeface="Arial"/>
              </a:rPr>
              <a:t>EOTLHYGNCO</a:t>
            </a:r>
          </a:p>
        </p:txBody>
      </p:sp>
      <p:sp>
        <p:nvSpPr>
          <p:cNvPr id="11" name="Google Shape;176;p7"/>
          <p:cNvSpPr/>
          <p:nvPr/>
        </p:nvSpPr>
        <p:spPr>
          <a:xfrm>
            <a:off x="7785652" y="3624162"/>
            <a:ext cx="4233628" cy="76940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1" dirty="0">
                <a:solidFill>
                  <a:srgbClr val="00B2A5"/>
                </a:solidFill>
                <a:latin typeface="Arial"/>
                <a:ea typeface="Arial"/>
                <a:cs typeface="Arial"/>
                <a:sym typeface="Arial"/>
              </a:rPr>
              <a:t>TECHNOLOGY</a:t>
            </a:r>
            <a:endParaRPr sz="4400" b="1" dirty="0">
              <a:solidFill>
                <a:srgbClr val="00B2A5"/>
              </a:solidFill>
              <a:latin typeface="Arial"/>
              <a:ea typeface="Arial"/>
              <a:cs typeface="Arial"/>
              <a:sym typeface="Arial"/>
            </a:endParaRPr>
          </a:p>
        </p:txBody>
      </p:sp>
      <p:cxnSp>
        <p:nvCxnSpPr>
          <p:cNvPr id="12" name="Google Shape;177;p7"/>
          <p:cNvCxnSpPr/>
          <p:nvPr/>
        </p:nvCxnSpPr>
        <p:spPr>
          <a:xfrm>
            <a:off x="9902466" y="2383102"/>
            <a:ext cx="0" cy="1173092"/>
          </a:xfrm>
          <a:prstGeom prst="straightConnector1">
            <a:avLst/>
          </a:prstGeom>
          <a:noFill/>
          <a:ln w="76200" cap="flat" cmpd="sng">
            <a:solidFill>
              <a:srgbClr val="00A9A5"/>
            </a:solidFill>
            <a:prstDash val="solid"/>
            <a:miter lim="800000"/>
            <a:headEnd type="none" w="sm" len="sm"/>
            <a:tailEnd type="stealth" w="med" len="med"/>
          </a:ln>
        </p:spPr>
      </p:cxnSp>
      <p:sp>
        <p:nvSpPr>
          <p:cNvPr id="13" name="Google Shape;174;p7"/>
          <p:cNvSpPr/>
          <p:nvPr/>
        </p:nvSpPr>
        <p:spPr>
          <a:xfrm>
            <a:off x="7970619" y="3815241"/>
            <a:ext cx="4912261"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chemeClr val="dk1"/>
                </a:solidFill>
                <a:latin typeface="Arial"/>
                <a:ea typeface="Arial"/>
                <a:cs typeface="Arial"/>
                <a:sym typeface="Arial"/>
              </a:rPr>
              <a:t>_ _ _ _ _ _ _ _ _ _</a:t>
            </a:r>
            <a:endParaRPr sz="3600" b="1"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10551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nvGraphicFramePr>
        <p:xfrm>
          <a:off x="1194549" y="1188294"/>
          <a:ext cx="10085976" cy="2027529"/>
        </p:xfrm>
        <a:graphic>
          <a:graphicData uri="http://schemas.openxmlformats.org/drawingml/2006/table">
            <a:tbl>
              <a:tblPr firstRow="1" bandRow="1">
                <a:tableStyleId>{5DA37D80-6434-44D0-A028-1B22A696006F}</a:tableStyleId>
              </a:tblPr>
              <a:tblGrid>
                <a:gridCol w="3250184">
                  <a:extLst>
                    <a:ext uri="{9D8B030D-6E8A-4147-A177-3AD203B41FA5}">
                      <a16:colId xmlns:a16="http://schemas.microsoft.com/office/drawing/2014/main" val="20000"/>
                    </a:ext>
                  </a:extLst>
                </a:gridCol>
                <a:gridCol w="3730911">
                  <a:extLst>
                    <a:ext uri="{9D8B030D-6E8A-4147-A177-3AD203B41FA5}">
                      <a16:colId xmlns:a16="http://schemas.microsoft.com/office/drawing/2014/main" val="20001"/>
                    </a:ext>
                  </a:extLst>
                </a:gridCol>
                <a:gridCol w="3104881">
                  <a:extLst>
                    <a:ext uri="{9D8B030D-6E8A-4147-A177-3AD203B41FA5}">
                      <a16:colId xmlns:a16="http://schemas.microsoft.com/office/drawing/2014/main" val="20002"/>
                    </a:ext>
                  </a:extLst>
                </a:gridCol>
              </a:tblGrid>
              <a:tr h="692727">
                <a:tc>
                  <a:txBody>
                    <a:bodyPr/>
                    <a:lstStyle/>
                    <a:p>
                      <a:pPr algn="ctr"/>
                      <a:r>
                        <a:rPr lang="en-US" sz="2500" b="1" dirty="0">
                          <a:solidFill>
                            <a:srgbClr val="EF4B66"/>
                          </a:solidFill>
                        </a:rPr>
                        <a:t>New words</a:t>
                      </a:r>
                    </a:p>
                  </a:txBody>
                  <a:tcPr anchor="ctr"/>
                </a:tc>
                <a:tc>
                  <a:txBody>
                    <a:bodyPr/>
                    <a:lstStyle/>
                    <a:p>
                      <a:pPr algn="ctr"/>
                      <a:r>
                        <a:rPr lang="en-US" sz="2500" b="1" dirty="0">
                          <a:solidFill>
                            <a:srgbClr val="EF4B66"/>
                          </a:solidFill>
                        </a:rPr>
                        <a:t>Pronunciation</a:t>
                      </a:r>
                    </a:p>
                  </a:txBody>
                  <a:tcPr anchor="ctr"/>
                </a:tc>
                <a:tc>
                  <a:txBody>
                    <a:bodyPr/>
                    <a:lstStyle/>
                    <a:p>
                      <a:pPr algn="ctr"/>
                      <a:r>
                        <a:rPr lang="en-US" sz="2500" b="1" dirty="0">
                          <a:solidFill>
                            <a:srgbClr val="EF4B66"/>
                          </a:solidFill>
                        </a:rPr>
                        <a:t>Meaning</a:t>
                      </a:r>
                    </a:p>
                  </a:txBody>
                  <a:tcPr anchor="ctr"/>
                </a:tc>
                <a:extLst>
                  <a:ext uri="{0D108BD9-81ED-4DB2-BD59-A6C34878D82A}">
                    <a16:rowId xmlns:a16="http://schemas.microsoft.com/office/drawing/2014/main" val="10000"/>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 technology (n)</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tekˈnɒlədʒi</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Công</a:t>
                      </a:r>
                      <a:r>
                        <a:rPr lang="en-US" sz="2400" baseline="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n-US" sz="2400" baseline="0"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nghệ</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 face-to-face</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tə</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ˈ</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feɪs</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Trực</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tiếp</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r>
                        <a:rPr lang="en-US" sz="24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đối</a:t>
                      </a:r>
                      <a:r>
                        <a:rPr lang="en-US" sz="240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mặt</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12" name="Table 11"/>
          <p:cNvGraphicFramePr>
            <a:graphicFrameLocks noGrp="1"/>
          </p:cNvGraphicFramePr>
          <p:nvPr/>
        </p:nvGraphicFramePr>
        <p:xfrm>
          <a:off x="1194551" y="3215823"/>
          <a:ext cx="10085975" cy="1334802"/>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736039">
                  <a:extLst>
                    <a:ext uri="{9D8B030D-6E8A-4147-A177-3AD203B41FA5}">
                      <a16:colId xmlns:a16="http://schemas.microsoft.com/office/drawing/2014/main" val="20001"/>
                    </a:ext>
                  </a:extLst>
                </a:gridCol>
                <a:gridCol w="3104881">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 epidemics (n)</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/ˌ</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epɪˈdemɪk</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Đại</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dịch</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 breakout room (n)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breɪkaʊt</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rʊm</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txBody>
                  <a:tcPr marL="36195" marR="36195" marT="71755" marB="71755" anchor="ctr"/>
                </a:tc>
                <a:tc>
                  <a:txBody>
                    <a:bodyPr/>
                    <a:lstStyle/>
                    <a:p>
                      <a:pPr marL="0" marR="0" algn="ctr">
                        <a:lnSpc>
                          <a:spcPct val="107000"/>
                        </a:lnSpc>
                        <a:spcBef>
                          <a:spcPts val="0"/>
                        </a:spcBef>
                        <a:spcAft>
                          <a:spcPts val="0"/>
                        </a:spcAft>
                      </a:pPr>
                      <a:r>
                        <a:rPr lang="en-US" sz="2400" dirty="0" err="1">
                          <a:effectLst/>
                          <a:latin typeface="Calibri" panose="020F0502020204030204" pitchFamily="34" charset="0"/>
                          <a:ea typeface="Times New Roman" panose="02020603050405020304" pitchFamily="18" charset="0"/>
                          <a:cs typeface="Times New Roman" panose="02020603050405020304" pitchFamily="18" charset="0"/>
                        </a:rPr>
                        <a:t>Phòng</a:t>
                      </a:r>
                      <a:r>
                        <a:rPr lang="en-US" sz="2400" baseline="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2400" baseline="0" dirty="0" err="1">
                          <a:effectLst/>
                          <a:latin typeface="Calibri" panose="020F0502020204030204" pitchFamily="34" charset="0"/>
                          <a:ea typeface="Times New Roman" panose="02020603050405020304" pitchFamily="18" charset="0"/>
                          <a:cs typeface="Times New Roman" panose="02020603050405020304" pitchFamily="18" charset="0"/>
                        </a:rPr>
                        <a:t>học</a:t>
                      </a:r>
                      <a:r>
                        <a:rPr lang="en-US" sz="2400" baseline="0" dirty="0">
                          <a:effectLst/>
                          <a:latin typeface="Calibri" panose="020F0502020204030204" pitchFamily="34" charset="0"/>
                          <a:ea typeface="Times New Roman" panose="02020603050405020304" pitchFamily="18" charset="0"/>
                          <a:cs typeface="Times New Roman" panose="02020603050405020304" pitchFamily="18" charset="0"/>
                        </a:rPr>
                        <a:t> chia </a:t>
                      </a:r>
                      <a:r>
                        <a:rPr lang="en-US" sz="2400" baseline="0" dirty="0" err="1">
                          <a:effectLst/>
                          <a:latin typeface="Calibri" panose="020F0502020204030204" pitchFamily="34" charset="0"/>
                          <a:ea typeface="Times New Roman" panose="02020603050405020304" pitchFamily="18" charset="0"/>
                          <a:cs typeface="Times New Roman" panose="02020603050405020304" pitchFamily="18" charset="0"/>
                        </a:rPr>
                        <a:t>nhỏ</a:t>
                      </a:r>
                      <a:endParaRPr lang="en-US" sz="2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graphicFrame>
        <p:nvGraphicFramePr>
          <p:cNvPr id="13" name="Table 12"/>
          <p:cNvGraphicFramePr>
            <a:graphicFrameLocks noGrp="1"/>
          </p:cNvGraphicFramePr>
          <p:nvPr/>
        </p:nvGraphicFramePr>
        <p:xfrm>
          <a:off x="1194552" y="5221978"/>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736039">
                  <a:extLst>
                    <a:ext uri="{9D8B030D-6E8A-4147-A177-3AD203B41FA5}">
                      <a16:colId xmlns:a16="http://schemas.microsoft.com/office/drawing/2014/main" val="20001"/>
                    </a:ext>
                  </a:extLst>
                </a:gridCol>
                <a:gridCol w="3104881">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 invention</a:t>
                      </a:r>
                      <a:r>
                        <a:rPr lang="en-US" sz="2400" b="1"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ɪnˈvenʃn</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Phát</a:t>
                      </a:r>
                      <a:r>
                        <a:rPr lang="en-US" sz="24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minh</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bl>
          </a:graphicData>
        </a:graphic>
      </p:graphicFrame>
      <p:sp>
        <p:nvSpPr>
          <p:cNvPr id="14" name="Rectangle 13"/>
          <p:cNvSpPr/>
          <p:nvPr/>
        </p:nvSpPr>
        <p:spPr>
          <a:xfrm>
            <a:off x="3733279" y="108296"/>
            <a:ext cx="4158727" cy="830997"/>
          </a:xfrm>
          <a:prstGeom prst="rect">
            <a:avLst/>
          </a:prstGeom>
          <a:noFill/>
        </p:spPr>
        <p:txBody>
          <a:bodyPr wrap="square" lIns="91440" tIns="45720" rIns="91440" bIns="45720">
            <a:spAutoFit/>
          </a:bodyPr>
          <a:lstStyle/>
          <a:p>
            <a:pPr algn="ctr"/>
            <a:r>
              <a:rPr lang="en-US" sz="48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48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graphicFrame>
        <p:nvGraphicFramePr>
          <p:cNvPr id="20" name="Table 19"/>
          <p:cNvGraphicFramePr>
            <a:graphicFrameLocks noGrp="1"/>
          </p:cNvGraphicFramePr>
          <p:nvPr/>
        </p:nvGraphicFramePr>
        <p:xfrm>
          <a:off x="1194550" y="4557479"/>
          <a:ext cx="10085975" cy="667401"/>
        </p:xfrm>
        <a:graphic>
          <a:graphicData uri="http://schemas.openxmlformats.org/drawingml/2006/table">
            <a:tbl>
              <a:tblPr firstRow="1" bandRow="1">
                <a:tableStyleId>{5DA37D80-6434-44D0-A028-1B22A696006F}</a:tableStyleId>
              </a:tblPr>
              <a:tblGrid>
                <a:gridCol w="3245055">
                  <a:extLst>
                    <a:ext uri="{9D8B030D-6E8A-4147-A177-3AD203B41FA5}">
                      <a16:colId xmlns:a16="http://schemas.microsoft.com/office/drawing/2014/main" val="20000"/>
                    </a:ext>
                  </a:extLst>
                </a:gridCol>
                <a:gridCol w="3736039">
                  <a:extLst>
                    <a:ext uri="{9D8B030D-6E8A-4147-A177-3AD203B41FA5}">
                      <a16:colId xmlns:a16="http://schemas.microsoft.com/office/drawing/2014/main" val="20001"/>
                    </a:ext>
                  </a:extLst>
                </a:gridCol>
                <a:gridCol w="3104881">
                  <a:extLst>
                    <a:ext uri="{9D8B030D-6E8A-4147-A177-3AD203B41FA5}">
                      <a16:colId xmlns:a16="http://schemas.microsoft.com/office/drawing/2014/main" val="20002"/>
                    </a:ext>
                  </a:extLst>
                </a:gridCol>
              </a:tblGrid>
              <a:tr h="667401">
                <a:tc>
                  <a:txBody>
                    <a:bodyPr/>
                    <a:lstStyle/>
                    <a:p>
                      <a:pPr marL="144145" marR="0" indent="-144145">
                        <a:lnSpc>
                          <a:spcPct val="107000"/>
                        </a:lnSpc>
                        <a:spcBef>
                          <a:spcPts val="0"/>
                        </a:spcBef>
                        <a:spcAft>
                          <a:spcPts val="0"/>
                        </a:spcAft>
                      </a:pP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 contact</a:t>
                      </a:r>
                      <a:r>
                        <a:rPr lang="en-US" sz="2400" b="1"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lens</a:t>
                      </a:r>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(v) </a:t>
                      </a:r>
                      <a:endParaRPr lang="en-US" sz="2400" b="1"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1755" marR="71755" marT="71755" marB="71755" anchor="ctr"/>
                </a:tc>
                <a:tc>
                  <a:txBody>
                    <a:bodyPr/>
                    <a:lstStyle/>
                    <a:p>
                      <a:pPr marL="0" marR="0" algn="ctr">
                        <a:lnSpc>
                          <a:spcPct val="107000"/>
                        </a:lnSpc>
                        <a:spcBef>
                          <a:spcPts val="0"/>
                        </a:spcBef>
                        <a:spcAft>
                          <a:spcPts val="0"/>
                        </a:spcAft>
                      </a:pP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/ˈ</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kɒntækt</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lenz</a:t>
                      </a:r>
                      <a:r>
                        <a:rPr lang="en-US" sz="2400"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p>
                  </a:txBody>
                  <a:tcPr marL="36195" marR="36195" marT="71755" marB="71755" anchor="ctr"/>
                </a:tc>
                <a:tc>
                  <a:txBody>
                    <a:bodyPr/>
                    <a:lstStyle/>
                    <a:p>
                      <a:pPr marL="0" marR="0" algn="ctr">
                        <a:lnSpc>
                          <a:spcPct val="107000"/>
                        </a:lnSpc>
                        <a:spcBef>
                          <a:spcPts val="0"/>
                        </a:spcBef>
                        <a:spcAft>
                          <a:spcPts val="0"/>
                        </a:spcAft>
                      </a:pPr>
                      <a:r>
                        <a:rPr lang="en-US" sz="2400" b="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Kính</a:t>
                      </a:r>
                      <a:r>
                        <a:rPr lang="en-US" sz="24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áp</a:t>
                      </a:r>
                      <a:r>
                        <a:rPr lang="en-US" sz="2400" b="0" baseline="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2400" b="0" baseline="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tròng</a:t>
                      </a:r>
                      <a:endParaRPr lang="en-US" sz="2400" b="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36195" marR="36195" marT="71755" marB="71755" anchor="ctr"/>
                </a:tc>
                <a:extLst>
                  <a:ext uri="{0D108BD9-81ED-4DB2-BD59-A6C34878D82A}">
                    <a16:rowId xmlns:a16="http://schemas.microsoft.com/office/drawing/2014/main" val="2917693607"/>
                  </a:ext>
                </a:extLst>
              </a:tr>
            </a:tbl>
          </a:graphicData>
        </a:graphic>
      </p:graphicFrame>
      <p:pic>
        <p:nvPicPr>
          <p:cNvPr id="2" name="tech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26382" y="2003944"/>
            <a:ext cx="487363" cy="487363"/>
          </a:xfrm>
          <a:prstGeom prst="rect">
            <a:avLst/>
          </a:prstGeom>
        </p:spPr>
      </p:pic>
      <p:pic>
        <p:nvPicPr>
          <p:cNvPr id="3" name="face to face">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626381" y="2666232"/>
            <a:ext cx="487363" cy="487363"/>
          </a:xfrm>
          <a:prstGeom prst="rect">
            <a:avLst/>
          </a:prstGeom>
        </p:spPr>
      </p:pic>
      <p:pic>
        <p:nvPicPr>
          <p:cNvPr id="4"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26380" y="3328520"/>
            <a:ext cx="487363" cy="487363"/>
          </a:xfrm>
          <a:prstGeom prst="rect">
            <a:avLst/>
          </a:prstGeom>
        </p:spPr>
      </p:pic>
      <p:pic>
        <p:nvPicPr>
          <p:cNvPr id="5" name="breakout room">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661738" y="3990808"/>
            <a:ext cx="487363" cy="487363"/>
          </a:xfrm>
          <a:prstGeom prst="rect">
            <a:avLst/>
          </a:prstGeom>
        </p:spPr>
      </p:pic>
      <p:pic>
        <p:nvPicPr>
          <p:cNvPr id="7" name="contact lens">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614302" y="4653096"/>
            <a:ext cx="487363" cy="487363"/>
          </a:xfrm>
          <a:prstGeom prst="rect">
            <a:avLst/>
          </a:prstGeom>
        </p:spPr>
      </p:pic>
      <p:pic>
        <p:nvPicPr>
          <p:cNvPr id="8" name="invention">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618255" y="5357070"/>
            <a:ext cx="487363" cy="487363"/>
          </a:xfrm>
          <a:prstGeom prst="rect">
            <a:avLst/>
          </a:prstGeom>
        </p:spPr>
      </p:pic>
    </p:spTree>
    <p:extLst>
      <p:ext uri="{BB962C8B-B14F-4D97-AF65-F5344CB8AC3E}">
        <p14:creationId xmlns:p14="http://schemas.microsoft.com/office/powerpoint/2010/main" val="39564509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40"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36"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248" fill="hold"/>
                                        <p:tgtEl>
                                          <p:spTgt spid="5"/>
                                        </p:tgtEl>
                                      </p:cBhvr>
                                    </p:cmd>
                                  </p:childTnLst>
                                </p:cTn>
                              </p:par>
                            </p:childTnLst>
                          </p:cTn>
                        </p:par>
                      </p:childTnLst>
                    </p:cTn>
                  </p:par>
                </p:childTnLst>
              </p:cTn>
              <p:nextCondLst>
                <p:cond evt="onClick" delay="0">
                  <p:tgtEl>
                    <p:spTgt spid="5"/>
                  </p:tgtEl>
                </p:cond>
              </p:nextCondLst>
            </p:seq>
            <p:audio>
              <p:cMediaNode vol="80000">
                <p:cTn id="25" fill="hold" display="0">
                  <p:stCondLst>
                    <p:cond delay="indefinite"/>
                  </p:stCondLst>
                  <p:endCondLst>
                    <p:cond evt="onStopAudio" delay="0">
                      <p:tgtEl>
                        <p:sldTgt/>
                      </p:tgtEl>
                    </p:cond>
                  </p:endCondLst>
                </p:cTn>
                <p:tgtEl>
                  <p:spTgt spid="5"/>
                </p:tgtEl>
              </p:cMediaNode>
            </p:audio>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36" fill="hold"/>
                                        <p:tgtEl>
                                          <p:spTgt spid="7"/>
                                        </p:tgtEl>
                                      </p:cBhvr>
                                    </p:cmd>
                                  </p:childTnLst>
                                </p:cTn>
                              </p:par>
                            </p:childTnLst>
                          </p:cTn>
                        </p:par>
                      </p:childTnLst>
                    </p:cTn>
                  </p:par>
                </p:childTnLst>
              </p:cTn>
              <p:nextCondLst>
                <p:cond evt="onClick" delay="0">
                  <p:tgtEl>
                    <p:spTgt spid="7"/>
                  </p:tgtEl>
                </p:cond>
              </p:nextCondLst>
            </p:seq>
            <p:audio>
              <p:cMediaNode vol="80000">
                <p:cTn id="31" fill="hold" display="0">
                  <p:stCondLst>
                    <p:cond delay="indefinite"/>
                  </p:stCondLst>
                  <p:endCondLst>
                    <p:cond evt="onStopAudio" delay="0">
                      <p:tgtEl>
                        <p:sldTgt/>
                      </p:tgtEl>
                    </p:cond>
                  </p:endCondLst>
                </p:cTn>
                <p:tgtEl>
                  <p:spTgt spid="7"/>
                </p:tgtEl>
              </p:cMediaNode>
            </p:audio>
            <p:seq concurrent="1" nextAc="seek">
              <p:cTn id="32" restart="whenNotActive" fill="hold" evtFilter="cancelBubble" nodeType="interactiveSeq">
                <p:stCondLst>
                  <p:cond evt="onClick" delay="0">
                    <p:tgtEl>
                      <p:spTgt spid="8"/>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4" fill="hold"/>
                                        <p:tgtEl>
                                          <p:spTgt spid="8"/>
                                        </p:tgtEl>
                                      </p:cBhvr>
                                    </p:cmd>
                                  </p:childTnLst>
                                </p:cTn>
                              </p:par>
                            </p:childTnLst>
                          </p:cTn>
                        </p:par>
                      </p:childTnLst>
                    </p:cTn>
                  </p:par>
                </p:childTnLst>
              </p:cTn>
              <p:nextCondLst>
                <p:cond evt="onClick" delay="0">
                  <p:tgtEl>
                    <p:spTgt spid="8"/>
                  </p:tgtEl>
                </p:cond>
              </p:nextCondLst>
            </p:seq>
            <p:audio>
              <p:cMediaNode vol="80000">
                <p:cTn id="3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82876" y="6198637"/>
            <a:ext cx="9892388" cy="584775"/>
          </a:xfrm>
          <a:prstGeom prst="rect">
            <a:avLst/>
          </a:prstGeom>
        </p:spPr>
        <p:txBody>
          <a:bodyPr wrap="none">
            <a:spAutoFit/>
          </a:bodyPr>
          <a:lstStyle/>
          <a:p>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3200" b="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3200" b="1" i="1" dirty="0">
                <a:solidFill>
                  <a:srgbClr val="C00000"/>
                </a:solidFill>
                <a:latin typeface="Times New Roman" panose="02020603050405020304" pitchFamily="18" charset="0"/>
                <a:ea typeface="Times New Roman" panose="02020603050405020304" pitchFamily="18" charset="0"/>
                <a:cs typeface="Times New Roman" panose="02020603050405020304" pitchFamily="18" charset="0"/>
              </a:rPr>
              <a:t>Talk about the development of science and technology.</a:t>
            </a:r>
            <a:endParaRPr lang="en-US" sz="3200" b="1" dirty="0">
              <a:solidFill>
                <a:srgbClr val="C00000"/>
              </a:solidFill>
              <a:latin typeface="Times New Roman" panose="02020603050405020304" pitchFamily="18" charset="0"/>
              <a:cs typeface="Times New Roman" panose="02020603050405020304" pitchFamily="18" charset="0"/>
            </a:endParaRPr>
          </a:p>
        </p:txBody>
      </p:sp>
      <p:pic>
        <p:nvPicPr>
          <p:cNvPr id="3" name="Picture 2" descr="Những hình ảnh hiếm về học trò tiểu học năm xư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329" y="106383"/>
            <a:ext cx="3252276" cy="194882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Phòng học thông minh - Giải pháp giáo dục mới trong tương la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339" y="161992"/>
            <a:ext cx="3272790" cy="19602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Top 7 điện thoại giá dưới 5 triệu đồng đáng mua nhất tháng 2/2022, Nokia  G50 bất ngờ lọt to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2675" y="2126974"/>
            <a:ext cx="3272790" cy="1899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Địa chỉ sửa điện thoại Nokia cũ,Nokia Cổ tại Hà Nộ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5797" y="2055206"/>
            <a:ext cx="3193883" cy="19107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8 con tàu cao tốc nhanh nhất trên thế giớ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35435" y="2221685"/>
            <a:ext cx="3380368" cy="21002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Đầu Máy Xe Lửa Ấn Độ Kéo Tàu SPT1 Đổ Dốc Dầu Giây Vào Ga Tránh Tàu SE10 Và  Tàu AH1 (Sep 24, 2017) - YouTub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1204" y="161992"/>
            <a:ext cx="3299750" cy="210026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4" descr="Review Top 5 máy cắt lúa không thể thiếu cho nhà nô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05320" y="4299330"/>
            <a:ext cx="3151768" cy="192670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descr="Nhớ máy tuốt lúa - Báo Quảng Ngãi điện tử"/>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0074" y="4220400"/>
            <a:ext cx="3076602" cy="200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5037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975807"/>
            <a:chOff x="0" y="-3"/>
            <a:chExt cx="12192000" cy="1083309"/>
          </a:xfrm>
          <a:solidFill>
            <a:schemeClr val="accent2"/>
          </a:solidFill>
        </p:grpSpPr>
        <p:sp>
          <p:nvSpPr>
            <p:cNvPr id="23" name="Round Single Corner Rectangle 22"/>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927147" y="1024661"/>
            <a:ext cx="4433082" cy="625641"/>
          </a:xfrm>
          <a:prstGeom prst="roundRect">
            <a:avLst>
              <a:gd name="adj" fmla="val 42661"/>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30051" y="856265"/>
            <a:ext cx="964452" cy="916490"/>
          </a:xfrm>
          <a:prstGeom prst="rect">
            <a:avLst/>
          </a:prstGeom>
        </p:spPr>
      </p:pic>
      <p:sp>
        <p:nvSpPr>
          <p:cNvPr id="36" name="TextBox 35"/>
          <p:cNvSpPr txBox="1"/>
          <p:nvPr/>
        </p:nvSpPr>
        <p:spPr>
          <a:xfrm>
            <a:off x="4294503" y="1132163"/>
            <a:ext cx="4065726" cy="461665"/>
          </a:xfrm>
          <a:prstGeom prst="rect">
            <a:avLst/>
          </a:prstGeom>
          <a:noFill/>
        </p:spPr>
        <p:txBody>
          <a:bodyPr wrap="square" rtlCol="0">
            <a:spAutoFit/>
          </a:bodyPr>
          <a:lstStyle/>
          <a:p>
            <a:r>
              <a:rPr lang="en-US" sz="2400" b="1" dirty="0">
                <a:solidFill>
                  <a:srgbClr val="002060"/>
                </a:solidFill>
              </a:rPr>
              <a:t>LESSON 1: GETTING STARTED</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1" y="88279"/>
            <a:ext cx="7813218" cy="707886"/>
          </a:xfrm>
          <a:prstGeom prst="rect">
            <a:avLst/>
          </a:prstGeom>
          <a:noFill/>
        </p:spPr>
        <p:txBody>
          <a:bodyPr wrap="square" rtlCol="0">
            <a:spAutoFit/>
          </a:bodyPr>
          <a:lstStyle/>
          <a:p>
            <a:r>
              <a:rPr lang="en-US" sz="4000" b="1" dirty="0">
                <a:solidFill>
                  <a:schemeClr val="bg1"/>
                </a:solidFill>
                <a:latin typeface="Myriad Pro" pitchFamily="34" charset="0"/>
              </a:rPr>
              <a:t>SCIENCE AND TECHNOLOGY</a:t>
            </a: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p>
        </p:txBody>
      </p:sp>
      <p:sp>
        <p:nvSpPr>
          <p:cNvPr id="43" name="TextBox 42">
            <a:extLst>
              <a:ext uri="{FF2B5EF4-FFF2-40B4-BE49-F238E27FC236}">
                <a16:creationId xmlns:a16="http://schemas.microsoft.com/office/drawing/2014/main" id="{607B7897-B16D-44E3-91AE-9D0FF2697117}"/>
              </a:ext>
            </a:extLst>
          </p:cNvPr>
          <p:cNvSpPr txBox="1"/>
          <p:nvPr/>
        </p:nvSpPr>
        <p:spPr>
          <a:xfrm>
            <a:off x="3458304" y="1720709"/>
            <a:ext cx="5370766" cy="584775"/>
          </a:xfrm>
          <a:prstGeom prst="rect">
            <a:avLst/>
          </a:prstGeom>
          <a:noFill/>
        </p:spPr>
        <p:txBody>
          <a:bodyPr wrap="square" rtlCol="0">
            <a:spAutoFit/>
          </a:bodyPr>
          <a:lstStyle/>
          <a:p>
            <a:pPr algn="ctr"/>
            <a:r>
              <a:rPr lang="en-US" sz="3200" b="1" dirty="0">
                <a:solidFill>
                  <a:srgbClr val="3B87CD"/>
                </a:solidFill>
              </a:rPr>
              <a:t>Great news for students</a:t>
            </a: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11</a:t>
            </a:r>
          </a:p>
        </p:txBody>
      </p:sp>
      <p:pic>
        <p:nvPicPr>
          <p:cNvPr id="4" name="Picture 3"/>
          <p:cNvPicPr>
            <a:picLocks noChangeAspect="1"/>
          </p:cNvPicPr>
          <p:nvPr/>
        </p:nvPicPr>
        <p:blipFill>
          <a:blip r:embed="rId4"/>
          <a:stretch>
            <a:fillRect/>
          </a:stretch>
        </p:blipFill>
        <p:spPr>
          <a:xfrm>
            <a:off x="1494111" y="2359009"/>
            <a:ext cx="9299153" cy="4248344"/>
          </a:xfrm>
          <a:prstGeom prst="rect">
            <a:avLst/>
          </a:prstGeom>
        </p:spPr>
      </p:pic>
    </p:spTree>
    <p:extLst>
      <p:ext uri="{BB962C8B-B14F-4D97-AF65-F5344CB8AC3E}">
        <p14:creationId xmlns:p14="http://schemas.microsoft.com/office/powerpoint/2010/main" val="252621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186786" y="1675782"/>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800" b="1" dirty="0">
                <a:solidFill>
                  <a:srgbClr val="AD4F0F"/>
                </a:solidFill>
              </a:rPr>
              <a:t>technology </a:t>
            </a:r>
            <a:r>
              <a:rPr lang="en-US" sz="4800" b="1" dirty="0">
                <a:solidFill>
                  <a:srgbClr val="AD4F0F"/>
                </a:solidFill>
                <a:cs typeface="Calibri" panose="020F0502020204030204" pitchFamily="34" charset="0"/>
              </a:rPr>
              <a:t>(n)</a:t>
            </a:r>
          </a:p>
        </p:txBody>
      </p:sp>
      <p:sp>
        <p:nvSpPr>
          <p:cNvPr id="12" name="Rectangle 11"/>
          <p:cNvSpPr/>
          <p:nvPr/>
        </p:nvSpPr>
        <p:spPr>
          <a:xfrm>
            <a:off x="281189" y="3673891"/>
            <a:ext cx="4050892" cy="769441"/>
          </a:xfrm>
          <a:prstGeom prst="rect">
            <a:avLst/>
          </a:prstGeom>
        </p:spPr>
        <p:txBody>
          <a:bodyPr wrap="square">
            <a:spAutoFit/>
          </a:bodyPr>
          <a:lstStyle/>
          <a:p>
            <a:pPr lvl="0" algn="ctr"/>
            <a:r>
              <a:rPr lang="en-US" sz="4400" b="1" dirty="0" err="1"/>
              <a:t>công</a:t>
            </a:r>
            <a:r>
              <a:rPr lang="en-US" sz="4400" b="1" dirty="0"/>
              <a:t> </a:t>
            </a:r>
            <a:r>
              <a:rPr lang="en-US" sz="4400" b="1" dirty="0" err="1"/>
              <a:t>nghệ</a:t>
            </a:r>
            <a:endParaRPr lang="en-US" sz="4400" b="1" dirty="0"/>
          </a:p>
        </p:txBody>
      </p:sp>
      <p:sp>
        <p:nvSpPr>
          <p:cNvPr id="2" name="Rectangle 1"/>
          <p:cNvSpPr/>
          <p:nvPr/>
        </p:nvSpPr>
        <p:spPr>
          <a:xfrm>
            <a:off x="1079473" y="2752884"/>
            <a:ext cx="2454326" cy="584775"/>
          </a:xfrm>
          <a:prstGeom prst="rect">
            <a:avLst/>
          </a:prstGeom>
        </p:spPr>
        <p:txBody>
          <a:bodyPr wrap="none">
            <a:spAutoFit/>
          </a:bodyPr>
          <a:lstStyle/>
          <a:p>
            <a:pPr algn="ctr"/>
            <a:r>
              <a:rPr lang="en-US" sz="3200" b="1" dirty="0">
                <a:solidFill>
                  <a:schemeClr val="accent5">
                    <a:lumMod val="50000"/>
                  </a:schemeClr>
                </a:solidFill>
              </a:rPr>
              <a:t>/</a:t>
            </a:r>
            <a:r>
              <a:rPr lang="en-US" sz="3200" b="1" dirty="0" err="1">
                <a:solidFill>
                  <a:schemeClr val="accent5">
                    <a:lumMod val="50000"/>
                  </a:schemeClr>
                </a:solidFill>
              </a:rPr>
              <a:t>tekˈnɒlədʒi</a:t>
            </a:r>
            <a:r>
              <a:rPr lang="en-US" sz="3200" b="1" dirty="0">
                <a:solidFill>
                  <a:schemeClr val="accent5">
                    <a:lumMod val="50000"/>
                  </a:schemeClr>
                </a:solidFill>
              </a:rPr>
              <a:t>/</a:t>
            </a:r>
          </a:p>
        </p:txBody>
      </p:sp>
      <p:sp>
        <p:nvSpPr>
          <p:cNvPr id="4" name="Rectangle 3"/>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pic>
        <p:nvPicPr>
          <p:cNvPr id="6" name="Picture 5"/>
          <p:cNvPicPr>
            <a:picLocks noChangeAspect="1"/>
          </p:cNvPicPr>
          <p:nvPr/>
        </p:nvPicPr>
        <p:blipFill>
          <a:blip r:embed="rId5"/>
          <a:stretch>
            <a:fillRect/>
          </a:stretch>
        </p:blipFill>
        <p:spPr>
          <a:xfrm>
            <a:off x="4457362" y="671346"/>
            <a:ext cx="7255178" cy="4404995"/>
          </a:xfrm>
          <a:prstGeom prst="rect">
            <a:avLst/>
          </a:prstGeom>
        </p:spPr>
      </p:pic>
      <p:pic>
        <p:nvPicPr>
          <p:cNvPr id="3" name="technolog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0835" y="4443332"/>
            <a:ext cx="806306" cy="806306"/>
          </a:xfrm>
          <a:prstGeom prst="rect">
            <a:avLst/>
          </a:prstGeom>
        </p:spPr>
      </p:pic>
    </p:spTree>
    <p:extLst>
      <p:ext uri="{BB962C8B-B14F-4D97-AF65-F5344CB8AC3E}">
        <p14:creationId xmlns:p14="http://schemas.microsoft.com/office/powerpoint/2010/main" val="281797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00"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face to face </a:t>
            </a:r>
            <a:r>
              <a:rPr lang="en-US" sz="4000" b="1" dirty="0">
                <a:solidFill>
                  <a:srgbClr val="AD4F0F"/>
                </a:solidFill>
                <a:cs typeface="Calibri" panose="020F0502020204030204" pitchFamily="34" charset="0"/>
              </a:rPr>
              <a:t>(</a:t>
            </a:r>
            <a:r>
              <a:rPr lang="en-US" sz="4000" b="1" dirty="0" err="1">
                <a:solidFill>
                  <a:srgbClr val="AD4F0F"/>
                </a:solidFill>
                <a:cs typeface="Calibri" panose="020F0502020204030204" pitchFamily="34" charset="0"/>
              </a:rPr>
              <a:t>adj</a:t>
            </a:r>
            <a:r>
              <a:rPr lang="en-US" sz="4000" b="1" dirty="0">
                <a:solidFill>
                  <a:srgbClr val="AD4F0F"/>
                </a:solidFill>
                <a:cs typeface="Calibri" panose="020F0502020204030204" pitchFamily="34" charset="0"/>
              </a:rPr>
              <a:t>)</a:t>
            </a:r>
          </a:p>
        </p:txBody>
      </p:sp>
      <p:sp>
        <p:nvSpPr>
          <p:cNvPr id="12" name="Rectangle 11"/>
          <p:cNvSpPr/>
          <p:nvPr/>
        </p:nvSpPr>
        <p:spPr>
          <a:xfrm>
            <a:off x="281189" y="3673891"/>
            <a:ext cx="4050892" cy="584775"/>
          </a:xfrm>
          <a:prstGeom prst="rect">
            <a:avLst/>
          </a:prstGeom>
        </p:spPr>
        <p:txBody>
          <a:bodyPr wrap="square">
            <a:spAutoFit/>
          </a:bodyPr>
          <a:lstStyle/>
          <a:p>
            <a:pPr lvl="0" algn="ctr"/>
            <a:r>
              <a:rPr lang="en-US" sz="3200" dirty="0" err="1"/>
              <a:t>Trực</a:t>
            </a:r>
            <a:r>
              <a:rPr lang="en-US" sz="3200" dirty="0"/>
              <a:t> </a:t>
            </a:r>
            <a:r>
              <a:rPr lang="en-US" sz="3200" dirty="0" err="1"/>
              <a:t>tiếp</a:t>
            </a:r>
            <a:r>
              <a:rPr lang="en-US" sz="3200" dirty="0"/>
              <a:t>, </a:t>
            </a:r>
            <a:r>
              <a:rPr lang="en-US" sz="3200" dirty="0" err="1"/>
              <a:t>mặt</a:t>
            </a:r>
            <a:r>
              <a:rPr lang="en-US" sz="3200" dirty="0"/>
              <a:t> </a:t>
            </a:r>
            <a:r>
              <a:rPr lang="en-US" sz="3200" dirty="0" err="1"/>
              <a:t>đối</a:t>
            </a:r>
            <a:r>
              <a:rPr lang="en-US" sz="3200" dirty="0"/>
              <a:t> </a:t>
            </a:r>
            <a:r>
              <a:rPr lang="en-US" sz="3200" dirty="0" err="1"/>
              <a:t>mặt</a:t>
            </a:r>
            <a:endParaRPr lang="en-US" sz="3200" dirty="0"/>
          </a:p>
        </p:txBody>
      </p:sp>
      <p:sp>
        <p:nvSpPr>
          <p:cNvPr id="2" name="Rectangle 1"/>
          <p:cNvSpPr/>
          <p:nvPr/>
        </p:nvSpPr>
        <p:spPr>
          <a:xfrm>
            <a:off x="1024104" y="3008667"/>
            <a:ext cx="2565061" cy="584775"/>
          </a:xfrm>
          <a:prstGeom prst="rect">
            <a:avLst/>
          </a:prstGeom>
        </p:spPr>
        <p:txBody>
          <a:bodyPr wrap="none">
            <a:spAutoFit/>
          </a:bodyPr>
          <a:lstStyle/>
          <a:p>
            <a:pPr algn="ctr"/>
            <a:r>
              <a:rPr lang="en-US" sz="3200" b="1" dirty="0">
                <a:solidFill>
                  <a:schemeClr val="accent5">
                    <a:lumMod val="50000"/>
                  </a:schemeClr>
                </a:solidFill>
              </a:rPr>
              <a:t>/ˌ</a:t>
            </a:r>
            <a:r>
              <a:rPr lang="en-US" sz="3200" b="1" dirty="0" err="1">
                <a:solidFill>
                  <a:schemeClr val="accent5">
                    <a:lumMod val="50000"/>
                  </a:schemeClr>
                </a:solidFill>
              </a:rPr>
              <a:t>feɪs</a:t>
            </a:r>
            <a:r>
              <a:rPr lang="en-US" sz="3200" b="1" dirty="0">
                <a:solidFill>
                  <a:schemeClr val="accent5">
                    <a:lumMod val="50000"/>
                  </a:schemeClr>
                </a:solidFill>
              </a:rPr>
              <a:t> </a:t>
            </a:r>
            <a:r>
              <a:rPr lang="en-US" sz="3200" b="1" dirty="0" err="1">
                <a:solidFill>
                  <a:schemeClr val="accent5">
                    <a:lumMod val="50000"/>
                  </a:schemeClr>
                </a:solidFill>
              </a:rPr>
              <a:t>tə</a:t>
            </a:r>
            <a:r>
              <a:rPr lang="en-US" sz="3200" b="1" dirty="0">
                <a:solidFill>
                  <a:schemeClr val="accent5">
                    <a:lumMod val="50000"/>
                  </a:schemeClr>
                </a:solidFill>
              </a:rPr>
              <a:t> ˈ</a:t>
            </a:r>
            <a:r>
              <a:rPr lang="en-US" sz="3200" b="1" dirty="0" err="1">
                <a:solidFill>
                  <a:schemeClr val="accent5">
                    <a:lumMod val="50000"/>
                  </a:schemeClr>
                </a:solidFill>
              </a:rPr>
              <a:t>feɪs</a:t>
            </a:r>
            <a:r>
              <a:rPr lang="en-US" sz="3200" b="1" dirty="0">
                <a:solidFill>
                  <a:schemeClr val="accent5">
                    <a:lumMod val="50000"/>
                  </a:schemeClr>
                </a:solidFill>
              </a:rPr>
              <a:t>/</a:t>
            </a:r>
          </a:p>
        </p:txBody>
      </p:sp>
      <p:pic>
        <p:nvPicPr>
          <p:cNvPr id="3" name="Picture 2"/>
          <p:cNvPicPr>
            <a:picLocks noChangeAspect="1"/>
          </p:cNvPicPr>
          <p:nvPr/>
        </p:nvPicPr>
        <p:blipFill>
          <a:blip r:embed="rId5"/>
          <a:stretch>
            <a:fillRect/>
          </a:stretch>
        </p:blipFill>
        <p:spPr>
          <a:xfrm>
            <a:off x="5217794" y="1465014"/>
            <a:ext cx="6232525" cy="4256855"/>
          </a:xfrm>
          <a:prstGeom prst="rect">
            <a:avLst/>
          </a:prstGeom>
        </p:spPr>
      </p:pic>
      <p:pic>
        <p:nvPicPr>
          <p:cNvPr id="5" name="face to fac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44809" y="4258666"/>
            <a:ext cx="684537" cy="684537"/>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119893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40"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7"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443640" y="2148393"/>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epidemics </a:t>
            </a:r>
            <a:r>
              <a:rPr lang="en-US" sz="4000" b="1" dirty="0">
                <a:solidFill>
                  <a:srgbClr val="AD4F0F"/>
                </a:solidFill>
                <a:cs typeface="Calibri" panose="020F0502020204030204" pitchFamily="34" charset="0"/>
              </a:rPr>
              <a:t>(n)</a:t>
            </a:r>
          </a:p>
        </p:txBody>
      </p:sp>
      <p:sp>
        <p:nvSpPr>
          <p:cNvPr id="12" name="Rectangle 11"/>
          <p:cNvSpPr/>
          <p:nvPr/>
        </p:nvSpPr>
        <p:spPr>
          <a:xfrm>
            <a:off x="281189" y="3673891"/>
            <a:ext cx="4050892" cy="584775"/>
          </a:xfrm>
          <a:prstGeom prst="rect">
            <a:avLst/>
          </a:prstGeom>
        </p:spPr>
        <p:txBody>
          <a:bodyPr wrap="square">
            <a:spAutoFit/>
          </a:bodyPr>
          <a:lstStyle/>
          <a:p>
            <a:pPr lvl="0" algn="ctr"/>
            <a:r>
              <a:rPr lang="en-US" sz="3200" dirty="0" err="1"/>
              <a:t>đại</a:t>
            </a:r>
            <a:r>
              <a:rPr lang="en-US" sz="3200" dirty="0"/>
              <a:t> </a:t>
            </a:r>
            <a:r>
              <a:rPr lang="en-US" sz="3200" dirty="0" err="1"/>
              <a:t>dịch</a:t>
            </a:r>
            <a:endParaRPr lang="en-US" sz="3200" dirty="0"/>
          </a:p>
        </p:txBody>
      </p:sp>
      <p:sp>
        <p:nvSpPr>
          <p:cNvPr id="2" name="Rectangle 1"/>
          <p:cNvSpPr/>
          <p:nvPr/>
        </p:nvSpPr>
        <p:spPr>
          <a:xfrm>
            <a:off x="1093000" y="3008667"/>
            <a:ext cx="2427268" cy="584775"/>
          </a:xfrm>
          <a:prstGeom prst="rect">
            <a:avLst/>
          </a:prstGeom>
        </p:spPr>
        <p:txBody>
          <a:bodyPr wrap="none">
            <a:spAutoFit/>
          </a:bodyPr>
          <a:lstStyle/>
          <a:p>
            <a:pPr algn="ctr"/>
            <a:r>
              <a:rPr lang="en-US" sz="3200" b="1" dirty="0">
                <a:solidFill>
                  <a:schemeClr val="accent5">
                    <a:lumMod val="50000"/>
                  </a:schemeClr>
                </a:solidFill>
              </a:rPr>
              <a:t>/ˌ</a:t>
            </a:r>
            <a:r>
              <a:rPr lang="en-US" sz="3200" b="1" dirty="0" err="1">
                <a:solidFill>
                  <a:schemeClr val="accent5">
                    <a:lumMod val="50000"/>
                  </a:schemeClr>
                </a:solidFill>
              </a:rPr>
              <a:t>epɪˈdemɪk</a:t>
            </a:r>
            <a:r>
              <a:rPr lang="en-US" sz="3200" b="1" dirty="0">
                <a:solidFill>
                  <a:schemeClr val="accent5">
                    <a:lumMod val="50000"/>
                  </a:schemeClr>
                </a:solidFill>
              </a:rPr>
              <a:t>/</a:t>
            </a:r>
          </a:p>
        </p:txBody>
      </p:sp>
      <p:pic>
        <p:nvPicPr>
          <p:cNvPr id="5" name="Picture 4"/>
          <p:cNvPicPr>
            <a:picLocks noChangeAspect="1"/>
          </p:cNvPicPr>
          <p:nvPr/>
        </p:nvPicPr>
        <p:blipFill>
          <a:blip r:embed="rId5"/>
          <a:stretch>
            <a:fillRect/>
          </a:stretch>
        </p:blipFill>
        <p:spPr>
          <a:xfrm>
            <a:off x="4619763" y="1470140"/>
            <a:ext cx="6940526" cy="4625860"/>
          </a:xfrm>
          <a:prstGeom prst="rect">
            <a:avLst/>
          </a:prstGeom>
        </p:spPr>
      </p:pic>
      <p:pic>
        <p:nvPicPr>
          <p:cNvPr id="3" name="epidemic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975023" y="4339115"/>
            <a:ext cx="663221" cy="663221"/>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214298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320"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737102" y="2168625"/>
            <a:ext cx="5760980" cy="657441"/>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4000" b="1" dirty="0">
                <a:solidFill>
                  <a:srgbClr val="AD4F0F"/>
                </a:solidFill>
              </a:rPr>
              <a:t>breakout room</a:t>
            </a:r>
            <a:endParaRPr lang="en-US" sz="4000" b="1" dirty="0">
              <a:solidFill>
                <a:srgbClr val="AD4F0F"/>
              </a:solidFill>
              <a:cs typeface="Calibri" panose="020F0502020204030204" pitchFamily="34" charset="0"/>
            </a:endParaRPr>
          </a:p>
        </p:txBody>
      </p:sp>
      <p:sp>
        <p:nvSpPr>
          <p:cNvPr id="12" name="Rectangle 11"/>
          <p:cNvSpPr/>
          <p:nvPr/>
        </p:nvSpPr>
        <p:spPr>
          <a:xfrm>
            <a:off x="281189" y="3673891"/>
            <a:ext cx="4050892" cy="1077218"/>
          </a:xfrm>
          <a:prstGeom prst="rect">
            <a:avLst/>
          </a:prstGeom>
        </p:spPr>
        <p:txBody>
          <a:bodyPr wrap="square">
            <a:spAutoFit/>
          </a:bodyPr>
          <a:lstStyle/>
          <a:p>
            <a:pPr lvl="0" algn="ctr"/>
            <a:r>
              <a:rPr lang="en-US" sz="3200" dirty="0" err="1"/>
              <a:t>Phòng</a:t>
            </a:r>
            <a:r>
              <a:rPr lang="en-US" sz="3200" dirty="0"/>
              <a:t> </a:t>
            </a:r>
            <a:r>
              <a:rPr lang="en-US" sz="3200" dirty="0" err="1"/>
              <a:t>học</a:t>
            </a:r>
            <a:r>
              <a:rPr lang="en-US" sz="3200" dirty="0"/>
              <a:t> chia </a:t>
            </a:r>
            <a:r>
              <a:rPr lang="en-US" sz="3200" dirty="0" err="1"/>
              <a:t>nhỏ</a:t>
            </a:r>
            <a:r>
              <a:rPr lang="en-US" sz="3200" dirty="0"/>
              <a:t>, chia </a:t>
            </a:r>
            <a:r>
              <a:rPr lang="en-US" sz="3200" dirty="0" err="1"/>
              <a:t>nhóm</a:t>
            </a:r>
            <a:endParaRPr lang="en-US" sz="3200" dirty="0"/>
          </a:p>
        </p:txBody>
      </p:sp>
      <p:sp>
        <p:nvSpPr>
          <p:cNvPr id="2" name="Rectangle 1"/>
          <p:cNvSpPr/>
          <p:nvPr/>
        </p:nvSpPr>
        <p:spPr>
          <a:xfrm>
            <a:off x="786026" y="3008667"/>
            <a:ext cx="3041218" cy="584775"/>
          </a:xfrm>
          <a:prstGeom prst="rect">
            <a:avLst/>
          </a:prstGeom>
        </p:spPr>
        <p:txBody>
          <a:bodyPr wrap="none">
            <a:spAutoFit/>
          </a:bodyPr>
          <a:lstStyle/>
          <a:p>
            <a:pPr algn="ctr"/>
            <a:r>
              <a:rPr lang="en-US" sz="3200" b="1" dirty="0">
                <a:solidFill>
                  <a:schemeClr val="accent5">
                    <a:lumMod val="50000"/>
                  </a:schemeClr>
                </a:solidFill>
              </a:rPr>
              <a:t>/ˈ</a:t>
            </a:r>
            <a:r>
              <a:rPr lang="en-US" sz="3200" b="1" dirty="0" err="1">
                <a:solidFill>
                  <a:schemeClr val="accent5">
                    <a:lumMod val="50000"/>
                  </a:schemeClr>
                </a:solidFill>
              </a:rPr>
              <a:t>breɪkaʊt</a:t>
            </a:r>
            <a:r>
              <a:rPr lang="en-US" sz="3200" b="1" dirty="0">
                <a:solidFill>
                  <a:schemeClr val="accent5">
                    <a:lumMod val="50000"/>
                  </a:schemeClr>
                </a:solidFill>
              </a:rPr>
              <a:t> </a:t>
            </a:r>
            <a:r>
              <a:rPr lang="en-US" sz="3200" b="1" dirty="0" err="1">
                <a:solidFill>
                  <a:schemeClr val="accent5">
                    <a:lumMod val="50000"/>
                  </a:schemeClr>
                </a:solidFill>
              </a:rPr>
              <a:t>rʊm</a:t>
            </a:r>
            <a:r>
              <a:rPr lang="en-US" sz="3200" b="1" dirty="0">
                <a:solidFill>
                  <a:schemeClr val="accent5">
                    <a:lumMod val="50000"/>
                  </a:schemeClr>
                </a:solidFill>
              </a:rPr>
              <a:t> /</a:t>
            </a:r>
          </a:p>
        </p:txBody>
      </p:sp>
      <p:pic>
        <p:nvPicPr>
          <p:cNvPr id="6" name="Picture 5"/>
          <p:cNvPicPr>
            <a:picLocks noChangeAspect="1"/>
          </p:cNvPicPr>
          <p:nvPr/>
        </p:nvPicPr>
        <p:blipFill>
          <a:blip r:embed="rId5"/>
          <a:stretch>
            <a:fillRect/>
          </a:stretch>
        </p:blipFill>
        <p:spPr>
          <a:xfrm>
            <a:off x="4472175" y="1441024"/>
            <a:ext cx="7355970" cy="4875957"/>
          </a:xfrm>
          <a:prstGeom prst="rect">
            <a:avLst/>
          </a:prstGeom>
        </p:spPr>
      </p:pic>
      <p:pic>
        <p:nvPicPr>
          <p:cNvPr id="3" name="breakout ro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52735" y="4751109"/>
            <a:ext cx="693868" cy="693868"/>
          </a:xfrm>
          <a:prstGeom prst="rect">
            <a:avLst/>
          </a:prstGeom>
        </p:spPr>
      </p:pic>
      <p:sp>
        <p:nvSpPr>
          <p:cNvPr id="13" name="Rectangle 12"/>
          <p:cNvSpPr/>
          <p:nvPr/>
        </p:nvSpPr>
        <p:spPr>
          <a:xfrm>
            <a:off x="440483" y="0"/>
            <a:ext cx="3093316" cy="584775"/>
          </a:xfrm>
          <a:prstGeom prst="rect">
            <a:avLst/>
          </a:prstGeom>
          <a:noFill/>
        </p:spPr>
        <p:txBody>
          <a:bodyPr wrap="square" lIns="91440" tIns="45720" rIns="91440" bIns="45720">
            <a:spAutoFit/>
          </a:bodyPr>
          <a:lstStyle/>
          <a:p>
            <a:r>
              <a:rPr lang="en-US" sz="3200" b="1" dirty="0">
                <a:ln w="6600">
                  <a:solidFill>
                    <a:schemeClr val="accent2"/>
                  </a:solidFill>
                  <a:prstDash val="solid"/>
                </a:ln>
                <a:solidFill>
                  <a:srgbClr val="3B87CD"/>
                </a:solidFill>
                <a:effectLst>
                  <a:outerShdw dist="38100" dir="2700000" algn="tl" rotWithShape="0">
                    <a:schemeClr val="accent2"/>
                  </a:outerShdw>
                </a:effectLst>
              </a:rPr>
              <a:t>* VOCABULARY</a:t>
            </a:r>
            <a:endParaRPr lang="en-US" sz="3200" b="1" cap="none" spc="0" dirty="0">
              <a:ln w="6600">
                <a:solidFill>
                  <a:schemeClr val="accent2"/>
                </a:solidFill>
                <a:prstDash val="solid"/>
              </a:ln>
              <a:solidFill>
                <a:srgbClr val="3B87CD"/>
              </a:solidFill>
              <a:effectLst>
                <a:outerShdw dist="38100" dir="2700000" algn="tl" rotWithShape="0">
                  <a:schemeClr val="accent2"/>
                </a:outerShdw>
              </a:effectLst>
            </a:endParaRPr>
          </a:p>
        </p:txBody>
      </p:sp>
    </p:spTree>
    <p:extLst>
      <p:ext uri="{BB962C8B-B14F-4D97-AF65-F5344CB8AC3E}">
        <p14:creationId xmlns:p14="http://schemas.microsoft.com/office/powerpoint/2010/main" val="1079211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248" fill="hold"/>
                                        <p:tgtEl>
                                          <p:spTgt spid="3"/>
                                        </p:tgtEl>
                                      </p:cBhvr>
                                    </p:cmd>
                                  </p:childTnLst>
                                </p:cTn>
                              </p:par>
                            </p:childTnLst>
                          </p:cTn>
                        </p:par>
                      </p:childTnLst>
                    </p:cTn>
                  </p:par>
                </p:childTnLst>
              </p:cTn>
              <p:nextCondLst>
                <p:cond evt="onClick" delay="0">
                  <p:tgtEl>
                    <p:spTgt spid="3"/>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7" grpId="0"/>
      <p:bldP spid="12"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5531</TotalTime>
  <Words>1550</Words>
  <Application>Microsoft Office PowerPoint</Application>
  <PresentationFormat>Widescreen</PresentationFormat>
  <Paragraphs>268</Paragraphs>
  <Slides>34</Slides>
  <Notes>19</Notes>
  <HiddenSlides>0</HiddenSlides>
  <MMClips>26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34</vt:i4>
      </vt:variant>
    </vt:vector>
  </HeadingPairs>
  <TitlesOfParts>
    <vt:vector size="47" baseType="lpstr">
      <vt:lpstr>Arial</vt:lpstr>
      <vt:lpstr>Arial Black</vt:lpstr>
      <vt:lpstr>Bahnschrift SemiBold Condensed</vt:lpstr>
      <vt:lpstr>Berlin Sans FB</vt:lpstr>
      <vt:lpstr>Berlin Sans FB Demi</vt:lpstr>
      <vt:lpstr>Calibri</vt:lpstr>
      <vt:lpstr>Calibri Light</vt:lpstr>
      <vt:lpstr>ChronicaProMediumIt</vt:lpstr>
      <vt:lpstr>Myriad Pro</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Windows 11</cp:lastModifiedBy>
  <cp:revision>287</cp:revision>
  <dcterms:created xsi:type="dcterms:W3CDTF">2020-12-09T02:04:09Z</dcterms:created>
  <dcterms:modified xsi:type="dcterms:W3CDTF">2025-04-20T13:40:00Z</dcterms:modified>
</cp:coreProperties>
</file>