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29"/>
  </p:notesMasterIdLst>
  <p:sldIdLst>
    <p:sldId id="267" r:id="rId3"/>
    <p:sldId id="289" r:id="rId4"/>
    <p:sldId id="299" r:id="rId5"/>
    <p:sldId id="290" r:id="rId6"/>
    <p:sldId id="291" r:id="rId7"/>
    <p:sldId id="292" r:id="rId8"/>
    <p:sldId id="293" r:id="rId9"/>
    <p:sldId id="294" r:id="rId10"/>
    <p:sldId id="295" r:id="rId11"/>
    <p:sldId id="297" r:id="rId12"/>
    <p:sldId id="298" r:id="rId13"/>
    <p:sldId id="256" r:id="rId14"/>
    <p:sldId id="300" r:id="rId15"/>
    <p:sldId id="258" r:id="rId16"/>
    <p:sldId id="301" r:id="rId17"/>
    <p:sldId id="304" r:id="rId18"/>
    <p:sldId id="308" r:id="rId19"/>
    <p:sldId id="302" r:id="rId20"/>
    <p:sldId id="307" r:id="rId21"/>
    <p:sldId id="306" r:id="rId22"/>
    <p:sldId id="305" r:id="rId23"/>
    <p:sldId id="309" r:id="rId24"/>
    <p:sldId id="310" r:id="rId25"/>
    <p:sldId id="311" r:id="rId26"/>
    <p:sldId id="312" r:id="rId27"/>
    <p:sldId id="313" r:id="rId28"/>
  </p:sldIdLst>
  <p:sldSz cx="18288000" cy="10287000"/>
  <p:notesSz cx="6858000" cy="9144000"/>
  <p:embeddedFontLst>
    <p:embeddedFont>
      <p:font typeface="#9Slide03 Arima Madurai Bold" panose="00000800000000000000" pitchFamily="2" charset="0"/>
      <p:bold r:id="rId30"/>
    </p:embeddedFont>
    <p:embeddedFont>
      <p:font typeface="#9Slide03 BoosterNextFYBlack" panose="02000A03000000020004" pitchFamily="2" charset="0"/>
      <p:regular r:id="rId31"/>
    </p:embeddedFont>
    <p:embeddedFont>
      <p:font typeface="#9Slide03 SFU Futura_12" panose="00000400000000000000" pitchFamily="2" charset="0"/>
      <p:regular r:id="rId32"/>
    </p:embeddedFont>
    <p:embeddedFont>
      <p:font typeface="#9Slide05 SVNEgregio Script" panose="02000500000000000000" pitchFamily="2" charset="0"/>
      <p:regular r:id="rId33"/>
    </p:embeddedFont>
    <p:embeddedFont>
      <p:font typeface="#9Slide07 SFU Blackout" panose="00000400000000000000" pitchFamily="2" charset="0"/>
      <p:regular r:id="rId34"/>
    </p:embeddedFont>
    <p:embeddedFont>
      <p:font typeface="Calibri" panose="020F0502020204030204" pitchFamily="34" charset="0"/>
      <p:regular r:id="rId35"/>
      <p:bold r:id="rId36"/>
      <p:italic r:id="rId37"/>
      <p:boldItalic r:id="rId38"/>
    </p:embeddedFont>
    <p:embeddedFont>
      <p:font typeface="Calibri Light" panose="020F0302020204030204" pitchFamily="34" charset="0"/>
      <p:regular r:id="rId39"/>
      <p:italic r:id="rId40"/>
    </p:embeddedFont>
    <p:embeddedFont>
      <p:font typeface="DM Sans Bold" panose="020B0604020202020204" charset="0"/>
      <p:regular r:id="rId4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FC39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2" d="100"/>
          <a:sy n="52" d="100"/>
        </p:scale>
        <p:origin x="850" y="6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10.fntdata"/><Relationship Id="rId21" Type="http://schemas.openxmlformats.org/officeDocument/2006/relationships/slide" Target="slides/slide19.xml"/><Relationship Id="rId34" Type="http://schemas.openxmlformats.org/officeDocument/2006/relationships/font" Target="fonts/font5.fntdata"/><Relationship Id="rId42"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7.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2.fntdata"/><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4.fntdata"/><Relationship Id="rId38" Type="http://schemas.openxmlformats.org/officeDocument/2006/relationships/font" Target="fonts/font9.fntdata"/><Relationship Id="rId20" Type="http://schemas.openxmlformats.org/officeDocument/2006/relationships/slide" Target="slides/slide18.xml"/><Relationship Id="rId41" Type="http://schemas.openxmlformats.org/officeDocument/2006/relationships/font" Target="fonts/font1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3D71C79-8BC6-464B-8BB1-4C831E59F34F}" type="datetimeFigureOut">
              <a:rPr lang="en-US" smtClean="0"/>
              <a:t>12/20/2023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C4A8A40-A5DB-452A-95AD-C2103796AEFD}" type="slidenum">
              <a:rPr lang="en-US" smtClean="0"/>
              <a:t>‹#›</a:t>
            </a:fld>
            <a:endParaRPr lang="en-US"/>
          </a:p>
        </p:txBody>
      </p:sp>
    </p:spTree>
    <p:extLst>
      <p:ext uri="{BB962C8B-B14F-4D97-AF65-F5344CB8AC3E}">
        <p14:creationId xmlns:p14="http://schemas.microsoft.com/office/powerpoint/2010/main" val="13042572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57A3E7-939A-4CF6-9EF9-8A8C4D902BB0}"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525915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endParaRPr lang="vi-VN"/>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62A566AC-12EB-4B55-8058-097675A35D66}" type="datetimeFigureOut">
              <a:rPr lang="vi-VN" smtClean="0"/>
              <a:t>20/12/2023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1C2F455-7829-48CA-B591-2F95A544C203}" type="slidenum">
              <a:rPr lang="vi-VN" smtClean="0"/>
              <a:t>‹#›</a:t>
            </a:fld>
            <a:endParaRPr lang="vi-VN"/>
          </a:p>
        </p:txBody>
      </p:sp>
    </p:spTree>
    <p:extLst>
      <p:ext uri="{BB962C8B-B14F-4D97-AF65-F5344CB8AC3E}">
        <p14:creationId xmlns:p14="http://schemas.microsoft.com/office/powerpoint/2010/main" val="38712100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62A566AC-12EB-4B55-8058-097675A35D66}" type="datetimeFigureOut">
              <a:rPr lang="vi-VN" smtClean="0"/>
              <a:t>20/12/2023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1C2F455-7829-48CA-B591-2F95A544C203}" type="slidenum">
              <a:rPr lang="vi-VN" smtClean="0"/>
              <a:t>‹#›</a:t>
            </a:fld>
            <a:endParaRPr lang="vi-VN"/>
          </a:p>
        </p:txBody>
      </p:sp>
    </p:spTree>
    <p:extLst>
      <p:ext uri="{BB962C8B-B14F-4D97-AF65-F5344CB8AC3E}">
        <p14:creationId xmlns:p14="http://schemas.microsoft.com/office/powerpoint/2010/main" val="26121952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endParaRPr lang="vi-VN"/>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2A566AC-12EB-4B55-8058-097675A35D66}" type="datetimeFigureOut">
              <a:rPr lang="vi-VN" smtClean="0"/>
              <a:t>20/12/2023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1C2F455-7829-48CA-B591-2F95A544C203}" type="slidenum">
              <a:rPr lang="vi-VN" smtClean="0"/>
              <a:t>‹#›</a:t>
            </a:fld>
            <a:endParaRPr lang="vi-VN"/>
          </a:p>
        </p:txBody>
      </p:sp>
    </p:spTree>
    <p:extLst>
      <p:ext uri="{BB962C8B-B14F-4D97-AF65-F5344CB8AC3E}">
        <p14:creationId xmlns:p14="http://schemas.microsoft.com/office/powerpoint/2010/main" val="25819925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62A566AC-12EB-4B55-8058-097675A35D66}" type="datetimeFigureOut">
              <a:rPr lang="vi-VN" smtClean="0"/>
              <a:t>20/12/2023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1C2F455-7829-48CA-B591-2F95A544C203}" type="slidenum">
              <a:rPr lang="vi-VN" smtClean="0"/>
              <a:t>‹#›</a:t>
            </a:fld>
            <a:endParaRPr lang="vi-VN"/>
          </a:p>
        </p:txBody>
      </p:sp>
    </p:spTree>
    <p:extLst>
      <p:ext uri="{BB962C8B-B14F-4D97-AF65-F5344CB8AC3E}">
        <p14:creationId xmlns:p14="http://schemas.microsoft.com/office/powerpoint/2010/main" val="22343490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endParaRPr lang="vi-VN"/>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62A566AC-12EB-4B55-8058-097675A35D66}" type="datetimeFigureOut">
              <a:rPr lang="vi-VN" smtClean="0"/>
              <a:t>20/12/2023</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B1C2F455-7829-48CA-B591-2F95A544C203}" type="slidenum">
              <a:rPr lang="vi-VN" smtClean="0"/>
              <a:t>‹#›</a:t>
            </a:fld>
            <a:endParaRPr lang="vi-VN"/>
          </a:p>
        </p:txBody>
      </p:sp>
    </p:spTree>
    <p:extLst>
      <p:ext uri="{BB962C8B-B14F-4D97-AF65-F5344CB8AC3E}">
        <p14:creationId xmlns:p14="http://schemas.microsoft.com/office/powerpoint/2010/main" val="40216871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62A566AC-12EB-4B55-8058-097675A35D66}" type="datetimeFigureOut">
              <a:rPr lang="vi-VN" smtClean="0"/>
              <a:t>20/12/2023</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B1C2F455-7829-48CA-B591-2F95A544C203}" type="slidenum">
              <a:rPr lang="vi-VN" smtClean="0"/>
              <a:t>‹#›</a:t>
            </a:fld>
            <a:endParaRPr lang="vi-VN"/>
          </a:p>
        </p:txBody>
      </p:sp>
    </p:spTree>
    <p:extLst>
      <p:ext uri="{BB962C8B-B14F-4D97-AF65-F5344CB8AC3E}">
        <p14:creationId xmlns:p14="http://schemas.microsoft.com/office/powerpoint/2010/main" val="35580675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A566AC-12EB-4B55-8058-097675A35D66}" type="datetimeFigureOut">
              <a:rPr lang="vi-VN" smtClean="0"/>
              <a:t>20/12/2023</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B1C2F455-7829-48CA-B591-2F95A544C203}" type="slidenum">
              <a:rPr lang="vi-VN" smtClean="0"/>
              <a:t>‹#›</a:t>
            </a:fld>
            <a:endParaRPr lang="vi-VN"/>
          </a:p>
        </p:txBody>
      </p:sp>
    </p:spTree>
    <p:extLst>
      <p:ext uri="{BB962C8B-B14F-4D97-AF65-F5344CB8AC3E}">
        <p14:creationId xmlns:p14="http://schemas.microsoft.com/office/powerpoint/2010/main" val="31788125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fld id="{62A566AC-12EB-4B55-8058-097675A35D66}" type="datetimeFigureOut">
              <a:rPr lang="vi-VN" smtClean="0"/>
              <a:t>20/12/2023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1C2F455-7829-48CA-B591-2F95A544C203}" type="slidenum">
              <a:rPr lang="vi-VN" smtClean="0"/>
              <a:t>‹#›</a:t>
            </a:fld>
            <a:endParaRPr lang="vi-VN"/>
          </a:p>
        </p:txBody>
      </p:sp>
    </p:spTree>
    <p:extLst>
      <p:ext uri="{BB962C8B-B14F-4D97-AF65-F5344CB8AC3E}">
        <p14:creationId xmlns:p14="http://schemas.microsoft.com/office/powerpoint/2010/main" val="23909966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Picture Placeholder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vi-VN"/>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fld id="{62A566AC-12EB-4B55-8058-097675A35D66}" type="datetimeFigureOut">
              <a:rPr lang="vi-VN" smtClean="0"/>
              <a:t>20/12/2023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1C2F455-7829-48CA-B591-2F95A544C203}" type="slidenum">
              <a:rPr lang="vi-VN" smtClean="0"/>
              <a:t>‹#›</a:t>
            </a:fld>
            <a:endParaRPr lang="vi-VN"/>
          </a:p>
        </p:txBody>
      </p:sp>
    </p:spTree>
    <p:extLst>
      <p:ext uri="{BB962C8B-B14F-4D97-AF65-F5344CB8AC3E}">
        <p14:creationId xmlns:p14="http://schemas.microsoft.com/office/powerpoint/2010/main" val="18733704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62A566AC-12EB-4B55-8058-097675A35D66}" type="datetimeFigureOut">
              <a:rPr lang="vi-VN" smtClean="0"/>
              <a:t>20/12/2023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1C2F455-7829-48CA-B591-2F95A544C203}" type="slidenum">
              <a:rPr lang="vi-VN" smtClean="0"/>
              <a:t>‹#›</a:t>
            </a:fld>
            <a:endParaRPr lang="vi-VN"/>
          </a:p>
        </p:txBody>
      </p:sp>
    </p:spTree>
    <p:extLst>
      <p:ext uri="{BB962C8B-B14F-4D97-AF65-F5344CB8AC3E}">
        <p14:creationId xmlns:p14="http://schemas.microsoft.com/office/powerpoint/2010/main" val="31932712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62A566AC-12EB-4B55-8058-097675A35D66}" type="datetimeFigureOut">
              <a:rPr lang="vi-VN" smtClean="0"/>
              <a:t>20/12/2023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1C2F455-7829-48CA-B591-2F95A544C203}" type="slidenum">
              <a:rPr lang="vi-VN" smtClean="0"/>
              <a:t>‹#›</a:t>
            </a:fld>
            <a:endParaRPr lang="vi-VN"/>
          </a:p>
        </p:txBody>
      </p:sp>
    </p:spTree>
    <p:extLst>
      <p:ext uri="{BB962C8B-B14F-4D97-AF65-F5344CB8AC3E}">
        <p14:creationId xmlns:p14="http://schemas.microsoft.com/office/powerpoint/2010/main" val="1493372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12/20/2023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12/20/2023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12/20/2023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62A566AC-12EB-4B55-8058-097675A35D66}" type="datetimeFigureOut">
              <a:rPr lang="vi-VN" smtClean="0"/>
              <a:t>20/12/2023</a:t>
            </a:fld>
            <a:endParaRPr lang="vi-VN"/>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B1C2F455-7829-48CA-B591-2F95A544C203}" type="slidenum">
              <a:rPr lang="vi-VN" smtClean="0"/>
              <a:t>‹#›</a:t>
            </a:fld>
            <a:endParaRPr lang="vi-VN"/>
          </a:p>
        </p:txBody>
      </p:sp>
    </p:spTree>
    <p:extLst>
      <p:ext uri="{BB962C8B-B14F-4D97-AF65-F5344CB8AC3E}">
        <p14:creationId xmlns:p14="http://schemas.microsoft.com/office/powerpoint/2010/main" val="135036535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 Target="slide8.xml"/><Relationship Id="rId3" Type="http://schemas.openxmlformats.org/officeDocument/2006/relationships/image" Target="../media/image1.jpg"/><Relationship Id="rId7" Type="http://schemas.openxmlformats.org/officeDocument/2006/relationships/slide" Target="slide10.xml"/><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slide" Target="slide1.xml"/><Relationship Id="rId11" Type="http://schemas.openxmlformats.org/officeDocument/2006/relationships/slide" Target="slide2.xml"/><Relationship Id="rId5" Type="http://schemas.openxmlformats.org/officeDocument/2006/relationships/image" Target="../media/image3.png"/><Relationship Id="rId10" Type="http://schemas.openxmlformats.org/officeDocument/2006/relationships/slide" Target="slide6.xml"/><Relationship Id="rId4" Type="http://schemas.openxmlformats.org/officeDocument/2006/relationships/image" Target="../media/image2.png"/><Relationship Id="rId9" Type="http://schemas.openxmlformats.org/officeDocument/2006/relationships/slide" Target="slide9.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8.jpg"/><Relationship Id="rId4" Type="http://schemas.openxmlformats.org/officeDocument/2006/relationships/image" Target="../media/image7.sv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7.sv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7.sv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hyperlink" Target="B8.4.%20PHT%20B&#234;n%20b&#7901;%20Thi&#234;n%20M&#7841;c%20-%20Nh&#243;m%203H1K.pdf" TargetMode="External"/><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7.sv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7.sv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7.sv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7.sv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7.sv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7.svg"/></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7.svg"/></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7.svg"/></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7.svg"/></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7.svg"/></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7.svg"/></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7.sv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0A8E5D1B-A984-C01B-7694-8F79C7B4F4A1}"/>
              </a:ext>
            </a:extLst>
          </p:cNvPr>
          <p:cNvPicPr>
            <a:picLocks noChangeAspect="1"/>
          </p:cNvPicPr>
          <p:nvPr/>
        </p:nvPicPr>
        <p:blipFill rotWithShape="1">
          <a:blip r:embed="rId3">
            <a:extLst>
              <a:ext uri="{28A0092B-C50C-407E-A947-70E740481C1C}">
                <a14:useLocalDpi xmlns:a14="http://schemas.microsoft.com/office/drawing/2010/main" val="0"/>
              </a:ext>
            </a:extLst>
          </a:blip>
          <a:srcRect l="21047"/>
          <a:stretch/>
        </p:blipFill>
        <p:spPr>
          <a:xfrm>
            <a:off x="0" y="0"/>
            <a:ext cx="14800254" cy="10287000"/>
          </a:xfrm>
          <a:prstGeom prst="rect">
            <a:avLst/>
          </a:prstGeom>
        </p:spPr>
      </p:pic>
      <p:sp>
        <p:nvSpPr>
          <p:cNvPr id="5" name="Rounded Rectangle 4"/>
          <p:cNvSpPr/>
          <p:nvPr/>
        </p:nvSpPr>
        <p:spPr>
          <a:xfrm>
            <a:off x="12398138" y="0"/>
            <a:ext cx="5923128" cy="10287000"/>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nvGrpSpPr>
          <p:cNvPr id="12" name="Group 11"/>
          <p:cNvGrpSpPr/>
          <p:nvPr/>
        </p:nvGrpSpPr>
        <p:grpSpPr>
          <a:xfrm>
            <a:off x="12938079" y="163773"/>
            <a:ext cx="1064526" cy="1064526"/>
            <a:chOff x="8625386" y="109182"/>
            <a:chExt cx="709684" cy="709684"/>
          </a:xfrm>
        </p:grpSpPr>
        <p:sp>
          <p:nvSpPr>
            <p:cNvPr id="8" name="Oval 7"/>
            <p:cNvSpPr/>
            <p:nvPr/>
          </p:nvSpPr>
          <p:spPr>
            <a:xfrm>
              <a:off x="8625386"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89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575"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1" name="TextBox 10"/>
            <p:cNvSpPr txBox="1"/>
            <p:nvPr/>
          </p:nvSpPr>
          <p:spPr>
            <a:xfrm>
              <a:off x="8631107" y="279358"/>
              <a:ext cx="688437" cy="338554"/>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white"/>
                  </a:solidFill>
                  <a:effectLst/>
                  <a:uLnTx/>
                  <a:uFillTx/>
                  <a:latin typeface="Calibri" panose="020F0502020204030204"/>
                  <a:ea typeface="+mn-ea"/>
                  <a:cs typeface="+mn-cs"/>
                </a:rPr>
                <a:t>50/50</a:t>
              </a: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grpSp>
        <p:nvGrpSpPr>
          <p:cNvPr id="34" name="Group 33"/>
          <p:cNvGrpSpPr/>
          <p:nvPr/>
        </p:nvGrpSpPr>
        <p:grpSpPr>
          <a:xfrm>
            <a:off x="14794173" y="163773"/>
            <a:ext cx="1064526" cy="1064526"/>
            <a:chOff x="9862782" y="109182"/>
            <a:chExt cx="709684" cy="709684"/>
          </a:xfrm>
        </p:grpSpPr>
        <p:sp>
          <p:nvSpPr>
            <p:cNvPr id="9" name="Oval 8"/>
            <p:cNvSpPr/>
            <p:nvPr/>
          </p:nvSpPr>
          <p:spPr>
            <a:xfrm>
              <a:off x="9862782"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13" name="Picture 12"/>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9977651" y="201873"/>
              <a:ext cx="524301" cy="524301"/>
            </a:xfrm>
            <a:prstGeom prst="rect">
              <a:avLst/>
            </a:prstGeom>
          </p:spPr>
        </p:pic>
      </p:grpSp>
      <p:grpSp>
        <p:nvGrpSpPr>
          <p:cNvPr id="18" name="Group 17"/>
          <p:cNvGrpSpPr/>
          <p:nvPr/>
        </p:nvGrpSpPr>
        <p:grpSpPr>
          <a:xfrm>
            <a:off x="16754333" y="163773"/>
            <a:ext cx="1064526" cy="1064526"/>
            <a:chOff x="11169555" y="109182"/>
            <a:chExt cx="709684" cy="709684"/>
          </a:xfrm>
        </p:grpSpPr>
        <p:sp>
          <p:nvSpPr>
            <p:cNvPr id="10" name="Oval 9"/>
            <p:cNvSpPr/>
            <p:nvPr/>
          </p:nvSpPr>
          <p:spPr>
            <a:xfrm>
              <a:off x="11169555"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15" name="Picture 14"/>
            <p:cNvPicPr>
              <a:picLocks noChangeAspect="1"/>
            </p:cNvPicPr>
            <p:nvPr/>
          </p:nvPicPr>
          <p:blipFill>
            <a:blip r:embed="rId5" cstate="print">
              <a:lum bright="70000" contrast="-70000"/>
              <a:extLst>
                <a:ext uri="{28A0092B-C50C-407E-A947-70E740481C1C}">
                  <a14:useLocalDpi xmlns:a14="http://schemas.microsoft.com/office/drawing/2010/main" val="0"/>
                </a:ext>
              </a:extLst>
            </a:blip>
            <a:stretch>
              <a:fillRect/>
            </a:stretch>
          </p:blipFill>
          <p:spPr>
            <a:xfrm>
              <a:off x="11285672" y="284644"/>
              <a:ext cx="217581" cy="280448"/>
            </a:xfrm>
            <a:prstGeom prst="rect">
              <a:avLst/>
            </a:prstGeom>
          </p:spPr>
        </p:pic>
        <p:pic>
          <p:nvPicPr>
            <p:cNvPr id="16" name="Picture 15"/>
            <p:cNvPicPr>
              <a:picLocks noChangeAspect="1"/>
            </p:cNvPicPr>
            <p:nvPr/>
          </p:nvPicPr>
          <p:blipFill>
            <a:blip r:embed="rId5" cstate="print">
              <a:lum bright="70000" contrast="-70000"/>
              <a:extLst>
                <a:ext uri="{28A0092B-C50C-407E-A947-70E740481C1C}">
                  <a14:useLocalDpi xmlns:a14="http://schemas.microsoft.com/office/drawing/2010/main" val="0"/>
                </a:ext>
              </a:extLst>
            </a:blip>
            <a:stretch>
              <a:fillRect/>
            </a:stretch>
          </p:blipFill>
          <p:spPr>
            <a:xfrm>
              <a:off x="11550843" y="284644"/>
              <a:ext cx="217581" cy="280448"/>
            </a:xfrm>
            <a:prstGeom prst="rect">
              <a:avLst/>
            </a:prstGeom>
          </p:spPr>
        </p:pic>
        <p:pic>
          <p:nvPicPr>
            <p:cNvPr id="17" name="Picture 16"/>
            <p:cNvPicPr>
              <a:picLocks noChangeAspect="1"/>
            </p:cNvPicPr>
            <p:nvPr/>
          </p:nvPicPr>
          <p:blipFill>
            <a:blip r:embed="rId5" cstate="print">
              <a:lum bright="70000" contrast="-70000"/>
              <a:extLst>
                <a:ext uri="{28A0092B-C50C-407E-A947-70E740481C1C}">
                  <a14:useLocalDpi xmlns:a14="http://schemas.microsoft.com/office/drawing/2010/main" val="0"/>
                </a:ext>
              </a:extLst>
            </a:blip>
            <a:stretch>
              <a:fillRect/>
            </a:stretch>
          </p:blipFill>
          <p:spPr>
            <a:xfrm>
              <a:off x="11418258" y="355515"/>
              <a:ext cx="217581" cy="280448"/>
            </a:xfrm>
            <a:prstGeom prst="rect">
              <a:avLst/>
            </a:prstGeom>
          </p:spPr>
        </p:pic>
      </p:grpSp>
      <p:sp>
        <p:nvSpPr>
          <p:cNvPr id="19" name="TextBox 18">
            <a:hlinkClick r:id="rId6" action="ppaction://hlinksldjump"/>
          </p:cNvPr>
          <p:cNvSpPr txBox="1"/>
          <p:nvPr/>
        </p:nvSpPr>
        <p:spPr>
          <a:xfrm>
            <a:off x="14192926" y="8724181"/>
            <a:ext cx="3133340" cy="646331"/>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C000"/>
                </a:solidFill>
                <a:effectLst/>
                <a:uLnTx/>
                <a:uFillTx/>
                <a:latin typeface="Calibri" panose="020F0502020204030204"/>
                <a:ea typeface="+mn-ea"/>
                <a:cs typeface="+mn-cs"/>
              </a:rPr>
              <a:t>1            1.000</a:t>
            </a:r>
            <a:endParaRPr kumimoji="0" lang="vi-VN" sz="3600" b="1" i="0" u="none" strike="noStrike" kern="1200" cap="none" spc="0" normalizeH="0" baseline="0" noProof="0" dirty="0">
              <a:ln>
                <a:noFill/>
              </a:ln>
              <a:solidFill>
                <a:srgbClr val="FFC000"/>
              </a:solidFill>
              <a:effectLst/>
              <a:uLnTx/>
              <a:uFillTx/>
              <a:latin typeface="Arial" panose="020B0604020202020204" pitchFamily="34" charset="0"/>
              <a:ea typeface="+mn-ea"/>
              <a:cs typeface="+mn-cs"/>
            </a:endParaRPr>
          </a:p>
        </p:txBody>
      </p:sp>
      <p:sp>
        <p:nvSpPr>
          <p:cNvPr id="23" name="TextBox 22">
            <a:hlinkClick r:id="rId7" action="ppaction://hlinksldjump"/>
          </p:cNvPr>
          <p:cNvSpPr txBox="1"/>
          <p:nvPr/>
        </p:nvSpPr>
        <p:spPr>
          <a:xfrm>
            <a:off x="14116477" y="2977607"/>
            <a:ext cx="3536159" cy="646331"/>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C000"/>
                </a:solidFill>
                <a:effectLst/>
                <a:uLnTx/>
                <a:uFillTx/>
                <a:latin typeface="Calibri" panose="020F0502020204030204"/>
                <a:ea typeface="+mn-ea"/>
                <a:cs typeface="+mn-cs"/>
              </a:rPr>
              <a:t>8            20.000</a:t>
            </a:r>
            <a:endParaRPr kumimoji="0" lang="vi-VN" sz="3600" b="1" i="0" u="none" strike="noStrike" kern="1200" cap="none" spc="0" normalizeH="0" baseline="0" noProof="0" dirty="0">
              <a:ln>
                <a:noFill/>
              </a:ln>
              <a:solidFill>
                <a:srgbClr val="FFC000"/>
              </a:solidFill>
              <a:effectLst/>
              <a:uLnTx/>
              <a:uFillTx/>
              <a:latin typeface="Arial" panose="020B0604020202020204" pitchFamily="34" charset="0"/>
              <a:ea typeface="+mn-ea"/>
              <a:cs typeface="+mn-cs"/>
            </a:endParaRPr>
          </a:p>
        </p:txBody>
      </p:sp>
      <p:sp>
        <p:nvSpPr>
          <p:cNvPr id="25" name="TextBox 24">
            <a:hlinkClick r:id="rId8" action="ppaction://hlinksldjump"/>
          </p:cNvPr>
          <p:cNvSpPr txBox="1"/>
          <p:nvPr/>
        </p:nvSpPr>
        <p:spPr>
          <a:xfrm>
            <a:off x="14141993" y="3670105"/>
            <a:ext cx="3485124" cy="646331"/>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C000"/>
                </a:solidFill>
                <a:effectLst/>
                <a:uLnTx/>
                <a:uFillTx/>
                <a:latin typeface="Calibri" panose="020F0502020204030204"/>
                <a:ea typeface="+mn-ea"/>
                <a:cs typeface="+mn-cs"/>
              </a:rPr>
              <a:t>7            15.000</a:t>
            </a:r>
            <a:endParaRPr kumimoji="0" lang="vi-VN" sz="3600" b="1" i="0" u="none" strike="noStrike" kern="1200" cap="none" spc="0" normalizeH="0" baseline="0" noProof="0" dirty="0">
              <a:ln>
                <a:noFill/>
              </a:ln>
              <a:solidFill>
                <a:srgbClr val="FFC000"/>
              </a:solidFill>
              <a:effectLst/>
              <a:uLnTx/>
              <a:uFillTx/>
              <a:latin typeface="Arial" panose="020B0604020202020204" pitchFamily="34" charset="0"/>
              <a:ea typeface="+mn-ea"/>
              <a:cs typeface="+mn-cs"/>
            </a:endParaRPr>
          </a:p>
        </p:txBody>
      </p:sp>
      <p:sp>
        <p:nvSpPr>
          <p:cNvPr id="28" name="TextBox 27">
            <a:hlinkClick r:id="rId9" action="ppaction://hlinksldjump"/>
          </p:cNvPr>
          <p:cNvSpPr txBox="1"/>
          <p:nvPr/>
        </p:nvSpPr>
        <p:spPr>
          <a:xfrm>
            <a:off x="14149589" y="4501102"/>
            <a:ext cx="3105291" cy="646331"/>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C000"/>
                </a:solidFill>
                <a:effectLst/>
                <a:uLnTx/>
                <a:uFillTx/>
                <a:latin typeface="Calibri" panose="020F0502020204030204"/>
                <a:ea typeface="+mn-ea"/>
                <a:cs typeface="+mn-cs"/>
              </a:rPr>
              <a:t>6            12.000</a:t>
            </a:r>
            <a:endParaRPr kumimoji="0" lang="vi-VN" sz="3600" b="1" i="0" u="none" strike="noStrike" kern="1200" cap="none" spc="0" normalizeH="0" baseline="0" noProof="0" dirty="0">
              <a:ln>
                <a:noFill/>
              </a:ln>
              <a:solidFill>
                <a:srgbClr val="FFC000"/>
              </a:solidFill>
              <a:effectLst/>
              <a:uLnTx/>
              <a:uFillTx/>
              <a:latin typeface="Arial" panose="020B0604020202020204" pitchFamily="34" charset="0"/>
              <a:ea typeface="+mn-ea"/>
              <a:cs typeface="+mn-cs"/>
            </a:endParaRPr>
          </a:p>
        </p:txBody>
      </p:sp>
      <p:sp>
        <p:nvSpPr>
          <p:cNvPr id="29" name="TextBox 28">
            <a:hlinkClick r:id="rId10" action="ppaction://hlinksldjump"/>
          </p:cNvPr>
          <p:cNvSpPr txBox="1"/>
          <p:nvPr/>
        </p:nvSpPr>
        <p:spPr>
          <a:xfrm>
            <a:off x="14144799" y="5354797"/>
            <a:ext cx="3309819" cy="646331"/>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C000"/>
                </a:solidFill>
                <a:effectLst/>
                <a:uLnTx/>
                <a:uFillTx/>
                <a:latin typeface="Calibri" panose="020F0502020204030204"/>
                <a:ea typeface="+mn-ea"/>
                <a:cs typeface="+mn-cs"/>
              </a:rPr>
              <a:t>5            10.000</a:t>
            </a:r>
            <a:endParaRPr kumimoji="0" lang="vi-VN" sz="3600" b="1" i="0" u="none" strike="noStrike" kern="1200" cap="none" spc="0" normalizeH="0" baseline="0" noProof="0" dirty="0">
              <a:ln>
                <a:noFill/>
              </a:ln>
              <a:solidFill>
                <a:srgbClr val="FFC000"/>
              </a:solidFill>
              <a:effectLst/>
              <a:uLnTx/>
              <a:uFillTx/>
              <a:latin typeface="Arial" panose="020B0604020202020204" pitchFamily="34" charset="0"/>
              <a:ea typeface="+mn-ea"/>
              <a:cs typeface="+mn-cs"/>
            </a:endParaRPr>
          </a:p>
        </p:txBody>
      </p:sp>
      <p:sp>
        <p:nvSpPr>
          <p:cNvPr id="30" name="TextBox 29">
            <a:hlinkClick r:id="rId11" action="ppaction://hlinksldjump"/>
          </p:cNvPr>
          <p:cNvSpPr txBox="1"/>
          <p:nvPr/>
        </p:nvSpPr>
        <p:spPr>
          <a:xfrm>
            <a:off x="14105737" y="6151691"/>
            <a:ext cx="3337283" cy="646331"/>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C000"/>
                </a:solidFill>
                <a:effectLst/>
                <a:uLnTx/>
                <a:uFillTx/>
                <a:latin typeface="Calibri" panose="020F0502020204030204"/>
                <a:ea typeface="+mn-ea"/>
                <a:cs typeface="+mn-cs"/>
              </a:rPr>
              <a:t>4            5.000</a:t>
            </a:r>
            <a:endParaRPr kumimoji="0" lang="vi-VN" sz="3600" b="1" i="0" u="none" strike="noStrike" kern="1200" cap="none" spc="0" normalizeH="0" baseline="0" noProof="0" dirty="0">
              <a:ln>
                <a:noFill/>
              </a:ln>
              <a:solidFill>
                <a:srgbClr val="FFC000"/>
              </a:solidFill>
              <a:effectLst/>
              <a:uLnTx/>
              <a:uFillTx/>
              <a:latin typeface="Arial" panose="020B0604020202020204" pitchFamily="34" charset="0"/>
              <a:ea typeface="+mn-ea"/>
              <a:cs typeface="+mn-cs"/>
            </a:endParaRPr>
          </a:p>
        </p:txBody>
      </p:sp>
      <p:sp>
        <p:nvSpPr>
          <p:cNvPr id="31" name="TextBox 30">
            <a:hlinkClick r:id="rId11" action="ppaction://hlinksldjump"/>
          </p:cNvPr>
          <p:cNvSpPr txBox="1"/>
          <p:nvPr/>
        </p:nvSpPr>
        <p:spPr>
          <a:xfrm>
            <a:off x="14116477" y="7039489"/>
            <a:ext cx="3337283" cy="646331"/>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C000"/>
                </a:solidFill>
                <a:effectLst/>
                <a:uLnTx/>
                <a:uFillTx/>
                <a:latin typeface="Calibri" panose="020F0502020204030204"/>
                <a:ea typeface="+mn-ea"/>
                <a:cs typeface="+mn-cs"/>
              </a:rPr>
              <a:t>3            3.000</a:t>
            </a:r>
            <a:endParaRPr kumimoji="0" lang="vi-VN" sz="3600" b="1" i="0" u="none" strike="noStrike" kern="1200" cap="none" spc="0" normalizeH="0" baseline="0" noProof="0" dirty="0">
              <a:ln>
                <a:noFill/>
              </a:ln>
              <a:solidFill>
                <a:srgbClr val="FFC000"/>
              </a:solidFill>
              <a:effectLst/>
              <a:uLnTx/>
              <a:uFillTx/>
              <a:latin typeface="Arial" panose="020B0604020202020204" pitchFamily="34" charset="0"/>
              <a:ea typeface="+mn-ea"/>
              <a:cs typeface="+mn-cs"/>
            </a:endParaRPr>
          </a:p>
        </p:txBody>
      </p:sp>
      <p:sp>
        <p:nvSpPr>
          <p:cNvPr id="33" name="TextBox 32">
            <a:hlinkClick r:id="rId10" action="ppaction://hlinksldjump"/>
          </p:cNvPr>
          <p:cNvSpPr txBox="1"/>
          <p:nvPr/>
        </p:nvSpPr>
        <p:spPr>
          <a:xfrm>
            <a:off x="14163079" y="7836383"/>
            <a:ext cx="3091802" cy="646331"/>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C000"/>
                </a:solidFill>
                <a:effectLst/>
                <a:uLnTx/>
                <a:uFillTx/>
                <a:latin typeface="Calibri" panose="020F0502020204030204"/>
                <a:ea typeface="+mn-ea"/>
                <a:cs typeface="+mn-cs"/>
              </a:rPr>
              <a:t>2            2.000</a:t>
            </a:r>
            <a:endParaRPr kumimoji="0" lang="vi-VN" sz="3600" b="1" i="0" u="none" strike="noStrike" kern="1200" cap="none" spc="0" normalizeH="0" baseline="0" noProof="0" dirty="0">
              <a:ln>
                <a:noFill/>
              </a:ln>
              <a:solidFill>
                <a:srgbClr val="FFC000"/>
              </a:solidFill>
              <a:effectLst/>
              <a:uLnTx/>
              <a:uFillTx/>
              <a:latin typeface="Arial" panose="020B0604020202020204" pitchFamily="34" charset="0"/>
              <a:ea typeface="+mn-ea"/>
              <a:cs typeface="+mn-cs"/>
            </a:endParaRPr>
          </a:p>
        </p:txBody>
      </p:sp>
      <p:sp>
        <p:nvSpPr>
          <p:cNvPr id="2" name="TextBox 1">
            <a:hlinkClick r:id="rId7" action="ppaction://hlinksldjump"/>
            <a:extLst>
              <a:ext uri="{FF2B5EF4-FFF2-40B4-BE49-F238E27FC236}">
                <a16:creationId xmlns:a16="http://schemas.microsoft.com/office/drawing/2014/main" id="{EDBAA9F3-828D-AAEF-3693-53A3E241FAB9}"/>
              </a:ext>
            </a:extLst>
          </p:cNvPr>
          <p:cNvSpPr txBox="1"/>
          <p:nvPr/>
        </p:nvSpPr>
        <p:spPr>
          <a:xfrm>
            <a:off x="14105737" y="2210542"/>
            <a:ext cx="3536159" cy="646331"/>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C000"/>
                </a:solidFill>
                <a:effectLst/>
                <a:uLnTx/>
                <a:uFillTx/>
                <a:latin typeface="Calibri" panose="020F0502020204030204"/>
                <a:ea typeface="+mn-ea"/>
                <a:cs typeface="+mn-cs"/>
              </a:rPr>
              <a:t>9            30.000</a:t>
            </a:r>
            <a:endParaRPr kumimoji="0" lang="vi-VN" sz="3600" b="1" i="0" u="none" strike="noStrike" kern="1200" cap="none" spc="0" normalizeH="0" baseline="0" noProof="0" dirty="0">
              <a:ln>
                <a:noFill/>
              </a:ln>
              <a:solidFill>
                <a:srgbClr val="FFC000"/>
              </a:solidFill>
              <a:effectLst/>
              <a:uLnTx/>
              <a:uFillTx/>
              <a:latin typeface="Arial" panose="020B0604020202020204" pitchFamily="34" charset="0"/>
              <a:ea typeface="+mn-ea"/>
              <a:cs typeface="+mn-cs"/>
            </a:endParaRPr>
          </a:p>
        </p:txBody>
      </p:sp>
      <p:sp>
        <p:nvSpPr>
          <p:cNvPr id="4" name="TextBox 3">
            <a:hlinkClick r:id="rId7" action="ppaction://hlinksldjump"/>
            <a:extLst>
              <a:ext uri="{FF2B5EF4-FFF2-40B4-BE49-F238E27FC236}">
                <a16:creationId xmlns:a16="http://schemas.microsoft.com/office/drawing/2014/main" id="{79BB19A8-8441-AC23-7604-9A9FC86374F6}"/>
              </a:ext>
            </a:extLst>
          </p:cNvPr>
          <p:cNvSpPr txBox="1"/>
          <p:nvPr/>
        </p:nvSpPr>
        <p:spPr>
          <a:xfrm>
            <a:off x="14090958" y="1435663"/>
            <a:ext cx="3536159" cy="646331"/>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C000"/>
                </a:solidFill>
                <a:effectLst/>
                <a:uLnTx/>
                <a:uFillTx/>
                <a:latin typeface="Calibri" panose="020F0502020204030204"/>
                <a:ea typeface="+mn-ea"/>
                <a:cs typeface="+mn-cs"/>
              </a:rPr>
              <a:t>10         50.000</a:t>
            </a:r>
            <a:endParaRPr kumimoji="0" lang="vi-VN" sz="3600" b="1" i="0" u="none" strike="noStrike" kern="1200" cap="none" spc="0" normalizeH="0" baseline="0" noProof="0" dirty="0">
              <a:ln>
                <a:noFill/>
              </a:ln>
              <a:solidFill>
                <a:srgbClr val="FFC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8443209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1000" fill="hold"/>
                                        <p:tgtEl>
                                          <p:spTgt spid="29"/>
                                        </p:tgtEl>
                                        <p:attrNameLst>
                                          <p:attrName>style.color</p:attrName>
                                        </p:attrNameLst>
                                      </p:cBhvr>
                                      <p:to>
                                        <a:srgbClr val="FF0000"/>
                                      </p:to>
                                    </p:animClr>
                                  </p:childTnLst>
                                </p:cTn>
                              </p:par>
                            </p:childTnLst>
                          </p:cTn>
                        </p:par>
                        <p:par>
                          <p:cTn id="7" fill="hold">
                            <p:stCondLst>
                              <p:cond delay="1000"/>
                            </p:stCondLst>
                            <p:childTnLst>
                              <p:par>
                                <p:cTn id="8" presetID="26" presetClass="emph" presetSubtype="0" fill="hold" nodeType="afterEffect">
                                  <p:stCondLst>
                                    <p:cond delay="0"/>
                                  </p:stCondLst>
                                  <p:childTnLst>
                                    <p:animEffect transition="out" filter="fade">
                                      <p:cBhvr>
                                        <p:cTn id="9" dur="1000" tmFilter="0, 0; .2, .5; .8, .5; 1, 0"/>
                                        <p:tgtEl>
                                          <p:spTgt spid="12"/>
                                        </p:tgtEl>
                                      </p:cBhvr>
                                    </p:animEffect>
                                    <p:animScale>
                                      <p:cBhvr>
                                        <p:cTn id="10" dur="500" autoRev="1" fill="hold"/>
                                        <p:tgtEl>
                                          <p:spTgt spid="12"/>
                                        </p:tgtEl>
                                      </p:cBhvr>
                                      <p:by x="105000" y="105000"/>
                                    </p:animScale>
                                  </p:childTnLst>
                                </p:cTn>
                              </p:par>
                            </p:childTnLst>
                          </p:cTn>
                        </p:par>
                        <p:par>
                          <p:cTn id="11" fill="hold">
                            <p:stCondLst>
                              <p:cond delay="2000"/>
                            </p:stCondLst>
                            <p:childTnLst>
                              <p:par>
                                <p:cTn id="12" presetID="26" presetClass="emph" presetSubtype="0" fill="hold" nodeType="afterEffect">
                                  <p:stCondLst>
                                    <p:cond delay="0"/>
                                  </p:stCondLst>
                                  <p:childTnLst>
                                    <p:animEffect transition="out" filter="fade">
                                      <p:cBhvr>
                                        <p:cTn id="13" dur="1000" tmFilter="0, 0; .2, .5; .8, .5; 1, 0"/>
                                        <p:tgtEl>
                                          <p:spTgt spid="34"/>
                                        </p:tgtEl>
                                      </p:cBhvr>
                                    </p:animEffect>
                                    <p:animScale>
                                      <p:cBhvr>
                                        <p:cTn id="14" dur="500" autoRev="1" fill="hold"/>
                                        <p:tgtEl>
                                          <p:spTgt spid="34"/>
                                        </p:tgtEl>
                                      </p:cBhvr>
                                      <p:by x="105000" y="105000"/>
                                    </p:animScale>
                                  </p:childTnLst>
                                </p:cTn>
                              </p:par>
                            </p:childTnLst>
                          </p:cTn>
                        </p:par>
                        <p:par>
                          <p:cTn id="15" fill="hold">
                            <p:stCondLst>
                              <p:cond delay="3000"/>
                            </p:stCondLst>
                            <p:childTnLst>
                              <p:par>
                                <p:cTn id="16" presetID="26" presetClass="emph" presetSubtype="0" fill="hold" nodeType="afterEffect">
                                  <p:stCondLst>
                                    <p:cond delay="0"/>
                                  </p:stCondLst>
                                  <p:childTnLst>
                                    <p:animEffect transition="out" filter="fade">
                                      <p:cBhvr>
                                        <p:cTn id="17" dur="1000" tmFilter="0, 0; .2, .5; .8, .5; 1, 0"/>
                                        <p:tgtEl>
                                          <p:spTgt spid="18"/>
                                        </p:tgtEl>
                                      </p:cBhvr>
                                    </p:animEffect>
                                    <p:animScale>
                                      <p:cBhvr>
                                        <p:cTn id="18" dur="500" autoRev="1" fill="hold"/>
                                        <p:tgtEl>
                                          <p:spTgt spid="18"/>
                                        </p:tgtEl>
                                      </p:cBhvr>
                                      <p:by x="105000" y="105000"/>
                                    </p:animScale>
                                  </p:childTnLst>
                                </p:cTn>
                              </p:par>
                            </p:childTnLst>
                          </p:cTn>
                        </p:par>
                      </p:childTnLst>
                    </p:cTn>
                  </p:par>
                </p:childTnLst>
              </p:cTn>
              <p:nextCondLst>
                <p:cond evt="onClick" delay="0">
                  <p:tgtEl>
                    <p:spTgt spid="5"/>
                  </p:tgtEl>
                </p:cond>
              </p:nextCondLst>
            </p:seq>
            <p:seq concurrent="1" nextAc="seek">
              <p:cTn id="19" restart="whenNotActive" fill="hold" evtFilter="cancelBubble" nodeType="interactiveSeq">
                <p:stCondLst>
                  <p:cond evt="onClick" delay="0">
                    <p:tgtEl>
                      <p:spTgt spid="19"/>
                    </p:tgtEl>
                  </p:cond>
                </p:stCondLst>
                <p:endSync evt="end" delay="0">
                  <p:rtn val="all"/>
                </p:endSync>
                <p:childTnLst>
                  <p:par>
                    <p:cTn id="20" fill="hold">
                      <p:stCondLst>
                        <p:cond delay="0"/>
                      </p:stCondLst>
                      <p:childTnLst>
                        <p:par>
                          <p:cTn id="21" fill="hold">
                            <p:stCondLst>
                              <p:cond delay="0"/>
                            </p:stCondLst>
                            <p:childTnLst>
                              <p:par>
                                <p:cTn id="22" presetID="6" presetClass="emph" presetSubtype="0" fill="remove" grpId="0" nodeType="clickEffect">
                                  <p:stCondLst>
                                    <p:cond delay="0"/>
                                  </p:stCondLst>
                                  <p:childTnLst>
                                    <p:animScale>
                                      <p:cBhvr>
                                        <p:cTn id="23" dur="2000" fill="hold"/>
                                        <p:tgtEl>
                                          <p:spTgt spid="33"/>
                                        </p:tgtEl>
                                      </p:cBhvr>
                                      <p:by x="150000" y="150000"/>
                                    </p:animScale>
                                  </p:childTnLst>
                                </p:cTn>
                              </p:par>
                            </p:childTnLst>
                          </p:cTn>
                        </p:par>
                      </p:childTnLst>
                    </p:cTn>
                  </p:par>
                </p:childTnLst>
              </p:cTn>
              <p:nextCondLst>
                <p:cond evt="onClick" delay="0">
                  <p:tgtEl>
                    <p:spTgt spid="19"/>
                  </p:tgtEl>
                </p:cond>
              </p:nextCondLst>
            </p:seq>
            <p:seq concurrent="1" nextAc="seek">
              <p:cTn id="24" restart="whenNotActive" fill="hold" evtFilter="cancelBubble" nodeType="interactiveSeq">
                <p:stCondLst>
                  <p:cond evt="onClick" delay="0">
                    <p:tgtEl>
                      <p:spTgt spid="33"/>
                    </p:tgtEl>
                  </p:cond>
                </p:stCondLst>
                <p:endSync evt="end" delay="0">
                  <p:rtn val="all"/>
                </p:endSync>
                <p:childTnLst>
                  <p:par>
                    <p:cTn id="25" fill="hold">
                      <p:stCondLst>
                        <p:cond delay="0"/>
                      </p:stCondLst>
                      <p:childTnLst>
                        <p:par>
                          <p:cTn id="26" fill="hold">
                            <p:stCondLst>
                              <p:cond delay="0"/>
                            </p:stCondLst>
                            <p:childTnLst>
                              <p:par>
                                <p:cTn id="27" presetID="6" presetClass="emph" presetSubtype="0" fill="remove" grpId="0" nodeType="clickEffect">
                                  <p:stCondLst>
                                    <p:cond delay="0"/>
                                  </p:stCondLst>
                                  <p:childTnLst>
                                    <p:animScale>
                                      <p:cBhvr>
                                        <p:cTn id="28" dur="2000" fill="hold"/>
                                        <p:tgtEl>
                                          <p:spTgt spid="31"/>
                                        </p:tgtEl>
                                      </p:cBhvr>
                                      <p:by x="150000" y="150000"/>
                                    </p:animScale>
                                  </p:childTnLst>
                                </p:cTn>
                              </p:par>
                            </p:childTnLst>
                          </p:cTn>
                        </p:par>
                      </p:childTnLst>
                    </p:cTn>
                  </p:par>
                </p:childTnLst>
              </p:cTn>
              <p:nextCondLst>
                <p:cond evt="onClick" delay="0">
                  <p:tgtEl>
                    <p:spTgt spid="33"/>
                  </p:tgtEl>
                </p:cond>
              </p:nextCondLst>
            </p:seq>
            <p:seq concurrent="1" nextAc="seek">
              <p:cTn id="29" restart="whenNotActive" fill="hold" evtFilter="cancelBubble" nodeType="interactiveSeq">
                <p:stCondLst>
                  <p:cond evt="onClick" delay="0">
                    <p:tgtEl>
                      <p:spTgt spid="31"/>
                    </p:tgtEl>
                  </p:cond>
                </p:stCondLst>
                <p:endSync evt="end" delay="0">
                  <p:rtn val="all"/>
                </p:endSync>
                <p:childTnLst>
                  <p:par>
                    <p:cTn id="30" fill="hold">
                      <p:stCondLst>
                        <p:cond delay="0"/>
                      </p:stCondLst>
                      <p:childTnLst>
                        <p:par>
                          <p:cTn id="31" fill="hold">
                            <p:stCondLst>
                              <p:cond delay="0"/>
                            </p:stCondLst>
                            <p:childTnLst>
                              <p:par>
                                <p:cTn id="32" presetID="6" presetClass="emph" presetSubtype="0" fill="remove" grpId="0" nodeType="clickEffect">
                                  <p:stCondLst>
                                    <p:cond delay="0"/>
                                  </p:stCondLst>
                                  <p:childTnLst>
                                    <p:animScale>
                                      <p:cBhvr>
                                        <p:cTn id="33" dur="2000" fill="hold"/>
                                        <p:tgtEl>
                                          <p:spTgt spid="30"/>
                                        </p:tgtEl>
                                      </p:cBhvr>
                                      <p:by x="150000" y="150000"/>
                                    </p:animScale>
                                  </p:childTnLst>
                                </p:cTn>
                              </p:par>
                            </p:childTnLst>
                          </p:cTn>
                        </p:par>
                      </p:childTnLst>
                    </p:cTn>
                  </p:par>
                </p:childTnLst>
              </p:cTn>
              <p:nextCondLst>
                <p:cond evt="onClick" delay="0">
                  <p:tgtEl>
                    <p:spTgt spid="31"/>
                  </p:tgtEl>
                </p:cond>
              </p:nextCondLst>
            </p:seq>
            <p:seq concurrent="1" nextAc="seek">
              <p:cTn id="34" restart="whenNotActive" fill="hold" evtFilter="cancelBubble" nodeType="interactiveSeq">
                <p:stCondLst>
                  <p:cond evt="onClick" delay="0">
                    <p:tgtEl>
                      <p:spTgt spid="30"/>
                    </p:tgtEl>
                  </p:cond>
                </p:stCondLst>
                <p:endSync evt="end" delay="0">
                  <p:rtn val="all"/>
                </p:endSync>
                <p:childTnLst>
                  <p:par>
                    <p:cTn id="35" fill="hold">
                      <p:stCondLst>
                        <p:cond delay="0"/>
                      </p:stCondLst>
                      <p:childTnLst>
                        <p:par>
                          <p:cTn id="36" fill="hold">
                            <p:stCondLst>
                              <p:cond delay="0"/>
                            </p:stCondLst>
                            <p:childTnLst>
                              <p:par>
                                <p:cTn id="37" presetID="6" presetClass="emph" presetSubtype="0" fill="remove" grpId="1" nodeType="clickEffect">
                                  <p:stCondLst>
                                    <p:cond delay="0"/>
                                  </p:stCondLst>
                                  <p:childTnLst>
                                    <p:animScale>
                                      <p:cBhvr>
                                        <p:cTn id="38" dur="2000" fill="hold"/>
                                        <p:tgtEl>
                                          <p:spTgt spid="29"/>
                                        </p:tgtEl>
                                      </p:cBhvr>
                                      <p:by x="150000" y="150000"/>
                                    </p:animScale>
                                  </p:childTnLst>
                                </p:cTn>
                              </p:par>
                            </p:childTnLst>
                          </p:cTn>
                        </p:par>
                      </p:childTnLst>
                    </p:cTn>
                  </p:par>
                </p:childTnLst>
              </p:cTn>
              <p:nextCondLst>
                <p:cond evt="onClick" delay="0">
                  <p:tgtEl>
                    <p:spTgt spid="30"/>
                  </p:tgtEl>
                </p:cond>
              </p:nextCondLst>
            </p:seq>
            <p:seq concurrent="1" nextAc="seek">
              <p:cTn id="39" restart="whenNotActive" fill="hold" evtFilter="cancelBubble" nodeType="interactiveSeq">
                <p:stCondLst>
                  <p:cond evt="onClick" delay="0">
                    <p:tgtEl>
                      <p:spTgt spid="29"/>
                    </p:tgtEl>
                  </p:cond>
                </p:stCondLst>
                <p:endSync evt="end" delay="0">
                  <p:rtn val="all"/>
                </p:endSync>
                <p:childTnLst>
                  <p:par>
                    <p:cTn id="40" fill="hold">
                      <p:stCondLst>
                        <p:cond delay="0"/>
                      </p:stCondLst>
                      <p:childTnLst>
                        <p:par>
                          <p:cTn id="41" fill="hold">
                            <p:stCondLst>
                              <p:cond delay="0"/>
                            </p:stCondLst>
                            <p:childTnLst>
                              <p:par>
                                <p:cTn id="42" presetID="6" presetClass="emph" presetSubtype="0" fill="remove" grpId="0" nodeType="clickEffect">
                                  <p:stCondLst>
                                    <p:cond delay="0"/>
                                  </p:stCondLst>
                                  <p:childTnLst>
                                    <p:animScale>
                                      <p:cBhvr>
                                        <p:cTn id="43" dur="2000" fill="hold"/>
                                        <p:tgtEl>
                                          <p:spTgt spid="28"/>
                                        </p:tgtEl>
                                      </p:cBhvr>
                                      <p:by x="150000" y="150000"/>
                                    </p:animScale>
                                  </p:childTnLst>
                                </p:cTn>
                              </p:par>
                            </p:childTnLst>
                          </p:cTn>
                        </p:par>
                      </p:childTnLst>
                    </p:cTn>
                  </p:par>
                </p:childTnLst>
              </p:cTn>
              <p:nextCondLst>
                <p:cond evt="onClick" delay="0">
                  <p:tgtEl>
                    <p:spTgt spid="29"/>
                  </p:tgtEl>
                </p:cond>
              </p:nextCondLst>
            </p:seq>
            <p:seq concurrent="1" nextAc="seek">
              <p:cTn id="44" restart="whenNotActive" fill="hold" evtFilter="cancelBubble" nodeType="interactiveSeq">
                <p:stCondLst>
                  <p:cond evt="onClick" delay="0">
                    <p:tgtEl>
                      <p:spTgt spid="28"/>
                    </p:tgtEl>
                  </p:cond>
                </p:stCondLst>
                <p:endSync evt="end" delay="0">
                  <p:rtn val="all"/>
                </p:endSync>
                <p:childTnLst>
                  <p:par>
                    <p:cTn id="45" fill="hold">
                      <p:stCondLst>
                        <p:cond delay="0"/>
                      </p:stCondLst>
                      <p:childTnLst>
                        <p:par>
                          <p:cTn id="46" fill="hold">
                            <p:stCondLst>
                              <p:cond delay="0"/>
                            </p:stCondLst>
                            <p:childTnLst>
                              <p:par>
                                <p:cTn id="47" presetID="6" presetClass="emph" presetSubtype="0" fill="remove" grpId="0" nodeType="clickEffect">
                                  <p:stCondLst>
                                    <p:cond delay="0"/>
                                  </p:stCondLst>
                                  <p:childTnLst>
                                    <p:animScale>
                                      <p:cBhvr>
                                        <p:cTn id="48" dur="2000" fill="hold"/>
                                        <p:tgtEl>
                                          <p:spTgt spid="25"/>
                                        </p:tgtEl>
                                      </p:cBhvr>
                                      <p:by x="150000" y="150000"/>
                                    </p:animScale>
                                  </p:childTnLst>
                                </p:cTn>
                              </p:par>
                            </p:childTnLst>
                          </p:cTn>
                        </p:par>
                      </p:childTnLst>
                    </p:cTn>
                  </p:par>
                </p:childTnLst>
              </p:cTn>
              <p:nextCondLst>
                <p:cond evt="onClick" delay="0">
                  <p:tgtEl>
                    <p:spTgt spid="28"/>
                  </p:tgtEl>
                </p:cond>
              </p:nextCondLst>
            </p:seq>
            <p:seq concurrent="1" nextAc="seek">
              <p:cTn id="49" restart="whenNotActive" fill="hold" evtFilter="cancelBubble" nodeType="interactiveSeq">
                <p:stCondLst>
                  <p:cond evt="onClick" delay="0">
                    <p:tgtEl>
                      <p:spTgt spid="25"/>
                    </p:tgtEl>
                  </p:cond>
                </p:stCondLst>
                <p:endSync evt="end" delay="0">
                  <p:rtn val="all"/>
                </p:endSync>
                <p:childTnLst>
                  <p:par>
                    <p:cTn id="50" fill="hold">
                      <p:stCondLst>
                        <p:cond delay="0"/>
                      </p:stCondLst>
                      <p:childTnLst>
                        <p:par>
                          <p:cTn id="51" fill="hold">
                            <p:stCondLst>
                              <p:cond delay="0"/>
                            </p:stCondLst>
                            <p:childTnLst>
                              <p:par>
                                <p:cTn id="52" presetID="6" presetClass="emph" presetSubtype="0" fill="remove" grpId="0" nodeType="clickEffect">
                                  <p:stCondLst>
                                    <p:cond delay="0"/>
                                  </p:stCondLst>
                                  <p:childTnLst>
                                    <p:animScale>
                                      <p:cBhvr>
                                        <p:cTn id="53" dur="2000" fill="hold"/>
                                        <p:tgtEl>
                                          <p:spTgt spid="23"/>
                                        </p:tgtEl>
                                      </p:cBhvr>
                                      <p:by x="150000" y="150000"/>
                                    </p:animScale>
                                  </p:childTnLst>
                                </p:cTn>
                              </p:par>
                            </p:childTnLst>
                          </p:cTn>
                        </p:par>
                      </p:childTnLst>
                    </p:cTn>
                  </p:par>
                </p:childTnLst>
              </p:cTn>
              <p:nextCondLst>
                <p:cond evt="onClick" delay="0">
                  <p:tgtEl>
                    <p:spTgt spid="25"/>
                  </p:tgtEl>
                </p:cond>
              </p:nextCondLst>
            </p:seq>
          </p:childTnLst>
        </p:cTn>
      </p:par>
    </p:tnLst>
    <p:bldLst>
      <p:bldP spid="23" grpId="0"/>
      <p:bldP spid="25" grpId="0"/>
      <p:bldP spid="28" grpId="0"/>
      <p:bldP spid="29" grpId="0"/>
      <p:bldP spid="29" grpId="1"/>
      <p:bldP spid="30" grpId="0"/>
      <p:bldP spid="31" grpId="0"/>
      <p:bldP spid="3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29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grpSp>
        <p:nvGrpSpPr>
          <p:cNvPr id="3" name="Group 2">
            <a:extLst>
              <a:ext uri="{FF2B5EF4-FFF2-40B4-BE49-F238E27FC236}">
                <a16:creationId xmlns:a16="http://schemas.microsoft.com/office/drawing/2014/main" id="{3B5A3E95-85C3-9164-03DF-57DDAA427621}"/>
              </a:ext>
            </a:extLst>
          </p:cNvPr>
          <p:cNvGrpSpPr/>
          <p:nvPr/>
        </p:nvGrpSpPr>
        <p:grpSpPr>
          <a:xfrm>
            <a:off x="12938079" y="163773"/>
            <a:ext cx="1064526" cy="1064526"/>
            <a:chOff x="8625386" y="109182"/>
            <a:chExt cx="709684" cy="709684"/>
          </a:xfrm>
        </p:grpSpPr>
        <p:sp>
          <p:nvSpPr>
            <p:cNvPr id="4" name="Oval 3">
              <a:extLst>
                <a:ext uri="{FF2B5EF4-FFF2-40B4-BE49-F238E27FC236}">
                  <a16:creationId xmlns:a16="http://schemas.microsoft.com/office/drawing/2014/main" id="{3E232ABC-5095-64A5-12C5-698F85F841CD}"/>
                </a:ext>
              </a:extLst>
            </p:cNvPr>
            <p:cNvSpPr/>
            <p:nvPr/>
          </p:nvSpPr>
          <p:spPr>
            <a:xfrm>
              <a:off x="8625386"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89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575"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5" name="TextBox 4">
              <a:extLst>
                <a:ext uri="{FF2B5EF4-FFF2-40B4-BE49-F238E27FC236}">
                  <a16:creationId xmlns:a16="http://schemas.microsoft.com/office/drawing/2014/main" id="{FC5C2164-30E4-EB5A-862D-EB98120B0AA7}"/>
                </a:ext>
              </a:extLst>
            </p:cNvPr>
            <p:cNvSpPr txBox="1"/>
            <p:nvPr/>
          </p:nvSpPr>
          <p:spPr>
            <a:xfrm>
              <a:off x="8631107" y="279358"/>
              <a:ext cx="688437" cy="338554"/>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white"/>
                  </a:solidFill>
                  <a:effectLst/>
                  <a:uLnTx/>
                  <a:uFillTx/>
                  <a:latin typeface="Calibri" panose="020F0502020204030204"/>
                  <a:ea typeface="+mn-ea"/>
                  <a:cs typeface="+mn-cs"/>
                </a:rPr>
                <a:t>50/50</a:t>
              </a: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grpSp>
        <p:nvGrpSpPr>
          <p:cNvPr id="6" name="Group 5">
            <a:extLst>
              <a:ext uri="{FF2B5EF4-FFF2-40B4-BE49-F238E27FC236}">
                <a16:creationId xmlns:a16="http://schemas.microsoft.com/office/drawing/2014/main" id="{0ED68A58-2D96-3E0C-3E53-095FBB687370}"/>
              </a:ext>
            </a:extLst>
          </p:cNvPr>
          <p:cNvGrpSpPr/>
          <p:nvPr/>
        </p:nvGrpSpPr>
        <p:grpSpPr>
          <a:xfrm>
            <a:off x="14794173" y="163773"/>
            <a:ext cx="1064526" cy="1064526"/>
            <a:chOff x="9862782" y="109182"/>
            <a:chExt cx="709684" cy="709684"/>
          </a:xfrm>
        </p:grpSpPr>
        <p:sp>
          <p:nvSpPr>
            <p:cNvPr id="7" name="Oval 6">
              <a:extLst>
                <a:ext uri="{FF2B5EF4-FFF2-40B4-BE49-F238E27FC236}">
                  <a16:creationId xmlns:a16="http://schemas.microsoft.com/office/drawing/2014/main" id="{9DDE0572-0972-BA9F-D4C7-C571F9D12AAF}"/>
                </a:ext>
              </a:extLst>
            </p:cNvPr>
            <p:cNvSpPr/>
            <p:nvPr/>
          </p:nvSpPr>
          <p:spPr>
            <a:xfrm>
              <a:off x="9862782"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8" name="Picture 7">
              <a:extLst>
                <a:ext uri="{FF2B5EF4-FFF2-40B4-BE49-F238E27FC236}">
                  <a16:creationId xmlns:a16="http://schemas.microsoft.com/office/drawing/2014/main" id="{9C1C0B12-1202-CF8D-F0E2-B395306A94BA}"/>
                </a:ext>
              </a:extLst>
            </p:cNvPr>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9977651" y="201873"/>
              <a:ext cx="524301" cy="524301"/>
            </a:xfrm>
            <a:prstGeom prst="rect">
              <a:avLst/>
            </a:prstGeom>
          </p:spPr>
        </p:pic>
      </p:grpSp>
      <p:grpSp>
        <p:nvGrpSpPr>
          <p:cNvPr id="9" name="Group 8">
            <a:extLst>
              <a:ext uri="{FF2B5EF4-FFF2-40B4-BE49-F238E27FC236}">
                <a16:creationId xmlns:a16="http://schemas.microsoft.com/office/drawing/2014/main" id="{9805CCD9-5E9B-C70D-B9F7-53DA4474C7DE}"/>
              </a:ext>
            </a:extLst>
          </p:cNvPr>
          <p:cNvGrpSpPr/>
          <p:nvPr/>
        </p:nvGrpSpPr>
        <p:grpSpPr>
          <a:xfrm>
            <a:off x="16754333" y="163773"/>
            <a:ext cx="1064526" cy="1064526"/>
            <a:chOff x="11169555" y="109182"/>
            <a:chExt cx="709684" cy="709684"/>
          </a:xfrm>
        </p:grpSpPr>
        <p:sp>
          <p:nvSpPr>
            <p:cNvPr id="10" name="Oval 9">
              <a:extLst>
                <a:ext uri="{FF2B5EF4-FFF2-40B4-BE49-F238E27FC236}">
                  <a16:creationId xmlns:a16="http://schemas.microsoft.com/office/drawing/2014/main" id="{5F3D0377-8B9C-2F81-65F3-2571B3C2F5D2}"/>
                </a:ext>
              </a:extLst>
            </p:cNvPr>
            <p:cNvSpPr/>
            <p:nvPr/>
          </p:nvSpPr>
          <p:spPr>
            <a:xfrm>
              <a:off x="11169555"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11" name="Picture 10">
              <a:extLst>
                <a:ext uri="{FF2B5EF4-FFF2-40B4-BE49-F238E27FC236}">
                  <a16:creationId xmlns:a16="http://schemas.microsoft.com/office/drawing/2014/main" id="{F9840231-37FA-F3E2-F96B-5F1A92F51216}"/>
                </a:ext>
              </a:extLst>
            </p:cNvPr>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285672" y="284644"/>
              <a:ext cx="217581" cy="280448"/>
            </a:xfrm>
            <a:prstGeom prst="rect">
              <a:avLst/>
            </a:prstGeom>
          </p:spPr>
        </p:pic>
        <p:pic>
          <p:nvPicPr>
            <p:cNvPr id="12" name="Picture 11">
              <a:extLst>
                <a:ext uri="{FF2B5EF4-FFF2-40B4-BE49-F238E27FC236}">
                  <a16:creationId xmlns:a16="http://schemas.microsoft.com/office/drawing/2014/main" id="{D9C112E5-91D5-1967-44D6-5738FA73308C}"/>
                </a:ext>
              </a:extLst>
            </p:cNvPr>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550843" y="284644"/>
              <a:ext cx="217581" cy="280448"/>
            </a:xfrm>
            <a:prstGeom prst="rect">
              <a:avLst/>
            </a:prstGeom>
          </p:spPr>
        </p:pic>
        <p:pic>
          <p:nvPicPr>
            <p:cNvPr id="13" name="Picture 12">
              <a:extLst>
                <a:ext uri="{FF2B5EF4-FFF2-40B4-BE49-F238E27FC236}">
                  <a16:creationId xmlns:a16="http://schemas.microsoft.com/office/drawing/2014/main" id="{BAF05864-03E4-FB25-42EF-275CC017579F}"/>
                </a:ext>
              </a:extLst>
            </p:cNvPr>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418258" y="355515"/>
              <a:ext cx="217581" cy="280448"/>
            </a:xfrm>
            <a:prstGeom prst="rect">
              <a:avLst/>
            </a:prstGeom>
          </p:spPr>
        </p:pic>
      </p:grpSp>
      <p:sp>
        <p:nvSpPr>
          <p:cNvPr id="14" name="Rectangle: Rounded Corners 13">
            <a:extLst>
              <a:ext uri="{FF2B5EF4-FFF2-40B4-BE49-F238E27FC236}">
                <a16:creationId xmlns:a16="http://schemas.microsoft.com/office/drawing/2014/main" id="{FDD1BBC1-DFF4-8BF2-380D-E3B4B5EC3E7D}"/>
              </a:ext>
            </a:extLst>
          </p:cNvPr>
          <p:cNvSpPr/>
          <p:nvPr/>
        </p:nvSpPr>
        <p:spPr>
          <a:xfrm>
            <a:off x="1391273" y="1987138"/>
            <a:ext cx="16005960" cy="7239000"/>
          </a:xfrm>
          <a:prstGeom prst="roundRect">
            <a:avLst/>
          </a:prstGeom>
          <a:solidFill>
            <a:schemeClr val="bg1">
              <a:alpha val="3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98DE7C87-7FC4-60A4-F329-EF7EF9E5C63C}"/>
              </a:ext>
            </a:extLst>
          </p:cNvPr>
          <p:cNvSpPr txBox="1"/>
          <p:nvPr/>
        </p:nvSpPr>
        <p:spPr>
          <a:xfrm>
            <a:off x="1905000" y="2476500"/>
            <a:ext cx="14849333" cy="6370975"/>
          </a:xfrm>
          <a:prstGeom prst="rect">
            <a:avLst/>
          </a:prstGeom>
          <a:noFill/>
        </p:spPr>
        <p:txBody>
          <a:bodyPr wrap="square">
            <a:spAutoFit/>
          </a:bodyPr>
          <a:lstStyle>
            <a:defPPr>
              <a:defRPr lang="en-US"/>
            </a:defPPr>
            <a:lvl1pPr indent="457200">
              <a:spcBef>
                <a:spcPts val="600"/>
              </a:spcBef>
              <a:spcAft>
                <a:spcPts val="600"/>
              </a:spcAft>
              <a:defRPr sz="2800" b="1" kern="100">
                <a:solidFill>
                  <a:schemeClr val="bg1"/>
                </a:solidFill>
                <a:effectLst/>
                <a:latin typeface="#9Slide03 Arima Madurai Bold" panose="00000800000000000000" pitchFamily="2" charset="0"/>
                <a:ea typeface="SimSun" panose="02010600030101010101" pitchFamily="2" charset="-122"/>
                <a:cs typeface="#9Slide03 Arima Madurai Bold" panose="00000800000000000000" pitchFamily="2" charset="0"/>
              </a:defRPr>
            </a:lvl1pPr>
          </a:lstStyle>
          <a:p>
            <a:r>
              <a:rPr lang="pt-BR" sz="3200" dirty="0">
                <a:latin typeface="#9Slide03 BoosterNextFYBlack" panose="02000A03000000020004" pitchFamily="2" charset="0"/>
              </a:rPr>
              <a:t>Câu 9. Nội dung chính của đoạn trích “Bên bờ Thiên Mạc” là gì?</a:t>
            </a:r>
            <a:endParaRPr lang="en-US" sz="3200" dirty="0">
              <a:latin typeface="#9Slide03 BoosterNextFYBlack" panose="02000A03000000020004" pitchFamily="2" charset="0"/>
            </a:endParaRPr>
          </a:p>
          <a:p>
            <a:r>
              <a:rPr lang="pt-BR" dirty="0"/>
              <a:t>A. Đoạn trích kể về việc Trần Quốc Tuấn viết bài hịch kêu gọi, động viên các tướng sĩ quyết tâm chiến đấu đánh tan giặc Nguyên. Trước ngày quyết chiến với kẻ thù xâm lược, các tướng sĩ đều xăm trên mình hai chữ “Sát thát”.</a:t>
            </a:r>
            <a:endParaRPr lang="en-US" dirty="0"/>
          </a:p>
          <a:p>
            <a:r>
              <a:rPr lang="pt-BR" dirty="0"/>
              <a:t>B. Đoạn trích kể về việc các tướng sĩ và quân lính nhà Trần đã chiến đấu anh dũng, quả cảm trước quân giặc. Kết thúc trận chiến, nhiều tướng giặc đã bỏ chạy và vô số quân giặc đã bỏ mạng.</a:t>
            </a:r>
            <a:endParaRPr lang="en-US" dirty="0"/>
          </a:p>
          <a:p>
            <a:r>
              <a:rPr lang="pt-BR" dirty="0"/>
              <a:t>C. Đoạn trích kể kể về công lao và tài năng của vị tướng Trần Bình Trọng. Ông đã hy sinh anh dũng trong cuộc kháng chiến chống quân Nguyên - Mông lần thứ 2 khi ông mới 26 tuổi (năm 1285).</a:t>
            </a:r>
            <a:endParaRPr lang="en-US" dirty="0"/>
          </a:p>
          <a:p>
            <a:r>
              <a:rPr lang="pt-BR" dirty="0"/>
              <a:t>D. Đoạn trích kể về việc Trần Quốc Tuấn giao nhiệm vụ hết sức quan trọng và tuyệt mật cho Hoàng Đỗ. Trước giờ chia tay, Trần Bình Trọng đã xoá vết xăm nô tì trên trán để cậu bé trở thành người dân bình thường.</a:t>
            </a:r>
            <a:endParaRPr lang="en-US" dirty="0"/>
          </a:p>
        </p:txBody>
      </p:sp>
    </p:spTree>
    <p:extLst>
      <p:ext uri="{BB962C8B-B14F-4D97-AF65-F5344CB8AC3E}">
        <p14:creationId xmlns:p14="http://schemas.microsoft.com/office/powerpoint/2010/main" val="989322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xEl>
                                              <p:pRg st="1" end="1"/>
                                            </p:txEl>
                                          </p:spTgt>
                                        </p:tgtEl>
                                        <p:attrNameLst>
                                          <p:attrName>style.visibility</p:attrName>
                                        </p:attrNameLst>
                                      </p:cBhvr>
                                      <p:to>
                                        <p:strVal val="visible"/>
                                      </p:to>
                                    </p:set>
                                    <p:animEffect transition="in" filter="fade">
                                      <p:cBhvr>
                                        <p:cTn id="7" dur="500"/>
                                        <p:tgtEl>
                                          <p:spTgt spid="1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xEl>
                                              <p:pRg st="2" end="2"/>
                                            </p:txEl>
                                          </p:spTgt>
                                        </p:tgtEl>
                                        <p:attrNameLst>
                                          <p:attrName>style.visibility</p:attrName>
                                        </p:attrNameLst>
                                      </p:cBhvr>
                                      <p:to>
                                        <p:strVal val="visible"/>
                                      </p:to>
                                    </p:set>
                                    <p:animEffect transition="in" filter="fade">
                                      <p:cBhvr>
                                        <p:cTn id="12" dur="500"/>
                                        <p:tgtEl>
                                          <p:spTgt spid="1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xEl>
                                              <p:pRg st="3" end="3"/>
                                            </p:txEl>
                                          </p:spTgt>
                                        </p:tgtEl>
                                        <p:attrNameLst>
                                          <p:attrName>style.visibility</p:attrName>
                                        </p:attrNameLst>
                                      </p:cBhvr>
                                      <p:to>
                                        <p:strVal val="visible"/>
                                      </p:to>
                                    </p:set>
                                    <p:animEffect transition="in" filter="fade">
                                      <p:cBhvr>
                                        <p:cTn id="17" dur="500"/>
                                        <p:tgtEl>
                                          <p:spTgt spid="16">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
                                            <p:txEl>
                                              <p:pRg st="4" end="4"/>
                                            </p:txEl>
                                          </p:spTgt>
                                        </p:tgtEl>
                                        <p:attrNameLst>
                                          <p:attrName>style.visibility</p:attrName>
                                        </p:attrNameLst>
                                      </p:cBhvr>
                                      <p:to>
                                        <p:strVal val="visible"/>
                                      </p:to>
                                    </p:set>
                                    <p:animEffect transition="in" filter="fade">
                                      <p:cBhvr>
                                        <p:cTn id="22" dur="500"/>
                                        <p:tgtEl>
                                          <p:spTgt spid="16">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9" presetClass="emph" presetSubtype="0" fill="hold" nodeType="clickEffect">
                                  <p:stCondLst>
                                    <p:cond delay="0"/>
                                  </p:stCondLst>
                                  <p:childTnLst>
                                    <p:animClr clrSpc="rgb" dir="cw">
                                      <p:cBhvr override="childStyle">
                                        <p:cTn id="26" dur="500" fill="hold"/>
                                        <p:tgtEl>
                                          <p:spTgt spid="16">
                                            <p:txEl>
                                              <p:pRg st="4" end="4"/>
                                            </p:txEl>
                                          </p:spTgt>
                                        </p:tgtEl>
                                        <p:attrNameLst>
                                          <p:attrName>style.color</p:attrName>
                                        </p:attrNameLst>
                                      </p:cBhvr>
                                      <p:to>
                                        <a:schemeClr val="accent2"/>
                                      </p:to>
                                    </p:animClr>
                                    <p:animClr clrSpc="rgb" dir="cw">
                                      <p:cBhvr>
                                        <p:cTn id="27" dur="500" fill="hold"/>
                                        <p:tgtEl>
                                          <p:spTgt spid="16">
                                            <p:txEl>
                                              <p:pRg st="4" end="4"/>
                                            </p:txEl>
                                          </p:spTgt>
                                        </p:tgtEl>
                                        <p:attrNameLst>
                                          <p:attrName>fillcolor</p:attrName>
                                        </p:attrNameLst>
                                      </p:cBhvr>
                                      <p:to>
                                        <a:schemeClr val="accent2"/>
                                      </p:to>
                                    </p:animClr>
                                    <p:set>
                                      <p:cBhvr>
                                        <p:cTn id="28" dur="500" fill="hold"/>
                                        <p:tgtEl>
                                          <p:spTgt spid="16">
                                            <p:txEl>
                                              <p:pRg st="4" end="4"/>
                                            </p:txEl>
                                          </p:spTgt>
                                        </p:tgtEl>
                                        <p:attrNameLst>
                                          <p:attrName>fill.type</p:attrName>
                                        </p:attrNameLst>
                                      </p:cBhvr>
                                      <p:to>
                                        <p:strVal val="solid"/>
                                      </p:to>
                                    </p:set>
                                    <p:set>
                                      <p:cBhvr>
                                        <p:cTn id="29" dur="500" fill="hold"/>
                                        <p:tgtEl>
                                          <p:spTgt spid="16">
                                            <p:txEl>
                                              <p:pRg st="4" end="4"/>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29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grpSp>
        <p:nvGrpSpPr>
          <p:cNvPr id="3" name="Group 2">
            <a:extLst>
              <a:ext uri="{FF2B5EF4-FFF2-40B4-BE49-F238E27FC236}">
                <a16:creationId xmlns:a16="http://schemas.microsoft.com/office/drawing/2014/main" id="{3B5A3E95-85C3-9164-03DF-57DDAA427621}"/>
              </a:ext>
            </a:extLst>
          </p:cNvPr>
          <p:cNvGrpSpPr/>
          <p:nvPr/>
        </p:nvGrpSpPr>
        <p:grpSpPr>
          <a:xfrm>
            <a:off x="12938079" y="163773"/>
            <a:ext cx="1064526" cy="1064526"/>
            <a:chOff x="8625386" y="109182"/>
            <a:chExt cx="709684" cy="709684"/>
          </a:xfrm>
        </p:grpSpPr>
        <p:sp>
          <p:nvSpPr>
            <p:cNvPr id="4" name="Oval 3">
              <a:extLst>
                <a:ext uri="{FF2B5EF4-FFF2-40B4-BE49-F238E27FC236}">
                  <a16:creationId xmlns:a16="http://schemas.microsoft.com/office/drawing/2014/main" id="{3E232ABC-5095-64A5-12C5-698F85F841CD}"/>
                </a:ext>
              </a:extLst>
            </p:cNvPr>
            <p:cNvSpPr/>
            <p:nvPr/>
          </p:nvSpPr>
          <p:spPr>
            <a:xfrm>
              <a:off x="8625386"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89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575"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5" name="TextBox 4">
              <a:extLst>
                <a:ext uri="{FF2B5EF4-FFF2-40B4-BE49-F238E27FC236}">
                  <a16:creationId xmlns:a16="http://schemas.microsoft.com/office/drawing/2014/main" id="{FC5C2164-30E4-EB5A-862D-EB98120B0AA7}"/>
                </a:ext>
              </a:extLst>
            </p:cNvPr>
            <p:cNvSpPr txBox="1"/>
            <p:nvPr/>
          </p:nvSpPr>
          <p:spPr>
            <a:xfrm>
              <a:off x="8631107" y="279358"/>
              <a:ext cx="688437" cy="338554"/>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white"/>
                  </a:solidFill>
                  <a:effectLst/>
                  <a:uLnTx/>
                  <a:uFillTx/>
                  <a:latin typeface="Calibri" panose="020F0502020204030204"/>
                  <a:ea typeface="+mn-ea"/>
                  <a:cs typeface="+mn-cs"/>
                </a:rPr>
                <a:t>50/50</a:t>
              </a: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grpSp>
        <p:nvGrpSpPr>
          <p:cNvPr id="6" name="Group 5">
            <a:extLst>
              <a:ext uri="{FF2B5EF4-FFF2-40B4-BE49-F238E27FC236}">
                <a16:creationId xmlns:a16="http://schemas.microsoft.com/office/drawing/2014/main" id="{0ED68A58-2D96-3E0C-3E53-095FBB687370}"/>
              </a:ext>
            </a:extLst>
          </p:cNvPr>
          <p:cNvGrpSpPr/>
          <p:nvPr/>
        </p:nvGrpSpPr>
        <p:grpSpPr>
          <a:xfrm>
            <a:off x="14794173" y="163773"/>
            <a:ext cx="1064526" cy="1064526"/>
            <a:chOff x="9862782" y="109182"/>
            <a:chExt cx="709684" cy="709684"/>
          </a:xfrm>
        </p:grpSpPr>
        <p:sp>
          <p:nvSpPr>
            <p:cNvPr id="7" name="Oval 6">
              <a:extLst>
                <a:ext uri="{FF2B5EF4-FFF2-40B4-BE49-F238E27FC236}">
                  <a16:creationId xmlns:a16="http://schemas.microsoft.com/office/drawing/2014/main" id="{9DDE0572-0972-BA9F-D4C7-C571F9D12AAF}"/>
                </a:ext>
              </a:extLst>
            </p:cNvPr>
            <p:cNvSpPr/>
            <p:nvPr/>
          </p:nvSpPr>
          <p:spPr>
            <a:xfrm>
              <a:off x="9862782"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8" name="Picture 7">
              <a:extLst>
                <a:ext uri="{FF2B5EF4-FFF2-40B4-BE49-F238E27FC236}">
                  <a16:creationId xmlns:a16="http://schemas.microsoft.com/office/drawing/2014/main" id="{9C1C0B12-1202-CF8D-F0E2-B395306A94BA}"/>
                </a:ext>
              </a:extLst>
            </p:cNvPr>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9977651" y="201873"/>
              <a:ext cx="524301" cy="524301"/>
            </a:xfrm>
            <a:prstGeom prst="rect">
              <a:avLst/>
            </a:prstGeom>
          </p:spPr>
        </p:pic>
      </p:grpSp>
      <p:grpSp>
        <p:nvGrpSpPr>
          <p:cNvPr id="9" name="Group 8">
            <a:extLst>
              <a:ext uri="{FF2B5EF4-FFF2-40B4-BE49-F238E27FC236}">
                <a16:creationId xmlns:a16="http://schemas.microsoft.com/office/drawing/2014/main" id="{9805CCD9-5E9B-C70D-B9F7-53DA4474C7DE}"/>
              </a:ext>
            </a:extLst>
          </p:cNvPr>
          <p:cNvGrpSpPr/>
          <p:nvPr/>
        </p:nvGrpSpPr>
        <p:grpSpPr>
          <a:xfrm>
            <a:off x="16754333" y="163773"/>
            <a:ext cx="1064526" cy="1064526"/>
            <a:chOff x="11169555" y="109182"/>
            <a:chExt cx="709684" cy="709684"/>
          </a:xfrm>
        </p:grpSpPr>
        <p:sp>
          <p:nvSpPr>
            <p:cNvPr id="10" name="Oval 9">
              <a:extLst>
                <a:ext uri="{FF2B5EF4-FFF2-40B4-BE49-F238E27FC236}">
                  <a16:creationId xmlns:a16="http://schemas.microsoft.com/office/drawing/2014/main" id="{5F3D0377-8B9C-2F81-65F3-2571B3C2F5D2}"/>
                </a:ext>
              </a:extLst>
            </p:cNvPr>
            <p:cNvSpPr/>
            <p:nvPr/>
          </p:nvSpPr>
          <p:spPr>
            <a:xfrm>
              <a:off x="11169555"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11" name="Picture 10">
              <a:extLst>
                <a:ext uri="{FF2B5EF4-FFF2-40B4-BE49-F238E27FC236}">
                  <a16:creationId xmlns:a16="http://schemas.microsoft.com/office/drawing/2014/main" id="{F9840231-37FA-F3E2-F96B-5F1A92F51216}"/>
                </a:ext>
              </a:extLst>
            </p:cNvPr>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285672" y="284644"/>
              <a:ext cx="217581" cy="280448"/>
            </a:xfrm>
            <a:prstGeom prst="rect">
              <a:avLst/>
            </a:prstGeom>
          </p:spPr>
        </p:pic>
        <p:pic>
          <p:nvPicPr>
            <p:cNvPr id="12" name="Picture 11">
              <a:extLst>
                <a:ext uri="{FF2B5EF4-FFF2-40B4-BE49-F238E27FC236}">
                  <a16:creationId xmlns:a16="http://schemas.microsoft.com/office/drawing/2014/main" id="{D9C112E5-91D5-1967-44D6-5738FA73308C}"/>
                </a:ext>
              </a:extLst>
            </p:cNvPr>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550843" y="284644"/>
              <a:ext cx="217581" cy="280448"/>
            </a:xfrm>
            <a:prstGeom prst="rect">
              <a:avLst/>
            </a:prstGeom>
          </p:spPr>
        </p:pic>
        <p:pic>
          <p:nvPicPr>
            <p:cNvPr id="13" name="Picture 12">
              <a:extLst>
                <a:ext uri="{FF2B5EF4-FFF2-40B4-BE49-F238E27FC236}">
                  <a16:creationId xmlns:a16="http://schemas.microsoft.com/office/drawing/2014/main" id="{BAF05864-03E4-FB25-42EF-275CC017579F}"/>
                </a:ext>
              </a:extLst>
            </p:cNvPr>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418258" y="355515"/>
              <a:ext cx="217581" cy="280448"/>
            </a:xfrm>
            <a:prstGeom prst="rect">
              <a:avLst/>
            </a:prstGeom>
          </p:spPr>
        </p:pic>
      </p:grpSp>
      <p:sp>
        <p:nvSpPr>
          <p:cNvPr id="14" name="Rectangle: Rounded Corners 13">
            <a:extLst>
              <a:ext uri="{FF2B5EF4-FFF2-40B4-BE49-F238E27FC236}">
                <a16:creationId xmlns:a16="http://schemas.microsoft.com/office/drawing/2014/main" id="{FDD1BBC1-DFF4-8BF2-380D-E3B4B5EC3E7D}"/>
              </a:ext>
            </a:extLst>
          </p:cNvPr>
          <p:cNvSpPr/>
          <p:nvPr/>
        </p:nvSpPr>
        <p:spPr>
          <a:xfrm>
            <a:off x="1391273" y="1987138"/>
            <a:ext cx="16005960" cy="7239000"/>
          </a:xfrm>
          <a:prstGeom prst="roundRect">
            <a:avLst/>
          </a:prstGeom>
          <a:solidFill>
            <a:schemeClr val="bg1">
              <a:alpha val="3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9AC02371-B676-EE75-C374-076621959181}"/>
              </a:ext>
            </a:extLst>
          </p:cNvPr>
          <p:cNvSpPr txBox="1"/>
          <p:nvPr/>
        </p:nvSpPr>
        <p:spPr>
          <a:xfrm>
            <a:off x="1924665" y="2744316"/>
            <a:ext cx="14849333" cy="5724644"/>
          </a:xfrm>
          <a:prstGeom prst="rect">
            <a:avLst/>
          </a:prstGeom>
          <a:noFill/>
        </p:spPr>
        <p:txBody>
          <a:bodyPr wrap="square">
            <a:spAutoFit/>
          </a:bodyPr>
          <a:lstStyle>
            <a:defPPr>
              <a:defRPr lang="en-US"/>
            </a:defPPr>
            <a:lvl1pPr indent="457200">
              <a:spcBef>
                <a:spcPts val="600"/>
              </a:spcBef>
              <a:spcAft>
                <a:spcPts val="600"/>
              </a:spcAft>
              <a:defRPr sz="2800" b="1" kern="100">
                <a:solidFill>
                  <a:schemeClr val="bg1"/>
                </a:solidFill>
                <a:effectLst/>
                <a:latin typeface="#9Slide03 Arima Madurai Bold" panose="00000800000000000000" pitchFamily="2" charset="0"/>
                <a:ea typeface="SimSun" panose="02010600030101010101" pitchFamily="2" charset="-122"/>
                <a:cs typeface="#9Slide03 Arima Madurai Bold" panose="00000800000000000000" pitchFamily="2" charset="0"/>
              </a:defRPr>
            </a:lvl1pPr>
          </a:lstStyle>
          <a:p>
            <a:pPr algn="just"/>
            <a:r>
              <a:rPr lang="pt-BR" sz="3200" dirty="0">
                <a:latin typeface="#9Slide03 BoosterNextFYBlack" panose="02000A03000000020004" pitchFamily="2" charset="0"/>
              </a:rPr>
              <a:t>Câu 10. Trong đoạn trích, Trần Quốc Tuấn đã giao nhiệm vụ gì cho Hoàng Đỗ?</a:t>
            </a:r>
            <a:endParaRPr lang="en-US" sz="3200" dirty="0">
              <a:latin typeface="#9Slide03 BoosterNextFYBlack" panose="02000A03000000020004" pitchFamily="2" charset="0"/>
            </a:endParaRPr>
          </a:p>
          <a:p>
            <a:r>
              <a:rPr lang="pt-BR" dirty="0"/>
              <a:t>A. Mang một đạo lệnh bí mật bọc sáp từ Trần Quốc Tuấn chuyển đến tận tay Thượng tướng quân Trần Quang Khải.</a:t>
            </a:r>
            <a:endParaRPr lang="en-US" dirty="0"/>
          </a:p>
          <a:p>
            <a:r>
              <a:rPr lang="pt-BR" dirty="0"/>
              <a:t>B. Vượt qua bãi lầy, đi một đường riêng để tới quân doanh của Thượng tướng quân Trần Quang Khải.</a:t>
            </a:r>
            <a:endParaRPr lang="en-US" dirty="0"/>
          </a:p>
          <a:p>
            <a:r>
              <a:rPr lang="pt-BR" dirty="0"/>
              <a:t>C. Phải vượt thoát khỏi giặc để mang bản lệnh nằm trong viên sáp này đến tay tướng quân.</a:t>
            </a:r>
            <a:endParaRPr lang="en-US" dirty="0"/>
          </a:p>
          <a:p>
            <a:r>
              <a:rPr lang="pt-BR" dirty="0"/>
              <a:t>D. Đi tới quân doanh của Thượng tướng quân Trần Quang Khải để xin tham gia quân đội nhà Trần.</a:t>
            </a:r>
            <a:endParaRPr lang="en-US" dirty="0"/>
          </a:p>
          <a:p>
            <a:r>
              <a:rPr lang="pt-BR" dirty="0"/>
              <a:t>Đáp án: A</a:t>
            </a:r>
            <a:endParaRPr lang="en-US" dirty="0"/>
          </a:p>
        </p:txBody>
      </p:sp>
    </p:spTree>
    <p:extLst>
      <p:ext uri="{BB962C8B-B14F-4D97-AF65-F5344CB8AC3E}">
        <p14:creationId xmlns:p14="http://schemas.microsoft.com/office/powerpoint/2010/main" val="9118378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20323" t="-4464" r="-13756" b="-5237"/>
            </a:stretch>
          </a:blipFill>
        </p:spPr>
        <p:txBody>
          <a:bodyPr/>
          <a:lstStyle/>
          <a:p>
            <a:endParaRPr lang="en-US"/>
          </a:p>
        </p:txBody>
      </p:sp>
      <p:sp>
        <p:nvSpPr>
          <p:cNvPr id="3" name="Freeform 3"/>
          <p:cNvSpPr/>
          <p:nvPr/>
        </p:nvSpPr>
        <p:spPr>
          <a:xfrm>
            <a:off x="418381" y="1028700"/>
            <a:ext cx="12422038" cy="8229600"/>
          </a:xfrm>
          <a:custGeom>
            <a:avLst/>
            <a:gdLst/>
            <a:ahLst/>
            <a:cxnLst/>
            <a:rect l="l" t="t" r="r" b="b"/>
            <a:pathLst>
              <a:path w="12422038" h="8229600">
                <a:moveTo>
                  <a:pt x="0" y="0"/>
                </a:moveTo>
                <a:lnTo>
                  <a:pt x="12422038" y="0"/>
                </a:lnTo>
                <a:lnTo>
                  <a:pt x="12422038" y="8229600"/>
                </a:lnTo>
                <a:lnTo>
                  <a:pt x="0" y="82296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TextBox 5"/>
          <p:cNvSpPr txBox="1"/>
          <p:nvPr/>
        </p:nvSpPr>
        <p:spPr>
          <a:xfrm>
            <a:off x="13691164" y="1902079"/>
            <a:ext cx="3696929" cy="5851602"/>
          </a:xfrm>
          <a:prstGeom prst="rect">
            <a:avLst/>
          </a:prstGeom>
        </p:spPr>
        <p:txBody>
          <a:bodyPr wrap="square" lIns="0" tIns="0" rIns="0" bIns="0" rtlCol="0" anchor="t">
            <a:spAutoFit/>
          </a:bodyPr>
          <a:lstStyle/>
          <a:p>
            <a:pPr marL="0" lvl="0" indent="0" algn="ctr">
              <a:lnSpc>
                <a:spcPts val="11397"/>
              </a:lnSpc>
            </a:pPr>
            <a:r>
              <a:rPr lang="en-US" sz="9600" spc="-746" dirty="0" err="1">
                <a:solidFill>
                  <a:srgbClr val="764D3A"/>
                </a:solidFill>
                <a:latin typeface="#9Slide07 SFU Blackout" panose="00000400000000000000" pitchFamily="2" charset="0"/>
              </a:rPr>
              <a:t>Bên</a:t>
            </a:r>
            <a:endParaRPr lang="en-US" sz="9600" spc="-746" dirty="0">
              <a:solidFill>
                <a:srgbClr val="764D3A"/>
              </a:solidFill>
              <a:latin typeface="#9Slide07 SFU Blackout" panose="00000400000000000000" pitchFamily="2" charset="0"/>
            </a:endParaRPr>
          </a:p>
          <a:p>
            <a:pPr marL="0" lvl="0" indent="0" algn="ctr">
              <a:lnSpc>
                <a:spcPts val="11397"/>
              </a:lnSpc>
            </a:pPr>
            <a:r>
              <a:rPr lang="en-US" sz="9600" spc="-746" dirty="0" err="1">
                <a:solidFill>
                  <a:srgbClr val="764D3A"/>
                </a:solidFill>
                <a:latin typeface="#9Slide07 SFU Blackout" panose="00000400000000000000" pitchFamily="2" charset="0"/>
              </a:rPr>
              <a:t>bờ</a:t>
            </a:r>
            <a:r>
              <a:rPr lang="en-US" sz="9600" spc="-746" dirty="0">
                <a:solidFill>
                  <a:srgbClr val="764D3A"/>
                </a:solidFill>
                <a:latin typeface="#9Slide07 SFU Blackout" panose="00000400000000000000" pitchFamily="2" charset="0"/>
              </a:rPr>
              <a:t> </a:t>
            </a:r>
          </a:p>
          <a:p>
            <a:pPr marL="0" lvl="0" indent="0" algn="ctr">
              <a:lnSpc>
                <a:spcPts val="11397"/>
              </a:lnSpc>
            </a:pPr>
            <a:r>
              <a:rPr lang="en-US" sz="9600" spc="-746" dirty="0" err="1">
                <a:solidFill>
                  <a:srgbClr val="764D3A"/>
                </a:solidFill>
                <a:latin typeface="#9Slide07 SFU Blackout" panose="00000400000000000000" pitchFamily="2" charset="0"/>
              </a:rPr>
              <a:t>Thiên</a:t>
            </a:r>
            <a:r>
              <a:rPr lang="en-US" sz="9600" spc="-746" dirty="0">
                <a:solidFill>
                  <a:srgbClr val="764D3A"/>
                </a:solidFill>
                <a:latin typeface="#9Slide07 SFU Blackout" panose="00000400000000000000" pitchFamily="2" charset="0"/>
              </a:rPr>
              <a:t> </a:t>
            </a:r>
            <a:r>
              <a:rPr lang="en-US" sz="9600" spc="-746" dirty="0" err="1">
                <a:solidFill>
                  <a:srgbClr val="764D3A"/>
                </a:solidFill>
                <a:latin typeface="#9Slide07 SFU Blackout" panose="00000400000000000000" pitchFamily="2" charset="0"/>
              </a:rPr>
              <a:t>Mạc</a:t>
            </a:r>
            <a:endParaRPr lang="en-US" sz="9600" spc="-746" dirty="0">
              <a:solidFill>
                <a:srgbClr val="764D3A"/>
              </a:solidFill>
              <a:latin typeface="#9Slide07 SFU Blackout" panose="00000400000000000000" pitchFamily="2" charset="0"/>
            </a:endParaRPr>
          </a:p>
        </p:txBody>
      </p:sp>
      <p:sp>
        <p:nvSpPr>
          <p:cNvPr id="6" name="TextBox 6"/>
          <p:cNvSpPr txBox="1"/>
          <p:nvPr/>
        </p:nvSpPr>
        <p:spPr>
          <a:xfrm>
            <a:off x="13226846" y="1055494"/>
            <a:ext cx="4306018" cy="448841"/>
          </a:xfrm>
          <a:prstGeom prst="rect">
            <a:avLst/>
          </a:prstGeom>
        </p:spPr>
        <p:txBody>
          <a:bodyPr wrap="square" lIns="0" tIns="0" rIns="0" bIns="0" rtlCol="0" anchor="t">
            <a:spAutoFit/>
          </a:bodyPr>
          <a:lstStyle/>
          <a:p>
            <a:pPr marL="0" lvl="0" indent="0" algn="l">
              <a:lnSpc>
                <a:spcPts val="3510"/>
              </a:lnSpc>
              <a:spcBef>
                <a:spcPct val="0"/>
              </a:spcBef>
            </a:pPr>
            <a:r>
              <a:rPr lang="en-US" sz="3000" dirty="0" err="1">
                <a:solidFill>
                  <a:srgbClr val="FBF6F1"/>
                </a:solidFill>
                <a:latin typeface="DM Sans Bold"/>
              </a:rPr>
              <a:t>THỰC</a:t>
            </a:r>
            <a:r>
              <a:rPr lang="en-US" sz="3000" dirty="0">
                <a:solidFill>
                  <a:srgbClr val="FBF6F1"/>
                </a:solidFill>
                <a:latin typeface="DM Sans Bold"/>
              </a:rPr>
              <a:t> </a:t>
            </a:r>
            <a:r>
              <a:rPr lang="en-US" sz="3000" dirty="0" err="1">
                <a:solidFill>
                  <a:srgbClr val="FBF6F1"/>
                </a:solidFill>
                <a:latin typeface="DM Sans Bold"/>
              </a:rPr>
              <a:t>HÀNH</a:t>
            </a:r>
            <a:r>
              <a:rPr lang="en-US" sz="3000" dirty="0">
                <a:solidFill>
                  <a:srgbClr val="FBF6F1"/>
                </a:solidFill>
                <a:latin typeface="DM Sans Bold"/>
              </a:rPr>
              <a:t> </a:t>
            </a:r>
            <a:r>
              <a:rPr lang="en-US" sz="3000" dirty="0" err="1">
                <a:solidFill>
                  <a:srgbClr val="FBF6F1"/>
                </a:solidFill>
                <a:latin typeface="DM Sans Bold"/>
              </a:rPr>
              <a:t>ĐỌC</a:t>
            </a:r>
            <a:r>
              <a:rPr lang="en-US" sz="3000" dirty="0">
                <a:solidFill>
                  <a:srgbClr val="FBF6F1"/>
                </a:solidFill>
                <a:latin typeface="DM Sans Bold"/>
              </a:rPr>
              <a:t> </a:t>
            </a:r>
            <a:r>
              <a:rPr lang="en-US" sz="3000" dirty="0" err="1">
                <a:solidFill>
                  <a:srgbClr val="FBF6F1"/>
                </a:solidFill>
                <a:latin typeface="DM Sans Bold"/>
              </a:rPr>
              <a:t>HIỂU</a:t>
            </a:r>
            <a:endParaRPr lang="en-US" sz="3000" dirty="0">
              <a:solidFill>
                <a:srgbClr val="FBF6F1"/>
              </a:solidFill>
              <a:latin typeface="DM Sans Bold"/>
            </a:endParaRPr>
          </a:p>
        </p:txBody>
      </p:sp>
      <p:pic>
        <p:nvPicPr>
          <p:cNvPr id="8" name="Picture 7" descr="A person in a red robe holding a child's hand&#10;&#10;Description automatically generated">
            <a:extLst>
              <a:ext uri="{FF2B5EF4-FFF2-40B4-BE49-F238E27FC236}">
                <a16:creationId xmlns:a16="http://schemas.microsoft.com/office/drawing/2014/main" id="{F7C06D14-6A90-140E-55AA-CB2B28A0577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6081" y="1496961"/>
            <a:ext cx="11125200" cy="7227939"/>
          </a:xfrm>
          <a:prstGeom prst="rect">
            <a:avLst/>
          </a:prstGeom>
        </p:spPr>
      </p:pic>
      <p:sp>
        <p:nvSpPr>
          <p:cNvPr id="10" name="TextBox 9">
            <a:extLst>
              <a:ext uri="{FF2B5EF4-FFF2-40B4-BE49-F238E27FC236}">
                <a16:creationId xmlns:a16="http://schemas.microsoft.com/office/drawing/2014/main" id="{BF53736A-31C6-4371-5D2E-D219A8EF88F1}"/>
              </a:ext>
            </a:extLst>
          </p:cNvPr>
          <p:cNvSpPr txBox="1"/>
          <p:nvPr/>
        </p:nvSpPr>
        <p:spPr>
          <a:xfrm>
            <a:off x="14037334" y="7947764"/>
            <a:ext cx="3641066" cy="1420645"/>
          </a:xfrm>
          <a:prstGeom prst="rect">
            <a:avLst/>
          </a:prstGeom>
          <a:noFill/>
        </p:spPr>
        <p:txBody>
          <a:bodyPr wrap="square">
            <a:spAutoFit/>
          </a:bodyPr>
          <a:lstStyle/>
          <a:p>
            <a:pPr marL="0" lvl="0" indent="0" algn="ctr">
              <a:lnSpc>
                <a:spcPts val="11397"/>
              </a:lnSpc>
            </a:pPr>
            <a:r>
              <a:rPr lang="en-US" sz="8000" dirty="0">
                <a:solidFill>
                  <a:srgbClr val="764D3A"/>
                </a:solidFill>
                <a:latin typeface="#9Slide03 SFU Futura_12" panose="00000400000000000000" pitchFamily="2" charset="0"/>
              </a:rPr>
              <a:t>(Hà </a:t>
            </a:r>
            <a:r>
              <a:rPr lang="en-US" sz="8000" dirty="0" err="1">
                <a:solidFill>
                  <a:srgbClr val="764D3A"/>
                </a:solidFill>
                <a:latin typeface="#9Slide03 SFU Futura_12" panose="00000400000000000000" pitchFamily="2" charset="0"/>
              </a:rPr>
              <a:t>Ân</a:t>
            </a:r>
            <a:r>
              <a:rPr lang="en-US" sz="8000" dirty="0">
                <a:solidFill>
                  <a:srgbClr val="764D3A"/>
                </a:solidFill>
                <a:latin typeface="#9Slide03 SFU Futura_12" panose="00000400000000000000" pitchFamily="2" charset="0"/>
              </a:rPr>
              <a:t>)</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20323" t="-4464" r="-13756" b="-523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2932981" y="1028700"/>
            <a:ext cx="12422038" cy="8229600"/>
          </a:xfrm>
          <a:custGeom>
            <a:avLst/>
            <a:gdLst/>
            <a:ahLst/>
            <a:cxnLst/>
            <a:rect l="l" t="t" r="r" b="b"/>
            <a:pathLst>
              <a:path w="12422038" h="8229600">
                <a:moveTo>
                  <a:pt x="0" y="0"/>
                </a:moveTo>
                <a:lnTo>
                  <a:pt x="12422038" y="0"/>
                </a:lnTo>
                <a:lnTo>
                  <a:pt x="12422038" y="8229600"/>
                </a:lnTo>
                <a:lnTo>
                  <a:pt x="0" y="82296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590778" y="4847721"/>
            <a:ext cx="2781945" cy="4731265"/>
          </a:xfrm>
          <a:custGeom>
            <a:avLst/>
            <a:gdLst/>
            <a:ahLst/>
            <a:cxnLst/>
            <a:rect l="l" t="t" r="r" b="b"/>
            <a:pathLst>
              <a:path w="2781945" h="4731265">
                <a:moveTo>
                  <a:pt x="0" y="0"/>
                </a:moveTo>
                <a:lnTo>
                  <a:pt x="2781945" y="0"/>
                </a:lnTo>
                <a:lnTo>
                  <a:pt x="2781945" y="4731265"/>
                </a:lnTo>
                <a:lnTo>
                  <a:pt x="0" y="4731265"/>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13598388" y="690049"/>
            <a:ext cx="2399335" cy="4157672"/>
          </a:xfrm>
          <a:custGeom>
            <a:avLst/>
            <a:gdLst/>
            <a:ahLst/>
            <a:cxnLst/>
            <a:rect l="l" t="t" r="r" b="b"/>
            <a:pathLst>
              <a:path w="2399335" h="4157672">
                <a:moveTo>
                  <a:pt x="0" y="0"/>
                </a:moveTo>
                <a:lnTo>
                  <a:pt x="2399336" y="0"/>
                </a:lnTo>
                <a:lnTo>
                  <a:pt x="2399336" y="4157672"/>
                </a:lnTo>
                <a:lnTo>
                  <a:pt x="0" y="4157672"/>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p:cNvSpPr txBox="1"/>
          <p:nvPr/>
        </p:nvSpPr>
        <p:spPr>
          <a:xfrm>
            <a:off x="4238860" y="3465815"/>
            <a:ext cx="9542554" cy="3062377"/>
          </a:xfrm>
          <a:prstGeom prst="rect">
            <a:avLst/>
          </a:prstGeom>
        </p:spPr>
        <p:txBody>
          <a:bodyPr lIns="0" tIns="0" rIns="0" bIns="0" rtlCol="0" anchor="t">
            <a:spAutoFit/>
          </a:bodyPr>
          <a:lstStyle/>
          <a:p>
            <a:pPr marL="0" marR="0" lvl="0" indent="0" algn="ctr" defTabSz="914400" rtl="0" eaLnBrk="1" fontAlgn="auto" latinLnBrk="0" hangingPunct="1">
              <a:lnSpc>
                <a:spcPts val="11397"/>
              </a:lnSpc>
              <a:spcBef>
                <a:spcPts val="0"/>
              </a:spcBef>
              <a:spcAft>
                <a:spcPts val="0"/>
              </a:spcAft>
              <a:buClrTx/>
              <a:buSzTx/>
              <a:buFontTx/>
              <a:buNone/>
              <a:tabLst/>
              <a:defRPr/>
            </a:pPr>
            <a:r>
              <a:rPr kumimoji="0" lang="en-US" sz="13100" b="0" i="0" u="none" strike="noStrike" kern="1200" cap="none" spc="-746" normalizeH="0" baseline="0" noProof="0" dirty="0">
                <a:ln>
                  <a:noFill/>
                </a:ln>
                <a:solidFill>
                  <a:srgbClr val="764D3A"/>
                </a:solidFill>
                <a:effectLst/>
                <a:uLnTx/>
                <a:uFillTx/>
                <a:latin typeface="#9Slide05 SVNEgregio Script" panose="02000500000000000000" pitchFamily="2" charset="0"/>
              </a:rPr>
              <a:t>I. </a:t>
            </a:r>
            <a:r>
              <a:rPr kumimoji="0" lang="en-US" sz="13100" b="0" i="0" u="none" strike="noStrike" kern="1200" cap="none" spc="-746" normalizeH="0" baseline="0" noProof="0" dirty="0" err="1">
                <a:ln>
                  <a:noFill/>
                </a:ln>
                <a:solidFill>
                  <a:srgbClr val="764D3A"/>
                </a:solidFill>
                <a:effectLst/>
                <a:uLnTx/>
                <a:uFillTx/>
                <a:latin typeface="#9Slide05 SVNEgregio Script" panose="02000500000000000000" pitchFamily="2" charset="0"/>
              </a:rPr>
              <a:t>Đọc</a:t>
            </a:r>
            <a:r>
              <a:rPr kumimoji="0" lang="en-US" sz="13100" b="0" i="0" u="none" strike="noStrike" kern="1200" cap="none" spc="-746" normalizeH="0" baseline="0" noProof="0" dirty="0">
                <a:ln>
                  <a:noFill/>
                </a:ln>
                <a:solidFill>
                  <a:srgbClr val="764D3A"/>
                </a:solidFill>
                <a:effectLst/>
                <a:uLnTx/>
                <a:uFillTx/>
                <a:latin typeface="#9Slide05 SVNEgregio Script" panose="02000500000000000000" pitchFamily="2" charset="0"/>
              </a:rPr>
              <a:t> </a:t>
            </a:r>
            <a:r>
              <a:rPr kumimoji="0" lang="en-US" sz="13100" b="0" i="0" u="none" strike="noStrike" kern="1200" cap="none" spc="-746" normalizeH="0" baseline="0" noProof="0" dirty="0" err="1">
                <a:ln>
                  <a:noFill/>
                </a:ln>
                <a:solidFill>
                  <a:srgbClr val="764D3A"/>
                </a:solidFill>
                <a:effectLst/>
                <a:uLnTx/>
                <a:uFillTx/>
                <a:latin typeface="#9Slide05 SVNEgregio Script" panose="02000500000000000000" pitchFamily="2" charset="0"/>
              </a:rPr>
              <a:t>và</a:t>
            </a:r>
            <a:endParaRPr lang="en-US" sz="13100" spc="-746" dirty="0">
              <a:solidFill>
                <a:srgbClr val="764D3A"/>
              </a:solidFill>
              <a:latin typeface="#9Slide05 SVNEgregio Script" panose="02000500000000000000" pitchFamily="2" charset="0"/>
            </a:endParaRPr>
          </a:p>
          <a:p>
            <a:pPr marL="0" marR="0" lvl="0" indent="0" algn="ctr" defTabSz="914400" rtl="0" eaLnBrk="1" fontAlgn="auto" latinLnBrk="0" hangingPunct="1">
              <a:lnSpc>
                <a:spcPts val="11397"/>
              </a:lnSpc>
              <a:spcBef>
                <a:spcPts val="0"/>
              </a:spcBef>
              <a:spcAft>
                <a:spcPts val="0"/>
              </a:spcAft>
              <a:buClrTx/>
              <a:buSzTx/>
              <a:buFontTx/>
              <a:buNone/>
              <a:tabLst/>
              <a:defRPr/>
            </a:pPr>
            <a:r>
              <a:rPr kumimoji="0" lang="en-US" sz="13100" b="0" i="0" u="none" strike="noStrike" kern="1200" cap="none" spc="-746" normalizeH="0" baseline="0" noProof="0" dirty="0" err="1">
                <a:ln>
                  <a:noFill/>
                </a:ln>
                <a:solidFill>
                  <a:srgbClr val="764D3A"/>
                </a:solidFill>
                <a:effectLst/>
                <a:uLnTx/>
                <a:uFillTx/>
                <a:latin typeface="#9Slide05 SVNEgregio Script" panose="02000500000000000000" pitchFamily="2" charset="0"/>
              </a:rPr>
              <a:t>tìm</a:t>
            </a:r>
            <a:r>
              <a:rPr kumimoji="0" lang="en-US" sz="13100" b="0" i="0" u="none" strike="noStrike" kern="1200" cap="none" spc="-746" normalizeH="0" baseline="0" noProof="0" dirty="0">
                <a:ln>
                  <a:noFill/>
                </a:ln>
                <a:solidFill>
                  <a:srgbClr val="764D3A"/>
                </a:solidFill>
                <a:effectLst/>
                <a:uLnTx/>
                <a:uFillTx/>
                <a:latin typeface="#9Slide05 SVNEgregio Script" panose="02000500000000000000" pitchFamily="2" charset="0"/>
              </a:rPr>
              <a:t> </a:t>
            </a:r>
            <a:r>
              <a:rPr kumimoji="0" lang="en-US" sz="13100" b="0" i="0" u="none" strike="noStrike" kern="1200" cap="none" spc="-746" normalizeH="0" baseline="0" noProof="0" dirty="0" err="1">
                <a:ln>
                  <a:noFill/>
                </a:ln>
                <a:solidFill>
                  <a:srgbClr val="764D3A"/>
                </a:solidFill>
                <a:effectLst/>
                <a:uLnTx/>
                <a:uFillTx/>
                <a:latin typeface="#9Slide05 SVNEgregio Script" panose="02000500000000000000" pitchFamily="2" charset="0"/>
              </a:rPr>
              <a:t>hiểu</a:t>
            </a:r>
            <a:r>
              <a:rPr kumimoji="0" lang="en-US" sz="13100" b="0" i="0" u="none" strike="noStrike" kern="1200" cap="none" spc="-746" normalizeH="0" baseline="0" noProof="0" dirty="0">
                <a:ln>
                  <a:noFill/>
                </a:ln>
                <a:solidFill>
                  <a:srgbClr val="764D3A"/>
                </a:solidFill>
                <a:effectLst/>
                <a:uLnTx/>
                <a:uFillTx/>
                <a:latin typeface="#9Slide05 SVNEgregio Script" panose="02000500000000000000" pitchFamily="2" charset="0"/>
              </a:rPr>
              <a:t> </a:t>
            </a:r>
            <a:r>
              <a:rPr kumimoji="0" lang="en-US" sz="13100" b="0" i="0" u="none" strike="noStrike" kern="1200" cap="none" spc="-746" normalizeH="0" baseline="0" noProof="0" dirty="0" err="1">
                <a:ln>
                  <a:noFill/>
                </a:ln>
                <a:solidFill>
                  <a:srgbClr val="764D3A"/>
                </a:solidFill>
                <a:effectLst/>
                <a:uLnTx/>
                <a:uFillTx/>
                <a:latin typeface="#9Slide05 SVNEgregio Script" panose="02000500000000000000" pitchFamily="2" charset="0"/>
              </a:rPr>
              <a:t>chung</a:t>
            </a:r>
            <a:endParaRPr kumimoji="0" lang="en-US" sz="13100" b="0" i="0" u="none" strike="noStrike" kern="1200" cap="none" spc="-746" normalizeH="0" baseline="0" noProof="0" dirty="0">
              <a:ln>
                <a:noFill/>
              </a:ln>
              <a:solidFill>
                <a:srgbClr val="764D3A"/>
              </a:solidFill>
              <a:effectLst/>
              <a:uLnTx/>
              <a:uFillTx/>
              <a:latin typeface="#9Slide05 SVNEgregio Script" panose="02000500000000000000" pitchFamily="2" charset="0"/>
            </a:endParaRPr>
          </a:p>
        </p:txBody>
      </p:sp>
    </p:spTree>
    <p:extLst>
      <p:ext uri="{BB962C8B-B14F-4D97-AF65-F5344CB8AC3E}">
        <p14:creationId xmlns:p14="http://schemas.microsoft.com/office/powerpoint/2010/main" val="7424110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20323" t="-4464" r="-13756" b="-5237"/>
            </a:stretch>
          </a:blipFill>
        </p:spPr>
        <p:txBody>
          <a:bodyPr/>
          <a:lstStyle/>
          <a:p>
            <a:endParaRPr lang="en-US"/>
          </a:p>
        </p:txBody>
      </p:sp>
      <p:sp>
        <p:nvSpPr>
          <p:cNvPr id="3" name="Freeform 3"/>
          <p:cNvSpPr/>
          <p:nvPr/>
        </p:nvSpPr>
        <p:spPr>
          <a:xfrm>
            <a:off x="4837262" y="1028700"/>
            <a:ext cx="12422038" cy="8229600"/>
          </a:xfrm>
          <a:custGeom>
            <a:avLst/>
            <a:gdLst/>
            <a:ahLst/>
            <a:cxnLst/>
            <a:rect l="l" t="t" r="r" b="b"/>
            <a:pathLst>
              <a:path w="12422038" h="8229600">
                <a:moveTo>
                  <a:pt x="0" y="0"/>
                </a:moveTo>
                <a:lnTo>
                  <a:pt x="12422038" y="0"/>
                </a:lnTo>
                <a:lnTo>
                  <a:pt x="12422038" y="8229600"/>
                </a:lnTo>
                <a:lnTo>
                  <a:pt x="0" y="82296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1028700" y="1028700"/>
            <a:ext cx="5052537" cy="8229600"/>
          </a:xfrm>
          <a:custGeom>
            <a:avLst/>
            <a:gdLst/>
            <a:ahLst/>
            <a:cxnLst/>
            <a:rect l="l" t="t" r="r" b="b"/>
            <a:pathLst>
              <a:path w="5052537" h="8229600">
                <a:moveTo>
                  <a:pt x="0" y="0"/>
                </a:moveTo>
                <a:lnTo>
                  <a:pt x="5052537" y="0"/>
                </a:lnTo>
                <a:lnTo>
                  <a:pt x="5052537" y="8229600"/>
                </a:lnTo>
                <a:lnTo>
                  <a:pt x="0" y="8229600"/>
                </a:lnTo>
                <a:lnTo>
                  <a:pt x="0" y="0"/>
                </a:lnTo>
                <a:close/>
              </a:path>
            </a:pathLst>
          </a:custGeom>
          <a:blipFill>
            <a:blip r:embed="rId5"/>
            <a:stretch>
              <a:fillRect/>
            </a:stretch>
          </a:blipFill>
        </p:spPr>
        <p:txBody>
          <a:bodyPr/>
          <a:lstStyle/>
          <a:p>
            <a:endParaRPr lang="en-US"/>
          </a:p>
        </p:txBody>
      </p:sp>
      <p:sp>
        <p:nvSpPr>
          <p:cNvPr id="8" name="TextBox 7">
            <a:extLst>
              <a:ext uri="{FF2B5EF4-FFF2-40B4-BE49-F238E27FC236}">
                <a16:creationId xmlns:a16="http://schemas.microsoft.com/office/drawing/2014/main" id="{D16FB2C3-CE55-78DC-6AB2-13BD9801F3F1}"/>
              </a:ext>
            </a:extLst>
          </p:cNvPr>
          <p:cNvSpPr txBox="1"/>
          <p:nvPr/>
        </p:nvSpPr>
        <p:spPr>
          <a:xfrm>
            <a:off x="6081237" y="3096786"/>
            <a:ext cx="10377963" cy="4093428"/>
          </a:xfrm>
          <a:prstGeom prst="rect">
            <a:avLst/>
          </a:prstGeom>
          <a:noFill/>
        </p:spPr>
        <p:txBody>
          <a:bodyPr wrap="square">
            <a:spAutoFit/>
          </a:bodyPr>
          <a:lstStyle/>
          <a:p>
            <a:pPr algn="just">
              <a:spcBef>
                <a:spcPts val="1200"/>
              </a:spcBef>
              <a:spcAft>
                <a:spcPts val="1200"/>
              </a:spcAft>
            </a:pPr>
            <a:r>
              <a:rPr lang="pt-BR" sz="40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(1) Chia sẻ quá trình tự đọc văn bản ở nhà (cách đọc diễn cảm, cách khám phá văn bản theo các gợi ý đọc; những từ khó)</a:t>
            </a:r>
            <a:endParaRPr lang="en-US" sz="3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p>
            <a:pPr algn="just">
              <a:spcBef>
                <a:spcPts val="1200"/>
              </a:spcBef>
              <a:spcAft>
                <a:spcPts val="1200"/>
              </a:spcAft>
            </a:pPr>
            <a:r>
              <a:rPr lang="pt-BR" sz="40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(2) Khi đọc hiểu văn bản này em đã vận dụng những kĩ năng đọc hiểu văn bản truyện lịch sử như thế nào?</a:t>
            </a:r>
            <a:endParaRPr lang="en-US" sz="3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20323" t="-4464" r="-13756" b="-523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2910858" y="1028700"/>
            <a:ext cx="12422038" cy="8229600"/>
          </a:xfrm>
          <a:custGeom>
            <a:avLst/>
            <a:gdLst/>
            <a:ahLst/>
            <a:cxnLst/>
            <a:rect l="l" t="t" r="r" b="b"/>
            <a:pathLst>
              <a:path w="12422038" h="8229600">
                <a:moveTo>
                  <a:pt x="0" y="0"/>
                </a:moveTo>
                <a:lnTo>
                  <a:pt x="12422038" y="0"/>
                </a:lnTo>
                <a:lnTo>
                  <a:pt x="12422038" y="8229600"/>
                </a:lnTo>
                <a:lnTo>
                  <a:pt x="0" y="82296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590778" y="4847721"/>
            <a:ext cx="2781945" cy="4731265"/>
          </a:xfrm>
          <a:custGeom>
            <a:avLst/>
            <a:gdLst/>
            <a:ahLst/>
            <a:cxnLst/>
            <a:rect l="l" t="t" r="r" b="b"/>
            <a:pathLst>
              <a:path w="2781945" h="4731265">
                <a:moveTo>
                  <a:pt x="0" y="0"/>
                </a:moveTo>
                <a:lnTo>
                  <a:pt x="2781945" y="0"/>
                </a:lnTo>
                <a:lnTo>
                  <a:pt x="2781945" y="4731265"/>
                </a:lnTo>
                <a:lnTo>
                  <a:pt x="0" y="4731265"/>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13598388" y="690049"/>
            <a:ext cx="2399335" cy="4157672"/>
          </a:xfrm>
          <a:custGeom>
            <a:avLst/>
            <a:gdLst/>
            <a:ahLst/>
            <a:cxnLst/>
            <a:rect l="l" t="t" r="r" b="b"/>
            <a:pathLst>
              <a:path w="2399335" h="4157672">
                <a:moveTo>
                  <a:pt x="0" y="0"/>
                </a:moveTo>
                <a:lnTo>
                  <a:pt x="2399336" y="0"/>
                </a:lnTo>
                <a:lnTo>
                  <a:pt x="2399336" y="4157672"/>
                </a:lnTo>
                <a:lnTo>
                  <a:pt x="0" y="4157672"/>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p:cNvSpPr txBox="1"/>
          <p:nvPr/>
        </p:nvSpPr>
        <p:spPr>
          <a:xfrm>
            <a:off x="4372723" y="3554025"/>
            <a:ext cx="9542554" cy="3062377"/>
          </a:xfrm>
          <a:prstGeom prst="rect">
            <a:avLst/>
          </a:prstGeom>
        </p:spPr>
        <p:txBody>
          <a:bodyPr lIns="0" tIns="0" rIns="0" bIns="0" rtlCol="0" anchor="t">
            <a:spAutoFit/>
          </a:bodyPr>
          <a:lstStyle>
            <a:defPPr>
              <a:defRPr lang="en-US"/>
            </a:defPPr>
            <a:lvl1pPr marR="0" lvl="0" indent="0" algn="ctr" fontAlgn="auto">
              <a:lnSpc>
                <a:spcPts val="11397"/>
              </a:lnSpc>
              <a:spcBef>
                <a:spcPts val="0"/>
              </a:spcBef>
              <a:spcAft>
                <a:spcPts val="0"/>
              </a:spcAft>
              <a:buClrTx/>
              <a:buSzTx/>
              <a:buFontTx/>
              <a:buNone/>
              <a:tabLst/>
              <a:defRPr kumimoji="0" sz="13100" b="0" i="0" u="none" strike="noStrike" cap="none" spc="-746" normalizeH="0" baseline="0">
                <a:ln>
                  <a:noFill/>
                </a:ln>
                <a:solidFill>
                  <a:srgbClr val="764D3A"/>
                </a:solidFill>
                <a:effectLst/>
                <a:uLnTx/>
                <a:uFillTx/>
                <a:latin typeface="#9Slide05 SVNEgregio Script" panose="02000500000000000000" pitchFamily="2" charset="0"/>
              </a:defRPr>
            </a:lvl1pPr>
          </a:lstStyle>
          <a:p>
            <a:r>
              <a:rPr lang="en-US" dirty="0"/>
              <a:t>II. </a:t>
            </a:r>
            <a:r>
              <a:rPr lang="en-US" dirty="0" err="1"/>
              <a:t>Thực</a:t>
            </a:r>
            <a:r>
              <a:rPr lang="en-US" dirty="0"/>
              <a:t> </a:t>
            </a:r>
            <a:r>
              <a:rPr lang="en-US" dirty="0" err="1"/>
              <a:t>hành</a:t>
            </a:r>
            <a:r>
              <a:rPr lang="en-US" dirty="0"/>
              <a:t> </a:t>
            </a:r>
            <a:r>
              <a:rPr lang="en-US" dirty="0" err="1"/>
              <a:t>đọc</a:t>
            </a:r>
            <a:r>
              <a:rPr lang="en-US" dirty="0"/>
              <a:t> </a:t>
            </a:r>
            <a:r>
              <a:rPr lang="en-US" dirty="0" err="1"/>
              <a:t>hiểu</a:t>
            </a:r>
            <a:endParaRPr lang="en-US" dirty="0"/>
          </a:p>
        </p:txBody>
      </p:sp>
      <p:sp>
        <p:nvSpPr>
          <p:cNvPr id="8" name="TextBox 7">
            <a:hlinkClick r:id="rId7" action="ppaction://hlinkfile"/>
            <a:extLst>
              <a:ext uri="{FF2B5EF4-FFF2-40B4-BE49-F238E27FC236}">
                <a16:creationId xmlns:a16="http://schemas.microsoft.com/office/drawing/2014/main" id="{2992CBC9-3692-09CD-181E-8595A6887A50}"/>
              </a:ext>
            </a:extLst>
          </p:cNvPr>
          <p:cNvSpPr txBox="1"/>
          <p:nvPr/>
        </p:nvSpPr>
        <p:spPr>
          <a:xfrm>
            <a:off x="4873687" y="6760623"/>
            <a:ext cx="9144000" cy="584775"/>
          </a:xfrm>
          <a:prstGeom prst="rect">
            <a:avLst/>
          </a:prstGeom>
          <a:noFill/>
        </p:spPr>
        <p:txBody>
          <a:bodyPr wrap="square">
            <a:spAutoFit/>
          </a:bodyPr>
          <a:lstStyle/>
          <a:p>
            <a:pPr algn="ctr">
              <a:spcBef>
                <a:spcPts val="600"/>
              </a:spcBef>
              <a:spcAft>
                <a:spcPts val="600"/>
              </a:spcAft>
            </a:pPr>
            <a:r>
              <a:rPr lang="de-DE" sz="3200" b="1" u="sng" dirty="0">
                <a:solidFill>
                  <a:srgbClr val="0070C0"/>
                </a:solidFill>
                <a:effectLst/>
                <a:latin typeface="#9Slide03 BoosterNextFYBlack" panose="02000A03000000020004" pitchFamily="2" charset="0"/>
                <a:ea typeface="Times New Roman" panose="02020603050405020304" pitchFamily="18" charset="0"/>
              </a:rPr>
              <a:t>PHIẾU THỰC HÀNH ĐỌC HIỂU VĂN BẢN </a:t>
            </a:r>
            <a:endParaRPr lang="en-US" sz="3200" b="1" u="sng" dirty="0">
              <a:effectLst/>
              <a:latin typeface="#9Slide03 BoosterNextFYBlack" panose="02000A03000000020004" pitchFamily="2" charset="0"/>
              <a:ea typeface="Times New Roman" panose="02020603050405020304" pitchFamily="18" charset="0"/>
            </a:endParaRPr>
          </a:p>
        </p:txBody>
      </p:sp>
    </p:spTree>
    <p:extLst>
      <p:ext uri="{BB962C8B-B14F-4D97-AF65-F5344CB8AC3E}">
        <p14:creationId xmlns:p14="http://schemas.microsoft.com/office/powerpoint/2010/main" val="6004220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499" y="-38862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20323" t="-4464" r="-13756" b="-5237"/>
            </a:stretch>
          </a:blipFill>
        </p:spPr>
        <p:txBody>
          <a:bodyPr/>
          <a:lstStyle/>
          <a:p>
            <a:endParaRPr lang="en-US"/>
          </a:p>
        </p:txBody>
      </p:sp>
      <p:sp>
        <p:nvSpPr>
          <p:cNvPr id="3" name="Freeform 3"/>
          <p:cNvSpPr/>
          <p:nvPr/>
        </p:nvSpPr>
        <p:spPr>
          <a:xfrm>
            <a:off x="685799" y="800100"/>
            <a:ext cx="16916400" cy="8686800"/>
          </a:xfrm>
          <a:custGeom>
            <a:avLst/>
            <a:gdLst/>
            <a:ahLst/>
            <a:cxnLst/>
            <a:rect l="l" t="t" r="r" b="b"/>
            <a:pathLst>
              <a:path w="12422038" h="8229600">
                <a:moveTo>
                  <a:pt x="0" y="0"/>
                </a:moveTo>
                <a:lnTo>
                  <a:pt x="12422038" y="0"/>
                </a:lnTo>
                <a:lnTo>
                  <a:pt x="12422038" y="8229600"/>
                </a:lnTo>
                <a:lnTo>
                  <a:pt x="0" y="82296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algn="ctr">
              <a:spcBef>
                <a:spcPts val="600"/>
              </a:spcBef>
              <a:spcAft>
                <a:spcPts val="600"/>
              </a:spcAft>
            </a:pPr>
            <a:endParaRPr lang="en-US" dirty="0"/>
          </a:p>
        </p:txBody>
      </p:sp>
      <p:graphicFrame>
        <p:nvGraphicFramePr>
          <p:cNvPr id="4" name="Table 3">
            <a:extLst>
              <a:ext uri="{FF2B5EF4-FFF2-40B4-BE49-F238E27FC236}">
                <a16:creationId xmlns:a16="http://schemas.microsoft.com/office/drawing/2014/main" id="{E34004CD-4678-EBBF-36BD-62B9A0500273}"/>
              </a:ext>
            </a:extLst>
          </p:cNvPr>
          <p:cNvGraphicFramePr>
            <a:graphicFrameLocks noGrp="1"/>
          </p:cNvGraphicFramePr>
          <p:nvPr>
            <p:extLst>
              <p:ext uri="{D42A27DB-BD31-4B8C-83A1-F6EECF244321}">
                <p14:modId xmlns:p14="http://schemas.microsoft.com/office/powerpoint/2010/main" val="4072773592"/>
              </p:ext>
            </p:extLst>
          </p:nvPr>
        </p:nvGraphicFramePr>
        <p:xfrm>
          <a:off x="1600200" y="2369502"/>
          <a:ext cx="15468600" cy="6431598"/>
        </p:xfrm>
        <a:graphic>
          <a:graphicData uri="http://schemas.openxmlformats.org/drawingml/2006/table">
            <a:tbl>
              <a:tblPr firstRow="1" firstCol="1" bandRow="1">
                <a:tableStyleId>{5940675A-B579-460E-94D1-54222C63F5DA}</a:tableStyleId>
              </a:tblPr>
              <a:tblGrid>
                <a:gridCol w="3276600">
                  <a:extLst>
                    <a:ext uri="{9D8B030D-6E8A-4147-A177-3AD203B41FA5}">
                      <a16:colId xmlns:a16="http://schemas.microsoft.com/office/drawing/2014/main" val="1123816656"/>
                    </a:ext>
                  </a:extLst>
                </a:gridCol>
                <a:gridCol w="12192000">
                  <a:extLst>
                    <a:ext uri="{9D8B030D-6E8A-4147-A177-3AD203B41FA5}">
                      <a16:colId xmlns:a16="http://schemas.microsoft.com/office/drawing/2014/main" val="2037703139"/>
                    </a:ext>
                  </a:extLst>
                </a:gridCol>
              </a:tblGrid>
              <a:tr h="643160">
                <a:tc>
                  <a:txBody>
                    <a:bodyPr/>
                    <a:lstStyle/>
                    <a:p>
                      <a:pPr algn="ctr">
                        <a:spcBef>
                          <a:spcPts val="600"/>
                        </a:spcBef>
                        <a:spcAft>
                          <a:spcPts val="600"/>
                        </a:spcAft>
                      </a:pPr>
                      <a:r>
                        <a:rPr lang="en-US" sz="3200" dirty="0" err="1">
                          <a:effectLst/>
                          <a:latin typeface="#9Slide03 BoosterNextFYBlack" panose="02000A03000000020004" pitchFamily="2" charset="0"/>
                          <a:cs typeface="#9Slide03 Arima Madurai Bold" panose="00000800000000000000" pitchFamily="2" charset="0"/>
                        </a:rPr>
                        <a:t>Yêu</a:t>
                      </a:r>
                      <a:r>
                        <a:rPr lang="en-US" sz="3200" dirty="0">
                          <a:effectLst/>
                          <a:latin typeface="#9Slide03 BoosterNextFYBlack" panose="02000A03000000020004" pitchFamily="2" charset="0"/>
                          <a:cs typeface="#9Slide03 Arima Madurai Bold" panose="00000800000000000000" pitchFamily="2" charset="0"/>
                        </a:rPr>
                        <a:t> </a:t>
                      </a:r>
                      <a:r>
                        <a:rPr lang="en-US" sz="3200" dirty="0" err="1">
                          <a:effectLst/>
                          <a:latin typeface="#9Slide03 BoosterNextFYBlack" panose="02000A03000000020004" pitchFamily="2" charset="0"/>
                          <a:cs typeface="#9Slide03 Arima Madurai Bold" panose="00000800000000000000" pitchFamily="2" charset="0"/>
                        </a:rPr>
                        <a:t>cầu</a:t>
                      </a:r>
                      <a:endParaRPr lang="en-US" sz="3200" dirty="0">
                        <a:effectLst/>
                        <a:latin typeface="#9Slide03 BoosterNextFYBlack" panose="02000A03000000020004" pitchFamily="2" charset="0"/>
                        <a:ea typeface="Times New Roman" panose="02020603050405020304" pitchFamily="18" charset="0"/>
                        <a:cs typeface="#9Slide03 Arima Madurai Bold" panose="00000800000000000000" pitchFamily="2" charset="0"/>
                      </a:endParaRPr>
                    </a:p>
                  </a:txBody>
                  <a:tcPr marL="68580" marR="68580" marT="0" marB="0" anchor="ctr"/>
                </a:tc>
                <a:tc>
                  <a:txBody>
                    <a:bodyPr/>
                    <a:lstStyle/>
                    <a:p>
                      <a:pPr algn="ctr">
                        <a:spcBef>
                          <a:spcPts val="600"/>
                        </a:spcBef>
                        <a:spcAft>
                          <a:spcPts val="600"/>
                        </a:spcAft>
                      </a:pPr>
                      <a:r>
                        <a:rPr lang="en-US" sz="3200" dirty="0" err="1">
                          <a:effectLst/>
                          <a:latin typeface="#9Slide03 BoosterNextFYBlack" panose="02000A03000000020004" pitchFamily="2" charset="0"/>
                          <a:cs typeface="#9Slide03 Arima Madurai Bold" panose="00000800000000000000" pitchFamily="2" charset="0"/>
                        </a:rPr>
                        <a:t>Nội</a:t>
                      </a:r>
                      <a:r>
                        <a:rPr lang="en-US" sz="3200" dirty="0">
                          <a:effectLst/>
                          <a:latin typeface="#9Slide03 BoosterNextFYBlack" panose="02000A03000000020004" pitchFamily="2" charset="0"/>
                          <a:cs typeface="#9Slide03 Arima Madurai Bold" panose="00000800000000000000" pitchFamily="2" charset="0"/>
                        </a:rPr>
                        <a:t> dung</a:t>
                      </a:r>
                      <a:endParaRPr lang="en-US" sz="3200" dirty="0">
                        <a:effectLst/>
                        <a:latin typeface="#9Slide03 BoosterNextFYBlack" panose="02000A03000000020004" pitchFamily="2" charset="0"/>
                        <a:ea typeface="Times New Roman" panose="02020603050405020304" pitchFamily="18" charset="0"/>
                        <a:cs typeface="#9Slide03 Arima Madurai Bold" panose="00000800000000000000" pitchFamily="2" charset="0"/>
                      </a:endParaRPr>
                    </a:p>
                  </a:txBody>
                  <a:tcPr marL="68580" marR="68580" marT="0" marB="0" anchor="ctr"/>
                </a:tc>
                <a:extLst>
                  <a:ext uri="{0D108BD9-81ED-4DB2-BD59-A6C34878D82A}">
                    <a16:rowId xmlns:a16="http://schemas.microsoft.com/office/drawing/2014/main" val="2319308436"/>
                  </a:ext>
                </a:extLst>
              </a:tr>
              <a:tr h="5788438">
                <a:tc>
                  <a:txBody>
                    <a:bodyPr/>
                    <a:lstStyle/>
                    <a:p>
                      <a:pPr algn="just">
                        <a:spcBef>
                          <a:spcPts val="600"/>
                        </a:spcBef>
                        <a:spcAft>
                          <a:spcPts val="600"/>
                        </a:spcAft>
                      </a:pPr>
                      <a:r>
                        <a:rPr lang="en-US" sz="3200" dirty="0">
                          <a:effectLst/>
                          <a:latin typeface="#9Slide03 Arima Madurai Bold" panose="00000800000000000000" pitchFamily="2" charset="0"/>
                          <a:cs typeface="#9Slide03 Arima Madurai Bold" panose="00000800000000000000" pitchFamily="2" charset="0"/>
                        </a:rPr>
                        <a:t>1. </a:t>
                      </a:r>
                      <a:r>
                        <a:rPr lang="en-US" sz="3200" dirty="0" err="1">
                          <a:effectLst/>
                          <a:latin typeface="#9Slide03 Arima Madurai Bold" panose="00000800000000000000" pitchFamily="2" charset="0"/>
                          <a:cs typeface="#9Slide03 Arima Madurai Bold" panose="00000800000000000000" pitchFamily="2" charset="0"/>
                        </a:rPr>
                        <a:t>Tác</a:t>
                      </a:r>
                      <a:r>
                        <a:rPr lang="en-US" sz="3200" dirty="0">
                          <a:effectLst/>
                          <a:latin typeface="#9Slide03 Arima Madurai Bold" panose="00000800000000000000" pitchFamily="2" charset="0"/>
                          <a:cs typeface="#9Slide03 Arima Madurai Bold" panose="00000800000000000000" pitchFamily="2" charset="0"/>
                        </a:rPr>
                        <a:t> </a:t>
                      </a:r>
                      <a:r>
                        <a:rPr lang="en-US" sz="3200" dirty="0" err="1">
                          <a:effectLst/>
                          <a:latin typeface="#9Slide03 Arima Madurai Bold" panose="00000800000000000000" pitchFamily="2" charset="0"/>
                          <a:cs typeface="#9Slide03 Arima Madurai Bold" panose="00000800000000000000" pitchFamily="2" charset="0"/>
                        </a:rPr>
                        <a:t>phẩm</a:t>
                      </a:r>
                      <a:r>
                        <a:rPr lang="en-US" sz="3200" dirty="0">
                          <a:effectLst/>
                          <a:latin typeface="#9Slide03 Arima Madurai Bold" panose="00000800000000000000" pitchFamily="2" charset="0"/>
                          <a:cs typeface="#9Slide03 Arima Madurai Bold" panose="00000800000000000000" pitchFamily="2" charset="0"/>
                        </a:rPr>
                        <a:t> “</a:t>
                      </a:r>
                      <a:r>
                        <a:rPr lang="en-US" sz="3200" dirty="0" err="1">
                          <a:effectLst/>
                          <a:latin typeface="#9Slide03 Arima Madurai Bold" panose="00000800000000000000" pitchFamily="2" charset="0"/>
                          <a:cs typeface="#9Slide03 Arima Madurai Bold" panose="00000800000000000000" pitchFamily="2" charset="0"/>
                        </a:rPr>
                        <a:t>Bên</a:t>
                      </a:r>
                      <a:r>
                        <a:rPr lang="en-US" sz="3200" dirty="0">
                          <a:effectLst/>
                          <a:latin typeface="#9Slide03 Arima Madurai Bold" panose="00000800000000000000" pitchFamily="2" charset="0"/>
                          <a:cs typeface="#9Slide03 Arima Madurai Bold" panose="00000800000000000000" pitchFamily="2" charset="0"/>
                        </a:rPr>
                        <a:t> </a:t>
                      </a:r>
                      <a:r>
                        <a:rPr lang="en-US" sz="3200" dirty="0" err="1">
                          <a:effectLst/>
                          <a:latin typeface="#9Slide03 Arima Madurai Bold" panose="00000800000000000000" pitchFamily="2" charset="0"/>
                          <a:cs typeface="#9Slide03 Arima Madurai Bold" panose="00000800000000000000" pitchFamily="2" charset="0"/>
                        </a:rPr>
                        <a:t>bờ</a:t>
                      </a:r>
                      <a:r>
                        <a:rPr lang="en-US" sz="3200" dirty="0">
                          <a:effectLst/>
                          <a:latin typeface="#9Slide03 Arima Madurai Bold" panose="00000800000000000000" pitchFamily="2" charset="0"/>
                          <a:cs typeface="#9Slide03 Arima Madurai Bold" panose="00000800000000000000" pitchFamily="2" charset="0"/>
                        </a:rPr>
                        <a:t> </a:t>
                      </a:r>
                      <a:r>
                        <a:rPr lang="en-US" sz="3200" dirty="0" err="1">
                          <a:effectLst/>
                          <a:latin typeface="#9Slide03 Arima Madurai Bold" panose="00000800000000000000" pitchFamily="2" charset="0"/>
                          <a:cs typeface="#9Slide03 Arima Madurai Bold" panose="00000800000000000000" pitchFamily="2" charset="0"/>
                        </a:rPr>
                        <a:t>Thiên</a:t>
                      </a:r>
                      <a:r>
                        <a:rPr lang="en-US" sz="3200" dirty="0">
                          <a:effectLst/>
                          <a:latin typeface="#9Slide03 Arima Madurai Bold" panose="00000800000000000000" pitchFamily="2" charset="0"/>
                          <a:cs typeface="#9Slide03 Arima Madurai Bold" panose="00000800000000000000" pitchFamily="2" charset="0"/>
                        </a:rPr>
                        <a:t> </a:t>
                      </a:r>
                      <a:r>
                        <a:rPr lang="en-US" sz="3200" dirty="0" err="1">
                          <a:effectLst/>
                          <a:latin typeface="#9Slide03 Arima Madurai Bold" panose="00000800000000000000" pitchFamily="2" charset="0"/>
                          <a:cs typeface="#9Slide03 Arima Madurai Bold" panose="00000800000000000000" pitchFamily="2" charset="0"/>
                        </a:rPr>
                        <a:t>Mạc</a:t>
                      </a:r>
                      <a:r>
                        <a:rPr lang="en-US" sz="3200" dirty="0">
                          <a:effectLst/>
                          <a:latin typeface="#9Slide03 Arima Madurai Bold" panose="00000800000000000000" pitchFamily="2" charset="0"/>
                          <a:cs typeface="#9Slide03 Arima Madurai Bold" panose="00000800000000000000" pitchFamily="2" charset="0"/>
                        </a:rPr>
                        <a:t>” </a:t>
                      </a:r>
                      <a:r>
                        <a:rPr lang="en-US" sz="3200" dirty="0" err="1">
                          <a:effectLst/>
                          <a:latin typeface="#9Slide03 Arima Madurai Bold" panose="00000800000000000000" pitchFamily="2" charset="0"/>
                          <a:cs typeface="#9Slide03 Arima Madurai Bold" panose="00000800000000000000" pitchFamily="2" charset="0"/>
                        </a:rPr>
                        <a:t>gắn</a:t>
                      </a:r>
                      <a:r>
                        <a:rPr lang="en-US" sz="3200" dirty="0">
                          <a:effectLst/>
                          <a:latin typeface="#9Slide03 Arima Madurai Bold" panose="00000800000000000000" pitchFamily="2" charset="0"/>
                          <a:cs typeface="#9Slide03 Arima Madurai Bold" panose="00000800000000000000" pitchFamily="2" charset="0"/>
                        </a:rPr>
                        <a:t> </a:t>
                      </a:r>
                      <a:r>
                        <a:rPr lang="en-US" sz="3200" dirty="0" err="1">
                          <a:effectLst/>
                          <a:latin typeface="#9Slide03 Arima Madurai Bold" panose="00000800000000000000" pitchFamily="2" charset="0"/>
                          <a:cs typeface="#9Slide03 Arima Madurai Bold" panose="00000800000000000000" pitchFamily="2" charset="0"/>
                        </a:rPr>
                        <a:t>liền</a:t>
                      </a:r>
                      <a:r>
                        <a:rPr lang="en-US" sz="3200" dirty="0">
                          <a:effectLst/>
                          <a:latin typeface="#9Slide03 Arima Madurai Bold" panose="00000800000000000000" pitchFamily="2" charset="0"/>
                          <a:cs typeface="#9Slide03 Arima Madurai Bold" panose="00000800000000000000" pitchFamily="2" charset="0"/>
                        </a:rPr>
                        <a:t> </a:t>
                      </a:r>
                      <a:r>
                        <a:rPr lang="en-US" sz="3200" dirty="0" err="1">
                          <a:effectLst/>
                          <a:latin typeface="#9Slide03 Arima Madurai Bold" panose="00000800000000000000" pitchFamily="2" charset="0"/>
                          <a:cs typeface="#9Slide03 Arima Madurai Bold" panose="00000800000000000000" pitchFamily="2" charset="0"/>
                        </a:rPr>
                        <a:t>với</a:t>
                      </a:r>
                      <a:r>
                        <a:rPr lang="en-US" sz="3200" dirty="0">
                          <a:effectLst/>
                          <a:latin typeface="#9Slide03 Arima Madurai Bold" panose="00000800000000000000" pitchFamily="2" charset="0"/>
                          <a:cs typeface="#9Slide03 Arima Madurai Bold" panose="00000800000000000000" pitchFamily="2" charset="0"/>
                        </a:rPr>
                        <a:t> </a:t>
                      </a:r>
                      <a:r>
                        <a:rPr lang="en-US" sz="3200" dirty="0" err="1">
                          <a:effectLst/>
                          <a:latin typeface="#9Slide03 Arima Madurai Bold" panose="00000800000000000000" pitchFamily="2" charset="0"/>
                          <a:cs typeface="#9Slide03 Arima Madurai Bold" panose="00000800000000000000" pitchFamily="2" charset="0"/>
                        </a:rPr>
                        <a:t>sự</a:t>
                      </a:r>
                      <a:r>
                        <a:rPr lang="en-US" sz="3200" dirty="0">
                          <a:effectLst/>
                          <a:latin typeface="#9Slide03 Arima Madurai Bold" panose="00000800000000000000" pitchFamily="2" charset="0"/>
                          <a:cs typeface="#9Slide03 Arima Madurai Bold" panose="00000800000000000000" pitchFamily="2" charset="0"/>
                        </a:rPr>
                        <a:t> </a:t>
                      </a:r>
                      <a:r>
                        <a:rPr lang="en-US" sz="3200" dirty="0" err="1">
                          <a:effectLst/>
                          <a:latin typeface="#9Slide03 Arima Madurai Bold" panose="00000800000000000000" pitchFamily="2" charset="0"/>
                          <a:cs typeface="#9Slide03 Arima Madurai Bold" panose="00000800000000000000" pitchFamily="2" charset="0"/>
                        </a:rPr>
                        <a:t>kiện</a:t>
                      </a:r>
                      <a:r>
                        <a:rPr lang="en-US" sz="3200" dirty="0">
                          <a:effectLst/>
                          <a:latin typeface="#9Slide03 Arima Madurai Bold" panose="00000800000000000000" pitchFamily="2" charset="0"/>
                          <a:cs typeface="#9Slide03 Arima Madurai Bold" panose="00000800000000000000" pitchFamily="2" charset="0"/>
                        </a:rPr>
                        <a:t> </a:t>
                      </a:r>
                      <a:r>
                        <a:rPr lang="en-US" sz="3200" dirty="0" err="1">
                          <a:effectLst/>
                          <a:latin typeface="#9Slide03 Arima Madurai Bold" panose="00000800000000000000" pitchFamily="2" charset="0"/>
                          <a:cs typeface="#9Slide03 Arima Madurai Bold" panose="00000800000000000000" pitchFamily="2" charset="0"/>
                        </a:rPr>
                        <a:t>lịch</a:t>
                      </a:r>
                      <a:r>
                        <a:rPr lang="en-US" sz="3200" dirty="0">
                          <a:effectLst/>
                          <a:latin typeface="#9Slide03 Arima Madurai Bold" panose="00000800000000000000" pitchFamily="2" charset="0"/>
                          <a:cs typeface="#9Slide03 Arima Madurai Bold" panose="00000800000000000000" pitchFamily="2" charset="0"/>
                        </a:rPr>
                        <a:t> </a:t>
                      </a:r>
                      <a:r>
                        <a:rPr lang="en-US" sz="3200" dirty="0" err="1">
                          <a:effectLst/>
                          <a:latin typeface="#9Slide03 Arima Madurai Bold" panose="00000800000000000000" pitchFamily="2" charset="0"/>
                          <a:cs typeface="#9Slide03 Arima Madurai Bold" panose="00000800000000000000" pitchFamily="2" charset="0"/>
                        </a:rPr>
                        <a:t>sử</a:t>
                      </a:r>
                      <a:r>
                        <a:rPr lang="en-US" sz="3200" dirty="0">
                          <a:effectLst/>
                          <a:latin typeface="#9Slide03 Arima Madurai Bold" panose="00000800000000000000" pitchFamily="2" charset="0"/>
                          <a:cs typeface="#9Slide03 Arima Madurai Bold" panose="00000800000000000000" pitchFamily="2" charset="0"/>
                        </a:rPr>
                        <a:t> </a:t>
                      </a:r>
                      <a:r>
                        <a:rPr lang="en-US" sz="3200" dirty="0" err="1">
                          <a:effectLst/>
                          <a:latin typeface="#9Slide03 Arima Madurai Bold" panose="00000800000000000000" pitchFamily="2" charset="0"/>
                          <a:cs typeface="#9Slide03 Arima Madurai Bold" panose="00000800000000000000" pitchFamily="2" charset="0"/>
                        </a:rPr>
                        <a:t>nào</a:t>
                      </a:r>
                      <a:r>
                        <a:rPr lang="en-US" sz="3200" dirty="0">
                          <a:effectLst/>
                          <a:latin typeface="#9Slide03 Arima Madurai Bold" panose="00000800000000000000" pitchFamily="2" charset="0"/>
                          <a:cs typeface="#9Slide03 Arima Madurai Bold" panose="00000800000000000000" pitchFamily="2" charset="0"/>
                        </a:rPr>
                        <a:t> </a:t>
                      </a:r>
                      <a:r>
                        <a:rPr lang="en-US" sz="3200" dirty="0" err="1">
                          <a:effectLst/>
                          <a:latin typeface="#9Slide03 Arima Madurai Bold" panose="00000800000000000000" pitchFamily="2" charset="0"/>
                          <a:cs typeface="#9Slide03 Arima Madurai Bold" panose="00000800000000000000" pitchFamily="2" charset="0"/>
                        </a:rPr>
                        <a:t>của</a:t>
                      </a:r>
                      <a:r>
                        <a:rPr lang="en-US" sz="3200" dirty="0">
                          <a:effectLst/>
                          <a:latin typeface="#9Slide03 Arima Madurai Bold" panose="00000800000000000000" pitchFamily="2" charset="0"/>
                          <a:cs typeface="#9Slide03 Arima Madurai Bold" panose="00000800000000000000" pitchFamily="2" charset="0"/>
                        </a:rPr>
                        <a:t> </a:t>
                      </a:r>
                      <a:r>
                        <a:rPr lang="en-US" sz="3200" dirty="0" err="1">
                          <a:effectLst/>
                          <a:latin typeface="#9Slide03 Arima Madurai Bold" panose="00000800000000000000" pitchFamily="2" charset="0"/>
                          <a:cs typeface="#9Slide03 Arima Madurai Bold" panose="00000800000000000000" pitchFamily="2" charset="0"/>
                        </a:rPr>
                        <a:t>dân</a:t>
                      </a:r>
                      <a:r>
                        <a:rPr lang="en-US" sz="3200" dirty="0">
                          <a:effectLst/>
                          <a:latin typeface="#9Slide03 Arima Madurai Bold" panose="00000800000000000000" pitchFamily="2" charset="0"/>
                          <a:cs typeface="#9Slide03 Arima Madurai Bold" panose="00000800000000000000" pitchFamily="2" charset="0"/>
                        </a:rPr>
                        <a:t> </a:t>
                      </a:r>
                      <a:r>
                        <a:rPr lang="en-US" sz="3200" dirty="0" err="1">
                          <a:effectLst/>
                          <a:latin typeface="#9Slide03 Arima Madurai Bold" panose="00000800000000000000" pitchFamily="2" charset="0"/>
                          <a:cs typeface="#9Slide03 Arima Madurai Bold" panose="00000800000000000000" pitchFamily="2" charset="0"/>
                        </a:rPr>
                        <a:t>tộc</a:t>
                      </a:r>
                      <a:r>
                        <a:rPr lang="en-US" sz="3200" dirty="0">
                          <a:effectLst/>
                          <a:latin typeface="#9Slide03 Arima Madurai Bold" panose="00000800000000000000" pitchFamily="2" charset="0"/>
                          <a:cs typeface="#9Slide03 Arima Madurai Bold" panose="00000800000000000000" pitchFamily="2" charset="0"/>
                        </a:rPr>
                        <a:t>? </a:t>
                      </a:r>
                      <a:r>
                        <a:rPr lang="en-US" sz="3200" dirty="0" err="1">
                          <a:effectLst/>
                          <a:latin typeface="#9Slide03 Arima Madurai Bold" panose="00000800000000000000" pitchFamily="2" charset="0"/>
                          <a:cs typeface="#9Slide03 Arima Madurai Bold" panose="00000800000000000000" pitchFamily="2" charset="0"/>
                        </a:rPr>
                        <a:t>Xác</a:t>
                      </a:r>
                      <a:r>
                        <a:rPr lang="en-US" sz="3200" dirty="0">
                          <a:effectLst/>
                          <a:latin typeface="#9Slide03 Arima Madurai Bold" panose="00000800000000000000" pitchFamily="2" charset="0"/>
                          <a:cs typeface="#9Slide03 Arima Madurai Bold" panose="00000800000000000000" pitchFamily="2" charset="0"/>
                        </a:rPr>
                        <a:t> </a:t>
                      </a:r>
                      <a:r>
                        <a:rPr lang="en-US" sz="3200" dirty="0" err="1">
                          <a:effectLst/>
                          <a:latin typeface="#9Slide03 Arima Madurai Bold" panose="00000800000000000000" pitchFamily="2" charset="0"/>
                          <a:cs typeface="#9Slide03 Arima Madurai Bold" panose="00000800000000000000" pitchFamily="2" charset="0"/>
                        </a:rPr>
                        <a:t>định</a:t>
                      </a:r>
                      <a:r>
                        <a:rPr lang="en-US" sz="3200" dirty="0">
                          <a:effectLst/>
                          <a:latin typeface="#9Slide03 Arima Madurai Bold" panose="00000800000000000000" pitchFamily="2" charset="0"/>
                          <a:cs typeface="#9Slide03 Arima Madurai Bold" panose="00000800000000000000" pitchFamily="2" charset="0"/>
                        </a:rPr>
                        <a:t> </a:t>
                      </a:r>
                      <a:r>
                        <a:rPr lang="en-US" sz="3200" dirty="0" err="1">
                          <a:effectLst/>
                          <a:latin typeface="#9Slide03 Arima Madurai Bold" panose="00000800000000000000" pitchFamily="2" charset="0"/>
                          <a:cs typeface="#9Slide03 Arima Madurai Bold" panose="00000800000000000000" pitchFamily="2" charset="0"/>
                        </a:rPr>
                        <a:t>nội</a:t>
                      </a:r>
                      <a:r>
                        <a:rPr lang="en-US" sz="3200" dirty="0">
                          <a:effectLst/>
                          <a:latin typeface="#9Slide03 Arima Madurai Bold" panose="00000800000000000000" pitchFamily="2" charset="0"/>
                          <a:cs typeface="#9Slide03 Arima Madurai Bold" panose="00000800000000000000" pitchFamily="2" charset="0"/>
                        </a:rPr>
                        <a:t> dung </a:t>
                      </a:r>
                      <a:r>
                        <a:rPr lang="en-US" sz="3200" dirty="0" err="1">
                          <a:effectLst/>
                          <a:latin typeface="#9Slide03 Arima Madurai Bold" panose="00000800000000000000" pitchFamily="2" charset="0"/>
                          <a:cs typeface="#9Slide03 Arima Madurai Bold" panose="00000800000000000000" pitchFamily="2" charset="0"/>
                        </a:rPr>
                        <a:t>chính</a:t>
                      </a:r>
                      <a:r>
                        <a:rPr lang="en-US" sz="3200" dirty="0">
                          <a:effectLst/>
                          <a:latin typeface="#9Slide03 Arima Madurai Bold" panose="00000800000000000000" pitchFamily="2" charset="0"/>
                          <a:cs typeface="#9Slide03 Arima Madurai Bold" panose="00000800000000000000" pitchFamily="2" charset="0"/>
                        </a:rPr>
                        <a:t> </a:t>
                      </a:r>
                      <a:r>
                        <a:rPr lang="en-US" sz="3200" dirty="0" err="1">
                          <a:effectLst/>
                          <a:latin typeface="#9Slide03 Arima Madurai Bold" panose="00000800000000000000" pitchFamily="2" charset="0"/>
                          <a:cs typeface="#9Slide03 Arima Madurai Bold" panose="00000800000000000000" pitchFamily="2" charset="0"/>
                        </a:rPr>
                        <a:t>của</a:t>
                      </a:r>
                      <a:r>
                        <a:rPr lang="en-US" sz="3200" dirty="0">
                          <a:effectLst/>
                          <a:latin typeface="#9Slide03 Arima Madurai Bold" panose="00000800000000000000" pitchFamily="2" charset="0"/>
                          <a:cs typeface="#9Slide03 Arima Madurai Bold" panose="00000800000000000000" pitchFamily="2" charset="0"/>
                        </a:rPr>
                        <a:t> </a:t>
                      </a:r>
                      <a:r>
                        <a:rPr lang="en-US" sz="3200" dirty="0" err="1">
                          <a:effectLst/>
                          <a:latin typeface="#9Slide03 Arima Madurai Bold" panose="00000800000000000000" pitchFamily="2" charset="0"/>
                          <a:cs typeface="#9Slide03 Arima Madurai Bold" panose="00000800000000000000" pitchFamily="2" charset="0"/>
                        </a:rPr>
                        <a:t>mỗi</a:t>
                      </a:r>
                      <a:r>
                        <a:rPr lang="en-US" sz="3200" dirty="0">
                          <a:effectLst/>
                          <a:latin typeface="#9Slide03 Arima Madurai Bold" panose="00000800000000000000" pitchFamily="2" charset="0"/>
                          <a:cs typeface="#9Slide03 Arima Madurai Bold" panose="00000800000000000000" pitchFamily="2" charset="0"/>
                        </a:rPr>
                        <a:t> </a:t>
                      </a:r>
                      <a:r>
                        <a:rPr lang="en-US" sz="3200" dirty="0" err="1">
                          <a:effectLst/>
                          <a:latin typeface="#9Slide03 Arima Madurai Bold" panose="00000800000000000000" pitchFamily="2" charset="0"/>
                          <a:cs typeface="#9Slide03 Arima Madurai Bold" panose="00000800000000000000" pitchFamily="2" charset="0"/>
                        </a:rPr>
                        <a:t>phần</a:t>
                      </a:r>
                      <a:r>
                        <a:rPr lang="en-US" sz="3200" dirty="0">
                          <a:effectLst/>
                          <a:latin typeface="#9Slide03 Arima Madurai Bold" panose="00000800000000000000" pitchFamily="2" charset="0"/>
                          <a:cs typeface="#9Slide03 Arima Madurai Bold" panose="00000800000000000000" pitchFamily="2" charset="0"/>
                        </a:rPr>
                        <a:t> </a:t>
                      </a:r>
                      <a:r>
                        <a:rPr lang="en-US" sz="3200" dirty="0" err="1">
                          <a:effectLst/>
                          <a:latin typeface="#9Slide03 Arima Madurai Bold" panose="00000800000000000000" pitchFamily="2" charset="0"/>
                          <a:cs typeface="#9Slide03 Arima Madurai Bold" panose="00000800000000000000" pitchFamily="2" charset="0"/>
                        </a:rPr>
                        <a:t>trong</a:t>
                      </a:r>
                      <a:r>
                        <a:rPr lang="en-US" sz="3200" dirty="0">
                          <a:effectLst/>
                          <a:latin typeface="#9Slide03 Arima Madurai Bold" panose="00000800000000000000" pitchFamily="2" charset="0"/>
                          <a:cs typeface="#9Slide03 Arima Madurai Bold" panose="00000800000000000000" pitchFamily="2" charset="0"/>
                        </a:rPr>
                        <a:t> </a:t>
                      </a:r>
                      <a:r>
                        <a:rPr lang="en-US" sz="3200" dirty="0" err="1">
                          <a:effectLst/>
                          <a:latin typeface="#9Slide03 Arima Madurai Bold" panose="00000800000000000000" pitchFamily="2" charset="0"/>
                          <a:cs typeface="#9Slide03 Arima Madurai Bold" panose="00000800000000000000" pitchFamily="2" charset="0"/>
                        </a:rPr>
                        <a:t>đoạn</a:t>
                      </a:r>
                      <a:r>
                        <a:rPr lang="en-US" sz="3200" dirty="0">
                          <a:effectLst/>
                          <a:latin typeface="#9Slide03 Arima Madurai Bold" panose="00000800000000000000" pitchFamily="2" charset="0"/>
                          <a:cs typeface="#9Slide03 Arima Madurai Bold" panose="00000800000000000000" pitchFamily="2" charset="0"/>
                        </a:rPr>
                        <a:t> </a:t>
                      </a:r>
                      <a:r>
                        <a:rPr lang="en-US" sz="3200" dirty="0" err="1">
                          <a:effectLst/>
                          <a:latin typeface="#9Slide03 Arima Madurai Bold" panose="00000800000000000000" pitchFamily="2" charset="0"/>
                          <a:cs typeface="#9Slide03 Arima Madurai Bold" panose="00000800000000000000" pitchFamily="2" charset="0"/>
                        </a:rPr>
                        <a:t>trích</a:t>
                      </a:r>
                      <a:r>
                        <a:rPr lang="en-US" sz="3200" dirty="0">
                          <a:effectLst/>
                          <a:latin typeface="#9Slide03 Arima Madurai Bold" panose="00000800000000000000" pitchFamily="2" charset="0"/>
                          <a:cs typeface="#9Slide03 Arima Madurai Bold" panose="00000800000000000000" pitchFamily="2" charset="0"/>
                        </a:rPr>
                        <a:t>.</a:t>
                      </a:r>
                      <a:endParaRPr lang="en-US" sz="32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68580" marR="68580" marT="0" marB="0" anchor="ctr"/>
                </a:tc>
                <a:tc>
                  <a:txBody>
                    <a:bodyPr/>
                    <a:lstStyle/>
                    <a:p>
                      <a:pPr algn="just">
                        <a:spcBef>
                          <a:spcPts val="600"/>
                        </a:spcBef>
                        <a:spcAft>
                          <a:spcPts val="600"/>
                        </a:spcAft>
                      </a:pPr>
                      <a:endParaRPr lang="en-US" sz="32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68580" marR="68580" marT="0" marB="0" anchor="ctr"/>
                </a:tc>
                <a:extLst>
                  <a:ext uri="{0D108BD9-81ED-4DB2-BD59-A6C34878D82A}">
                    <a16:rowId xmlns:a16="http://schemas.microsoft.com/office/drawing/2014/main" val="303030124"/>
                  </a:ext>
                </a:extLst>
              </a:tr>
            </a:tbl>
          </a:graphicData>
        </a:graphic>
      </p:graphicFrame>
      <p:sp>
        <p:nvSpPr>
          <p:cNvPr id="5" name="TextBox 4">
            <a:extLst>
              <a:ext uri="{FF2B5EF4-FFF2-40B4-BE49-F238E27FC236}">
                <a16:creationId xmlns:a16="http://schemas.microsoft.com/office/drawing/2014/main" id="{3FB8F0DC-DCA9-A4E2-ABEF-422B4967175A}"/>
              </a:ext>
            </a:extLst>
          </p:cNvPr>
          <p:cNvSpPr txBox="1"/>
          <p:nvPr/>
        </p:nvSpPr>
        <p:spPr>
          <a:xfrm>
            <a:off x="3276598" y="1006594"/>
            <a:ext cx="11734800" cy="677108"/>
          </a:xfrm>
          <a:prstGeom prst="rect">
            <a:avLst/>
          </a:prstGeom>
        </p:spPr>
        <p:txBody>
          <a:bodyPr wrap="square" lIns="0" tIns="0" rIns="0" bIns="0" rtlCol="0" anchor="t">
            <a:spAutoFit/>
          </a:bodyPr>
          <a:lstStyle>
            <a:defPPr>
              <a:defRPr lang="en-US"/>
            </a:defPPr>
            <a:lvl1pPr marR="0" lvl="0" indent="0" algn="ctr" fontAlgn="auto">
              <a:lnSpc>
                <a:spcPts val="11397"/>
              </a:lnSpc>
              <a:spcBef>
                <a:spcPts val="0"/>
              </a:spcBef>
              <a:spcAft>
                <a:spcPts val="0"/>
              </a:spcAft>
              <a:buClrTx/>
              <a:buSzTx/>
              <a:buFontTx/>
              <a:buNone/>
              <a:tabLst/>
              <a:defRPr kumimoji="0" sz="13100" b="0" i="0" u="none" strike="noStrike" cap="none" spc="-746" normalizeH="0" baseline="0">
                <a:ln>
                  <a:noFill/>
                </a:ln>
                <a:solidFill>
                  <a:srgbClr val="764D3A"/>
                </a:solidFill>
                <a:effectLst/>
                <a:uLnTx/>
                <a:uFillTx/>
                <a:latin typeface="#9Slide05 SVNEgregio Script" panose="02000500000000000000" pitchFamily="2" charset="0"/>
              </a:defRPr>
            </a:lvl1pPr>
          </a:lstStyle>
          <a:p>
            <a:pPr>
              <a:lnSpc>
                <a:spcPct val="100000"/>
              </a:lnSpc>
            </a:pPr>
            <a:r>
              <a:rPr lang="de-DE" sz="4400" kern="100" spc="0" dirty="0">
                <a:latin typeface="#9Slide03 BoosterNextFYBlack" panose="02000A03000000020004" pitchFamily="2" charset="0"/>
              </a:rPr>
              <a:t>THỰC HÀNH ĐỌC HIỂU VĂN BẢN </a:t>
            </a:r>
            <a:endParaRPr lang="en-US" sz="4400" kern="100" spc="0" dirty="0">
              <a:latin typeface="#9Slide03 BoosterNextFYBlack" panose="02000A03000000020004" pitchFamily="2" charset="0"/>
            </a:endParaRPr>
          </a:p>
        </p:txBody>
      </p:sp>
      <p:sp>
        <p:nvSpPr>
          <p:cNvPr id="7" name="TextBox 6">
            <a:extLst>
              <a:ext uri="{FF2B5EF4-FFF2-40B4-BE49-F238E27FC236}">
                <a16:creationId xmlns:a16="http://schemas.microsoft.com/office/drawing/2014/main" id="{AAF66D2B-92FB-45AB-2C29-08B1894FD018}"/>
              </a:ext>
            </a:extLst>
          </p:cNvPr>
          <p:cNvSpPr txBox="1"/>
          <p:nvPr/>
        </p:nvSpPr>
        <p:spPr>
          <a:xfrm>
            <a:off x="5029200" y="3619500"/>
            <a:ext cx="11887200" cy="4493538"/>
          </a:xfrm>
          <a:prstGeom prst="rect">
            <a:avLst/>
          </a:prstGeom>
          <a:noFill/>
        </p:spPr>
        <p:txBody>
          <a:bodyPr wrap="square">
            <a:spAutoFit/>
          </a:bodyPr>
          <a:lstStyle/>
          <a:p>
            <a:pPr algn="just">
              <a:spcBef>
                <a:spcPts val="600"/>
              </a:spcBef>
              <a:spcAft>
                <a:spcPts val="600"/>
              </a:spcAft>
            </a:pPr>
            <a:r>
              <a:rPr lang="en-US" sz="3200" dirty="0">
                <a:effectLst/>
                <a:latin typeface="#9Slide03 Arima Madurai Bold" panose="00000800000000000000" pitchFamily="2" charset="0"/>
                <a:cs typeface="#9Slide03 Arima Madurai Bold" panose="00000800000000000000" pitchFamily="2" charset="0"/>
              </a:rPr>
              <a:t>- </a:t>
            </a:r>
            <a:r>
              <a:rPr lang="en-US" sz="3200" dirty="0" err="1">
                <a:effectLst/>
                <a:latin typeface="#9Slide03 Arima Madurai Bold" panose="00000800000000000000" pitchFamily="2" charset="0"/>
                <a:cs typeface="#9Slide03 Arima Madurai Bold" panose="00000800000000000000" pitchFamily="2" charset="0"/>
              </a:rPr>
              <a:t>Tác</a:t>
            </a:r>
            <a:r>
              <a:rPr lang="en-US" sz="3200" dirty="0">
                <a:effectLst/>
                <a:latin typeface="#9Slide03 Arima Madurai Bold" panose="00000800000000000000" pitchFamily="2" charset="0"/>
                <a:cs typeface="#9Slide03 Arima Madurai Bold" panose="00000800000000000000" pitchFamily="2" charset="0"/>
              </a:rPr>
              <a:t> </a:t>
            </a:r>
            <a:r>
              <a:rPr lang="en-US" sz="3200" dirty="0" err="1">
                <a:effectLst/>
                <a:latin typeface="#9Slide03 Arima Madurai Bold" panose="00000800000000000000" pitchFamily="2" charset="0"/>
                <a:cs typeface="#9Slide03 Arima Madurai Bold" panose="00000800000000000000" pitchFamily="2" charset="0"/>
              </a:rPr>
              <a:t>phẩm</a:t>
            </a:r>
            <a:r>
              <a:rPr lang="en-US" sz="3200" dirty="0">
                <a:effectLst/>
                <a:latin typeface="#9Slide03 Arima Madurai Bold" panose="00000800000000000000" pitchFamily="2" charset="0"/>
                <a:cs typeface="#9Slide03 Arima Madurai Bold" panose="00000800000000000000" pitchFamily="2" charset="0"/>
              </a:rPr>
              <a:t> </a:t>
            </a:r>
            <a:r>
              <a:rPr lang="en-US" sz="3200" i="1" dirty="0" err="1">
                <a:effectLst/>
                <a:latin typeface="#9Slide03 Arima Madurai Bold" panose="00000800000000000000" pitchFamily="2" charset="0"/>
                <a:cs typeface="#9Slide03 Arima Madurai Bold" panose="00000800000000000000" pitchFamily="2" charset="0"/>
              </a:rPr>
              <a:t>Bên</a:t>
            </a:r>
            <a:r>
              <a:rPr lang="en-US" sz="3200" i="1" dirty="0">
                <a:effectLst/>
                <a:latin typeface="#9Slide03 Arima Madurai Bold" panose="00000800000000000000" pitchFamily="2" charset="0"/>
                <a:cs typeface="#9Slide03 Arima Madurai Bold" panose="00000800000000000000" pitchFamily="2" charset="0"/>
              </a:rPr>
              <a:t> </a:t>
            </a:r>
            <a:r>
              <a:rPr lang="en-US" sz="3200" i="1" dirty="0" err="1">
                <a:effectLst/>
                <a:latin typeface="#9Slide03 Arima Madurai Bold" panose="00000800000000000000" pitchFamily="2" charset="0"/>
                <a:cs typeface="#9Slide03 Arima Madurai Bold" panose="00000800000000000000" pitchFamily="2" charset="0"/>
              </a:rPr>
              <a:t>bờ</a:t>
            </a:r>
            <a:r>
              <a:rPr lang="en-US" sz="3200" i="1" dirty="0">
                <a:effectLst/>
                <a:latin typeface="#9Slide03 Arima Madurai Bold" panose="00000800000000000000" pitchFamily="2" charset="0"/>
                <a:cs typeface="#9Slide03 Arima Madurai Bold" panose="00000800000000000000" pitchFamily="2" charset="0"/>
              </a:rPr>
              <a:t> </a:t>
            </a:r>
            <a:r>
              <a:rPr lang="en-US" sz="3200" i="1" dirty="0" err="1">
                <a:effectLst/>
                <a:latin typeface="#9Slide03 Arima Madurai Bold" panose="00000800000000000000" pitchFamily="2" charset="0"/>
                <a:cs typeface="#9Slide03 Arima Madurai Bold" panose="00000800000000000000" pitchFamily="2" charset="0"/>
              </a:rPr>
              <a:t>Thiên</a:t>
            </a:r>
            <a:r>
              <a:rPr lang="en-US" sz="3200" i="1" dirty="0">
                <a:effectLst/>
                <a:latin typeface="#9Slide03 Arima Madurai Bold" panose="00000800000000000000" pitchFamily="2" charset="0"/>
                <a:cs typeface="#9Slide03 Arima Madurai Bold" panose="00000800000000000000" pitchFamily="2" charset="0"/>
              </a:rPr>
              <a:t> </a:t>
            </a:r>
            <a:r>
              <a:rPr lang="en-US" sz="3200" i="1" dirty="0" err="1">
                <a:effectLst/>
                <a:latin typeface="#9Slide03 Arima Madurai Bold" panose="00000800000000000000" pitchFamily="2" charset="0"/>
                <a:cs typeface="#9Slide03 Arima Madurai Bold" panose="00000800000000000000" pitchFamily="2" charset="0"/>
              </a:rPr>
              <a:t>Mạc</a:t>
            </a:r>
            <a:r>
              <a:rPr lang="en-US" sz="3200" i="1" dirty="0">
                <a:effectLst/>
                <a:latin typeface="#9Slide03 Arima Madurai Bold" panose="00000800000000000000" pitchFamily="2" charset="0"/>
                <a:cs typeface="#9Slide03 Arima Madurai Bold" panose="00000800000000000000" pitchFamily="2" charset="0"/>
              </a:rPr>
              <a:t> </a:t>
            </a:r>
            <a:r>
              <a:rPr lang="en-US" sz="3200" dirty="0" err="1">
                <a:effectLst/>
                <a:latin typeface="#9Slide03 Arima Madurai Bold" panose="00000800000000000000" pitchFamily="2" charset="0"/>
                <a:cs typeface="#9Slide03 Arima Madurai Bold" panose="00000800000000000000" pitchFamily="2" charset="0"/>
              </a:rPr>
              <a:t>gắn</a:t>
            </a:r>
            <a:r>
              <a:rPr lang="en-US" sz="3200" dirty="0">
                <a:effectLst/>
                <a:latin typeface="#9Slide03 Arima Madurai Bold" panose="00000800000000000000" pitchFamily="2" charset="0"/>
                <a:cs typeface="#9Slide03 Arima Madurai Bold" panose="00000800000000000000" pitchFamily="2" charset="0"/>
              </a:rPr>
              <a:t> </a:t>
            </a:r>
            <a:r>
              <a:rPr lang="en-US" sz="3200" dirty="0" err="1">
                <a:effectLst/>
                <a:latin typeface="#9Slide03 Arima Madurai Bold" panose="00000800000000000000" pitchFamily="2" charset="0"/>
                <a:cs typeface="#9Slide03 Arima Madurai Bold" panose="00000800000000000000" pitchFamily="2" charset="0"/>
              </a:rPr>
              <a:t>liền</a:t>
            </a:r>
            <a:r>
              <a:rPr lang="en-US" sz="3200" dirty="0">
                <a:effectLst/>
                <a:latin typeface="#9Slide03 Arima Madurai Bold" panose="00000800000000000000" pitchFamily="2" charset="0"/>
                <a:cs typeface="#9Slide03 Arima Madurai Bold" panose="00000800000000000000" pitchFamily="2" charset="0"/>
              </a:rPr>
              <a:t> </a:t>
            </a:r>
            <a:r>
              <a:rPr lang="en-US" sz="3200" dirty="0" err="1">
                <a:effectLst/>
                <a:latin typeface="#9Slide03 Arima Madurai Bold" panose="00000800000000000000" pitchFamily="2" charset="0"/>
                <a:cs typeface="#9Slide03 Arima Madurai Bold" panose="00000800000000000000" pitchFamily="2" charset="0"/>
              </a:rPr>
              <a:t>với</a:t>
            </a:r>
            <a:r>
              <a:rPr lang="en-US" sz="3200" dirty="0">
                <a:effectLst/>
                <a:latin typeface="#9Slide03 Arima Madurai Bold" panose="00000800000000000000" pitchFamily="2" charset="0"/>
                <a:cs typeface="#9Slide03 Arima Madurai Bold" panose="00000800000000000000" pitchFamily="2" charset="0"/>
              </a:rPr>
              <a:t> </a:t>
            </a:r>
            <a:r>
              <a:rPr lang="en-US" sz="3200" dirty="0" err="1">
                <a:effectLst/>
                <a:latin typeface="#9Slide03 Arima Madurai Bold" panose="00000800000000000000" pitchFamily="2" charset="0"/>
                <a:cs typeface="#9Slide03 Arima Madurai Bold" panose="00000800000000000000" pitchFamily="2" charset="0"/>
              </a:rPr>
              <a:t>sự</a:t>
            </a:r>
            <a:r>
              <a:rPr lang="en-US" sz="3200" dirty="0">
                <a:effectLst/>
                <a:latin typeface="#9Slide03 Arima Madurai Bold" panose="00000800000000000000" pitchFamily="2" charset="0"/>
                <a:cs typeface="#9Slide03 Arima Madurai Bold" panose="00000800000000000000" pitchFamily="2" charset="0"/>
              </a:rPr>
              <a:t> </a:t>
            </a:r>
            <a:r>
              <a:rPr lang="en-US" sz="3200" dirty="0" err="1">
                <a:effectLst/>
                <a:latin typeface="#9Slide03 Arima Madurai Bold" panose="00000800000000000000" pitchFamily="2" charset="0"/>
                <a:cs typeface="#9Slide03 Arima Madurai Bold" panose="00000800000000000000" pitchFamily="2" charset="0"/>
              </a:rPr>
              <a:t>kiện</a:t>
            </a:r>
            <a:r>
              <a:rPr lang="en-US" sz="3200" dirty="0">
                <a:effectLst/>
                <a:latin typeface="#9Slide03 Arima Madurai Bold" panose="00000800000000000000" pitchFamily="2" charset="0"/>
                <a:cs typeface="#9Slide03 Arima Madurai Bold" panose="00000800000000000000" pitchFamily="2" charset="0"/>
              </a:rPr>
              <a:t> </a:t>
            </a:r>
            <a:r>
              <a:rPr lang="en-US" sz="3200" dirty="0" err="1">
                <a:effectLst/>
                <a:latin typeface="#9Slide03 Arima Madurai Bold" panose="00000800000000000000" pitchFamily="2" charset="0"/>
                <a:cs typeface="#9Slide03 Arima Madurai Bold" panose="00000800000000000000" pitchFamily="2" charset="0"/>
              </a:rPr>
              <a:t>lịch</a:t>
            </a:r>
            <a:r>
              <a:rPr lang="en-US" sz="3200" dirty="0">
                <a:effectLst/>
                <a:latin typeface="#9Slide03 Arima Madurai Bold" panose="00000800000000000000" pitchFamily="2" charset="0"/>
                <a:cs typeface="#9Slide03 Arima Madurai Bold" panose="00000800000000000000" pitchFamily="2" charset="0"/>
              </a:rPr>
              <a:t> </a:t>
            </a:r>
            <a:r>
              <a:rPr lang="en-US" sz="3200" dirty="0" err="1">
                <a:effectLst/>
                <a:latin typeface="#9Slide03 Arima Madurai Bold" panose="00000800000000000000" pitchFamily="2" charset="0"/>
                <a:cs typeface="#9Slide03 Arima Madurai Bold" panose="00000800000000000000" pitchFamily="2" charset="0"/>
              </a:rPr>
              <a:t>sử</a:t>
            </a:r>
            <a:r>
              <a:rPr lang="en-US" sz="3200" dirty="0">
                <a:effectLst/>
                <a:latin typeface="#9Slide03 Arima Madurai Bold" panose="00000800000000000000" pitchFamily="2" charset="0"/>
                <a:cs typeface="#9Slide03 Arima Madurai Bold" panose="00000800000000000000" pitchFamily="2" charset="0"/>
              </a:rPr>
              <a:t> </a:t>
            </a:r>
            <a:r>
              <a:rPr lang="en-US" sz="3200" dirty="0" err="1">
                <a:effectLst/>
                <a:latin typeface="#9Slide03 Arima Madurai Bold" panose="00000800000000000000" pitchFamily="2" charset="0"/>
                <a:cs typeface="#9Slide03 Arima Madurai Bold" panose="00000800000000000000" pitchFamily="2" charset="0"/>
              </a:rPr>
              <a:t>của</a:t>
            </a:r>
            <a:r>
              <a:rPr lang="en-US" sz="3200" dirty="0">
                <a:effectLst/>
                <a:latin typeface="#9Slide03 Arima Madurai Bold" panose="00000800000000000000" pitchFamily="2" charset="0"/>
                <a:cs typeface="#9Slide03 Arima Madurai Bold" panose="00000800000000000000" pitchFamily="2" charset="0"/>
              </a:rPr>
              <a:t> </a:t>
            </a:r>
            <a:r>
              <a:rPr lang="en-US" sz="3200" dirty="0" err="1">
                <a:effectLst/>
                <a:latin typeface="#9Slide03 Arima Madurai Bold" panose="00000800000000000000" pitchFamily="2" charset="0"/>
                <a:cs typeface="#9Slide03 Arima Madurai Bold" panose="00000800000000000000" pitchFamily="2" charset="0"/>
              </a:rPr>
              <a:t>dân</a:t>
            </a:r>
            <a:r>
              <a:rPr lang="en-US" sz="3200" dirty="0">
                <a:effectLst/>
                <a:latin typeface="#9Slide03 Arima Madurai Bold" panose="00000800000000000000" pitchFamily="2" charset="0"/>
                <a:cs typeface="#9Slide03 Arima Madurai Bold" panose="00000800000000000000" pitchFamily="2" charset="0"/>
              </a:rPr>
              <a:t> </a:t>
            </a:r>
            <a:r>
              <a:rPr lang="en-US" sz="3200" dirty="0" err="1">
                <a:effectLst/>
                <a:latin typeface="#9Slide03 Arima Madurai Bold" panose="00000800000000000000" pitchFamily="2" charset="0"/>
                <a:cs typeface="#9Slide03 Arima Madurai Bold" panose="00000800000000000000" pitchFamily="2" charset="0"/>
              </a:rPr>
              <a:t>tộc</a:t>
            </a:r>
            <a:r>
              <a:rPr lang="en-US" sz="3200" dirty="0">
                <a:effectLst/>
                <a:latin typeface="#9Slide03 Arima Madurai Bold" panose="00000800000000000000" pitchFamily="2" charset="0"/>
                <a:cs typeface="#9Slide03 Arima Madurai Bold" panose="00000800000000000000" pitchFamily="2" charset="0"/>
              </a:rPr>
              <a:t>: </a:t>
            </a:r>
            <a:r>
              <a:rPr lang="en-US" sz="3200" dirty="0" err="1">
                <a:effectLst/>
                <a:latin typeface="#9Slide03 Arima Madurai Bold" panose="00000800000000000000" pitchFamily="2" charset="0"/>
                <a:cs typeface="#9Slide03 Arima Madurai Bold" panose="00000800000000000000" pitchFamily="2" charset="0"/>
              </a:rPr>
              <a:t>vua</a:t>
            </a:r>
            <a:r>
              <a:rPr lang="en-US" sz="3200" dirty="0">
                <a:effectLst/>
                <a:latin typeface="#9Slide03 Arima Madurai Bold" panose="00000800000000000000" pitchFamily="2" charset="0"/>
                <a:cs typeface="#9Slide03 Arima Madurai Bold" panose="00000800000000000000" pitchFamily="2" charset="0"/>
              </a:rPr>
              <a:t> </a:t>
            </a:r>
            <a:r>
              <a:rPr lang="en-US" sz="3200" dirty="0" err="1">
                <a:effectLst/>
                <a:latin typeface="#9Slide03 Arima Madurai Bold" panose="00000800000000000000" pitchFamily="2" charset="0"/>
                <a:cs typeface="#9Slide03 Arima Madurai Bold" panose="00000800000000000000" pitchFamily="2" charset="0"/>
              </a:rPr>
              <a:t>tôi</a:t>
            </a:r>
            <a:r>
              <a:rPr lang="en-US" sz="3200" dirty="0">
                <a:effectLst/>
                <a:latin typeface="#9Slide03 Arima Madurai Bold" panose="00000800000000000000" pitchFamily="2" charset="0"/>
                <a:cs typeface="#9Slide03 Arima Madurai Bold" panose="00000800000000000000" pitchFamily="2" charset="0"/>
              </a:rPr>
              <a:t> </a:t>
            </a:r>
            <a:r>
              <a:rPr lang="en-US" sz="3200" dirty="0" err="1">
                <a:effectLst/>
                <a:latin typeface="#9Slide03 Arima Madurai Bold" panose="00000800000000000000" pitchFamily="2" charset="0"/>
                <a:cs typeface="#9Slide03 Arima Madurai Bold" panose="00000800000000000000" pitchFamily="2" charset="0"/>
              </a:rPr>
              <a:t>nhà</a:t>
            </a:r>
            <a:r>
              <a:rPr lang="en-US" sz="3200" dirty="0">
                <a:effectLst/>
                <a:latin typeface="#9Slide03 Arima Madurai Bold" panose="00000800000000000000" pitchFamily="2" charset="0"/>
                <a:cs typeface="#9Slide03 Arima Madurai Bold" panose="00000800000000000000" pitchFamily="2" charset="0"/>
              </a:rPr>
              <a:t> </a:t>
            </a:r>
            <a:r>
              <a:rPr lang="en-US" sz="3200" dirty="0" err="1">
                <a:effectLst/>
                <a:latin typeface="#9Slide03 Arima Madurai Bold" panose="00000800000000000000" pitchFamily="2" charset="0"/>
                <a:cs typeface="#9Slide03 Arima Madurai Bold" panose="00000800000000000000" pitchFamily="2" charset="0"/>
              </a:rPr>
              <a:t>Trần</a:t>
            </a:r>
            <a:r>
              <a:rPr lang="en-US" sz="3200" dirty="0">
                <a:effectLst/>
                <a:latin typeface="#9Slide03 Arima Madurai Bold" panose="00000800000000000000" pitchFamily="2" charset="0"/>
                <a:cs typeface="#9Slide03 Arima Madurai Bold" panose="00000800000000000000" pitchFamily="2" charset="0"/>
              </a:rPr>
              <a:t> </a:t>
            </a:r>
            <a:r>
              <a:rPr lang="en-US" sz="3200" dirty="0" err="1">
                <a:effectLst/>
                <a:latin typeface="#9Slide03 Arima Madurai Bold" panose="00000800000000000000" pitchFamily="2" charset="0"/>
                <a:cs typeface="#9Slide03 Arima Madurai Bold" panose="00000800000000000000" pitchFamily="2" charset="0"/>
              </a:rPr>
              <a:t>chống</a:t>
            </a:r>
            <a:r>
              <a:rPr lang="en-US" sz="3200" dirty="0">
                <a:effectLst/>
                <a:latin typeface="#9Slide03 Arima Madurai Bold" panose="00000800000000000000" pitchFamily="2" charset="0"/>
                <a:cs typeface="#9Slide03 Arima Madurai Bold" panose="00000800000000000000" pitchFamily="2" charset="0"/>
              </a:rPr>
              <a:t> </a:t>
            </a:r>
            <a:r>
              <a:rPr lang="en-US" sz="3200" dirty="0" err="1">
                <a:effectLst/>
                <a:latin typeface="#9Slide03 Arima Madurai Bold" panose="00000800000000000000" pitchFamily="2" charset="0"/>
                <a:cs typeface="#9Slide03 Arima Madurai Bold" panose="00000800000000000000" pitchFamily="2" charset="0"/>
              </a:rPr>
              <a:t>quân</a:t>
            </a:r>
            <a:r>
              <a:rPr lang="en-US" sz="3200" dirty="0">
                <a:effectLst/>
                <a:latin typeface="#9Slide03 Arima Madurai Bold" panose="00000800000000000000" pitchFamily="2" charset="0"/>
                <a:cs typeface="#9Slide03 Arima Madurai Bold" panose="00000800000000000000" pitchFamily="2" charset="0"/>
              </a:rPr>
              <a:t> </a:t>
            </a:r>
            <a:r>
              <a:rPr lang="en-US" sz="3200" dirty="0" err="1">
                <a:effectLst/>
                <a:latin typeface="#9Slide03 Arima Madurai Bold" panose="00000800000000000000" pitchFamily="2" charset="0"/>
                <a:cs typeface="#9Slide03 Arima Madurai Bold" panose="00000800000000000000" pitchFamily="2" charset="0"/>
              </a:rPr>
              <a:t>Mông</a:t>
            </a:r>
            <a:r>
              <a:rPr lang="en-US" sz="3200" dirty="0">
                <a:effectLst/>
                <a:latin typeface="#9Slide03 Arima Madurai Bold" panose="00000800000000000000" pitchFamily="2" charset="0"/>
                <a:cs typeface="#9Slide03 Arima Madurai Bold" panose="00000800000000000000" pitchFamily="2" charset="0"/>
              </a:rPr>
              <a:t> - </a:t>
            </a:r>
            <a:r>
              <a:rPr lang="en-US" sz="3200" dirty="0" err="1">
                <a:effectLst/>
                <a:latin typeface="#9Slide03 Arima Madurai Bold" panose="00000800000000000000" pitchFamily="2" charset="0"/>
                <a:cs typeface="#9Slide03 Arima Madurai Bold" panose="00000800000000000000" pitchFamily="2" charset="0"/>
              </a:rPr>
              <a:t>Nguyên</a:t>
            </a:r>
            <a:r>
              <a:rPr lang="en-US" sz="3200" dirty="0">
                <a:effectLst/>
                <a:latin typeface="#9Slide03 Arima Madurai Bold" panose="00000800000000000000" pitchFamily="2" charset="0"/>
                <a:cs typeface="#9Slide03 Arima Madurai Bold" panose="00000800000000000000" pitchFamily="2" charset="0"/>
              </a:rPr>
              <a:t> </a:t>
            </a:r>
            <a:r>
              <a:rPr lang="en-US" sz="3200" dirty="0" err="1">
                <a:effectLst/>
                <a:latin typeface="#9Slide03 Arima Madurai Bold" panose="00000800000000000000" pitchFamily="2" charset="0"/>
                <a:cs typeface="#9Slide03 Arima Madurai Bold" panose="00000800000000000000" pitchFamily="2" charset="0"/>
              </a:rPr>
              <a:t>xâm</a:t>
            </a:r>
            <a:r>
              <a:rPr lang="en-US" sz="3200" dirty="0">
                <a:effectLst/>
                <a:latin typeface="#9Slide03 Arima Madurai Bold" panose="00000800000000000000" pitchFamily="2" charset="0"/>
                <a:cs typeface="#9Slide03 Arima Madurai Bold" panose="00000800000000000000" pitchFamily="2" charset="0"/>
              </a:rPr>
              <a:t> </a:t>
            </a:r>
            <a:r>
              <a:rPr lang="en-US" sz="3200" dirty="0" err="1">
                <a:effectLst/>
                <a:latin typeface="#9Slide03 Arima Madurai Bold" panose="00000800000000000000" pitchFamily="2" charset="0"/>
                <a:cs typeface="#9Slide03 Arima Madurai Bold" panose="00000800000000000000" pitchFamily="2" charset="0"/>
              </a:rPr>
              <a:t>lược</a:t>
            </a:r>
            <a:r>
              <a:rPr lang="en-US" sz="3200" dirty="0">
                <a:effectLst/>
                <a:latin typeface="#9Slide03 Arima Madurai Bold" panose="00000800000000000000" pitchFamily="2" charset="0"/>
                <a:cs typeface="#9Slide03 Arima Madurai Bold" panose="00000800000000000000" pitchFamily="2" charset="0"/>
              </a:rPr>
              <a:t> </a:t>
            </a:r>
            <a:r>
              <a:rPr lang="en-US" sz="3200" dirty="0" err="1">
                <a:effectLst/>
                <a:latin typeface="#9Slide03 Arima Madurai Bold" panose="00000800000000000000" pitchFamily="2" charset="0"/>
                <a:cs typeface="#9Slide03 Arima Madurai Bold" panose="00000800000000000000" pitchFamily="2" charset="0"/>
              </a:rPr>
              <a:t>lần</a:t>
            </a:r>
            <a:r>
              <a:rPr lang="en-US" sz="3200" dirty="0">
                <a:effectLst/>
                <a:latin typeface="#9Slide03 Arima Madurai Bold" panose="00000800000000000000" pitchFamily="2" charset="0"/>
                <a:cs typeface="#9Slide03 Arima Madurai Bold" panose="00000800000000000000" pitchFamily="2" charset="0"/>
              </a:rPr>
              <a:t> </a:t>
            </a:r>
            <a:r>
              <a:rPr lang="en-US" sz="3200" dirty="0" err="1">
                <a:effectLst/>
                <a:latin typeface="#9Slide03 Arima Madurai Bold" panose="00000800000000000000" pitchFamily="2" charset="0"/>
                <a:cs typeface="#9Slide03 Arima Madurai Bold" panose="00000800000000000000" pitchFamily="2" charset="0"/>
              </a:rPr>
              <a:t>thứ</a:t>
            </a:r>
            <a:r>
              <a:rPr lang="en-US" sz="3200" dirty="0">
                <a:effectLst/>
                <a:latin typeface="#9Slide03 Arima Madurai Bold" panose="00000800000000000000" pitchFamily="2" charset="0"/>
                <a:cs typeface="#9Slide03 Arima Madurai Bold" panose="00000800000000000000" pitchFamily="2" charset="0"/>
              </a:rPr>
              <a:t> </a:t>
            </a:r>
            <a:r>
              <a:rPr lang="en-US" sz="3200" dirty="0" err="1">
                <a:effectLst/>
                <a:latin typeface="#9Slide03 Arima Madurai Bold" panose="00000800000000000000" pitchFamily="2" charset="0"/>
                <a:cs typeface="#9Slide03 Arima Madurai Bold" panose="00000800000000000000" pitchFamily="2" charset="0"/>
              </a:rPr>
              <a:t>hai</a:t>
            </a:r>
            <a:r>
              <a:rPr lang="en-US" sz="3200" dirty="0">
                <a:effectLst/>
                <a:latin typeface="#9Slide03 Arima Madurai Bold" panose="00000800000000000000" pitchFamily="2" charset="0"/>
                <a:cs typeface="#9Slide03 Arima Madurai Bold" panose="00000800000000000000" pitchFamily="2" charset="0"/>
              </a:rPr>
              <a:t>. </a:t>
            </a:r>
          </a:p>
          <a:p>
            <a:pPr algn="just">
              <a:spcBef>
                <a:spcPts val="600"/>
              </a:spcBef>
              <a:spcAft>
                <a:spcPts val="600"/>
              </a:spcAft>
            </a:pPr>
            <a:r>
              <a:rPr lang="en-US" sz="3200" dirty="0">
                <a:effectLst/>
                <a:latin typeface="#9Slide03 Arima Madurai Bold" panose="00000800000000000000" pitchFamily="2" charset="0"/>
                <a:cs typeface="#9Slide03 Arima Madurai Bold" panose="00000800000000000000" pitchFamily="2" charset="0"/>
              </a:rPr>
              <a:t>- </a:t>
            </a:r>
            <a:r>
              <a:rPr lang="en-US" sz="3200" dirty="0" err="1">
                <a:effectLst/>
                <a:latin typeface="#9Slide03 Arima Madurai Bold" panose="00000800000000000000" pitchFamily="2" charset="0"/>
                <a:cs typeface="#9Slide03 Arima Madurai Bold" panose="00000800000000000000" pitchFamily="2" charset="0"/>
              </a:rPr>
              <a:t>Nội</a:t>
            </a:r>
            <a:r>
              <a:rPr lang="en-US" sz="3200" dirty="0">
                <a:effectLst/>
                <a:latin typeface="#9Slide03 Arima Madurai Bold" panose="00000800000000000000" pitchFamily="2" charset="0"/>
                <a:cs typeface="#9Slide03 Arima Madurai Bold" panose="00000800000000000000" pitchFamily="2" charset="0"/>
              </a:rPr>
              <a:t> dung </a:t>
            </a:r>
            <a:r>
              <a:rPr lang="en-US" sz="3200" dirty="0" err="1">
                <a:effectLst/>
                <a:latin typeface="#9Slide03 Arima Madurai Bold" panose="00000800000000000000" pitchFamily="2" charset="0"/>
                <a:cs typeface="#9Slide03 Arima Madurai Bold" panose="00000800000000000000" pitchFamily="2" charset="0"/>
              </a:rPr>
              <a:t>chính</a:t>
            </a:r>
            <a:r>
              <a:rPr lang="en-US" sz="3200" dirty="0">
                <a:effectLst/>
                <a:latin typeface="#9Slide03 Arima Madurai Bold" panose="00000800000000000000" pitchFamily="2" charset="0"/>
                <a:cs typeface="#9Slide03 Arima Madurai Bold" panose="00000800000000000000" pitchFamily="2" charset="0"/>
              </a:rPr>
              <a:t> </a:t>
            </a:r>
            <a:r>
              <a:rPr lang="en-US" sz="3200" dirty="0" err="1">
                <a:effectLst/>
                <a:latin typeface="#9Slide03 Arima Madurai Bold" panose="00000800000000000000" pitchFamily="2" charset="0"/>
                <a:cs typeface="#9Slide03 Arima Madurai Bold" panose="00000800000000000000" pitchFamily="2" charset="0"/>
              </a:rPr>
              <a:t>của</a:t>
            </a:r>
            <a:r>
              <a:rPr lang="en-US" sz="3200" dirty="0">
                <a:effectLst/>
                <a:latin typeface="#9Slide03 Arima Madurai Bold" panose="00000800000000000000" pitchFamily="2" charset="0"/>
                <a:cs typeface="#9Slide03 Arima Madurai Bold" panose="00000800000000000000" pitchFamily="2" charset="0"/>
              </a:rPr>
              <a:t> </a:t>
            </a:r>
            <a:r>
              <a:rPr lang="en-US" sz="3200" dirty="0" err="1">
                <a:effectLst/>
                <a:latin typeface="#9Slide03 Arima Madurai Bold" panose="00000800000000000000" pitchFamily="2" charset="0"/>
                <a:cs typeface="#9Slide03 Arima Madurai Bold" panose="00000800000000000000" pitchFamily="2" charset="0"/>
              </a:rPr>
              <a:t>mỗi</a:t>
            </a:r>
            <a:r>
              <a:rPr lang="en-US" sz="3200" dirty="0">
                <a:effectLst/>
                <a:latin typeface="#9Slide03 Arima Madurai Bold" panose="00000800000000000000" pitchFamily="2" charset="0"/>
                <a:cs typeface="#9Slide03 Arima Madurai Bold" panose="00000800000000000000" pitchFamily="2" charset="0"/>
              </a:rPr>
              <a:t> </a:t>
            </a:r>
            <a:r>
              <a:rPr lang="en-US" sz="3200" dirty="0" err="1">
                <a:effectLst/>
                <a:latin typeface="#9Slide03 Arima Madurai Bold" panose="00000800000000000000" pitchFamily="2" charset="0"/>
                <a:cs typeface="#9Slide03 Arima Madurai Bold" panose="00000800000000000000" pitchFamily="2" charset="0"/>
              </a:rPr>
              <a:t>phần</a:t>
            </a:r>
            <a:r>
              <a:rPr lang="en-US" sz="3200" dirty="0">
                <a:effectLst/>
                <a:latin typeface="#9Slide03 Arima Madurai Bold" panose="00000800000000000000" pitchFamily="2" charset="0"/>
                <a:cs typeface="#9Slide03 Arima Madurai Bold" panose="00000800000000000000" pitchFamily="2" charset="0"/>
              </a:rPr>
              <a:t>: </a:t>
            </a:r>
          </a:p>
          <a:p>
            <a:pPr algn="just">
              <a:spcBef>
                <a:spcPts val="600"/>
              </a:spcBef>
              <a:spcAft>
                <a:spcPts val="600"/>
              </a:spcAft>
            </a:pPr>
            <a:r>
              <a:rPr lang="en-US" sz="3200" dirty="0">
                <a:effectLst/>
                <a:latin typeface="#9Slide03 Arima Madurai Bold" panose="00000800000000000000" pitchFamily="2" charset="0"/>
                <a:cs typeface="#9Slide03 Arima Madurai Bold" panose="00000800000000000000" pitchFamily="2" charset="0"/>
              </a:rPr>
              <a:t>+ </a:t>
            </a:r>
            <a:r>
              <a:rPr lang="en-US" sz="3200" dirty="0" err="1">
                <a:effectLst/>
                <a:latin typeface="#9Slide03 Arima Madurai Bold" panose="00000800000000000000" pitchFamily="2" charset="0"/>
                <a:cs typeface="#9Slide03 Arima Madurai Bold" panose="00000800000000000000" pitchFamily="2" charset="0"/>
              </a:rPr>
              <a:t>Phần</a:t>
            </a:r>
            <a:r>
              <a:rPr lang="en-US" sz="3200" dirty="0">
                <a:effectLst/>
                <a:latin typeface="#9Slide03 Arima Madurai Bold" panose="00000800000000000000" pitchFamily="2" charset="0"/>
                <a:cs typeface="#9Slide03 Arima Madurai Bold" panose="00000800000000000000" pitchFamily="2" charset="0"/>
              </a:rPr>
              <a:t> (1): </a:t>
            </a:r>
            <a:r>
              <a:rPr lang="en-US" sz="3200" dirty="0" err="1">
                <a:effectLst/>
                <a:latin typeface="#9Slide03 Arima Madurai Bold" panose="00000800000000000000" pitchFamily="2" charset="0"/>
                <a:cs typeface="#9Slide03 Arima Madurai Bold" panose="00000800000000000000" pitchFamily="2" charset="0"/>
              </a:rPr>
              <a:t>Trần</a:t>
            </a:r>
            <a:r>
              <a:rPr lang="en-US" sz="3200" dirty="0">
                <a:effectLst/>
                <a:latin typeface="#9Slide03 Arima Madurai Bold" panose="00000800000000000000" pitchFamily="2" charset="0"/>
                <a:cs typeface="#9Slide03 Arima Madurai Bold" panose="00000800000000000000" pitchFamily="2" charset="0"/>
              </a:rPr>
              <a:t> Bình </a:t>
            </a:r>
            <a:r>
              <a:rPr lang="en-US" sz="3200" dirty="0" err="1">
                <a:effectLst/>
                <a:latin typeface="#9Slide03 Arima Madurai Bold" panose="00000800000000000000" pitchFamily="2" charset="0"/>
                <a:cs typeface="#9Slide03 Arima Madurai Bold" panose="00000800000000000000" pitchFamily="2" charset="0"/>
              </a:rPr>
              <a:t>Trọng</a:t>
            </a:r>
            <a:r>
              <a:rPr lang="en-US" sz="3200" dirty="0">
                <a:effectLst/>
                <a:latin typeface="#9Slide03 Arima Madurai Bold" panose="00000800000000000000" pitchFamily="2" charset="0"/>
                <a:cs typeface="#9Slide03 Arima Madurai Bold" panose="00000800000000000000" pitchFamily="2" charset="0"/>
              </a:rPr>
              <a:t> </a:t>
            </a:r>
            <a:r>
              <a:rPr lang="en-US" sz="3200" dirty="0" err="1">
                <a:effectLst/>
                <a:latin typeface="#9Slide03 Arima Madurai Bold" panose="00000800000000000000" pitchFamily="2" charset="0"/>
                <a:cs typeface="#9Slide03 Arima Madurai Bold" panose="00000800000000000000" pitchFamily="2" charset="0"/>
              </a:rPr>
              <a:t>giao</a:t>
            </a:r>
            <a:r>
              <a:rPr lang="en-US" sz="3200" dirty="0">
                <a:effectLst/>
                <a:latin typeface="#9Slide03 Arima Madurai Bold" panose="00000800000000000000" pitchFamily="2" charset="0"/>
                <a:cs typeface="#9Slide03 Arima Madurai Bold" panose="00000800000000000000" pitchFamily="2" charset="0"/>
              </a:rPr>
              <a:t> </a:t>
            </a:r>
            <a:r>
              <a:rPr lang="en-US" sz="3200" dirty="0" err="1">
                <a:effectLst/>
                <a:latin typeface="#9Slide03 Arima Madurai Bold" panose="00000800000000000000" pitchFamily="2" charset="0"/>
                <a:cs typeface="#9Slide03 Arima Madurai Bold" panose="00000800000000000000" pitchFamily="2" charset="0"/>
              </a:rPr>
              <a:t>nhiệm</a:t>
            </a:r>
            <a:r>
              <a:rPr lang="en-US" sz="3200" dirty="0">
                <a:effectLst/>
                <a:latin typeface="#9Slide03 Arima Madurai Bold" panose="00000800000000000000" pitchFamily="2" charset="0"/>
                <a:cs typeface="#9Slide03 Arima Madurai Bold" panose="00000800000000000000" pitchFamily="2" charset="0"/>
              </a:rPr>
              <a:t> </a:t>
            </a:r>
            <a:r>
              <a:rPr lang="en-US" sz="3200" dirty="0" err="1">
                <a:effectLst/>
                <a:latin typeface="#9Slide03 Arima Madurai Bold" panose="00000800000000000000" pitchFamily="2" charset="0"/>
                <a:cs typeface="#9Slide03 Arima Madurai Bold" panose="00000800000000000000" pitchFamily="2" charset="0"/>
              </a:rPr>
              <a:t>vụ</a:t>
            </a:r>
            <a:r>
              <a:rPr lang="en-US" sz="3200" dirty="0">
                <a:effectLst/>
                <a:latin typeface="#9Slide03 Arima Madurai Bold" panose="00000800000000000000" pitchFamily="2" charset="0"/>
                <a:cs typeface="#9Slide03 Arima Madurai Bold" panose="00000800000000000000" pitchFamily="2" charset="0"/>
              </a:rPr>
              <a:t> </a:t>
            </a:r>
            <a:r>
              <a:rPr lang="en-US" sz="3200" dirty="0" err="1">
                <a:effectLst/>
                <a:latin typeface="#9Slide03 Arima Madurai Bold" panose="00000800000000000000" pitchFamily="2" charset="0"/>
                <a:cs typeface="#9Slide03 Arima Madurai Bold" panose="00000800000000000000" pitchFamily="2" charset="0"/>
              </a:rPr>
              <a:t>quan</a:t>
            </a:r>
            <a:r>
              <a:rPr lang="en-US" sz="3200" dirty="0">
                <a:effectLst/>
                <a:latin typeface="#9Slide03 Arima Madurai Bold" panose="00000800000000000000" pitchFamily="2" charset="0"/>
                <a:cs typeface="#9Slide03 Arima Madurai Bold" panose="00000800000000000000" pitchFamily="2" charset="0"/>
              </a:rPr>
              <a:t> </a:t>
            </a:r>
            <a:r>
              <a:rPr lang="en-US" sz="3200" dirty="0" err="1">
                <a:effectLst/>
                <a:latin typeface="#9Slide03 Arima Madurai Bold" panose="00000800000000000000" pitchFamily="2" charset="0"/>
                <a:cs typeface="#9Slide03 Arima Madurai Bold" panose="00000800000000000000" pitchFamily="2" charset="0"/>
              </a:rPr>
              <a:t>trọng</a:t>
            </a:r>
            <a:r>
              <a:rPr lang="en-US" sz="3200" dirty="0">
                <a:effectLst/>
                <a:latin typeface="#9Slide03 Arima Madurai Bold" panose="00000800000000000000" pitchFamily="2" charset="0"/>
                <a:cs typeface="#9Slide03 Arima Madurai Bold" panose="00000800000000000000" pitchFamily="2" charset="0"/>
              </a:rPr>
              <a:t> </a:t>
            </a:r>
            <a:r>
              <a:rPr lang="en-US" sz="3200" dirty="0" err="1">
                <a:effectLst/>
                <a:latin typeface="#9Slide03 Arima Madurai Bold" panose="00000800000000000000" pitchFamily="2" charset="0"/>
                <a:cs typeface="#9Slide03 Arima Madurai Bold" panose="00000800000000000000" pitchFamily="2" charset="0"/>
              </a:rPr>
              <a:t>và</a:t>
            </a:r>
            <a:r>
              <a:rPr lang="en-US" sz="3200" dirty="0">
                <a:effectLst/>
                <a:latin typeface="#9Slide03 Arima Madurai Bold" panose="00000800000000000000" pitchFamily="2" charset="0"/>
                <a:cs typeface="#9Slide03 Arima Madurai Bold" panose="00000800000000000000" pitchFamily="2" charset="0"/>
              </a:rPr>
              <a:t> </a:t>
            </a:r>
            <a:r>
              <a:rPr lang="en-US" sz="3200" dirty="0" err="1">
                <a:effectLst/>
                <a:latin typeface="#9Slide03 Arima Madurai Bold" panose="00000800000000000000" pitchFamily="2" charset="0"/>
                <a:cs typeface="#9Slide03 Arima Madurai Bold" panose="00000800000000000000" pitchFamily="2" charset="0"/>
              </a:rPr>
              <a:t>tuyệt</a:t>
            </a:r>
            <a:r>
              <a:rPr lang="en-US" sz="3200" dirty="0">
                <a:effectLst/>
                <a:latin typeface="#9Slide03 Arima Madurai Bold" panose="00000800000000000000" pitchFamily="2" charset="0"/>
                <a:cs typeface="#9Slide03 Arima Madurai Bold" panose="00000800000000000000" pitchFamily="2" charset="0"/>
              </a:rPr>
              <a:t> </a:t>
            </a:r>
            <a:r>
              <a:rPr lang="en-US" sz="3200" dirty="0" err="1">
                <a:effectLst/>
                <a:latin typeface="#9Slide03 Arima Madurai Bold" panose="00000800000000000000" pitchFamily="2" charset="0"/>
                <a:cs typeface="#9Slide03 Arima Madurai Bold" panose="00000800000000000000" pitchFamily="2" charset="0"/>
              </a:rPr>
              <a:t>mật</a:t>
            </a:r>
            <a:r>
              <a:rPr lang="en-US" sz="3200" dirty="0">
                <a:effectLst/>
                <a:latin typeface="#9Slide03 Arima Madurai Bold" panose="00000800000000000000" pitchFamily="2" charset="0"/>
                <a:cs typeface="#9Slide03 Arima Madurai Bold" panose="00000800000000000000" pitchFamily="2" charset="0"/>
              </a:rPr>
              <a:t> </a:t>
            </a:r>
            <a:r>
              <a:rPr lang="en-US" sz="3200" dirty="0" err="1">
                <a:effectLst/>
                <a:latin typeface="#9Slide03 Arima Madurai Bold" panose="00000800000000000000" pitchFamily="2" charset="0"/>
                <a:cs typeface="#9Slide03 Arima Madurai Bold" panose="00000800000000000000" pitchFamily="2" charset="0"/>
              </a:rPr>
              <a:t>cho</a:t>
            </a:r>
            <a:r>
              <a:rPr lang="en-US" sz="3200" dirty="0">
                <a:effectLst/>
                <a:latin typeface="#9Slide03 Arima Madurai Bold" panose="00000800000000000000" pitchFamily="2" charset="0"/>
                <a:cs typeface="#9Slide03 Arima Madurai Bold" panose="00000800000000000000" pitchFamily="2" charset="0"/>
              </a:rPr>
              <a:t> Hoàng </a:t>
            </a:r>
            <a:r>
              <a:rPr lang="en-US" sz="3200" dirty="0" err="1">
                <a:effectLst/>
                <a:latin typeface="#9Slide03 Arima Madurai Bold" panose="00000800000000000000" pitchFamily="2" charset="0"/>
                <a:cs typeface="#9Slide03 Arima Madurai Bold" panose="00000800000000000000" pitchFamily="2" charset="0"/>
              </a:rPr>
              <a:t>Đỗ</a:t>
            </a:r>
            <a:r>
              <a:rPr lang="en-US" sz="3200" dirty="0">
                <a:effectLst/>
                <a:latin typeface="#9Slide03 Arima Madurai Bold" panose="00000800000000000000" pitchFamily="2" charset="0"/>
                <a:cs typeface="#9Slide03 Arima Madurai Bold" panose="00000800000000000000" pitchFamily="2" charset="0"/>
              </a:rPr>
              <a:t>. </a:t>
            </a:r>
          </a:p>
          <a:p>
            <a:pPr algn="just">
              <a:spcBef>
                <a:spcPts val="600"/>
              </a:spcBef>
              <a:spcAft>
                <a:spcPts val="600"/>
              </a:spcAft>
            </a:pPr>
            <a:r>
              <a:rPr lang="en-US" sz="3200" dirty="0">
                <a:effectLst/>
                <a:latin typeface="#9Slide03 Arima Madurai Bold" panose="00000800000000000000" pitchFamily="2" charset="0"/>
                <a:cs typeface="#9Slide03 Arima Madurai Bold" panose="00000800000000000000" pitchFamily="2" charset="0"/>
              </a:rPr>
              <a:t>+ </a:t>
            </a:r>
            <a:r>
              <a:rPr lang="en-US" sz="3200" dirty="0" err="1">
                <a:effectLst/>
                <a:latin typeface="#9Slide03 Arima Madurai Bold" panose="00000800000000000000" pitchFamily="2" charset="0"/>
                <a:cs typeface="#9Slide03 Arima Madurai Bold" panose="00000800000000000000" pitchFamily="2" charset="0"/>
              </a:rPr>
              <a:t>Phần</a:t>
            </a:r>
            <a:r>
              <a:rPr lang="en-US" sz="3200" dirty="0">
                <a:effectLst/>
                <a:latin typeface="#9Slide03 Arima Madurai Bold" panose="00000800000000000000" pitchFamily="2" charset="0"/>
                <a:cs typeface="#9Slide03 Arima Madurai Bold" panose="00000800000000000000" pitchFamily="2" charset="0"/>
              </a:rPr>
              <a:t> (2): </a:t>
            </a:r>
            <a:r>
              <a:rPr lang="en-US" sz="3200" dirty="0" err="1">
                <a:effectLst/>
                <a:latin typeface="#9Slide03 Arima Madurai Bold" panose="00000800000000000000" pitchFamily="2" charset="0"/>
                <a:cs typeface="#9Slide03 Arima Madurai Bold" panose="00000800000000000000" pitchFamily="2" charset="0"/>
              </a:rPr>
              <a:t>Trước</a:t>
            </a:r>
            <a:r>
              <a:rPr lang="en-US" sz="3200" dirty="0">
                <a:effectLst/>
                <a:latin typeface="#9Slide03 Arima Madurai Bold" panose="00000800000000000000" pitchFamily="2" charset="0"/>
                <a:cs typeface="#9Slide03 Arima Madurai Bold" panose="00000800000000000000" pitchFamily="2" charset="0"/>
              </a:rPr>
              <a:t> </a:t>
            </a:r>
            <a:r>
              <a:rPr lang="en-US" sz="3200" dirty="0" err="1">
                <a:effectLst/>
                <a:latin typeface="#9Slide03 Arima Madurai Bold" panose="00000800000000000000" pitchFamily="2" charset="0"/>
                <a:cs typeface="#9Slide03 Arima Madurai Bold" panose="00000800000000000000" pitchFamily="2" charset="0"/>
              </a:rPr>
              <a:t>giờ</a:t>
            </a:r>
            <a:r>
              <a:rPr lang="en-US" sz="3200" dirty="0">
                <a:effectLst/>
                <a:latin typeface="#9Slide03 Arima Madurai Bold" panose="00000800000000000000" pitchFamily="2" charset="0"/>
                <a:cs typeface="#9Slide03 Arima Madurai Bold" panose="00000800000000000000" pitchFamily="2" charset="0"/>
              </a:rPr>
              <a:t> chia </a:t>
            </a:r>
            <a:r>
              <a:rPr lang="en-US" sz="3200" dirty="0" err="1">
                <a:effectLst/>
                <a:latin typeface="#9Slide03 Arima Madurai Bold" panose="00000800000000000000" pitchFamily="2" charset="0"/>
                <a:cs typeface="#9Slide03 Arima Madurai Bold" panose="00000800000000000000" pitchFamily="2" charset="0"/>
              </a:rPr>
              <a:t>tay</a:t>
            </a:r>
            <a:r>
              <a:rPr lang="en-US" sz="3200" dirty="0">
                <a:effectLst/>
                <a:latin typeface="#9Slide03 Arima Madurai Bold" panose="00000800000000000000" pitchFamily="2" charset="0"/>
                <a:cs typeface="#9Slide03 Arima Madurai Bold" panose="00000800000000000000" pitchFamily="2" charset="0"/>
              </a:rPr>
              <a:t>, </a:t>
            </a:r>
            <a:r>
              <a:rPr lang="en-US" sz="3200" dirty="0" err="1">
                <a:effectLst/>
                <a:latin typeface="#9Slide03 Arima Madurai Bold" panose="00000800000000000000" pitchFamily="2" charset="0"/>
                <a:cs typeface="#9Slide03 Arima Madurai Bold" panose="00000800000000000000" pitchFamily="2" charset="0"/>
              </a:rPr>
              <a:t>Trần</a:t>
            </a:r>
            <a:r>
              <a:rPr lang="en-US" sz="3200" dirty="0">
                <a:effectLst/>
                <a:latin typeface="#9Slide03 Arima Madurai Bold" panose="00000800000000000000" pitchFamily="2" charset="0"/>
                <a:cs typeface="#9Slide03 Arima Madurai Bold" panose="00000800000000000000" pitchFamily="2" charset="0"/>
              </a:rPr>
              <a:t> Bình </a:t>
            </a:r>
            <a:r>
              <a:rPr lang="en-US" sz="3200" dirty="0" err="1">
                <a:effectLst/>
                <a:latin typeface="#9Slide03 Arima Madurai Bold" panose="00000800000000000000" pitchFamily="2" charset="0"/>
                <a:cs typeface="#9Slide03 Arima Madurai Bold" panose="00000800000000000000" pitchFamily="2" charset="0"/>
              </a:rPr>
              <a:t>Trọng</a:t>
            </a:r>
            <a:r>
              <a:rPr lang="en-US" sz="3200" dirty="0">
                <a:effectLst/>
                <a:latin typeface="#9Slide03 Arima Madurai Bold" panose="00000800000000000000" pitchFamily="2" charset="0"/>
                <a:cs typeface="#9Slide03 Arima Madurai Bold" panose="00000800000000000000" pitchFamily="2" charset="0"/>
              </a:rPr>
              <a:t> </a:t>
            </a:r>
            <a:r>
              <a:rPr lang="en-US" sz="3200" dirty="0" err="1">
                <a:effectLst/>
                <a:latin typeface="#9Slide03 Arima Madurai Bold" panose="00000800000000000000" pitchFamily="2" charset="0"/>
                <a:cs typeface="#9Slide03 Arima Madurai Bold" panose="00000800000000000000" pitchFamily="2" charset="0"/>
              </a:rPr>
              <a:t>xoá</a:t>
            </a:r>
            <a:r>
              <a:rPr lang="en-US" sz="3200" dirty="0">
                <a:effectLst/>
                <a:latin typeface="#9Slide03 Arima Madurai Bold" panose="00000800000000000000" pitchFamily="2" charset="0"/>
                <a:cs typeface="#9Slide03 Arima Madurai Bold" panose="00000800000000000000" pitchFamily="2" charset="0"/>
              </a:rPr>
              <a:t> </a:t>
            </a:r>
            <a:r>
              <a:rPr lang="en-US" sz="3200" dirty="0" err="1">
                <a:effectLst/>
                <a:latin typeface="#9Slide03 Arima Madurai Bold" panose="00000800000000000000" pitchFamily="2" charset="0"/>
                <a:cs typeface="#9Slide03 Arima Madurai Bold" panose="00000800000000000000" pitchFamily="2" charset="0"/>
              </a:rPr>
              <a:t>vết</a:t>
            </a:r>
            <a:r>
              <a:rPr lang="en-US" sz="3200" dirty="0">
                <a:effectLst/>
                <a:latin typeface="#9Slide03 Arima Madurai Bold" panose="00000800000000000000" pitchFamily="2" charset="0"/>
                <a:cs typeface="#9Slide03 Arima Madurai Bold" panose="00000800000000000000" pitchFamily="2" charset="0"/>
              </a:rPr>
              <a:t> </a:t>
            </a:r>
            <a:r>
              <a:rPr lang="en-US" sz="3200" dirty="0" err="1">
                <a:effectLst/>
                <a:latin typeface="#9Slide03 Arima Madurai Bold" panose="00000800000000000000" pitchFamily="2" charset="0"/>
                <a:cs typeface="#9Slide03 Arima Madurai Bold" panose="00000800000000000000" pitchFamily="2" charset="0"/>
              </a:rPr>
              <a:t>xăm</a:t>
            </a:r>
            <a:r>
              <a:rPr lang="en-US" sz="3200" dirty="0">
                <a:effectLst/>
                <a:latin typeface="#9Slide03 Arima Madurai Bold" panose="00000800000000000000" pitchFamily="2" charset="0"/>
                <a:cs typeface="#9Slide03 Arima Madurai Bold" panose="00000800000000000000" pitchFamily="2" charset="0"/>
              </a:rPr>
              <a:t> </a:t>
            </a:r>
            <a:r>
              <a:rPr lang="en-US" sz="3200" dirty="0" err="1">
                <a:effectLst/>
                <a:latin typeface="#9Slide03 Arima Madurai Bold" panose="00000800000000000000" pitchFamily="2" charset="0"/>
                <a:cs typeface="#9Slide03 Arima Madurai Bold" panose="00000800000000000000" pitchFamily="2" charset="0"/>
              </a:rPr>
              <a:t>nô</a:t>
            </a:r>
            <a:r>
              <a:rPr lang="en-US" sz="3200" dirty="0">
                <a:effectLst/>
                <a:latin typeface="#9Slide03 Arima Madurai Bold" panose="00000800000000000000" pitchFamily="2" charset="0"/>
                <a:cs typeface="#9Slide03 Arima Madurai Bold" panose="00000800000000000000" pitchFamily="2" charset="0"/>
              </a:rPr>
              <a:t> </a:t>
            </a:r>
            <a:r>
              <a:rPr lang="en-US" sz="3200" dirty="0" err="1">
                <a:effectLst/>
                <a:latin typeface="#9Slide03 Arima Madurai Bold" panose="00000800000000000000" pitchFamily="2" charset="0"/>
                <a:cs typeface="#9Slide03 Arima Madurai Bold" panose="00000800000000000000" pitchFamily="2" charset="0"/>
              </a:rPr>
              <a:t>tì</a:t>
            </a:r>
            <a:r>
              <a:rPr lang="en-US" sz="3200" dirty="0">
                <a:effectLst/>
                <a:latin typeface="#9Slide03 Arima Madurai Bold" panose="00000800000000000000" pitchFamily="2" charset="0"/>
                <a:cs typeface="#9Slide03 Arima Madurai Bold" panose="00000800000000000000" pitchFamily="2" charset="0"/>
              </a:rPr>
              <a:t> </a:t>
            </a:r>
            <a:r>
              <a:rPr lang="en-US" sz="3200" dirty="0" err="1">
                <a:effectLst/>
                <a:latin typeface="#9Slide03 Arima Madurai Bold" panose="00000800000000000000" pitchFamily="2" charset="0"/>
                <a:cs typeface="#9Slide03 Arima Madurai Bold" panose="00000800000000000000" pitchFamily="2" charset="0"/>
              </a:rPr>
              <a:t>trên</a:t>
            </a:r>
            <a:r>
              <a:rPr lang="en-US" sz="3200" dirty="0">
                <a:effectLst/>
                <a:latin typeface="#9Slide03 Arima Madurai Bold" panose="00000800000000000000" pitchFamily="2" charset="0"/>
                <a:cs typeface="#9Slide03 Arima Madurai Bold" panose="00000800000000000000" pitchFamily="2" charset="0"/>
              </a:rPr>
              <a:t> </a:t>
            </a:r>
            <a:r>
              <a:rPr lang="en-US" sz="3200" dirty="0" err="1">
                <a:effectLst/>
                <a:latin typeface="#9Slide03 Arima Madurai Bold" panose="00000800000000000000" pitchFamily="2" charset="0"/>
                <a:cs typeface="#9Slide03 Arima Madurai Bold" panose="00000800000000000000" pitchFamily="2" charset="0"/>
              </a:rPr>
              <a:t>trán</a:t>
            </a:r>
            <a:r>
              <a:rPr lang="en-US" sz="3200" dirty="0">
                <a:effectLst/>
                <a:latin typeface="#9Slide03 Arima Madurai Bold" panose="00000800000000000000" pitchFamily="2" charset="0"/>
                <a:cs typeface="#9Slide03 Arima Madurai Bold" panose="00000800000000000000" pitchFamily="2" charset="0"/>
              </a:rPr>
              <a:t> Hoàng </a:t>
            </a:r>
            <a:r>
              <a:rPr lang="en-US" sz="3200" dirty="0" err="1">
                <a:effectLst/>
                <a:latin typeface="#9Slide03 Arima Madurai Bold" panose="00000800000000000000" pitchFamily="2" charset="0"/>
                <a:cs typeface="#9Slide03 Arima Madurai Bold" panose="00000800000000000000" pitchFamily="2" charset="0"/>
              </a:rPr>
              <a:t>Đỗ</a:t>
            </a:r>
            <a:r>
              <a:rPr lang="en-US" sz="3200" dirty="0">
                <a:effectLst/>
                <a:latin typeface="#9Slide03 Arima Madurai Bold" panose="00000800000000000000" pitchFamily="2" charset="0"/>
                <a:cs typeface="#9Slide03 Arima Madurai Bold" panose="00000800000000000000" pitchFamily="2" charset="0"/>
              </a:rPr>
              <a:t> </a:t>
            </a:r>
            <a:r>
              <a:rPr lang="en-US" sz="3200" dirty="0" err="1">
                <a:effectLst/>
                <a:latin typeface="#9Slide03 Arima Madurai Bold" panose="00000800000000000000" pitchFamily="2" charset="0"/>
                <a:cs typeface="#9Slide03 Arima Madurai Bold" panose="00000800000000000000" pitchFamily="2" charset="0"/>
              </a:rPr>
              <a:t>để</a:t>
            </a:r>
            <a:r>
              <a:rPr lang="en-US" sz="3200" dirty="0">
                <a:effectLst/>
                <a:latin typeface="#9Slide03 Arima Madurai Bold" panose="00000800000000000000" pitchFamily="2" charset="0"/>
                <a:cs typeface="#9Slide03 Arima Madurai Bold" panose="00000800000000000000" pitchFamily="2" charset="0"/>
              </a:rPr>
              <a:t> </a:t>
            </a:r>
            <a:r>
              <a:rPr lang="en-US" sz="3200" dirty="0" err="1">
                <a:effectLst/>
                <a:latin typeface="#9Slide03 Arima Madurai Bold" panose="00000800000000000000" pitchFamily="2" charset="0"/>
                <a:cs typeface="#9Slide03 Arima Madurai Bold" panose="00000800000000000000" pitchFamily="2" charset="0"/>
              </a:rPr>
              <a:t>cậu</a:t>
            </a:r>
            <a:r>
              <a:rPr lang="en-US" sz="3200" dirty="0">
                <a:effectLst/>
                <a:latin typeface="#9Slide03 Arima Madurai Bold" panose="00000800000000000000" pitchFamily="2" charset="0"/>
                <a:cs typeface="#9Slide03 Arima Madurai Bold" panose="00000800000000000000" pitchFamily="2" charset="0"/>
              </a:rPr>
              <a:t> </a:t>
            </a:r>
            <a:r>
              <a:rPr lang="en-US" sz="3200" dirty="0" err="1">
                <a:effectLst/>
                <a:latin typeface="#9Slide03 Arima Madurai Bold" panose="00000800000000000000" pitchFamily="2" charset="0"/>
                <a:cs typeface="#9Slide03 Arima Madurai Bold" panose="00000800000000000000" pitchFamily="2" charset="0"/>
              </a:rPr>
              <a:t>bé</a:t>
            </a:r>
            <a:r>
              <a:rPr lang="en-US" sz="3200" dirty="0">
                <a:effectLst/>
                <a:latin typeface="#9Slide03 Arima Madurai Bold" panose="00000800000000000000" pitchFamily="2" charset="0"/>
                <a:cs typeface="#9Slide03 Arima Madurai Bold" panose="00000800000000000000" pitchFamily="2" charset="0"/>
              </a:rPr>
              <a:t> </a:t>
            </a:r>
            <a:r>
              <a:rPr lang="en-US" sz="3200" dirty="0" err="1">
                <a:effectLst/>
                <a:latin typeface="#9Slide03 Arima Madurai Bold" panose="00000800000000000000" pitchFamily="2" charset="0"/>
                <a:cs typeface="#9Slide03 Arima Madurai Bold" panose="00000800000000000000" pitchFamily="2" charset="0"/>
              </a:rPr>
              <a:t>trở</a:t>
            </a:r>
            <a:r>
              <a:rPr lang="en-US" sz="3200" dirty="0">
                <a:effectLst/>
                <a:latin typeface="#9Slide03 Arima Madurai Bold" panose="00000800000000000000" pitchFamily="2" charset="0"/>
                <a:cs typeface="#9Slide03 Arima Madurai Bold" panose="00000800000000000000" pitchFamily="2" charset="0"/>
              </a:rPr>
              <a:t> </a:t>
            </a:r>
            <a:r>
              <a:rPr lang="en-US" sz="3200" dirty="0" err="1">
                <a:effectLst/>
                <a:latin typeface="#9Slide03 Arima Madurai Bold" panose="00000800000000000000" pitchFamily="2" charset="0"/>
                <a:cs typeface="#9Slide03 Arima Madurai Bold" panose="00000800000000000000" pitchFamily="2" charset="0"/>
              </a:rPr>
              <a:t>thành</a:t>
            </a:r>
            <a:r>
              <a:rPr lang="en-US" sz="3200" dirty="0">
                <a:effectLst/>
                <a:latin typeface="#9Slide03 Arima Madurai Bold" panose="00000800000000000000" pitchFamily="2" charset="0"/>
                <a:cs typeface="#9Slide03 Arima Madurai Bold" panose="00000800000000000000" pitchFamily="2" charset="0"/>
              </a:rPr>
              <a:t> </a:t>
            </a:r>
            <a:r>
              <a:rPr lang="en-US" sz="3200" dirty="0" err="1">
                <a:effectLst/>
                <a:latin typeface="#9Slide03 Arima Madurai Bold" panose="00000800000000000000" pitchFamily="2" charset="0"/>
                <a:cs typeface="#9Slide03 Arima Madurai Bold" panose="00000800000000000000" pitchFamily="2" charset="0"/>
              </a:rPr>
              <a:t>người</a:t>
            </a:r>
            <a:r>
              <a:rPr lang="en-US" sz="3200" dirty="0">
                <a:effectLst/>
                <a:latin typeface="#9Slide03 Arima Madurai Bold" panose="00000800000000000000" pitchFamily="2" charset="0"/>
                <a:cs typeface="#9Slide03 Arima Madurai Bold" panose="00000800000000000000" pitchFamily="2" charset="0"/>
              </a:rPr>
              <a:t> </a:t>
            </a:r>
            <a:r>
              <a:rPr lang="en-US" sz="3200" dirty="0" err="1">
                <a:effectLst/>
                <a:latin typeface="#9Slide03 Arima Madurai Bold" panose="00000800000000000000" pitchFamily="2" charset="0"/>
                <a:cs typeface="#9Slide03 Arima Madurai Bold" panose="00000800000000000000" pitchFamily="2" charset="0"/>
              </a:rPr>
              <a:t>dân</a:t>
            </a:r>
            <a:r>
              <a:rPr lang="en-US" sz="3200" dirty="0">
                <a:effectLst/>
                <a:latin typeface="#9Slide03 Arima Madurai Bold" panose="00000800000000000000" pitchFamily="2" charset="0"/>
                <a:cs typeface="#9Slide03 Arima Madurai Bold" panose="00000800000000000000" pitchFamily="2" charset="0"/>
              </a:rPr>
              <a:t> </a:t>
            </a:r>
            <a:r>
              <a:rPr lang="en-US" sz="3200" dirty="0" err="1">
                <a:effectLst/>
                <a:latin typeface="#9Slide03 Arima Madurai Bold" panose="00000800000000000000" pitchFamily="2" charset="0"/>
                <a:cs typeface="#9Slide03 Arima Madurai Bold" panose="00000800000000000000" pitchFamily="2" charset="0"/>
              </a:rPr>
              <a:t>tự</a:t>
            </a:r>
            <a:r>
              <a:rPr lang="en-US" sz="3200" dirty="0">
                <a:effectLst/>
                <a:latin typeface="#9Slide03 Arima Madurai Bold" panose="00000800000000000000" pitchFamily="2" charset="0"/>
                <a:cs typeface="#9Slide03 Arima Madurai Bold" panose="00000800000000000000" pitchFamily="2" charset="0"/>
              </a:rPr>
              <a:t> do.</a:t>
            </a:r>
            <a:endParaRPr lang="en-US" sz="32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p:txBody>
      </p:sp>
    </p:spTree>
    <p:extLst>
      <p:ext uri="{BB962C8B-B14F-4D97-AF65-F5344CB8AC3E}">
        <p14:creationId xmlns:p14="http://schemas.microsoft.com/office/powerpoint/2010/main" val="4143756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fade">
                                      <p:cBhvr>
                                        <p:cTn id="22"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20323" t="-4464" r="-13756" b="-523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685799" y="800100"/>
            <a:ext cx="16916400" cy="8686800"/>
          </a:xfrm>
          <a:custGeom>
            <a:avLst/>
            <a:gdLst/>
            <a:ahLst/>
            <a:cxnLst/>
            <a:rect l="l" t="t" r="r" b="b"/>
            <a:pathLst>
              <a:path w="12422038" h="8229600">
                <a:moveTo>
                  <a:pt x="0" y="0"/>
                </a:moveTo>
                <a:lnTo>
                  <a:pt x="12422038" y="0"/>
                </a:lnTo>
                <a:lnTo>
                  <a:pt x="12422038" y="8229600"/>
                </a:lnTo>
                <a:lnTo>
                  <a:pt x="0" y="82296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ctr" defTabSz="914400" rtl="0" eaLnBrk="1" fontAlgn="auto" latinLnBrk="0" hangingPunct="1">
              <a:lnSpc>
                <a:spcPct val="100000"/>
              </a:lnSpc>
              <a:spcBef>
                <a:spcPts val="600"/>
              </a:spcBef>
              <a:spcAft>
                <a:spcPts val="60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aphicFrame>
        <p:nvGraphicFramePr>
          <p:cNvPr id="4" name="Table 3">
            <a:extLst>
              <a:ext uri="{FF2B5EF4-FFF2-40B4-BE49-F238E27FC236}">
                <a16:creationId xmlns:a16="http://schemas.microsoft.com/office/drawing/2014/main" id="{C87F46EE-0196-6CC6-D9AB-477D3AA013B5}"/>
              </a:ext>
            </a:extLst>
          </p:cNvPr>
          <p:cNvGraphicFramePr>
            <a:graphicFrameLocks noGrp="1"/>
          </p:cNvGraphicFramePr>
          <p:nvPr>
            <p:extLst>
              <p:ext uri="{D42A27DB-BD31-4B8C-83A1-F6EECF244321}">
                <p14:modId xmlns:p14="http://schemas.microsoft.com/office/powerpoint/2010/main" val="3321941235"/>
              </p:ext>
            </p:extLst>
          </p:nvPr>
        </p:nvGraphicFramePr>
        <p:xfrm>
          <a:off x="1447800" y="2350502"/>
          <a:ext cx="15468600" cy="6526798"/>
        </p:xfrm>
        <a:graphic>
          <a:graphicData uri="http://schemas.openxmlformats.org/drawingml/2006/table">
            <a:tbl>
              <a:tblPr firstRow="1" firstCol="1" bandRow="1">
                <a:tableStyleId>{5940675A-B579-460E-94D1-54222C63F5DA}</a:tableStyleId>
              </a:tblPr>
              <a:tblGrid>
                <a:gridCol w="3092366">
                  <a:extLst>
                    <a:ext uri="{9D8B030D-6E8A-4147-A177-3AD203B41FA5}">
                      <a16:colId xmlns:a16="http://schemas.microsoft.com/office/drawing/2014/main" val="1123816656"/>
                    </a:ext>
                  </a:extLst>
                </a:gridCol>
                <a:gridCol w="12376234">
                  <a:extLst>
                    <a:ext uri="{9D8B030D-6E8A-4147-A177-3AD203B41FA5}">
                      <a16:colId xmlns:a16="http://schemas.microsoft.com/office/drawing/2014/main" val="2037703139"/>
                    </a:ext>
                  </a:extLst>
                </a:gridCol>
              </a:tblGrid>
              <a:tr h="583401">
                <a:tc>
                  <a:txBody>
                    <a:bodyPr/>
                    <a:lstStyle/>
                    <a:p>
                      <a:pPr algn="ctr">
                        <a:spcBef>
                          <a:spcPts val="600"/>
                        </a:spcBef>
                        <a:spcAft>
                          <a:spcPts val="600"/>
                        </a:spcAft>
                      </a:pPr>
                      <a:r>
                        <a:rPr lang="en-US" sz="3200" dirty="0" err="1">
                          <a:effectLst/>
                          <a:latin typeface="#9Slide03 BoosterNextFYBlack" panose="02000A03000000020004" pitchFamily="2" charset="0"/>
                          <a:cs typeface="#9Slide03 Arima Madurai Bold" panose="00000800000000000000" pitchFamily="2" charset="0"/>
                        </a:rPr>
                        <a:t>Yêu</a:t>
                      </a:r>
                      <a:r>
                        <a:rPr lang="en-US" sz="3200" dirty="0">
                          <a:effectLst/>
                          <a:latin typeface="#9Slide03 BoosterNextFYBlack" panose="02000A03000000020004" pitchFamily="2" charset="0"/>
                          <a:cs typeface="#9Slide03 Arima Madurai Bold" panose="00000800000000000000" pitchFamily="2" charset="0"/>
                        </a:rPr>
                        <a:t> </a:t>
                      </a:r>
                      <a:r>
                        <a:rPr lang="en-US" sz="3200" dirty="0" err="1">
                          <a:effectLst/>
                          <a:latin typeface="#9Slide03 BoosterNextFYBlack" panose="02000A03000000020004" pitchFamily="2" charset="0"/>
                          <a:cs typeface="#9Slide03 Arima Madurai Bold" panose="00000800000000000000" pitchFamily="2" charset="0"/>
                        </a:rPr>
                        <a:t>cầu</a:t>
                      </a:r>
                      <a:endParaRPr lang="en-US" sz="3200" dirty="0">
                        <a:effectLst/>
                        <a:latin typeface="#9Slide03 BoosterNextFYBlack" panose="02000A03000000020004" pitchFamily="2" charset="0"/>
                        <a:ea typeface="Times New Roman" panose="02020603050405020304" pitchFamily="18" charset="0"/>
                        <a:cs typeface="#9Slide03 Arima Madurai Bold" panose="00000800000000000000" pitchFamily="2" charset="0"/>
                      </a:endParaRPr>
                    </a:p>
                  </a:txBody>
                  <a:tcPr marL="68580" marR="68580" marT="0" marB="0" anchor="ctr"/>
                </a:tc>
                <a:tc>
                  <a:txBody>
                    <a:bodyPr/>
                    <a:lstStyle/>
                    <a:p>
                      <a:pPr algn="ctr">
                        <a:spcBef>
                          <a:spcPts val="600"/>
                        </a:spcBef>
                        <a:spcAft>
                          <a:spcPts val="600"/>
                        </a:spcAft>
                      </a:pPr>
                      <a:r>
                        <a:rPr lang="en-US" sz="3200" dirty="0" err="1">
                          <a:effectLst/>
                          <a:latin typeface="#9Slide03 BoosterNextFYBlack" panose="02000A03000000020004" pitchFamily="2" charset="0"/>
                          <a:cs typeface="#9Slide03 Arima Madurai Bold" panose="00000800000000000000" pitchFamily="2" charset="0"/>
                        </a:rPr>
                        <a:t>Nội</a:t>
                      </a:r>
                      <a:r>
                        <a:rPr lang="en-US" sz="3200" dirty="0">
                          <a:effectLst/>
                          <a:latin typeface="#9Slide03 BoosterNextFYBlack" panose="02000A03000000020004" pitchFamily="2" charset="0"/>
                          <a:cs typeface="#9Slide03 Arima Madurai Bold" panose="00000800000000000000" pitchFamily="2" charset="0"/>
                        </a:rPr>
                        <a:t> dung</a:t>
                      </a:r>
                      <a:endParaRPr lang="en-US" sz="3200" dirty="0">
                        <a:effectLst/>
                        <a:latin typeface="#9Slide03 BoosterNextFYBlack" panose="02000A03000000020004" pitchFamily="2" charset="0"/>
                        <a:ea typeface="Times New Roman" panose="02020603050405020304" pitchFamily="18" charset="0"/>
                        <a:cs typeface="#9Slide03 Arima Madurai Bold" panose="00000800000000000000" pitchFamily="2" charset="0"/>
                      </a:endParaRPr>
                    </a:p>
                  </a:txBody>
                  <a:tcPr marL="68580" marR="68580" marT="0" marB="0" anchor="ctr"/>
                </a:tc>
                <a:extLst>
                  <a:ext uri="{0D108BD9-81ED-4DB2-BD59-A6C34878D82A}">
                    <a16:rowId xmlns:a16="http://schemas.microsoft.com/office/drawing/2014/main" val="2319308436"/>
                  </a:ext>
                </a:extLst>
              </a:tr>
              <a:tr h="5943397">
                <a:tc>
                  <a:txBody>
                    <a:bodyPr/>
                    <a:lstStyle/>
                    <a:p>
                      <a:pPr algn="just">
                        <a:spcBef>
                          <a:spcPts val="600"/>
                        </a:spcBef>
                        <a:spcAft>
                          <a:spcPts val="600"/>
                        </a:spcAft>
                      </a:pPr>
                      <a:endParaRPr lang="en-US" sz="32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p>
                      <a:pPr algn="just">
                        <a:spcBef>
                          <a:spcPts val="600"/>
                        </a:spcBef>
                        <a:spcAft>
                          <a:spcPts val="600"/>
                        </a:spcAft>
                      </a:pPr>
                      <a:endParaRPr lang="en-US" sz="32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p>
                      <a:pPr algn="just">
                        <a:spcBef>
                          <a:spcPts val="600"/>
                        </a:spcBef>
                        <a:spcAft>
                          <a:spcPts val="600"/>
                        </a:spcAft>
                      </a:pPr>
                      <a:endParaRPr lang="en-US" sz="32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p>
                      <a:pPr algn="just">
                        <a:spcBef>
                          <a:spcPts val="600"/>
                        </a:spcBef>
                        <a:spcAft>
                          <a:spcPts val="600"/>
                        </a:spcAft>
                      </a:pPr>
                      <a:endParaRPr lang="en-US" sz="32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p>
                      <a:pPr algn="just">
                        <a:spcBef>
                          <a:spcPts val="600"/>
                        </a:spcBef>
                        <a:spcAft>
                          <a:spcPts val="600"/>
                        </a:spcAft>
                      </a:pPr>
                      <a:endParaRPr lang="en-US" sz="32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p>
                      <a:pPr algn="just">
                        <a:spcBef>
                          <a:spcPts val="600"/>
                        </a:spcBef>
                        <a:spcAft>
                          <a:spcPts val="600"/>
                        </a:spcAft>
                      </a:pPr>
                      <a:endParaRPr lang="en-US" sz="32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p>
                      <a:pPr algn="just">
                        <a:spcBef>
                          <a:spcPts val="600"/>
                        </a:spcBef>
                        <a:spcAft>
                          <a:spcPts val="600"/>
                        </a:spcAft>
                      </a:pPr>
                      <a:endParaRPr lang="en-US" sz="32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p>
                      <a:pPr algn="just">
                        <a:spcBef>
                          <a:spcPts val="600"/>
                        </a:spcBef>
                        <a:spcAft>
                          <a:spcPts val="600"/>
                        </a:spcAft>
                      </a:pPr>
                      <a:endParaRPr lang="en-US" sz="32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68580" marR="68580" marT="0" marB="0"/>
                </a:tc>
                <a:tc>
                  <a:txBody>
                    <a:bodyPr/>
                    <a:lstStyle/>
                    <a:p>
                      <a:pPr algn="just">
                        <a:spcBef>
                          <a:spcPts val="600"/>
                        </a:spcBef>
                        <a:spcAft>
                          <a:spcPts val="600"/>
                        </a:spcAft>
                      </a:pPr>
                      <a:endParaRPr lang="en-US" sz="32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68580" marR="68580" marT="0" marB="0"/>
                </a:tc>
                <a:extLst>
                  <a:ext uri="{0D108BD9-81ED-4DB2-BD59-A6C34878D82A}">
                    <a16:rowId xmlns:a16="http://schemas.microsoft.com/office/drawing/2014/main" val="303030124"/>
                  </a:ext>
                </a:extLst>
              </a:tr>
            </a:tbl>
          </a:graphicData>
        </a:graphic>
      </p:graphicFrame>
      <p:sp>
        <p:nvSpPr>
          <p:cNvPr id="6" name="TextBox 5">
            <a:extLst>
              <a:ext uri="{FF2B5EF4-FFF2-40B4-BE49-F238E27FC236}">
                <a16:creationId xmlns:a16="http://schemas.microsoft.com/office/drawing/2014/main" id="{F6EBC2FC-0D24-E75F-BB20-132676639A2C}"/>
              </a:ext>
            </a:extLst>
          </p:cNvPr>
          <p:cNvSpPr txBox="1"/>
          <p:nvPr/>
        </p:nvSpPr>
        <p:spPr>
          <a:xfrm>
            <a:off x="1457251" y="3848100"/>
            <a:ext cx="2962349" cy="4524315"/>
          </a:xfrm>
          <a:prstGeom prst="rect">
            <a:avLst/>
          </a:prstGeom>
          <a:noFill/>
        </p:spPr>
        <p:txBody>
          <a:bodyPr wrap="square">
            <a:spAutoFit/>
          </a:bodyPr>
          <a:lstStyle/>
          <a:p>
            <a:pPr algn="just">
              <a:spcBef>
                <a:spcPts val="600"/>
              </a:spcBef>
              <a:spcAft>
                <a:spcPts val="600"/>
              </a:spcAft>
            </a:pP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2.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Nêu</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một</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số</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chi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tiết</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cụ</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thể</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lời</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nói</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suy</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nghĩ</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hành</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động</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mà</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tác</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giả</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đã</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sử</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dụng</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để</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khắc</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hoạ</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về</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Trần</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Bình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Trọng</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Trần</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Quốc</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Tuấn</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và</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Hoàng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Đỗ</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Từ</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đó</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nhận</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xét</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về</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tính</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cách</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phẩm</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chất</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của</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ba</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nhân</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vật</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ấy</a:t>
            </a:r>
            <a:endPar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p:txBody>
      </p:sp>
      <p:sp>
        <p:nvSpPr>
          <p:cNvPr id="8" name="TextBox 7">
            <a:extLst>
              <a:ext uri="{FF2B5EF4-FFF2-40B4-BE49-F238E27FC236}">
                <a16:creationId xmlns:a16="http://schemas.microsoft.com/office/drawing/2014/main" id="{AA8471CE-C7CB-E254-54EE-3163C2797153}"/>
              </a:ext>
            </a:extLst>
          </p:cNvPr>
          <p:cNvSpPr txBox="1"/>
          <p:nvPr/>
        </p:nvSpPr>
        <p:spPr>
          <a:xfrm>
            <a:off x="4610100" y="3137079"/>
            <a:ext cx="12230100" cy="5801588"/>
          </a:xfrm>
          <a:prstGeom prst="rect">
            <a:avLst/>
          </a:prstGeom>
          <a:noFill/>
        </p:spPr>
        <p:txBody>
          <a:bodyPr wrap="square">
            <a:spAutoFit/>
          </a:bodyPr>
          <a:lstStyle/>
          <a:p>
            <a:pPr algn="just">
              <a:spcBef>
                <a:spcPts val="600"/>
              </a:spcBef>
              <a:spcAft>
                <a:spcPts val="600"/>
              </a:spcAft>
            </a:pP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Nhân</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vật</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Trần</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Bình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Trọng</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a:t>
            </a:r>
          </a:p>
          <a:p>
            <a:pPr algn="just">
              <a:spcBef>
                <a:spcPts val="600"/>
              </a:spcBef>
              <a:spcAft>
                <a:spcPts val="600"/>
              </a:spcAft>
            </a:pP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Lời</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nói</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“Em </a:t>
            </a:r>
            <a:r>
              <a:rPr lang="en-US" sz="24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hãy</a:t>
            </a:r>
            <a:r>
              <a:rPr lang="en-US" sz="24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quỳ</a:t>
            </a:r>
            <a:r>
              <a:rPr lang="en-US" sz="24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xuống</a:t>
            </a:r>
            <a:r>
              <a:rPr lang="en-US" sz="24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và</a:t>
            </a:r>
            <a:r>
              <a:rPr lang="en-US" sz="24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ngẩng</a:t>
            </a:r>
            <a:r>
              <a:rPr lang="en-US" sz="24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mặt</a:t>
            </a:r>
            <a:r>
              <a:rPr lang="en-US" sz="24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lên</a:t>
            </a:r>
            <a:r>
              <a:rPr lang="en-US" sz="24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Lòng</a:t>
            </a:r>
            <a:r>
              <a:rPr lang="en-US" sz="24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em</a:t>
            </a:r>
            <a:r>
              <a:rPr lang="en-US" sz="24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hẳn</a:t>
            </a:r>
            <a:r>
              <a:rPr lang="en-US" sz="24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khao </a:t>
            </a:r>
            <a:r>
              <a:rPr lang="en-US" sz="24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khát</a:t>
            </a:r>
            <a:r>
              <a:rPr lang="en-US" sz="24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điều</a:t>
            </a:r>
            <a:r>
              <a:rPr lang="en-US" sz="24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này</a:t>
            </a:r>
            <a:r>
              <a:rPr lang="en-US" sz="24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“Hoàng </a:t>
            </a:r>
            <a:r>
              <a:rPr lang="en-US" sz="24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Đỗ</a:t>
            </a:r>
            <a:r>
              <a:rPr lang="en-US" sz="24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Kể</a:t>
            </a:r>
            <a:r>
              <a:rPr lang="en-US" sz="24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từ</a:t>
            </a:r>
            <a:r>
              <a:rPr lang="en-US" sz="24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lúc</a:t>
            </a:r>
            <a:r>
              <a:rPr lang="en-US" sz="24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này</a:t>
            </a:r>
            <a:r>
              <a:rPr lang="en-US" sz="24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em</a:t>
            </a:r>
            <a:r>
              <a:rPr lang="en-US" sz="24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không</a:t>
            </a:r>
            <a:r>
              <a:rPr lang="en-US" sz="24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còn</a:t>
            </a:r>
            <a:r>
              <a:rPr lang="en-US" sz="24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là</a:t>
            </a:r>
            <a:r>
              <a:rPr lang="en-US" sz="24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một</a:t>
            </a:r>
            <a:r>
              <a:rPr lang="en-US" sz="24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nô</a:t>
            </a:r>
            <a:r>
              <a:rPr lang="en-US" sz="24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tì</a:t>
            </a:r>
            <a:r>
              <a:rPr lang="en-US" sz="24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nữa</a:t>
            </a:r>
            <a:r>
              <a:rPr lang="en-US" sz="24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Kể</a:t>
            </a:r>
            <a:r>
              <a:rPr lang="en-US" sz="24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từ</a:t>
            </a:r>
            <a:r>
              <a:rPr lang="en-US" sz="24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lúc</a:t>
            </a:r>
            <a:r>
              <a:rPr lang="en-US" sz="24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này</a:t>
            </a:r>
            <a:r>
              <a:rPr lang="en-US" sz="24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em</a:t>
            </a:r>
            <a:r>
              <a:rPr lang="en-US" sz="24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là</a:t>
            </a:r>
            <a:r>
              <a:rPr lang="en-US" sz="24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em</a:t>
            </a:r>
            <a:r>
              <a:rPr lang="en-US" sz="24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nuôi</a:t>
            </a:r>
            <a:r>
              <a:rPr lang="en-US" sz="24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của</a:t>
            </a:r>
            <a:r>
              <a:rPr lang="en-US" sz="24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ta! Em </a:t>
            </a:r>
            <a:r>
              <a:rPr lang="en-US" sz="24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có</a:t>
            </a:r>
            <a:r>
              <a:rPr lang="en-US" sz="24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bằng</a:t>
            </a:r>
            <a:r>
              <a:rPr lang="en-US" sz="24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lòng</a:t>
            </a:r>
            <a:r>
              <a:rPr lang="en-US" sz="24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không</a:t>
            </a:r>
            <a:r>
              <a:rPr lang="en-US" sz="24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 </a:t>
            </a:r>
          </a:p>
          <a:p>
            <a:pPr algn="just">
              <a:spcBef>
                <a:spcPts val="600"/>
              </a:spcBef>
              <a:spcAft>
                <a:spcPts val="600"/>
              </a:spcAft>
            </a:pP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Suy</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nghĩ</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Cậu</a:t>
            </a:r>
            <a:r>
              <a:rPr lang="en-US" sz="24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bé</a:t>
            </a:r>
            <a:r>
              <a:rPr lang="en-US" sz="24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chăn</a:t>
            </a:r>
            <a:r>
              <a:rPr lang="en-US" sz="24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ngựa</a:t>
            </a:r>
            <a:r>
              <a:rPr lang="en-US" sz="24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đã</a:t>
            </a:r>
            <a:r>
              <a:rPr lang="en-US" sz="24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biết</a:t>
            </a:r>
            <a:r>
              <a:rPr lang="en-US" sz="24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đem</a:t>
            </a:r>
            <a:r>
              <a:rPr lang="en-US" sz="24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tất</a:t>
            </a:r>
            <a:r>
              <a:rPr lang="en-US" sz="24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cả</a:t>
            </a:r>
            <a:r>
              <a:rPr lang="en-US" sz="24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những</a:t>
            </a:r>
            <a:r>
              <a:rPr lang="en-US" sz="24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gì</a:t>
            </a:r>
            <a:r>
              <a:rPr lang="en-US" sz="24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mình</a:t>
            </a:r>
            <a:r>
              <a:rPr lang="en-US" sz="24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có</a:t>
            </a:r>
            <a:r>
              <a:rPr lang="en-US" sz="24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từ</a:t>
            </a:r>
            <a:r>
              <a:rPr lang="en-US" sz="24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trí</a:t>
            </a:r>
            <a:r>
              <a:rPr lang="en-US" sz="24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tuệ</a:t>
            </a:r>
            <a:r>
              <a:rPr lang="en-US" sz="24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đối</a:t>
            </a:r>
            <a:r>
              <a:rPr lang="en-US" sz="24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với</a:t>
            </a:r>
            <a:r>
              <a:rPr lang="en-US" sz="24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những</a:t>
            </a:r>
            <a:r>
              <a:rPr lang="en-US" sz="24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người</a:t>
            </a:r>
            <a:r>
              <a:rPr lang="en-US" sz="24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làm</a:t>
            </a:r>
            <a:r>
              <a:rPr lang="en-US" sz="24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tướng</a:t>
            </a:r>
            <a:r>
              <a:rPr lang="en-US" sz="24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nhớ</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lại</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và</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thấy</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trước</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đây</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chưa</a:t>
            </a:r>
            <a:r>
              <a:rPr lang="en-US" sz="24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đối</a:t>
            </a:r>
            <a:r>
              <a:rPr lang="en-US" sz="24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xử</a:t>
            </a:r>
            <a:r>
              <a:rPr lang="en-US" sz="24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rộng</a:t>
            </a:r>
            <a:r>
              <a:rPr lang="en-US" sz="24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tình</a:t>
            </a:r>
            <a:r>
              <a:rPr lang="en-US" sz="24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với</a:t>
            </a:r>
            <a:r>
              <a:rPr lang="en-US" sz="24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quân</a:t>
            </a:r>
            <a:r>
              <a:rPr lang="en-US" sz="24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sĩ</a:t>
            </a:r>
            <a:r>
              <a:rPr lang="en-US" sz="24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và</a:t>
            </a:r>
            <a:r>
              <a:rPr lang="en-US" sz="24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gia</a:t>
            </a:r>
            <a:r>
              <a:rPr lang="en-US" sz="24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nô</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muốn</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phần</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thưởng</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phải</a:t>
            </a:r>
            <a:r>
              <a:rPr lang="en-US" sz="24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xứng</a:t>
            </a:r>
            <a:r>
              <a:rPr lang="en-US" sz="24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với</a:t>
            </a:r>
            <a:r>
              <a:rPr lang="en-US" sz="24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một</a:t>
            </a:r>
            <a:r>
              <a:rPr lang="en-US" sz="24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cậu</a:t>
            </a:r>
            <a:r>
              <a:rPr lang="en-US" sz="24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bé</a:t>
            </a:r>
            <a:r>
              <a:rPr lang="en-US" sz="24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như</a:t>
            </a:r>
            <a:r>
              <a:rPr lang="en-US" sz="24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Hoàng </a:t>
            </a:r>
            <a:r>
              <a:rPr lang="en-US" sz="24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Đỗ</a:t>
            </a:r>
            <a:r>
              <a:rPr lang="en-US" sz="24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cảm</a:t>
            </a:r>
            <a:r>
              <a:rPr lang="en-US" sz="24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thấy</a:t>
            </a:r>
            <a:r>
              <a:rPr lang="en-US" sz="24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sung </a:t>
            </a:r>
            <a:r>
              <a:rPr lang="en-US" sz="24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sướng</a:t>
            </a:r>
            <a:r>
              <a:rPr lang="en-US" sz="24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và</a:t>
            </a:r>
            <a:r>
              <a:rPr lang="en-US" sz="24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bằng</a:t>
            </a:r>
            <a:r>
              <a:rPr lang="en-US" sz="24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lòng</a:t>
            </a:r>
            <a:r>
              <a:rPr lang="en-US" sz="24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về</a:t>
            </a:r>
            <a:r>
              <a:rPr lang="en-US" sz="24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hành</a:t>
            </a:r>
            <a:r>
              <a:rPr lang="en-US" sz="24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động</a:t>
            </a:r>
            <a:r>
              <a:rPr lang="en-US" sz="24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của</a:t>
            </a:r>
            <a:r>
              <a:rPr lang="en-US" sz="24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mình</a:t>
            </a:r>
            <a:r>
              <a:rPr lang="en-US" sz="24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p>
          <a:p>
            <a:pPr algn="just">
              <a:spcBef>
                <a:spcPts val="600"/>
              </a:spcBef>
              <a:spcAft>
                <a:spcPts val="600"/>
              </a:spcAft>
            </a:pP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Hành</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động</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đưa</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cha con Hoàng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Đỗ</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về</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gặp</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Trần</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Quốc</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Tuấn</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dùng</a:t>
            </a:r>
            <a:r>
              <a:rPr lang="en-US" sz="24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mũi</a:t>
            </a:r>
            <a:r>
              <a:rPr lang="en-US" sz="24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kiếm</a:t>
            </a:r>
            <a:r>
              <a:rPr lang="en-US" sz="24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rạch</a:t>
            </a:r>
            <a:r>
              <a:rPr lang="en-US" sz="24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lên</a:t>
            </a:r>
            <a:r>
              <a:rPr lang="en-US" sz="24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trán</a:t>
            </a:r>
            <a:r>
              <a:rPr lang="en-US" sz="24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Hoàng </a:t>
            </a:r>
            <a:r>
              <a:rPr lang="en-US" sz="24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Đỗ</a:t>
            </a:r>
            <a:r>
              <a:rPr lang="en-US" sz="24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 </a:t>
            </a:r>
            <a:r>
              <a:rPr lang="en-US" sz="24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thân</a:t>
            </a:r>
            <a:r>
              <a:rPr lang="en-US" sz="24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phận</a:t>
            </a:r>
            <a:r>
              <a:rPr lang="en-US" sz="24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gần</a:t>
            </a:r>
            <a:r>
              <a:rPr lang="en-US" sz="24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như</a:t>
            </a:r>
            <a:r>
              <a:rPr lang="en-US" sz="24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loài</a:t>
            </a:r>
            <a:r>
              <a:rPr lang="en-US" sz="24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vật</a:t>
            </a:r>
            <a:r>
              <a:rPr lang="en-US" sz="24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cắt</a:t>
            </a:r>
            <a:r>
              <a:rPr lang="en-US" sz="24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một</a:t>
            </a:r>
            <a:r>
              <a:rPr lang="en-US" sz="24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vạt</a:t>
            </a:r>
            <a:r>
              <a:rPr lang="en-US" sz="24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áo</a:t>
            </a:r>
            <a:r>
              <a:rPr lang="en-US" sz="24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chiến</a:t>
            </a:r>
            <a:r>
              <a:rPr lang="en-US" sz="24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của</a:t>
            </a:r>
            <a:r>
              <a:rPr lang="en-US" sz="24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mình</a:t>
            </a:r>
            <a:r>
              <a:rPr lang="en-US" sz="24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và</a:t>
            </a:r>
            <a:r>
              <a:rPr lang="en-US" sz="24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dùng</a:t>
            </a:r>
            <a:r>
              <a:rPr lang="en-US" sz="24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thuốc</a:t>
            </a:r>
            <a:r>
              <a:rPr lang="en-US" sz="24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dấu</a:t>
            </a:r>
            <a:r>
              <a:rPr lang="en-US" sz="24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buộc</a:t>
            </a:r>
            <a:r>
              <a:rPr lang="en-US" sz="24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trán</a:t>
            </a:r>
            <a:r>
              <a:rPr lang="en-US" sz="24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cho</a:t>
            </a:r>
            <a:r>
              <a:rPr lang="en-US" sz="24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Hoàng </a:t>
            </a:r>
            <a:r>
              <a:rPr lang="en-US" sz="24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Đỗ</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đặt</a:t>
            </a:r>
            <a:r>
              <a:rPr lang="en-US" sz="24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hai</a:t>
            </a:r>
            <a:r>
              <a:rPr lang="en-US" sz="24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tay</a:t>
            </a:r>
            <a:r>
              <a:rPr lang="en-US" sz="24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lên</a:t>
            </a:r>
            <a:r>
              <a:rPr lang="en-US" sz="24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đôi</a:t>
            </a:r>
            <a:r>
              <a:rPr lang="en-US" sz="24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vai</a:t>
            </a:r>
            <a:r>
              <a:rPr lang="en-US" sz="24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của</a:t>
            </a:r>
            <a:r>
              <a:rPr lang="en-US" sz="24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cậu</a:t>
            </a:r>
            <a:r>
              <a:rPr lang="en-US" sz="24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bé</a:t>
            </a:r>
            <a:r>
              <a:rPr lang="en-US" sz="24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và</a:t>
            </a:r>
            <a:r>
              <a:rPr lang="en-US" sz="24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nói</a:t>
            </a:r>
            <a:r>
              <a:rPr lang="en-US" sz="24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với</a:t>
            </a:r>
            <a:r>
              <a:rPr lang="en-US" sz="24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tất</a:t>
            </a:r>
            <a:r>
              <a:rPr lang="en-US" sz="24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cả</a:t>
            </a:r>
            <a:r>
              <a:rPr lang="en-US" sz="24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niềm</a:t>
            </a:r>
            <a:r>
              <a:rPr lang="en-US" sz="24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xúc</a:t>
            </a:r>
            <a:r>
              <a:rPr lang="en-US" sz="24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động</a:t>
            </a:r>
            <a:r>
              <a:rPr lang="en-US" sz="24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trìu</a:t>
            </a:r>
            <a:r>
              <a:rPr lang="en-US" sz="24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mến</a:t>
            </a:r>
            <a:r>
              <a:rPr lang="en-US" sz="24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ôm</a:t>
            </a:r>
            <a:r>
              <a:rPr lang="en-US" sz="24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cậu</a:t>
            </a:r>
            <a:r>
              <a:rPr lang="en-US" sz="24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bé</a:t>
            </a:r>
            <a:r>
              <a:rPr lang="en-US" sz="24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vào</a:t>
            </a:r>
            <a:r>
              <a:rPr lang="en-US" sz="24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lòng</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 </a:t>
            </a:r>
          </a:p>
          <a:p>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sym typeface="Wingdings" panose="05000000000000000000" pitchFamily="2" charset="2"/>
              </a:rPr>
              <a:t></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Trần</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Bình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Trọng</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là</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người</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sống</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rất</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tình</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cảm</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trân</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quy</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những</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người</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có trí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tuê</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tài</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năng</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va</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hết</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lòng</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phụng</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sư</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cho</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đất</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nước</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a:t>
            </a:r>
            <a:endParaRPr lang="en-US" sz="2400" dirty="0">
              <a:latin typeface="#9Slide03 Arima Madurai Bold" panose="00000800000000000000" pitchFamily="2" charset="0"/>
              <a:cs typeface="#9Slide03 Arima Madurai Bold" panose="00000800000000000000" pitchFamily="2" charset="0"/>
            </a:endParaRPr>
          </a:p>
        </p:txBody>
      </p:sp>
      <p:sp>
        <p:nvSpPr>
          <p:cNvPr id="5" name="TextBox 4">
            <a:extLst>
              <a:ext uri="{FF2B5EF4-FFF2-40B4-BE49-F238E27FC236}">
                <a16:creationId xmlns:a16="http://schemas.microsoft.com/office/drawing/2014/main" id="{6E145BED-3F19-990D-B02E-CCFF423BADEE}"/>
              </a:ext>
            </a:extLst>
          </p:cNvPr>
          <p:cNvSpPr txBox="1"/>
          <p:nvPr/>
        </p:nvSpPr>
        <p:spPr>
          <a:xfrm>
            <a:off x="3276598" y="1006594"/>
            <a:ext cx="11734800" cy="677108"/>
          </a:xfrm>
          <a:prstGeom prst="rect">
            <a:avLst/>
          </a:prstGeom>
        </p:spPr>
        <p:txBody>
          <a:bodyPr wrap="square" lIns="0" tIns="0" rIns="0" bIns="0" rtlCol="0" anchor="t">
            <a:spAutoFit/>
          </a:bodyPr>
          <a:lstStyle>
            <a:defPPr>
              <a:defRPr lang="en-US"/>
            </a:defPPr>
            <a:lvl1pPr marR="0" lvl="0" indent="0" algn="ctr" fontAlgn="auto">
              <a:lnSpc>
                <a:spcPts val="11397"/>
              </a:lnSpc>
              <a:spcBef>
                <a:spcPts val="0"/>
              </a:spcBef>
              <a:spcAft>
                <a:spcPts val="0"/>
              </a:spcAft>
              <a:buClrTx/>
              <a:buSzTx/>
              <a:buFontTx/>
              <a:buNone/>
              <a:tabLst/>
              <a:defRPr kumimoji="0" sz="13100" b="0" i="0" u="none" strike="noStrike" cap="none" spc="-746" normalizeH="0" baseline="0">
                <a:ln>
                  <a:noFill/>
                </a:ln>
                <a:solidFill>
                  <a:srgbClr val="764D3A"/>
                </a:solidFill>
                <a:effectLst/>
                <a:uLnTx/>
                <a:uFillTx/>
                <a:latin typeface="#9Slide05 SVNEgregio Script" panose="02000500000000000000" pitchFamily="2" charset="0"/>
              </a:defRPr>
            </a:lvl1pPr>
          </a:lstStyle>
          <a:p>
            <a:pPr>
              <a:lnSpc>
                <a:spcPct val="100000"/>
              </a:lnSpc>
            </a:pPr>
            <a:r>
              <a:rPr lang="de-DE" sz="4400" kern="100" spc="0" dirty="0">
                <a:latin typeface="#9Slide03 BoosterNextFYBlack" panose="02000A03000000020004" pitchFamily="2" charset="0"/>
              </a:rPr>
              <a:t>THỰC HÀNH ĐỌC HIỂU VĂN BẢN </a:t>
            </a:r>
            <a:endParaRPr lang="en-US" sz="4400" kern="100" spc="0" dirty="0">
              <a:latin typeface="#9Slide03 BoosterNextFYBlack" panose="02000A03000000020004" pitchFamily="2" charset="0"/>
            </a:endParaRPr>
          </a:p>
        </p:txBody>
      </p:sp>
    </p:spTree>
    <p:extLst>
      <p:ext uri="{BB962C8B-B14F-4D97-AF65-F5344CB8AC3E}">
        <p14:creationId xmlns:p14="http://schemas.microsoft.com/office/powerpoint/2010/main" val="1527119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fade">
                                      <p:cBhvr>
                                        <p:cTn id="7" dur="500"/>
                                        <p:tgtEl>
                                          <p:spTgt spid="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fade">
                                      <p:cBhvr>
                                        <p:cTn id="12" dur="500"/>
                                        <p:tgtEl>
                                          <p:spTgt spid="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3" end="3"/>
                                            </p:txEl>
                                          </p:spTgt>
                                        </p:tgtEl>
                                        <p:attrNameLst>
                                          <p:attrName>style.visibility</p:attrName>
                                        </p:attrNameLst>
                                      </p:cBhvr>
                                      <p:to>
                                        <p:strVal val="visible"/>
                                      </p:to>
                                    </p:set>
                                    <p:animEffect transition="in" filter="fade">
                                      <p:cBhvr>
                                        <p:cTn id="17" dur="500"/>
                                        <p:tgtEl>
                                          <p:spTgt spid="8">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8">
                                            <p:txEl>
                                              <p:pRg st="4" end="4"/>
                                            </p:txEl>
                                          </p:spTgt>
                                        </p:tgtEl>
                                        <p:attrNameLst>
                                          <p:attrName>style.visibility</p:attrName>
                                        </p:attrNameLst>
                                      </p:cBhvr>
                                      <p:to>
                                        <p:strVal val="visible"/>
                                      </p:to>
                                    </p:set>
                                    <p:animEffect transition="in" filter="wipe(left)">
                                      <p:cBhvr>
                                        <p:cTn id="22"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20323" t="-4464" r="-13756" b="-5237"/>
            </a:stretch>
          </a:blipFill>
        </p:spPr>
        <p:txBody>
          <a:bodyPr/>
          <a:lstStyle/>
          <a:p>
            <a:endParaRPr lang="en-US"/>
          </a:p>
        </p:txBody>
      </p:sp>
      <p:sp>
        <p:nvSpPr>
          <p:cNvPr id="3" name="Freeform 3"/>
          <p:cNvSpPr/>
          <p:nvPr/>
        </p:nvSpPr>
        <p:spPr>
          <a:xfrm>
            <a:off x="685799" y="800100"/>
            <a:ext cx="16916400" cy="8686800"/>
          </a:xfrm>
          <a:custGeom>
            <a:avLst/>
            <a:gdLst/>
            <a:ahLst/>
            <a:cxnLst/>
            <a:rect l="l" t="t" r="r" b="b"/>
            <a:pathLst>
              <a:path w="12422038" h="8229600">
                <a:moveTo>
                  <a:pt x="0" y="0"/>
                </a:moveTo>
                <a:lnTo>
                  <a:pt x="12422038" y="0"/>
                </a:lnTo>
                <a:lnTo>
                  <a:pt x="12422038" y="8229600"/>
                </a:lnTo>
                <a:lnTo>
                  <a:pt x="0" y="82296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algn="ctr">
              <a:spcBef>
                <a:spcPts val="600"/>
              </a:spcBef>
              <a:spcAft>
                <a:spcPts val="600"/>
              </a:spcAft>
            </a:pPr>
            <a:endParaRPr lang="en-US" dirty="0"/>
          </a:p>
        </p:txBody>
      </p:sp>
      <p:graphicFrame>
        <p:nvGraphicFramePr>
          <p:cNvPr id="4" name="Table 3">
            <a:extLst>
              <a:ext uri="{FF2B5EF4-FFF2-40B4-BE49-F238E27FC236}">
                <a16:creationId xmlns:a16="http://schemas.microsoft.com/office/drawing/2014/main" id="{C87F46EE-0196-6CC6-D9AB-477D3AA013B5}"/>
              </a:ext>
            </a:extLst>
          </p:cNvPr>
          <p:cNvGraphicFramePr>
            <a:graphicFrameLocks noGrp="1"/>
          </p:cNvGraphicFramePr>
          <p:nvPr>
            <p:extLst>
              <p:ext uri="{D42A27DB-BD31-4B8C-83A1-F6EECF244321}">
                <p14:modId xmlns:p14="http://schemas.microsoft.com/office/powerpoint/2010/main" val="4183291924"/>
              </p:ext>
            </p:extLst>
          </p:nvPr>
        </p:nvGraphicFramePr>
        <p:xfrm>
          <a:off x="1457251" y="2385219"/>
          <a:ext cx="15687749" cy="6568282"/>
        </p:xfrm>
        <a:graphic>
          <a:graphicData uri="http://schemas.openxmlformats.org/drawingml/2006/table">
            <a:tbl>
              <a:tblPr firstRow="1" firstCol="1" bandRow="1">
                <a:tableStyleId>{5940675A-B579-460E-94D1-54222C63F5DA}</a:tableStyleId>
              </a:tblPr>
              <a:tblGrid>
                <a:gridCol w="3136176">
                  <a:extLst>
                    <a:ext uri="{9D8B030D-6E8A-4147-A177-3AD203B41FA5}">
                      <a16:colId xmlns:a16="http://schemas.microsoft.com/office/drawing/2014/main" val="1123816656"/>
                    </a:ext>
                  </a:extLst>
                </a:gridCol>
                <a:gridCol w="12551573">
                  <a:extLst>
                    <a:ext uri="{9D8B030D-6E8A-4147-A177-3AD203B41FA5}">
                      <a16:colId xmlns:a16="http://schemas.microsoft.com/office/drawing/2014/main" val="2037703139"/>
                    </a:ext>
                  </a:extLst>
                </a:gridCol>
              </a:tblGrid>
              <a:tr h="587109">
                <a:tc>
                  <a:txBody>
                    <a:bodyPr/>
                    <a:lstStyle/>
                    <a:p>
                      <a:pPr algn="ctr">
                        <a:spcBef>
                          <a:spcPts val="600"/>
                        </a:spcBef>
                        <a:spcAft>
                          <a:spcPts val="600"/>
                        </a:spcAft>
                      </a:pPr>
                      <a:r>
                        <a:rPr lang="en-US" sz="3200" dirty="0" err="1">
                          <a:effectLst/>
                          <a:latin typeface="#9Slide03 BoosterNextFYBlack" panose="02000A03000000020004" pitchFamily="2" charset="0"/>
                        </a:rPr>
                        <a:t>Yêu</a:t>
                      </a:r>
                      <a:r>
                        <a:rPr lang="en-US" sz="3200" dirty="0">
                          <a:effectLst/>
                          <a:latin typeface="#9Slide03 BoosterNextFYBlack" panose="02000A03000000020004" pitchFamily="2" charset="0"/>
                        </a:rPr>
                        <a:t> </a:t>
                      </a:r>
                      <a:r>
                        <a:rPr lang="en-US" sz="3200" dirty="0" err="1">
                          <a:effectLst/>
                          <a:latin typeface="#9Slide03 BoosterNextFYBlack" panose="02000A03000000020004" pitchFamily="2" charset="0"/>
                        </a:rPr>
                        <a:t>cầu</a:t>
                      </a:r>
                      <a:endParaRPr lang="en-US" sz="3200" dirty="0">
                        <a:effectLst/>
                        <a:latin typeface="#9Slide03 BoosterNextFYBlack" panose="02000A03000000020004" pitchFamily="2"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Bef>
                          <a:spcPts val="600"/>
                        </a:spcBef>
                        <a:spcAft>
                          <a:spcPts val="600"/>
                        </a:spcAft>
                      </a:pPr>
                      <a:r>
                        <a:rPr lang="en-US" sz="3200" dirty="0" err="1">
                          <a:effectLst/>
                          <a:latin typeface="#9Slide03 BoosterNextFYBlack" panose="02000A03000000020004" pitchFamily="2" charset="0"/>
                        </a:rPr>
                        <a:t>Nội</a:t>
                      </a:r>
                      <a:r>
                        <a:rPr lang="en-US" sz="3200" dirty="0">
                          <a:effectLst/>
                          <a:latin typeface="#9Slide03 BoosterNextFYBlack" panose="02000A03000000020004" pitchFamily="2" charset="0"/>
                        </a:rPr>
                        <a:t> dung</a:t>
                      </a:r>
                      <a:endParaRPr lang="en-US" sz="3200" dirty="0">
                        <a:effectLst/>
                        <a:latin typeface="#9Slide03 BoosterNextFYBlack" panose="02000A03000000020004" pitchFamily="2"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319308436"/>
                  </a:ext>
                </a:extLst>
              </a:tr>
              <a:tr h="5981173">
                <a:tc>
                  <a:txBody>
                    <a:bodyPr/>
                    <a:lstStyle/>
                    <a:p>
                      <a:pPr algn="just">
                        <a:spcBef>
                          <a:spcPts val="600"/>
                        </a:spcBef>
                        <a:spcAft>
                          <a:spcPts val="600"/>
                        </a:spcAft>
                      </a:pP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spcBef>
                          <a:spcPts val="600"/>
                        </a:spcBef>
                        <a:spcAft>
                          <a:spcPts val="600"/>
                        </a:spcAft>
                      </a:pP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spcBef>
                          <a:spcPts val="600"/>
                        </a:spcBef>
                        <a:spcAft>
                          <a:spcPts val="600"/>
                        </a:spcAft>
                      </a:pP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spcBef>
                          <a:spcPts val="600"/>
                        </a:spcBef>
                        <a:spcAft>
                          <a:spcPts val="600"/>
                        </a:spcAft>
                      </a:pP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spcBef>
                          <a:spcPts val="600"/>
                        </a:spcBef>
                        <a:spcAft>
                          <a:spcPts val="600"/>
                        </a:spcAft>
                      </a:pP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spcBef>
                          <a:spcPts val="600"/>
                        </a:spcBef>
                        <a:spcAft>
                          <a:spcPts val="600"/>
                        </a:spcAft>
                      </a:pP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spcBef>
                          <a:spcPts val="600"/>
                        </a:spcBef>
                        <a:spcAft>
                          <a:spcPts val="600"/>
                        </a:spcAft>
                      </a:pP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spcBef>
                          <a:spcPts val="600"/>
                        </a:spcBef>
                        <a:spcAft>
                          <a:spcPts val="600"/>
                        </a:spcAft>
                      </a:pP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Bef>
                          <a:spcPts val="600"/>
                        </a:spcBef>
                        <a:spcAft>
                          <a:spcPts val="600"/>
                        </a:spcAft>
                      </a:pP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03030124"/>
                  </a:ext>
                </a:extLst>
              </a:tr>
            </a:tbl>
          </a:graphicData>
        </a:graphic>
      </p:graphicFrame>
      <p:sp>
        <p:nvSpPr>
          <p:cNvPr id="6" name="TextBox 5">
            <a:extLst>
              <a:ext uri="{FF2B5EF4-FFF2-40B4-BE49-F238E27FC236}">
                <a16:creationId xmlns:a16="http://schemas.microsoft.com/office/drawing/2014/main" id="{80F874D7-3846-19D8-3194-4DBB14402742}"/>
              </a:ext>
            </a:extLst>
          </p:cNvPr>
          <p:cNvSpPr txBox="1"/>
          <p:nvPr/>
        </p:nvSpPr>
        <p:spPr>
          <a:xfrm>
            <a:off x="4650657" y="3559477"/>
            <a:ext cx="12420602" cy="4939814"/>
          </a:xfrm>
          <a:prstGeom prst="rect">
            <a:avLst/>
          </a:prstGeom>
          <a:noFill/>
        </p:spPr>
        <p:txBody>
          <a:bodyPr wrap="square">
            <a:spAutoFit/>
          </a:bodyPr>
          <a:lstStyle/>
          <a:p>
            <a:pPr algn="just">
              <a:spcBef>
                <a:spcPts val="600"/>
              </a:spcBef>
              <a:spcAft>
                <a:spcPts val="600"/>
              </a:spcAft>
            </a:pP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Nhân</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vật</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Trần</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Quốc</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Tuấn</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p>
          <a:p>
            <a:pPr algn="just">
              <a:spcBef>
                <a:spcPts val="600"/>
              </a:spcBef>
              <a:spcAft>
                <a:spcPts val="600"/>
              </a:spcAft>
            </a:pP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Lời</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nói</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Cháu</a:t>
            </a:r>
            <a:r>
              <a:rPr lang="en-US" sz="28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sẽ</a:t>
            </a:r>
            <a:r>
              <a:rPr lang="en-US" sz="28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trao</a:t>
            </a:r>
            <a:r>
              <a:rPr lang="en-US" sz="28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tận</a:t>
            </a:r>
            <a:r>
              <a:rPr lang="en-US" sz="28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tay</a:t>
            </a:r>
            <a:r>
              <a:rPr lang="en-US" sz="28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Thượng</a:t>
            </a:r>
            <a:r>
              <a:rPr lang="en-US" sz="28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chính</a:t>
            </a:r>
            <a:r>
              <a:rPr lang="en-US" sz="28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tay</a:t>
            </a:r>
            <a:r>
              <a:rPr lang="en-US" sz="28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Thượng</a:t>
            </a:r>
            <a:r>
              <a:rPr lang="en-US" sz="28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tướng</a:t>
            </a:r>
            <a:r>
              <a:rPr lang="en-US" sz="28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quân</a:t>
            </a:r>
            <a:r>
              <a:rPr lang="en-US" sz="28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mà</a:t>
            </a:r>
            <a:r>
              <a:rPr lang="en-US" sz="28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thôi</a:t>
            </a:r>
            <a:r>
              <a:rPr lang="en-US" sz="28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“Ta </a:t>
            </a:r>
            <a:r>
              <a:rPr lang="en-US" sz="28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cũng</a:t>
            </a:r>
            <a:r>
              <a:rPr lang="en-US" sz="28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đã</a:t>
            </a:r>
            <a:r>
              <a:rPr lang="en-US" sz="28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nghĩ</a:t>
            </a:r>
            <a:r>
              <a:rPr lang="en-US" sz="28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 </a:t>
            </a:r>
            <a:r>
              <a:rPr lang="en-US" sz="28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chúng</a:t>
            </a:r>
            <a:r>
              <a:rPr lang="en-US" sz="28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cũng</a:t>
            </a:r>
            <a:r>
              <a:rPr lang="en-US" sz="28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không</a:t>
            </a:r>
            <a:r>
              <a:rPr lang="en-US" sz="28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thể</a:t>
            </a:r>
            <a:r>
              <a:rPr lang="en-US" sz="28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nào</a:t>
            </a:r>
            <a:r>
              <a:rPr lang="en-US" sz="28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ngờ</a:t>
            </a:r>
            <a:r>
              <a:rPr lang="en-US" sz="28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được</a:t>
            </a:r>
            <a:r>
              <a:rPr lang="en-US" sz="28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rằng</a:t>
            </a:r>
            <a:r>
              <a:rPr lang="en-US" sz="28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chiếc</a:t>
            </a:r>
            <a:r>
              <a:rPr lang="en-US" sz="28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khoá</a:t>
            </a:r>
            <a:r>
              <a:rPr lang="en-US" sz="28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bạc</a:t>
            </a:r>
            <a:r>
              <a:rPr lang="en-US" sz="28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có</a:t>
            </a:r>
            <a:r>
              <a:rPr lang="en-US" sz="28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liên</a:t>
            </a:r>
            <a:r>
              <a:rPr lang="en-US" sz="28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quan</a:t>
            </a:r>
            <a:r>
              <a:rPr lang="en-US" sz="28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gì</a:t>
            </a:r>
            <a:r>
              <a:rPr lang="en-US" sz="28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đến</a:t>
            </a:r>
            <a:r>
              <a:rPr lang="en-US" sz="28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vận</a:t>
            </a:r>
            <a:r>
              <a:rPr lang="en-US" sz="28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nước</a:t>
            </a:r>
            <a:r>
              <a:rPr lang="en-US" sz="28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đâu</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 </a:t>
            </a:r>
          </a:p>
          <a:p>
            <a:pPr algn="just">
              <a:spcBef>
                <a:spcPts val="600"/>
              </a:spcBef>
              <a:spcAft>
                <a:spcPts val="600"/>
              </a:spcAft>
            </a:pP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Suy</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nghĩ</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hài</a:t>
            </a:r>
            <a:r>
              <a:rPr lang="en-US" sz="28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lòng</a:t>
            </a:r>
            <a:r>
              <a:rPr lang="en-US" sz="28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vì</a:t>
            </a:r>
            <a:r>
              <a:rPr lang="en-US" sz="28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Hoàng </a:t>
            </a:r>
            <a:r>
              <a:rPr lang="en-US" sz="28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Đỗ</a:t>
            </a:r>
            <a:r>
              <a:rPr lang="en-US" sz="28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tỏ</a:t>
            </a:r>
            <a:r>
              <a:rPr lang="en-US" sz="28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ra</a:t>
            </a:r>
            <a:r>
              <a:rPr lang="en-US" sz="28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hiểu</a:t>
            </a:r>
            <a:r>
              <a:rPr lang="en-US" sz="28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bãi</a:t>
            </a:r>
            <a:r>
              <a:rPr lang="en-US" sz="28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lầy</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p>
          <a:p>
            <a:pPr algn="just">
              <a:spcBef>
                <a:spcPts val="600"/>
              </a:spcBef>
              <a:spcAft>
                <a:spcPts val="600"/>
              </a:spcAft>
            </a:pP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Hành</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động</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trao</a:t>
            </a:r>
            <a:r>
              <a:rPr lang="en-US" sz="28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viên</a:t>
            </a:r>
            <a:r>
              <a:rPr lang="en-US" sz="28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sáp</a:t>
            </a:r>
            <a:r>
              <a:rPr lang="en-US" sz="28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cho</a:t>
            </a:r>
            <a:r>
              <a:rPr lang="en-US" sz="28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Hoàng </a:t>
            </a:r>
            <a:r>
              <a:rPr lang="en-US" sz="28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Đỗ</a:t>
            </a:r>
            <a:r>
              <a:rPr lang="en-US" sz="28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chăm</a:t>
            </a:r>
            <a:r>
              <a:rPr lang="en-US" sz="28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chú</a:t>
            </a:r>
            <a:r>
              <a:rPr lang="en-US" sz="28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ngắm</a:t>
            </a:r>
            <a:r>
              <a:rPr lang="en-US" sz="28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cậu</a:t>
            </a:r>
            <a:r>
              <a:rPr lang="en-US" sz="28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bé</a:t>
            </a:r>
            <a:r>
              <a:rPr lang="en-US" sz="28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nheo</a:t>
            </a:r>
            <a:r>
              <a:rPr lang="en-US" sz="28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mắt</a:t>
            </a:r>
            <a:r>
              <a:rPr lang="en-US" sz="28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cười</a:t>
            </a:r>
            <a:r>
              <a:rPr lang="en-US" sz="28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móc</a:t>
            </a:r>
            <a:r>
              <a:rPr lang="en-US" sz="28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trong</a:t>
            </a:r>
            <a:r>
              <a:rPr lang="en-US" sz="28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bọc</a:t>
            </a:r>
            <a:r>
              <a:rPr lang="en-US" sz="28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ra</a:t>
            </a:r>
            <a:r>
              <a:rPr lang="en-US" sz="28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một</a:t>
            </a:r>
            <a:r>
              <a:rPr lang="en-US" sz="28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vật</a:t>
            </a:r>
            <a:r>
              <a:rPr lang="en-US" sz="28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và</a:t>
            </a:r>
            <a:r>
              <a:rPr lang="en-US" sz="28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khẽ</a:t>
            </a:r>
            <a:r>
              <a:rPr lang="en-US" sz="28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rung </a:t>
            </a:r>
            <a:r>
              <a:rPr lang="en-US" sz="28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cổ</a:t>
            </a:r>
            <a:r>
              <a:rPr lang="en-US" sz="28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tay</a:t>
            </a:r>
            <a:r>
              <a:rPr lang="en-US" sz="28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muốn</a:t>
            </a:r>
            <a:r>
              <a:rPr lang="en-US" sz="28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để</a:t>
            </a:r>
            <a:r>
              <a:rPr lang="en-US" sz="28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hai</a:t>
            </a:r>
            <a:r>
              <a:rPr lang="en-US" sz="28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thầy</a:t>
            </a:r>
            <a:r>
              <a:rPr lang="en-US" sz="28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trò</a:t>
            </a:r>
            <a:r>
              <a:rPr lang="en-US" sz="28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tự</a:t>
            </a:r>
            <a:r>
              <a:rPr lang="en-US" sz="28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do </a:t>
            </a:r>
            <a:r>
              <a:rPr lang="en-US" sz="28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hơn</a:t>
            </a:r>
            <a:r>
              <a:rPr lang="en-US" sz="28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ông</a:t>
            </a:r>
            <a:r>
              <a:rPr lang="en-US" sz="28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vẫy</a:t>
            </a:r>
            <a:r>
              <a:rPr lang="en-US" sz="28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ông</a:t>
            </a:r>
            <a:r>
              <a:rPr lang="en-US" sz="28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già</a:t>
            </a:r>
            <a:r>
              <a:rPr lang="en-US" sz="28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Màn</a:t>
            </a:r>
            <a:r>
              <a:rPr lang="en-US" sz="28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Trò</a:t>
            </a:r>
            <a:r>
              <a:rPr lang="en-US" sz="28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cùng</a:t>
            </a:r>
            <a:r>
              <a:rPr lang="en-US" sz="28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ra</a:t>
            </a:r>
            <a:r>
              <a:rPr lang="en-US" sz="28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khỏi</a:t>
            </a:r>
            <a:r>
              <a:rPr lang="en-US" sz="28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lều</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a:t>
            </a:r>
          </a:p>
          <a:p>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sym typeface="Wingdings" panose="05000000000000000000" pitchFamily="2" charset="2"/>
              </a:rPr>
              <a:t></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Trần</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Quốc</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Tuấn</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là</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vị</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tướng</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có</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tư</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thế</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bình</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tĩnh</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ung</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dung, </a:t>
            </a:r>
            <a:r>
              <a:rPr lang="en-US" sz="28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tự</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tại</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của</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người</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đứng</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đầu</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trong</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cuộc</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chiến</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tranh</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sáng</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suốt</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và</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có</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tài</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dùng</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người</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a:t>
            </a:r>
            <a:endParaRPr lang="en-US" sz="2800" dirty="0">
              <a:latin typeface="#9Slide03 Arima Madurai Bold" panose="00000800000000000000" pitchFamily="2" charset="0"/>
              <a:cs typeface="#9Slide03 Arima Madurai Bold" panose="00000800000000000000" pitchFamily="2" charset="0"/>
            </a:endParaRPr>
          </a:p>
        </p:txBody>
      </p:sp>
      <p:sp>
        <p:nvSpPr>
          <p:cNvPr id="5" name="TextBox 4">
            <a:extLst>
              <a:ext uri="{FF2B5EF4-FFF2-40B4-BE49-F238E27FC236}">
                <a16:creationId xmlns:a16="http://schemas.microsoft.com/office/drawing/2014/main" id="{79EAC2C2-35B0-F1E8-3B8F-81309EE7234B}"/>
              </a:ext>
            </a:extLst>
          </p:cNvPr>
          <p:cNvSpPr txBox="1"/>
          <p:nvPr/>
        </p:nvSpPr>
        <p:spPr>
          <a:xfrm>
            <a:off x="3276598" y="1006594"/>
            <a:ext cx="11734800" cy="677108"/>
          </a:xfrm>
          <a:prstGeom prst="rect">
            <a:avLst/>
          </a:prstGeom>
        </p:spPr>
        <p:txBody>
          <a:bodyPr wrap="square" lIns="0" tIns="0" rIns="0" bIns="0" rtlCol="0" anchor="t">
            <a:spAutoFit/>
          </a:bodyPr>
          <a:lstStyle>
            <a:defPPr>
              <a:defRPr lang="en-US"/>
            </a:defPPr>
            <a:lvl1pPr marR="0" lvl="0" indent="0" algn="ctr" fontAlgn="auto">
              <a:lnSpc>
                <a:spcPts val="11397"/>
              </a:lnSpc>
              <a:spcBef>
                <a:spcPts val="0"/>
              </a:spcBef>
              <a:spcAft>
                <a:spcPts val="0"/>
              </a:spcAft>
              <a:buClrTx/>
              <a:buSzTx/>
              <a:buFontTx/>
              <a:buNone/>
              <a:tabLst/>
              <a:defRPr kumimoji="0" sz="13100" b="0" i="0" u="none" strike="noStrike" cap="none" spc="-746" normalizeH="0" baseline="0">
                <a:ln>
                  <a:noFill/>
                </a:ln>
                <a:solidFill>
                  <a:srgbClr val="764D3A"/>
                </a:solidFill>
                <a:effectLst/>
                <a:uLnTx/>
                <a:uFillTx/>
                <a:latin typeface="#9Slide05 SVNEgregio Script" panose="02000500000000000000" pitchFamily="2" charset="0"/>
              </a:defRPr>
            </a:lvl1pPr>
          </a:lstStyle>
          <a:p>
            <a:pPr>
              <a:lnSpc>
                <a:spcPct val="100000"/>
              </a:lnSpc>
            </a:pPr>
            <a:r>
              <a:rPr lang="de-DE" sz="4400" kern="100" spc="0" dirty="0">
                <a:latin typeface="#9Slide03 BoosterNextFYBlack" panose="02000A03000000020004" pitchFamily="2" charset="0"/>
              </a:rPr>
              <a:t>THỰC HÀNH ĐỌC HIỂU VĂN BẢN </a:t>
            </a:r>
            <a:endParaRPr lang="en-US" sz="4400" kern="100" spc="0" dirty="0">
              <a:latin typeface="#9Slide03 BoosterNextFYBlack" panose="02000A03000000020004" pitchFamily="2" charset="0"/>
            </a:endParaRPr>
          </a:p>
        </p:txBody>
      </p:sp>
      <p:sp>
        <p:nvSpPr>
          <p:cNvPr id="7" name="TextBox 6">
            <a:extLst>
              <a:ext uri="{FF2B5EF4-FFF2-40B4-BE49-F238E27FC236}">
                <a16:creationId xmlns:a16="http://schemas.microsoft.com/office/drawing/2014/main" id="{695F5852-FA14-EBE3-DE59-6ECE67FCD90C}"/>
              </a:ext>
            </a:extLst>
          </p:cNvPr>
          <p:cNvSpPr txBox="1"/>
          <p:nvPr/>
        </p:nvSpPr>
        <p:spPr>
          <a:xfrm>
            <a:off x="1572780" y="3391113"/>
            <a:ext cx="2962349" cy="5293757"/>
          </a:xfrm>
          <a:prstGeom prst="rect">
            <a:avLst/>
          </a:prstGeom>
          <a:noFill/>
        </p:spPr>
        <p:txBody>
          <a:bodyPr wrap="square">
            <a:spAutoFit/>
          </a:bodyPr>
          <a:lstStyle/>
          <a:p>
            <a:pPr algn="just">
              <a:spcBef>
                <a:spcPts val="600"/>
              </a:spcBef>
              <a:spcAft>
                <a:spcPts val="600"/>
              </a:spcAft>
            </a:pPr>
            <a:r>
              <a:rPr lang="en-US" sz="2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2. </a:t>
            </a:r>
            <a:r>
              <a:rPr lang="en-US" sz="2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Nêu</a:t>
            </a:r>
            <a:r>
              <a:rPr lang="en-US" sz="2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một</a:t>
            </a:r>
            <a:r>
              <a:rPr lang="en-US" sz="2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số</a:t>
            </a:r>
            <a:r>
              <a:rPr lang="en-US" sz="2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chi </a:t>
            </a:r>
            <a:r>
              <a:rPr lang="en-US" sz="2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tiết</a:t>
            </a:r>
            <a:r>
              <a:rPr lang="en-US" sz="2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cụ</a:t>
            </a:r>
            <a:r>
              <a:rPr lang="en-US" sz="2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thể</a:t>
            </a:r>
            <a:r>
              <a:rPr lang="en-US" sz="2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lời</a:t>
            </a:r>
            <a:r>
              <a:rPr lang="en-US" sz="2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nói</a:t>
            </a:r>
            <a:r>
              <a:rPr lang="en-US" sz="2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suy</a:t>
            </a:r>
            <a:r>
              <a:rPr lang="en-US" sz="2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nghĩ</a:t>
            </a:r>
            <a:r>
              <a:rPr lang="en-US" sz="2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hành</a:t>
            </a:r>
            <a:r>
              <a:rPr lang="en-US" sz="2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động</a:t>
            </a:r>
            <a:r>
              <a:rPr lang="en-US" sz="2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 </a:t>
            </a:r>
            <a:r>
              <a:rPr lang="en-US" sz="2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mà</a:t>
            </a:r>
            <a:r>
              <a:rPr lang="en-US" sz="2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tác</a:t>
            </a:r>
            <a:r>
              <a:rPr lang="en-US" sz="2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giả</a:t>
            </a:r>
            <a:r>
              <a:rPr lang="en-US" sz="2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đã</a:t>
            </a:r>
            <a:r>
              <a:rPr lang="en-US" sz="2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sử</a:t>
            </a:r>
            <a:r>
              <a:rPr lang="en-US" sz="2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dụng</a:t>
            </a:r>
            <a:r>
              <a:rPr lang="en-US" sz="2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để</a:t>
            </a:r>
            <a:r>
              <a:rPr lang="en-US" sz="2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khắc</a:t>
            </a:r>
            <a:r>
              <a:rPr lang="en-US" sz="2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hoạ</a:t>
            </a:r>
            <a:r>
              <a:rPr lang="en-US" sz="2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về</a:t>
            </a:r>
            <a:r>
              <a:rPr lang="en-US" sz="2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Trần</a:t>
            </a:r>
            <a:r>
              <a:rPr lang="en-US" sz="2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Bình </a:t>
            </a:r>
            <a:r>
              <a:rPr lang="en-US" sz="2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Trọng</a:t>
            </a:r>
            <a:r>
              <a:rPr lang="en-US" sz="2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Trần</a:t>
            </a:r>
            <a:r>
              <a:rPr lang="en-US" sz="2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Quốc</a:t>
            </a:r>
            <a:r>
              <a:rPr lang="en-US" sz="2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Tuấn</a:t>
            </a:r>
            <a:r>
              <a:rPr lang="en-US" sz="2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và</a:t>
            </a:r>
            <a:r>
              <a:rPr lang="en-US" sz="2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Hoàng </a:t>
            </a:r>
            <a:r>
              <a:rPr lang="en-US" sz="2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Đỗ</a:t>
            </a:r>
            <a:r>
              <a:rPr lang="en-US" sz="2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Từ</a:t>
            </a:r>
            <a:r>
              <a:rPr lang="en-US" sz="2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đó</a:t>
            </a:r>
            <a:r>
              <a:rPr lang="en-US" sz="2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nhận</a:t>
            </a:r>
            <a:r>
              <a:rPr lang="en-US" sz="2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xét</a:t>
            </a:r>
            <a:r>
              <a:rPr lang="en-US" sz="2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về</a:t>
            </a:r>
            <a:r>
              <a:rPr lang="en-US" sz="2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tính</a:t>
            </a:r>
            <a:r>
              <a:rPr lang="en-US" sz="2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cách</a:t>
            </a:r>
            <a:r>
              <a:rPr lang="en-US" sz="2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phẩm</a:t>
            </a:r>
            <a:r>
              <a:rPr lang="en-US" sz="2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chất</a:t>
            </a:r>
            <a:r>
              <a:rPr lang="en-US" sz="2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của</a:t>
            </a:r>
            <a:r>
              <a:rPr lang="en-US" sz="2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ba</a:t>
            </a:r>
            <a:r>
              <a:rPr lang="en-US" sz="2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nhân</a:t>
            </a:r>
            <a:r>
              <a:rPr lang="en-US" sz="2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vật</a:t>
            </a:r>
            <a:r>
              <a:rPr lang="en-US" sz="2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ấy</a:t>
            </a:r>
            <a:r>
              <a:rPr lang="en-US" sz="2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a:t>
            </a:r>
          </a:p>
        </p:txBody>
      </p:sp>
    </p:spTree>
    <p:extLst>
      <p:ext uri="{BB962C8B-B14F-4D97-AF65-F5344CB8AC3E}">
        <p14:creationId xmlns:p14="http://schemas.microsoft.com/office/powerpoint/2010/main" val="1950929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500"/>
                                        <p:tgtEl>
                                          <p:spTgt spid="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500"/>
                                        <p:tgtEl>
                                          <p:spTgt spid="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animEffect transition="in" filter="fade">
                                      <p:cBhvr>
                                        <p:cTn id="17" dur="500"/>
                                        <p:tgtEl>
                                          <p:spTgt spid="6">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6">
                                            <p:txEl>
                                              <p:pRg st="4" end="4"/>
                                            </p:txEl>
                                          </p:spTgt>
                                        </p:tgtEl>
                                        <p:attrNameLst>
                                          <p:attrName>style.visibility</p:attrName>
                                        </p:attrNameLst>
                                      </p:cBhvr>
                                      <p:to>
                                        <p:strVal val="visible"/>
                                      </p:to>
                                    </p:set>
                                    <p:animEffect transition="in" filter="wipe(left)">
                                      <p:cBhvr>
                                        <p:cTn id="22"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20323" t="-4464" r="-13756" b="-523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685799" y="800100"/>
            <a:ext cx="16916400" cy="8686800"/>
          </a:xfrm>
          <a:custGeom>
            <a:avLst/>
            <a:gdLst/>
            <a:ahLst/>
            <a:cxnLst/>
            <a:rect l="l" t="t" r="r" b="b"/>
            <a:pathLst>
              <a:path w="12422038" h="8229600">
                <a:moveTo>
                  <a:pt x="0" y="0"/>
                </a:moveTo>
                <a:lnTo>
                  <a:pt x="12422038" y="0"/>
                </a:lnTo>
                <a:lnTo>
                  <a:pt x="12422038" y="8229600"/>
                </a:lnTo>
                <a:lnTo>
                  <a:pt x="0" y="82296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ctr" defTabSz="914400" rtl="0" eaLnBrk="1" fontAlgn="auto" latinLnBrk="0" hangingPunct="1">
              <a:lnSpc>
                <a:spcPct val="100000"/>
              </a:lnSpc>
              <a:spcBef>
                <a:spcPts val="600"/>
              </a:spcBef>
              <a:spcAft>
                <a:spcPts val="60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aphicFrame>
        <p:nvGraphicFramePr>
          <p:cNvPr id="4" name="Table 3">
            <a:extLst>
              <a:ext uri="{FF2B5EF4-FFF2-40B4-BE49-F238E27FC236}">
                <a16:creationId xmlns:a16="http://schemas.microsoft.com/office/drawing/2014/main" id="{C87F46EE-0196-6CC6-D9AB-477D3AA013B5}"/>
              </a:ext>
            </a:extLst>
          </p:cNvPr>
          <p:cNvGraphicFramePr>
            <a:graphicFrameLocks noGrp="1"/>
          </p:cNvGraphicFramePr>
          <p:nvPr>
            <p:extLst>
              <p:ext uri="{D42A27DB-BD31-4B8C-83A1-F6EECF244321}">
                <p14:modId xmlns:p14="http://schemas.microsoft.com/office/powerpoint/2010/main" val="3930036126"/>
              </p:ext>
            </p:extLst>
          </p:nvPr>
        </p:nvGraphicFramePr>
        <p:xfrm>
          <a:off x="1457251" y="2487193"/>
          <a:ext cx="15535348" cy="6516346"/>
        </p:xfrm>
        <a:graphic>
          <a:graphicData uri="http://schemas.openxmlformats.org/drawingml/2006/table">
            <a:tbl>
              <a:tblPr firstRow="1" firstCol="1" bandRow="1">
                <a:tableStyleId>{5940675A-B579-460E-94D1-54222C63F5DA}</a:tableStyleId>
              </a:tblPr>
              <a:tblGrid>
                <a:gridCol w="3105710">
                  <a:extLst>
                    <a:ext uri="{9D8B030D-6E8A-4147-A177-3AD203B41FA5}">
                      <a16:colId xmlns:a16="http://schemas.microsoft.com/office/drawing/2014/main" val="1123816656"/>
                    </a:ext>
                  </a:extLst>
                </a:gridCol>
                <a:gridCol w="12429638">
                  <a:extLst>
                    <a:ext uri="{9D8B030D-6E8A-4147-A177-3AD203B41FA5}">
                      <a16:colId xmlns:a16="http://schemas.microsoft.com/office/drawing/2014/main" val="2037703139"/>
                    </a:ext>
                  </a:extLst>
                </a:gridCol>
              </a:tblGrid>
              <a:tr h="819492">
                <a:tc>
                  <a:txBody>
                    <a:bodyPr/>
                    <a:lstStyle/>
                    <a:p>
                      <a:pPr algn="ctr">
                        <a:spcBef>
                          <a:spcPts val="600"/>
                        </a:spcBef>
                        <a:spcAft>
                          <a:spcPts val="600"/>
                        </a:spcAft>
                      </a:pPr>
                      <a:r>
                        <a:rPr lang="en-US" sz="3200" dirty="0" err="1">
                          <a:effectLst/>
                          <a:latin typeface="#9Slide03 BoosterNextFYBlack" panose="02000A03000000020004" pitchFamily="2" charset="0"/>
                        </a:rPr>
                        <a:t>Yêu</a:t>
                      </a:r>
                      <a:r>
                        <a:rPr lang="en-US" sz="3200" dirty="0">
                          <a:effectLst/>
                          <a:latin typeface="#9Slide03 BoosterNextFYBlack" panose="02000A03000000020004" pitchFamily="2" charset="0"/>
                        </a:rPr>
                        <a:t> </a:t>
                      </a:r>
                      <a:r>
                        <a:rPr lang="en-US" sz="3200" dirty="0" err="1">
                          <a:effectLst/>
                          <a:latin typeface="#9Slide03 BoosterNextFYBlack" panose="02000A03000000020004" pitchFamily="2" charset="0"/>
                        </a:rPr>
                        <a:t>cầu</a:t>
                      </a:r>
                      <a:endParaRPr lang="en-US" sz="3200" dirty="0">
                        <a:effectLst/>
                        <a:latin typeface="#9Slide03 BoosterNextFYBlack" panose="02000A03000000020004" pitchFamily="2"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Bef>
                          <a:spcPts val="600"/>
                        </a:spcBef>
                        <a:spcAft>
                          <a:spcPts val="600"/>
                        </a:spcAft>
                      </a:pPr>
                      <a:r>
                        <a:rPr lang="en-US" sz="3200" dirty="0" err="1">
                          <a:effectLst/>
                          <a:latin typeface="#9Slide03 BoosterNextFYBlack" panose="02000A03000000020004" pitchFamily="2" charset="0"/>
                        </a:rPr>
                        <a:t>Nội</a:t>
                      </a:r>
                      <a:r>
                        <a:rPr lang="en-US" sz="3200" dirty="0">
                          <a:effectLst/>
                          <a:latin typeface="#9Slide03 BoosterNextFYBlack" panose="02000A03000000020004" pitchFamily="2" charset="0"/>
                        </a:rPr>
                        <a:t> dung</a:t>
                      </a:r>
                      <a:endParaRPr lang="en-US" sz="3200" dirty="0">
                        <a:effectLst/>
                        <a:latin typeface="#9Slide03 BoosterNextFYBlack" panose="02000A03000000020004" pitchFamily="2"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319308436"/>
                  </a:ext>
                </a:extLst>
              </a:tr>
              <a:tr h="5696854">
                <a:tc>
                  <a:txBody>
                    <a:bodyPr/>
                    <a:lstStyle/>
                    <a:p>
                      <a:pPr algn="just">
                        <a:spcBef>
                          <a:spcPts val="600"/>
                        </a:spcBef>
                        <a:spcAft>
                          <a:spcPts val="600"/>
                        </a:spcAft>
                      </a:pP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spcBef>
                          <a:spcPts val="600"/>
                        </a:spcBef>
                        <a:spcAft>
                          <a:spcPts val="600"/>
                        </a:spcAft>
                      </a:pP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spcBef>
                          <a:spcPts val="600"/>
                        </a:spcBef>
                        <a:spcAft>
                          <a:spcPts val="600"/>
                        </a:spcAft>
                      </a:pP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spcBef>
                          <a:spcPts val="600"/>
                        </a:spcBef>
                        <a:spcAft>
                          <a:spcPts val="600"/>
                        </a:spcAft>
                      </a:pP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spcBef>
                          <a:spcPts val="600"/>
                        </a:spcBef>
                        <a:spcAft>
                          <a:spcPts val="600"/>
                        </a:spcAft>
                      </a:pP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spcBef>
                          <a:spcPts val="600"/>
                        </a:spcBef>
                        <a:spcAft>
                          <a:spcPts val="600"/>
                        </a:spcAft>
                      </a:pP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spcBef>
                          <a:spcPts val="600"/>
                        </a:spcBef>
                        <a:spcAft>
                          <a:spcPts val="600"/>
                        </a:spcAft>
                      </a:pP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spcBef>
                          <a:spcPts val="600"/>
                        </a:spcBef>
                        <a:spcAft>
                          <a:spcPts val="600"/>
                        </a:spcAft>
                      </a:pP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Bef>
                          <a:spcPts val="600"/>
                        </a:spcBef>
                        <a:spcAft>
                          <a:spcPts val="600"/>
                        </a:spcAft>
                      </a:pP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03030124"/>
                  </a:ext>
                </a:extLst>
              </a:tr>
            </a:tbl>
          </a:graphicData>
        </a:graphic>
      </p:graphicFrame>
      <p:sp>
        <p:nvSpPr>
          <p:cNvPr id="6" name="TextBox 5">
            <a:extLst>
              <a:ext uri="{FF2B5EF4-FFF2-40B4-BE49-F238E27FC236}">
                <a16:creationId xmlns:a16="http://schemas.microsoft.com/office/drawing/2014/main" id="{F2B81EEB-AED4-5E87-AEA1-D59084D6FBB8}"/>
              </a:ext>
            </a:extLst>
          </p:cNvPr>
          <p:cNvSpPr txBox="1"/>
          <p:nvPr/>
        </p:nvSpPr>
        <p:spPr>
          <a:xfrm>
            <a:off x="4571999" y="3445966"/>
            <a:ext cx="12258749" cy="5370701"/>
          </a:xfrm>
          <a:prstGeom prst="rect">
            <a:avLst/>
          </a:prstGeom>
          <a:noFill/>
        </p:spPr>
        <p:txBody>
          <a:bodyPr wrap="square">
            <a:spAutoFit/>
          </a:bodyPr>
          <a:lstStyle/>
          <a:p>
            <a:pPr algn="just">
              <a:spcBef>
                <a:spcPts val="600"/>
              </a:spcBef>
              <a:spcAft>
                <a:spcPts val="600"/>
              </a:spcAft>
            </a:pP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Nhân</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vật</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Hoàng </a:t>
            </a:r>
            <a:r>
              <a:rPr lang="en-US" sz="28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Đỗ</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a:t>
            </a:r>
          </a:p>
          <a:p>
            <a:pPr algn="just">
              <a:spcBef>
                <a:spcPts val="600"/>
              </a:spcBef>
              <a:spcAft>
                <a:spcPts val="600"/>
              </a:spcAft>
            </a:pP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Lời</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nói</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Thưa</a:t>
            </a:r>
            <a:r>
              <a:rPr lang="en-US" sz="28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Quốc</a:t>
            </a:r>
            <a:r>
              <a:rPr lang="en-US" sz="28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công</a:t>
            </a:r>
            <a:r>
              <a:rPr lang="en-US" sz="28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cháu</a:t>
            </a:r>
            <a:r>
              <a:rPr lang="en-US" sz="28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chỉ</a:t>
            </a:r>
            <a:r>
              <a:rPr lang="en-US" sz="28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là</a:t>
            </a:r>
            <a:r>
              <a:rPr lang="en-US" sz="28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thằng</a:t>
            </a:r>
            <a:r>
              <a:rPr lang="en-US" sz="28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bé</a:t>
            </a:r>
            <a:r>
              <a:rPr lang="en-US" sz="28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chăn</a:t>
            </a:r>
            <a:r>
              <a:rPr lang="en-US" sz="28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ngựa</a:t>
            </a:r>
            <a:r>
              <a:rPr lang="en-US" sz="28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Nhưng</a:t>
            </a:r>
            <a:r>
              <a:rPr lang="en-US" sz="28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bố</a:t>
            </a:r>
            <a:r>
              <a:rPr lang="en-US" sz="28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cháu</a:t>
            </a:r>
            <a:r>
              <a:rPr lang="en-US" sz="28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đã</a:t>
            </a:r>
            <a:r>
              <a:rPr lang="en-US" sz="28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dạy</a:t>
            </a:r>
            <a:r>
              <a:rPr lang="en-US" sz="28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cháu</a:t>
            </a:r>
            <a:r>
              <a:rPr lang="en-US" sz="28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phải</a:t>
            </a:r>
            <a:r>
              <a:rPr lang="en-US" sz="28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trung</a:t>
            </a:r>
            <a:r>
              <a:rPr lang="en-US" sz="28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với</a:t>
            </a:r>
            <a:r>
              <a:rPr lang="en-US" sz="28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nước</a:t>
            </a:r>
            <a:r>
              <a:rPr lang="en-US" sz="28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Dù</a:t>
            </a:r>
            <a:r>
              <a:rPr lang="en-US" sz="28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có</a:t>
            </a:r>
            <a:r>
              <a:rPr lang="en-US" sz="28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chết</a:t>
            </a:r>
            <a:r>
              <a:rPr lang="en-US" sz="28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cho</a:t>
            </a:r>
            <a:r>
              <a:rPr lang="en-US" sz="28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nước</a:t>
            </a:r>
            <a:r>
              <a:rPr lang="en-US" sz="28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cháu</a:t>
            </a:r>
            <a:r>
              <a:rPr lang="en-US" sz="28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cũng</a:t>
            </a:r>
            <a:r>
              <a:rPr lang="en-US" sz="28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không</a:t>
            </a:r>
            <a:r>
              <a:rPr lang="en-US" sz="28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sợ</a:t>
            </a:r>
            <a:r>
              <a:rPr lang="en-US" sz="28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nhưng</a:t>
            </a:r>
            <a:r>
              <a:rPr lang="en-US" sz="28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cháu</a:t>
            </a:r>
            <a:r>
              <a:rPr lang="en-US" sz="28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sợ</a:t>
            </a:r>
            <a:r>
              <a:rPr lang="en-US" sz="28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không</a:t>
            </a:r>
            <a:r>
              <a:rPr lang="en-US" sz="28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đảm</a:t>
            </a:r>
            <a:r>
              <a:rPr lang="en-US" sz="28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đương</a:t>
            </a:r>
            <a:r>
              <a:rPr lang="en-US" sz="28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nổi</a:t>
            </a:r>
            <a:r>
              <a:rPr lang="en-US" sz="28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việc</a:t>
            </a:r>
            <a:r>
              <a:rPr lang="en-US" sz="28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này</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a:t>
            </a:r>
          </a:p>
          <a:p>
            <a:pPr algn="just">
              <a:spcBef>
                <a:spcPts val="600"/>
              </a:spcBef>
              <a:spcAft>
                <a:spcPts val="600"/>
              </a:spcAft>
            </a:pP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Suy</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nghĩ</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a:t>
            </a:r>
            <a:r>
              <a:rPr lang="en-US" sz="28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Tỏ</a:t>
            </a:r>
            <a:r>
              <a:rPr lang="en-US" sz="28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ra</a:t>
            </a:r>
            <a:r>
              <a:rPr lang="en-US" sz="28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băn</a:t>
            </a:r>
            <a:r>
              <a:rPr lang="en-US" sz="28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khoăn</a:t>
            </a:r>
            <a:r>
              <a:rPr lang="en-US" sz="28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hơn</a:t>
            </a:r>
            <a:r>
              <a:rPr lang="en-US" sz="28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Nước</a:t>
            </a:r>
            <a:r>
              <a:rPr lang="en-US" sz="28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xong</a:t>
            </a:r>
            <a:r>
              <a:rPr lang="en-US" sz="28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cháu</a:t>
            </a:r>
            <a:r>
              <a:rPr lang="en-US" sz="28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không</a:t>
            </a:r>
            <a:r>
              <a:rPr lang="en-US" sz="28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chịu</a:t>
            </a:r>
            <a:r>
              <a:rPr lang="en-US" sz="28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chết</a:t>
            </a:r>
            <a:r>
              <a:rPr lang="en-US" sz="28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một</a:t>
            </a:r>
            <a:r>
              <a:rPr lang="en-US" sz="28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mình</a:t>
            </a:r>
            <a:r>
              <a:rPr lang="en-US" sz="28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đâu</a:t>
            </a:r>
            <a:r>
              <a:rPr lang="en-US" sz="28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“Khi </a:t>
            </a:r>
            <a:r>
              <a:rPr lang="en-US" sz="28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chúng</a:t>
            </a:r>
            <a:r>
              <a:rPr lang="en-US" sz="28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cháu</a:t>
            </a:r>
            <a:r>
              <a:rPr lang="en-US" sz="28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xông</a:t>
            </a:r>
            <a:r>
              <a:rPr lang="en-US" sz="28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vào</a:t>
            </a:r>
            <a:r>
              <a:rPr lang="en-US" sz="28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chúng</a:t>
            </a:r>
            <a:r>
              <a:rPr lang="en-US" sz="28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cháu</a:t>
            </a:r>
            <a:r>
              <a:rPr lang="en-US" sz="28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liều</a:t>
            </a:r>
            <a:r>
              <a:rPr lang="en-US" sz="28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chết</a:t>
            </a:r>
            <a:r>
              <a:rPr lang="en-US" sz="28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với</a:t>
            </a:r>
            <a:r>
              <a:rPr lang="en-US" sz="28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giặc</a:t>
            </a:r>
            <a:r>
              <a:rPr lang="en-US" sz="28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cuối</a:t>
            </a:r>
            <a:r>
              <a:rPr lang="en-US" sz="28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cùng</a:t>
            </a:r>
            <a:r>
              <a:rPr lang="en-US" sz="28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cuối</a:t>
            </a:r>
            <a:r>
              <a:rPr lang="en-US" sz="28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cùng</a:t>
            </a:r>
            <a:r>
              <a:rPr lang="en-US" sz="28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chúng</a:t>
            </a:r>
            <a:r>
              <a:rPr lang="en-US" sz="28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cháu</a:t>
            </a:r>
            <a:r>
              <a:rPr lang="en-US" sz="28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không</a:t>
            </a:r>
            <a:r>
              <a:rPr lang="en-US" sz="28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chết</a:t>
            </a:r>
            <a:r>
              <a:rPr lang="en-US" sz="28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mà</a:t>
            </a:r>
            <a:r>
              <a:rPr lang="en-US" sz="28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chính</a:t>
            </a:r>
            <a:r>
              <a:rPr lang="en-US" sz="28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lũ</a:t>
            </a:r>
            <a:r>
              <a:rPr lang="en-US" sz="28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giặc</a:t>
            </a:r>
            <a:r>
              <a:rPr lang="en-US" sz="28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đứa</a:t>
            </a:r>
            <a:r>
              <a:rPr lang="en-US" sz="28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thì</a:t>
            </a:r>
            <a:r>
              <a:rPr lang="en-US" sz="28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chết</a:t>
            </a:r>
            <a:r>
              <a:rPr lang="en-US" sz="28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đứa</a:t>
            </a:r>
            <a:r>
              <a:rPr lang="en-US" sz="28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thì</a:t>
            </a:r>
            <a:r>
              <a:rPr lang="en-US" sz="28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bỏ</a:t>
            </a:r>
            <a:r>
              <a:rPr lang="en-US" sz="28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chạy</a:t>
            </a:r>
            <a:r>
              <a:rPr lang="en-US" sz="28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bán</a:t>
            </a:r>
            <a:r>
              <a:rPr lang="en-US" sz="28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mạng</a:t>
            </a:r>
            <a:r>
              <a:rPr lang="en-US" sz="28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a:t>
            </a:r>
            <a:endPar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p>
            <a:pPr algn="just">
              <a:spcBef>
                <a:spcPts val="600"/>
              </a:spcBef>
              <a:spcAft>
                <a:spcPts val="600"/>
              </a:spcAft>
            </a:pP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Hành</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động</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sụp</a:t>
            </a:r>
            <a:r>
              <a:rPr lang="en-US" sz="28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lạy</a:t>
            </a:r>
            <a:r>
              <a:rPr lang="en-US" sz="28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Trần</a:t>
            </a:r>
            <a:r>
              <a:rPr lang="en-US" sz="28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Quốc</a:t>
            </a:r>
            <a:r>
              <a:rPr lang="en-US" sz="28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Tuấn</a:t>
            </a:r>
            <a:r>
              <a:rPr lang="en-US" sz="28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rồi</a:t>
            </a:r>
            <a:r>
              <a:rPr lang="en-US" sz="28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quay sang </a:t>
            </a:r>
            <a:r>
              <a:rPr lang="en-US" sz="28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lạy</a:t>
            </a:r>
            <a:r>
              <a:rPr lang="en-US" sz="28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từ</a:t>
            </a:r>
            <a:r>
              <a:rPr lang="en-US" sz="28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Trần</a:t>
            </a:r>
            <a:r>
              <a:rPr lang="en-US" sz="28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Bình </a:t>
            </a:r>
            <a:r>
              <a:rPr lang="en-US" sz="28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Trọng</a:t>
            </a:r>
            <a:r>
              <a:rPr lang="en-US" sz="28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toan</a:t>
            </a:r>
            <a:r>
              <a:rPr lang="en-US" sz="28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cúi</a:t>
            </a:r>
            <a:r>
              <a:rPr lang="en-US" sz="28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lạy</a:t>
            </a:r>
            <a:r>
              <a:rPr lang="en-US" sz="28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Trần</a:t>
            </a:r>
            <a:r>
              <a:rPr lang="en-US" sz="28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Bình </a:t>
            </a:r>
            <a:r>
              <a:rPr lang="en-US" sz="28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Trọng</a:t>
            </a:r>
            <a:r>
              <a:rPr lang="en-US" sz="28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để</a:t>
            </a:r>
            <a:r>
              <a:rPr lang="en-US" sz="28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tạ</a:t>
            </a:r>
            <a:r>
              <a:rPr lang="en-US" sz="28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ơn</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a:t>
            </a:r>
          </a:p>
          <a:p>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sym typeface="Wingdings" panose="05000000000000000000" pitchFamily="2" charset="2"/>
              </a:rPr>
              <a:t></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Hoàng</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Đô</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tuy</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còn</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nho</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tuổi</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nhưng</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đa</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có chí </a:t>
            </a:r>
            <a:r>
              <a:rPr lang="en-US" sz="28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lớn</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dũng</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cảm</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mưu</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trí.</a:t>
            </a:r>
            <a:endParaRPr lang="en-US" sz="2800" dirty="0">
              <a:latin typeface="#9Slide03 Arima Madurai Bold" panose="00000800000000000000" pitchFamily="2" charset="0"/>
              <a:cs typeface="#9Slide03 Arima Madurai Bold" panose="00000800000000000000" pitchFamily="2" charset="0"/>
            </a:endParaRPr>
          </a:p>
        </p:txBody>
      </p:sp>
      <p:sp>
        <p:nvSpPr>
          <p:cNvPr id="5" name="TextBox 4">
            <a:extLst>
              <a:ext uri="{FF2B5EF4-FFF2-40B4-BE49-F238E27FC236}">
                <a16:creationId xmlns:a16="http://schemas.microsoft.com/office/drawing/2014/main" id="{CC475E76-AE74-FE29-55C1-5E5096D7AE88}"/>
              </a:ext>
            </a:extLst>
          </p:cNvPr>
          <p:cNvSpPr txBox="1"/>
          <p:nvPr/>
        </p:nvSpPr>
        <p:spPr>
          <a:xfrm>
            <a:off x="3276599" y="1283461"/>
            <a:ext cx="11734800" cy="677108"/>
          </a:xfrm>
          <a:prstGeom prst="rect">
            <a:avLst/>
          </a:prstGeom>
        </p:spPr>
        <p:txBody>
          <a:bodyPr wrap="square" lIns="0" tIns="0" rIns="0" bIns="0" rtlCol="0" anchor="t">
            <a:spAutoFit/>
          </a:bodyPr>
          <a:lstStyle>
            <a:defPPr>
              <a:defRPr lang="en-US"/>
            </a:defPPr>
            <a:lvl1pPr marR="0" lvl="0" indent="0" algn="ctr" fontAlgn="auto">
              <a:lnSpc>
                <a:spcPts val="11397"/>
              </a:lnSpc>
              <a:spcBef>
                <a:spcPts val="0"/>
              </a:spcBef>
              <a:spcAft>
                <a:spcPts val="0"/>
              </a:spcAft>
              <a:buClrTx/>
              <a:buSzTx/>
              <a:buFontTx/>
              <a:buNone/>
              <a:tabLst/>
              <a:defRPr kumimoji="0" sz="13100" b="0" i="0" u="none" strike="noStrike" cap="none" spc="-746" normalizeH="0" baseline="0">
                <a:ln>
                  <a:noFill/>
                </a:ln>
                <a:solidFill>
                  <a:srgbClr val="764D3A"/>
                </a:solidFill>
                <a:effectLst/>
                <a:uLnTx/>
                <a:uFillTx/>
                <a:latin typeface="#9Slide05 SVNEgregio Script" panose="02000500000000000000" pitchFamily="2" charset="0"/>
              </a:defRPr>
            </a:lvl1pPr>
          </a:lstStyle>
          <a:p>
            <a:pPr>
              <a:lnSpc>
                <a:spcPct val="100000"/>
              </a:lnSpc>
            </a:pPr>
            <a:r>
              <a:rPr lang="de-DE" sz="4400" kern="100" spc="0" dirty="0">
                <a:latin typeface="#9Slide03 BoosterNextFYBlack" panose="02000A03000000020004" pitchFamily="2" charset="0"/>
              </a:rPr>
              <a:t>THỰC HÀNH ĐỌC HIỂU VĂN BẢN </a:t>
            </a:r>
            <a:endParaRPr lang="en-US" sz="4400" kern="100" spc="0" dirty="0">
              <a:latin typeface="#9Slide03 BoosterNextFYBlack" panose="02000A03000000020004" pitchFamily="2" charset="0"/>
            </a:endParaRPr>
          </a:p>
        </p:txBody>
      </p:sp>
      <p:sp>
        <p:nvSpPr>
          <p:cNvPr id="7" name="TextBox 6">
            <a:extLst>
              <a:ext uri="{FF2B5EF4-FFF2-40B4-BE49-F238E27FC236}">
                <a16:creationId xmlns:a16="http://schemas.microsoft.com/office/drawing/2014/main" id="{66CFB7A6-E7DC-2215-55F4-CB9B29586B20}"/>
              </a:ext>
            </a:extLst>
          </p:cNvPr>
          <p:cNvSpPr txBox="1"/>
          <p:nvPr/>
        </p:nvSpPr>
        <p:spPr>
          <a:xfrm>
            <a:off x="1538367" y="3647662"/>
            <a:ext cx="2962349" cy="4524315"/>
          </a:xfrm>
          <a:prstGeom prst="rect">
            <a:avLst/>
          </a:prstGeom>
          <a:noFill/>
        </p:spPr>
        <p:txBody>
          <a:bodyPr wrap="square">
            <a:spAutoFit/>
          </a:bodyPr>
          <a:lstStyle/>
          <a:p>
            <a:pPr algn="just">
              <a:spcBef>
                <a:spcPts val="600"/>
              </a:spcBef>
              <a:spcAft>
                <a:spcPts val="600"/>
              </a:spcAft>
            </a:pP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2.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Nêu</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một</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số</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chi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tiết</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cụ</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thể</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lời</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nói</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suy</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nghĩ</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hành</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động</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mà</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tác</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giả</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đã</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sử</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dụng</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để</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khắc</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hoạ</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về</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Trần</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Bình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Trọng</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Trần</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Quốc</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Tuấn</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và</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Hoàng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Đỗ</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Từ</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đó</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nhận</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xét</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về</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tính</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cách</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phẩm</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chất</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của</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ba</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nhân</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vật</a:t>
            </a:r>
            <a:r>
              <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4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ấy</a:t>
            </a:r>
            <a:endPar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p:txBody>
      </p:sp>
    </p:spTree>
    <p:extLst>
      <p:ext uri="{BB962C8B-B14F-4D97-AF65-F5344CB8AC3E}">
        <p14:creationId xmlns:p14="http://schemas.microsoft.com/office/powerpoint/2010/main" val="2602767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500"/>
                                        <p:tgtEl>
                                          <p:spTgt spid="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500"/>
                                        <p:tgtEl>
                                          <p:spTgt spid="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animEffect transition="in" filter="fade">
                                      <p:cBhvr>
                                        <p:cTn id="17" dur="500"/>
                                        <p:tgtEl>
                                          <p:spTgt spid="6">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6">
                                            <p:txEl>
                                              <p:pRg st="4" end="4"/>
                                            </p:txEl>
                                          </p:spTgt>
                                        </p:tgtEl>
                                        <p:attrNameLst>
                                          <p:attrName>style.visibility</p:attrName>
                                        </p:attrNameLst>
                                      </p:cBhvr>
                                      <p:to>
                                        <p:strVal val="visible"/>
                                      </p:to>
                                    </p:set>
                                    <p:animEffect transition="in" filter="wipe(left)">
                                      <p:cBhvr>
                                        <p:cTn id="22"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29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grpSp>
        <p:nvGrpSpPr>
          <p:cNvPr id="3" name="Group 2">
            <a:extLst>
              <a:ext uri="{FF2B5EF4-FFF2-40B4-BE49-F238E27FC236}">
                <a16:creationId xmlns:a16="http://schemas.microsoft.com/office/drawing/2014/main" id="{3B5A3E95-85C3-9164-03DF-57DDAA427621}"/>
              </a:ext>
            </a:extLst>
          </p:cNvPr>
          <p:cNvGrpSpPr/>
          <p:nvPr/>
        </p:nvGrpSpPr>
        <p:grpSpPr>
          <a:xfrm>
            <a:off x="12938079" y="163773"/>
            <a:ext cx="1064526" cy="1064526"/>
            <a:chOff x="8625386" y="109182"/>
            <a:chExt cx="709684" cy="709684"/>
          </a:xfrm>
        </p:grpSpPr>
        <p:sp>
          <p:nvSpPr>
            <p:cNvPr id="4" name="Oval 3">
              <a:extLst>
                <a:ext uri="{FF2B5EF4-FFF2-40B4-BE49-F238E27FC236}">
                  <a16:creationId xmlns:a16="http://schemas.microsoft.com/office/drawing/2014/main" id="{3E232ABC-5095-64A5-12C5-698F85F841CD}"/>
                </a:ext>
              </a:extLst>
            </p:cNvPr>
            <p:cNvSpPr/>
            <p:nvPr/>
          </p:nvSpPr>
          <p:spPr>
            <a:xfrm>
              <a:off x="8625386"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89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575"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5" name="TextBox 4">
              <a:extLst>
                <a:ext uri="{FF2B5EF4-FFF2-40B4-BE49-F238E27FC236}">
                  <a16:creationId xmlns:a16="http://schemas.microsoft.com/office/drawing/2014/main" id="{FC5C2164-30E4-EB5A-862D-EB98120B0AA7}"/>
                </a:ext>
              </a:extLst>
            </p:cNvPr>
            <p:cNvSpPr txBox="1"/>
            <p:nvPr/>
          </p:nvSpPr>
          <p:spPr>
            <a:xfrm>
              <a:off x="8631107" y="279358"/>
              <a:ext cx="688437" cy="338554"/>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white"/>
                  </a:solidFill>
                  <a:effectLst/>
                  <a:uLnTx/>
                  <a:uFillTx/>
                  <a:latin typeface="Calibri" panose="020F0502020204030204"/>
                  <a:ea typeface="+mn-ea"/>
                  <a:cs typeface="+mn-cs"/>
                </a:rPr>
                <a:t>50/50</a:t>
              </a: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grpSp>
        <p:nvGrpSpPr>
          <p:cNvPr id="6" name="Group 5">
            <a:extLst>
              <a:ext uri="{FF2B5EF4-FFF2-40B4-BE49-F238E27FC236}">
                <a16:creationId xmlns:a16="http://schemas.microsoft.com/office/drawing/2014/main" id="{0ED68A58-2D96-3E0C-3E53-095FBB687370}"/>
              </a:ext>
            </a:extLst>
          </p:cNvPr>
          <p:cNvGrpSpPr/>
          <p:nvPr/>
        </p:nvGrpSpPr>
        <p:grpSpPr>
          <a:xfrm>
            <a:off x="14794173" y="163773"/>
            <a:ext cx="1064526" cy="1064526"/>
            <a:chOff x="9862782" y="109182"/>
            <a:chExt cx="709684" cy="709684"/>
          </a:xfrm>
        </p:grpSpPr>
        <p:sp>
          <p:nvSpPr>
            <p:cNvPr id="7" name="Oval 6">
              <a:extLst>
                <a:ext uri="{FF2B5EF4-FFF2-40B4-BE49-F238E27FC236}">
                  <a16:creationId xmlns:a16="http://schemas.microsoft.com/office/drawing/2014/main" id="{9DDE0572-0972-BA9F-D4C7-C571F9D12AAF}"/>
                </a:ext>
              </a:extLst>
            </p:cNvPr>
            <p:cNvSpPr/>
            <p:nvPr/>
          </p:nvSpPr>
          <p:spPr>
            <a:xfrm>
              <a:off x="9862782"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8" name="Picture 7">
              <a:extLst>
                <a:ext uri="{FF2B5EF4-FFF2-40B4-BE49-F238E27FC236}">
                  <a16:creationId xmlns:a16="http://schemas.microsoft.com/office/drawing/2014/main" id="{9C1C0B12-1202-CF8D-F0E2-B395306A94BA}"/>
                </a:ext>
              </a:extLst>
            </p:cNvPr>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9977651" y="201873"/>
              <a:ext cx="524301" cy="524301"/>
            </a:xfrm>
            <a:prstGeom prst="rect">
              <a:avLst/>
            </a:prstGeom>
          </p:spPr>
        </p:pic>
      </p:grpSp>
      <p:grpSp>
        <p:nvGrpSpPr>
          <p:cNvPr id="9" name="Group 8">
            <a:extLst>
              <a:ext uri="{FF2B5EF4-FFF2-40B4-BE49-F238E27FC236}">
                <a16:creationId xmlns:a16="http://schemas.microsoft.com/office/drawing/2014/main" id="{9805CCD9-5E9B-C70D-B9F7-53DA4474C7DE}"/>
              </a:ext>
            </a:extLst>
          </p:cNvPr>
          <p:cNvGrpSpPr/>
          <p:nvPr/>
        </p:nvGrpSpPr>
        <p:grpSpPr>
          <a:xfrm>
            <a:off x="16754333" y="163773"/>
            <a:ext cx="1064526" cy="1064526"/>
            <a:chOff x="11169555" y="109182"/>
            <a:chExt cx="709684" cy="709684"/>
          </a:xfrm>
        </p:grpSpPr>
        <p:sp>
          <p:nvSpPr>
            <p:cNvPr id="10" name="Oval 9">
              <a:extLst>
                <a:ext uri="{FF2B5EF4-FFF2-40B4-BE49-F238E27FC236}">
                  <a16:creationId xmlns:a16="http://schemas.microsoft.com/office/drawing/2014/main" id="{5F3D0377-8B9C-2F81-65F3-2571B3C2F5D2}"/>
                </a:ext>
              </a:extLst>
            </p:cNvPr>
            <p:cNvSpPr/>
            <p:nvPr/>
          </p:nvSpPr>
          <p:spPr>
            <a:xfrm>
              <a:off x="11169555"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11" name="Picture 10">
              <a:extLst>
                <a:ext uri="{FF2B5EF4-FFF2-40B4-BE49-F238E27FC236}">
                  <a16:creationId xmlns:a16="http://schemas.microsoft.com/office/drawing/2014/main" id="{F9840231-37FA-F3E2-F96B-5F1A92F51216}"/>
                </a:ext>
              </a:extLst>
            </p:cNvPr>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285672" y="284644"/>
              <a:ext cx="217581" cy="280448"/>
            </a:xfrm>
            <a:prstGeom prst="rect">
              <a:avLst/>
            </a:prstGeom>
          </p:spPr>
        </p:pic>
        <p:pic>
          <p:nvPicPr>
            <p:cNvPr id="12" name="Picture 11">
              <a:extLst>
                <a:ext uri="{FF2B5EF4-FFF2-40B4-BE49-F238E27FC236}">
                  <a16:creationId xmlns:a16="http://schemas.microsoft.com/office/drawing/2014/main" id="{D9C112E5-91D5-1967-44D6-5738FA73308C}"/>
                </a:ext>
              </a:extLst>
            </p:cNvPr>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550843" y="284644"/>
              <a:ext cx="217581" cy="280448"/>
            </a:xfrm>
            <a:prstGeom prst="rect">
              <a:avLst/>
            </a:prstGeom>
          </p:spPr>
        </p:pic>
        <p:pic>
          <p:nvPicPr>
            <p:cNvPr id="13" name="Picture 12">
              <a:extLst>
                <a:ext uri="{FF2B5EF4-FFF2-40B4-BE49-F238E27FC236}">
                  <a16:creationId xmlns:a16="http://schemas.microsoft.com/office/drawing/2014/main" id="{BAF05864-03E4-FB25-42EF-275CC017579F}"/>
                </a:ext>
              </a:extLst>
            </p:cNvPr>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418258" y="355515"/>
              <a:ext cx="217581" cy="280448"/>
            </a:xfrm>
            <a:prstGeom prst="rect">
              <a:avLst/>
            </a:prstGeom>
          </p:spPr>
        </p:pic>
      </p:grpSp>
      <p:sp>
        <p:nvSpPr>
          <p:cNvPr id="16" name="Rectangle: Rounded Corners 15">
            <a:extLst>
              <a:ext uri="{FF2B5EF4-FFF2-40B4-BE49-F238E27FC236}">
                <a16:creationId xmlns:a16="http://schemas.microsoft.com/office/drawing/2014/main" id="{A0028D61-A9D1-CE63-4DA3-9E9C1FD52C37}"/>
              </a:ext>
            </a:extLst>
          </p:cNvPr>
          <p:cNvSpPr/>
          <p:nvPr/>
        </p:nvSpPr>
        <p:spPr>
          <a:xfrm>
            <a:off x="1391273" y="1987138"/>
            <a:ext cx="16005960" cy="7239000"/>
          </a:xfrm>
          <a:prstGeom prst="roundRect">
            <a:avLst/>
          </a:prstGeom>
          <a:solidFill>
            <a:schemeClr val="bg1">
              <a:alpha val="3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CDA1AAEB-E474-ED0D-86B8-37F198F5B236}"/>
              </a:ext>
            </a:extLst>
          </p:cNvPr>
          <p:cNvSpPr txBox="1"/>
          <p:nvPr/>
        </p:nvSpPr>
        <p:spPr>
          <a:xfrm>
            <a:off x="2200133" y="2605816"/>
            <a:ext cx="14554200" cy="6001643"/>
          </a:xfrm>
          <a:prstGeom prst="rect">
            <a:avLst/>
          </a:prstGeom>
          <a:noFill/>
        </p:spPr>
        <p:txBody>
          <a:bodyPr wrap="square">
            <a:spAutoFit/>
          </a:bodyPr>
          <a:lstStyle/>
          <a:p>
            <a:pPr indent="457200">
              <a:spcBef>
                <a:spcPts val="600"/>
              </a:spcBef>
              <a:spcAft>
                <a:spcPts val="600"/>
              </a:spcAft>
            </a:pPr>
            <a:r>
              <a:rPr lang="en-US" sz="3600" b="1" kern="100" dirty="0" err="1">
                <a:solidFill>
                  <a:schemeClr val="bg1"/>
                </a:solidFill>
                <a:effectLst/>
                <a:latin typeface="#9Slide03 BoosterNextFYBlack" panose="02000A03000000020004" pitchFamily="2" charset="0"/>
                <a:ea typeface="SimSun" panose="02010600030101010101" pitchFamily="2" charset="-122"/>
                <a:cs typeface="#9Slide03 Arima Madurai Bold" panose="00000800000000000000" pitchFamily="2" charset="0"/>
              </a:rPr>
              <a:t>Câu</a:t>
            </a:r>
            <a:r>
              <a:rPr lang="en-US" sz="3600" b="1" kern="100" dirty="0">
                <a:solidFill>
                  <a:schemeClr val="bg1"/>
                </a:solidFill>
                <a:effectLst/>
                <a:latin typeface="#9Slide03 BoosterNextFYBlack" panose="02000A03000000020004" pitchFamily="2" charset="0"/>
                <a:ea typeface="SimSun" panose="02010600030101010101" pitchFamily="2" charset="-122"/>
                <a:cs typeface="#9Slide03 Arima Madurai Bold" panose="00000800000000000000" pitchFamily="2" charset="0"/>
              </a:rPr>
              <a:t> 1. </a:t>
            </a:r>
            <a:r>
              <a:rPr lang="en-US" sz="3600" b="1" kern="100" dirty="0" err="1">
                <a:solidFill>
                  <a:schemeClr val="bg1"/>
                </a:solidFill>
                <a:effectLst/>
                <a:latin typeface="#9Slide03 BoosterNextFYBlack" panose="02000A03000000020004" pitchFamily="2" charset="0"/>
                <a:ea typeface="SimSun" panose="02010600030101010101" pitchFamily="2" charset="-122"/>
                <a:cs typeface="#9Slide03 Arima Madurai Bold" panose="00000800000000000000" pitchFamily="2" charset="0"/>
              </a:rPr>
              <a:t>Dòng</a:t>
            </a:r>
            <a:r>
              <a:rPr lang="en-US" sz="3600" b="1" kern="100" dirty="0">
                <a:solidFill>
                  <a:schemeClr val="bg1"/>
                </a:solidFill>
                <a:effectLst/>
                <a:latin typeface="#9Slide03 BoosterNextFYBlack" panose="02000A03000000020004" pitchFamily="2" charset="0"/>
                <a:ea typeface="SimSun" panose="02010600030101010101" pitchFamily="2" charset="-122"/>
                <a:cs typeface="#9Slide03 Arima Madurai Bold" panose="00000800000000000000" pitchFamily="2" charset="0"/>
              </a:rPr>
              <a:t> </a:t>
            </a:r>
            <a:r>
              <a:rPr lang="en-US" sz="3600" b="1" kern="100" dirty="0" err="1">
                <a:solidFill>
                  <a:schemeClr val="bg1"/>
                </a:solidFill>
                <a:effectLst/>
                <a:latin typeface="#9Slide03 BoosterNextFYBlack" panose="02000A03000000020004" pitchFamily="2" charset="0"/>
                <a:ea typeface="SimSun" panose="02010600030101010101" pitchFamily="2" charset="-122"/>
                <a:cs typeface="#9Slide03 Arima Madurai Bold" panose="00000800000000000000" pitchFamily="2" charset="0"/>
              </a:rPr>
              <a:t>nào</a:t>
            </a:r>
            <a:r>
              <a:rPr lang="en-US" sz="3600" b="1" kern="100" dirty="0">
                <a:solidFill>
                  <a:schemeClr val="bg1"/>
                </a:solidFill>
                <a:effectLst/>
                <a:latin typeface="#9Slide03 BoosterNextFYBlack" panose="02000A03000000020004" pitchFamily="2" charset="0"/>
                <a:ea typeface="SimSun" panose="02010600030101010101" pitchFamily="2" charset="-122"/>
                <a:cs typeface="#9Slide03 Arima Madurai Bold" panose="00000800000000000000" pitchFamily="2" charset="0"/>
              </a:rPr>
              <a:t> </a:t>
            </a:r>
            <a:r>
              <a:rPr lang="en-US" sz="3600" b="1" kern="100" dirty="0" err="1">
                <a:solidFill>
                  <a:schemeClr val="bg1"/>
                </a:solidFill>
                <a:effectLst/>
                <a:latin typeface="#9Slide03 BoosterNextFYBlack" panose="02000A03000000020004" pitchFamily="2" charset="0"/>
                <a:ea typeface="SimSun" panose="02010600030101010101" pitchFamily="2" charset="-122"/>
                <a:cs typeface="#9Slide03 Arima Madurai Bold" panose="00000800000000000000" pitchFamily="2" charset="0"/>
              </a:rPr>
              <a:t>nêu</a:t>
            </a:r>
            <a:r>
              <a:rPr lang="en-US" sz="3600" b="1" kern="100" dirty="0">
                <a:solidFill>
                  <a:schemeClr val="bg1"/>
                </a:solidFill>
                <a:effectLst/>
                <a:latin typeface="#9Slide03 BoosterNextFYBlack" panose="02000A03000000020004" pitchFamily="2" charset="0"/>
                <a:ea typeface="SimSun" panose="02010600030101010101" pitchFamily="2" charset="-122"/>
                <a:cs typeface="#9Slide03 Arima Madurai Bold" panose="00000800000000000000" pitchFamily="2" charset="0"/>
              </a:rPr>
              <a:t> </a:t>
            </a:r>
            <a:r>
              <a:rPr lang="en-US" sz="3600" b="1" kern="100" dirty="0" err="1">
                <a:solidFill>
                  <a:schemeClr val="bg1"/>
                </a:solidFill>
                <a:effectLst/>
                <a:latin typeface="#9Slide03 BoosterNextFYBlack" panose="02000A03000000020004" pitchFamily="2" charset="0"/>
                <a:ea typeface="SimSun" panose="02010600030101010101" pitchFamily="2" charset="-122"/>
                <a:cs typeface="#9Slide03 Arima Madurai Bold" panose="00000800000000000000" pitchFamily="2" charset="0"/>
              </a:rPr>
              <a:t>đúng</a:t>
            </a:r>
            <a:r>
              <a:rPr lang="en-US" sz="3600" b="1" kern="100" dirty="0">
                <a:solidFill>
                  <a:schemeClr val="bg1"/>
                </a:solidFill>
                <a:effectLst/>
                <a:latin typeface="#9Slide03 BoosterNextFYBlack" panose="02000A03000000020004" pitchFamily="2" charset="0"/>
                <a:ea typeface="SimSun" panose="02010600030101010101" pitchFamily="2" charset="-122"/>
                <a:cs typeface="#9Slide03 Arima Madurai Bold" panose="00000800000000000000" pitchFamily="2" charset="0"/>
              </a:rPr>
              <a:t> </a:t>
            </a:r>
            <a:r>
              <a:rPr lang="en-US" sz="3600" b="1" kern="100" dirty="0" err="1">
                <a:solidFill>
                  <a:schemeClr val="bg1"/>
                </a:solidFill>
                <a:effectLst/>
                <a:latin typeface="#9Slide03 BoosterNextFYBlack" panose="02000A03000000020004" pitchFamily="2" charset="0"/>
                <a:ea typeface="SimSun" panose="02010600030101010101" pitchFamily="2" charset="-122"/>
                <a:cs typeface="#9Slide03 Arima Madurai Bold" panose="00000800000000000000" pitchFamily="2" charset="0"/>
              </a:rPr>
              <a:t>khái</a:t>
            </a:r>
            <a:r>
              <a:rPr lang="en-US" sz="3600" b="1" kern="100" dirty="0">
                <a:solidFill>
                  <a:schemeClr val="bg1"/>
                </a:solidFill>
                <a:effectLst/>
                <a:latin typeface="#9Slide03 BoosterNextFYBlack" panose="02000A03000000020004" pitchFamily="2" charset="0"/>
                <a:ea typeface="SimSun" panose="02010600030101010101" pitchFamily="2" charset="-122"/>
                <a:cs typeface="#9Slide03 Arima Madurai Bold" panose="00000800000000000000" pitchFamily="2" charset="0"/>
              </a:rPr>
              <a:t> </a:t>
            </a:r>
            <a:r>
              <a:rPr lang="en-US" sz="3600" b="1" kern="100" dirty="0" err="1">
                <a:solidFill>
                  <a:schemeClr val="bg1"/>
                </a:solidFill>
                <a:effectLst/>
                <a:latin typeface="#9Slide03 BoosterNextFYBlack" panose="02000A03000000020004" pitchFamily="2" charset="0"/>
                <a:ea typeface="SimSun" panose="02010600030101010101" pitchFamily="2" charset="-122"/>
                <a:cs typeface="#9Slide03 Arima Madurai Bold" panose="00000800000000000000" pitchFamily="2" charset="0"/>
              </a:rPr>
              <a:t>niệm</a:t>
            </a:r>
            <a:r>
              <a:rPr lang="en-US" sz="3600" b="1" kern="100" dirty="0">
                <a:solidFill>
                  <a:schemeClr val="bg1"/>
                </a:solidFill>
                <a:effectLst/>
                <a:latin typeface="#9Slide03 BoosterNextFYBlack" panose="02000A03000000020004" pitchFamily="2" charset="0"/>
                <a:ea typeface="SimSun" panose="02010600030101010101" pitchFamily="2" charset="-122"/>
                <a:cs typeface="#9Slide03 Arima Madurai Bold" panose="00000800000000000000" pitchFamily="2" charset="0"/>
              </a:rPr>
              <a:t> </a:t>
            </a:r>
            <a:r>
              <a:rPr lang="en-US" sz="3600" b="1" kern="100" dirty="0" err="1">
                <a:solidFill>
                  <a:schemeClr val="bg1"/>
                </a:solidFill>
                <a:effectLst/>
                <a:latin typeface="#9Slide03 BoosterNextFYBlack" panose="02000A03000000020004" pitchFamily="2" charset="0"/>
                <a:ea typeface="SimSun" panose="02010600030101010101" pitchFamily="2" charset="-122"/>
                <a:cs typeface="#9Slide03 Arima Madurai Bold" panose="00000800000000000000" pitchFamily="2" charset="0"/>
              </a:rPr>
              <a:t>truyện</a:t>
            </a:r>
            <a:r>
              <a:rPr lang="en-US" sz="3600" b="1" kern="100" dirty="0">
                <a:solidFill>
                  <a:schemeClr val="bg1"/>
                </a:solidFill>
                <a:effectLst/>
                <a:latin typeface="#9Slide03 BoosterNextFYBlack" panose="02000A03000000020004" pitchFamily="2" charset="0"/>
                <a:ea typeface="SimSun" panose="02010600030101010101" pitchFamily="2" charset="-122"/>
                <a:cs typeface="#9Slide03 Arima Madurai Bold" panose="00000800000000000000" pitchFamily="2" charset="0"/>
              </a:rPr>
              <a:t> </a:t>
            </a:r>
            <a:r>
              <a:rPr lang="en-US" sz="3600" b="1" kern="100" dirty="0" err="1">
                <a:solidFill>
                  <a:schemeClr val="bg1"/>
                </a:solidFill>
                <a:effectLst/>
                <a:latin typeface="#9Slide03 BoosterNextFYBlack" panose="02000A03000000020004" pitchFamily="2" charset="0"/>
                <a:ea typeface="SimSun" panose="02010600030101010101" pitchFamily="2" charset="-122"/>
                <a:cs typeface="#9Slide03 Arima Madurai Bold" panose="00000800000000000000" pitchFamily="2" charset="0"/>
              </a:rPr>
              <a:t>lịch</a:t>
            </a:r>
            <a:r>
              <a:rPr lang="en-US" sz="3600" b="1" kern="100" dirty="0">
                <a:solidFill>
                  <a:schemeClr val="bg1"/>
                </a:solidFill>
                <a:effectLst/>
                <a:latin typeface="#9Slide03 BoosterNextFYBlack" panose="02000A03000000020004" pitchFamily="2" charset="0"/>
                <a:ea typeface="SimSun" panose="02010600030101010101" pitchFamily="2" charset="-122"/>
                <a:cs typeface="#9Slide03 Arima Madurai Bold" panose="00000800000000000000" pitchFamily="2" charset="0"/>
              </a:rPr>
              <a:t> </a:t>
            </a:r>
            <a:r>
              <a:rPr lang="en-US" sz="3600" b="1" kern="100" dirty="0" err="1">
                <a:solidFill>
                  <a:schemeClr val="bg1"/>
                </a:solidFill>
                <a:effectLst/>
                <a:latin typeface="#9Slide03 BoosterNextFYBlack" panose="02000A03000000020004" pitchFamily="2" charset="0"/>
                <a:ea typeface="SimSun" panose="02010600030101010101" pitchFamily="2" charset="-122"/>
                <a:cs typeface="#9Slide03 Arima Madurai Bold" panose="00000800000000000000" pitchFamily="2" charset="0"/>
              </a:rPr>
              <a:t>sử</a:t>
            </a:r>
            <a:r>
              <a:rPr lang="en-US" sz="3600" b="1" kern="100" dirty="0">
                <a:solidFill>
                  <a:schemeClr val="bg1"/>
                </a:solidFill>
                <a:effectLst/>
                <a:latin typeface="#9Slide03 BoosterNextFYBlack" panose="02000A03000000020004" pitchFamily="2" charset="0"/>
                <a:ea typeface="SimSun" panose="02010600030101010101" pitchFamily="2" charset="-122"/>
                <a:cs typeface="#9Slide03 Arima Madurai Bold" panose="00000800000000000000" pitchFamily="2" charset="0"/>
              </a:rPr>
              <a:t>?</a:t>
            </a:r>
            <a:endParaRPr lang="en-US" sz="3200" dirty="0">
              <a:solidFill>
                <a:schemeClr val="bg1"/>
              </a:solidFill>
              <a:effectLst/>
              <a:latin typeface="#9Slide03 BoosterNextFYBlack" panose="02000A03000000020004" pitchFamily="2" charset="0"/>
              <a:ea typeface="Times New Roman" panose="02020603050405020304" pitchFamily="18" charset="0"/>
              <a:cs typeface="#9Slide03 Arima Madurai Bold" panose="00000800000000000000" pitchFamily="2" charset="0"/>
            </a:endParaRPr>
          </a:p>
          <a:p>
            <a:pPr indent="457200" algn="just">
              <a:spcBef>
                <a:spcPts val="600"/>
              </a:spcBef>
              <a:spcAft>
                <a:spcPts val="600"/>
              </a:spcAft>
            </a:pPr>
            <a:r>
              <a:rPr lang="pt-BR" sz="280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A. Là truyện kể về các nhân vật, sự kiện liên quan đến lịch sử thời quá khứ. Sử dụng yếu tố hoang đường, kì ảo. Thể hiện quan điểm, cách đánh giá của nhân dân về các nhân vật, sự kiện lịch sử.</a:t>
            </a:r>
            <a:endParaRPr lang="en-US" sz="240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p>
            <a:pPr indent="457200" algn="just">
              <a:spcBef>
                <a:spcPts val="600"/>
              </a:spcBef>
              <a:spcAft>
                <a:spcPts val="600"/>
              </a:spcAft>
            </a:pPr>
            <a:r>
              <a:rPr lang="pt-BR" sz="280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B. Là loại truyện có nội dung liên quan đến các nhân vật và sự kiện lịch sử.  Được nhà văn hư cấu, tưởng tượng, bổ sung, sáng tạo thành những hình tượng văn học sinh động.</a:t>
            </a:r>
            <a:endParaRPr lang="en-US" sz="240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p>
            <a:pPr indent="457200" algn="just">
              <a:spcBef>
                <a:spcPts val="600"/>
              </a:spcBef>
              <a:spcAft>
                <a:spcPts val="600"/>
              </a:spcAft>
            </a:pPr>
            <a:r>
              <a:rPr lang="pt-BR" sz="280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C. Là loại truyện dân gian thường có yếu tố hoang đường kỳ ảo. Truyện kể về cuộc đời của một số kiểu nhân vật như: nhân vật có tài năng kì lạ, nhân vật dũng sĩ, nhân vật thông minh...</a:t>
            </a:r>
            <a:endParaRPr lang="en-US" sz="240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p>
            <a:pPr indent="457200" algn="just">
              <a:spcBef>
                <a:spcPts val="600"/>
              </a:spcBef>
              <a:spcAft>
                <a:spcPts val="600"/>
              </a:spcAft>
            </a:pPr>
            <a:r>
              <a:rPr lang="pt-BR" sz="280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D. Là truyện kể bằng văn xuôi hoặc văn vần, thường mượn chuyện về loài vật, đồ vật, cây cỏ...để gián tiếp nói chuyện con người, nêu lên triết lý nhân sinh và những bài học kinh nghiệm về cuộc sống.</a:t>
            </a:r>
            <a:endParaRPr lang="en-US" sz="240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xEl>
                                              <p:pRg st="1" end="1"/>
                                            </p:txEl>
                                          </p:spTgt>
                                        </p:tgtEl>
                                        <p:attrNameLst>
                                          <p:attrName>style.visibility</p:attrName>
                                        </p:attrNameLst>
                                      </p:cBhvr>
                                      <p:to>
                                        <p:strVal val="visible"/>
                                      </p:to>
                                    </p:set>
                                    <p:animEffect transition="in" filter="fade">
                                      <p:cBhvr>
                                        <p:cTn id="7" dur="500"/>
                                        <p:tgtEl>
                                          <p:spTgt spid="1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xEl>
                                              <p:pRg st="2" end="2"/>
                                            </p:txEl>
                                          </p:spTgt>
                                        </p:tgtEl>
                                        <p:attrNameLst>
                                          <p:attrName>style.visibility</p:attrName>
                                        </p:attrNameLst>
                                      </p:cBhvr>
                                      <p:to>
                                        <p:strVal val="visible"/>
                                      </p:to>
                                    </p:set>
                                    <p:animEffect transition="in" filter="fade">
                                      <p:cBhvr>
                                        <p:cTn id="12" dur="500"/>
                                        <p:tgtEl>
                                          <p:spTgt spid="1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xEl>
                                              <p:pRg st="3" end="3"/>
                                            </p:txEl>
                                          </p:spTgt>
                                        </p:tgtEl>
                                        <p:attrNameLst>
                                          <p:attrName>style.visibility</p:attrName>
                                        </p:attrNameLst>
                                      </p:cBhvr>
                                      <p:to>
                                        <p:strVal val="visible"/>
                                      </p:to>
                                    </p:set>
                                    <p:animEffect transition="in" filter="fade">
                                      <p:cBhvr>
                                        <p:cTn id="17" dur="500"/>
                                        <p:tgtEl>
                                          <p:spTgt spid="1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
                                            <p:txEl>
                                              <p:pRg st="4" end="4"/>
                                            </p:txEl>
                                          </p:spTgt>
                                        </p:tgtEl>
                                        <p:attrNameLst>
                                          <p:attrName>style.visibility</p:attrName>
                                        </p:attrNameLst>
                                      </p:cBhvr>
                                      <p:to>
                                        <p:strVal val="visible"/>
                                      </p:to>
                                    </p:set>
                                    <p:animEffect transition="in" filter="fade">
                                      <p:cBhvr>
                                        <p:cTn id="22" dur="500"/>
                                        <p:tgtEl>
                                          <p:spTgt spid="1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9" presetClass="emph" presetSubtype="0" fill="hold" nodeType="clickEffect">
                                  <p:stCondLst>
                                    <p:cond delay="0"/>
                                  </p:stCondLst>
                                  <p:childTnLst>
                                    <p:animClr clrSpc="rgb" dir="cw">
                                      <p:cBhvr override="childStyle">
                                        <p:cTn id="26" dur="500" fill="hold"/>
                                        <p:tgtEl>
                                          <p:spTgt spid="15">
                                            <p:txEl>
                                              <p:pRg st="2" end="2"/>
                                            </p:txEl>
                                          </p:spTgt>
                                        </p:tgtEl>
                                        <p:attrNameLst>
                                          <p:attrName>style.color</p:attrName>
                                        </p:attrNameLst>
                                      </p:cBhvr>
                                      <p:to>
                                        <a:schemeClr val="accent2"/>
                                      </p:to>
                                    </p:animClr>
                                    <p:animClr clrSpc="rgb" dir="cw">
                                      <p:cBhvr>
                                        <p:cTn id="27" dur="500" fill="hold"/>
                                        <p:tgtEl>
                                          <p:spTgt spid="15">
                                            <p:txEl>
                                              <p:pRg st="2" end="2"/>
                                            </p:txEl>
                                          </p:spTgt>
                                        </p:tgtEl>
                                        <p:attrNameLst>
                                          <p:attrName>fillcolor</p:attrName>
                                        </p:attrNameLst>
                                      </p:cBhvr>
                                      <p:to>
                                        <a:schemeClr val="accent2"/>
                                      </p:to>
                                    </p:animClr>
                                    <p:set>
                                      <p:cBhvr>
                                        <p:cTn id="28" dur="500" fill="hold"/>
                                        <p:tgtEl>
                                          <p:spTgt spid="15">
                                            <p:txEl>
                                              <p:pRg st="2" end="2"/>
                                            </p:txEl>
                                          </p:spTgt>
                                        </p:tgtEl>
                                        <p:attrNameLst>
                                          <p:attrName>fill.type</p:attrName>
                                        </p:attrNameLst>
                                      </p:cBhvr>
                                      <p:to>
                                        <p:strVal val="solid"/>
                                      </p:to>
                                    </p:set>
                                    <p:set>
                                      <p:cBhvr>
                                        <p:cTn id="29" dur="500" fill="hold"/>
                                        <p:tgtEl>
                                          <p:spTgt spid="15">
                                            <p:txEl>
                                              <p:pRg st="2" end="2"/>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20323" t="-4464" r="-13756" b="-523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685799" y="800100"/>
            <a:ext cx="16916400" cy="8686800"/>
          </a:xfrm>
          <a:custGeom>
            <a:avLst/>
            <a:gdLst/>
            <a:ahLst/>
            <a:cxnLst/>
            <a:rect l="l" t="t" r="r" b="b"/>
            <a:pathLst>
              <a:path w="12422038" h="8229600">
                <a:moveTo>
                  <a:pt x="0" y="0"/>
                </a:moveTo>
                <a:lnTo>
                  <a:pt x="12422038" y="0"/>
                </a:lnTo>
                <a:lnTo>
                  <a:pt x="12422038" y="8229600"/>
                </a:lnTo>
                <a:lnTo>
                  <a:pt x="0" y="82296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ctr" defTabSz="914400" rtl="0" eaLnBrk="1" fontAlgn="auto" latinLnBrk="0" hangingPunct="1">
              <a:lnSpc>
                <a:spcPct val="100000"/>
              </a:lnSpc>
              <a:spcBef>
                <a:spcPts val="600"/>
              </a:spcBef>
              <a:spcAft>
                <a:spcPts val="60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aphicFrame>
        <p:nvGraphicFramePr>
          <p:cNvPr id="4" name="Table 3">
            <a:extLst>
              <a:ext uri="{FF2B5EF4-FFF2-40B4-BE49-F238E27FC236}">
                <a16:creationId xmlns:a16="http://schemas.microsoft.com/office/drawing/2014/main" id="{C87F46EE-0196-6CC6-D9AB-477D3AA013B5}"/>
              </a:ext>
            </a:extLst>
          </p:cNvPr>
          <p:cNvGraphicFramePr>
            <a:graphicFrameLocks noGrp="1"/>
          </p:cNvGraphicFramePr>
          <p:nvPr>
            <p:extLst>
              <p:ext uri="{D42A27DB-BD31-4B8C-83A1-F6EECF244321}">
                <p14:modId xmlns:p14="http://schemas.microsoft.com/office/powerpoint/2010/main" val="1928765415"/>
              </p:ext>
            </p:extLst>
          </p:nvPr>
        </p:nvGraphicFramePr>
        <p:xfrm>
          <a:off x="1443355" y="2415540"/>
          <a:ext cx="15473045" cy="6614160"/>
        </p:xfrm>
        <a:graphic>
          <a:graphicData uri="http://schemas.openxmlformats.org/drawingml/2006/table">
            <a:tbl>
              <a:tblPr firstRow="1" firstCol="1" bandRow="1">
                <a:tableStyleId>{5940675A-B579-460E-94D1-54222C63F5DA}</a:tableStyleId>
              </a:tblPr>
              <a:tblGrid>
                <a:gridCol w="3093254">
                  <a:extLst>
                    <a:ext uri="{9D8B030D-6E8A-4147-A177-3AD203B41FA5}">
                      <a16:colId xmlns:a16="http://schemas.microsoft.com/office/drawing/2014/main" val="1123816656"/>
                    </a:ext>
                  </a:extLst>
                </a:gridCol>
                <a:gridCol w="12379791">
                  <a:extLst>
                    <a:ext uri="{9D8B030D-6E8A-4147-A177-3AD203B41FA5}">
                      <a16:colId xmlns:a16="http://schemas.microsoft.com/office/drawing/2014/main" val="2037703139"/>
                    </a:ext>
                  </a:extLst>
                </a:gridCol>
              </a:tblGrid>
              <a:tr h="591210">
                <a:tc>
                  <a:txBody>
                    <a:bodyPr/>
                    <a:lstStyle/>
                    <a:p>
                      <a:pPr algn="ctr">
                        <a:spcBef>
                          <a:spcPts val="600"/>
                        </a:spcBef>
                        <a:spcAft>
                          <a:spcPts val="600"/>
                        </a:spcAft>
                      </a:pPr>
                      <a:r>
                        <a:rPr lang="en-US" sz="3200" dirty="0" err="1">
                          <a:effectLst/>
                          <a:latin typeface="#9Slide03 BoosterNextFYBlack" panose="02000A03000000020004" pitchFamily="2" charset="0"/>
                        </a:rPr>
                        <a:t>Yêu</a:t>
                      </a:r>
                      <a:r>
                        <a:rPr lang="en-US" sz="3200" dirty="0">
                          <a:effectLst/>
                          <a:latin typeface="#9Slide03 BoosterNextFYBlack" panose="02000A03000000020004" pitchFamily="2" charset="0"/>
                        </a:rPr>
                        <a:t> </a:t>
                      </a:r>
                      <a:r>
                        <a:rPr lang="en-US" sz="3200" dirty="0" err="1">
                          <a:effectLst/>
                          <a:latin typeface="#9Slide03 BoosterNextFYBlack" panose="02000A03000000020004" pitchFamily="2" charset="0"/>
                        </a:rPr>
                        <a:t>cầu</a:t>
                      </a:r>
                      <a:endParaRPr lang="en-US" sz="3200" dirty="0">
                        <a:effectLst/>
                        <a:latin typeface="#9Slide03 BoosterNextFYBlack" panose="02000A03000000020004" pitchFamily="2"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Bef>
                          <a:spcPts val="600"/>
                        </a:spcBef>
                        <a:spcAft>
                          <a:spcPts val="600"/>
                        </a:spcAft>
                      </a:pPr>
                      <a:r>
                        <a:rPr lang="en-US" sz="3200" dirty="0" err="1">
                          <a:effectLst/>
                          <a:latin typeface="#9Slide03 BoosterNextFYBlack" panose="02000A03000000020004" pitchFamily="2" charset="0"/>
                        </a:rPr>
                        <a:t>Nội</a:t>
                      </a:r>
                      <a:r>
                        <a:rPr lang="en-US" sz="3200" dirty="0">
                          <a:effectLst/>
                          <a:latin typeface="#9Slide03 BoosterNextFYBlack" panose="02000A03000000020004" pitchFamily="2" charset="0"/>
                        </a:rPr>
                        <a:t> dung</a:t>
                      </a:r>
                      <a:endParaRPr lang="en-US" sz="3200" dirty="0">
                        <a:effectLst/>
                        <a:latin typeface="#9Slide03 BoosterNextFYBlack" panose="02000A03000000020004" pitchFamily="2"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319308436"/>
                  </a:ext>
                </a:extLst>
              </a:tr>
              <a:tr h="6022950">
                <a:tc>
                  <a:txBody>
                    <a:bodyPr/>
                    <a:lstStyle/>
                    <a:p>
                      <a:pPr algn="just">
                        <a:spcBef>
                          <a:spcPts val="600"/>
                        </a:spcBef>
                        <a:spcAft>
                          <a:spcPts val="600"/>
                        </a:spcAft>
                      </a:pP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spcBef>
                          <a:spcPts val="600"/>
                        </a:spcBef>
                        <a:spcAft>
                          <a:spcPts val="600"/>
                        </a:spcAft>
                      </a:pP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spcBef>
                          <a:spcPts val="600"/>
                        </a:spcBef>
                        <a:spcAft>
                          <a:spcPts val="600"/>
                        </a:spcAft>
                      </a:pP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spcBef>
                          <a:spcPts val="600"/>
                        </a:spcBef>
                        <a:spcAft>
                          <a:spcPts val="600"/>
                        </a:spcAft>
                      </a:pP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spcBef>
                          <a:spcPts val="600"/>
                        </a:spcBef>
                        <a:spcAft>
                          <a:spcPts val="600"/>
                        </a:spcAft>
                      </a:pP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spcBef>
                          <a:spcPts val="600"/>
                        </a:spcBef>
                        <a:spcAft>
                          <a:spcPts val="600"/>
                        </a:spcAft>
                      </a:pP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spcBef>
                          <a:spcPts val="600"/>
                        </a:spcBef>
                        <a:spcAft>
                          <a:spcPts val="600"/>
                        </a:spcAft>
                      </a:pP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spcBef>
                          <a:spcPts val="600"/>
                        </a:spcBef>
                        <a:spcAft>
                          <a:spcPts val="600"/>
                        </a:spcAft>
                      </a:pP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Bef>
                          <a:spcPts val="600"/>
                        </a:spcBef>
                        <a:spcAft>
                          <a:spcPts val="600"/>
                        </a:spcAft>
                      </a:pP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03030124"/>
                  </a:ext>
                </a:extLst>
              </a:tr>
            </a:tbl>
          </a:graphicData>
        </a:graphic>
      </p:graphicFrame>
      <p:sp>
        <p:nvSpPr>
          <p:cNvPr id="6" name="TextBox 5">
            <a:extLst>
              <a:ext uri="{FF2B5EF4-FFF2-40B4-BE49-F238E27FC236}">
                <a16:creationId xmlns:a16="http://schemas.microsoft.com/office/drawing/2014/main" id="{F2EF0EF8-8849-AB37-2213-AB412E66F65B}"/>
              </a:ext>
            </a:extLst>
          </p:cNvPr>
          <p:cNvSpPr txBox="1"/>
          <p:nvPr/>
        </p:nvSpPr>
        <p:spPr>
          <a:xfrm>
            <a:off x="1618537" y="4383792"/>
            <a:ext cx="2724200" cy="2677656"/>
          </a:xfrm>
          <a:prstGeom prst="rect">
            <a:avLst/>
          </a:prstGeom>
          <a:noFill/>
        </p:spPr>
        <p:txBody>
          <a:bodyPr wrap="square">
            <a:spAutoFit/>
          </a:bodyPr>
          <a:lstStyle>
            <a:defPPr>
              <a:defRPr lang="en-US"/>
            </a:defPPr>
            <a:lvl1pPr algn="just">
              <a:spcBef>
                <a:spcPts val="600"/>
              </a:spcBef>
              <a:spcAft>
                <a:spcPts val="600"/>
              </a:spcAft>
              <a:defRPr sz="2400">
                <a:effectLst/>
                <a:latin typeface="#9Slide03 Arima Madurai Bold" panose="00000800000000000000" pitchFamily="2" charset="0"/>
                <a:ea typeface="Times New Roman" panose="02020603050405020304" pitchFamily="18" charset="0"/>
                <a:cs typeface="#9Slide03 Arima Madurai Bold" panose="00000800000000000000" pitchFamily="2" charset="0"/>
              </a:defRPr>
            </a:lvl1pPr>
          </a:lstStyle>
          <a:p>
            <a:r>
              <a:rPr lang="en-US" sz="2800" dirty="0"/>
              <a:t>3. </a:t>
            </a:r>
            <a:r>
              <a:rPr lang="en-US" sz="2800" dirty="0" err="1"/>
              <a:t>Đặc</a:t>
            </a:r>
            <a:r>
              <a:rPr lang="en-US" sz="2800" dirty="0"/>
              <a:t> </a:t>
            </a:r>
            <a:r>
              <a:rPr lang="en-US" sz="2800" dirty="0" err="1"/>
              <a:t>điểm</a:t>
            </a:r>
            <a:r>
              <a:rPr lang="en-US" sz="2800" dirty="0"/>
              <a:t> </a:t>
            </a:r>
            <a:r>
              <a:rPr lang="en-US" sz="2800" dirty="0" err="1"/>
              <a:t>của</a:t>
            </a:r>
            <a:r>
              <a:rPr lang="en-US" sz="2800" dirty="0"/>
              <a:t> </a:t>
            </a:r>
            <a:r>
              <a:rPr lang="en-US" sz="2800" dirty="0" err="1"/>
              <a:t>truyện</a:t>
            </a:r>
            <a:r>
              <a:rPr lang="en-US" sz="2800" dirty="0"/>
              <a:t> </a:t>
            </a:r>
            <a:r>
              <a:rPr lang="en-US" sz="2800" dirty="0" err="1"/>
              <a:t>lịch</a:t>
            </a:r>
            <a:r>
              <a:rPr lang="en-US" sz="2800" dirty="0"/>
              <a:t> </a:t>
            </a:r>
            <a:r>
              <a:rPr lang="en-US" sz="2800" dirty="0" err="1"/>
              <a:t>sử</a:t>
            </a:r>
            <a:r>
              <a:rPr lang="en-US" sz="2800" dirty="0"/>
              <a:t> </a:t>
            </a:r>
            <a:r>
              <a:rPr lang="en-US" sz="2800" dirty="0" err="1"/>
              <a:t>được</a:t>
            </a:r>
            <a:r>
              <a:rPr lang="en-US" sz="2800" dirty="0"/>
              <a:t> </a:t>
            </a:r>
            <a:r>
              <a:rPr lang="en-US" sz="2800" dirty="0" err="1"/>
              <a:t>thể</a:t>
            </a:r>
            <a:r>
              <a:rPr lang="en-US" sz="2800" dirty="0"/>
              <a:t> </a:t>
            </a:r>
            <a:r>
              <a:rPr lang="en-US" sz="2800" dirty="0" err="1"/>
              <a:t>hiện</a:t>
            </a:r>
            <a:r>
              <a:rPr lang="en-US" sz="2800" dirty="0"/>
              <a:t> qua </a:t>
            </a:r>
            <a:r>
              <a:rPr lang="en-US" sz="2800" dirty="0" err="1"/>
              <a:t>những</a:t>
            </a:r>
            <a:r>
              <a:rPr lang="en-US" sz="2800" dirty="0"/>
              <a:t> </a:t>
            </a:r>
            <a:r>
              <a:rPr lang="en-US" sz="2800" dirty="0" err="1"/>
              <a:t>yếu</a:t>
            </a:r>
            <a:r>
              <a:rPr lang="en-US" sz="2800" dirty="0"/>
              <a:t> </a:t>
            </a:r>
            <a:r>
              <a:rPr lang="en-US" sz="2800" dirty="0" err="1"/>
              <a:t>tố</a:t>
            </a:r>
            <a:r>
              <a:rPr lang="en-US" sz="2800" dirty="0"/>
              <a:t> </a:t>
            </a:r>
            <a:r>
              <a:rPr lang="en-US" sz="2800" dirty="0" err="1"/>
              <a:t>nào</a:t>
            </a:r>
            <a:r>
              <a:rPr lang="en-US" sz="2800" dirty="0"/>
              <a:t> ở </a:t>
            </a:r>
            <a:r>
              <a:rPr lang="en-US" sz="2800" dirty="0" err="1"/>
              <a:t>văn</a:t>
            </a:r>
            <a:r>
              <a:rPr lang="en-US" sz="2800" dirty="0"/>
              <a:t> </a:t>
            </a:r>
            <a:r>
              <a:rPr lang="en-US" sz="2800" dirty="0" err="1"/>
              <a:t>bản</a:t>
            </a:r>
            <a:r>
              <a:rPr lang="en-US" sz="2800" dirty="0"/>
              <a:t> </a:t>
            </a:r>
            <a:r>
              <a:rPr lang="en-US" sz="2800" dirty="0" err="1"/>
              <a:t>này</a:t>
            </a:r>
            <a:r>
              <a:rPr lang="en-US" sz="2800" dirty="0"/>
              <a:t>?</a:t>
            </a:r>
          </a:p>
        </p:txBody>
      </p:sp>
      <p:sp>
        <p:nvSpPr>
          <p:cNvPr id="8" name="TextBox 7">
            <a:extLst>
              <a:ext uri="{FF2B5EF4-FFF2-40B4-BE49-F238E27FC236}">
                <a16:creationId xmlns:a16="http://schemas.microsoft.com/office/drawing/2014/main" id="{9BC238C0-2AFA-A60C-E8E9-DD824C3BB4FF}"/>
              </a:ext>
            </a:extLst>
          </p:cNvPr>
          <p:cNvSpPr txBox="1"/>
          <p:nvPr/>
        </p:nvSpPr>
        <p:spPr>
          <a:xfrm>
            <a:off x="4572000" y="3299142"/>
            <a:ext cx="12272645" cy="5678478"/>
          </a:xfrm>
          <a:prstGeom prst="rect">
            <a:avLst/>
          </a:prstGeom>
          <a:noFill/>
        </p:spPr>
        <p:txBody>
          <a:bodyPr wrap="square">
            <a:spAutoFit/>
          </a:bodyPr>
          <a:lstStyle/>
          <a:p>
            <a:pPr algn="just">
              <a:spcBef>
                <a:spcPts val="600"/>
              </a:spcBef>
              <a:spcAft>
                <a:spcPts val="600"/>
              </a:spcAft>
            </a:pPr>
            <a:r>
              <a:rPr lang="en-US" sz="2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Đề</a:t>
            </a:r>
            <a:r>
              <a:rPr lang="en-US" sz="2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tài</a:t>
            </a:r>
            <a:r>
              <a:rPr lang="en-US" sz="2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Công</a:t>
            </a:r>
            <a:r>
              <a:rPr lang="en-US" sz="2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cuộc</a:t>
            </a:r>
            <a:r>
              <a:rPr lang="en-US" sz="2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kháng</a:t>
            </a:r>
            <a:r>
              <a:rPr lang="en-US" sz="2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chiến</a:t>
            </a:r>
            <a:r>
              <a:rPr lang="en-US" sz="2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của</a:t>
            </a:r>
            <a:r>
              <a:rPr lang="en-US" sz="2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vua</a:t>
            </a:r>
            <a:r>
              <a:rPr lang="en-US" sz="2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tôi</a:t>
            </a:r>
            <a:r>
              <a:rPr lang="en-US" sz="2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nhà</a:t>
            </a:r>
            <a:r>
              <a:rPr lang="en-US" sz="2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Trần</a:t>
            </a:r>
            <a:r>
              <a:rPr lang="en-US" sz="2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chống</a:t>
            </a:r>
            <a:r>
              <a:rPr lang="en-US" sz="2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quân</a:t>
            </a:r>
            <a:r>
              <a:rPr lang="en-US" sz="2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Mông</a:t>
            </a:r>
            <a:r>
              <a:rPr lang="en-US" sz="2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 </a:t>
            </a:r>
            <a:r>
              <a:rPr lang="en-US" sz="2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Nguyên</a:t>
            </a:r>
            <a:r>
              <a:rPr lang="en-US" sz="2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xâm</a:t>
            </a:r>
            <a:r>
              <a:rPr lang="en-US" sz="2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lược</a:t>
            </a:r>
            <a:r>
              <a:rPr lang="en-US" sz="2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lần</a:t>
            </a:r>
            <a:r>
              <a:rPr lang="en-US" sz="2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thứ</a:t>
            </a:r>
            <a:r>
              <a:rPr lang="en-US" sz="2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hai</a:t>
            </a:r>
            <a:r>
              <a:rPr lang="en-US" sz="2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năm</a:t>
            </a:r>
            <a:r>
              <a:rPr lang="en-US" sz="2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1285). </a:t>
            </a:r>
          </a:p>
          <a:p>
            <a:pPr algn="just">
              <a:spcBef>
                <a:spcPts val="600"/>
              </a:spcBef>
              <a:spcAft>
                <a:spcPts val="600"/>
              </a:spcAft>
            </a:pPr>
            <a:r>
              <a:rPr lang="en-US" sz="2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Cốt</a:t>
            </a:r>
            <a:r>
              <a:rPr lang="en-US" sz="2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truyện</a:t>
            </a:r>
            <a:r>
              <a:rPr lang="en-US" sz="2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Câu</a:t>
            </a:r>
            <a:r>
              <a:rPr lang="en-US" sz="2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chuyện</a:t>
            </a:r>
            <a:r>
              <a:rPr lang="en-US" sz="2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xoay</a:t>
            </a:r>
            <a:r>
              <a:rPr lang="en-US" sz="2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quanh</a:t>
            </a:r>
            <a:r>
              <a:rPr lang="en-US" sz="2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việc</a:t>
            </a:r>
            <a:r>
              <a:rPr lang="en-US" sz="2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Trần</a:t>
            </a:r>
            <a:r>
              <a:rPr lang="en-US" sz="2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Quốc</a:t>
            </a:r>
            <a:r>
              <a:rPr lang="en-US" sz="2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Tuấn</a:t>
            </a:r>
            <a:r>
              <a:rPr lang="en-US" sz="2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giao</a:t>
            </a:r>
            <a:r>
              <a:rPr lang="en-US" sz="2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nhiệm</a:t>
            </a:r>
            <a:r>
              <a:rPr lang="en-US" sz="2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vụ</a:t>
            </a:r>
            <a:r>
              <a:rPr lang="en-US" sz="2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hết</a:t>
            </a:r>
            <a:r>
              <a:rPr lang="en-US" sz="2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sức</a:t>
            </a:r>
            <a:r>
              <a:rPr lang="en-US" sz="2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quan</a:t>
            </a:r>
            <a:r>
              <a:rPr lang="en-US" sz="2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trọng</a:t>
            </a:r>
            <a:r>
              <a:rPr lang="en-US" sz="2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và</a:t>
            </a:r>
            <a:r>
              <a:rPr lang="en-US" sz="2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tuyệt</a:t>
            </a:r>
            <a:r>
              <a:rPr lang="en-US" sz="2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mật</a:t>
            </a:r>
            <a:r>
              <a:rPr lang="en-US" sz="2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cho</a:t>
            </a:r>
            <a:r>
              <a:rPr lang="en-US" sz="2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Hoàng </a:t>
            </a:r>
            <a:r>
              <a:rPr lang="en-US" sz="2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Đỗ</a:t>
            </a:r>
            <a:r>
              <a:rPr lang="en-US" sz="2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con </a:t>
            </a:r>
            <a:r>
              <a:rPr lang="en-US" sz="2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ông</a:t>
            </a:r>
            <a:r>
              <a:rPr lang="en-US" sz="2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già</a:t>
            </a:r>
            <a:r>
              <a:rPr lang="en-US" sz="2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Màn</a:t>
            </a:r>
            <a:r>
              <a:rPr lang="en-US" sz="2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Trò</a:t>
            </a:r>
            <a:r>
              <a:rPr lang="en-US" sz="2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một</a:t>
            </a:r>
            <a:r>
              <a:rPr lang="en-US" sz="2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nô</a:t>
            </a:r>
            <a:r>
              <a:rPr lang="en-US" sz="2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tì</a:t>
            </a:r>
            <a:r>
              <a:rPr lang="en-US" sz="2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ở </a:t>
            </a:r>
            <a:r>
              <a:rPr lang="en-US" sz="2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vùng</a:t>
            </a:r>
            <a:r>
              <a:rPr lang="en-US" sz="2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Thiên</a:t>
            </a:r>
            <a:r>
              <a:rPr lang="en-US" sz="2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Mạc</a:t>
            </a:r>
            <a:r>
              <a:rPr lang="en-US" sz="2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Trước</a:t>
            </a:r>
            <a:r>
              <a:rPr lang="en-US" sz="2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giờ</a:t>
            </a:r>
            <a:r>
              <a:rPr lang="en-US" sz="2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chia </a:t>
            </a:r>
            <a:r>
              <a:rPr lang="en-US" sz="2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tay</a:t>
            </a:r>
            <a:r>
              <a:rPr lang="en-US" sz="2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Trần</a:t>
            </a:r>
            <a:r>
              <a:rPr lang="en-US" sz="2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Bình </a:t>
            </a:r>
            <a:r>
              <a:rPr lang="en-US" sz="2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Trọng</a:t>
            </a:r>
            <a:r>
              <a:rPr lang="en-US" sz="2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đã</a:t>
            </a:r>
            <a:r>
              <a:rPr lang="en-US" sz="2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xoá</a:t>
            </a:r>
            <a:r>
              <a:rPr lang="en-US" sz="2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vết</a:t>
            </a:r>
            <a:r>
              <a:rPr lang="en-US" sz="2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xăm</a:t>
            </a:r>
            <a:r>
              <a:rPr lang="en-US" sz="2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nô</a:t>
            </a:r>
            <a:r>
              <a:rPr lang="en-US" sz="2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tì</a:t>
            </a:r>
            <a:r>
              <a:rPr lang="en-US" sz="2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trên</a:t>
            </a:r>
            <a:r>
              <a:rPr lang="en-US" sz="2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trán</a:t>
            </a:r>
            <a:r>
              <a:rPr lang="en-US" sz="2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Hoàng </a:t>
            </a:r>
            <a:r>
              <a:rPr lang="en-US" sz="2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Đỗ</a:t>
            </a:r>
            <a:r>
              <a:rPr lang="en-US" sz="2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để</a:t>
            </a:r>
            <a:r>
              <a:rPr lang="en-US" sz="2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cậu</a:t>
            </a:r>
            <a:r>
              <a:rPr lang="en-US" sz="2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bé</a:t>
            </a:r>
            <a:r>
              <a:rPr lang="en-US" sz="2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trở</a:t>
            </a:r>
            <a:r>
              <a:rPr lang="en-US" sz="2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thành</a:t>
            </a:r>
            <a:r>
              <a:rPr lang="en-US" sz="2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người</a:t>
            </a:r>
            <a:r>
              <a:rPr lang="en-US" sz="2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dân</a:t>
            </a:r>
            <a:r>
              <a:rPr lang="en-US" sz="2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tự</a:t>
            </a:r>
            <a:r>
              <a:rPr lang="en-US" sz="2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do. </a:t>
            </a:r>
          </a:p>
          <a:p>
            <a:pPr algn="just">
              <a:spcBef>
                <a:spcPts val="600"/>
              </a:spcBef>
              <a:spcAft>
                <a:spcPts val="600"/>
              </a:spcAft>
            </a:pPr>
            <a:r>
              <a:rPr lang="en-US" sz="2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Nhân</a:t>
            </a:r>
            <a:r>
              <a:rPr lang="en-US" sz="2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vật</a:t>
            </a:r>
            <a:r>
              <a:rPr lang="en-US" sz="2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Trần</a:t>
            </a:r>
            <a:r>
              <a:rPr lang="en-US" sz="2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Quốc</a:t>
            </a:r>
            <a:r>
              <a:rPr lang="en-US" sz="2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Tuấn</a:t>
            </a:r>
            <a:r>
              <a:rPr lang="en-US" sz="2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Trần</a:t>
            </a:r>
            <a:r>
              <a:rPr lang="en-US" sz="2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Bình </a:t>
            </a:r>
            <a:r>
              <a:rPr lang="en-US" sz="2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Trọng</a:t>
            </a:r>
            <a:r>
              <a:rPr lang="en-US" sz="2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có</a:t>
            </a:r>
            <a:r>
              <a:rPr lang="en-US" sz="2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thật</a:t>
            </a:r>
            <a:r>
              <a:rPr lang="en-US" sz="2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trong</a:t>
            </a:r>
            <a:r>
              <a:rPr lang="en-US" sz="2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lịch</a:t>
            </a:r>
            <a:r>
              <a:rPr lang="en-US" sz="2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sử</a:t>
            </a:r>
            <a:r>
              <a:rPr lang="en-US" sz="2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cha con Hoàng </a:t>
            </a:r>
            <a:r>
              <a:rPr lang="en-US" sz="2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Đỗ</a:t>
            </a:r>
            <a:r>
              <a:rPr lang="en-US" sz="2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là</a:t>
            </a:r>
            <a:r>
              <a:rPr lang="en-US" sz="2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nhân</a:t>
            </a:r>
            <a:r>
              <a:rPr lang="en-US" sz="2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vật</a:t>
            </a:r>
            <a:r>
              <a:rPr lang="en-US" sz="2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hư</a:t>
            </a:r>
            <a:r>
              <a:rPr lang="en-US" sz="2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cấu</a:t>
            </a:r>
            <a:r>
              <a:rPr lang="en-US" sz="2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p>
          <a:p>
            <a:r>
              <a:rPr lang="en-US" sz="2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Ngôn</a:t>
            </a:r>
            <a:r>
              <a:rPr lang="en-US" sz="2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ngữ</a:t>
            </a:r>
            <a:r>
              <a:rPr lang="en-US" sz="2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phù</a:t>
            </a:r>
            <a:r>
              <a:rPr lang="en-US" sz="2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hợp</a:t>
            </a:r>
            <a:r>
              <a:rPr lang="en-US" sz="2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với</a:t>
            </a:r>
            <a:r>
              <a:rPr lang="en-US" sz="2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bối</a:t>
            </a:r>
            <a:r>
              <a:rPr lang="en-US" sz="2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cảnh</a:t>
            </a:r>
            <a:r>
              <a:rPr lang="en-US" sz="2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của</a:t>
            </a:r>
            <a:r>
              <a:rPr lang="en-US" sz="2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giai</a:t>
            </a:r>
            <a:r>
              <a:rPr lang="en-US" sz="2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đoạn</a:t>
            </a:r>
            <a:r>
              <a:rPr lang="en-US" sz="2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lịch</a:t>
            </a:r>
            <a:r>
              <a:rPr lang="en-US" sz="2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sử</a:t>
            </a:r>
            <a:r>
              <a:rPr lang="en-US" sz="2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thời</a:t>
            </a:r>
            <a:r>
              <a:rPr lang="en-US" sz="2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nhà</a:t>
            </a:r>
            <a:r>
              <a:rPr lang="en-US" sz="2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Trần</a:t>
            </a:r>
            <a:r>
              <a:rPr lang="en-US" sz="2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mà</a:t>
            </a:r>
            <a:r>
              <a:rPr lang="en-US" sz="2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truyện</a:t>
            </a:r>
            <a:r>
              <a:rPr lang="en-US" sz="2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tái</a:t>
            </a:r>
            <a:r>
              <a:rPr lang="en-US" sz="2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hiện</a:t>
            </a:r>
            <a:r>
              <a:rPr lang="en-US" sz="2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các</a:t>
            </a:r>
            <a:r>
              <a:rPr lang="en-US" sz="2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từ</a:t>
            </a:r>
            <a:r>
              <a:rPr lang="en-US" sz="2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ngữ</a:t>
            </a:r>
            <a:r>
              <a:rPr lang="en-US" sz="2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chỉ</a:t>
            </a:r>
            <a:r>
              <a:rPr lang="en-US" sz="2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tước</a:t>
            </a:r>
            <a:r>
              <a:rPr lang="en-US" sz="2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hiệu</a:t>
            </a:r>
            <a:r>
              <a:rPr lang="en-US" sz="2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thời</a:t>
            </a:r>
            <a:r>
              <a:rPr lang="en-US" sz="2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phong</a:t>
            </a:r>
            <a:r>
              <a:rPr lang="en-US" sz="2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kiến</a:t>
            </a:r>
            <a:r>
              <a:rPr lang="en-US" sz="2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Quốc</a:t>
            </a:r>
            <a:r>
              <a:rPr lang="en-US" sz="2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công</a:t>
            </a:r>
            <a:r>
              <a:rPr lang="en-US" sz="2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Thượng</a:t>
            </a:r>
            <a:r>
              <a:rPr lang="en-US" sz="2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tướng</a:t>
            </a:r>
            <a:r>
              <a:rPr lang="en-US" sz="2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quân</a:t>
            </a:r>
            <a:r>
              <a:rPr lang="en-US" sz="2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 hay </a:t>
            </a:r>
            <a:r>
              <a:rPr lang="en-US" sz="2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từ</a:t>
            </a:r>
            <a:r>
              <a:rPr lang="en-US" sz="2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ngữ</a:t>
            </a:r>
            <a:r>
              <a:rPr lang="en-US" sz="2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tái</a:t>
            </a:r>
            <a:r>
              <a:rPr lang="en-US" sz="2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hiện</a:t>
            </a:r>
            <a:r>
              <a:rPr lang="en-US" sz="2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được</a:t>
            </a:r>
            <a:r>
              <a:rPr lang="en-US" sz="2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không</a:t>
            </a:r>
            <a:r>
              <a:rPr lang="en-US" sz="2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khí</a:t>
            </a:r>
            <a:r>
              <a:rPr lang="en-US" sz="2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thời</a:t>
            </a:r>
            <a:r>
              <a:rPr lang="en-US" sz="2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Trần</a:t>
            </a:r>
            <a:r>
              <a:rPr lang="en-US" sz="2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con </a:t>
            </a:r>
            <a:r>
              <a:rPr lang="en-US" sz="2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đường</a:t>
            </a:r>
            <a:r>
              <a:rPr lang="en-US" sz="2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qua </a:t>
            </a:r>
            <a:r>
              <a:rPr lang="en-US" sz="2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Màn</a:t>
            </a:r>
            <a:r>
              <a:rPr lang="en-US" sz="2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Trò</a:t>
            </a:r>
            <a:r>
              <a:rPr lang="en-US" sz="2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vượt</a:t>
            </a:r>
            <a:r>
              <a:rPr lang="en-US" sz="2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xong</a:t>
            </a:r>
            <a:r>
              <a:rPr lang="en-US" sz="2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bãi</a:t>
            </a:r>
            <a:r>
              <a:rPr lang="en-US" sz="2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lầy</a:t>
            </a:r>
            <a:r>
              <a:rPr lang="en-US" sz="2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trận</a:t>
            </a:r>
            <a:r>
              <a:rPr lang="en-US" sz="2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phá</a:t>
            </a:r>
            <a:r>
              <a:rPr lang="en-US" sz="2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vây</a:t>
            </a:r>
            <a:r>
              <a:rPr lang="en-US" sz="2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ải</a:t>
            </a:r>
            <a:r>
              <a:rPr lang="en-US" sz="2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Khả</a:t>
            </a:r>
            <a:r>
              <a:rPr lang="en-US" sz="2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Lá</a:t>
            </a:r>
            <a:r>
              <a:rPr lang="en-US" sz="2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a:t>
            </a:r>
            <a:r>
              <a:rPr lang="en-US" sz="2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sym typeface="Wingdings" panose="05000000000000000000" pitchFamily="2" charset="2"/>
              </a:rPr>
              <a:t></a:t>
            </a:r>
            <a:r>
              <a:rPr lang="en-US" sz="2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Tác</a:t>
            </a:r>
            <a:r>
              <a:rPr lang="en-US" sz="2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giả</a:t>
            </a:r>
            <a:r>
              <a:rPr lang="en-US" sz="2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đa</a:t>
            </a:r>
            <a:r>
              <a:rPr lang="en-US" sz="2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tái</a:t>
            </a:r>
            <a:r>
              <a:rPr lang="en-US" sz="2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hiện</a:t>
            </a:r>
            <a:r>
              <a:rPr lang="en-US" sz="2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được</a:t>
            </a:r>
            <a:r>
              <a:rPr lang="en-US" sz="2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không</a:t>
            </a:r>
            <a:r>
              <a:rPr lang="en-US" sz="2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khí</a:t>
            </a:r>
            <a:r>
              <a:rPr lang="en-US" sz="2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sự</a:t>
            </a:r>
            <a:r>
              <a:rPr lang="en-US" sz="2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kiện</a:t>
            </a:r>
            <a:r>
              <a:rPr lang="en-US" sz="2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và</a:t>
            </a:r>
            <a:r>
              <a:rPr lang="en-US" sz="2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con </a:t>
            </a:r>
            <a:r>
              <a:rPr lang="en-US" sz="2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người</a:t>
            </a:r>
            <a:r>
              <a:rPr lang="en-US" sz="2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lịch</a:t>
            </a:r>
            <a:r>
              <a:rPr lang="en-US" sz="2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sử</a:t>
            </a:r>
            <a:r>
              <a:rPr lang="en-US" sz="2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thời</a:t>
            </a:r>
            <a:r>
              <a:rPr lang="en-US" sz="2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nhà</a:t>
            </a:r>
            <a:r>
              <a:rPr lang="en-US" sz="2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Trần</a:t>
            </a:r>
            <a:r>
              <a:rPr lang="en-US" sz="2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một</a:t>
            </a:r>
            <a:r>
              <a:rPr lang="en-US" sz="2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cách</a:t>
            </a:r>
            <a:r>
              <a:rPr lang="en-US" sz="2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sinh</a:t>
            </a:r>
            <a:r>
              <a:rPr lang="en-US" sz="2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động</a:t>
            </a:r>
            <a:r>
              <a:rPr lang="en-US" sz="2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a:t>
            </a:r>
            <a:endParaRPr lang="en-US" sz="2600" dirty="0">
              <a:latin typeface="#9Slide03 Arima Madurai Bold" panose="00000800000000000000" pitchFamily="2" charset="0"/>
              <a:cs typeface="#9Slide03 Arima Madurai Bold" panose="00000800000000000000" pitchFamily="2" charset="0"/>
            </a:endParaRPr>
          </a:p>
        </p:txBody>
      </p:sp>
      <p:sp>
        <p:nvSpPr>
          <p:cNvPr id="5" name="TextBox 4">
            <a:extLst>
              <a:ext uri="{FF2B5EF4-FFF2-40B4-BE49-F238E27FC236}">
                <a16:creationId xmlns:a16="http://schemas.microsoft.com/office/drawing/2014/main" id="{73807A19-0F99-FC19-BF96-1906E6C1D2AE}"/>
              </a:ext>
            </a:extLst>
          </p:cNvPr>
          <p:cNvSpPr txBox="1"/>
          <p:nvPr/>
        </p:nvSpPr>
        <p:spPr>
          <a:xfrm>
            <a:off x="3276598" y="1006594"/>
            <a:ext cx="11734800" cy="677108"/>
          </a:xfrm>
          <a:prstGeom prst="rect">
            <a:avLst/>
          </a:prstGeom>
        </p:spPr>
        <p:txBody>
          <a:bodyPr wrap="square" lIns="0" tIns="0" rIns="0" bIns="0" rtlCol="0" anchor="t">
            <a:spAutoFit/>
          </a:bodyPr>
          <a:lstStyle>
            <a:defPPr>
              <a:defRPr lang="en-US"/>
            </a:defPPr>
            <a:lvl1pPr marR="0" lvl="0" indent="0" algn="ctr" fontAlgn="auto">
              <a:lnSpc>
                <a:spcPts val="11397"/>
              </a:lnSpc>
              <a:spcBef>
                <a:spcPts val="0"/>
              </a:spcBef>
              <a:spcAft>
                <a:spcPts val="0"/>
              </a:spcAft>
              <a:buClrTx/>
              <a:buSzTx/>
              <a:buFontTx/>
              <a:buNone/>
              <a:tabLst/>
              <a:defRPr kumimoji="0" sz="13100" b="0" i="0" u="none" strike="noStrike" cap="none" spc="-746" normalizeH="0" baseline="0">
                <a:ln>
                  <a:noFill/>
                </a:ln>
                <a:solidFill>
                  <a:srgbClr val="764D3A"/>
                </a:solidFill>
                <a:effectLst/>
                <a:uLnTx/>
                <a:uFillTx/>
                <a:latin typeface="#9Slide05 SVNEgregio Script" panose="02000500000000000000" pitchFamily="2" charset="0"/>
              </a:defRPr>
            </a:lvl1pPr>
          </a:lstStyle>
          <a:p>
            <a:pPr>
              <a:lnSpc>
                <a:spcPct val="100000"/>
              </a:lnSpc>
            </a:pPr>
            <a:r>
              <a:rPr lang="de-DE" sz="4400" kern="100" spc="0" dirty="0">
                <a:latin typeface="#9Slide03 BoosterNextFYBlack" panose="02000A03000000020004" pitchFamily="2" charset="0"/>
              </a:rPr>
              <a:t>THỰC HÀNH ĐỌC HIỂU VĂN BẢN </a:t>
            </a:r>
            <a:endParaRPr lang="en-US" sz="4400" kern="100" spc="0" dirty="0">
              <a:latin typeface="#9Slide03 BoosterNextFYBlack" panose="02000A03000000020004" pitchFamily="2" charset="0"/>
            </a:endParaRPr>
          </a:p>
        </p:txBody>
      </p:sp>
    </p:spTree>
    <p:extLst>
      <p:ext uri="{BB962C8B-B14F-4D97-AF65-F5344CB8AC3E}">
        <p14:creationId xmlns:p14="http://schemas.microsoft.com/office/powerpoint/2010/main" val="1143164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fade">
                                      <p:cBhvr>
                                        <p:cTn id="22"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20323" t="-4464" r="-13756" b="-523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685799" y="800100"/>
            <a:ext cx="16916400" cy="8686800"/>
          </a:xfrm>
          <a:custGeom>
            <a:avLst/>
            <a:gdLst/>
            <a:ahLst/>
            <a:cxnLst/>
            <a:rect l="l" t="t" r="r" b="b"/>
            <a:pathLst>
              <a:path w="12422038" h="8229600">
                <a:moveTo>
                  <a:pt x="0" y="0"/>
                </a:moveTo>
                <a:lnTo>
                  <a:pt x="12422038" y="0"/>
                </a:lnTo>
                <a:lnTo>
                  <a:pt x="12422038" y="8229600"/>
                </a:lnTo>
                <a:lnTo>
                  <a:pt x="0" y="82296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ctr" defTabSz="914400" rtl="0" eaLnBrk="1" fontAlgn="auto" latinLnBrk="0" hangingPunct="1">
              <a:lnSpc>
                <a:spcPct val="100000"/>
              </a:lnSpc>
              <a:spcBef>
                <a:spcPts val="600"/>
              </a:spcBef>
              <a:spcAft>
                <a:spcPts val="60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aphicFrame>
        <p:nvGraphicFramePr>
          <p:cNvPr id="4" name="Table 3">
            <a:extLst>
              <a:ext uri="{FF2B5EF4-FFF2-40B4-BE49-F238E27FC236}">
                <a16:creationId xmlns:a16="http://schemas.microsoft.com/office/drawing/2014/main" id="{C87F46EE-0196-6CC6-D9AB-477D3AA013B5}"/>
              </a:ext>
            </a:extLst>
          </p:cNvPr>
          <p:cNvGraphicFramePr>
            <a:graphicFrameLocks noGrp="1"/>
          </p:cNvGraphicFramePr>
          <p:nvPr>
            <p:extLst>
              <p:ext uri="{D42A27DB-BD31-4B8C-83A1-F6EECF244321}">
                <p14:modId xmlns:p14="http://schemas.microsoft.com/office/powerpoint/2010/main" val="55925218"/>
              </p:ext>
            </p:extLst>
          </p:nvPr>
        </p:nvGraphicFramePr>
        <p:xfrm>
          <a:off x="1371599" y="2665218"/>
          <a:ext cx="15544800" cy="5562600"/>
        </p:xfrm>
        <a:graphic>
          <a:graphicData uri="http://schemas.openxmlformats.org/drawingml/2006/table">
            <a:tbl>
              <a:tblPr firstRow="1" firstCol="1" bandRow="1">
                <a:tableStyleId>{5940675A-B579-460E-94D1-54222C63F5DA}</a:tableStyleId>
              </a:tblPr>
              <a:tblGrid>
                <a:gridCol w="3107599">
                  <a:extLst>
                    <a:ext uri="{9D8B030D-6E8A-4147-A177-3AD203B41FA5}">
                      <a16:colId xmlns:a16="http://schemas.microsoft.com/office/drawing/2014/main" val="1123816656"/>
                    </a:ext>
                  </a:extLst>
                </a:gridCol>
                <a:gridCol w="12437201">
                  <a:extLst>
                    <a:ext uri="{9D8B030D-6E8A-4147-A177-3AD203B41FA5}">
                      <a16:colId xmlns:a16="http://schemas.microsoft.com/office/drawing/2014/main" val="2037703139"/>
                    </a:ext>
                  </a:extLst>
                </a:gridCol>
              </a:tblGrid>
              <a:tr h="594360">
                <a:tc>
                  <a:txBody>
                    <a:bodyPr/>
                    <a:lstStyle/>
                    <a:p>
                      <a:pPr algn="ctr">
                        <a:spcBef>
                          <a:spcPts val="600"/>
                        </a:spcBef>
                        <a:spcAft>
                          <a:spcPts val="600"/>
                        </a:spcAft>
                      </a:pPr>
                      <a:r>
                        <a:rPr lang="en-US" sz="3200" dirty="0" err="1">
                          <a:effectLst/>
                          <a:latin typeface="#9Slide03 BoosterNextFYBlack" panose="02000A03000000020004" pitchFamily="2" charset="0"/>
                        </a:rPr>
                        <a:t>Yêu</a:t>
                      </a:r>
                      <a:r>
                        <a:rPr lang="en-US" sz="3200" dirty="0">
                          <a:effectLst/>
                          <a:latin typeface="#9Slide03 BoosterNextFYBlack" panose="02000A03000000020004" pitchFamily="2" charset="0"/>
                        </a:rPr>
                        <a:t> </a:t>
                      </a:r>
                      <a:r>
                        <a:rPr lang="en-US" sz="3200" dirty="0" err="1">
                          <a:effectLst/>
                          <a:latin typeface="#9Slide03 BoosterNextFYBlack" panose="02000A03000000020004" pitchFamily="2" charset="0"/>
                        </a:rPr>
                        <a:t>cầu</a:t>
                      </a:r>
                      <a:endParaRPr lang="en-US" sz="3200" dirty="0">
                        <a:effectLst/>
                        <a:latin typeface="#9Slide03 BoosterNextFYBlack" panose="02000A03000000020004" pitchFamily="2"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Bef>
                          <a:spcPts val="600"/>
                        </a:spcBef>
                        <a:spcAft>
                          <a:spcPts val="600"/>
                        </a:spcAft>
                      </a:pPr>
                      <a:r>
                        <a:rPr lang="en-US" sz="3200" dirty="0" err="1">
                          <a:effectLst/>
                          <a:latin typeface="#9Slide03 BoosterNextFYBlack" panose="02000A03000000020004" pitchFamily="2" charset="0"/>
                        </a:rPr>
                        <a:t>Nội</a:t>
                      </a:r>
                      <a:r>
                        <a:rPr lang="en-US" sz="3200" dirty="0">
                          <a:effectLst/>
                          <a:latin typeface="#9Slide03 BoosterNextFYBlack" panose="02000A03000000020004" pitchFamily="2" charset="0"/>
                        </a:rPr>
                        <a:t> dung</a:t>
                      </a:r>
                      <a:endParaRPr lang="en-US" sz="3200" dirty="0">
                        <a:effectLst/>
                        <a:latin typeface="#9Slide03 BoosterNextFYBlack" panose="02000A03000000020004" pitchFamily="2"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319308436"/>
                  </a:ext>
                </a:extLst>
              </a:tr>
              <a:tr h="0">
                <a:tc>
                  <a:txBody>
                    <a:bodyPr/>
                    <a:lstStyle/>
                    <a:p>
                      <a:pPr algn="just">
                        <a:spcBef>
                          <a:spcPts val="600"/>
                        </a:spcBef>
                        <a:spcAft>
                          <a:spcPts val="600"/>
                        </a:spcAft>
                      </a:pP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spcBef>
                          <a:spcPts val="600"/>
                        </a:spcBef>
                        <a:spcAft>
                          <a:spcPts val="600"/>
                        </a:spcAft>
                      </a:pP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spcBef>
                          <a:spcPts val="600"/>
                        </a:spcBef>
                        <a:spcAft>
                          <a:spcPts val="600"/>
                        </a:spcAft>
                      </a:pP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spcBef>
                          <a:spcPts val="600"/>
                        </a:spcBef>
                        <a:spcAft>
                          <a:spcPts val="600"/>
                        </a:spcAft>
                      </a:pP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spcBef>
                          <a:spcPts val="600"/>
                        </a:spcBef>
                        <a:spcAft>
                          <a:spcPts val="600"/>
                        </a:spcAft>
                      </a:pP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spcBef>
                          <a:spcPts val="600"/>
                        </a:spcBef>
                        <a:spcAft>
                          <a:spcPts val="600"/>
                        </a:spcAft>
                      </a:pP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spcBef>
                          <a:spcPts val="600"/>
                        </a:spcBef>
                        <a:spcAft>
                          <a:spcPts val="600"/>
                        </a:spcAft>
                      </a:pP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spcBef>
                          <a:spcPts val="600"/>
                        </a:spcBef>
                        <a:spcAft>
                          <a:spcPts val="600"/>
                        </a:spcAft>
                      </a:pP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Bef>
                          <a:spcPts val="600"/>
                        </a:spcBef>
                        <a:spcAft>
                          <a:spcPts val="600"/>
                        </a:spcAft>
                      </a:pP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03030124"/>
                  </a:ext>
                </a:extLst>
              </a:tr>
            </a:tbl>
          </a:graphicData>
        </a:graphic>
      </p:graphicFrame>
      <p:sp>
        <p:nvSpPr>
          <p:cNvPr id="6" name="TextBox 5">
            <a:extLst>
              <a:ext uri="{FF2B5EF4-FFF2-40B4-BE49-F238E27FC236}">
                <a16:creationId xmlns:a16="http://schemas.microsoft.com/office/drawing/2014/main" id="{A18864BE-DACD-9D8F-82C7-D1BAF9AA21A5}"/>
              </a:ext>
            </a:extLst>
          </p:cNvPr>
          <p:cNvSpPr txBox="1"/>
          <p:nvPr/>
        </p:nvSpPr>
        <p:spPr>
          <a:xfrm>
            <a:off x="1381432" y="4510563"/>
            <a:ext cx="3047999" cy="2246769"/>
          </a:xfrm>
          <a:prstGeom prst="rect">
            <a:avLst/>
          </a:prstGeom>
          <a:noFill/>
        </p:spPr>
        <p:txBody>
          <a:bodyPr wrap="square">
            <a:spAutoFit/>
          </a:bodyPr>
          <a:lstStyle>
            <a:defPPr>
              <a:defRPr lang="en-US"/>
            </a:defPPr>
            <a:lvl1pPr algn="just">
              <a:spcBef>
                <a:spcPts val="600"/>
              </a:spcBef>
              <a:spcAft>
                <a:spcPts val="600"/>
              </a:spcAft>
              <a:defRPr sz="2400">
                <a:effectLst/>
                <a:latin typeface="#9Slide03 Arima Madurai Bold" panose="00000800000000000000" pitchFamily="2" charset="0"/>
                <a:ea typeface="Times New Roman" panose="02020603050405020304" pitchFamily="18" charset="0"/>
                <a:cs typeface="#9Slide03 Arima Madurai Bold" panose="00000800000000000000" pitchFamily="2" charset="0"/>
              </a:defRPr>
            </a:lvl1pPr>
          </a:lstStyle>
          <a:p>
            <a:r>
              <a:rPr lang="en-US" sz="2800" dirty="0"/>
              <a:t>4. Trong </a:t>
            </a:r>
            <a:r>
              <a:rPr lang="en-US" sz="2800" dirty="0" err="1"/>
              <a:t>đoạn</a:t>
            </a:r>
            <a:r>
              <a:rPr lang="en-US" sz="2800" dirty="0"/>
              <a:t> </a:t>
            </a:r>
            <a:r>
              <a:rPr lang="en-US" sz="2800" dirty="0" err="1"/>
              <a:t>trích</a:t>
            </a:r>
            <a:r>
              <a:rPr lang="en-US" sz="2800" dirty="0"/>
              <a:t> </a:t>
            </a:r>
            <a:r>
              <a:rPr lang="en-US" sz="2800" dirty="0" err="1"/>
              <a:t>trên</a:t>
            </a:r>
            <a:r>
              <a:rPr lang="en-US" sz="2800" dirty="0"/>
              <a:t>, </a:t>
            </a:r>
            <a:r>
              <a:rPr lang="en-US" sz="2800" dirty="0" err="1"/>
              <a:t>điều</a:t>
            </a:r>
            <a:r>
              <a:rPr lang="en-US" sz="2800" dirty="0"/>
              <a:t> </a:t>
            </a:r>
            <a:r>
              <a:rPr lang="en-US" sz="2800" dirty="0" err="1"/>
              <a:t>gì</a:t>
            </a:r>
            <a:r>
              <a:rPr lang="en-US" sz="2800" dirty="0"/>
              <a:t> </a:t>
            </a:r>
            <a:r>
              <a:rPr lang="en-US" sz="2800" dirty="0" err="1"/>
              <a:t>gây</a:t>
            </a:r>
            <a:r>
              <a:rPr lang="en-US" sz="2800" dirty="0"/>
              <a:t> </a:t>
            </a:r>
            <a:r>
              <a:rPr lang="en-US" sz="2800" dirty="0" err="1"/>
              <a:t>ấn</a:t>
            </a:r>
            <a:r>
              <a:rPr lang="en-US" sz="2800" dirty="0"/>
              <a:t> </a:t>
            </a:r>
            <a:r>
              <a:rPr lang="en-US" sz="2800" dirty="0" err="1"/>
              <a:t>tượng</a:t>
            </a:r>
            <a:r>
              <a:rPr lang="en-US" sz="2800" dirty="0"/>
              <a:t> </a:t>
            </a:r>
            <a:r>
              <a:rPr lang="en-US" sz="2800" dirty="0" err="1"/>
              <a:t>sâu</a:t>
            </a:r>
            <a:r>
              <a:rPr lang="en-US" sz="2800" dirty="0"/>
              <a:t> </a:t>
            </a:r>
            <a:r>
              <a:rPr lang="en-US" sz="2800" dirty="0" err="1"/>
              <a:t>sắc</a:t>
            </a:r>
            <a:r>
              <a:rPr lang="en-US" sz="2800" dirty="0"/>
              <a:t> </a:t>
            </a:r>
            <a:r>
              <a:rPr lang="en-US" sz="2800" dirty="0" err="1"/>
              <a:t>nhất</a:t>
            </a:r>
            <a:r>
              <a:rPr lang="en-US" sz="2800" dirty="0"/>
              <a:t> </a:t>
            </a:r>
            <a:r>
              <a:rPr lang="en-US" sz="2800" dirty="0" err="1"/>
              <a:t>đối</a:t>
            </a:r>
            <a:r>
              <a:rPr lang="en-US" sz="2800" dirty="0"/>
              <a:t> </a:t>
            </a:r>
            <a:r>
              <a:rPr lang="en-US" sz="2800" dirty="0" err="1"/>
              <a:t>với</a:t>
            </a:r>
            <a:r>
              <a:rPr lang="en-US" sz="2800" dirty="0"/>
              <a:t> </a:t>
            </a:r>
            <a:r>
              <a:rPr lang="en-US" sz="2800" dirty="0" err="1"/>
              <a:t>em</a:t>
            </a:r>
            <a:r>
              <a:rPr lang="en-US" sz="2800" dirty="0"/>
              <a:t>? </a:t>
            </a:r>
            <a:r>
              <a:rPr lang="en-US" sz="2800" dirty="0" err="1"/>
              <a:t>Vì</a:t>
            </a:r>
            <a:r>
              <a:rPr lang="en-US" sz="2800" dirty="0"/>
              <a:t> </a:t>
            </a:r>
            <a:r>
              <a:rPr lang="en-US" sz="2800" dirty="0" err="1"/>
              <a:t>sao</a:t>
            </a:r>
            <a:r>
              <a:rPr lang="en-US" sz="2800" dirty="0"/>
              <a:t>?</a:t>
            </a:r>
          </a:p>
        </p:txBody>
      </p:sp>
      <p:sp>
        <p:nvSpPr>
          <p:cNvPr id="8" name="TextBox 7">
            <a:extLst>
              <a:ext uri="{FF2B5EF4-FFF2-40B4-BE49-F238E27FC236}">
                <a16:creationId xmlns:a16="http://schemas.microsoft.com/office/drawing/2014/main" id="{5C61F370-2779-EC93-8307-A3DAC6BBEE27}"/>
              </a:ext>
            </a:extLst>
          </p:cNvPr>
          <p:cNvSpPr txBox="1"/>
          <p:nvPr/>
        </p:nvSpPr>
        <p:spPr>
          <a:xfrm>
            <a:off x="4576914" y="3771900"/>
            <a:ext cx="12192002" cy="3724096"/>
          </a:xfrm>
          <a:prstGeom prst="rect">
            <a:avLst/>
          </a:prstGeom>
          <a:noFill/>
        </p:spPr>
        <p:txBody>
          <a:bodyPr wrap="square">
            <a:spAutoFit/>
          </a:bodyPr>
          <a:lstStyle/>
          <a:p>
            <a:pPr algn="just">
              <a:spcBef>
                <a:spcPts val="1200"/>
              </a:spcBef>
              <a:spcAft>
                <a:spcPts val="1200"/>
              </a:spcAft>
            </a:pP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Trong </a:t>
            </a:r>
            <a:r>
              <a:rPr lang="en-US" sz="28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đoạn</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trích</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có</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nhiều</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điều</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gây</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ấn</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tượng</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HS </a:t>
            </a:r>
            <a:r>
              <a:rPr lang="en-US" sz="28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có</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thể</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tuỳ</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chọn</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điều</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gây</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ấn</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tượng</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sâu</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sắc</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nhất</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trong</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đoạn</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trích</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và</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lí</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giải</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phù</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hợp</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a:t>
            </a:r>
          </a:p>
          <a:p>
            <a:pPr algn="just">
              <a:spcBef>
                <a:spcPts val="1200"/>
              </a:spcBef>
              <a:spcAft>
                <a:spcPts val="1200"/>
              </a:spcAft>
            </a:pPr>
            <a:r>
              <a:rPr lang="en-US" sz="28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Ví</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dụ</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Trần</a:t>
            </a:r>
            <a:r>
              <a:rPr lang="en-US" sz="28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Bình </a:t>
            </a:r>
            <a:r>
              <a:rPr lang="en-US" sz="28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Trọng</a:t>
            </a:r>
            <a:r>
              <a:rPr lang="en-US" sz="28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xoá</a:t>
            </a:r>
            <a:r>
              <a:rPr lang="en-US" sz="28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vết</a:t>
            </a:r>
            <a:r>
              <a:rPr lang="en-US" sz="28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xăm</a:t>
            </a:r>
            <a:r>
              <a:rPr lang="en-US" sz="28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nô</a:t>
            </a:r>
            <a:r>
              <a:rPr lang="en-US" sz="28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tì</a:t>
            </a:r>
            <a:r>
              <a:rPr lang="en-US" sz="28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trên</a:t>
            </a:r>
            <a:r>
              <a:rPr lang="en-US" sz="28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trán</a:t>
            </a:r>
            <a:r>
              <a:rPr lang="en-US" sz="28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của</a:t>
            </a:r>
            <a:r>
              <a:rPr lang="en-US" sz="28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Hoàng </a:t>
            </a:r>
            <a:r>
              <a:rPr lang="en-US" sz="28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Đỗ</a:t>
            </a:r>
            <a:r>
              <a:rPr lang="en-US" sz="28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để</a:t>
            </a:r>
            <a:r>
              <a:rPr lang="en-US" sz="28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cậu</a:t>
            </a:r>
            <a:r>
              <a:rPr lang="en-US" sz="28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bé</a:t>
            </a:r>
            <a:r>
              <a:rPr lang="en-US" sz="28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trở</a:t>
            </a:r>
            <a:r>
              <a:rPr lang="en-US" sz="28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thành</a:t>
            </a:r>
            <a:r>
              <a:rPr lang="en-US" sz="28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người</a:t>
            </a:r>
            <a:r>
              <a:rPr lang="en-US" sz="28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dân</a:t>
            </a:r>
            <a:r>
              <a:rPr lang="en-US" sz="28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tự</a:t>
            </a:r>
            <a:r>
              <a:rPr lang="en-US" sz="28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do. </a:t>
            </a:r>
            <a:r>
              <a:rPr lang="en-US" sz="28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Đó</a:t>
            </a:r>
            <a:r>
              <a:rPr lang="en-US" sz="28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là</a:t>
            </a:r>
            <a:r>
              <a:rPr lang="en-US" sz="28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món</a:t>
            </a:r>
            <a:r>
              <a:rPr lang="en-US" sz="28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quà</a:t>
            </a:r>
            <a:r>
              <a:rPr lang="en-US" sz="28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vô</a:t>
            </a:r>
            <a:r>
              <a:rPr lang="en-US" sz="28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cùng</a:t>
            </a:r>
            <a:r>
              <a:rPr lang="en-US" sz="28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quý</a:t>
            </a:r>
            <a:r>
              <a:rPr lang="en-US" sz="28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giá</a:t>
            </a:r>
            <a:r>
              <a:rPr lang="en-US" sz="28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mà</a:t>
            </a:r>
            <a:r>
              <a:rPr lang="en-US" sz="28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Trần</a:t>
            </a:r>
            <a:r>
              <a:rPr lang="en-US" sz="28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Bình </a:t>
            </a:r>
            <a:r>
              <a:rPr lang="en-US" sz="28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Trọng</a:t>
            </a:r>
            <a:r>
              <a:rPr lang="en-US" sz="28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trao</a:t>
            </a:r>
            <a:r>
              <a:rPr lang="en-US" sz="28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cho</a:t>
            </a:r>
            <a:r>
              <a:rPr lang="en-US" sz="28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Hoàng </a:t>
            </a:r>
            <a:r>
              <a:rPr lang="en-US" sz="28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Đỗ</a:t>
            </a:r>
            <a:r>
              <a:rPr lang="en-US" sz="28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với</a:t>
            </a:r>
            <a:r>
              <a:rPr lang="en-US" sz="28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tình</a:t>
            </a:r>
            <a:r>
              <a:rPr lang="en-US" sz="28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cảm</a:t>
            </a:r>
            <a:r>
              <a:rPr lang="en-US" sz="28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yêu</a:t>
            </a:r>
            <a:r>
              <a:rPr lang="en-US" sz="28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quý</a:t>
            </a:r>
            <a:r>
              <a:rPr lang="en-US" sz="28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như</a:t>
            </a:r>
            <a:r>
              <a:rPr lang="en-US" sz="28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anh</a:t>
            </a:r>
            <a:r>
              <a:rPr lang="en-US" sz="28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em</a:t>
            </a:r>
            <a:r>
              <a:rPr lang="en-US" sz="28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ruột</a:t>
            </a:r>
            <a:r>
              <a:rPr lang="en-US" sz="28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i="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thịt</a:t>
            </a:r>
            <a:r>
              <a:rPr lang="en-US" sz="28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a:t>
            </a:r>
            <a:endPar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p>
            <a:pPr>
              <a:spcBef>
                <a:spcPts val="1200"/>
              </a:spcBef>
              <a:spcAft>
                <a:spcPts val="1200"/>
              </a:spcAft>
            </a:pPr>
            <a:r>
              <a:rPr lang="en-US" sz="28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sym typeface="Wingdings" panose="05000000000000000000" pitchFamily="2" charset="2"/>
              </a:rPr>
              <a:t></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chi </a:t>
            </a:r>
            <a:r>
              <a:rPr lang="en-US" sz="28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tiết</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gây</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xúc</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động</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mạnh</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cho</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người</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đọc</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cho</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thấy</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tấm</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lòng</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nhân</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ái</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của</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Trần</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Bình </a:t>
            </a:r>
            <a:r>
              <a:rPr lang="en-US" sz="28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Trọng</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và</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thể</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hiện</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tư</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tưởng</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đẹp</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đẽ</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của</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quân</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tướng</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thời</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nhà</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Trần</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endParaRPr lang="en-US" sz="2800" dirty="0">
              <a:latin typeface="#9Slide03 Arima Madurai Bold" panose="00000800000000000000" pitchFamily="2" charset="0"/>
              <a:cs typeface="#9Slide03 Arima Madurai Bold" panose="00000800000000000000" pitchFamily="2" charset="0"/>
            </a:endParaRPr>
          </a:p>
        </p:txBody>
      </p:sp>
      <p:sp>
        <p:nvSpPr>
          <p:cNvPr id="5" name="TextBox 4">
            <a:extLst>
              <a:ext uri="{FF2B5EF4-FFF2-40B4-BE49-F238E27FC236}">
                <a16:creationId xmlns:a16="http://schemas.microsoft.com/office/drawing/2014/main" id="{BA8FA229-6344-642E-6604-ED067AC189EB}"/>
              </a:ext>
            </a:extLst>
          </p:cNvPr>
          <p:cNvSpPr txBox="1"/>
          <p:nvPr/>
        </p:nvSpPr>
        <p:spPr>
          <a:xfrm>
            <a:off x="3276599" y="1338382"/>
            <a:ext cx="11734800" cy="677108"/>
          </a:xfrm>
          <a:prstGeom prst="rect">
            <a:avLst/>
          </a:prstGeom>
        </p:spPr>
        <p:txBody>
          <a:bodyPr wrap="square" lIns="0" tIns="0" rIns="0" bIns="0" rtlCol="0" anchor="t">
            <a:spAutoFit/>
          </a:bodyPr>
          <a:lstStyle>
            <a:defPPr>
              <a:defRPr lang="en-US"/>
            </a:defPPr>
            <a:lvl1pPr marR="0" lvl="0" indent="0" algn="ctr" fontAlgn="auto">
              <a:lnSpc>
                <a:spcPts val="11397"/>
              </a:lnSpc>
              <a:spcBef>
                <a:spcPts val="0"/>
              </a:spcBef>
              <a:spcAft>
                <a:spcPts val="0"/>
              </a:spcAft>
              <a:buClrTx/>
              <a:buSzTx/>
              <a:buFontTx/>
              <a:buNone/>
              <a:tabLst/>
              <a:defRPr kumimoji="0" sz="13100" b="0" i="0" u="none" strike="noStrike" cap="none" spc="-746" normalizeH="0" baseline="0">
                <a:ln>
                  <a:noFill/>
                </a:ln>
                <a:solidFill>
                  <a:srgbClr val="764D3A"/>
                </a:solidFill>
                <a:effectLst/>
                <a:uLnTx/>
                <a:uFillTx/>
                <a:latin typeface="#9Slide05 SVNEgregio Script" panose="02000500000000000000" pitchFamily="2" charset="0"/>
              </a:defRPr>
            </a:lvl1pPr>
          </a:lstStyle>
          <a:p>
            <a:pPr>
              <a:lnSpc>
                <a:spcPct val="100000"/>
              </a:lnSpc>
            </a:pPr>
            <a:r>
              <a:rPr lang="de-DE" sz="4400" kern="100" spc="0" dirty="0">
                <a:latin typeface="#9Slide03 BoosterNextFYBlack" panose="02000A03000000020004" pitchFamily="2" charset="0"/>
              </a:rPr>
              <a:t>THỰC HÀNH ĐỌC HIỂU VĂN BẢN </a:t>
            </a:r>
            <a:endParaRPr lang="en-US" sz="4400" kern="100" spc="0" dirty="0">
              <a:latin typeface="#9Slide03 BoosterNextFYBlack" panose="02000A03000000020004" pitchFamily="2" charset="0"/>
            </a:endParaRPr>
          </a:p>
        </p:txBody>
      </p:sp>
    </p:spTree>
    <p:extLst>
      <p:ext uri="{BB962C8B-B14F-4D97-AF65-F5344CB8AC3E}">
        <p14:creationId xmlns:p14="http://schemas.microsoft.com/office/powerpoint/2010/main" val="1321008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20323" t="-4464" r="-13756" b="-523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685799" y="800100"/>
            <a:ext cx="16916400" cy="8686800"/>
          </a:xfrm>
          <a:custGeom>
            <a:avLst/>
            <a:gdLst/>
            <a:ahLst/>
            <a:cxnLst/>
            <a:rect l="l" t="t" r="r" b="b"/>
            <a:pathLst>
              <a:path w="12422038" h="8229600">
                <a:moveTo>
                  <a:pt x="0" y="0"/>
                </a:moveTo>
                <a:lnTo>
                  <a:pt x="12422038" y="0"/>
                </a:lnTo>
                <a:lnTo>
                  <a:pt x="12422038" y="8229600"/>
                </a:lnTo>
                <a:lnTo>
                  <a:pt x="0" y="82296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ctr" defTabSz="914400" rtl="0" eaLnBrk="1" fontAlgn="auto" latinLnBrk="0" hangingPunct="1">
              <a:lnSpc>
                <a:spcPct val="100000"/>
              </a:lnSpc>
              <a:spcBef>
                <a:spcPts val="600"/>
              </a:spcBef>
              <a:spcAft>
                <a:spcPts val="60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aphicFrame>
        <p:nvGraphicFramePr>
          <p:cNvPr id="4" name="Table 3">
            <a:extLst>
              <a:ext uri="{FF2B5EF4-FFF2-40B4-BE49-F238E27FC236}">
                <a16:creationId xmlns:a16="http://schemas.microsoft.com/office/drawing/2014/main" id="{C87F46EE-0196-6CC6-D9AB-477D3AA013B5}"/>
              </a:ext>
            </a:extLst>
          </p:cNvPr>
          <p:cNvGraphicFramePr>
            <a:graphicFrameLocks noGrp="1"/>
          </p:cNvGraphicFramePr>
          <p:nvPr>
            <p:extLst>
              <p:ext uri="{D42A27DB-BD31-4B8C-83A1-F6EECF244321}">
                <p14:modId xmlns:p14="http://schemas.microsoft.com/office/powerpoint/2010/main" val="95438465"/>
              </p:ext>
            </p:extLst>
          </p:nvPr>
        </p:nvGraphicFramePr>
        <p:xfrm>
          <a:off x="1219200" y="2415540"/>
          <a:ext cx="15621000" cy="6355080"/>
        </p:xfrm>
        <a:graphic>
          <a:graphicData uri="http://schemas.openxmlformats.org/drawingml/2006/table">
            <a:tbl>
              <a:tblPr firstRow="1" firstCol="1" bandRow="1">
                <a:tableStyleId>{5940675A-B579-460E-94D1-54222C63F5DA}</a:tableStyleId>
              </a:tblPr>
              <a:tblGrid>
                <a:gridCol w="3534194">
                  <a:extLst>
                    <a:ext uri="{9D8B030D-6E8A-4147-A177-3AD203B41FA5}">
                      <a16:colId xmlns:a16="http://schemas.microsoft.com/office/drawing/2014/main" val="1123816656"/>
                    </a:ext>
                  </a:extLst>
                </a:gridCol>
                <a:gridCol w="12086806">
                  <a:extLst>
                    <a:ext uri="{9D8B030D-6E8A-4147-A177-3AD203B41FA5}">
                      <a16:colId xmlns:a16="http://schemas.microsoft.com/office/drawing/2014/main" val="2037703139"/>
                    </a:ext>
                  </a:extLst>
                </a:gridCol>
              </a:tblGrid>
              <a:tr h="746760">
                <a:tc>
                  <a:txBody>
                    <a:bodyPr/>
                    <a:lstStyle/>
                    <a:p>
                      <a:pPr algn="ctr">
                        <a:spcBef>
                          <a:spcPts val="600"/>
                        </a:spcBef>
                        <a:spcAft>
                          <a:spcPts val="600"/>
                        </a:spcAft>
                      </a:pPr>
                      <a:r>
                        <a:rPr lang="en-US" sz="3200" dirty="0" err="1">
                          <a:effectLst/>
                          <a:latin typeface="#9Slide03 BoosterNextFYBlack" panose="02000A03000000020004" pitchFamily="2" charset="0"/>
                        </a:rPr>
                        <a:t>Yêu</a:t>
                      </a:r>
                      <a:r>
                        <a:rPr lang="en-US" sz="3200" dirty="0">
                          <a:effectLst/>
                          <a:latin typeface="#9Slide03 BoosterNextFYBlack" panose="02000A03000000020004" pitchFamily="2" charset="0"/>
                        </a:rPr>
                        <a:t> </a:t>
                      </a:r>
                      <a:r>
                        <a:rPr lang="en-US" sz="3200" dirty="0" err="1">
                          <a:effectLst/>
                          <a:latin typeface="#9Slide03 BoosterNextFYBlack" panose="02000A03000000020004" pitchFamily="2" charset="0"/>
                        </a:rPr>
                        <a:t>cầu</a:t>
                      </a:r>
                      <a:endParaRPr lang="en-US" sz="3200" dirty="0">
                        <a:effectLst/>
                        <a:latin typeface="#9Slide03 BoosterNextFYBlack" panose="02000A03000000020004" pitchFamily="2"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Bef>
                          <a:spcPts val="600"/>
                        </a:spcBef>
                        <a:spcAft>
                          <a:spcPts val="600"/>
                        </a:spcAft>
                      </a:pPr>
                      <a:r>
                        <a:rPr lang="en-US" sz="3200" dirty="0" err="1">
                          <a:effectLst/>
                          <a:latin typeface="#9Slide03 BoosterNextFYBlack" panose="02000A03000000020004" pitchFamily="2" charset="0"/>
                        </a:rPr>
                        <a:t>Nội</a:t>
                      </a:r>
                      <a:r>
                        <a:rPr lang="en-US" sz="3200" dirty="0">
                          <a:effectLst/>
                          <a:latin typeface="#9Slide03 BoosterNextFYBlack" panose="02000A03000000020004" pitchFamily="2" charset="0"/>
                        </a:rPr>
                        <a:t> dung</a:t>
                      </a:r>
                      <a:endParaRPr lang="en-US" sz="3200" dirty="0">
                        <a:effectLst/>
                        <a:latin typeface="#9Slide03 BoosterNextFYBlack" panose="02000A03000000020004" pitchFamily="2"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319308436"/>
                  </a:ext>
                </a:extLst>
              </a:tr>
              <a:tr h="0">
                <a:tc>
                  <a:txBody>
                    <a:bodyPr/>
                    <a:lstStyle/>
                    <a:p>
                      <a:pPr algn="just">
                        <a:spcBef>
                          <a:spcPts val="600"/>
                        </a:spcBef>
                        <a:spcAft>
                          <a:spcPts val="600"/>
                        </a:spcAft>
                      </a:pP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spcBef>
                          <a:spcPts val="600"/>
                        </a:spcBef>
                        <a:spcAft>
                          <a:spcPts val="600"/>
                        </a:spcAft>
                      </a:pP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spcBef>
                          <a:spcPts val="600"/>
                        </a:spcBef>
                        <a:spcAft>
                          <a:spcPts val="600"/>
                        </a:spcAft>
                      </a:pP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spcBef>
                          <a:spcPts val="600"/>
                        </a:spcBef>
                        <a:spcAft>
                          <a:spcPts val="600"/>
                        </a:spcAft>
                      </a:pP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spcBef>
                          <a:spcPts val="600"/>
                        </a:spcBef>
                        <a:spcAft>
                          <a:spcPts val="600"/>
                        </a:spcAft>
                      </a:pP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spcBef>
                          <a:spcPts val="600"/>
                        </a:spcBef>
                        <a:spcAft>
                          <a:spcPts val="600"/>
                        </a:spcAft>
                      </a:pP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spcBef>
                          <a:spcPts val="600"/>
                        </a:spcBef>
                        <a:spcAft>
                          <a:spcPts val="600"/>
                        </a:spcAft>
                      </a:pP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spcBef>
                          <a:spcPts val="600"/>
                        </a:spcBef>
                        <a:spcAft>
                          <a:spcPts val="600"/>
                        </a:spcAft>
                      </a:pP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spcBef>
                          <a:spcPts val="600"/>
                        </a:spcBef>
                        <a:spcAft>
                          <a:spcPts val="600"/>
                        </a:spcAft>
                      </a:pP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Bef>
                          <a:spcPts val="600"/>
                        </a:spcBef>
                        <a:spcAft>
                          <a:spcPts val="600"/>
                        </a:spcAft>
                      </a:pP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03030124"/>
                  </a:ext>
                </a:extLst>
              </a:tr>
            </a:tbl>
          </a:graphicData>
        </a:graphic>
      </p:graphicFrame>
      <p:sp>
        <p:nvSpPr>
          <p:cNvPr id="6" name="TextBox 5">
            <a:extLst>
              <a:ext uri="{FF2B5EF4-FFF2-40B4-BE49-F238E27FC236}">
                <a16:creationId xmlns:a16="http://schemas.microsoft.com/office/drawing/2014/main" id="{E508D800-276B-E28D-7B0E-1107EA98AF4B}"/>
              </a:ext>
            </a:extLst>
          </p:cNvPr>
          <p:cNvSpPr txBox="1"/>
          <p:nvPr/>
        </p:nvSpPr>
        <p:spPr>
          <a:xfrm>
            <a:off x="1302822" y="3790265"/>
            <a:ext cx="3280239" cy="4493538"/>
          </a:xfrm>
          <a:prstGeom prst="rect">
            <a:avLst/>
          </a:prstGeom>
          <a:noFill/>
        </p:spPr>
        <p:txBody>
          <a:bodyPr wrap="square">
            <a:spAutoFit/>
          </a:bodyPr>
          <a:lstStyle>
            <a:defPPr>
              <a:defRPr lang="en-US"/>
            </a:defPPr>
            <a:lvl1pPr algn="just">
              <a:spcBef>
                <a:spcPts val="600"/>
              </a:spcBef>
              <a:spcAft>
                <a:spcPts val="600"/>
              </a:spcAft>
              <a:defRPr sz="2400">
                <a:effectLst/>
                <a:latin typeface="#9Slide03 Arima Madurai Bold" panose="00000800000000000000" pitchFamily="2" charset="0"/>
                <a:ea typeface="Times New Roman" panose="02020603050405020304" pitchFamily="18" charset="0"/>
                <a:cs typeface="#9Slide03 Arima Madurai Bold" panose="00000800000000000000" pitchFamily="2" charset="0"/>
              </a:defRPr>
            </a:lvl1pPr>
          </a:lstStyle>
          <a:p>
            <a:r>
              <a:rPr lang="en-US" sz="2600" dirty="0"/>
              <a:t>5. </a:t>
            </a:r>
            <a:r>
              <a:rPr lang="en-US" sz="2600" dirty="0" err="1"/>
              <a:t>Nhận</a:t>
            </a:r>
            <a:r>
              <a:rPr lang="en-US" sz="2600" dirty="0"/>
              <a:t> </a:t>
            </a:r>
            <a:r>
              <a:rPr lang="en-US" sz="2600" dirty="0" err="1"/>
              <a:t>xét</a:t>
            </a:r>
            <a:r>
              <a:rPr lang="en-US" sz="2600" dirty="0"/>
              <a:t> </a:t>
            </a:r>
            <a:r>
              <a:rPr lang="en-US" sz="2600" dirty="0" err="1"/>
              <a:t>về</a:t>
            </a:r>
            <a:r>
              <a:rPr lang="en-US" sz="2600" dirty="0"/>
              <a:t> </a:t>
            </a:r>
            <a:r>
              <a:rPr lang="en-US" sz="2600" dirty="0" err="1"/>
              <a:t>nghệ</a:t>
            </a:r>
            <a:r>
              <a:rPr lang="en-US" sz="2600" dirty="0"/>
              <a:t> </a:t>
            </a:r>
            <a:r>
              <a:rPr lang="en-US" sz="2600" dirty="0" err="1"/>
              <a:t>thuật</a:t>
            </a:r>
            <a:r>
              <a:rPr lang="en-US" sz="2600" dirty="0"/>
              <a:t> </a:t>
            </a:r>
            <a:r>
              <a:rPr lang="en-US" sz="2600" dirty="0" err="1"/>
              <a:t>kể</a:t>
            </a:r>
            <a:r>
              <a:rPr lang="en-US" sz="2600" dirty="0"/>
              <a:t> </a:t>
            </a:r>
            <a:r>
              <a:rPr lang="en-US" sz="2600" dirty="0" err="1"/>
              <a:t>chuyện</a:t>
            </a:r>
            <a:r>
              <a:rPr lang="en-US" sz="2600" dirty="0"/>
              <a:t> </a:t>
            </a:r>
            <a:r>
              <a:rPr lang="en-US" sz="2600" dirty="0" err="1"/>
              <a:t>và</a:t>
            </a:r>
            <a:r>
              <a:rPr lang="en-US" sz="2600" dirty="0"/>
              <a:t> </a:t>
            </a:r>
            <a:r>
              <a:rPr lang="en-US" sz="2600" dirty="0" err="1"/>
              <a:t>xây</a:t>
            </a:r>
            <a:r>
              <a:rPr lang="en-US" sz="2600" dirty="0"/>
              <a:t> </a:t>
            </a:r>
            <a:r>
              <a:rPr lang="en-US" sz="2600" dirty="0" err="1"/>
              <a:t>dựng</a:t>
            </a:r>
            <a:r>
              <a:rPr lang="en-US" sz="2600" dirty="0"/>
              <a:t> </a:t>
            </a:r>
            <a:r>
              <a:rPr lang="en-US" sz="2600" dirty="0" err="1"/>
              <a:t>nhân</a:t>
            </a:r>
            <a:r>
              <a:rPr lang="en-US" sz="2600" dirty="0"/>
              <a:t> </a:t>
            </a:r>
            <a:r>
              <a:rPr lang="en-US" sz="2600" dirty="0" err="1"/>
              <a:t>vật</a:t>
            </a:r>
            <a:r>
              <a:rPr lang="en-US" sz="2600" dirty="0"/>
              <a:t> </a:t>
            </a:r>
            <a:r>
              <a:rPr lang="en-US" sz="2600" dirty="0" err="1"/>
              <a:t>trong</a:t>
            </a:r>
            <a:r>
              <a:rPr lang="en-US" sz="2600" dirty="0"/>
              <a:t> </a:t>
            </a:r>
            <a:r>
              <a:rPr lang="en-US" sz="2600" dirty="0" err="1"/>
              <a:t>đoạn</a:t>
            </a:r>
            <a:r>
              <a:rPr lang="en-US" sz="2600" dirty="0"/>
              <a:t> </a:t>
            </a:r>
            <a:r>
              <a:rPr lang="en-US" sz="2600" dirty="0" err="1"/>
              <a:t>trích</a:t>
            </a:r>
            <a:r>
              <a:rPr lang="en-US" sz="2600" dirty="0"/>
              <a:t>. Qua </a:t>
            </a:r>
            <a:r>
              <a:rPr lang="en-US" sz="2600" dirty="0" err="1"/>
              <a:t>đó</a:t>
            </a:r>
            <a:r>
              <a:rPr lang="en-US" sz="2600" dirty="0"/>
              <a:t>, </a:t>
            </a:r>
            <a:r>
              <a:rPr lang="en-US" sz="2600" dirty="0" err="1"/>
              <a:t>giúp</a:t>
            </a:r>
            <a:r>
              <a:rPr lang="en-US" sz="2600" dirty="0"/>
              <a:t> </a:t>
            </a:r>
            <a:r>
              <a:rPr lang="en-US" sz="2600" dirty="0" err="1"/>
              <a:t>người</a:t>
            </a:r>
            <a:r>
              <a:rPr lang="en-US" sz="2600" dirty="0"/>
              <a:t> </a:t>
            </a:r>
            <a:r>
              <a:rPr lang="en-US" sz="2600" dirty="0" err="1"/>
              <a:t>đọc</a:t>
            </a:r>
            <a:r>
              <a:rPr lang="en-US" sz="2600" dirty="0"/>
              <a:t> </a:t>
            </a:r>
            <a:r>
              <a:rPr lang="en-US" sz="2600" dirty="0" err="1"/>
              <a:t>hiểu</a:t>
            </a:r>
            <a:r>
              <a:rPr lang="en-US" sz="2600" dirty="0"/>
              <a:t> </a:t>
            </a:r>
            <a:r>
              <a:rPr lang="en-US" sz="2600" dirty="0" err="1"/>
              <a:t>thêm</a:t>
            </a:r>
            <a:r>
              <a:rPr lang="en-US" sz="2600" dirty="0"/>
              <a:t> </a:t>
            </a:r>
            <a:r>
              <a:rPr lang="en-US" sz="2600" dirty="0" err="1"/>
              <a:t>được</a:t>
            </a:r>
            <a:r>
              <a:rPr lang="en-US" sz="2600" dirty="0"/>
              <a:t> </a:t>
            </a:r>
            <a:r>
              <a:rPr lang="en-US" sz="2600" dirty="0" err="1"/>
              <a:t>gì</a:t>
            </a:r>
            <a:r>
              <a:rPr lang="en-US" sz="2600" dirty="0"/>
              <a:t> </a:t>
            </a:r>
            <a:r>
              <a:rPr lang="en-US" sz="2600" dirty="0" err="1"/>
              <a:t>về</a:t>
            </a:r>
            <a:r>
              <a:rPr lang="en-US" sz="2600" dirty="0"/>
              <a:t> </a:t>
            </a:r>
            <a:r>
              <a:rPr lang="en-US" sz="2600" dirty="0" err="1"/>
              <a:t>tấm</a:t>
            </a:r>
            <a:r>
              <a:rPr lang="en-US" sz="2600" dirty="0"/>
              <a:t> </a:t>
            </a:r>
            <a:r>
              <a:rPr lang="en-US" sz="2600" dirty="0" err="1"/>
              <a:t>lòng</a:t>
            </a:r>
            <a:r>
              <a:rPr lang="en-US" sz="2600" dirty="0"/>
              <a:t> </a:t>
            </a:r>
            <a:r>
              <a:rPr lang="en-US" sz="2600" dirty="0" err="1"/>
              <a:t>của</a:t>
            </a:r>
            <a:r>
              <a:rPr lang="en-US" sz="2600" dirty="0"/>
              <a:t> </a:t>
            </a:r>
            <a:r>
              <a:rPr lang="en-US" sz="2600" dirty="0" err="1"/>
              <a:t>những</a:t>
            </a:r>
            <a:r>
              <a:rPr lang="en-US" sz="2600" dirty="0"/>
              <a:t> </a:t>
            </a:r>
            <a:r>
              <a:rPr lang="en-US" sz="2600" dirty="0" err="1"/>
              <a:t>người</a:t>
            </a:r>
            <a:r>
              <a:rPr lang="en-US" sz="2600" dirty="0"/>
              <a:t> con </a:t>
            </a:r>
            <a:r>
              <a:rPr lang="en-US" sz="2600" dirty="0" err="1"/>
              <a:t>nước</a:t>
            </a:r>
            <a:r>
              <a:rPr lang="en-US" sz="2600" dirty="0"/>
              <a:t> </a:t>
            </a:r>
            <a:r>
              <a:rPr lang="en-US" sz="2600" dirty="0" err="1"/>
              <a:t>Việt</a:t>
            </a:r>
            <a:r>
              <a:rPr lang="en-US" sz="2600" dirty="0"/>
              <a:t> </a:t>
            </a:r>
            <a:r>
              <a:rPr lang="en-US" sz="2600" dirty="0" err="1"/>
              <a:t>khi</a:t>
            </a:r>
            <a:r>
              <a:rPr lang="en-US" sz="2600" dirty="0"/>
              <a:t> </a:t>
            </a:r>
            <a:r>
              <a:rPr lang="en-US" sz="2600" dirty="0" err="1"/>
              <a:t>đất</a:t>
            </a:r>
            <a:r>
              <a:rPr lang="en-US" sz="2600" dirty="0"/>
              <a:t> </a:t>
            </a:r>
            <a:r>
              <a:rPr lang="en-US" sz="2600" dirty="0" err="1"/>
              <a:t>nước</a:t>
            </a:r>
            <a:r>
              <a:rPr lang="en-US" sz="2600" dirty="0"/>
              <a:t> </a:t>
            </a:r>
            <a:r>
              <a:rPr lang="en-US" sz="2600" dirty="0" err="1"/>
              <a:t>có</a:t>
            </a:r>
            <a:r>
              <a:rPr lang="en-US" sz="2600" dirty="0"/>
              <a:t> </a:t>
            </a:r>
            <a:r>
              <a:rPr lang="en-US" sz="2600" dirty="0" err="1"/>
              <a:t>giặc</a:t>
            </a:r>
            <a:r>
              <a:rPr lang="en-US" sz="2600" dirty="0"/>
              <a:t> </a:t>
            </a:r>
            <a:r>
              <a:rPr lang="en-US" sz="2600" dirty="0" err="1"/>
              <a:t>ngoại</a:t>
            </a:r>
            <a:r>
              <a:rPr lang="en-US" sz="2600" dirty="0"/>
              <a:t> </a:t>
            </a:r>
            <a:r>
              <a:rPr lang="en-US" sz="2600" dirty="0" err="1"/>
              <a:t>xâm</a:t>
            </a:r>
            <a:r>
              <a:rPr lang="en-US" sz="2600" dirty="0"/>
              <a:t>?</a:t>
            </a:r>
          </a:p>
        </p:txBody>
      </p:sp>
      <p:sp>
        <p:nvSpPr>
          <p:cNvPr id="8" name="TextBox 7">
            <a:extLst>
              <a:ext uri="{FF2B5EF4-FFF2-40B4-BE49-F238E27FC236}">
                <a16:creationId xmlns:a16="http://schemas.microsoft.com/office/drawing/2014/main" id="{6215D32F-4FA3-E955-41BD-52ED11CFE0EB}"/>
              </a:ext>
            </a:extLst>
          </p:cNvPr>
          <p:cNvSpPr txBox="1"/>
          <p:nvPr/>
        </p:nvSpPr>
        <p:spPr>
          <a:xfrm>
            <a:off x="4953000" y="4024183"/>
            <a:ext cx="11887200" cy="3847207"/>
          </a:xfrm>
          <a:prstGeom prst="rect">
            <a:avLst/>
          </a:prstGeom>
          <a:noFill/>
        </p:spPr>
        <p:txBody>
          <a:bodyPr wrap="square">
            <a:spAutoFit/>
          </a:bodyPr>
          <a:lstStyle/>
          <a:p>
            <a:pPr algn="just">
              <a:spcBef>
                <a:spcPts val="1200"/>
              </a:spcBef>
              <a:spcAft>
                <a:spcPts val="1200"/>
              </a:spcAft>
            </a:pP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Nghệ</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thuật</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kể</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chuyện</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tự</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nhiên</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tạo</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không</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khí</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sự</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kiện</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lịch</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sử</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một</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cách</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sinh</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động</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khắc</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họa</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nhân</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vật</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một</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cách</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cụ</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thể</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hấp</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dẫn</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qua </a:t>
            </a:r>
            <a:r>
              <a:rPr lang="en-US" sz="28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lời</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nói</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hành</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động</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suy</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nghĩ</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giọng</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điệu</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kể</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chuyện</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đầy</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cảm</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hứng</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lịch</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sử</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a:t>
            </a:r>
          </a:p>
          <a:p>
            <a:pPr algn="just">
              <a:spcBef>
                <a:spcPts val="1200"/>
              </a:spcBef>
              <a:spcAft>
                <a:spcPts val="1200"/>
              </a:spcAft>
            </a:pP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Qua </a:t>
            </a:r>
            <a:r>
              <a:rPr lang="en-US" sz="28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đó</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giúp</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người</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đọc</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cảm</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nhận</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được</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vẻ</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đẹp</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của</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những</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người</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con </a:t>
            </a:r>
            <a:r>
              <a:rPr lang="en-US" sz="28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nước</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Việt</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luôn</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có</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ý </a:t>
            </a:r>
            <a:r>
              <a:rPr lang="en-US" sz="28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thức</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cao</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về</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trách</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nhiệm</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nghĩa</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vụ</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của</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bản</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thân</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đối</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với</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đất</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nước</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dân</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tộc</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đê</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đánh</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đuổi</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giặc</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thu</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bảo</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vê</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non </a:t>
            </a:r>
            <a:r>
              <a:rPr lang="en-US" sz="28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sông</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Họ</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không</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hề</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lo </a:t>
            </a:r>
            <a:r>
              <a:rPr lang="en-US" sz="28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sợ</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trước</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những</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nguy</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nan, </a:t>
            </a:r>
            <a:r>
              <a:rPr lang="en-US" sz="28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gian</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khổ</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sẵn</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sàng</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dâng</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hiến</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tuổi</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thanh</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xuân</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lên</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đường</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chiến</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đấu</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chống</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giặc</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thù</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với</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ý chí </a:t>
            </a:r>
            <a:r>
              <a:rPr lang="en-US" sz="28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quyết</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tâm</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8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cao</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a:t>
            </a:r>
            <a:endParaRPr lang="en-US" sz="2800" dirty="0">
              <a:latin typeface="#9Slide03 Arima Madurai Bold" panose="00000800000000000000" pitchFamily="2" charset="0"/>
              <a:cs typeface="#9Slide03 Arima Madurai Bold" panose="00000800000000000000" pitchFamily="2" charset="0"/>
            </a:endParaRPr>
          </a:p>
        </p:txBody>
      </p:sp>
      <p:sp>
        <p:nvSpPr>
          <p:cNvPr id="5" name="TextBox 4">
            <a:extLst>
              <a:ext uri="{FF2B5EF4-FFF2-40B4-BE49-F238E27FC236}">
                <a16:creationId xmlns:a16="http://schemas.microsoft.com/office/drawing/2014/main" id="{BC8A4C0A-0406-F5E0-8518-F622EF5152E7}"/>
              </a:ext>
            </a:extLst>
          </p:cNvPr>
          <p:cNvSpPr txBox="1"/>
          <p:nvPr/>
        </p:nvSpPr>
        <p:spPr>
          <a:xfrm>
            <a:off x="3276598" y="1006594"/>
            <a:ext cx="11734800" cy="677108"/>
          </a:xfrm>
          <a:prstGeom prst="rect">
            <a:avLst/>
          </a:prstGeom>
        </p:spPr>
        <p:txBody>
          <a:bodyPr wrap="square" lIns="0" tIns="0" rIns="0" bIns="0" rtlCol="0" anchor="t">
            <a:spAutoFit/>
          </a:bodyPr>
          <a:lstStyle>
            <a:defPPr>
              <a:defRPr lang="en-US"/>
            </a:defPPr>
            <a:lvl1pPr marR="0" lvl="0" indent="0" algn="ctr" fontAlgn="auto">
              <a:lnSpc>
                <a:spcPts val="11397"/>
              </a:lnSpc>
              <a:spcBef>
                <a:spcPts val="0"/>
              </a:spcBef>
              <a:spcAft>
                <a:spcPts val="0"/>
              </a:spcAft>
              <a:buClrTx/>
              <a:buSzTx/>
              <a:buFontTx/>
              <a:buNone/>
              <a:tabLst/>
              <a:defRPr kumimoji="0" sz="13100" b="0" i="0" u="none" strike="noStrike" cap="none" spc="-746" normalizeH="0" baseline="0">
                <a:ln>
                  <a:noFill/>
                </a:ln>
                <a:solidFill>
                  <a:srgbClr val="764D3A"/>
                </a:solidFill>
                <a:effectLst/>
                <a:uLnTx/>
                <a:uFillTx/>
                <a:latin typeface="#9Slide05 SVNEgregio Script" panose="02000500000000000000" pitchFamily="2" charset="0"/>
              </a:defRPr>
            </a:lvl1pPr>
          </a:lstStyle>
          <a:p>
            <a:pPr>
              <a:lnSpc>
                <a:spcPct val="100000"/>
              </a:lnSpc>
            </a:pPr>
            <a:r>
              <a:rPr lang="de-DE" sz="4400" kern="100" spc="0" dirty="0">
                <a:latin typeface="#9Slide03 BoosterNextFYBlack" panose="02000A03000000020004" pitchFamily="2" charset="0"/>
              </a:rPr>
              <a:t>THỰC HÀNH ĐỌC HIỂU VĂN BẢN </a:t>
            </a:r>
            <a:endParaRPr lang="en-US" sz="4400" kern="100" spc="0" dirty="0">
              <a:latin typeface="#9Slide03 BoosterNextFYBlack" panose="02000A03000000020004" pitchFamily="2" charset="0"/>
            </a:endParaRPr>
          </a:p>
        </p:txBody>
      </p:sp>
    </p:spTree>
    <p:extLst>
      <p:ext uri="{BB962C8B-B14F-4D97-AF65-F5344CB8AC3E}">
        <p14:creationId xmlns:p14="http://schemas.microsoft.com/office/powerpoint/2010/main" val="104580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20323" t="-4464" r="-13756" b="-523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2932981" y="1028700"/>
            <a:ext cx="12422038" cy="8229600"/>
          </a:xfrm>
          <a:custGeom>
            <a:avLst/>
            <a:gdLst/>
            <a:ahLst/>
            <a:cxnLst/>
            <a:rect l="l" t="t" r="r" b="b"/>
            <a:pathLst>
              <a:path w="12422038" h="8229600">
                <a:moveTo>
                  <a:pt x="0" y="0"/>
                </a:moveTo>
                <a:lnTo>
                  <a:pt x="12422038" y="0"/>
                </a:lnTo>
                <a:lnTo>
                  <a:pt x="12422038" y="8229600"/>
                </a:lnTo>
                <a:lnTo>
                  <a:pt x="0" y="82296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590778" y="4847721"/>
            <a:ext cx="2781945" cy="4731265"/>
          </a:xfrm>
          <a:custGeom>
            <a:avLst/>
            <a:gdLst/>
            <a:ahLst/>
            <a:cxnLst/>
            <a:rect l="l" t="t" r="r" b="b"/>
            <a:pathLst>
              <a:path w="2781945" h="4731265">
                <a:moveTo>
                  <a:pt x="0" y="0"/>
                </a:moveTo>
                <a:lnTo>
                  <a:pt x="2781945" y="0"/>
                </a:lnTo>
                <a:lnTo>
                  <a:pt x="2781945" y="4731265"/>
                </a:lnTo>
                <a:lnTo>
                  <a:pt x="0" y="4731265"/>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13598388" y="690049"/>
            <a:ext cx="2399335" cy="4157672"/>
          </a:xfrm>
          <a:custGeom>
            <a:avLst/>
            <a:gdLst/>
            <a:ahLst/>
            <a:cxnLst/>
            <a:rect l="l" t="t" r="r" b="b"/>
            <a:pathLst>
              <a:path w="2399335" h="4157672">
                <a:moveTo>
                  <a:pt x="0" y="0"/>
                </a:moveTo>
                <a:lnTo>
                  <a:pt x="2399336" y="0"/>
                </a:lnTo>
                <a:lnTo>
                  <a:pt x="2399336" y="4157672"/>
                </a:lnTo>
                <a:lnTo>
                  <a:pt x="0" y="4157672"/>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p:cNvSpPr txBox="1"/>
          <p:nvPr/>
        </p:nvSpPr>
        <p:spPr>
          <a:xfrm>
            <a:off x="4372723" y="3554025"/>
            <a:ext cx="9542554" cy="3062377"/>
          </a:xfrm>
          <a:prstGeom prst="rect">
            <a:avLst/>
          </a:prstGeom>
        </p:spPr>
        <p:txBody>
          <a:bodyPr lIns="0" tIns="0" rIns="0" bIns="0" rtlCol="0" anchor="t">
            <a:spAutoFit/>
          </a:bodyPr>
          <a:lstStyle>
            <a:defPPr>
              <a:defRPr lang="en-US"/>
            </a:defPPr>
            <a:lvl1pPr marR="0" lvl="0" indent="0" algn="ctr" fontAlgn="auto">
              <a:lnSpc>
                <a:spcPts val="11397"/>
              </a:lnSpc>
              <a:spcBef>
                <a:spcPts val="0"/>
              </a:spcBef>
              <a:spcAft>
                <a:spcPts val="0"/>
              </a:spcAft>
              <a:buClrTx/>
              <a:buSzTx/>
              <a:buFontTx/>
              <a:buNone/>
              <a:tabLst/>
              <a:defRPr kumimoji="0" sz="13100" b="0" i="0" u="none" strike="noStrike" cap="none" spc="-746" normalizeH="0" baseline="0">
                <a:ln>
                  <a:noFill/>
                </a:ln>
                <a:solidFill>
                  <a:srgbClr val="764D3A"/>
                </a:solidFill>
                <a:effectLst/>
                <a:uLnTx/>
                <a:uFillTx/>
                <a:latin typeface="#9Slide05 SVNEgregio Script" panose="02000500000000000000" pitchFamily="2" charset="0"/>
              </a:defRPr>
            </a:lvl1pPr>
          </a:lstStyle>
          <a:p>
            <a:r>
              <a:rPr lang="en-US" dirty="0"/>
              <a:t>III. </a:t>
            </a:r>
            <a:r>
              <a:rPr lang="en-US" dirty="0" err="1"/>
              <a:t>Luyện</a:t>
            </a:r>
            <a:r>
              <a:rPr lang="en-US" dirty="0"/>
              <a:t> </a:t>
            </a:r>
            <a:r>
              <a:rPr lang="en-US" dirty="0" err="1"/>
              <a:t>tập</a:t>
            </a:r>
            <a:r>
              <a:rPr lang="en-US" dirty="0"/>
              <a:t>, </a:t>
            </a:r>
            <a:r>
              <a:rPr lang="en-US" dirty="0" err="1"/>
              <a:t>vận</a:t>
            </a:r>
            <a:r>
              <a:rPr lang="en-US" dirty="0"/>
              <a:t> </a:t>
            </a:r>
            <a:r>
              <a:rPr lang="en-US" dirty="0" err="1"/>
              <a:t>dụng</a:t>
            </a:r>
            <a:endParaRPr lang="en-US" dirty="0"/>
          </a:p>
        </p:txBody>
      </p:sp>
    </p:spTree>
    <p:extLst>
      <p:ext uri="{BB962C8B-B14F-4D97-AF65-F5344CB8AC3E}">
        <p14:creationId xmlns:p14="http://schemas.microsoft.com/office/powerpoint/2010/main" val="3407154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20323" t="-4464" r="-13756" b="-523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5">
            <a:extLst>
              <a:ext uri="{FF2B5EF4-FFF2-40B4-BE49-F238E27FC236}">
                <a16:creationId xmlns:a16="http://schemas.microsoft.com/office/drawing/2014/main" id="{E508D800-276B-E28D-7B0E-1107EA98AF4B}"/>
              </a:ext>
            </a:extLst>
          </p:cNvPr>
          <p:cNvSpPr txBox="1"/>
          <p:nvPr/>
        </p:nvSpPr>
        <p:spPr>
          <a:xfrm>
            <a:off x="1660231" y="4211378"/>
            <a:ext cx="2759369" cy="230832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5.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Nhận</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xét</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về</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nghệ</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thuật</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kể</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chuyện</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và</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xây</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dựng</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nhân</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vật</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trong</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đoạn</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trích</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Qua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đó</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giúp</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người</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đọc</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hiểu</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thêm</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được</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gì</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về</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tấm</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lòng</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của</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những</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người</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con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nước</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Việt</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khi</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đất</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nước</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có</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giặc</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ngoại</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xâm</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TextBox 7">
            <a:extLst>
              <a:ext uri="{FF2B5EF4-FFF2-40B4-BE49-F238E27FC236}">
                <a16:creationId xmlns:a16="http://schemas.microsoft.com/office/drawing/2014/main" id="{6215D32F-4FA3-E955-41BD-52ED11CFE0EB}"/>
              </a:ext>
            </a:extLst>
          </p:cNvPr>
          <p:cNvSpPr txBox="1"/>
          <p:nvPr/>
        </p:nvSpPr>
        <p:spPr>
          <a:xfrm>
            <a:off x="4572000" y="4092297"/>
            <a:ext cx="9144000" cy="2108269"/>
          </a:xfrm>
          <a:prstGeom prst="rect">
            <a:avLst/>
          </a:prstGeom>
          <a:noFill/>
        </p:spPr>
        <p:txBody>
          <a:bodyPr wrap="square">
            <a:spAutoFit/>
          </a:bodyPr>
          <a:lstStyle/>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Nghệ</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thuật</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kể</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chuyện</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tự</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nhiên</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tạo</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không</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khí</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sự</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kiện</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lịch</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sử</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một</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cách</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sinh</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động</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khắc</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họa</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nhân</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vật</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một</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cách</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cụ</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thể</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hấp</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dẫn</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qua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lời</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nói</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hành</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động</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suy</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nghĩ</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giọng</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điệu</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kể</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chuyện</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đầy</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cảm</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hứng</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lịch</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sử</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a:t>
            </a: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Qua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đó</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giúp</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người</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đọc</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cảm</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nhận</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được</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vẻ</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đẹp</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của</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những</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người</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con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nước</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Việt</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luôn</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có</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ý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thức</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cao</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về</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trách</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nhiệm</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nghĩa</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vụ</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của</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bản</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thân</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đối</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với</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đất</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nước</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dân</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tộc</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đê</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đánh</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đuổi</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giặc</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thu</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bảo</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vê</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non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sông</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Họ</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không</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hề</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lo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sợ</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trước</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những</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nguy</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nan,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gian</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khổ</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sẵn</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sàng</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dâng</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hiến</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tuổi</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thanh</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xuân</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lên</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đường</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chiến</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đấu</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chống</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giặc</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thù</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với</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ý chí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quyết</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tâm</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cao</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reeform 3">
            <a:extLst>
              <a:ext uri="{FF2B5EF4-FFF2-40B4-BE49-F238E27FC236}">
                <a16:creationId xmlns:a16="http://schemas.microsoft.com/office/drawing/2014/main" id="{9698EC50-20BC-2F6B-14CB-70AA8E197AAB}"/>
              </a:ext>
            </a:extLst>
          </p:cNvPr>
          <p:cNvSpPr/>
          <p:nvPr/>
        </p:nvSpPr>
        <p:spPr>
          <a:xfrm>
            <a:off x="685799" y="1022140"/>
            <a:ext cx="16916400" cy="8686800"/>
          </a:xfrm>
          <a:custGeom>
            <a:avLst/>
            <a:gdLst/>
            <a:ahLst/>
            <a:cxnLst/>
            <a:rect l="l" t="t" r="r" b="b"/>
            <a:pathLst>
              <a:path w="12422038" h="8229600">
                <a:moveTo>
                  <a:pt x="0" y="0"/>
                </a:moveTo>
                <a:lnTo>
                  <a:pt x="12422038" y="0"/>
                </a:lnTo>
                <a:lnTo>
                  <a:pt x="12422038" y="8229600"/>
                </a:lnTo>
                <a:lnTo>
                  <a:pt x="0" y="82296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ctr" defTabSz="914400" rtl="0" eaLnBrk="1" fontAlgn="auto" latinLnBrk="0" hangingPunct="1">
              <a:lnSpc>
                <a:spcPct val="100000"/>
              </a:lnSpc>
              <a:spcBef>
                <a:spcPts val="600"/>
              </a:spcBef>
              <a:spcAft>
                <a:spcPts val="60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48620B8D-9B94-8951-34AC-B471DB9AC779}"/>
              </a:ext>
            </a:extLst>
          </p:cNvPr>
          <p:cNvSpPr txBox="1"/>
          <p:nvPr/>
        </p:nvSpPr>
        <p:spPr>
          <a:xfrm>
            <a:off x="2286000" y="3419783"/>
            <a:ext cx="13944600" cy="4093428"/>
          </a:xfrm>
          <a:prstGeom prst="rect">
            <a:avLst/>
          </a:prstGeom>
          <a:noFill/>
        </p:spPr>
        <p:txBody>
          <a:bodyPr wrap="square">
            <a:spAutoFit/>
          </a:bodyPr>
          <a:lstStyle/>
          <a:p>
            <a:pPr algn="just">
              <a:spcBef>
                <a:spcPts val="1200"/>
              </a:spcBef>
              <a:spcAft>
                <a:spcPts val="1200"/>
              </a:spcAft>
            </a:pPr>
            <a:r>
              <a:rPr lang="en-US" sz="40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(1) Em </a:t>
            </a:r>
            <a:r>
              <a:rPr lang="en-US" sz="40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ấn</a:t>
            </a:r>
            <a:r>
              <a:rPr lang="en-US" sz="40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0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tượng</a:t>
            </a:r>
            <a:r>
              <a:rPr lang="en-US" sz="40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0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nhất</a:t>
            </a:r>
            <a:r>
              <a:rPr lang="en-US" sz="40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0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với</a:t>
            </a:r>
            <a:r>
              <a:rPr lang="en-US" sz="40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0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nhân</a:t>
            </a:r>
            <a:r>
              <a:rPr lang="en-US" sz="40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0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vật</a:t>
            </a:r>
            <a:r>
              <a:rPr lang="en-US" sz="40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0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nào</a:t>
            </a:r>
            <a:r>
              <a:rPr lang="en-US" sz="40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0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trong</a:t>
            </a:r>
            <a:r>
              <a:rPr lang="en-US" sz="40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0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đoạn</a:t>
            </a:r>
            <a:r>
              <a:rPr lang="en-US" sz="40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0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trích</a:t>
            </a:r>
            <a:r>
              <a:rPr lang="en-US" sz="40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0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Bên</a:t>
            </a:r>
            <a:r>
              <a:rPr lang="en-US" sz="40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0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bờ</a:t>
            </a:r>
            <a:r>
              <a:rPr lang="en-US" sz="40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0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Thiên</a:t>
            </a:r>
            <a:r>
              <a:rPr lang="en-US" sz="40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0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Mạc</a:t>
            </a:r>
            <a:r>
              <a:rPr lang="en-US" sz="40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0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Vì</a:t>
            </a:r>
            <a:r>
              <a:rPr lang="en-US" sz="40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0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sao</a:t>
            </a:r>
            <a:r>
              <a:rPr lang="en-US" sz="40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0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Trình</a:t>
            </a:r>
            <a:r>
              <a:rPr lang="en-US" sz="40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0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bày</a:t>
            </a:r>
            <a:r>
              <a:rPr lang="en-US" sz="40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0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thành</a:t>
            </a:r>
            <a:r>
              <a:rPr lang="en-US" sz="40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0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một</a:t>
            </a:r>
            <a:r>
              <a:rPr lang="en-US" sz="40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0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đoạn</a:t>
            </a:r>
            <a:r>
              <a:rPr lang="en-US" sz="40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0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văn</a:t>
            </a:r>
            <a:r>
              <a:rPr lang="en-US" sz="40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0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khoảng</a:t>
            </a:r>
            <a:r>
              <a:rPr lang="en-US" sz="40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6 - 8 </a:t>
            </a:r>
            <a:r>
              <a:rPr lang="en-US" sz="40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dòng</a:t>
            </a:r>
            <a:r>
              <a:rPr lang="en-US" sz="40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a:t>
            </a:r>
            <a:endParaRPr lang="en-US" sz="3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p>
            <a:pPr algn="just">
              <a:spcBef>
                <a:spcPts val="1200"/>
              </a:spcBef>
              <a:spcAft>
                <a:spcPts val="1200"/>
              </a:spcAft>
            </a:pPr>
            <a:r>
              <a:rPr lang="en-US" sz="40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(2) </a:t>
            </a:r>
            <a:r>
              <a:rPr lang="en-US" sz="40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Tìm</a:t>
            </a:r>
            <a:r>
              <a:rPr lang="en-US" sz="40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0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đọc</a:t>
            </a:r>
            <a:r>
              <a:rPr lang="en-US" sz="40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0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thêm</a:t>
            </a:r>
            <a:r>
              <a:rPr lang="en-US" sz="40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0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những</a:t>
            </a:r>
            <a:r>
              <a:rPr lang="en-US" sz="40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0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đoạn</a:t>
            </a:r>
            <a:r>
              <a:rPr lang="en-US" sz="40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0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trích</a:t>
            </a:r>
            <a:r>
              <a:rPr lang="en-US" sz="40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0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hoặc</a:t>
            </a:r>
            <a:r>
              <a:rPr lang="en-US" sz="40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0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cả</a:t>
            </a:r>
            <a:r>
              <a:rPr lang="en-US" sz="40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0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tác</a:t>
            </a:r>
            <a:r>
              <a:rPr lang="en-US" sz="40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0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phẩm</a:t>
            </a:r>
            <a:r>
              <a:rPr lang="en-US" sz="40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0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Bên</a:t>
            </a:r>
            <a:r>
              <a:rPr lang="en-US" sz="40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0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bờ</a:t>
            </a:r>
            <a:r>
              <a:rPr lang="en-US" sz="40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0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Thiên</a:t>
            </a:r>
            <a:r>
              <a:rPr lang="en-US" sz="40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0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Mạc</a:t>
            </a:r>
            <a:r>
              <a:rPr lang="en-US" sz="40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0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và</a:t>
            </a:r>
            <a:r>
              <a:rPr lang="en-US" sz="40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chia </a:t>
            </a:r>
            <a:r>
              <a:rPr lang="en-US" sz="40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sẻ</a:t>
            </a:r>
            <a:r>
              <a:rPr lang="en-US" sz="40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0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với</a:t>
            </a:r>
            <a:r>
              <a:rPr lang="en-US" sz="40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0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các</a:t>
            </a:r>
            <a:r>
              <a:rPr lang="en-US" sz="40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0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bạn</a:t>
            </a:r>
            <a:r>
              <a:rPr lang="en-US" sz="40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0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nội</a:t>
            </a:r>
            <a:r>
              <a:rPr lang="en-US" sz="40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dung </a:t>
            </a:r>
            <a:r>
              <a:rPr lang="en-US" sz="40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của</a:t>
            </a:r>
            <a:r>
              <a:rPr lang="en-US" sz="40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0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đoạn</a:t>
            </a:r>
            <a:r>
              <a:rPr lang="en-US" sz="40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0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trích</a:t>
            </a:r>
            <a:r>
              <a:rPr lang="en-US" sz="40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0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hoặc</a:t>
            </a:r>
            <a:r>
              <a:rPr lang="en-US" sz="40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0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tác</a:t>
            </a:r>
            <a:r>
              <a:rPr lang="en-US" sz="40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0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phẩm</a:t>
            </a:r>
            <a:r>
              <a:rPr lang="en-US" sz="40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0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đó</a:t>
            </a:r>
            <a:r>
              <a:rPr lang="en-US" sz="40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endParaRPr lang="en-US" sz="3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p:txBody>
      </p:sp>
      <p:sp>
        <p:nvSpPr>
          <p:cNvPr id="4" name="TextBox 3">
            <a:extLst>
              <a:ext uri="{FF2B5EF4-FFF2-40B4-BE49-F238E27FC236}">
                <a16:creationId xmlns:a16="http://schemas.microsoft.com/office/drawing/2014/main" id="{A09480B2-AEFE-70E9-F5DC-5CD5367EB8B0}"/>
              </a:ext>
            </a:extLst>
          </p:cNvPr>
          <p:cNvSpPr txBox="1"/>
          <p:nvPr/>
        </p:nvSpPr>
        <p:spPr>
          <a:xfrm>
            <a:off x="4419600" y="1790700"/>
            <a:ext cx="9144000" cy="923330"/>
          </a:xfrm>
          <a:prstGeom prst="rect">
            <a:avLst/>
          </a:prstGeom>
          <a:noFill/>
        </p:spPr>
        <p:txBody>
          <a:bodyPr wrap="square">
            <a:spAutoFit/>
          </a:bodyPr>
          <a:lstStyle/>
          <a:p>
            <a:pPr algn="ctr"/>
            <a:r>
              <a:rPr lang="en-US" sz="5400" dirty="0" err="1">
                <a:latin typeface="#9Slide03 BoosterNextFYBlack" panose="02000A03000000020004" pitchFamily="2" charset="0"/>
              </a:rPr>
              <a:t>Luyện</a:t>
            </a:r>
            <a:r>
              <a:rPr lang="en-US" sz="5400" dirty="0">
                <a:latin typeface="#9Slide03 BoosterNextFYBlack" panose="02000A03000000020004" pitchFamily="2" charset="0"/>
              </a:rPr>
              <a:t> </a:t>
            </a:r>
            <a:r>
              <a:rPr lang="en-US" sz="5400" dirty="0" err="1">
                <a:latin typeface="#9Slide03 BoosterNextFYBlack" panose="02000A03000000020004" pitchFamily="2" charset="0"/>
              </a:rPr>
              <a:t>tập</a:t>
            </a:r>
            <a:r>
              <a:rPr lang="en-US" sz="5400" dirty="0">
                <a:latin typeface="#9Slide03 BoosterNextFYBlack" panose="02000A03000000020004" pitchFamily="2" charset="0"/>
              </a:rPr>
              <a:t>, </a:t>
            </a:r>
            <a:r>
              <a:rPr lang="en-US" sz="5400" dirty="0" err="1">
                <a:latin typeface="#9Slide03 BoosterNextFYBlack" panose="02000A03000000020004" pitchFamily="2" charset="0"/>
              </a:rPr>
              <a:t>vận</a:t>
            </a:r>
            <a:r>
              <a:rPr lang="en-US" sz="5400" dirty="0">
                <a:latin typeface="#9Slide03 BoosterNextFYBlack" panose="02000A03000000020004" pitchFamily="2" charset="0"/>
              </a:rPr>
              <a:t> </a:t>
            </a:r>
            <a:r>
              <a:rPr lang="en-US" sz="5400" dirty="0" err="1">
                <a:latin typeface="#9Slide03 BoosterNextFYBlack" panose="02000A03000000020004" pitchFamily="2" charset="0"/>
              </a:rPr>
              <a:t>dụng</a:t>
            </a:r>
            <a:endParaRPr lang="en-US" sz="5400" dirty="0">
              <a:latin typeface="#9Slide03 BoosterNextFYBlack" panose="02000A03000000020004" pitchFamily="2" charset="0"/>
            </a:endParaRPr>
          </a:p>
        </p:txBody>
      </p:sp>
    </p:spTree>
    <p:extLst>
      <p:ext uri="{BB962C8B-B14F-4D97-AF65-F5344CB8AC3E}">
        <p14:creationId xmlns:p14="http://schemas.microsoft.com/office/powerpoint/2010/main" val="2320840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fade">
                                      <p:cBhvr>
                                        <p:cTn id="12"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20323" t="-4464" r="-13756" b="-523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5">
            <a:extLst>
              <a:ext uri="{FF2B5EF4-FFF2-40B4-BE49-F238E27FC236}">
                <a16:creationId xmlns:a16="http://schemas.microsoft.com/office/drawing/2014/main" id="{E508D800-276B-E28D-7B0E-1107EA98AF4B}"/>
              </a:ext>
            </a:extLst>
          </p:cNvPr>
          <p:cNvSpPr txBox="1"/>
          <p:nvPr/>
        </p:nvSpPr>
        <p:spPr>
          <a:xfrm>
            <a:off x="1660231" y="4211378"/>
            <a:ext cx="2759369" cy="230832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5.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Nhận</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xét</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về</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nghệ</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thuật</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kể</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chuyện</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và</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xây</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dựng</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nhân</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vật</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trong</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đoạn</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trích</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Qua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đó</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giúp</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người</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đọc</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hiểu</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thêm</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được</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gì</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về</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tấm</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lòng</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của</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những</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người</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con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nước</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Việt</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khi</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đất</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nước</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có</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giặc</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ngoại</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xâm</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TextBox 7">
            <a:extLst>
              <a:ext uri="{FF2B5EF4-FFF2-40B4-BE49-F238E27FC236}">
                <a16:creationId xmlns:a16="http://schemas.microsoft.com/office/drawing/2014/main" id="{6215D32F-4FA3-E955-41BD-52ED11CFE0EB}"/>
              </a:ext>
            </a:extLst>
          </p:cNvPr>
          <p:cNvSpPr txBox="1"/>
          <p:nvPr/>
        </p:nvSpPr>
        <p:spPr>
          <a:xfrm>
            <a:off x="4572000" y="4092297"/>
            <a:ext cx="9144000" cy="2108269"/>
          </a:xfrm>
          <a:prstGeom prst="rect">
            <a:avLst/>
          </a:prstGeom>
          <a:noFill/>
        </p:spPr>
        <p:txBody>
          <a:bodyPr wrap="square">
            <a:spAutoFit/>
          </a:bodyPr>
          <a:lstStyle/>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Nghệ</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thuật</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kể</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chuyện</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tự</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nhiên</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tạo</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không</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khí</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sự</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kiện</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lịch</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sử</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một</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cách</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sinh</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động</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khắc</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họa</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nhân</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vật</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một</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cách</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cụ</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thể</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hấp</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dẫn</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qua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lời</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nói</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hành</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động</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suy</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nghĩ</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giọng</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điệu</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kể</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chuyện</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đầy</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cảm</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hứng</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lịch</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sử</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a:t>
            </a: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Qua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đó</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giúp</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người</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đọc</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cảm</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nhận</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được</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vẻ</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đẹp</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của</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những</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người</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con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nước</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Việt</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luôn</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có</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ý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thức</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cao</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về</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trách</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nhiệm</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nghĩa</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vụ</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của</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bản</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thân</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đối</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với</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đất</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nước</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dân</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tộc</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đê</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đánh</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đuổi</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giặc</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thu</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bảo</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vê</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non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sông</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Họ</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không</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hề</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lo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sợ</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trước</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những</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nguy</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nan,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gian</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khổ</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sẵn</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sàng</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dâng</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hiến</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tuổi</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thanh</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xuân</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lên</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đường</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chiến</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đấu</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chống</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giặc</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thù</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với</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ý chí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quyết</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tâm</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cao</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reeform 3">
            <a:extLst>
              <a:ext uri="{FF2B5EF4-FFF2-40B4-BE49-F238E27FC236}">
                <a16:creationId xmlns:a16="http://schemas.microsoft.com/office/drawing/2014/main" id="{9698EC50-20BC-2F6B-14CB-70AA8E197AAB}"/>
              </a:ext>
            </a:extLst>
          </p:cNvPr>
          <p:cNvSpPr/>
          <p:nvPr/>
        </p:nvSpPr>
        <p:spPr>
          <a:xfrm>
            <a:off x="685799" y="1022140"/>
            <a:ext cx="16916400" cy="8686800"/>
          </a:xfrm>
          <a:custGeom>
            <a:avLst/>
            <a:gdLst/>
            <a:ahLst/>
            <a:cxnLst/>
            <a:rect l="l" t="t" r="r" b="b"/>
            <a:pathLst>
              <a:path w="12422038" h="8229600">
                <a:moveTo>
                  <a:pt x="0" y="0"/>
                </a:moveTo>
                <a:lnTo>
                  <a:pt x="12422038" y="0"/>
                </a:lnTo>
                <a:lnTo>
                  <a:pt x="12422038" y="8229600"/>
                </a:lnTo>
                <a:lnTo>
                  <a:pt x="0" y="82296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ctr" defTabSz="914400" rtl="0" eaLnBrk="1" fontAlgn="auto" latinLnBrk="0" hangingPunct="1">
              <a:lnSpc>
                <a:spcPct val="100000"/>
              </a:lnSpc>
              <a:spcBef>
                <a:spcPts val="600"/>
              </a:spcBef>
              <a:spcAft>
                <a:spcPts val="60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id="{68AAD5ED-A6C9-6FC6-5968-6EFD21A23FD7}"/>
              </a:ext>
            </a:extLst>
          </p:cNvPr>
          <p:cNvSpPr txBox="1"/>
          <p:nvPr/>
        </p:nvSpPr>
        <p:spPr>
          <a:xfrm>
            <a:off x="1363515" y="3558010"/>
            <a:ext cx="15621000" cy="5447645"/>
          </a:xfrm>
          <a:prstGeom prst="rect">
            <a:avLst/>
          </a:prstGeom>
          <a:noFill/>
        </p:spPr>
        <p:txBody>
          <a:bodyPr wrap="square">
            <a:spAutoFit/>
          </a:bodyPr>
          <a:lstStyle/>
          <a:p>
            <a:pPr algn="just">
              <a:spcBef>
                <a:spcPts val="1200"/>
              </a:spcBef>
              <a:spcAft>
                <a:spcPts val="1200"/>
              </a:spcAft>
            </a:pPr>
            <a:r>
              <a:rPr lang="pt-BR" sz="32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Tìm hiểu bối cảnh xã hội, hoàn cảnh sáng tác để có cơ sở cảm nhận nội dung và ý nghĩa của truyện.</a:t>
            </a:r>
            <a:endPar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p>
            <a:pPr algn="just">
              <a:spcBef>
                <a:spcPts val="1200"/>
              </a:spcBef>
              <a:spcAft>
                <a:spcPts val="1200"/>
              </a:spcAft>
            </a:pPr>
            <a:r>
              <a:rPr lang="pt-BR" sz="32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Chú ý đến cốt truyện, nghệ thuật kể chuyện, cách sắp xếp sự kiện, miêu tả, giọng điệu...</a:t>
            </a:r>
            <a:endPar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p>
            <a:pPr algn="just">
              <a:spcBef>
                <a:spcPts val="1200"/>
              </a:spcBef>
              <a:spcAft>
                <a:spcPts val="1200"/>
              </a:spcAft>
            </a:pPr>
            <a:r>
              <a:rPr lang="pt-BR" sz="32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Phân tích các nhân vật lịch sử về ngoại hình, hành động, nội tâm, ngôn ngữ. Tìm hiểu mối quan hệ giữa nhân vật này với nhân vật khác, giữa nhân vật với hoàn cảnh lịch sử.</a:t>
            </a:r>
            <a:endPar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p>
            <a:pPr>
              <a:spcBef>
                <a:spcPts val="1200"/>
              </a:spcBef>
              <a:spcAft>
                <a:spcPts val="1200"/>
              </a:spcAft>
            </a:pPr>
            <a:r>
              <a:rPr lang="pt-BR" sz="32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Suy nghĩ về vấn đề ý nghĩa tư tưởng của truyện lịch sử. Từ đó liên hệ với bản thân và cuộc sống xung quanh để thấy ý nghĩa của nó đối với cuộc sống, con người.</a:t>
            </a:r>
            <a:endParaRPr lang="en-US" sz="3200" dirty="0">
              <a:latin typeface="#9Slide03 Arima Madurai Bold" panose="00000800000000000000" pitchFamily="2" charset="0"/>
              <a:cs typeface="#9Slide03 Arima Madurai Bold" panose="00000800000000000000" pitchFamily="2" charset="0"/>
            </a:endParaRPr>
          </a:p>
        </p:txBody>
      </p:sp>
      <p:sp>
        <p:nvSpPr>
          <p:cNvPr id="7" name="TextBox 6">
            <a:extLst>
              <a:ext uri="{FF2B5EF4-FFF2-40B4-BE49-F238E27FC236}">
                <a16:creationId xmlns:a16="http://schemas.microsoft.com/office/drawing/2014/main" id="{C5B12BA2-BA87-157E-F32F-4058BB9751D4}"/>
              </a:ext>
            </a:extLst>
          </p:cNvPr>
          <p:cNvSpPr txBox="1"/>
          <p:nvPr/>
        </p:nvSpPr>
        <p:spPr>
          <a:xfrm>
            <a:off x="1660231" y="1505245"/>
            <a:ext cx="15027569" cy="1569660"/>
          </a:xfrm>
          <a:prstGeom prst="rect">
            <a:avLst/>
          </a:prstGeom>
          <a:noFill/>
        </p:spPr>
        <p:txBody>
          <a:bodyPr wrap="square">
            <a:spAutoFit/>
          </a:bodyPr>
          <a:lstStyle>
            <a:defPPr>
              <a:defRPr lang="en-US"/>
            </a:defPPr>
            <a:lvl1pPr algn="ctr">
              <a:defRPr sz="5400">
                <a:latin typeface="#9Slide03 BoosterNextFYBlack" panose="02000A03000000020004" pitchFamily="2" charset="0"/>
              </a:defRPr>
            </a:lvl1pPr>
          </a:lstStyle>
          <a:p>
            <a:r>
              <a:rPr lang="en-US" sz="4800" dirty="0"/>
              <a:t>III. </a:t>
            </a:r>
            <a:r>
              <a:rPr lang="en-US" sz="4800" dirty="0" err="1"/>
              <a:t>Chiến</a:t>
            </a:r>
            <a:r>
              <a:rPr lang="en-US" sz="4800" dirty="0"/>
              <a:t> </a:t>
            </a:r>
            <a:r>
              <a:rPr lang="en-US" sz="4800" dirty="0" err="1"/>
              <a:t>lược</a:t>
            </a:r>
            <a:r>
              <a:rPr lang="en-US" sz="4800" dirty="0"/>
              <a:t> </a:t>
            </a:r>
            <a:r>
              <a:rPr lang="en-US" sz="4800" dirty="0" err="1"/>
              <a:t>đọc</a:t>
            </a:r>
            <a:r>
              <a:rPr lang="en-US" sz="4800" dirty="0"/>
              <a:t> </a:t>
            </a:r>
            <a:r>
              <a:rPr lang="en-US" sz="4800" dirty="0" err="1"/>
              <a:t>hiểu</a:t>
            </a:r>
            <a:r>
              <a:rPr lang="en-US" sz="4800" dirty="0"/>
              <a:t> </a:t>
            </a:r>
            <a:r>
              <a:rPr lang="en-US" sz="4800" dirty="0" err="1"/>
              <a:t>văn</a:t>
            </a:r>
            <a:r>
              <a:rPr lang="en-US" sz="4800" dirty="0"/>
              <a:t> </a:t>
            </a:r>
            <a:r>
              <a:rPr lang="en-US" sz="4800" dirty="0" err="1"/>
              <a:t>bản</a:t>
            </a:r>
            <a:endParaRPr lang="en-US" sz="4800" dirty="0"/>
          </a:p>
          <a:p>
            <a:r>
              <a:rPr lang="en-US" sz="4800" dirty="0" err="1"/>
              <a:t>truyện</a:t>
            </a:r>
            <a:r>
              <a:rPr lang="en-US" sz="4800" dirty="0"/>
              <a:t> </a:t>
            </a:r>
            <a:r>
              <a:rPr lang="en-US" sz="4800" dirty="0" err="1"/>
              <a:t>lịch</a:t>
            </a:r>
            <a:r>
              <a:rPr lang="en-US" sz="4800" dirty="0"/>
              <a:t> </a:t>
            </a:r>
            <a:r>
              <a:rPr lang="en-US" sz="4800" dirty="0" err="1"/>
              <a:t>sử</a:t>
            </a:r>
            <a:endParaRPr lang="en-US" sz="4800" dirty="0"/>
          </a:p>
        </p:txBody>
      </p:sp>
    </p:spTree>
    <p:extLst>
      <p:ext uri="{BB962C8B-B14F-4D97-AF65-F5344CB8AC3E}">
        <p14:creationId xmlns:p14="http://schemas.microsoft.com/office/powerpoint/2010/main" val="1032146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20323" t="-4464" r="-13756" b="-523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5">
            <a:extLst>
              <a:ext uri="{FF2B5EF4-FFF2-40B4-BE49-F238E27FC236}">
                <a16:creationId xmlns:a16="http://schemas.microsoft.com/office/drawing/2014/main" id="{E508D800-276B-E28D-7B0E-1107EA98AF4B}"/>
              </a:ext>
            </a:extLst>
          </p:cNvPr>
          <p:cNvSpPr txBox="1"/>
          <p:nvPr/>
        </p:nvSpPr>
        <p:spPr>
          <a:xfrm>
            <a:off x="1660231" y="4211378"/>
            <a:ext cx="2759369" cy="230832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5.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Nhận</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xét</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về</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nghệ</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thuật</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kể</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chuyện</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và</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xây</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dựng</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nhân</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vật</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trong</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đoạn</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trích</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Qua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đó</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giúp</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người</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đọc</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hiểu</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thêm</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được</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gì</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về</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tấm</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lòng</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của</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những</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người</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con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nước</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Việt</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khi</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đất</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nước</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có</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giặc</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ngoại</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xâm</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TextBox 7">
            <a:extLst>
              <a:ext uri="{FF2B5EF4-FFF2-40B4-BE49-F238E27FC236}">
                <a16:creationId xmlns:a16="http://schemas.microsoft.com/office/drawing/2014/main" id="{6215D32F-4FA3-E955-41BD-52ED11CFE0EB}"/>
              </a:ext>
            </a:extLst>
          </p:cNvPr>
          <p:cNvSpPr txBox="1"/>
          <p:nvPr/>
        </p:nvSpPr>
        <p:spPr>
          <a:xfrm>
            <a:off x="4572000" y="4092297"/>
            <a:ext cx="9144000" cy="2108269"/>
          </a:xfrm>
          <a:prstGeom prst="rect">
            <a:avLst/>
          </a:prstGeom>
          <a:noFill/>
        </p:spPr>
        <p:txBody>
          <a:bodyPr wrap="square">
            <a:spAutoFit/>
          </a:bodyPr>
          <a:lstStyle/>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Nghệ</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thuật</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kể</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chuyện</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tự</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nhiên</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tạo</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không</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khí</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sự</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kiện</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lịch</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sử</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một</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cách</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sinh</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động</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khắc</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họa</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nhân</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vật</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một</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cách</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cụ</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thể</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hấp</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dẫn</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qua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lời</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nói</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hành</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động</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suy</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nghĩ</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giọng</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điệu</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kể</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chuyện</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đầy</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cảm</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hứng</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lịch</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sử</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a:t>
            </a: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Qua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đó</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giúp</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người</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đọc</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cảm</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nhận</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được</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vẻ</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đẹp</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của</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những</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người</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con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nước</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Việt</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luôn</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có</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ý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thức</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cao</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về</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trách</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nhiệm</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nghĩa</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vụ</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của</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bản</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thân</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đối</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với</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đất</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nước</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dân</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tộc</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đê</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đánh</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đuổi</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giặc</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thu</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bảo</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vê</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non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sông</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Họ</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không</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hề</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lo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sợ</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trước</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những</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nguy</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nan,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gian</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khổ</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sẵn</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sàng</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dâng</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hiến</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tuổi</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thanh</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xuân</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lên</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đường</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chiến</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đấu</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chống</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giặc</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thù</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với</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ý chí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quyết</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tâm</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cao</a:t>
            </a: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reeform 3">
            <a:extLst>
              <a:ext uri="{FF2B5EF4-FFF2-40B4-BE49-F238E27FC236}">
                <a16:creationId xmlns:a16="http://schemas.microsoft.com/office/drawing/2014/main" id="{9698EC50-20BC-2F6B-14CB-70AA8E197AAB}"/>
              </a:ext>
            </a:extLst>
          </p:cNvPr>
          <p:cNvSpPr/>
          <p:nvPr/>
        </p:nvSpPr>
        <p:spPr>
          <a:xfrm>
            <a:off x="685799" y="1022140"/>
            <a:ext cx="16916400" cy="8686800"/>
          </a:xfrm>
          <a:custGeom>
            <a:avLst/>
            <a:gdLst/>
            <a:ahLst/>
            <a:cxnLst/>
            <a:rect l="l" t="t" r="r" b="b"/>
            <a:pathLst>
              <a:path w="12422038" h="8229600">
                <a:moveTo>
                  <a:pt x="0" y="0"/>
                </a:moveTo>
                <a:lnTo>
                  <a:pt x="12422038" y="0"/>
                </a:lnTo>
                <a:lnTo>
                  <a:pt x="12422038" y="8229600"/>
                </a:lnTo>
                <a:lnTo>
                  <a:pt x="0" y="82296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ctr" defTabSz="914400" rtl="0" eaLnBrk="1" fontAlgn="auto" latinLnBrk="0" hangingPunct="1">
              <a:lnSpc>
                <a:spcPct val="100000"/>
              </a:lnSpc>
              <a:spcBef>
                <a:spcPts val="600"/>
              </a:spcBef>
              <a:spcAft>
                <a:spcPts val="60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id="{AA43B54C-9CCF-A9A1-49DA-EAEAC19F8328}"/>
              </a:ext>
            </a:extLst>
          </p:cNvPr>
          <p:cNvSpPr txBox="1"/>
          <p:nvPr/>
        </p:nvSpPr>
        <p:spPr>
          <a:xfrm>
            <a:off x="3200400" y="4192943"/>
            <a:ext cx="12801600" cy="2800767"/>
          </a:xfrm>
          <a:prstGeom prst="rect">
            <a:avLst/>
          </a:prstGeom>
          <a:noFill/>
        </p:spPr>
        <p:txBody>
          <a:bodyPr wrap="square">
            <a:spAutoFit/>
          </a:bodyPr>
          <a:lstStyle/>
          <a:p>
            <a:pPr algn="ctr">
              <a:spcBef>
                <a:spcPts val="600"/>
              </a:spcBef>
              <a:spcAft>
                <a:spcPts val="600"/>
              </a:spcAft>
            </a:pPr>
            <a:r>
              <a:rPr lang="en-US" sz="4400" b="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Ôn</a:t>
            </a:r>
            <a:r>
              <a:rPr lang="en-US" sz="4400" b="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400" b="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tập</a:t>
            </a:r>
            <a:r>
              <a:rPr lang="en-US" sz="4400" b="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400" b="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các</a:t>
            </a:r>
            <a:r>
              <a:rPr lang="en-US" sz="4400" b="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400" b="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nội</a:t>
            </a:r>
            <a:r>
              <a:rPr lang="en-US" sz="4400" b="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dung </a:t>
            </a:r>
            <a:r>
              <a:rPr lang="en-US" sz="4400" b="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về</a:t>
            </a:r>
            <a:r>
              <a:rPr lang="en-US" sz="4400" b="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400" b="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khái</a:t>
            </a:r>
            <a:r>
              <a:rPr lang="en-US" sz="4400" b="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400" b="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niệm</a:t>
            </a:r>
            <a:r>
              <a:rPr lang="en-US" sz="4400" b="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400" b="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đặc</a:t>
            </a:r>
            <a:r>
              <a:rPr lang="en-US" sz="4400" b="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400" b="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điểm</a:t>
            </a:r>
            <a:r>
              <a:rPr lang="en-US" sz="4400" b="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400" b="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của</a:t>
            </a:r>
            <a:r>
              <a:rPr lang="en-US" sz="4400" b="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400" b="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kiểu</a:t>
            </a:r>
            <a:r>
              <a:rPr lang="en-US" sz="4400" b="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400" b="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văn</a:t>
            </a:r>
            <a:r>
              <a:rPr lang="en-US" sz="4400" b="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400" b="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bản</a:t>
            </a:r>
            <a:r>
              <a:rPr lang="en-US" sz="4400" b="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400" b="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nghị</a:t>
            </a:r>
            <a:r>
              <a:rPr lang="en-US" sz="4400" b="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400" b="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luận</a:t>
            </a:r>
            <a:r>
              <a:rPr lang="en-US" sz="4400" b="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400" b="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xã</a:t>
            </a:r>
            <a:r>
              <a:rPr lang="en-US" sz="4400" b="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400" b="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hội</a:t>
            </a:r>
            <a:r>
              <a:rPr lang="en-US" sz="4400" b="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400" b="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về</a:t>
            </a:r>
            <a:r>
              <a:rPr lang="en-US" sz="4400" b="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400" b="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văn</a:t>
            </a:r>
            <a:r>
              <a:rPr lang="en-US" sz="4400" b="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400" b="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bản</a:t>
            </a:r>
            <a:r>
              <a:rPr lang="en-US" sz="4400" b="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400" b="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nghị</a:t>
            </a:r>
            <a:r>
              <a:rPr lang="en-US" sz="4400" b="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400" b="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luận</a:t>
            </a:r>
            <a:r>
              <a:rPr lang="en-US" sz="4400" b="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400" b="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xã</a:t>
            </a:r>
            <a:r>
              <a:rPr lang="en-US" sz="4400" b="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400" b="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hội</a:t>
            </a:r>
            <a:r>
              <a:rPr lang="en-US" sz="4400" b="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400" b="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về</a:t>
            </a:r>
            <a:r>
              <a:rPr lang="en-US" sz="4400" b="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400" b="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một</a:t>
            </a:r>
            <a:r>
              <a:rPr lang="en-US" sz="4400" b="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400" b="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vấn</a:t>
            </a:r>
            <a:r>
              <a:rPr lang="en-US" sz="4400" b="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400" b="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đề</a:t>
            </a:r>
            <a:r>
              <a:rPr lang="en-US" sz="4400" b="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400" b="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của</a:t>
            </a:r>
            <a:r>
              <a:rPr lang="en-US" sz="4400" b="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400" b="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đời</a:t>
            </a:r>
            <a:r>
              <a:rPr lang="en-US" sz="4400" b="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400" b="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sống</a:t>
            </a:r>
            <a:r>
              <a:rPr lang="en-US" sz="4400" b="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400" b="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về</a:t>
            </a:r>
            <a:r>
              <a:rPr lang="en-US" sz="4400" b="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400" b="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một</a:t>
            </a:r>
            <a:r>
              <a:rPr lang="en-US" sz="4400" b="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400" b="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tư</a:t>
            </a:r>
            <a:r>
              <a:rPr lang="en-US" sz="4400" b="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400" b="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tưởng</a:t>
            </a:r>
            <a:r>
              <a:rPr lang="en-US" sz="4400" b="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400" b="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đạo</a:t>
            </a:r>
            <a:r>
              <a:rPr lang="en-US" sz="4400" b="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400" b="1"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lí</a:t>
            </a:r>
            <a:r>
              <a:rPr lang="en-US" sz="4400" b="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a:t>
            </a:r>
            <a:endParaRPr lang="en-US" sz="40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p:txBody>
      </p:sp>
      <p:sp>
        <p:nvSpPr>
          <p:cNvPr id="7" name="TextBox 6">
            <a:extLst>
              <a:ext uri="{FF2B5EF4-FFF2-40B4-BE49-F238E27FC236}">
                <a16:creationId xmlns:a16="http://schemas.microsoft.com/office/drawing/2014/main" id="{542089D4-490D-6F3A-FBCD-789C9DB4D882}"/>
              </a:ext>
            </a:extLst>
          </p:cNvPr>
          <p:cNvSpPr txBox="1"/>
          <p:nvPr/>
        </p:nvSpPr>
        <p:spPr>
          <a:xfrm>
            <a:off x="3886198" y="2471843"/>
            <a:ext cx="10515601" cy="830997"/>
          </a:xfrm>
          <a:prstGeom prst="rect">
            <a:avLst/>
          </a:prstGeom>
          <a:noFill/>
        </p:spPr>
        <p:txBody>
          <a:bodyPr wrap="square">
            <a:spAutoFit/>
          </a:bodyPr>
          <a:lstStyle>
            <a:defPPr>
              <a:defRPr lang="en-US"/>
            </a:defPPr>
            <a:lvl1pPr algn="ctr">
              <a:defRPr sz="4800">
                <a:latin typeface="#9Slide03 BoosterNextFYBlack" panose="02000A03000000020004" pitchFamily="2" charset="0"/>
              </a:defRPr>
            </a:lvl1pPr>
          </a:lstStyle>
          <a:p>
            <a:r>
              <a:rPr lang="en-US" dirty="0"/>
              <a:t>*</a:t>
            </a:r>
            <a:r>
              <a:rPr lang="en-US" dirty="0" err="1"/>
              <a:t>Hướng</a:t>
            </a:r>
            <a:r>
              <a:rPr lang="en-US" dirty="0"/>
              <a:t> </a:t>
            </a:r>
            <a:r>
              <a:rPr lang="en-US" dirty="0" err="1"/>
              <a:t>dẫn</a:t>
            </a:r>
            <a:r>
              <a:rPr lang="en-US" dirty="0"/>
              <a:t> </a:t>
            </a:r>
            <a:r>
              <a:rPr lang="en-US" dirty="0" err="1"/>
              <a:t>chuẩn</a:t>
            </a:r>
            <a:r>
              <a:rPr lang="en-US" dirty="0"/>
              <a:t> </a:t>
            </a:r>
            <a:r>
              <a:rPr lang="en-US" dirty="0" err="1"/>
              <a:t>bị</a:t>
            </a:r>
            <a:r>
              <a:rPr lang="en-US" dirty="0"/>
              <a:t> </a:t>
            </a:r>
            <a:r>
              <a:rPr lang="en-US" dirty="0" err="1"/>
              <a:t>bài</a:t>
            </a:r>
            <a:r>
              <a:rPr lang="en-US" dirty="0"/>
              <a:t> </a:t>
            </a:r>
            <a:r>
              <a:rPr lang="en-US" dirty="0" err="1"/>
              <a:t>tiết</a:t>
            </a:r>
            <a:r>
              <a:rPr lang="en-US" dirty="0"/>
              <a:t> </a:t>
            </a:r>
            <a:r>
              <a:rPr lang="en-US" dirty="0" err="1"/>
              <a:t>sau</a:t>
            </a:r>
            <a:endParaRPr lang="en-US" dirty="0"/>
          </a:p>
        </p:txBody>
      </p:sp>
    </p:spTree>
    <p:extLst>
      <p:ext uri="{BB962C8B-B14F-4D97-AF65-F5344CB8AC3E}">
        <p14:creationId xmlns:p14="http://schemas.microsoft.com/office/powerpoint/2010/main" val="21832788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29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2">
            <a:extLst>
              <a:ext uri="{FF2B5EF4-FFF2-40B4-BE49-F238E27FC236}">
                <a16:creationId xmlns:a16="http://schemas.microsoft.com/office/drawing/2014/main" id="{3B5A3E95-85C3-9164-03DF-57DDAA427621}"/>
              </a:ext>
            </a:extLst>
          </p:cNvPr>
          <p:cNvGrpSpPr/>
          <p:nvPr/>
        </p:nvGrpSpPr>
        <p:grpSpPr>
          <a:xfrm>
            <a:off x="12938079" y="163773"/>
            <a:ext cx="1064526" cy="1064526"/>
            <a:chOff x="8625386" y="109182"/>
            <a:chExt cx="709684" cy="709684"/>
          </a:xfrm>
        </p:grpSpPr>
        <p:sp>
          <p:nvSpPr>
            <p:cNvPr id="4" name="Oval 3">
              <a:extLst>
                <a:ext uri="{FF2B5EF4-FFF2-40B4-BE49-F238E27FC236}">
                  <a16:creationId xmlns:a16="http://schemas.microsoft.com/office/drawing/2014/main" id="{3E232ABC-5095-64A5-12C5-698F85F841CD}"/>
                </a:ext>
              </a:extLst>
            </p:cNvPr>
            <p:cNvSpPr/>
            <p:nvPr/>
          </p:nvSpPr>
          <p:spPr>
            <a:xfrm>
              <a:off x="8625386"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89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575"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5" name="TextBox 4">
              <a:extLst>
                <a:ext uri="{FF2B5EF4-FFF2-40B4-BE49-F238E27FC236}">
                  <a16:creationId xmlns:a16="http://schemas.microsoft.com/office/drawing/2014/main" id="{FC5C2164-30E4-EB5A-862D-EB98120B0AA7}"/>
                </a:ext>
              </a:extLst>
            </p:cNvPr>
            <p:cNvSpPr txBox="1"/>
            <p:nvPr/>
          </p:nvSpPr>
          <p:spPr>
            <a:xfrm>
              <a:off x="8631107" y="279358"/>
              <a:ext cx="688437" cy="338554"/>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white"/>
                  </a:solidFill>
                  <a:effectLst/>
                  <a:uLnTx/>
                  <a:uFillTx/>
                  <a:latin typeface="Calibri" panose="020F0502020204030204"/>
                  <a:ea typeface="+mn-ea"/>
                  <a:cs typeface="+mn-cs"/>
                </a:rPr>
                <a:t>50/50</a:t>
              </a: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grpSp>
        <p:nvGrpSpPr>
          <p:cNvPr id="6" name="Group 5">
            <a:extLst>
              <a:ext uri="{FF2B5EF4-FFF2-40B4-BE49-F238E27FC236}">
                <a16:creationId xmlns:a16="http://schemas.microsoft.com/office/drawing/2014/main" id="{0ED68A58-2D96-3E0C-3E53-095FBB687370}"/>
              </a:ext>
            </a:extLst>
          </p:cNvPr>
          <p:cNvGrpSpPr/>
          <p:nvPr/>
        </p:nvGrpSpPr>
        <p:grpSpPr>
          <a:xfrm>
            <a:off x="14794173" y="163773"/>
            <a:ext cx="1064526" cy="1064526"/>
            <a:chOff x="9862782" y="109182"/>
            <a:chExt cx="709684" cy="709684"/>
          </a:xfrm>
        </p:grpSpPr>
        <p:sp>
          <p:nvSpPr>
            <p:cNvPr id="7" name="Oval 6">
              <a:extLst>
                <a:ext uri="{FF2B5EF4-FFF2-40B4-BE49-F238E27FC236}">
                  <a16:creationId xmlns:a16="http://schemas.microsoft.com/office/drawing/2014/main" id="{9DDE0572-0972-BA9F-D4C7-C571F9D12AAF}"/>
                </a:ext>
              </a:extLst>
            </p:cNvPr>
            <p:cNvSpPr/>
            <p:nvPr/>
          </p:nvSpPr>
          <p:spPr>
            <a:xfrm>
              <a:off x="9862782"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8" name="Picture 7">
              <a:extLst>
                <a:ext uri="{FF2B5EF4-FFF2-40B4-BE49-F238E27FC236}">
                  <a16:creationId xmlns:a16="http://schemas.microsoft.com/office/drawing/2014/main" id="{9C1C0B12-1202-CF8D-F0E2-B395306A94BA}"/>
                </a:ext>
              </a:extLst>
            </p:cNvPr>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9977651" y="201873"/>
              <a:ext cx="524301" cy="524301"/>
            </a:xfrm>
            <a:prstGeom prst="rect">
              <a:avLst/>
            </a:prstGeom>
          </p:spPr>
        </p:pic>
      </p:grpSp>
      <p:grpSp>
        <p:nvGrpSpPr>
          <p:cNvPr id="9" name="Group 8">
            <a:extLst>
              <a:ext uri="{FF2B5EF4-FFF2-40B4-BE49-F238E27FC236}">
                <a16:creationId xmlns:a16="http://schemas.microsoft.com/office/drawing/2014/main" id="{9805CCD9-5E9B-C70D-B9F7-53DA4474C7DE}"/>
              </a:ext>
            </a:extLst>
          </p:cNvPr>
          <p:cNvGrpSpPr/>
          <p:nvPr/>
        </p:nvGrpSpPr>
        <p:grpSpPr>
          <a:xfrm>
            <a:off x="16754333" y="163773"/>
            <a:ext cx="1064526" cy="1064526"/>
            <a:chOff x="11169555" y="109182"/>
            <a:chExt cx="709684" cy="709684"/>
          </a:xfrm>
        </p:grpSpPr>
        <p:sp>
          <p:nvSpPr>
            <p:cNvPr id="10" name="Oval 9">
              <a:extLst>
                <a:ext uri="{FF2B5EF4-FFF2-40B4-BE49-F238E27FC236}">
                  <a16:creationId xmlns:a16="http://schemas.microsoft.com/office/drawing/2014/main" id="{5F3D0377-8B9C-2F81-65F3-2571B3C2F5D2}"/>
                </a:ext>
              </a:extLst>
            </p:cNvPr>
            <p:cNvSpPr/>
            <p:nvPr/>
          </p:nvSpPr>
          <p:spPr>
            <a:xfrm>
              <a:off x="11169555"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11" name="Picture 10">
              <a:extLst>
                <a:ext uri="{FF2B5EF4-FFF2-40B4-BE49-F238E27FC236}">
                  <a16:creationId xmlns:a16="http://schemas.microsoft.com/office/drawing/2014/main" id="{F9840231-37FA-F3E2-F96B-5F1A92F51216}"/>
                </a:ext>
              </a:extLst>
            </p:cNvPr>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285672" y="284644"/>
              <a:ext cx="217581" cy="280448"/>
            </a:xfrm>
            <a:prstGeom prst="rect">
              <a:avLst/>
            </a:prstGeom>
          </p:spPr>
        </p:pic>
        <p:pic>
          <p:nvPicPr>
            <p:cNvPr id="12" name="Picture 11">
              <a:extLst>
                <a:ext uri="{FF2B5EF4-FFF2-40B4-BE49-F238E27FC236}">
                  <a16:creationId xmlns:a16="http://schemas.microsoft.com/office/drawing/2014/main" id="{D9C112E5-91D5-1967-44D6-5738FA73308C}"/>
                </a:ext>
              </a:extLst>
            </p:cNvPr>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550843" y="284644"/>
              <a:ext cx="217581" cy="280448"/>
            </a:xfrm>
            <a:prstGeom prst="rect">
              <a:avLst/>
            </a:prstGeom>
          </p:spPr>
        </p:pic>
        <p:pic>
          <p:nvPicPr>
            <p:cNvPr id="13" name="Picture 12">
              <a:extLst>
                <a:ext uri="{FF2B5EF4-FFF2-40B4-BE49-F238E27FC236}">
                  <a16:creationId xmlns:a16="http://schemas.microsoft.com/office/drawing/2014/main" id="{BAF05864-03E4-FB25-42EF-275CC017579F}"/>
                </a:ext>
              </a:extLst>
            </p:cNvPr>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418258" y="355515"/>
              <a:ext cx="217581" cy="280448"/>
            </a:xfrm>
            <a:prstGeom prst="rect">
              <a:avLst/>
            </a:prstGeom>
          </p:spPr>
        </p:pic>
      </p:grpSp>
      <p:sp>
        <p:nvSpPr>
          <p:cNvPr id="14" name="Rectangle: Rounded Corners 13">
            <a:extLst>
              <a:ext uri="{FF2B5EF4-FFF2-40B4-BE49-F238E27FC236}">
                <a16:creationId xmlns:a16="http://schemas.microsoft.com/office/drawing/2014/main" id="{FDD1BBC1-DFF4-8BF2-380D-E3B4B5EC3E7D}"/>
              </a:ext>
            </a:extLst>
          </p:cNvPr>
          <p:cNvSpPr/>
          <p:nvPr/>
        </p:nvSpPr>
        <p:spPr>
          <a:xfrm>
            <a:off x="1359491" y="2126486"/>
            <a:ext cx="16005960" cy="7239000"/>
          </a:xfrm>
          <a:prstGeom prst="roundRect">
            <a:avLst/>
          </a:prstGeom>
          <a:solidFill>
            <a:schemeClr val="bg1">
              <a:alpha val="3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TextBox 15">
            <a:extLst>
              <a:ext uri="{FF2B5EF4-FFF2-40B4-BE49-F238E27FC236}">
                <a16:creationId xmlns:a16="http://schemas.microsoft.com/office/drawing/2014/main" id="{B2908DFF-9A63-3F74-911A-1FF0D7D354DE}"/>
              </a:ext>
            </a:extLst>
          </p:cNvPr>
          <p:cNvSpPr txBox="1"/>
          <p:nvPr/>
        </p:nvSpPr>
        <p:spPr>
          <a:xfrm>
            <a:off x="2221909" y="2917693"/>
            <a:ext cx="14706600" cy="4401205"/>
          </a:xfrm>
          <a:prstGeom prst="rect">
            <a:avLst/>
          </a:prstGeom>
          <a:noFill/>
        </p:spPr>
        <p:txBody>
          <a:bodyPr wrap="square">
            <a:spAutoFit/>
          </a:bodyPr>
          <a:lstStyle>
            <a:defPPr>
              <a:defRPr lang="en-US"/>
            </a:defPPr>
            <a:lvl1pPr indent="457200">
              <a:spcBef>
                <a:spcPts val="600"/>
              </a:spcBef>
              <a:spcAft>
                <a:spcPts val="600"/>
              </a:spcAft>
              <a:defRPr sz="2800" b="1" kern="100">
                <a:solidFill>
                  <a:schemeClr val="bg1"/>
                </a:solidFill>
                <a:effectLst/>
                <a:latin typeface="#9Slide03 Arima Madurai Bold" panose="00000800000000000000" pitchFamily="2" charset="0"/>
                <a:ea typeface="SimSun" panose="02010600030101010101" pitchFamily="2" charset="-122"/>
                <a:cs typeface="#9Slide03 Arima Madurai Bold" panose="00000800000000000000" pitchFamily="2" charset="0"/>
              </a:defRPr>
            </a:lvl1pPr>
          </a:lstStyle>
          <a:p>
            <a:pPr>
              <a:spcBef>
                <a:spcPts val="1200"/>
              </a:spcBef>
              <a:spcAft>
                <a:spcPts val="1200"/>
              </a:spcAft>
            </a:pPr>
            <a:r>
              <a:rPr lang="de-DE" sz="3200" dirty="0">
                <a:latin typeface="#9Slide03 BoosterNextFYBlack" panose="02000A03000000020004" pitchFamily="2" charset="0"/>
              </a:rPr>
              <a:t>Câu 2. Cốt truyện đa tuyến có những đặc điểm nào?</a:t>
            </a:r>
            <a:endParaRPr lang="en-US" sz="3200" dirty="0">
              <a:latin typeface="#9Slide03 BoosterNextFYBlack" panose="02000A03000000020004" pitchFamily="2" charset="0"/>
            </a:endParaRPr>
          </a:p>
          <a:p>
            <a:pPr>
              <a:spcBef>
                <a:spcPts val="1200"/>
              </a:spcBef>
              <a:spcAft>
                <a:spcPts val="1200"/>
              </a:spcAft>
            </a:pPr>
            <a:r>
              <a:rPr lang="pt-BR" dirty="0"/>
              <a:t>(1) Cốt truyện trình bày một chuỗi sự kiện phức tạp, nhằm phản ánh nhiều bình diện của đời sống; </a:t>
            </a:r>
            <a:endParaRPr lang="en-US" dirty="0"/>
          </a:p>
          <a:p>
            <a:pPr>
              <a:spcBef>
                <a:spcPts val="1200"/>
              </a:spcBef>
              <a:spcAft>
                <a:spcPts val="1200"/>
              </a:spcAft>
            </a:pPr>
            <a:r>
              <a:rPr lang="pt-BR" dirty="0"/>
              <a:t>(2) Cốt truyện tái hiện những diễn biến phức tạp của nhiều nhân vật, có dung lượng lớn. </a:t>
            </a:r>
            <a:endParaRPr lang="en-US" dirty="0"/>
          </a:p>
          <a:p>
            <a:pPr>
              <a:spcBef>
                <a:spcPts val="1200"/>
              </a:spcBef>
              <a:spcAft>
                <a:spcPts val="1200"/>
              </a:spcAft>
            </a:pPr>
            <a:r>
              <a:rPr lang="pt-BR" dirty="0"/>
              <a:t>(3) Cốt truyện tập trung thể hiện quá trình phát triển tính cách của nhân vật chính.</a:t>
            </a:r>
            <a:endParaRPr lang="en-US" dirty="0"/>
          </a:p>
          <a:p>
            <a:pPr>
              <a:spcBef>
                <a:spcPts val="1200"/>
              </a:spcBef>
              <a:spcAft>
                <a:spcPts val="1200"/>
              </a:spcAft>
            </a:pPr>
            <a:r>
              <a:rPr lang="pt-BR" dirty="0"/>
              <a:t>(4) Chuỗi sự kiện được chia thành nhiều dòng, nhiều tuyến, gắn liền với số phận các nhân vật chính trong tác phẩm có nhiều chủ đề.</a:t>
            </a:r>
            <a:endParaRPr lang="en-US" dirty="0"/>
          </a:p>
        </p:txBody>
      </p:sp>
      <p:sp>
        <p:nvSpPr>
          <p:cNvPr id="17" name="TextBox 16">
            <a:extLst>
              <a:ext uri="{FF2B5EF4-FFF2-40B4-BE49-F238E27FC236}">
                <a16:creationId xmlns:a16="http://schemas.microsoft.com/office/drawing/2014/main" id="{996F86E7-928A-0920-0804-FA34E0AEEA61}"/>
              </a:ext>
            </a:extLst>
          </p:cNvPr>
          <p:cNvSpPr txBox="1"/>
          <p:nvPr/>
        </p:nvSpPr>
        <p:spPr>
          <a:xfrm>
            <a:off x="9124368" y="7552119"/>
            <a:ext cx="3304698" cy="523220"/>
          </a:xfrm>
          <a:prstGeom prst="rect">
            <a:avLst/>
          </a:prstGeom>
          <a:noFill/>
        </p:spPr>
        <p:txBody>
          <a:bodyPr wrap="square">
            <a:spAutoFit/>
          </a:bodyPr>
          <a:lstStyle/>
          <a:p>
            <a:r>
              <a:rPr lang="pt-BR" sz="2800" dirty="0">
                <a:solidFill>
                  <a:schemeClr val="bg1"/>
                </a:solidFill>
                <a:latin typeface="#9Slide03 Arima Madurai Bold" panose="00000800000000000000" pitchFamily="2" charset="0"/>
                <a:cs typeface="#9Slide03 Arima Madurai Bold" panose="00000800000000000000" pitchFamily="2" charset="0"/>
              </a:rPr>
              <a:t>C. </a:t>
            </a:r>
            <a:r>
              <a:rPr lang="pt-BR" sz="2800" b="1" kern="100" dirty="0">
                <a:solidFill>
                  <a:schemeClr val="bg1"/>
                </a:solidFill>
                <a:latin typeface="#9Slide03 Arima Madurai Bold" panose="00000800000000000000" pitchFamily="2" charset="0"/>
                <a:ea typeface="SimSun" panose="02010600030101010101" pitchFamily="2" charset="-122"/>
                <a:cs typeface="#9Slide03 Arima Madurai Bold" panose="00000800000000000000" pitchFamily="2" charset="0"/>
              </a:rPr>
              <a:t>1,2,4</a:t>
            </a:r>
            <a:endParaRPr lang="en-US" sz="2800" b="1" kern="100" dirty="0">
              <a:solidFill>
                <a:schemeClr val="bg1"/>
              </a:solidFill>
              <a:latin typeface="#9Slide03 Arima Madurai Bold" panose="00000800000000000000" pitchFamily="2" charset="0"/>
              <a:ea typeface="SimSun" panose="02010600030101010101" pitchFamily="2" charset="-122"/>
              <a:cs typeface="#9Slide03 Arima Madurai Bold" panose="00000800000000000000" pitchFamily="2" charset="0"/>
            </a:endParaRPr>
          </a:p>
        </p:txBody>
      </p:sp>
      <p:sp>
        <p:nvSpPr>
          <p:cNvPr id="19" name="TextBox 18">
            <a:extLst>
              <a:ext uri="{FF2B5EF4-FFF2-40B4-BE49-F238E27FC236}">
                <a16:creationId xmlns:a16="http://schemas.microsoft.com/office/drawing/2014/main" id="{952D4B28-87D0-5F55-8452-AC823BF8EB8C}"/>
              </a:ext>
            </a:extLst>
          </p:cNvPr>
          <p:cNvSpPr txBox="1"/>
          <p:nvPr/>
        </p:nvSpPr>
        <p:spPr>
          <a:xfrm>
            <a:off x="6373873" y="7522375"/>
            <a:ext cx="2209800" cy="523220"/>
          </a:xfrm>
          <a:prstGeom prst="rect">
            <a:avLst/>
          </a:prstGeom>
          <a:noFill/>
        </p:spPr>
        <p:txBody>
          <a:bodyPr wrap="square">
            <a:spAutoFit/>
          </a:bodyPr>
          <a:lstStyle/>
          <a:p>
            <a:r>
              <a:rPr lang="pt-BR" sz="2800" dirty="0">
                <a:solidFill>
                  <a:schemeClr val="bg1"/>
                </a:solidFill>
                <a:latin typeface="#9Slide03 Arima Madurai Bold" panose="00000800000000000000" pitchFamily="2" charset="0"/>
                <a:cs typeface="#9Slide03 Arima Madurai Bold" panose="00000800000000000000" pitchFamily="2" charset="0"/>
              </a:rPr>
              <a:t>B. 2,3,4 </a:t>
            </a:r>
            <a:endParaRPr lang="en-US" sz="2800" dirty="0">
              <a:solidFill>
                <a:schemeClr val="bg1"/>
              </a:solidFill>
              <a:latin typeface="#9Slide03 Arima Madurai Bold" panose="00000800000000000000" pitchFamily="2" charset="0"/>
              <a:cs typeface="#9Slide03 Arima Madurai Bold" panose="00000800000000000000" pitchFamily="2" charset="0"/>
            </a:endParaRPr>
          </a:p>
        </p:txBody>
      </p:sp>
      <p:sp>
        <p:nvSpPr>
          <p:cNvPr id="21" name="TextBox 20">
            <a:extLst>
              <a:ext uri="{FF2B5EF4-FFF2-40B4-BE49-F238E27FC236}">
                <a16:creationId xmlns:a16="http://schemas.microsoft.com/office/drawing/2014/main" id="{6D3B6641-9B2E-4082-DE80-58156A64E759}"/>
              </a:ext>
            </a:extLst>
          </p:cNvPr>
          <p:cNvSpPr txBox="1"/>
          <p:nvPr/>
        </p:nvSpPr>
        <p:spPr>
          <a:xfrm>
            <a:off x="12938079" y="7470271"/>
            <a:ext cx="3085749" cy="523220"/>
          </a:xfrm>
          <a:prstGeom prst="rect">
            <a:avLst/>
          </a:prstGeom>
          <a:noFill/>
        </p:spPr>
        <p:txBody>
          <a:bodyPr wrap="square">
            <a:spAutoFit/>
          </a:bodyPr>
          <a:lstStyle/>
          <a:p>
            <a:r>
              <a:rPr lang="pt-BR" sz="2800" dirty="0">
                <a:solidFill>
                  <a:schemeClr val="bg1"/>
                </a:solidFill>
                <a:latin typeface="#9Slide03 Arima Madurai Bold" panose="00000800000000000000" pitchFamily="2" charset="0"/>
                <a:cs typeface="#9Slide03 Arima Madurai Bold" panose="00000800000000000000" pitchFamily="2" charset="0"/>
              </a:rPr>
              <a:t>D. 1,3,4</a:t>
            </a:r>
            <a:endParaRPr lang="en-US" sz="2800" dirty="0">
              <a:solidFill>
                <a:schemeClr val="bg1"/>
              </a:solidFill>
              <a:latin typeface="#9Slide03 Arima Madurai Bold" panose="00000800000000000000" pitchFamily="2" charset="0"/>
              <a:cs typeface="#9Slide03 Arima Madurai Bold" panose="00000800000000000000" pitchFamily="2" charset="0"/>
            </a:endParaRPr>
          </a:p>
        </p:txBody>
      </p:sp>
      <p:sp>
        <p:nvSpPr>
          <p:cNvPr id="23" name="TextBox 22">
            <a:extLst>
              <a:ext uri="{FF2B5EF4-FFF2-40B4-BE49-F238E27FC236}">
                <a16:creationId xmlns:a16="http://schemas.microsoft.com/office/drawing/2014/main" id="{15951C4E-1902-9FE0-DCC3-7011C5FD0C6F}"/>
              </a:ext>
            </a:extLst>
          </p:cNvPr>
          <p:cNvSpPr txBox="1"/>
          <p:nvPr/>
        </p:nvSpPr>
        <p:spPr>
          <a:xfrm>
            <a:off x="3500940" y="7485989"/>
            <a:ext cx="1912374" cy="523220"/>
          </a:xfrm>
          <a:prstGeom prst="rect">
            <a:avLst/>
          </a:prstGeom>
          <a:noFill/>
        </p:spPr>
        <p:txBody>
          <a:bodyPr wrap="square">
            <a:spAutoFit/>
          </a:bodyPr>
          <a:lstStyle/>
          <a:p>
            <a:pPr indent="0"/>
            <a:r>
              <a:rPr lang="pt-BR" sz="2800" dirty="0">
                <a:solidFill>
                  <a:schemeClr val="bg1"/>
                </a:solidFill>
                <a:latin typeface="#9Slide03 Arima Madurai Bold" panose="00000800000000000000" pitchFamily="2" charset="0"/>
                <a:cs typeface="#9Slide03 Arima Madurai Bold" panose="00000800000000000000" pitchFamily="2" charset="0"/>
              </a:rPr>
              <a:t>A. 1,2,3 </a:t>
            </a:r>
          </a:p>
        </p:txBody>
      </p:sp>
    </p:spTree>
    <p:extLst>
      <p:ext uri="{BB962C8B-B14F-4D97-AF65-F5344CB8AC3E}">
        <p14:creationId xmlns:p14="http://schemas.microsoft.com/office/powerpoint/2010/main" val="2829975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xEl>
                                              <p:pRg st="1" end="1"/>
                                            </p:txEl>
                                          </p:spTgt>
                                        </p:tgtEl>
                                        <p:attrNameLst>
                                          <p:attrName>style.visibility</p:attrName>
                                        </p:attrNameLst>
                                      </p:cBhvr>
                                      <p:to>
                                        <p:strVal val="visible"/>
                                      </p:to>
                                    </p:set>
                                    <p:animEffect transition="in" filter="fade">
                                      <p:cBhvr>
                                        <p:cTn id="7" dur="500"/>
                                        <p:tgtEl>
                                          <p:spTgt spid="1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xEl>
                                              <p:pRg st="2" end="2"/>
                                            </p:txEl>
                                          </p:spTgt>
                                        </p:tgtEl>
                                        <p:attrNameLst>
                                          <p:attrName>style.visibility</p:attrName>
                                        </p:attrNameLst>
                                      </p:cBhvr>
                                      <p:to>
                                        <p:strVal val="visible"/>
                                      </p:to>
                                    </p:set>
                                    <p:animEffect transition="in" filter="fade">
                                      <p:cBhvr>
                                        <p:cTn id="12" dur="500"/>
                                        <p:tgtEl>
                                          <p:spTgt spid="1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xEl>
                                              <p:pRg st="3" end="3"/>
                                            </p:txEl>
                                          </p:spTgt>
                                        </p:tgtEl>
                                        <p:attrNameLst>
                                          <p:attrName>style.visibility</p:attrName>
                                        </p:attrNameLst>
                                      </p:cBhvr>
                                      <p:to>
                                        <p:strVal val="visible"/>
                                      </p:to>
                                    </p:set>
                                    <p:animEffect transition="in" filter="fade">
                                      <p:cBhvr>
                                        <p:cTn id="17" dur="500"/>
                                        <p:tgtEl>
                                          <p:spTgt spid="16">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
                                            <p:txEl>
                                              <p:pRg st="4" end="4"/>
                                            </p:txEl>
                                          </p:spTgt>
                                        </p:tgtEl>
                                        <p:attrNameLst>
                                          <p:attrName>style.visibility</p:attrName>
                                        </p:attrNameLst>
                                      </p:cBhvr>
                                      <p:to>
                                        <p:strVal val="visible"/>
                                      </p:to>
                                    </p:set>
                                    <p:animEffect transition="in" filter="fade">
                                      <p:cBhvr>
                                        <p:cTn id="22" dur="500"/>
                                        <p:tgtEl>
                                          <p:spTgt spid="16">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3">
                                            <p:txEl>
                                              <p:pRg st="0" end="0"/>
                                            </p:txEl>
                                          </p:spTgt>
                                        </p:tgtEl>
                                        <p:attrNameLst>
                                          <p:attrName>style.visibility</p:attrName>
                                        </p:attrNameLst>
                                      </p:cBhvr>
                                      <p:to>
                                        <p:strVal val="visible"/>
                                      </p:to>
                                    </p:set>
                                    <p:animEffect transition="in" filter="fade">
                                      <p:cBhvr>
                                        <p:cTn id="27" dur="500"/>
                                        <p:tgtEl>
                                          <p:spTgt spid="23">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9">
                                            <p:txEl>
                                              <p:pRg st="0" end="0"/>
                                            </p:txEl>
                                          </p:spTgt>
                                        </p:tgtEl>
                                        <p:attrNameLst>
                                          <p:attrName>style.visibility</p:attrName>
                                        </p:attrNameLst>
                                      </p:cBhvr>
                                      <p:to>
                                        <p:strVal val="visible"/>
                                      </p:to>
                                    </p:set>
                                    <p:animEffect transition="in" filter="fade">
                                      <p:cBhvr>
                                        <p:cTn id="32" dur="500"/>
                                        <p:tgtEl>
                                          <p:spTgt spid="19">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7">
                                            <p:txEl>
                                              <p:pRg st="0" end="0"/>
                                            </p:txEl>
                                          </p:spTgt>
                                        </p:tgtEl>
                                        <p:attrNameLst>
                                          <p:attrName>style.visibility</p:attrName>
                                        </p:attrNameLst>
                                      </p:cBhvr>
                                      <p:to>
                                        <p:strVal val="visible"/>
                                      </p:to>
                                    </p:set>
                                    <p:animEffect transition="in" filter="fade">
                                      <p:cBhvr>
                                        <p:cTn id="37" dur="500"/>
                                        <p:tgtEl>
                                          <p:spTgt spid="17">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1">
                                            <p:txEl>
                                              <p:pRg st="0" end="0"/>
                                            </p:txEl>
                                          </p:spTgt>
                                        </p:tgtEl>
                                        <p:attrNameLst>
                                          <p:attrName>style.visibility</p:attrName>
                                        </p:attrNameLst>
                                      </p:cBhvr>
                                      <p:to>
                                        <p:strVal val="visible"/>
                                      </p:to>
                                    </p:set>
                                    <p:animEffect transition="in" filter="fade">
                                      <p:cBhvr>
                                        <p:cTn id="42" dur="500"/>
                                        <p:tgtEl>
                                          <p:spTgt spid="21">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9" presetClass="emph" presetSubtype="0" fill="hold" nodeType="clickEffect">
                                  <p:stCondLst>
                                    <p:cond delay="0"/>
                                  </p:stCondLst>
                                  <p:childTnLst>
                                    <p:animClr clrSpc="rgb" dir="cw">
                                      <p:cBhvr override="childStyle">
                                        <p:cTn id="46" dur="500" fill="hold"/>
                                        <p:tgtEl>
                                          <p:spTgt spid="17">
                                            <p:txEl>
                                              <p:pRg st="0" end="0"/>
                                            </p:txEl>
                                          </p:spTgt>
                                        </p:tgtEl>
                                        <p:attrNameLst>
                                          <p:attrName>style.color</p:attrName>
                                        </p:attrNameLst>
                                      </p:cBhvr>
                                      <p:to>
                                        <a:schemeClr val="accent2"/>
                                      </p:to>
                                    </p:animClr>
                                    <p:animClr clrSpc="rgb" dir="cw">
                                      <p:cBhvr>
                                        <p:cTn id="47" dur="500" fill="hold"/>
                                        <p:tgtEl>
                                          <p:spTgt spid="17">
                                            <p:txEl>
                                              <p:pRg st="0" end="0"/>
                                            </p:txEl>
                                          </p:spTgt>
                                        </p:tgtEl>
                                        <p:attrNameLst>
                                          <p:attrName>fillcolor</p:attrName>
                                        </p:attrNameLst>
                                      </p:cBhvr>
                                      <p:to>
                                        <a:schemeClr val="accent2"/>
                                      </p:to>
                                    </p:animClr>
                                    <p:set>
                                      <p:cBhvr>
                                        <p:cTn id="48" dur="500" fill="hold"/>
                                        <p:tgtEl>
                                          <p:spTgt spid="17">
                                            <p:txEl>
                                              <p:pRg st="0" end="0"/>
                                            </p:txEl>
                                          </p:spTgt>
                                        </p:tgtEl>
                                        <p:attrNameLst>
                                          <p:attrName>fill.type</p:attrName>
                                        </p:attrNameLst>
                                      </p:cBhvr>
                                      <p:to>
                                        <p:strVal val="solid"/>
                                      </p:to>
                                    </p:set>
                                    <p:set>
                                      <p:cBhvr>
                                        <p:cTn id="49" dur="500" fill="hold"/>
                                        <p:tgtEl>
                                          <p:spTgt spid="17">
                                            <p:txEl>
                                              <p:pRg st="0" end="0"/>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29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grpSp>
        <p:nvGrpSpPr>
          <p:cNvPr id="3" name="Group 2">
            <a:extLst>
              <a:ext uri="{FF2B5EF4-FFF2-40B4-BE49-F238E27FC236}">
                <a16:creationId xmlns:a16="http://schemas.microsoft.com/office/drawing/2014/main" id="{3B5A3E95-85C3-9164-03DF-57DDAA427621}"/>
              </a:ext>
            </a:extLst>
          </p:cNvPr>
          <p:cNvGrpSpPr/>
          <p:nvPr/>
        </p:nvGrpSpPr>
        <p:grpSpPr>
          <a:xfrm>
            <a:off x="12938079" y="163773"/>
            <a:ext cx="1064526" cy="1064526"/>
            <a:chOff x="8625386" y="109182"/>
            <a:chExt cx="709684" cy="709684"/>
          </a:xfrm>
        </p:grpSpPr>
        <p:sp>
          <p:nvSpPr>
            <p:cNvPr id="4" name="Oval 3">
              <a:extLst>
                <a:ext uri="{FF2B5EF4-FFF2-40B4-BE49-F238E27FC236}">
                  <a16:creationId xmlns:a16="http://schemas.microsoft.com/office/drawing/2014/main" id="{3E232ABC-5095-64A5-12C5-698F85F841CD}"/>
                </a:ext>
              </a:extLst>
            </p:cNvPr>
            <p:cNvSpPr/>
            <p:nvPr/>
          </p:nvSpPr>
          <p:spPr>
            <a:xfrm>
              <a:off x="8625386"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89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575"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5" name="TextBox 4">
              <a:extLst>
                <a:ext uri="{FF2B5EF4-FFF2-40B4-BE49-F238E27FC236}">
                  <a16:creationId xmlns:a16="http://schemas.microsoft.com/office/drawing/2014/main" id="{FC5C2164-30E4-EB5A-862D-EB98120B0AA7}"/>
                </a:ext>
              </a:extLst>
            </p:cNvPr>
            <p:cNvSpPr txBox="1"/>
            <p:nvPr/>
          </p:nvSpPr>
          <p:spPr>
            <a:xfrm>
              <a:off x="8631107" y="279358"/>
              <a:ext cx="688437" cy="338554"/>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white"/>
                  </a:solidFill>
                  <a:effectLst/>
                  <a:uLnTx/>
                  <a:uFillTx/>
                  <a:latin typeface="Calibri" panose="020F0502020204030204"/>
                  <a:ea typeface="+mn-ea"/>
                  <a:cs typeface="+mn-cs"/>
                </a:rPr>
                <a:t>50/50</a:t>
              </a: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grpSp>
        <p:nvGrpSpPr>
          <p:cNvPr id="6" name="Group 5">
            <a:extLst>
              <a:ext uri="{FF2B5EF4-FFF2-40B4-BE49-F238E27FC236}">
                <a16:creationId xmlns:a16="http://schemas.microsoft.com/office/drawing/2014/main" id="{0ED68A58-2D96-3E0C-3E53-095FBB687370}"/>
              </a:ext>
            </a:extLst>
          </p:cNvPr>
          <p:cNvGrpSpPr/>
          <p:nvPr/>
        </p:nvGrpSpPr>
        <p:grpSpPr>
          <a:xfrm>
            <a:off x="14794173" y="163773"/>
            <a:ext cx="1064526" cy="1064526"/>
            <a:chOff x="9862782" y="109182"/>
            <a:chExt cx="709684" cy="709684"/>
          </a:xfrm>
        </p:grpSpPr>
        <p:sp>
          <p:nvSpPr>
            <p:cNvPr id="7" name="Oval 6">
              <a:extLst>
                <a:ext uri="{FF2B5EF4-FFF2-40B4-BE49-F238E27FC236}">
                  <a16:creationId xmlns:a16="http://schemas.microsoft.com/office/drawing/2014/main" id="{9DDE0572-0972-BA9F-D4C7-C571F9D12AAF}"/>
                </a:ext>
              </a:extLst>
            </p:cNvPr>
            <p:cNvSpPr/>
            <p:nvPr/>
          </p:nvSpPr>
          <p:spPr>
            <a:xfrm>
              <a:off x="9862782"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8" name="Picture 7">
              <a:extLst>
                <a:ext uri="{FF2B5EF4-FFF2-40B4-BE49-F238E27FC236}">
                  <a16:creationId xmlns:a16="http://schemas.microsoft.com/office/drawing/2014/main" id="{9C1C0B12-1202-CF8D-F0E2-B395306A94BA}"/>
                </a:ext>
              </a:extLst>
            </p:cNvPr>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9977651" y="201873"/>
              <a:ext cx="524301" cy="524301"/>
            </a:xfrm>
            <a:prstGeom prst="rect">
              <a:avLst/>
            </a:prstGeom>
          </p:spPr>
        </p:pic>
      </p:grpSp>
      <p:grpSp>
        <p:nvGrpSpPr>
          <p:cNvPr id="9" name="Group 8">
            <a:extLst>
              <a:ext uri="{FF2B5EF4-FFF2-40B4-BE49-F238E27FC236}">
                <a16:creationId xmlns:a16="http://schemas.microsoft.com/office/drawing/2014/main" id="{9805CCD9-5E9B-C70D-B9F7-53DA4474C7DE}"/>
              </a:ext>
            </a:extLst>
          </p:cNvPr>
          <p:cNvGrpSpPr/>
          <p:nvPr/>
        </p:nvGrpSpPr>
        <p:grpSpPr>
          <a:xfrm>
            <a:off x="16754333" y="163773"/>
            <a:ext cx="1064526" cy="1064526"/>
            <a:chOff x="11169555" y="109182"/>
            <a:chExt cx="709684" cy="709684"/>
          </a:xfrm>
        </p:grpSpPr>
        <p:sp>
          <p:nvSpPr>
            <p:cNvPr id="10" name="Oval 9">
              <a:extLst>
                <a:ext uri="{FF2B5EF4-FFF2-40B4-BE49-F238E27FC236}">
                  <a16:creationId xmlns:a16="http://schemas.microsoft.com/office/drawing/2014/main" id="{5F3D0377-8B9C-2F81-65F3-2571B3C2F5D2}"/>
                </a:ext>
              </a:extLst>
            </p:cNvPr>
            <p:cNvSpPr/>
            <p:nvPr/>
          </p:nvSpPr>
          <p:spPr>
            <a:xfrm>
              <a:off x="11169555"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11" name="Picture 10">
              <a:extLst>
                <a:ext uri="{FF2B5EF4-FFF2-40B4-BE49-F238E27FC236}">
                  <a16:creationId xmlns:a16="http://schemas.microsoft.com/office/drawing/2014/main" id="{F9840231-37FA-F3E2-F96B-5F1A92F51216}"/>
                </a:ext>
              </a:extLst>
            </p:cNvPr>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285672" y="284644"/>
              <a:ext cx="217581" cy="280448"/>
            </a:xfrm>
            <a:prstGeom prst="rect">
              <a:avLst/>
            </a:prstGeom>
          </p:spPr>
        </p:pic>
        <p:pic>
          <p:nvPicPr>
            <p:cNvPr id="12" name="Picture 11">
              <a:extLst>
                <a:ext uri="{FF2B5EF4-FFF2-40B4-BE49-F238E27FC236}">
                  <a16:creationId xmlns:a16="http://schemas.microsoft.com/office/drawing/2014/main" id="{D9C112E5-91D5-1967-44D6-5738FA73308C}"/>
                </a:ext>
              </a:extLst>
            </p:cNvPr>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550843" y="284644"/>
              <a:ext cx="217581" cy="280448"/>
            </a:xfrm>
            <a:prstGeom prst="rect">
              <a:avLst/>
            </a:prstGeom>
          </p:spPr>
        </p:pic>
        <p:pic>
          <p:nvPicPr>
            <p:cNvPr id="13" name="Picture 12">
              <a:extLst>
                <a:ext uri="{FF2B5EF4-FFF2-40B4-BE49-F238E27FC236}">
                  <a16:creationId xmlns:a16="http://schemas.microsoft.com/office/drawing/2014/main" id="{BAF05864-03E4-FB25-42EF-275CC017579F}"/>
                </a:ext>
              </a:extLst>
            </p:cNvPr>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418258" y="355515"/>
              <a:ext cx="217581" cy="280448"/>
            </a:xfrm>
            <a:prstGeom prst="rect">
              <a:avLst/>
            </a:prstGeom>
          </p:spPr>
        </p:pic>
      </p:grpSp>
      <p:sp>
        <p:nvSpPr>
          <p:cNvPr id="14" name="Rectangle: Rounded Corners 13">
            <a:extLst>
              <a:ext uri="{FF2B5EF4-FFF2-40B4-BE49-F238E27FC236}">
                <a16:creationId xmlns:a16="http://schemas.microsoft.com/office/drawing/2014/main" id="{350C6392-524B-EFE0-FDAE-69B5248C5F80}"/>
              </a:ext>
            </a:extLst>
          </p:cNvPr>
          <p:cNvSpPr/>
          <p:nvPr/>
        </p:nvSpPr>
        <p:spPr>
          <a:xfrm>
            <a:off x="1391273" y="1987138"/>
            <a:ext cx="16005960" cy="7239000"/>
          </a:xfrm>
          <a:prstGeom prst="roundRect">
            <a:avLst/>
          </a:prstGeom>
          <a:solidFill>
            <a:schemeClr val="bg1">
              <a:alpha val="3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776D3D12-328E-2F73-D3CB-5B1709420F0F}"/>
              </a:ext>
            </a:extLst>
          </p:cNvPr>
          <p:cNvSpPr txBox="1"/>
          <p:nvPr/>
        </p:nvSpPr>
        <p:spPr>
          <a:xfrm>
            <a:off x="1844398" y="2914006"/>
            <a:ext cx="15099709" cy="4370427"/>
          </a:xfrm>
          <a:prstGeom prst="rect">
            <a:avLst/>
          </a:prstGeom>
          <a:noFill/>
        </p:spPr>
        <p:txBody>
          <a:bodyPr wrap="square">
            <a:spAutoFit/>
          </a:bodyPr>
          <a:lstStyle>
            <a:defPPr>
              <a:defRPr lang="en-US"/>
            </a:defPPr>
            <a:lvl1pPr indent="457200">
              <a:spcBef>
                <a:spcPts val="600"/>
              </a:spcBef>
              <a:spcAft>
                <a:spcPts val="600"/>
              </a:spcAft>
              <a:defRPr sz="2800" b="1" kern="100">
                <a:solidFill>
                  <a:schemeClr val="bg1"/>
                </a:solidFill>
                <a:effectLst/>
                <a:latin typeface="#9Slide03 Arima Madurai Bold" panose="00000800000000000000" pitchFamily="2" charset="0"/>
                <a:ea typeface="SimSun" panose="02010600030101010101" pitchFamily="2" charset="-122"/>
                <a:cs typeface="#9Slide03 Arima Madurai Bold" panose="00000800000000000000" pitchFamily="2" charset="0"/>
              </a:defRPr>
            </a:lvl1pPr>
          </a:lstStyle>
          <a:p>
            <a:r>
              <a:rPr lang="de-DE" sz="3200" dirty="0">
                <a:latin typeface="#9Slide03 BoosterNextFYBlack" panose="02000A03000000020004" pitchFamily="2" charset="0"/>
              </a:rPr>
              <a:t>Câu 3. Những kĩ năng đọc hiểu văn bản truyện lịch sử gồm:</a:t>
            </a:r>
            <a:endParaRPr lang="en-US" sz="3200" dirty="0">
              <a:latin typeface="#9Slide03 BoosterNextFYBlack" panose="02000A03000000020004" pitchFamily="2" charset="0"/>
            </a:endParaRPr>
          </a:p>
          <a:p>
            <a:r>
              <a:rPr lang="pt-BR" dirty="0"/>
              <a:t>(1) Xác định được những sự kiện lịch sử trong truyện. </a:t>
            </a:r>
            <a:endParaRPr lang="en-US" dirty="0"/>
          </a:p>
          <a:p>
            <a:r>
              <a:rPr lang="pt-BR" dirty="0"/>
              <a:t>(2) Chỉ ra được cốt truyện, bối cảnh, nhân vật chính trong truyện liên quan như thế nào với lịch sử và ngôn ngữ miêu tả mang không khí, dấu ấn lịch sử,... </a:t>
            </a:r>
            <a:endParaRPr lang="en-US" dirty="0"/>
          </a:p>
          <a:p>
            <a:r>
              <a:rPr lang="pt-BR" dirty="0"/>
              <a:t>(3) Nhận biết và phân tích tác dụng của những chi tiết hoang đường, kì ảo.</a:t>
            </a:r>
            <a:endParaRPr lang="en-US" dirty="0"/>
          </a:p>
          <a:p>
            <a:r>
              <a:rPr lang="pt-BR" dirty="0"/>
              <a:t>(4) Tìm hiểu sâu về chủ đề, tư tưởng, thông điệp mà văn bản truyện muốn thể hiện. </a:t>
            </a:r>
            <a:endParaRPr lang="en-US" dirty="0"/>
          </a:p>
          <a:p>
            <a:r>
              <a:rPr lang="pt-BR" dirty="0"/>
              <a:t>(5) Từ văn bản, liên hệ với bản thân và cuộc sống xung quanh để thấy ý nghĩa của nó đối với cuộc sống con người.</a:t>
            </a:r>
            <a:endParaRPr lang="en-US" dirty="0"/>
          </a:p>
        </p:txBody>
      </p:sp>
      <p:sp>
        <p:nvSpPr>
          <p:cNvPr id="17" name="TextBox 16">
            <a:extLst>
              <a:ext uri="{FF2B5EF4-FFF2-40B4-BE49-F238E27FC236}">
                <a16:creationId xmlns:a16="http://schemas.microsoft.com/office/drawing/2014/main" id="{61CECCD8-ECBA-F66C-9532-A42096FFD2C9}"/>
              </a:ext>
            </a:extLst>
          </p:cNvPr>
          <p:cNvSpPr txBox="1"/>
          <p:nvPr/>
        </p:nvSpPr>
        <p:spPr>
          <a:xfrm>
            <a:off x="12946661" y="7442803"/>
            <a:ext cx="1815557" cy="523220"/>
          </a:xfrm>
          <a:prstGeom prst="rect">
            <a:avLst/>
          </a:prstGeom>
          <a:noFill/>
        </p:spPr>
        <p:txBody>
          <a:bodyPr wrap="square">
            <a:spAutoFit/>
          </a:bodyPr>
          <a:lstStyle/>
          <a:p>
            <a:r>
              <a:rPr lang="pt-BR" sz="2800" dirty="0">
                <a:solidFill>
                  <a:schemeClr val="bg1"/>
                </a:solidFill>
                <a:latin typeface="#9Slide03 Arima Madurai Bold" panose="00000800000000000000" pitchFamily="2" charset="0"/>
                <a:cs typeface="#9Slide03 Arima Madurai Bold" panose="00000800000000000000" pitchFamily="2" charset="0"/>
              </a:rPr>
              <a:t>D. 1,2,3,5</a:t>
            </a:r>
            <a:endParaRPr lang="en-US" sz="2800" dirty="0">
              <a:solidFill>
                <a:schemeClr val="bg1"/>
              </a:solidFill>
              <a:latin typeface="#9Slide03 Arima Madurai Bold" panose="00000800000000000000" pitchFamily="2" charset="0"/>
              <a:cs typeface="#9Slide03 Arima Madurai Bold" panose="00000800000000000000" pitchFamily="2" charset="0"/>
            </a:endParaRPr>
          </a:p>
        </p:txBody>
      </p:sp>
      <p:sp>
        <p:nvSpPr>
          <p:cNvPr id="19" name="TextBox 18">
            <a:extLst>
              <a:ext uri="{FF2B5EF4-FFF2-40B4-BE49-F238E27FC236}">
                <a16:creationId xmlns:a16="http://schemas.microsoft.com/office/drawing/2014/main" id="{546C111B-4670-8A56-9829-AFB1076B8AA3}"/>
              </a:ext>
            </a:extLst>
          </p:cNvPr>
          <p:cNvSpPr txBox="1"/>
          <p:nvPr/>
        </p:nvSpPr>
        <p:spPr>
          <a:xfrm>
            <a:off x="10102645" y="7442803"/>
            <a:ext cx="2242937" cy="523220"/>
          </a:xfrm>
          <a:prstGeom prst="rect">
            <a:avLst/>
          </a:prstGeom>
          <a:noFill/>
        </p:spPr>
        <p:txBody>
          <a:bodyPr wrap="square">
            <a:spAutoFit/>
          </a:bodyPr>
          <a:lstStyle/>
          <a:p>
            <a:r>
              <a:rPr lang="pt-BR" sz="2800" dirty="0">
                <a:solidFill>
                  <a:schemeClr val="bg1"/>
                </a:solidFill>
                <a:latin typeface="#9Slide03 Arima Madurai Bold" panose="00000800000000000000" pitchFamily="2" charset="0"/>
                <a:cs typeface="#9Slide03 Arima Madurai Bold" panose="00000800000000000000" pitchFamily="2" charset="0"/>
              </a:rPr>
              <a:t>C. 1,2,4,5                      </a:t>
            </a:r>
          </a:p>
        </p:txBody>
      </p:sp>
      <p:sp>
        <p:nvSpPr>
          <p:cNvPr id="21" name="TextBox 20">
            <a:extLst>
              <a:ext uri="{FF2B5EF4-FFF2-40B4-BE49-F238E27FC236}">
                <a16:creationId xmlns:a16="http://schemas.microsoft.com/office/drawing/2014/main" id="{EBE456B0-ECB6-0DD1-209D-E4F6D200ACE2}"/>
              </a:ext>
            </a:extLst>
          </p:cNvPr>
          <p:cNvSpPr txBox="1"/>
          <p:nvPr/>
        </p:nvSpPr>
        <p:spPr>
          <a:xfrm>
            <a:off x="7401780" y="7442803"/>
            <a:ext cx="2242937" cy="523220"/>
          </a:xfrm>
          <a:prstGeom prst="rect">
            <a:avLst/>
          </a:prstGeom>
          <a:noFill/>
        </p:spPr>
        <p:txBody>
          <a:bodyPr wrap="square">
            <a:spAutoFit/>
          </a:bodyPr>
          <a:lstStyle/>
          <a:p>
            <a:r>
              <a:rPr lang="pt-BR" sz="2800" dirty="0">
                <a:solidFill>
                  <a:schemeClr val="bg1"/>
                </a:solidFill>
                <a:latin typeface="#9Slide03 Arima Madurai Bold" panose="00000800000000000000" pitchFamily="2" charset="0"/>
                <a:cs typeface="#9Slide03 Arima Madurai Bold" panose="00000800000000000000" pitchFamily="2" charset="0"/>
              </a:rPr>
              <a:t>B. 2,3,4,5                      </a:t>
            </a:r>
          </a:p>
        </p:txBody>
      </p:sp>
      <p:sp>
        <p:nvSpPr>
          <p:cNvPr id="23" name="TextBox 22">
            <a:extLst>
              <a:ext uri="{FF2B5EF4-FFF2-40B4-BE49-F238E27FC236}">
                <a16:creationId xmlns:a16="http://schemas.microsoft.com/office/drawing/2014/main" id="{A0774539-BA6C-FEB6-19C7-E1AD64247599}"/>
              </a:ext>
            </a:extLst>
          </p:cNvPr>
          <p:cNvSpPr txBox="1"/>
          <p:nvPr/>
        </p:nvSpPr>
        <p:spPr>
          <a:xfrm>
            <a:off x="4524068" y="7461238"/>
            <a:ext cx="2276633" cy="523220"/>
          </a:xfrm>
          <a:prstGeom prst="rect">
            <a:avLst/>
          </a:prstGeom>
          <a:noFill/>
        </p:spPr>
        <p:txBody>
          <a:bodyPr wrap="square">
            <a:spAutoFit/>
          </a:bodyPr>
          <a:lstStyle/>
          <a:p>
            <a:r>
              <a:rPr lang="pt-BR" sz="2800" dirty="0">
                <a:solidFill>
                  <a:schemeClr val="bg1"/>
                </a:solidFill>
                <a:latin typeface="#9Slide03 Arima Madurai Bold" panose="00000800000000000000" pitchFamily="2" charset="0"/>
                <a:cs typeface="#9Slide03 Arima Madurai Bold" panose="00000800000000000000" pitchFamily="2" charset="0"/>
              </a:rPr>
              <a:t>A. 1,2,3,4                  </a:t>
            </a:r>
          </a:p>
        </p:txBody>
      </p:sp>
    </p:spTree>
    <p:extLst>
      <p:ext uri="{BB962C8B-B14F-4D97-AF65-F5344CB8AC3E}">
        <p14:creationId xmlns:p14="http://schemas.microsoft.com/office/powerpoint/2010/main" val="1611390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xEl>
                                              <p:pRg st="1" end="1"/>
                                            </p:txEl>
                                          </p:spTgt>
                                        </p:tgtEl>
                                        <p:attrNameLst>
                                          <p:attrName>style.visibility</p:attrName>
                                        </p:attrNameLst>
                                      </p:cBhvr>
                                      <p:to>
                                        <p:strVal val="visible"/>
                                      </p:to>
                                    </p:set>
                                    <p:animEffect transition="in" filter="fade">
                                      <p:cBhvr>
                                        <p:cTn id="7" dur="500"/>
                                        <p:tgtEl>
                                          <p:spTgt spid="1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xEl>
                                              <p:pRg st="2" end="2"/>
                                            </p:txEl>
                                          </p:spTgt>
                                        </p:tgtEl>
                                        <p:attrNameLst>
                                          <p:attrName>style.visibility</p:attrName>
                                        </p:attrNameLst>
                                      </p:cBhvr>
                                      <p:to>
                                        <p:strVal val="visible"/>
                                      </p:to>
                                    </p:set>
                                    <p:animEffect transition="in" filter="fade">
                                      <p:cBhvr>
                                        <p:cTn id="12" dur="500"/>
                                        <p:tgtEl>
                                          <p:spTgt spid="1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xEl>
                                              <p:pRg st="3" end="3"/>
                                            </p:txEl>
                                          </p:spTgt>
                                        </p:tgtEl>
                                        <p:attrNameLst>
                                          <p:attrName>style.visibility</p:attrName>
                                        </p:attrNameLst>
                                      </p:cBhvr>
                                      <p:to>
                                        <p:strVal val="visible"/>
                                      </p:to>
                                    </p:set>
                                    <p:animEffect transition="in" filter="fade">
                                      <p:cBhvr>
                                        <p:cTn id="17" dur="500"/>
                                        <p:tgtEl>
                                          <p:spTgt spid="16">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
                                            <p:txEl>
                                              <p:pRg st="4" end="4"/>
                                            </p:txEl>
                                          </p:spTgt>
                                        </p:tgtEl>
                                        <p:attrNameLst>
                                          <p:attrName>style.visibility</p:attrName>
                                        </p:attrNameLst>
                                      </p:cBhvr>
                                      <p:to>
                                        <p:strVal val="visible"/>
                                      </p:to>
                                    </p:set>
                                    <p:animEffect transition="in" filter="fade">
                                      <p:cBhvr>
                                        <p:cTn id="22" dur="500"/>
                                        <p:tgtEl>
                                          <p:spTgt spid="16">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6">
                                            <p:txEl>
                                              <p:pRg st="5" end="5"/>
                                            </p:txEl>
                                          </p:spTgt>
                                        </p:tgtEl>
                                        <p:attrNameLst>
                                          <p:attrName>style.visibility</p:attrName>
                                        </p:attrNameLst>
                                      </p:cBhvr>
                                      <p:to>
                                        <p:strVal val="visible"/>
                                      </p:to>
                                    </p:set>
                                    <p:animEffect transition="in" filter="fade">
                                      <p:cBhvr>
                                        <p:cTn id="27" dur="500"/>
                                        <p:tgtEl>
                                          <p:spTgt spid="16">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3">
                                            <p:txEl>
                                              <p:pRg st="0" end="0"/>
                                            </p:txEl>
                                          </p:spTgt>
                                        </p:tgtEl>
                                        <p:attrNameLst>
                                          <p:attrName>style.visibility</p:attrName>
                                        </p:attrNameLst>
                                      </p:cBhvr>
                                      <p:to>
                                        <p:strVal val="visible"/>
                                      </p:to>
                                    </p:set>
                                    <p:animEffect transition="in" filter="fade">
                                      <p:cBhvr>
                                        <p:cTn id="32" dur="500"/>
                                        <p:tgtEl>
                                          <p:spTgt spid="23">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1">
                                            <p:txEl>
                                              <p:pRg st="0" end="0"/>
                                            </p:txEl>
                                          </p:spTgt>
                                        </p:tgtEl>
                                        <p:attrNameLst>
                                          <p:attrName>style.visibility</p:attrName>
                                        </p:attrNameLst>
                                      </p:cBhvr>
                                      <p:to>
                                        <p:strVal val="visible"/>
                                      </p:to>
                                    </p:set>
                                    <p:animEffect transition="in" filter="fade">
                                      <p:cBhvr>
                                        <p:cTn id="37" dur="500"/>
                                        <p:tgtEl>
                                          <p:spTgt spid="21">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9">
                                            <p:txEl>
                                              <p:pRg st="0" end="0"/>
                                            </p:txEl>
                                          </p:spTgt>
                                        </p:tgtEl>
                                        <p:attrNameLst>
                                          <p:attrName>style.visibility</p:attrName>
                                        </p:attrNameLst>
                                      </p:cBhvr>
                                      <p:to>
                                        <p:strVal val="visible"/>
                                      </p:to>
                                    </p:set>
                                    <p:animEffect transition="in" filter="fade">
                                      <p:cBhvr>
                                        <p:cTn id="42" dur="500"/>
                                        <p:tgtEl>
                                          <p:spTgt spid="19">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7">
                                            <p:txEl>
                                              <p:pRg st="0" end="0"/>
                                            </p:txEl>
                                          </p:spTgt>
                                        </p:tgtEl>
                                        <p:attrNameLst>
                                          <p:attrName>style.visibility</p:attrName>
                                        </p:attrNameLst>
                                      </p:cBhvr>
                                      <p:to>
                                        <p:strVal val="visible"/>
                                      </p:to>
                                    </p:set>
                                    <p:animEffect transition="in" filter="fade">
                                      <p:cBhvr>
                                        <p:cTn id="47" dur="500"/>
                                        <p:tgtEl>
                                          <p:spTgt spid="17">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9" presetClass="emph" presetSubtype="0" fill="hold" nodeType="clickEffect">
                                  <p:stCondLst>
                                    <p:cond delay="0"/>
                                  </p:stCondLst>
                                  <p:childTnLst>
                                    <p:animClr clrSpc="rgb" dir="cw">
                                      <p:cBhvr override="childStyle">
                                        <p:cTn id="51" dur="500" fill="hold"/>
                                        <p:tgtEl>
                                          <p:spTgt spid="19">
                                            <p:txEl>
                                              <p:pRg st="0" end="0"/>
                                            </p:txEl>
                                          </p:spTgt>
                                        </p:tgtEl>
                                        <p:attrNameLst>
                                          <p:attrName>style.color</p:attrName>
                                        </p:attrNameLst>
                                      </p:cBhvr>
                                      <p:to>
                                        <a:schemeClr val="accent2"/>
                                      </p:to>
                                    </p:animClr>
                                    <p:animClr clrSpc="rgb" dir="cw">
                                      <p:cBhvr>
                                        <p:cTn id="52" dur="500" fill="hold"/>
                                        <p:tgtEl>
                                          <p:spTgt spid="19">
                                            <p:txEl>
                                              <p:pRg st="0" end="0"/>
                                            </p:txEl>
                                          </p:spTgt>
                                        </p:tgtEl>
                                        <p:attrNameLst>
                                          <p:attrName>fillcolor</p:attrName>
                                        </p:attrNameLst>
                                      </p:cBhvr>
                                      <p:to>
                                        <a:schemeClr val="accent2"/>
                                      </p:to>
                                    </p:animClr>
                                    <p:set>
                                      <p:cBhvr>
                                        <p:cTn id="53" dur="500" fill="hold"/>
                                        <p:tgtEl>
                                          <p:spTgt spid="19">
                                            <p:txEl>
                                              <p:pRg st="0" end="0"/>
                                            </p:txEl>
                                          </p:spTgt>
                                        </p:tgtEl>
                                        <p:attrNameLst>
                                          <p:attrName>fill.type</p:attrName>
                                        </p:attrNameLst>
                                      </p:cBhvr>
                                      <p:to>
                                        <p:strVal val="solid"/>
                                      </p:to>
                                    </p:set>
                                    <p:set>
                                      <p:cBhvr>
                                        <p:cTn id="54" dur="500" fill="hold"/>
                                        <p:tgtEl>
                                          <p:spTgt spid="19">
                                            <p:txEl>
                                              <p:pRg st="0" end="0"/>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29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grpSp>
        <p:nvGrpSpPr>
          <p:cNvPr id="3" name="Group 2">
            <a:extLst>
              <a:ext uri="{FF2B5EF4-FFF2-40B4-BE49-F238E27FC236}">
                <a16:creationId xmlns:a16="http://schemas.microsoft.com/office/drawing/2014/main" id="{3B5A3E95-85C3-9164-03DF-57DDAA427621}"/>
              </a:ext>
            </a:extLst>
          </p:cNvPr>
          <p:cNvGrpSpPr/>
          <p:nvPr/>
        </p:nvGrpSpPr>
        <p:grpSpPr>
          <a:xfrm>
            <a:off x="12938079" y="163773"/>
            <a:ext cx="1064526" cy="1064526"/>
            <a:chOff x="8625386" y="109182"/>
            <a:chExt cx="709684" cy="709684"/>
          </a:xfrm>
        </p:grpSpPr>
        <p:sp>
          <p:nvSpPr>
            <p:cNvPr id="4" name="Oval 3">
              <a:extLst>
                <a:ext uri="{FF2B5EF4-FFF2-40B4-BE49-F238E27FC236}">
                  <a16:creationId xmlns:a16="http://schemas.microsoft.com/office/drawing/2014/main" id="{3E232ABC-5095-64A5-12C5-698F85F841CD}"/>
                </a:ext>
              </a:extLst>
            </p:cNvPr>
            <p:cNvSpPr/>
            <p:nvPr/>
          </p:nvSpPr>
          <p:spPr>
            <a:xfrm>
              <a:off x="8625386"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89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575"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5" name="TextBox 4">
              <a:extLst>
                <a:ext uri="{FF2B5EF4-FFF2-40B4-BE49-F238E27FC236}">
                  <a16:creationId xmlns:a16="http://schemas.microsoft.com/office/drawing/2014/main" id="{FC5C2164-30E4-EB5A-862D-EB98120B0AA7}"/>
                </a:ext>
              </a:extLst>
            </p:cNvPr>
            <p:cNvSpPr txBox="1"/>
            <p:nvPr/>
          </p:nvSpPr>
          <p:spPr>
            <a:xfrm>
              <a:off x="8631107" y="279358"/>
              <a:ext cx="688437" cy="338554"/>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white"/>
                  </a:solidFill>
                  <a:effectLst/>
                  <a:uLnTx/>
                  <a:uFillTx/>
                  <a:latin typeface="Calibri" panose="020F0502020204030204"/>
                  <a:ea typeface="+mn-ea"/>
                  <a:cs typeface="+mn-cs"/>
                </a:rPr>
                <a:t>50/50</a:t>
              </a: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grpSp>
        <p:nvGrpSpPr>
          <p:cNvPr id="6" name="Group 5">
            <a:extLst>
              <a:ext uri="{FF2B5EF4-FFF2-40B4-BE49-F238E27FC236}">
                <a16:creationId xmlns:a16="http://schemas.microsoft.com/office/drawing/2014/main" id="{0ED68A58-2D96-3E0C-3E53-095FBB687370}"/>
              </a:ext>
            </a:extLst>
          </p:cNvPr>
          <p:cNvGrpSpPr/>
          <p:nvPr/>
        </p:nvGrpSpPr>
        <p:grpSpPr>
          <a:xfrm>
            <a:off x="14794173" y="163773"/>
            <a:ext cx="1064526" cy="1064526"/>
            <a:chOff x="9862782" y="109182"/>
            <a:chExt cx="709684" cy="709684"/>
          </a:xfrm>
        </p:grpSpPr>
        <p:sp>
          <p:nvSpPr>
            <p:cNvPr id="7" name="Oval 6">
              <a:extLst>
                <a:ext uri="{FF2B5EF4-FFF2-40B4-BE49-F238E27FC236}">
                  <a16:creationId xmlns:a16="http://schemas.microsoft.com/office/drawing/2014/main" id="{9DDE0572-0972-BA9F-D4C7-C571F9D12AAF}"/>
                </a:ext>
              </a:extLst>
            </p:cNvPr>
            <p:cNvSpPr/>
            <p:nvPr/>
          </p:nvSpPr>
          <p:spPr>
            <a:xfrm>
              <a:off x="9862782"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8" name="Picture 7">
              <a:extLst>
                <a:ext uri="{FF2B5EF4-FFF2-40B4-BE49-F238E27FC236}">
                  <a16:creationId xmlns:a16="http://schemas.microsoft.com/office/drawing/2014/main" id="{9C1C0B12-1202-CF8D-F0E2-B395306A94BA}"/>
                </a:ext>
              </a:extLst>
            </p:cNvPr>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9977651" y="201873"/>
              <a:ext cx="524301" cy="524301"/>
            </a:xfrm>
            <a:prstGeom prst="rect">
              <a:avLst/>
            </a:prstGeom>
          </p:spPr>
        </p:pic>
      </p:grpSp>
      <p:grpSp>
        <p:nvGrpSpPr>
          <p:cNvPr id="9" name="Group 8">
            <a:extLst>
              <a:ext uri="{FF2B5EF4-FFF2-40B4-BE49-F238E27FC236}">
                <a16:creationId xmlns:a16="http://schemas.microsoft.com/office/drawing/2014/main" id="{9805CCD9-5E9B-C70D-B9F7-53DA4474C7DE}"/>
              </a:ext>
            </a:extLst>
          </p:cNvPr>
          <p:cNvGrpSpPr/>
          <p:nvPr/>
        </p:nvGrpSpPr>
        <p:grpSpPr>
          <a:xfrm>
            <a:off x="16754333" y="163773"/>
            <a:ext cx="1064526" cy="1064526"/>
            <a:chOff x="11169555" y="109182"/>
            <a:chExt cx="709684" cy="709684"/>
          </a:xfrm>
        </p:grpSpPr>
        <p:sp>
          <p:nvSpPr>
            <p:cNvPr id="10" name="Oval 9">
              <a:extLst>
                <a:ext uri="{FF2B5EF4-FFF2-40B4-BE49-F238E27FC236}">
                  <a16:creationId xmlns:a16="http://schemas.microsoft.com/office/drawing/2014/main" id="{5F3D0377-8B9C-2F81-65F3-2571B3C2F5D2}"/>
                </a:ext>
              </a:extLst>
            </p:cNvPr>
            <p:cNvSpPr/>
            <p:nvPr/>
          </p:nvSpPr>
          <p:spPr>
            <a:xfrm>
              <a:off x="11169555"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11" name="Picture 10">
              <a:extLst>
                <a:ext uri="{FF2B5EF4-FFF2-40B4-BE49-F238E27FC236}">
                  <a16:creationId xmlns:a16="http://schemas.microsoft.com/office/drawing/2014/main" id="{F9840231-37FA-F3E2-F96B-5F1A92F51216}"/>
                </a:ext>
              </a:extLst>
            </p:cNvPr>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285672" y="284644"/>
              <a:ext cx="217581" cy="280448"/>
            </a:xfrm>
            <a:prstGeom prst="rect">
              <a:avLst/>
            </a:prstGeom>
          </p:spPr>
        </p:pic>
        <p:pic>
          <p:nvPicPr>
            <p:cNvPr id="12" name="Picture 11">
              <a:extLst>
                <a:ext uri="{FF2B5EF4-FFF2-40B4-BE49-F238E27FC236}">
                  <a16:creationId xmlns:a16="http://schemas.microsoft.com/office/drawing/2014/main" id="{D9C112E5-91D5-1967-44D6-5738FA73308C}"/>
                </a:ext>
              </a:extLst>
            </p:cNvPr>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550843" y="284644"/>
              <a:ext cx="217581" cy="280448"/>
            </a:xfrm>
            <a:prstGeom prst="rect">
              <a:avLst/>
            </a:prstGeom>
          </p:spPr>
        </p:pic>
        <p:pic>
          <p:nvPicPr>
            <p:cNvPr id="13" name="Picture 12">
              <a:extLst>
                <a:ext uri="{FF2B5EF4-FFF2-40B4-BE49-F238E27FC236}">
                  <a16:creationId xmlns:a16="http://schemas.microsoft.com/office/drawing/2014/main" id="{BAF05864-03E4-FB25-42EF-275CC017579F}"/>
                </a:ext>
              </a:extLst>
            </p:cNvPr>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418258" y="355515"/>
              <a:ext cx="217581" cy="280448"/>
            </a:xfrm>
            <a:prstGeom prst="rect">
              <a:avLst/>
            </a:prstGeom>
          </p:spPr>
        </p:pic>
      </p:grpSp>
      <p:sp>
        <p:nvSpPr>
          <p:cNvPr id="14" name="Rectangle: Rounded Corners 13">
            <a:extLst>
              <a:ext uri="{FF2B5EF4-FFF2-40B4-BE49-F238E27FC236}">
                <a16:creationId xmlns:a16="http://schemas.microsoft.com/office/drawing/2014/main" id="{06A6DE88-C1C5-6DBC-1EE5-79A9AA88DBD6}"/>
              </a:ext>
            </a:extLst>
          </p:cNvPr>
          <p:cNvSpPr/>
          <p:nvPr/>
        </p:nvSpPr>
        <p:spPr>
          <a:xfrm>
            <a:off x="1391273" y="1987138"/>
            <a:ext cx="16005960" cy="7239000"/>
          </a:xfrm>
          <a:prstGeom prst="roundRect">
            <a:avLst/>
          </a:prstGeom>
          <a:solidFill>
            <a:schemeClr val="bg1">
              <a:alpha val="3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89261C93-2B21-1817-738B-CC24FA47DE7D}"/>
              </a:ext>
            </a:extLst>
          </p:cNvPr>
          <p:cNvSpPr txBox="1"/>
          <p:nvPr/>
        </p:nvSpPr>
        <p:spPr>
          <a:xfrm>
            <a:off x="2057400" y="2914006"/>
            <a:ext cx="14696933" cy="5262979"/>
          </a:xfrm>
          <a:prstGeom prst="rect">
            <a:avLst/>
          </a:prstGeom>
          <a:noFill/>
        </p:spPr>
        <p:txBody>
          <a:bodyPr wrap="square">
            <a:spAutoFit/>
          </a:bodyPr>
          <a:lstStyle>
            <a:defPPr>
              <a:defRPr lang="en-US"/>
            </a:defPPr>
            <a:lvl1pPr indent="457200">
              <a:spcBef>
                <a:spcPts val="600"/>
              </a:spcBef>
              <a:spcAft>
                <a:spcPts val="600"/>
              </a:spcAft>
              <a:defRPr sz="2800" b="1" kern="100">
                <a:solidFill>
                  <a:schemeClr val="bg1"/>
                </a:solidFill>
                <a:effectLst/>
                <a:latin typeface="#9Slide03 Arima Madurai Bold" panose="00000800000000000000" pitchFamily="2" charset="0"/>
                <a:ea typeface="SimSun" panose="02010600030101010101" pitchFamily="2" charset="-122"/>
                <a:cs typeface="#9Slide03 Arima Madurai Bold" panose="00000800000000000000" pitchFamily="2" charset="0"/>
              </a:defRPr>
            </a:lvl1pPr>
          </a:lstStyle>
          <a:p>
            <a:pPr>
              <a:spcBef>
                <a:spcPts val="1200"/>
              </a:spcBef>
              <a:spcAft>
                <a:spcPts val="1200"/>
              </a:spcAft>
            </a:pPr>
            <a:r>
              <a:rPr lang="pt-BR" sz="3200" dirty="0">
                <a:latin typeface="#9Slide03 BoosterNextFYBlack" panose="02000A03000000020004" pitchFamily="2" charset="0"/>
              </a:rPr>
              <a:t>Câu 4. Dòng nào nêu đúng thông tin về tác giả Hà Ân?</a:t>
            </a:r>
            <a:endParaRPr lang="en-US" sz="3200" dirty="0">
              <a:latin typeface="#9Slide03 BoosterNextFYBlack" panose="02000A03000000020004" pitchFamily="2" charset="0"/>
            </a:endParaRPr>
          </a:p>
          <a:p>
            <a:pPr>
              <a:spcBef>
                <a:spcPts val="1200"/>
              </a:spcBef>
              <a:spcAft>
                <a:spcPts val="1200"/>
              </a:spcAft>
            </a:pPr>
            <a:r>
              <a:rPr lang="pt-BR" dirty="0"/>
              <a:t>A. Tên khai sinh là Hoàng Hiển Mô (1928 - 2011), quê ở Hà Nội; là nhà văn Việt Nam. Ông nổi tiếng với các tác phẩm tiểu thuyết lịch sử, truyện kể lịch sử và dã sử.</a:t>
            </a:r>
            <a:endParaRPr lang="en-US" dirty="0"/>
          </a:p>
          <a:p>
            <a:pPr>
              <a:spcBef>
                <a:spcPts val="1200"/>
              </a:spcBef>
              <a:spcAft>
                <a:spcPts val="1200"/>
              </a:spcAft>
            </a:pPr>
            <a:r>
              <a:rPr lang="pt-BR" dirty="0"/>
              <a:t>B. Tên khai sinh là Hoàng Hiển Mô (1928 - 2011), quê ở Thanh Hóa; là nhà văn Việt Nam. Ông nổi tiếng với các tác phẩm tiểu thuyết lịch sử, truyện kể lịch sử và dã sử.</a:t>
            </a:r>
            <a:endParaRPr lang="en-US" dirty="0"/>
          </a:p>
          <a:p>
            <a:pPr>
              <a:spcBef>
                <a:spcPts val="1200"/>
              </a:spcBef>
              <a:spcAft>
                <a:spcPts val="1200"/>
              </a:spcAft>
            </a:pPr>
            <a:r>
              <a:rPr lang="pt-BR" dirty="0"/>
              <a:t>C. Tên khai sinh là Hoàng Hiển Mô (1928 - 2011), quê ở Nghệ An; là nhà văn Việt Nam. Ông nổi tiếng với các tác phẩm hồi kí, tản văn, tùy bút, bút kí.</a:t>
            </a:r>
            <a:endParaRPr lang="en-US" dirty="0"/>
          </a:p>
          <a:p>
            <a:pPr>
              <a:spcBef>
                <a:spcPts val="1200"/>
              </a:spcBef>
              <a:spcAft>
                <a:spcPts val="1200"/>
              </a:spcAft>
            </a:pPr>
            <a:r>
              <a:rPr lang="pt-BR" dirty="0"/>
              <a:t>D. Tên khai sinh là Hoàng Hiển Mô (1928 - 2011), quê ở Hà Nội ; là nhà văn Việt Nam. Ông nổi tiếng với các tác phẩm thơ, truyện trữ tình.</a:t>
            </a:r>
            <a:endParaRPr lang="en-US" dirty="0"/>
          </a:p>
        </p:txBody>
      </p:sp>
    </p:spTree>
    <p:extLst>
      <p:ext uri="{BB962C8B-B14F-4D97-AF65-F5344CB8AC3E}">
        <p14:creationId xmlns:p14="http://schemas.microsoft.com/office/powerpoint/2010/main" val="2907974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xEl>
                                              <p:pRg st="1" end="1"/>
                                            </p:txEl>
                                          </p:spTgt>
                                        </p:tgtEl>
                                        <p:attrNameLst>
                                          <p:attrName>style.visibility</p:attrName>
                                        </p:attrNameLst>
                                      </p:cBhvr>
                                      <p:to>
                                        <p:strVal val="visible"/>
                                      </p:to>
                                    </p:set>
                                    <p:animEffect transition="in" filter="fade">
                                      <p:cBhvr>
                                        <p:cTn id="7" dur="500"/>
                                        <p:tgtEl>
                                          <p:spTgt spid="1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xEl>
                                              <p:pRg st="2" end="2"/>
                                            </p:txEl>
                                          </p:spTgt>
                                        </p:tgtEl>
                                        <p:attrNameLst>
                                          <p:attrName>style.visibility</p:attrName>
                                        </p:attrNameLst>
                                      </p:cBhvr>
                                      <p:to>
                                        <p:strVal val="visible"/>
                                      </p:to>
                                    </p:set>
                                    <p:animEffect transition="in" filter="fade">
                                      <p:cBhvr>
                                        <p:cTn id="12" dur="500"/>
                                        <p:tgtEl>
                                          <p:spTgt spid="1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
                                            <p:txEl>
                                              <p:pRg st="3" end="3"/>
                                            </p:txEl>
                                          </p:spTgt>
                                        </p:tgtEl>
                                        <p:attrNameLst>
                                          <p:attrName>style.visibility</p:attrName>
                                        </p:attrNameLst>
                                      </p:cBhvr>
                                      <p:to>
                                        <p:strVal val="visible"/>
                                      </p:to>
                                    </p:set>
                                    <p:animEffect transition="in" filter="fade">
                                      <p:cBhvr>
                                        <p:cTn id="17" dur="500"/>
                                        <p:tgtEl>
                                          <p:spTgt spid="18">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
                                            <p:txEl>
                                              <p:pRg st="4" end="4"/>
                                            </p:txEl>
                                          </p:spTgt>
                                        </p:tgtEl>
                                        <p:attrNameLst>
                                          <p:attrName>style.visibility</p:attrName>
                                        </p:attrNameLst>
                                      </p:cBhvr>
                                      <p:to>
                                        <p:strVal val="visible"/>
                                      </p:to>
                                    </p:set>
                                    <p:animEffect transition="in" filter="fade">
                                      <p:cBhvr>
                                        <p:cTn id="22" dur="500"/>
                                        <p:tgtEl>
                                          <p:spTgt spid="18">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9" presetClass="emph" presetSubtype="0" fill="hold" nodeType="clickEffect">
                                  <p:stCondLst>
                                    <p:cond delay="0"/>
                                  </p:stCondLst>
                                  <p:childTnLst>
                                    <p:animClr clrSpc="rgb" dir="cw">
                                      <p:cBhvr override="childStyle">
                                        <p:cTn id="26" dur="500" fill="hold"/>
                                        <p:tgtEl>
                                          <p:spTgt spid="18">
                                            <p:txEl>
                                              <p:pRg st="1" end="1"/>
                                            </p:txEl>
                                          </p:spTgt>
                                        </p:tgtEl>
                                        <p:attrNameLst>
                                          <p:attrName>style.color</p:attrName>
                                        </p:attrNameLst>
                                      </p:cBhvr>
                                      <p:to>
                                        <a:schemeClr val="accent2"/>
                                      </p:to>
                                    </p:animClr>
                                    <p:animClr clrSpc="rgb" dir="cw">
                                      <p:cBhvr>
                                        <p:cTn id="27" dur="500" fill="hold"/>
                                        <p:tgtEl>
                                          <p:spTgt spid="18">
                                            <p:txEl>
                                              <p:pRg st="1" end="1"/>
                                            </p:txEl>
                                          </p:spTgt>
                                        </p:tgtEl>
                                        <p:attrNameLst>
                                          <p:attrName>fillcolor</p:attrName>
                                        </p:attrNameLst>
                                      </p:cBhvr>
                                      <p:to>
                                        <a:schemeClr val="accent2"/>
                                      </p:to>
                                    </p:animClr>
                                    <p:set>
                                      <p:cBhvr>
                                        <p:cTn id="28" dur="500" fill="hold"/>
                                        <p:tgtEl>
                                          <p:spTgt spid="18">
                                            <p:txEl>
                                              <p:pRg st="1" end="1"/>
                                            </p:txEl>
                                          </p:spTgt>
                                        </p:tgtEl>
                                        <p:attrNameLst>
                                          <p:attrName>fill.type</p:attrName>
                                        </p:attrNameLst>
                                      </p:cBhvr>
                                      <p:to>
                                        <p:strVal val="solid"/>
                                      </p:to>
                                    </p:set>
                                    <p:set>
                                      <p:cBhvr>
                                        <p:cTn id="29" dur="500" fill="hold"/>
                                        <p:tgtEl>
                                          <p:spTgt spid="18">
                                            <p:txEl>
                                              <p:pRg st="1" end="1"/>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29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grpSp>
        <p:nvGrpSpPr>
          <p:cNvPr id="3" name="Group 2">
            <a:extLst>
              <a:ext uri="{FF2B5EF4-FFF2-40B4-BE49-F238E27FC236}">
                <a16:creationId xmlns:a16="http://schemas.microsoft.com/office/drawing/2014/main" id="{3B5A3E95-85C3-9164-03DF-57DDAA427621}"/>
              </a:ext>
            </a:extLst>
          </p:cNvPr>
          <p:cNvGrpSpPr/>
          <p:nvPr/>
        </p:nvGrpSpPr>
        <p:grpSpPr>
          <a:xfrm>
            <a:off x="12938079" y="163773"/>
            <a:ext cx="1064526" cy="1064526"/>
            <a:chOff x="8625386" y="109182"/>
            <a:chExt cx="709684" cy="709684"/>
          </a:xfrm>
        </p:grpSpPr>
        <p:sp>
          <p:nvSpPr>
            <p:cNvPr id="4" name="Oval 3">
              <a:extLst>
                <a:ext uri="{FF2B5EF4-FFF2-40B4-BE49-F238E27FC236}">
                  <a16:creationId xmlns:a16="http://schemas.microsoft.com/office/drawing/2014/main" id="{3E232ABC-5095-64A5-12C5-698F85F841CD}"/>
                </a:ext>
              </a:extLst>
            </p:cNvPr>
            <p:cNvSpPr/>
            <p:nvPr/>
          </p:nvSpPr>
          <p:spPr>
            <a:xfrm>
              <a:off x="8625386"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89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575"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5" name="TextBox 4">
              <a:extLst>
                <a:ext uri="{FF2B5EF4-FFF2-40B4-BE49-F238E27FC236}">
                  <a16:creationId xmlns:a16="http://schemas.microsoft.com/office/drawing/2014/main" id="{FC5C2164-30E4-EB5A-862D-EB98120B0AA7}"/>
                </a:ext>
              </a:extLst>
            </p:cNvPr>
            <p:cNvSpPr txBox="1"/>
            <p:nvPr/>
          </p:nvSpPr>
          <p:spPr>
            <a:xfrm>
              <a:off x="8631107" y="279358"/>
              <a:ext cx="688437" cy="338554"/>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white"/>
                  </a:solidFill>
                  <a:effectLst/>
                  <a:uLnTx/>
                  <a:uFillTx/>
                  <a:latin typeface="Calibri" panose="020F0502020204030204"/>
                  <a:ea typeface="+mn-ea"/>
                  <a:cs typeface="+mn-cs"/>
                </a:rPr>
                <a:t>50/50</a:t>
              </a: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grpSp>
        <p:nvGrpSpPr>
          <p:cNvPr id="6" name="Group 5">
            <a:extLst>
              <a:ext uri="{FF2B5EF4-FFF2-40B4-BE49-F238E27FC236}">
                <a16:creationId xmlns:a16="http://schemas.microsoft.com/office/drawing/2014/main" id="{0ED68A58-2D96-3E0C-3E53-095FBB687370}"/>
              </a:ext>
            </a:extLst>
          </p:cNvPr>
          <p:cNvGrpSpPr/>
          <p:nvPr/>
        </p:nvGrpSpPr>
        <p:grpSpPr>
          <a:xfrm>
            <a:off x="14794173" y="163773"/>
            <a:ext cx="1064526" cy="1064526"/>
            <a:chOff x="9862782" y="109182"/>
            <a:chExt cx="709684" cy="709684"/>
          </a:xfrm>
        </p:grpSpPr>
        <p:sp>
          <p:nvSpPr>
            <p:cNvPr id="7" name="Oval 6">
              <a:extLst>
                <a:ext uri="{FF2B5EF4-FFF2-40B4-BE49-F238E27FC236}">
                  <a16:creationId xmlns:a16="http://schemas.microsoft.com/office/drawing/2014/main" id="{9DDE0572-0972-BA9F-D4C7-C571F9D12AAF}"/>
                </a:ext>
              </a:extLst>
            </p:cNvPr>
            <p:cNvSpPr/>
            <p:nvPr/>
          </p:nvSpPr>
          <p:spPr>
            <a:xfrm>
              <a:off x="9862782"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8" name="Picture 7">
              <a:extLst>
                <a:ext uri="{FF2B5EF4-FFF2-40B4-BE49-F238E27FC236}">
                  <a16:creationId xmlns:a16="http://schemas.microsoft.com/office/drawing/2014/main" id="{9C1C0B12-1202-CF8D-F0E2-B395306A94BA}"/>
                </a:ext>
              </a:extLst>
            </p:cNvPr>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9977651" y="201873"/>
              <a:ext cx="524301" cy="524301"/>
            </a:xfrm>
            <a:prstGeom prst="rect">
              <a:avLst/>
            </a:prstGeom>
          </p:spPr>
        </p:pic>
      </p:grpSp>
      <p:grpSp>
        <p:nvGrpSpPr>
          <p:cNvPr id="9" name="Group 8">
            <a:extLst>
              <a:ext uri="{FF2B5EF4-FFF2-40B4-BE49-F238E27FC236}">
                <a16:creationId xmlns:a16="http://schemas.microsoft.com/office/drawing/2014/main" id="{9805CCD9-5E9B-C70D-B9F7-53DA4474C7DE}"/>
              </a:ext>
            </a:extLst>
          </p:cNvPr>
          <p:cNvGrpSpPr/>
          <p:nvPr/>
        </p:nvGrpSpPr>
        <p:grpSpPr>
          <a:xfrm>
            <a:off x="16754333" y="163773"/>
            <a:ext cx="1064526" cy="1064526"/>
            <a:chOff x="11169555" y="109182"/>
            <a:chExt cx="709684" cy="709684"/>
          </a:xfrm>
        </p:grpSpPr>
        <p:sp>
          <p:nvSpPr>
            <p:cNvPr id="10" name="Oval 9">
              <a:extLst>
                <a:ext uri="{FF2B5EF4-FFF2-40B4-BE49-F238E27FC236}">
                  <a16:creationId xmlns:a16="http://schemas.microsoft.com/office/drawing/2014/main" id="{5F3D0377-8B9C-2F81-65F3-2571B3C2F5D2}"/>
                </a:ext>
              </a:extLst>
            </p:cNvPr>
            <p:cNvSpPr/>
            <p:nvPr/>
          </p:nvSpPr>
          <p:spPr>
            <a:xfrm>
              <a:off x="11169555"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11" name="Picture 10">
              <a:extLst>
                <a:ext uri="{FF2B5EF4-FFF2-40B4-BE49-F238E27FC236}">
                  <a16:creationId xmlns:a16="http://schemas.microsoft.com/office/drawing/2014/main" id="{F9840231-37FA-F3E2-F96B-5F1A92F51216}"/>
                </a:ext>
              </a:extLst>
            </p:cNvPr>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285672" y="284644"/>
              <a:ext cx="217581" cy="280448"/>
            </a:xfrm>
            <a:prstGeom prst="rect">
              <a:avLst/>
            </a:prstGeom>
          </p:spPr>
        </p:pic>
        <p:pic>
          <p:nvPicPr>
            <p:cNvPr id="12" name="Picture 11">
              <a:extLst>
                <a:ext uri="{FF2B5EF4-FFF2-40B4-BE49-F238E27FC236}">
                  <a16:creationId xmlns:a16="http://schemas.microsoft.com/office/drawing/2014/main" id="{D9C112E5-91D5-1967-44D6-5738FA73308C}"/>
                </a:ext>
              </a:extLst>
            </p:cNvPr>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550843" y="284644"/>
              <a:ext cx="217581" cy="280448"/>
            </a:xfrm>
            <a:prstGeom prst="rect">
              <a:avLst/>
            </a:prstGeom>
          </p:spPr>
        </p:pic>
        <p:pic>
          <p:nvPicPr>
            <p:cNvPr id="13" name="Picture 12">
              <a:extLst>
                <a:ext uri="{FF2B5EF4-FFF2-40B4-BE49-F238E27FC236}">
                  <a16:creationId xmlns:a16="http://schemas.microsoft.com/office/drawing/2014/main" id="{BAF05864-03E4-FB25-42EF-275CC017579F}"/>
                </a:ext>
              </a:extLst>
            </p:cNvPr>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418258" y="355515"/>
              <a:ext cx="217581" cy="280448"/>
            </a:xfrm>
            <a:prstGeom prst="rect">
              <a:avLst/>
            </a:prstGeom>
          </p:spPr>
        </p:pic>
      </p:grpSp>
      <p:sp>
        <p:nvSpPr>
          <p:cNvPr id="14" name="Rectangle: Rounded Corners 13">
            <a:extLst>
              <a:ext uri="{FF2B5EF4-FFF2-40B4-BE49-F238E27FC236}">
                <a16:creationId xmlns:a16="http://schemas.microsoft.com/office/drawing/2014/main" id="{FF8E3CBD-8BE3-EB0A-F116-22FEE880C72B}"/>
              </a:ext>
            </a:extLst>
          </p:cNvPr>
          <p:cNvSpPr/>
          <p:nvPr/>
        </p:nvSpPr>
        <p:spPr>
          <a:xfrm>
            <a:off x="1447800" y="1943100"/>
            <a:ext cx="16005960" cy="7239000"/>
          </a:xfrm>
          <a:prstGeom prst="roundRect">
            <a:avLst/>
          </a:prstGeom>
          <a:solidFill>
            <a:schemeClr val="bg1">
              <a:alpha val="3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1F508B58-0BC8-9B1D-0B17-58F059800BAF}"/>
              </a:ext>
            </a:extLst>
          </p:cNvPr>
          <p:cNvSpPr txBox="1"/>
          <p:nvPr/>
        </p:nvSpPr>
        <p:spPr>
          <a:xfrm>
            <a:off x="2037563" y="2819006"/>
            <a:ext cx="14915527" cy="5247590"/>
          </a:xfrm>
          <a:prstGeom prst="rect">
            <a:avLst/>
          </a:prstGeom>
          <a:noFill/>
        </p:spPr>
        <p:txBody>
          <a:bodyPr wrap="square">
            <a:spAutoFit/>
          </a:bodyPr>
          <a:lstStyle>
            <a:defPPr>
              <a:defRPr lang="en-US"/>
            </a:defPPr>
            <a:lvl1pPr indent="457200">
              <a:spcBef>
                <a:spcPts val="600"/>
              </a:spcBef>
              <a:spcAft>
                <a:spcPts val="600"/>
              </a:spcAft>
              <a:defRPr sz="2800" b="1" kern="100">
                <a:solidFill>
                  <a:schemeClr val="bg1"/>
                </a:solidFill>
                <a:effectLst/>
                <a:latin typeface="#9Slide03 Arima Madurai Bold" panose="00000800000000000000" pitchFamily="2" charset="0"/>
                <a:ea typeface="SimSun" panose="02010600030101010101" pitchFamily="2" charset="-122"/>
                <a:cs typeface="#9Slide03 Arima Madurai Bold" panose="00000800000000000000" pitchFamily="2" charset="0"/>
              </a:defRPr>
            </a:lvl1pPr>
          </a:lstStyle>
          <a:p>
            <a:pPr algn="just">
              <a:spcAft>
                <a:spcPts val="1200"/>
              </a:spcAft>
            </a:pPr>
            <a:r>
              <a:rPr lang="de-DE" sz="3200" dirty="0">
                <a:latin typeface="#9Slide03 BoosterNextFYBlack" panose="02000A03000000020004" pitchFamily="2" charset="0"/>
              </a:rPr>
              <a:t>Câu 5. Chọn đáp án phù hợp để hoàn thiện những thông tin về tác phẩm </a:t>
            </a:r>
            <a:r>
              <a:rPr lang="en-US" sz="3200" dirty="0">
                <a:latin typeface="#9Slide03 BoosterNextFYBlack" panose="02000A03000000020004" pitchFamily="2" charset="0"/>
              </a:rPr>
              <a:t>“</a:t>
            </a:r>
            <a:r>
              <a:rPr lang="en-US" sz="3200" dirty="0" err="1">
                <a:latin typeface="#9Slide03 BoosterNextFYBlack" panose="02000A03000000020004" pitchFamily="2" charset="0"/>
              </a:rPr>
              <a:t>Bên</a:t>
            </a:r>
            <a:r>
              <a:rPr lang="en-US" sz="3200" dirty="0">
                <a:latin typeface="#9Slide03 BoosterNextFYBlack" panose="02000A03000000020004" pitchFamily="2" charset="0"/>
              </a:rPr>
              <a:t> </a:t>
            </a:r>
            <a:r>
              <a:rPr lang="en-US" sz="3200" dirty="0" err="1">
                <a:latin typeface="#9Slide03 BoosterNextFYBlack" panose="02000A03000000020004" pitchFamily="2" charset="0"/>
              </a:rPr>
              <a:t>bờ</a:t>
            </a:r>
            <a:r>
              <a:rPr lang="en-US" sz="3200" dirty="0">
                <a:latin typeface="#9Slide03 BoosterNextFYBlack" panose="02000A03000000020004" pitchFamily="2" charset="0"/>
              </a:rPr>
              <a:t> </a:t>
            </a:r>
            <a:r>
              <a:rPr lang="en-US" sz="3200" dirty="0" err="1">
                <a:latin typeface="#9Slide03 BoosterNextFYBlack" panose="02000A03000000020004" pitchFamily="2" charset="0"/>
              </a:rPr>
              <a:t>Thiên</a:t>
            </a:r>
            <a:r>
              <a:rPr lang="en-US" sz="3200" dirty="0">
                <a:latin typeface="#9Slide03 BoosterNextFYBlack" panose="02000A03000000020004" pitchFamily="2" charset="0"/>
              </a:rPr>
              <a:t> </a:t>
            </a:r>
            <a:r>
              <a:rPr lang="en-US" sz="3200" dirty="0" err="1">
                <a:latin typeface="#9Slide03 BoosterNextFYBlack" panose="02000A03000000020004" pitchFamily="2" charset="0"/>
              </a:rPr>
              <a:t>Mạc</a:t>
            </a:r>
            <a:r>
              <a:rPr lang="en-US" sz="3200" dirty="0">
                <a:latin typeface="#9Slide03 BoosterNextFYBlack" panose="02000A03000000020004" pitchFamily="2" charset="0"/>
              </a:rPr>
              <a:t>”</a:t>
            </a:r>
          </a:p>
          <a:p>
            <a:pPr algn="just">
              <a:spcAft>
                <a:spcPts val="1200"/>
              </a:spcAft>
            </a:pPr>
            <a:r>
              <a:rPr lang="pt-BR" dirty="0"/>
              <a:t>   “Bên bờ Thiên Mạc là tập truyện lịch sử gồm (...), kể về một địa danh lịch sử nổi tiếng gắn với tên tuổi những người anh hùng thời (...) trong cuộc kháng chiến chống quân Nguyên lần thứ 2 (năm 1285).”</a:t>
            </a:r>
            <a:endParaRPr lang="en-US" dirty="0"/>
          </a:p>
          <a:p>
            <a:pPr algn="just">
              <a:spcAft>
                <a:spcPts val="1200"/>
              </a:spcAft>
            </a:pPr>
            <a:r>
              <a:rPr lang="pt-BR" dirty="0"/>
              <a:t>A. hai chương, nhà Lí                                         </a:t>
            </a:r>
          </a:p>
          <a:p>
            <a:pPr algn="just">
              <a:spcAft>
                <a:spcPts val="1200"/>
              </a:spcAft>
            </a:pPr>
            <a:r>
              <a:rPr lang="pt-BR" dirty="0"/>
              <a:t>B. năm chương, nhà Trần </a:t>
            </a:r>
            <a:endParaRPr lang="en-US" dirty="0"/>
          </a:p>
          <a:p>
            <a:pPr algn="just">
              <a:spcAft>
                <a:spcPts val="1200"/>
              </a:spcAft>
            </a:pPr>
            <a:r>
              <a:rPr lang="pt-BR" dirty="0"/>
              <a:t>C. sáu chương, nhà Lê                                       </a:t>
            </a:r>
          </a:p>
          <a:p>
            <a:pPr algn="just">
              <a:spcAft>
                <a:spcPts val="1200"/>
              </a:spcAft>
            </a:pPr>
            <a:r>
              <a:rPr lang="pt-BR" dirty="0"/>
              <a:t>D. bảy chương, nhà Nguyễn </a:t>
            </a:r>
            <a:endParaRPr lang="en-US" dirty="0"/>
          </a:p>
        </p:txBody>
      </p:sp>
    </p:spTree>
    <p:extLst>
      <p:ext uri="{BB962C8B-B14F-4D97-AF65-F5344CB8AC3E}">
        <p14:creationId xmlns:p14="http://schemas.microsoft.com/office/powerpoint/2010/main" val="4035510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xEl>
                                              <p:pRg st="2" end="2"/>
                                            </p:txEl>
                                          </p:spTgt>
                                        </p:tgtEl>
                                        <p:attrNameLst>
                                          <p:attrName>style.visibility</p:attrName>
                                        </p:attrNameLst>
                                      </p:cBhvr>
                                      <p:to>
                                        <p:strVal val="visible"/>
                                      </p:to>
                                    </p:set>
                                    <p:animEffect transition="in" filter="fade">
                                      <p:cBhvr>
                                        <p:cTn id="7" dur="500"/>
                                        <p:tgtEl>
                                          <p:spTgt spid="16">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xEl>
                                              <p:pRg st="3" end="3"/>
                                            </p:txEl>
                                          </p:spTgt>
                                        </p:tgtEl>
                                        <p:attrNameLst>
                                          <p:attrName>style.visibility</p:attrName>
                                        </p:attrNameLst>
                                      </p:cBhvr>
                                      <p:to>
                                        <p:strVal val="visible"/>
                                      </p:to>
                                    </p:set>
                                    <p:animEffect transition="in" filter="fade">
                                      <p:cBhvr>
                                        <p:cTn id="12" dur="500"/>
                                        <p:tgtEl>
                                          <p:spTgt spid="16">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xEl>
                                              <p:pRg st="4" end="4"/>
                                            </p:txEl>
                                          </p:spTgt>
                                        </p:tgtEl>
                                        <p:attrNameLst>
                                          <p:attrName>style.visibility</p:attrName>
                                        </p:attrNameLst>
                                      </p:cBhvr>
                                      <p:to>
                                        <p:strVal val="visible"/>
                                      </p:to>
                                    </p:set>
                                    <p:animEffect transition="in" filter="fade">
                                      <p:cBhvr>
                                        <p:cTn id="17" dur="500"/>
                                        <p:tgtEl>
                                          <p:spTgt spid="16">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
                                            <p:txEl>
                                              <p:pRg st="5" end="5"/>
                                            </p:txEl>
                                          </p:spTgt>
                                        </p:tgtEl>
                                        <p:attrNameLst>
                                          <p:attrName>style.visibility</p:attrName>
                                        </p:attrNameLst>
                                      </p:cBhvr>
                                      <p:to>
                                        <p:strVal val="visible"/>
                                      </p:to>
                                    </p:set>
                                    <p:animEffect transition="in" filter="fade">
                                      <p:cBhvr>
                                        <p:cTn id="22" dur="500"/>
                                        <p:tgtEl>
                                          <p:spTgt spid="16">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9" presetClass="emph" presetSubtype="0" fill="hold" nodeType="clickEffect">
                                  <p:stCondLst>
                                    <p:cond delay="0"/>
                                  </p:stCondLst>
                                  <p:childTnLst>
                                    <p:animClr clrSpc="rgb" dir="cw">
                                      <p:cBhvr override="childStyle">
                                        <p:cTn id="26" dur="500" fill="hold"/>
                                        <p:tgtEl>
                                          <p:spTgt spid="16">
                                            <p:txEl>
                                              <p:pRg st="3" end="3"/>
                                            </p:txEl>
                                          </p:spTgt>
                                        </p:tgtEl>
                                        <p:attrNameLst>
                                          <p:attrName>style.color</p:attrName>
                                        </p:attrNameLst>
                                      </p:cBhvr>
                                      <p:to>
                                        <a:schemeClr val="accent2"/>
                                      </p:to>
                                    </p:animClr>
                                    <p:animClr clrSpc="rgb" dir="cw">
                                      <p:cBhvr>
                                        <p:cTn id="27" dur="500" fill="hold"/>
                                        <p:tgtEl>
                                          <p:spTgt spid="16">
                                            <p:txEl>
                                              <p:pRg st="3" end="3"/>
                                            </p:txEl>
                                          </p:spTgt>
                                        </p:tgtEl>
                                        <p:attrNameLst>
                                          <p:attrName>fillcolor</p:attrName>
                                        </p:attrNameLst>
                                      </p:cBhvr>
                                      <p:to>
                                        <a:schemeClr val="accent2"/>
                                      </p:to>
                                    </p:animClr>
                                    <p:set>
                                      <p:cBhvr>
                                        <p:cTn id="28" dur="500" fill="hold"/>
                                        <p:tgtEl>
                                          <p:spTgt spid="16">
                                            <p:txEl>
                                              <p:pRg st="3" end="3"/>
                                            </p:txEl>
                                          </p:spTgt>
                                        </p:tgtEl>
                                        <p:attrNameLst>
                                          <p:attrName>fill.type</p:attrName>
                                        </p:attrNameLst>
                                      </p:cBhvr>
                                      <p:to>
                                        <p:strVal val="solid"/>
                                      </p:to>
                                    </p:set>
                                    <p:set>
                                      <p:cBhvr>
                                        <p:cTn id="29" dur="500" fill="hold"/>
                                        <p:tgtEl>
                                          <p:spTgt spid="16">
                                            <p:txEl>
                                              <p:pRg st="3" end="3"/>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29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grpSp>
        <p:nvGrpSpPr>
          <p:cNvPr id="3" name="Group 2">
            <a:extLst>
              <a:ext uri="{FF2B5EF4-FFF2-40B4-BE49-F238E27FC236}">
                <a16:creationId xmlns:a16="http://schemas.microsoft.com/office/drawing/2014/main" id="{3B5A3E95-85C3-9164-03DF-57DDAA427621}"/>
              </a:ext>
            </a:extLst>
          </p:cNvPr>
          <p:cNvGrpSpPr/>
          <p:nvPr/>
        </p:nvGrpSpPr>
        <p:grpSpPr>
          <a:xfrm>
            <a:off x="12938079" y="163773"/>
            <a:ext cx="1064526" cy="1064526"/>
            <a:chOff x="8625386" y="109182"/>
            <a:chExt cx="709684" cy="709684"/>
          </a:xfrm>
        </p:grpSpPr>
        <p:sp>
          <p:nvSpPr>
            <p:cNvPr id="4" name="Oval 3">
              <a:extLst>
                <a:ext uri="{FF2B5EF4-FFF2-40B4-BE49-F238E27FC236}">
                  <a16:creationId xmlns:a16="http://schemas.microsoft.com/office/drawing/2014/main" id="{3E232ABC-5095-64A5-12C5-698F85F841CD}"/>
                </a:ext>
              </a:extLst>
            </p:cNvPr>
            <p:cNvSpPr/>
            <p:nvPr/>
          </p:nvSpPr>
          <p:spPr>
            <a:xfrm>
              <a:off x="8625386"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89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575"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5" name="TextBox 4">
              <a:extLst>
                <a:ext uri="{FF2B5EF4-FFF2-40B4-BE49-F238E27FC236}">
                  <a16:creationId xmlns:a16="http://schemas.microsoft.com/office/drawing/2014/main" id="{FC5C2164-30E4-EB5A-862D-EB98120B0AA7}"/>
                </a:ext>
              </a:extLst>
            </p:cNvPr>
            <p:cNvSpPr txBox="1"/>
            <p:nvPr/>
          </p:nvSpPr>
          <p:spPr>
            <a:xfrm>
              <a:off x="8631107" y="279358"/>
              <a:ext cx="688437" cy="338554"/>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white"/>
                  </a:solidFill>
                  <a:effectLst/>
                  <a:uLnTx/>
                  <a:uFillTx/>
                  <a:latin typeface="Calibri" panose="020F0502020204030204"/>
                  <a:ea typeface="+mn-ea"/>
                  <a:cs typeface="+mn-cs"/>
                </a:rPr>
                <a:t>50/50</a:t>
              </a: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grpSp>
        <p:nvGrpSpPr>
          <p:cNvPr id="6" name="Group 5">
            <a:extLst>
              <a:ext uri="{FF2B5EF4-FFF2-40B4-BE49-F238E27FC236}">
                <a16:creationId xmlns:a16="http://schemas.microsoft.com/office/drawing/2014/main" id="{0ED68A58-2D96-3E0C-3E53-095FBB687370}"/>
              </a:ext>
            </a:extLst>
          </p:cNvPr>
          <p:cNvGrpSpPr/>
          <p:nvPr/>
        </p:nvGrpSpPr>
        <p:grpSpPr>
          <a:xfrm>
            <a:off x="14794173" y="163773"/>
            <a:ext cx="1064526" cy="1064526"/>
            <a:chOff x="9862782" y="109182"/>
            <a:chExt cx="709684" cy="709684"/>
          </a:xfrm>
        </p:grpSpPr>
        <p:sp>
          <p:nvSpPr>
            <p:cNvPr id="7" name="Oval 6">
              <a:extLst>
                <a:ext uri="{FF2B5EF4-FFF2-40B4-BE49-F238E27FC236}">
                  <a16:creationId xmlns:a16="http://schemas.microsoft.com/office/drawing/2014/main" id="{9DDE0572-0972-BA9F-D4C7-C571F9D12AAF}"/>
                </a:ext>
              </a:extLst>
            </p:cNvPr>
            <p:cNvSpPr/>
            <p:nvPr/>
          </p:nvSpPr>
          <p:spPr>
            <a:xfrm>
              <a:off x="9862782"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8" name="Picture 7">
              <a:extLst>
                <a:ext uri="{FF2B5EF4-FFF2-40B4-BE49-F238E27FC236}">
                  <a16:creationId xmlns:a16="http://schemas.microsoft.com/office/drawing/2014/main" id="{9C1C0B12-1202-CF8D-F0E2-B395306A94BA}"/>
                </a:ext>
              </a:extLst>
            </p:cNvPr>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9977651" y="201873"/>
              <a:ext cx="524301" cy="524301"/>
            </a:xfrm>
            <a:prstGeom prst="rect">
              <a:avLst/>
            </a:prstGeom>
          </p:spPr>
        </p:pic>
      </p:grpSp>
      <p:grpSp>
        <p:nvGrpSpPr>
          <p:cNvPr id="9" name="Group 8">
            <a:extLst>
              <a:ext uri="{FF2B5EF4-FFF2-40B4-BE49-F238E27FC236}">
                <a16:creationId xmlns:a16="http://schemas.microsoft.com/office/drawing/2014/main" id="{9805CCD9-5E9B-C70D-B9F7-53DA4474C7DE}"/>
              </a:ext>
            </a:extLst>
          </p:cNvPr>
          <p:cNvGrpSpPr/>
          <p:nvPr/>
        </p:nvGrpSpPr>
        <p:grpSpPr>
          <a:xfrm>
            <a:off x="16754333" y="163773"/>
            <a:ext cx="1064526" cy="1064526"/>
            <a:chOff x="11169555" y="109182"/>
            <a:chExt cx="709684" cy="709684"/>
          </a:xfrm>
        </p:grpSpPr>
        <p:sp>
          <p:nvSpPr>
            <p:cNvPr id="10" name="Oval 9">
              <a:extLst>
                <a:ext uri="{FF2B5EF4-FFF2-40B4-BE49-F238E27FC236}">
                  <a16:creationId xmlns:a16="http://schemas.microsoft.com/office/drawing/2014/main" id="{5F3D0377-8B9C-2F81-65F3-2571B3C2F5D2}"/>
                </a:ext>
              </a:extLst>
            </p:cNvPr>
            <p:cNvSpPr/>
            <p:nvPr/>
          </p:nvSpPr>
          <p:spPr>
            <a:xfrm>
              <a:off x="11169555"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11" name="Picture 10">
              <a:extLst>
                <a:ext uri="{FF2B5EF4-FFF2-40B4-BE49-F238E27FC236}">
                  <a16:creationId xmlns:a16="http://schemas.microsoft.com/office/drawing/2014/main" id="{F9840231-37FA-F3E2-F96B-5F1A92F51216}"/>
                </a:ext>
              </a:extLst>
            </p:cNvPr>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285672" y="284644"/>
              <a:ext cx="217581" cy="280448"/>
            </a:xfrm>
            <a:prstGeom prst="rect">
              <a:avLst/>
            </a:prstGeom>
          </p:spPr>
        </p:pic>
        <p:pic>
          <p:nvPicPr>
            <p:cNvPr id="12" name="Picture 11">
              <a:extLst>
                <a:ext uri="{FF2B5EF4-FFF2-40B4-BE49-F238E27FC236}">
                  <a16:creationId xmlns:a16="http://schemas.microsoft.com/office/drawing/2014/main" id="{D9C112E5-91D5-1967-44D6-5738FA73308C}"/>
                </a:ext>
              </a:extLst>
            </p:cNvPr>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550843" y="284644"/>
              <a:ext cx="217581" cy="280448"/>
            </a:xfrm>
            <a:prstGeom prst="rect">
              <a:avLst/>
            </a:prstGeom>
          </p:spPr>
        </p:pic>
        <p:pic>
          <p:nvPicPr>
            <p:cNvPr id="13" name="Picture 12">
              <a:extLst>
                <a:ext uri="{FF2B5EF4-FFF2-40B4-BE49-F238E27FC236}">
                  <a16:creationId xmlns:a16="http://schemas.microsoft.com/office/drawing/2014/main" id="{BAF05864-03E4-FB25-42EF-275CC017579F}"/>
                </a:ext>
              </a:extLst>
            </p:cNvPr>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418258" y="355515"/>
              <a:ext cx="217581" cy="280448"/>
            </a:xfrm>
            <a:prstGeom prst="rect">
              <a:avLst/>
            </a:prstGeom>
          </p:spPr>
        </p:pic>
      </p:grpSp>
      <p:sp>
        <p:nvSpPr>
          <p:cNvPr id="14" name="Rectangle: Rounded Corners 13">
            <a:extLst>
              <a:ext uri="{FF2B5EF4-FFF2-40B4-BE49-F238E27FC236}">
                <a16:creationId xmlns:a16="http://schemas.microsoft.com/office/drawing/2014/main" id="{60E15E44-CC19-822D-FF3F-E20F2FDA02F7}"/>
              </a:ext>
            </a:extLst>
          </p:cNvPr>
          <p:cNvSpPr/>
          <p:nvPr/>
        </p:nvSpPr>
        <p:spPr>
          <a:xfrm>
            <a:off x="1391273" y="1987138"/>
            <a:ext cx="16005960" cy="7239000"/>
          </a:xfrm>
          <a:prstGeom prst="roundRect">
            <a:avLst/>
          </a:prstGeom>
          <a:solidFill>
            <a:schemeClr val="bg1">
              <a:alpha val="3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1BB33CED-71D6-9206-6421-A7F4247B1499}"/>
              </a:ext>
            </a:extLst>
          </p:cNvPr>
          <p:cNvSpPr txBox="1"/>
          <p:nvPr/>
        </p:nvSpPr>
        <p:spPr>
          <a:xfrm>
            <a:off x="2121986" y="3215437"/>
            <a:ext cx="14544533" cy="4031873"/>
          </a:xfrm>
          <a:prstGeom prst="rect">
            <a:avLst/>
          </a:prstGeom>
          <a:noFill/>
        </p:spPr>
        <p:txBody>
          <a:bodyPr wrap="square">
            <a:spAutoFit/>
          </a:bodyPr>
          <a:lstStyle>
            <a:defPPr>
              <a:defRPr lang="en-US"/>
            </a:defPPr>
            <a:lvl1pPr indent="457200">
              <a:spcBef>
                <a:spcPts val="600"/>
              </a:spcBef>
              <a:spcAft>
                <a:spcPts val="600"/>
              </a:spcAft>
              <a:defRPr sz="2800" b="1" kern="100">
                <a:solidFill>
                  <a:schemeClr val="bg1"/>
                </a:solidFill>
                <a:effectLst/>
                <a:latin typeface="#9Slide03 Arima Madurai Bold" panose="00000800000000000000" pitchFamily="2" charset="0"/>
                <a:ea typeface="SimSun" panose="02010600030101010101" pitchFamily="2" charset="-122"/>
                <a:cs typeface="#9Slide03 Arima Madurai Bold" panose="00000800000000000000" pitchFamily="2" charset="0"/>
              </a:defRPr>
            </a:lvl1pPr>
          </a:lstStyle>
          <a:p>
            <a:pPr>
              <a:spcBef>
                <a:spcPts val="1200"/>
              </a:spcBef>
              <a:spcAft>
                <a:spcPts val="1200"/>
              </a:spcAft>
            </a:pPr>
            <a:r>
              <a:rPr lang="pt-BR" sz="3200" dirty="0">
                <a:latin typeface="#9Slide03 BoosterNextFYBlack" panose="02000A03000000020004" pitchFamily="2" charset="0"/>
              </a:rPr>
              <a:t>Câu 6. Vì sao có thể coi “Bên bờ Thiên Mạc” là tác phẩm có cốt truyện đa tuyến? </a:t>
            </a:r>
            <a:endParaRPr lang="en-US" sz="3200" dirty="0">
              <a:latin typeface="#9Slide03 BoosterNextFYBlack" panose="02000A03000000020004" pitchFamily="2" charset="0"/>
            </a:endParaRPr>
          </a:p>
          <a:p>
            <a:pPr>
              <a:spcBef>
                <a:spcPts val="1200"/>
              </a:spcBef>
              <a:spcAft>
                <a:spcPts val="1200"/>
              </a:spcAft>
            </a:pPr>
            <a:r>
              <a:rPr lang="pt-BR" dirty="0"/>
              <a:t>A. Vì tác phẩm kể rất nhiều sự kiện, nhiều chi tiết về nhân vật Trần Bình Trọng.</a:t>
            </a:r>
            <a:endParaRPr lang="en-US" dirty="0"/>
          </a:p>
          <a:p>
            <a:pPr>
              <a:spcBef>
                <a:spcPts val="1200"/>
              </a:spcBef>
              <a:spcAft>
                <a:spcPts val="1200"/>
              </a:spcAft>
            </a:pPr>
            <a:r>
              <a:rPr lang="pt-BR" dirty="0"/>
              <a:t>B. Vì tác phẩm có nhiều tuyến nhân vật và các dòng sự kiện khác nhau.</a:t>
            </a:r>
            <a:endParaRPr lang="en-US" dirty="0"/>
          </a:p>
          <a:p>
            <a:pPr>
              <a:spcBef>
                <a:spcPts val="1200"/>
              </a:spcBef>
              <a:spcAft>
                <a:spcPts val="1200"/>
              </a:spcAft>
            </a:pPr>
            <a:r>
              <a:rPr lang="pt-BR" dirty="0"/>
              <a:t>C. Vì tác phẩm có nhiều bối cảnh gắn với bố con ông già Màn Trò.</a:t>
            </a:r>
            <a:endParaRPr lang="en-US" dirty="0"/>
          </a:p>
          <a:p>
            <a:pPr>
              <a:spcBef>
                <a:spcPts val="1200"/>
              </a:spcBef>
              <a:spcAft>
                <a:spcPts val="1200"/>
              </a:spcAft>
            </a:pPr>
            <a:r>
              <a:rPr lang="pt-BR" dirty="0"/>
              <a:t>D. Vì tác phẩm chứa nhiều chi tiết liên quan đến nhân vật lịch sử.</a:t>
            </a:r>
            <a:endParaRPr lang="en-US" dirty="0"/>
          </a:p>
        </p:txBody>
      </p:sp>
    </p:spTree>
    <p:extLst>
      <p:ext uri="{BB962C8B-B14F-4D97-AF65-F5344CB8AC3E}">
        <p14:creationId xmlns:p14="http://schemas.microsoft.com/office/powerpoint/2010/main" val="1757287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xEl>
                                              <p:pRg st="1" end="1"/>
                                            </p:txEl>
                                          </p:spTgt>
                                        </p:tgtEl>
                                        <p:attrNameLst>
                                          <p:attrName>style.visibility</p:attrName>
                                        </p:attrNameLst>
                                      </p:cBhvr>
                                      <p:to>
                                        <p:strVal val="visible"/>
                                      </p:to>
                                    </p:set>
                                    <p:animEffect transition="in" filter="fade">
                                      <p:cBhvr>
                                        <p:cTn id="7" dur="500"/>
                                        <p:tgtEl>
                                          <p:spTgt spid="1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xEl>
                                              <p:pRg st="2" end="2"/>
                                            </p:txEl>
                                          </p:spTgt>
                                        </p:tgtEl>
                                        <p:attrNameLst>
                                          <p:attrName>style.visibility</p:attrName>
                                        </p:attrNameLst>
                                      </p:cBhvr>
                                      <p:to>
                                        <p:strVal val="visible"/>
                                      </p:to>
                                    </p:set>
                                    <p:animEffect transition="in" filter="fade">
                                      <p:cBhvr>
                                        <p:cTn id="12" dur="500"/>
                                        <p:tgtEl>
                                          <p:spTgt spid="1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xEl>
                                              <p:pRg st="3" end="3"/>
                                            </p:txEl>
                                          </p:spTgt>
                                        </p:tgtEl>
                                        <p:attrNameLst>
                                          <p:attrName>style.visibility</p:attrName>
                                        </p:attrNameLst>
                                      </p:cBhvr>
                                      <p:to>
                                        <p:strVal val="visible"/>
                                      </p:to>
                                    </p:set>
                                    <p:animEffect transition="in" filter="fade">
                                      <p:cBhvr>
                                        <p:cTn id="17" dur="500"/>
                                        <p:tgtEl>
                                          <p:spTgt spid="16">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
                                            <p:txEl>
                                              <p:pRg st="4" end="4"/>
                                            </p:txEl>
                                          </p:spTgt>
                                        </p:tgtEl>
                                        <p:attrNameLst>
                                          <p:attrName>style.visibility</p:attrName>
                                        </p:attrNameLst>
                                      </p:cBhvr>
                                      <p:to>
                                        <p:strVal val="visible"/>
                                      </p:to>
                                    </p:set>
                                    <p:animEffect transition="in" filter="fade">
                                      <p:cBhvr>
                                        <p:cTn id="22" dur="500"/>
                                        <p:tgtEl>
                                          <p:spTgt spid="16">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9" presetClass="emph" presetSubtype="0" fill="hold" nodeType="clickEffect">
                                  <p:stCondLst>
                                    <p:cond delay="0"/>
                                  </p:stCondLst>
                                  <p:childTnLst>
                                    <p:animClr clrSpc="rgb" dir="cw">
                                      <p:cBhvr override="childStyle">
                                        <p:cTn id="26" dur="500" fill="hold"/>
                                        <p:tgtEl>
                                          <p:spTgt spid="16">
                                            <p:txEl>
                                              <p:pRg st="2" end="2"/>
                                            </p:txEl>
                                          </p:spTgt>
                                        </p:tgtEl>
                                        <p:attrNameLst>
                                          <p:attrName>style.color</p:attrName>
                                        </p:attrNameLst>
                                      </p:cBhvr>
                                      <p:to>
                                        <a:schemeClr val="accent2"/>
                                      </p:to>
                                    </p:animClr>
                                    <p:animClr clrSpc="rgb" dir="cw">
                                      <p:cBhvr>
                                        <p:cTn id="27" dur="500" fill="hold"/>
                                        <p:tgtEl>
                                          <p:spTgt spid="16">
                                            <p:txEl>
                                              <p:pRg st="2" end="2"/>
                                            </p:txEl>
                                          </p:spTgt>
                                        </p:tgtEl>
                                        <p:attrNameLst>
                                          <p:attrName>fillcolor</p:attrName>
                                        </p:attrNameLst>
                                      </p:cBhvr>
                                      <p:to>
                                        <a:schemeClr val="accent2"/>
                                      </p:to>
                                    </p:animClr>
                                    <p:set>
                                      <p:cBhvr>
                                        <p:cTn id="28" dur="500" fill="hold"/>
                                        <p:tgtEl>
                                          <p:spTgt spid="16">
                                            <p:txEl>
                                              <p:pRg st="2" end="2"/>
                                            </p:txEl>
                                          </p:spTgt>
                                        </p:tgtEl>
                                        <p:attrNameLst>
                                          <p:attrName>fill.type</p:attrName>
                                        </p:attrNameLst>
                                      </p:cBhvr>
                                      <p:to>
                                        <p:strVal val="solid"/>
                                      </p:to>
                                    </p:set>
                                    <p:set>
                                      <p:cBhvr>
                                        <p:cTn id="29" dur="500" fill="hold"/>
                                        <p:tgtEl>
                                          <p:spTgt spid="16">
                                            <p:txEl>
                                              <p:pRg st="2" end="2"/>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29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grpSp>
        <p:nvGrpSpPr>
          <p:cNvPr id="3" name="Group 2">
            <a:extLst>
              <a:ext uri="{FF2B5EF4-FFF2-40B4-BE49-F238E27FC236}">
                <a16:creationId xmlns:a16="http://schemas.microsoft.com/office/drawing/2014/main" id="{3B5A3E95-85C3-9164-03DF-57DDAA427621}"/>
              </a:ext>
            </a:extLst>
          </p:cNvPr>
          <p:cNvGrpSpPr/>
          <p:nvPr/>
        </p:nvGrpSpPr>
        <p:grpSpPr>
          <a:xfrm>
            <a:off x="12938079" y="163773"/>
            <a:ext cx="1064526" cy="1064526"/>
            <a:chOff x="8625386" y="109182"/>
            <a:chExt cx="709684" cy="709684"/>
          </a:xfrm>
        </p:grpSpPr>
        <p:sp>
          <p:nvSpPr>
            <p:cNvPr id="4" name="Oval 3">
              <a:extLst>
                <a:ext uri="{FF2B5EF4-FFF2-40B4-BE49-F238E27FC236}">
                  <a16:creationId xmlns:a16="http://schemas.microsoft.com/office/drawing/2014/main" id="{3E232ABC-5095-64A5-12C5-698F85F841CD}"/>
                </a:ext>
              </a:extLst>
            </p:cNvPr>
            <p:cNvSpPr/>
            <p:nvPr/>
          </p:nvSpPr>
          <p:spPr>
            <a:xfrm>
              <a:off x="8625386"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89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575"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5" name="TextBox 4">
              <a:extLst>
                <a:ext uri="{FF2B5EF4-FFF2-40B4-BE49-F238E27FC236}">
                  <a16:creationId xmlns:a16="http://schemas.microsoft.com/office/drawing/2014/main" id="{FC5C2164-30E4-EB5A-862D-EB98120B0AA7}"/>
                </a:ext>
              </a:extLst>
            </p:cNvPr>
            <p:cNvSpPr txBox="1"/>
            <p:nvPr/>
          </p:nvSpPr>
          <p:spPr>
            <a:xfrm>
              <a:off x="8631107" y="279358"/>
              <a:ext cx="688437" cy="338554"/>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white"/>
                  </a:solidFill>
                  <a:effectLst/>
                  <a:uLnTx/>
                  <a:uFillTx/>
                  <a:latin typeface="Calibri" panose="020F0502020204030204"/>
                  <a:ea typeface="+mn-ea"/>
                  <a:cs typeface="+mn-cs"/>
                </a:rPr>
                <a:t>50/50</a:t>
              </a: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grpSp>
        <p:nvGrpSpPr>
          <p:cNvPr id="6" name="Group 5">
            <a:extLst>
              <a:ext uri="{FF2B5EF4-FFF2-40B4-BE49-F238E27FC236}">
                <a16:creationId xmlns:a16="http://schemas.microsoft.com/office/drawing/2014/main" id="{0ED68A58-2D96-3E0C-3E53-095FBB687370}"/>
              </a:ext>
            </a:extLst>
          </p:cNvPr>
          <p:cNvGrpSpPr/>
          <p:nvPr/>
        </p:nvGrpSpPr>
        <p:grpSpPr>
          <a:xfrm>
            <a:off x="14794173" y="163773"/>
            <a:ext cx="1064526" cy="1064526"/>
            <a:chOff x="9862782" y="109182"/>
            <a:chExt cx="709684" cy="709684"/>
          </a:xfrm>
        </p:grpSpPr>
        <p:sp>
          <p:nvSpPr>
            <p:cNvPr id="7" name="Oval 6">
              <a:extLst>
                <a:ext uri="{FF2B5EF4-FFF2-40B4-BE49-F238E27FC236}">
                  <a16:creationId xmlns:a16="http://schemas.microsoft.com/office/drawing/2014/main" id="{9DDE0572-0972-BA9F-D4C7-C571F9D12AAF}"/>
                </a:ext>
              </a:extLst>
            </p:cNvPr>
            <p:cNvSpPr/>
            <p:nvPr/>
          </p:nvSpPr>
          <p:spPr>
            <a:xfrm>
              <a:off x="9862782"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8" name="Picture 7">
              <a:extLst>
                <a:ext uri="{FF2B5EF4-FFF2-40B4-BE49-F238E27FC236}">
                  <a16:creationId xmlns:a16="http://schemas.microsoft.com/office/drawing/2014/main" id="{9C1C0B12-1202-CF8D-F0E2-B395306A94BA}"/>
                </a:ext>
              </a:extLst>
            </p:cNvPr>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9977651" y="201873"/>
              <a:ext cx="524301" cy="524301"/>
            </a:xfrm>
            <a:prstGeom prst="rect">
              <a:avLst/>
            </a:prstGeom>
          </p:spPr>
        </p:pic>
      </p:grpSp>
      <p:grpSp>
        <p:nvGrpSpPr>
          <p:cNvPr id="9" name="Group 8">
            <a:extLst>
              <a:ext uri="{FF2B5EF4-FFF2-40B4-BE49-F238E27FC236}">
                <a16:creationId xmlns:a16="http://schemas.microsoft.com/office/drawing/2014/main" id="{9805CCD9-5E9B-C70D-B9F7-53DA4474C7DE}"/>
              </a:ext>
            </a:extLst>
          </p:cNvPr>
          <p:cNvGrpSpPr/>
          <p:nvPr/>
        </p:nvGrpSpPr>
        <p:grpSpPr>
          <a:xfrm>
            <a:off x="16754333" y="163773"/>
            <a:ext cx="1064526" cy="1064526"/>
            <a:chOff x="11169555" y="109182"/>
            <a:chExt cx="709684" cy="709684"/>
          </a:xfrm>
        </p:grpSpPr>
        <p:sp>
          <p:nvSpPr>
            <p:cNvPr id="10" name="Oval 9">
              <a:extLst>
                <a:ext uri="{FF2B5EF4-FFF2-40B4-BE49-F238E27FC236}">
                  <a16:creationId xmlns:a16="http://schemas.microsoft.com/office/drawing/2014/main" id="{5F3D0377-8B9C-2F81-65F3-2571B3C2F5D2}"/>
                </a:ext>
              </a:extLst>
            </p:cNvPr>
            <p:cNvSpPr/>
            <p:nvPr/>
          </p:nvSpPr>
          <p:spPr>
            <a:xfrm>
              <a:off x="11169555"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11" name="Picture 10">
              <a:extLst>
                <a:ext uri="{FF2B5EF4-FFF2-40B4-BE49-F238E27FC236}">
                  <a16:creationId xmlns:a16="http://schemas.microsoft.com/office/drawing/2014/main" id="{F9840231-37FA-F3E2-F96B-5F1A92F51216}"/>
                </a:ext>
              </a:extLst>
            </p:cNvPr>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285672" y="284644"/>
              <a:ext cx="217581" cy="280448"/>
            </a:xfrm>
            <a:prstGeom prst="rect">
              <a:avLst/>
            </a:prstGeom>
          </p:spPr>
        </p:pic>
        <p:pic>
          <p:nvPicPr>
            <p:cNvPr id="12" name="Picture 11">
              <a:extLst>
                <a:ext uri="{FF2B5EF4-FFF2-40B4-BE49-F238E27FC236}">
                  <a16:creationId xmlns:a16="http://schemas.microsoft.com/office/drawing/2014/main" id="{D9C112E5-91D5-1967-44D6-5738FA73308C}"/>
                </a:ext>
              </a:extLst>
            </p:cNvPr>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550843" y="284644"/>
              <a:ext cx="217581" cy="280448"/>
            </a:xfrm>
            <a:prstGeom prst="rect">
              <a:avLst/>
            </a:prstGeom>
          </p:spPr>
        </p:pic>
        <p:pic>
          <p:nvPicPr>
            <p:cNvPr id="13" name="Picture 12">
              <a:extLst>
                <a:ext uri="{FF2B5EF4-FFF2-40B4-BE49-F238E27FC236}">
                  <a16:creationId xmlns:a16="http://schemas.microsoft.com/office/drawing/2014/main" id="{BAF05864-03E4-FB25-42EF-275CC017579F}"/>
                </a:ext>
              </a:extLst>
            </p:cNvPr>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418258" y="355515"/>
              <a:ext cx="217581" cy="280448"/>
            </a:xfrm>
            <a:prstGeom prst="rect">
              <a:avLst/>
            </a:prstGeom>
          </p:spPr>
        </p:pic>
      </p:grpSp>
      <p:sp>
        <p:nvSpPr>
          <p:cNvPr id="14" name="Rectangle: Rounded Corners 13">
            <a:extLst>
              <a:ext uri="{FF2B5EF4-FFF2-40B4-BE49-F238E27FC236}">
                <a16:creationId xmlns:a16="http://schemas.microsoft.com/office/drawing/2014/main" id="{FDD1BBC1-DFF4-8BF2-380D-E3B4B5EC3E7D}"/>
              </a:ext>
            </a:extLst>
          </p:cNvPr>
          <p:cNvSpPr/>
          <p:nvPr/>
        </p:nvSpPr>
        <p:spPr>
          <a:xfrm>
            <a:off x="1337511" y="2019300"/>
            <a:ext cx="16005960" cy="6248400"/>
          </a:xfrm>
          <a:prstGeom prst="roundRect">
            <a:avLst/>
          </a:prstGeom>
          <a:solidFill>
            <a:schemeClr val="bg1">
              <a:alpha val="3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25F21DDF-44D1-E520-D2B2-F9CCBE241A28}"/>
              </a:ext>
            </a:extLst>
          </p:cNvPr>
          <p:cNvSpPr txBox="1"/>
          <p:nvPr/>
        </p:nvSpPr>
        <p:spPr>
          <a:xfrm>
            <a:off x="2067232" y="3389173"/>
            <a:ext cx="15069988" cy="3539430"/>
          </a:xfrm>
          <a:prstGeom prst="rect">
            <a:avLst/>
          </a:prstGeom>
          <a:noFill/>
        </p:spPr>
        <p:txBody>
          <a:bodyPr wrap="square">
            <a:spAutoFit/>
          </a:bodyPr>
          <a:lstStyle>
            <a:defPPr>
              <a:defRPr lang="en-US"/>
            </a:defPPr>
            <a:lvl1pPr indent="457200">
              <a:spcBef>
                <a:spcPts val="600"/>
              </a:spcBef>
              <a:spcAft>
                <a:spcPts val="600"/>
              </a:spcAft>
              <a:defRPr sz="2800" b="1" kern="100">
                <a:solidFill>
                  <a:schemeClr val="bg1"/>
                </a:solidFill>
                <a:effectLst/>
                <a:latin typeface="#9Slide03 Arima Madurai Bold" panose="00000800000000000000" pitchFamily="2" charset="0"/>
                <a:ea typeface="SimSun" panose="02010600030101010101" pitchFamily="2" charset="-122"/>
                <a:cs typeface="#9Slide03 Arima Madurai Bold" panose="00000800000000000000" pitchFamily="2" charset="0"/>
              </a:defRPr>
            </a:lvl1pPr>
          </a:lstStyle>
          <a:p>
            <a:pPr>
              <a:spcBef>
                <a:spcPts val="1200"/>
              </a:spcBef>
              <a:spcAft>
                <a:spcPts val="1200"/>
              </a:spcAft>
            </a:pPr>
            <a:r>
              <a:rPr lang="pt-BR" sz="3200" dirty="0">
                <a:latin typeface="#9Slide03 BoosterNextFYBlack" panose="02000A03000000020004" pitchFamily="2" charset="0"/>
              </a:rPr>
              <a:t>Câu 7. Đoạn trích “Bên bờ Thiên Mạc” nằm ở vị trí nào trong tác phẩm?</a:t>
            </a:r>
            <a:endParaRPr lang="en-US" sz="3200" dirty="0">
              <a:latin typeface="#9Slide03 BoosterNextFYBlack" panose="02000A03000000020004" pitchFamily="2" charset="0"/>
            </a:endParaRPr>
          </a:p>
          <a:p>
            <a:pPr>
              <a:spcBef>
                <a:spcPts val="1200"/>
              </a:spcBef>
              <a:spcAft>
                <a:spcPts val="1200"/>
              </a:spcAft>
            </a:pPr>
            <a:r>
              <a:rPr lang="pt-BR" dirty="0"/>
              <a:t>A. Đoạn trích “Bên bờ Thiên Mạc” thuộc chương 4, phần 2 của tác phẩm.</a:t>
            </a:r>
            <a:endParaRPr lang="en-US" dirty="0"/>
          </a:p>
          <a:p>
            <a:pPr>
              <a:spcBef>
                <a:spcPts val="1200"/>
              </a:spcBef>
              <a:spcAft>
                <a:spcPts val="1200"/>
              </a:spcAft>
            </a:pPr>
            <a:r>
              <a:rPr lang="pt-BR" dirty="0"/>
              <a:t>B. Đoạn trích “Bên bờ Thiên Mạc” thuộc chương 5, phần 3 của tác phẩm.</a:t>
            </a:r>
            <a:endParaRPr lang="en-US" dirty="0"/>
          </a:p>
          <a:p>
            <a:pPr>
              <a:spcBef>
                <a:spcPts val="1200"/>
              </a:spcBef>
              <a:spcAft>
                <a:spcPts val="1200"/>
              </a:spcAft>
            </a:pPr>
            <a:r>
              <a:rPr lang="pt-BR" dirty="0"/>
              <a:t>C. Đoạn trích “Bên bờ Thiên Mạc” thuộc chương 6, phần 4 của tác phẩm.</a:t>
            </a:r>
            <a:endParaRPr lang="en-US" dirty="0"/>
          </a:p>
          <a:p>
            <a:pPr>
              <a:spcBef>
                <a:spcPts val="1200"/>
              </a:spcBef>
              <a:spcAft>
                <a:spcPts val="1200"/>
              </a:spcAft>
            </a:pPr>
            <a:r>
              <a:rPr lang="pt-BR" dirty="0"/>
              <a:t>D. Đoạn trích “Bên bờ Thiên Mạc” thuộc chương 7, phần 8 của tác phẩm.</a:t>
            </a:r>
            <a:endParaRPr lang="en-US" dirty="0"/>
          </a:p>
        </p:txBody>
      </p:sp>
    </p:spTree>
    <p:extLst>
      <p:ext uri="{BB962C8B-B14F-4D97-AF65-F5344CB8AC3E}">
        <p14:creationId xmlns:p14="http://schemas.microsoft.com/office/powerpoint/2010/main" val="2330626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xEl>
                                              <p:pRg st="1" end="1"/>
                                            </p:txEl>
                                          </p:spTgt>
                                        </p:tgtEl>
                                        <p:attrNameLst>
                                          <p:attrName>style.visibility</p:attrName>
                                        </p:attrNameLst>
                                      </p:cBhvr>
                                      <p:to>
                                        <p:strVal val="visible"/>
                                      </p:to>
                                    </p:set>
                                    <p:animEffect transition="in" filter="fade">
                                      <p:cBhvr>
                                        <p:cTn id="7" dur="500"/>
                                        <p:tgtEl>
                                          <p:spTgt spid="1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xEl>
                                              <p:pRg st="2" end="2"/>
                                            </p:txEl>
                                          </p:spTgt>
                                        </p:tgtEl>
                                        <p:attrNameLst>
                                          <p:attrName>style.visibility</p:attrName>
                                        </p:attrNameLst>
                                      </p:cBhvr>
                                      <p:to>
                                        <p:strVal val="visible"/>
                                      </p:to>
                                    </p:set>
                                    <p:animEffect transition="in" filter="fade">
                                      <p:cBhvr>
                                        <p:cTn id="12" dur="500"/>
                                        <p:tgtEl>
                                          <p:spTgt spid="1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xEl>
                                              <p:pRg st="3" end="3"/>
                                            </p:txEl>
                                          </p:spTgt>
                                        </p:tgtEl>
                                        <p:attrNameLst>
                                          <p:attrName>style.visibility</p:attrName>
                                        </p:attrNameLst>
                                      </p:cBhvr>
                                      <p:to>
                                        <p:strVal val="visible"/>
                                      </p:to>
                                    </p:set>
                                    <p:animEffect transition="in" filter="fade">
                                      <p:cBhvr>
                                        <p:cTn id="17" dur="500"/>
                                        <p:tgtEl>
                                          <p:spTgt spid="16">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
                                            <p:txEl>
                                              <p:pRg st="4" end="4"/>
                                            </p:txEl>
                                          </p:spTgt>
                                        </p:tgtEl>
                                        <p:attrNameLst>
                                          <p:attrName>style.visibility</p:attrName>
                                        </p:attrNameLst>
                                      </p:cBhvr>
                                      <p:to>
                                        <p:strVal val="visible"/>
                                      </p:to>
                                    </p:set>
                                    <p:animEffect transition="in" filter="fade">
                                      <p:cBhvr>
                                        <p:cTn id="22" dur="500"/>
                                        <p:tgtEl>
                                          <p:spTgt spid="16">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9" presetClass="emph" presetSubtype="0" fill="hold" nodeType="clickEffect">
                                  <p:stCondLst>
                                    <p:cond delay="0"/>
                                  </p:stCondLst>
                                  <p:childTnLst>
                                    <p:animClr clrSpc="rgb" dir="cw">
                                      <p:cBhvr override="childStyle">
                                        <p:cTn id="26" dur="500" fill="hold"/>
                                        <p:tgtEl>
                                          <p:spTgt spid="16">
                                            <p:txEl>
                                              <p:pRg st="1" end="1"/>
                                            </p:txEl>
                                          </p:spTgt>
                                        </p:tgtEl>
                                        <p:attrNameLst>
                                          <p:attrName>style.color</p:attrName>
                                        </p:attrNameLst>
                                      </p:cBhvr>
                                      <p:to>
                                        <a:schemeClr val="accent2"/>
                                      </p:to>
                                    </p:animClr>
                                    <p:animClr clrSpc="rgb" dir="cw">
                                      <p:cBhvr>
                                        <p:cTn id="27" dur="500" fill="hold"/>
                                        <p:tgtEl>
                                          <p:spTgt spid="16">
                                            <p:txEl>
                                              <p:pRg st="1" end="1"/>
                                            </p:txEl>
                                          </p:spTgt>
                                        </p:tgtEl>
                                        <p:attrNameLst>
                                          <p:attrName>fillcolor</p:attrName>
                                        </p:attrNameLst>
                                      </p:cBhvr>
                                      <p:to>
                                        <a:schemeClr val="accent2"/>
                                      </p:to>
                                    </p:animClr>
                                    <p:set>
                                      <p:cBhvr>
                                        <p:cTn id="28" dur="500" fill="hold"/>
                                        <p:tgtEl>
                                          <p:spTgt spid="16">
                                            <p:txEl>
                                              <p:pRg st="1" end="1"/>
                                            </p:txEl>
                                          </p:spTgt>
                                        </p:tgtEl>
                                        <p:attrNameLst>
                                          <p:attrName>fill.type</p:attrName>
                                        </p:attrNameLst>
                                      </p:cBhvr>
                                      <p:to>
                                        <p:strVal val="solid"/>
                                      </p:to>
                                    </p:set>
                                    <p:set>
                                      <p:cBhvr>
                                        <p:cTn id="29" dur="500" fill="hold"/>
                                        <p:tgtEl>
                                          <p:spTgt spid="16">
                                            <p:txEl>
                                              <p:pRg st="1" end="1"/>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29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grpSp>
        <p:nvGrpSpPr>
          <p:cNvPr id="3" name="Group 2">
            <a:extLst>
              <a:ext uri="{FF2B5EF4-FFF2-40B4-BE49-F238E27FC236}">
                <a16:creationId xmlns:a16="http://schemas.microsoft.com/office/drawing/2014/main" id="{3B5A3E95-85C3-9164-03DF-57DDAA427621}"/>
              </a:ext>
            </a:extLst>
          </p:cNvPr>
          <p:cNvGrpSpPr/>
          <p:nvPr/>
        </p:nvGrpSpPr>
        <p:grpSpPr>
          <a:xfrm>
            <a:off x="12938079" y="163773"/>
            <a:ext cx="1064526" cy="1064526"/>
            <a:chOff x="8625386" y="109182"/>
            <a:chExt cx="709684" cy="709684"/>
          </a:xfrm>
        </p:grpSpPr>
        <p:sp>
          <p:nvSpPr>
            <p:cNvPr id="4" name="Oval 3">
              <a:extLst>
                <a:ext uri="{FF2B5EF4-FFF2-40B4-BE49-F238E27FC236}">
                  <a16:creationId xmlns:a16="http://schemas.microsoft.com/office/drawing/2014/main" id="{3E232ABC-5095-64A5-12C5-698F85F841CD}"/>
                </a:ext>
              </a:extLst>
            </p:cNvPr>
            <p:cNvSpPr/>
            <p:nvPr/>
          </p:nvSpPr>
          <p:spPr>
            <a:xfrm>
              <a:off x="8625386"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89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575"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5" name="TextBox 4">
              <a:extLst>
                <a:ext uri="{FF2B5EF4-FFF2-40B4-BE49-F238E27FC236}">
                  <a16:creationId xmlns:a16="http://schemas.microsoft.com/office/drawing/2014/main" id="{FC5C2164-30E4-EB5A-862D-EB98120B0AA7}"/>
                </a:ext>
              </a:extLst>
            </p:cNvPr>
            <p:cNvSpPr txBox="1"/>
            <p:nvPr/>
          </p:nvSpPr>
          <p:spPr>
            <a:xfrm>
              <a:off x="8631107" y="279358"/>
              <a:ext cx="688437" cy="338554"/>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white"/>
                  </a:solidFill>
                  <a:effectLst/>
                  <a:uLnTx/>
                  <a:uFillTx/>
                  <a:latin typeface="Calibri" panose="020F0502020204030204"/>
                  <a:ea typeface="+mn-ea"/>
                  <a:cs typeface="+mn-cs"/>
                </a:rPr>
                <a:t>50/50</a:t>
              </a: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grpSp>
        <p:nvGrpSpPr>
          <p:cNvPr id="6" name="Group 5">
            <a:extLst>
              <a:ext uri="{FF2B5EF4-FFF2-40B4-BE49-F238E27FC236}">
                <a16:creationId xmlns:a16="http://schemas.microsoft.com/office/drawing/2014/main" id="{0ED68A58-2D96-3E0C-3E53-095FBB687370}"/>
              </a:ext>
            </a:extLst>
          </p:cNvPr>
          <p:cNvGrpSpPr/>
          <p:nvPr/>
        </p:nvGrpSpPr>
        <p:grpSpPr>
          <a:xfrm>
            <a:off x="14794173" y="163773"/>
            <a:ext cx="1064526" cy="1064526"/>
            <a:chOff x="9862782" y="109182"/>
            <a:chExt cx="709684" cy="709684"/>
          </a:xfrm>
        </p:grpSpPr>
        <p:sp>
          <p:nvSpPr>
            <p:cNvPr id="7" name="Oval 6">
              <a:extLst>
                <a:ext uri="{FF2B5EF4-FFF2-40B4-BE49-F238E27FC236}">
                  <a16:creationId xmlns:a16="http://schemas.microsoft.com/office/drawing/2014/main" id="{9DDE0572-0972-BA9F-D4C7-C571F9D12AAF}"/>
                </a:ext>
              </a:extLst>
            </p:cNvPr>
            <p:cNvSpPr/>
            <p:nvPr/>
          </p:nvSpPr>
          <p:spPr>
            <a:xfrm>
              <a:off x="9862782"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8" name="Picture 7">
              <a:extLst>
                <a:ext uri="{FF2B5EF4-FFF2-40B4-BE49-F238E27FC236}">
                  <a16:creationId xmlns:a16="http://schemas.microsoft.com/office/drawing/2014/main" id="{9C1C0B12-1202-CF8D-F0E2-B395306A94BA}"/>
                </a:ext>
              </a:extLst>
            </p:cNvPr>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9977651" y="201873"/>
              <a:ext cx="524301" cy="524301"/>
            </a:xfrm>
            <a:prstGeom prst="rect">
              <a:avLst/>
            </a:prstGeom>
          </p:spPr>
        </p:pic>
      </p:grpSp>
      <p:grpSp>
        <p:nvGrpSpPr>
          <p:cNvPr id="9" name="Group 8">
            <a:extLst>
              <a:ext uri="{FF2B5EF4-FFF2-40B4-BE49-F238E27FC236}">
                <a16:creationId xmlns:a16="http://schemas.microsoft.com/office/drawing/2014/main" id="{9805CCD9-5E9B-C70D-B9F7-53DA4474C7DE}"/>
              </a:ext>
            </a:extLst>
          </p:cNvPr>
          <p:cNvGrpSpPr/>
          <p:nvPr/>
        </p:nvGrpSpPr>
        <p:grpSpPr>
          <a:xfrm>
            <a:off x="16754333" y="163773"/>
            <a:ext cx="1064526" cy="1064526"/>
            <a:chOff x="11169555" y="109182"/>
            <a:chExt cx="709684" cy="709684"/>
          </a:xfrm>
        </p:grpSpPr>
        <p:sp>
          <p:nvSpPr>
            <p:cNvPr id="10" name="Oval 9">
              <a:extLst>
                <a:ext uri="{FF2B5EF4-FFF2-40B4-BE49-F238E27FC236}">
                  <a16:creationId xmlns:a16="http://schemas.microsoft.com/office/drawing/2014/main" id="{5F3D0377-8B9C-2F81-65F3-2571B3C2F5D2}"/>
                </a:ext>
              </a:extLst>
            </p:cNvPr>
            <p:cNvSpPr/>
            <p:nvPr/>
          </p:nvSpPr>
          <p:spPr>
            <a:xfrm>
              <a:off x="11169555"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11" name="Picture 10">
              <a:extLst>
                <a:ext uri="{FF2B5EF4-FFF2-40B4-BE49-F238E27FC236}">
                  <a16:creationId xmlns:a16="http://schemas.microsoft.com/office/drawing/2014/main" id="{F9840231-37FA-F3E2-F96B-5F1A92F51216}"/>
                </a:ext>
              </a:extLst>
            </p:cNvPr>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285672" y="284644"/>
              <a:ext cx="217581" cy="280448"/>
            </a:xfrm>
            <a:prstGeom prst="rect">
              <a:avLst/>
            </a:prstGeom>
          </p:spPr>
        </p:pic>
        <p:pic>
          <p:nvPicPr>
            <p:cNvPr id="12" name="Picture 11">
              <a:extLst>
                <a:ext uri="{FF2B5EF4-FFF2-40B4-BE49-F238E27FC236}">
                  <a16:creationId xmlns:a16="http://schemas.microsoft.com/office/drawing/2014/main" id="{D9C112E5-91D5-1967-44D6-5738FA73308C}"/>
                </a:ext>
              </a:extLst>
            </p:cNvPr>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550843" y="284644"/>
              <a:ext cx="217581" cy="280448"/>
            </a:xfrm>
            <a:prstGeom prst="rect">
              <a:avLst/>
            </a:prstGeom>
          </p:spPr>
        </p:pic>
        <p:pic>
          <p:nvPicPr>
            <p:cNvPr id="13" name="Picture 12">
              <a:extLst>
                <a:ext uri="{FF2B5EF4-FFF2-40B4-BE49-F238E27FC236}">
                  <a16:creationId xmlns:a16="http://schemas.microsoft.com/office/drawing/2014/main" id="{BAF05864-03E4-FB25-42EF-275CC017579F}"/>
                </a:ext>
              </a:extLst>
            </p:cNvPr>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418258" y="355515"/>
              <a:ext cx="217581" cy="280448"/>
            </a:xfrm>
            <a:prstGeom prst="rect">
              <a:avLst/>
            </a:prstGeom>
          </p:spPr>
        </p:pic>
      </p:grpSp>
      <p:sp>
        <p:nvSpPr>
          <p:cNvPr id="14" name="Rectangle: Rounded Corners 13">
            <a:extLst>
              <a:ext uri="{FF2B5EF4-FFF2-40B4-BE49-F238E27FC236}">
                <a16:creationId xmlns:a16="http://schemas.microsoft.com/office/drawing/2014/main" id="{FDD1BBC1-DFF4-8BF2-380D-E3B4B5EC3E7D}"/>
              </a:ext>
            </a:extLst>
          </p:cNvPr>
          <p:cNvSpPr/>
          <p:nvPr/>
        </p:nvSpPr>
        <p:spPr>
          <a:xfrm>
            <a:off x="1478575" y="2155619"/>
            <a:ext cx="16005960" cy="5975762"/>
          </a:xfrm>
          <a:prstGeom prst="roundRect">
            <a:avLst/>
          </a:prstGeom>
          <a:solidFill>
            <a:schemeClr val="bg1">
              <a:alpha val="3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1EF5A6DF-7475-B029-FF48-D519AE43051D}"/>
              </a:ext>
            </a:extLst>
          </p:cNvPr>
          <p:cNvSpPr txBox="1"/>
          <p:nvPr/>
        </p:nvSpPr>
        <p:spPr>
          <a:xfrm>
            <a:off x="2220239" y="3467100"/>
            <a:ext cx="14849333" cy="3539430"/>
          </a:xfrm>
          <a:prstGeom prst="rect">
            <a:avLst/>
          </a:prstGeom>
          <a:noFill/>
        </p:spPr>
        <p:txBody>
          <a:bodyPr wrap="square">
            <a:spAutoFit/>
          </a:bodyPr>
          <a:lstStyle>
            <a:defPPr>
              <a:defRPr lang="en-US"/>
            </a:defPPr>
            <a:lvl1pPr indent="457200">
              <a:spcBef>
                <a:spcPts val="600"/>
              </a:spcBef>
              <a:spcAft>
                <a:spcPts val="600"/>
              </a:spcAft>
              <a:defRPr sz="2800" b="1" kern="100">
                <a:solidFill>
                  <a:schemeClr val="bg1"/>
                </a:solidFill>
                <a:effectLst/>
                <a:latin typeface="#9Slide03 Arima Madurai Bold" panose="00000800000000000000" pitchFamily="2" charset="0"/>
                <a:ea typeface="SimSun" panose="02010600030101010101" pitchFamily="2" charset="-122"/>
                <a:cs typeface="#9Slide03 Arima Madurai Bold" panose="00000800000000000000" pitchFamily="2" charset="0"/>
              </a:defRPr>
            </a:lvl1pPr>
          </a:lstStyle>
          <a:p>
            <a:pPr>
              <a:spcBef>
                <a:spcPts val="1200"/>
              </a:spcBef>
              <a:spcAft>
                <a:spcPts val="1200"/>
              </a:spcAft>
            </a:pPr>
            <a:r>
              <a:rPr lang="pt-BR" sz="3200" b="0" dirty="0">
                <a:latin typeface="#9Slide03 BoosterNextFYBlack" panose="02000A03000000020004" pitchFamily="2" charset="0"/>
              </a:rPr>
              <a:t>Câu 8. Đoạn trích “Bên bờ Thiên Mạc” có những nhân vật nào?</a:t>
            </a:r>
            <a:endParaRPr lang="en-US" sz="3200" b="0" dirty="0">
              <a:latin typeface="#9Slide03 BoosterNextFYBlack" panose="02000A03000000020004" pitchFamily="2" charset="0"/>
            </a:endParaRPr>
          </a:p>
          <a:p>
            <a:pPr>
              <a:spcBef>
                <a:spcPts val="1200"/>
              </a:spcBef>
              <a:spcAft>
                <a:spcPts val="1200"/>
              </a:spcAft>
            </a:pPr>
            <a:r>
              <a:rPr lang="pt-BR" dirty="0"/>
              <a:t>A. Trần Bình Trọng, cậu bé Hoàng Đỗ, Trần Quốc Tuấn.</a:t>
            </a:r>
            <a:endParaRPr lang="en-US" dirty="0"/>
          </a:p>
          <a:p>
            <a:pPr>
              <a:spcBef>
                <a:spcPts val="1200"/>
              </a:spcBef>
              <a:spcAft>
                <a:spcPts val="1200"/>
              </a:spcAft>
            </a:pPr>
            <a:r>
              <a:rPr lang="pt-BR" dirty="0"/>
              <a:t>B. Trần Bình Trọng, ông già Màn Trò, Trần Quốc Tuấn.</a:t>
            </a:r>
            <a:endParaRPr lang="en-US" dirty="0"/>
          </a:p>
          <a:p>
            <a:pPr>
              <a:spcBef>
                <a:spcPts val="1200"/>
              </a:spcBef>
              <a:spcAft>
                <a:spcPts val="1200"/>
              </a:spcAft>
            </a:pPr>
            <a:r>
              <a:rPr lang="pt-BR" dirty="0"/>
              <a:t>C. Trần Bình Trọng, cha con Hoàng Đỗ, Trần Quốc Tuấn.</a:t>
            </a:r>
            <a:endParaRPr lang="en-US" dirty="0"/>
          </a:p>
          <a:p>
            <a:pPr>
              <a:spcBef>
                <a:spcPts val="1200"/>
              </a:spcBef>
              <a:spcAft>
                <a:spcPts val="1200"/>
              </a:spcAft>
            </a:pPr>
            <a:r>
              <a:rPr lang="pt-BR" dirty="0"/>
              <a:t>D. Trần Bình Trọng, cậu bé Hoàng Đỗ, ông già Màn Trò.</a:t>
            </a:r>
            <a:endParaRPr lang="en-US" dirty="0"/>
          </a:p>
        </p:txBody>
      </p:sp>
    </p:spTree>
    <p:extLst>
      <p:ext uri="{BB962C8B-B14F-4D97-AF65-F5344CB8AC3E}">
        <p14:creationId xmlns:p14="http://schemas.microsoft.com/office/powerpoint/2010/main" val="3541894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xEl>
                                              <p:pRg st="1" end="1"/>
                                            </p:txEl>
                                          </p:spTgt>
                                        </p:tgtEl>
                                        <p:attrNameLst>
                                          <p:attrName>style.visibility</p:attrName>
                                        </p:attrNameLst>
                                      </p:cBhvr>
                                      <p:to>
                                        <p:strVal val="visible"/>
                                      </p:to>
                                    </p:set>
                                    <p:animEffect transition="in" filter="fade">
                                      <p:cBhvr>
                                        <p:cTn id="7" dur="500"/>
                                        <p:tgtEl>
                                          <p:spTgt spid="1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xEl>
                                              <p:pRg st="2" end="2"/>
                                            </p:txEl>
                                          </p:spTgt>
                                        </p:tgtEl>
                                        <p:attrNameLst>
                                          <p:attrName>style.visibility</p:attrName>
                                        </p:attrNameLst>
                                      </p:cBhvr>
                                      <p:to>
                                        <p:strVal val="visible"/>
                                      </p:to>
                                    </p:set>
                                    <p:animEffect transition="in" filter="fade">
                                      <p:cBhvr>
                                        <p:cTn id="12" dur="500"/>
                                        <p:tgtEl>
                                          <p:spTgt spid="1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xEl>
                                              <p:pRg st="3" end="3"/>
                                            </p:txEl>
                                          </p:spTgt>
                                        </p:tgtEl>
                                        <p:attrNameLst>
                                          <p:attrName>style.visibility</p:attrName>
                                        </p:attrNameLst>
                                      </p:cBhvr>
                                      <p:to>
                                        <p:strVal val="visible"/>
                                      </p:to>
                                    </p:set>
                                    <p:animEffect transition="in" filter="fade">
                                      <p:cBhvr>
                                        <p:cTn id="17" dur="500"/>
                                        <p:tgtEl>
                                          <p:spTgt spid="16">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
                                            <p:txEl>
                                              <p:pRg st="4" end="4"/>
                                            </p:txEl>
                                          </p:spTgt>
                                        </p:tgtEl>
                                        <p:attrNameLst>
                                          <p:attrName>style.visibility</p:attrName>
                                        </p:attrNameLst>
                                      </p:cBhvr>
                                      <p:to>
                                        <p:strVal val="visible"/>
                                      </p:to>
                                    </p:set>
                                    <p:animEffect transition="in" filter="fade">
                                      <p:cBhvr>
                                        <p:cTn id="22" dur="500"/>
                                        <p:tgtEl>
                                          <p:spTgt spid="16">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9" presetClass="emph" presetSubtype="0" fill="hold" nodeType="clickEffect">
                                  <p:stCondLst>
                                    <p:cond delay="0"/>
                                  </p:stCondLst>
                                  <p:childTnLst>
                                    <p:animClr clrSpc="rgb" dir="cw">
                                      <p:cBhvr override="childStyle">
                                        <p:cTn id="26" dur="500" fill="hold"/>
                                        <p:tgtEl>
                                          <p:spTgt spid="16">
                                            <p:txEl>
                                              <p:pRg st="3" end="3"/>
                                            </p:txEl>
                                          </p:spTgt>
                                        </p:tgtEl>
                                        <p:attrNameLst>
                                          <p:attrName>style.color</p:attrName>
                                        </p:attrNameLst>
                                      </p:cBhvr>
                                      <p:to>
                                        <a:schemeClr val="accent2"/>
                                      </p:to>
                                    </p:animClr>
                                    <p:animClr clrSpc="rgb" dir="cw">
                                      <p:cBhvr>
                                        <p:cTn id="27" dur="500" fill="hold"/>
                                        <p:tgtEl>
                                          <p:spTgt spid="16">
                                            <p:txEl>
                                              <p:pRg st="3" end="3"/>
                                            </p:txEl>
                                          </p:spTgt>
                                        </p:tgtEl>
                                        <p:attrNameLst>
                                          <p:attrName>fillcolor</p:attrName>
                                        </p:attrNameLst>
                                      </p:cBhvr>
                                      <p:to>
                                        <a:schemeClr val="accent2"/>
                                      </p:to>
                                    </p:animClr>
                                    <p:set>
                                      <p:cBhvr>
                                        <p:cTn id="28" dur="500" fill="hold"/>
                                        <p:tgtEl>
                                          <p:spTgt spid="16">
                                            <p:txEl>
                                              <p:pRg st="3" end="3"/>
                                            </p:txEl>
                                          </p:spTgt>
                                        </p:tgtEl>
                                        <p:attrNameLst>
                                          <p:attrName>fill.type</p:attrName>
                                        </p:attrNameLst>
                                      </p:cBhvr>
                                      <p:to>
                                        <p:strVal val="solid"/>
                                      </p:to>
                                    </p:set>
                                    <p:set>
                                      <p:cBhvr>
                                        <p:cTn id="29" dur="500" fill="hold"/>
                                        <p:tgtEl>
                                          <p:spTgt spid="16">
                                            <p:txEl>
                                              <p:pRg st="3" end="3"/>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116</TotalTime>
  <Words>3829</Words>
  <Application>Microsoft Office PowerPoint</Application>
  <PresentationFormat>Custom</PresentationFormat>
  <Paragraphs>208</Paragraphs>
  <Slides>26</Slides>
  <Notes>1</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26</vt:i4>
      </vt:variant>
    </vt:vector>
  </HeadingPairs>
  <TitlesOfParts>
    <vt:vector size="38" baseType="lpstr">
      <vt:lpstr>#9Slide03 BoosterNextFYBlack</vt:lpstr>
      <vt:lpstr>DM Sans Bold</vt:lpstr>
      <vt:lpstr>Arial</vt:lpstr>
      <vt:lpstr>Calibri</vt:lpstr>
      <vt:lpstr>#9Slide03 SFU Futura_12</vt:lpstr>
      <vt:lpstr>#9Slide05 SVNEgregio Script</vt:lpstr>
      <vt:lpstr>Times New Roman</vt:lpstr>
      <vt:lpstr>#9Slide03 Arima Madurai Bold</vt:lpstr>
      <vt:lpstr>Calibri Light</vt:lpstr>
      <vt:lpstr>#9Slide07 SFU Blackout</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trinhngoctran.tn</cp:lastModifiedBy>
  <cp:revision>4</cp:revision>
  <dcterms:created xsi:type="dcterms:W3CDTF">2006-08-16T00:00:00Z</dcterms:created>
  <dcterms:modified xsi:type="dcterms:W3CDTF">2023-12-20T02:23:25Z</dcterms:modified>
  <dc:identifier>DAF29oysPqI</dc:identifier>
</cp:coreProperties>
</file>