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1" r:id="rId2"/>
    <p:sldId id="306" r:id="rId3"/>
    <p:sldId id="288" r:id="rId4"/>
    <p:sldId id="290" r:id="rId5"/>
    <p:sldId id="258" r:id="rId6"/>
    <p:sldId id="305" r:id="rId7"/>
    <p:sldId id="260" r:id="rId8"/>
    <p:sldId id="261" r:id="rId9"/>
    <p:sldId id="308" r:id="rId10"/>
    <p:sldId id="307" r:id="rId11"/>
    <p:sldId id="262" r:id="rId12"/>
    <p:sldId id="299" r:id="rId13"/>
    <p:sldId id="301" r:id="rId14"/>
    <p:sldId id="303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8FC"/>
    <a:srgbClr val="DAF1FD"/>
    <a:srgbClr val="F1607D"/>
    <a:srgbClr val="4462A6"/>
    <a:srgbClr val="0086EA"/>
    <a:srgbClr val="9F5FCF"/>
    <a:srgbClr val="AC468F"/>
    <a:srgbClr val="C166A8"/>
    <a:srgbClr val="5B78BB"/>
    <a:srgbClr val="3E1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 showGuides="1"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8520A-C0C6-4D03-BE54-B1AFE53CD264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874E7-C47F-4EE6-9E73-6B330D64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DemThanhPhoDaySao.mid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CLASS</a:t>
            </a: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40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1783"/>
          </a:xfrm>
        </p:spPr>
        <p:txBody>
          <a:bodyPr/>
          <a:lstStyle/>
          <a:p>
            <a:r>
              <a:rPr lang="en-US" dirty="0"/>
              <a:t>Grammar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tense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+ is/ am/ are + 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+ is/ am/ are + not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Is/ Are / Am + S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Yes, S + is/ am/ are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S + is/ am/ are + not 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Now, at the moment, right now, look ! ….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+ time , ……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8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478322DA-1E2F-4F8C-ADB9-B15776289B60}"/>
              </a:ext>
            </a:extLst>
          </p:cNvPr>
          <p:cNvSpPr txBox="1"/>
          <p:nvPr/>
        </p:nvSpPr>
        <p:spPr>
          <a:xfrm>
            <a:off x="3855315" y="5089455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(do)                his homework?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2FB5F9-242F-4885-B653-A1DA30B54FCA}"/>
              </a:ext>
            </a:extLst>
          </p:cNvPr>
          <p:cNvSpPr txBox="1"/>
          <p:nvPr/>
        </p:nvSpPr>
        <p:spPr>
          <a:xfrm>
            <a:off x="3188195" y="1487411"/>
            <a:ext cx="2491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(do)             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245" y="3785481"/>
            <a:ext cx="3677423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Really? I (not cycle) </a:t>
            </a:r>
          </a:p>
          <a:p>
            <a:pPr indent="342900">
              <a:lnSpc>
                <a:spcPct val="130000"/>
              </a:lnSpc>
            </a:pPr>
            <a:r>
              <a:rPr lang="en-US" sz="2400" dirty="0"/>
              <a:t>I (walk)               everyday.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47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415" y="14829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356" y="1491566"/>
            <a:ext cx="125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What</a:t>
            </a:r>
            <a:endParaRPr lang="en-US" sz="24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935" y="18097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2246" y="2128023"/>
            <a:ext cx="167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I (write)</a:t>
            </a:r>
            <a:endParaRPr lang="en-US" sz="2400" i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60855" y="24576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415" y="31403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355" y="31490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Mai usually (cycle)               to school.</a:t>
            </a:r>
            <a:endParaRPr lang="en-US" sz="2400" i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7995" y="47055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5315" y="42055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349" y="346725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7415" y="50808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1354" y="5089455"/>
            <a:ext cx="261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Where is </a:t>
            </a:r>
            <a:r>
              <a:rPr lang="en-US" sz="2400" dirty="0" err="1"/>
              <a:t>Phong</a:t>
            </a:r>
            <a:r>
              <a:rPr lang="en-US" sz="2400" dirty="0"/>
              <a:t>?                </a:t>
            </a:r>
            <a:endParaRPr lang="en-US" sz="2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62246" y="5675924"/>
            <a:ext cx="2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No, he (read)</a:t>
            </a:r>
            <a:endParaRPr lang="en-US" sz="2400" i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169515" y="600558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61759" y="54076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2374981" y="1477476"/>
            <a:ext cx="59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E45E12-B84B-4482-A71B-74E7511285F0}"/>
              </a:ext>
            </a:extLst>
          </p:cNvPr>
          <p:cNvSpPr txBox="1"/>
          <p:nvPr/>
        </p:nvSpPr>
        <p:spPr>
          <a:xfrm>
            <a:off x="2437995" y="2134699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am writing / ‘m writing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401767-8508-4BD3-BB8D-E8FD4DB06462}"/>
              </a:ext>
            </a:extLst>
          </p:cNvPr>
          <p:cNvSpPr txBox="1"/>
          <p:nvPr/>
        </p:nvSpPr>
        <p:spPr>
          <a:xfrm>
            <a:off x="4455428" y="1466208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ADFB16-DA14-4B01-AC64-E52E33B357E7}"/>
              </a:ext>
            </a:extLst>
          </p:cNvPr>
          <p:cNvSpPr txBox="1"/>
          <p:nvPr/>
        </p:nvSpPr>
        <p:spPr>
          <a:xfrm>
            <a:off x="5347217" y="2134699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690BCC-642E-4AD2-A899-F2ED0607F13A}"/>
              </a:ext>
            </a:extLst>
          </p:cNvPr>
          <p:cNvSpPr txBox="1"/>
          <p:nvPr/>
        </p:nvSpPr>
        <p:spPr>
          <a:xfrm>
            <a:off x="3815120" y="3145652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cycles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687B4B-C82A-4FEC-B3CB-8B127C839CF2}"/>
              </a:ext>
            </a:extLst>
          </p:cNvPr>
          <p:cNvSpPr txBox="1"/>
          <p:nvPr/>
        </p:nvSpPr>
        <p:spPr>
          <a:xfrm>
            <a:off x="2478797" y="4337620"/>
            <a:ext cx="75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walk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44512A-33A7-431E-92D7-C8E13A00F05C}"/>
              </a:ext>
            </a:extLst>
          </p:cNvPr>
          <p:cNvSpPr txBox="1"/>
          <p:nvPr/>
        </p:nvSpPr>
        <p:spPr>
          <a:xfrm>
            <a:off x="4710290" y="3897487"/>
            <a:ext cx="377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3813367" y="3874412"/>
            <a:ext cx="161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don’t cycle.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DE0D51-D032-43C0-A0F2-0C6A4D872E9C}"/>
              </a:ext>
            </a:extLst>
          </p:cNvPr>
          <p:cNvSpPr txBox="1"/>
          <p:nvPr/>
        </p:nvSpPr>
        <p:spPr>
          <a:xfrm>
            <a:off x="3099937" y="5673212"/>
            <a:ext cx="278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reading/ ‘s reading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CF049-823D-4230-9B60-A3BC39448DD2}"/>
              </a:ext>
            </a:extLst>
          </p:cNvPr>
          <p:cNvSpPr txBox="1"/>
          <p:nvPr/>
        </p:nvSpPr>
        <p:spPr>
          <a:xfrm>
            <a:off x="5825220" y="5675924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0ADB34-1F60-4D31-965C-FDCE59B5E6B2}"/>
              </a:ext>
            </a:extLst>
          </p:cNvPr>
          <p:cNvSpPr txBox="1"/>
          <p:nvPr/>
        </p:nvSpPr>
        <p:spPr>
          <a:xfrm>
            <a:off x="4945187" y="508945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D97ED8-C8D1-4419-80E5-84F70669F66F}"/>
              </a:ext>
            </a:extLst>
          </p:cNvPr>
          <p:cNvSpPr txBox="1"/>
          <p:nvPr/>
        </p:nvSpPr>
        <p:spPr>
          <a:xfrm>
            <a:off x="3568498" y="509810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D728CFB-EC80-453B-99EA-555F3C0D3DAB}"/>
              </a:ext>
            </a:extLst>
          </p:cNvPr>
          <p:cNvCxnSpPr/>
          <p:nvPr/>
        </p:nvCxnSpPr>
        <p:spPr>
          <a:xfrm>
            <a:off x="3847804" y="18103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27505" y="54076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FDDBF44-3EBF-4735-AB05-D92FE59D20BB}"/>
              </a:ext>
            </a:extLst>
          </p:cNvPr>
          <p:cNvCxnSpPr/>
          <p:nvPr/>
        </p:nvCxnSpPr>
        <p:spPr>
          <a:xfrm>
            <a:off x="4910820" y="541835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2" y="321973"/>
            <a:ext cx="3605348" cy="340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6" name="Group 5"/>
          <p:cNvGrpSpPr/>
          <p:nvPr/>
        </p:nvGrpSpPr>
        <p:grpSpPr>
          <a:xfrm rot="278629">
            <a:off x="1049999" y="1696336"/>
            <a:ext cx="3360257" cy="789462"/>
            <a:chOff x="975258" y="2547135"/>
            <a:chExt cx="3360257" cy="789462"/>
          </a:xfrm>
        </p:grpSpPr>
        <p:sp>
          <p:nvSpPr>
            <p:cNvPr id="7" name="Parallelogram 6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Cooper" panose="020B7200000000000000" pitchFamily="34" charset="0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Cooper" panose="020B72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119422">
              <a:off x="1305434" y="2547135"/>
              <a:ext cx="26323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1119422">
              <a:off x="1166066" y="2892767"/>
              <a:ext cx="2971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810182" y="890256"/>
            <a:ext cx="33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2000" b="1" dirty="0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635110"/>
              </p:ext>
            </p:extLst>
          </p:nvPr>
        </p:nvGraphicFramePr>
        <p:xfrm>
          <a:off x="810182" y="2665371"/>
          <a:ext cx="4532527" cy="368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Bitmap Image" r:id="rId6" imgW="1966927" imgH="2557481" progId="Paint.Picture">
                  <p:embed/>
                </p:oleObj>
              </mc:Choice>
              <mc:Fallback>
                <p:oleObj name="Bitmap Image" r:id="rId6" imgW="1966927" imgH="25574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82" y="2665371"/>
                        <a:ext cx="4532527" cy="3683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85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838200"/>
            <a:ext cx="10777538" cy="80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914400" y="777875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u="sng" dirty="0">
                <a:solidFill>
                  <a:srgbClr val="FF3300"/>
                </a:solidFill>
                <a:latin typeface="VNI-Thufap2" pitchFamily="2" charset="0"/>
                <a:cs typeface="Arial" pitchFamily="34" charset="0"/>
              </a:rPr>
              <a:t>Homework</a:t>
            </a:r>
            <a:endParaRPr lang="en-US" sz="5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838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066800" y="2048619"/>
            <a:ext cx="3429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Do exercise in workbook..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 Prepare : Review 1.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648200" y="36576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dirty="0">
                <a:latin typeface="VNI-Slogan" pitchFamily="2" charset="0"/>
                <a:cs typeface="Arial" pitchFamily="34" charset="0"/>
              </a:rPr>
              <a:t>Good bye !</a:t>
            </a:r>
          </a:p>
        </p:txBody>
      </p:sp>
    </p:spTree>
    <p:extLst>
      <p:ext uri="{BB962C8B-B14F-4D97-AF65-F5344CB8AC3E}">
        <p14:creationId xmlns:p14="http://schemas.microsoft.com/office/powerpoint/2010/main" val="32385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75247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 for your attention!</a:t>
            </a:r>
          </a:p>
        </p:txBody>
      </p:sp>
      <p:pic>
        <p:nvPicPr>
          <p:cNvPr id="14341" name="DemThanhPhoDaySao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7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8232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39" grpId="0" animBg="1"/>
      <p:bldP spid="14339" grpId="1" animBg="1"/>
      <p:bldP spid="14339" grpId="2" animBg="1"/>
      <p:bldP spid="14339" grpId="3" animBg="1"/>
      <p:bldP spid="14339" grpId="4" animBg="1"/>
      <p:bldP spid="14339" grpId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6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17019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+ Is/ am/ are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+ has / have + (a/ an)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 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8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989761" cy="824933"/>
          </a:xfrm>
          <a:solidFill>
            <a:srgbClr val="DAF1FD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* Warm-up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6349" y="866894"/>
            <a:ext cx="3373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 </a:t>
            </a:r>
            <a:r>
              <a:rPr lang="en-US" sz="3600" b="1" i="1" dirty="0"/>
              <a:t>Brainstorming:</a:t>
            </a:r>
            <a:endParaRPr lang="en-GB" sz="3600" dirty="0"/>
          </a:p>
        </p:txBody>
      </p:sp>
      <p:sp>
        <p:nvSpPr>
          <p:cNvPr id="5" name="Oval 4"/>
          <p:cNvSpPr/>
          <p:nvPr/>
        </p:nvSpPr>
        <p:spPr>
          <a:xfrm>
            <a:off x="581297" y="2586446"/>
            <a:ext cx="3288075" cy="1685108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APPEARANCE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770709" y="4887574"/>
            <a:ext cx="7981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2800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Appearance: </a:t>
            </a:r>
            <a:r>
              <a:rPr lang="en-US" sz="28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tall, short, beautiful, smart, …</a:t>
            </a:r>
            <a:endParaRPr lang="en-GB" sz="28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Personalities: </a:t>
            </a:r>
            <a:r>
              <a:rPr lang="en-US" sz="2800" b="1" dirty="0"/>
              <a:t>confident, careful, clever, funny, …</a:t>
            </a:r>
            <a:endParaRPr lang="en-GB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27264" y="2344783"/>
            <a:ext cx="613954" cy="483326"/>
          </a:xfrm>
          <a:prstGeom prst="straightConnector1">
            <a:avLst/>
          </a:prstGeom>
          <a:ln w="28575">
            <a:solidFill>
              <a:srgbClr val="F160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037909" y="2488475"/>
            <a:ext cx="2980529" cy="1704702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1346" y="3167390"/>
            <a:ext cx="2479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PERSONALITIES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36332" y="2037806"/>
            <a:ext cx="613954" cy="483326"/>
          </a:xfrm>
          <a:prstGeom prst="straightConnector1">
            <a:avLst/>
          </a:prstGeom>
          <a:ln w="28575">
            <a:solidFill>
              <a:srgbClr val="F160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69372" y="1965255"/>
            <a:ext cx="999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slim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8784" y="1568310"/>
            <a:ext cx="999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kind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4525" y="1756554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Period 22: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3: MY FRIENDS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06703" y="2573874"/>
            <a:ext cx="4824776" cy="777611"/>
            <a:chOff x="2100847" y="1826837"/>
            <a:chExt cx="4824776" cy="7776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000" y="1829932"/>
              <a:ext cx="3916623" cy="7329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63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8" y="551304"/>
            <a:ext cx="518372" cy="53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136295" y="590492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71844" y="1641300"/>
            <a:ext cx="2111832" cy="461665"/>
            <a:chOff x="1230086" y="1785257"/>
            <a:chExt cx="211183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confident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78539" y="1634962"/>
            <a:ext cx="1796143" cy="461665"/>
            <a:chOff x="1230086" y="1785257"/>
            <a:chExt cx="1796143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funny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25201" y="1634962"/>
            <a:ext cx="2013849" cy="461665"/>
            <a:chOff x="1230086" y="1785257"/>
            <a:chExt cx="2013849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7164" y="2197453"/>
            <a:ext cx="7180427" cy="830997"/>
            <a:chOff x="363373" y="2525685"/>
            <a:chExt cx="7180427" cy="8309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3373" y="2525685"/>
              <a:ext cx="7180427" cy="830997"/>
              <a:chOff x="369902" y="2142097"/>
              <a:chExt cx="7180427" cy="83099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4733" y="2142097"/>
                <a:ext cx="6705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sister always does her homework before class.</a:t>
                </a:r>
              </a:p>
              <a:p>
                <a:r>
                  <a:rPr lang="en-US" sz="2400"/>
                  <a:t>She’s very             .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2124688" y="3226032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182731" y="2984121"/>
            <a:ext cx="2340436" cy="461665"/>
            <a:chOff x="1230086" y="1785257"/>
            <a:chExt cx="2340436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273" y="2977783"/>
            <a:ext cx="1796143" cy="461665"/>
            <a:chOff x="1230086" y="1785257"/>
            <a:chExt cx="1796143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44795" y="2977783"/>
            <a:ext cx="2841162" cy="461665"/>
            <a:chOff x="1230086" y="1785257"/>
            <a:chExt cx="2841162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careful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37164" y="351795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Mi is                . She helps me with my homework.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2041079" y="399559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150072" y="4062314"/>
            <a:ext cx="3374583" cy="461665"/>
            <a:chOff x="1230086" y="1785257"/>
            <a:chExt cx="337458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37170" y="4055976"/>
            <a:ext cx="3002378" cy="461665"/>
            <a:chOff x="1230086" y="1785257"/>
            <a:chExt cx="3002378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36293" y="4047323"/>
            <a:ext cx="2333698" cy="461665"/>
            <a:chOff x="1230086" y="1785257"/>
            <a:chExt cx="2333698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kind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48050" y="4659231"/>
            <a:ext cx="6869272" cy="470318"/>
            <a:chOff x="685414" y="6027003"/>
            <a:chExt cx="6869272" cy="470318"/>
          </a:xfrm>
        </p:grpSpPr>
        <p:grpSp>
          <p:nvGrpSpPr>
            <p:cNvPr id="72" name="Group 7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is a                person. He cares about everybody.</a:t>
                </a: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V="1">
              <a:off x="209702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56815" y="5159851"/>
            <a:ext cx="2688784" cy="461665"/>
            <a:chOff x="1230086" y="1785257"/>
            <a:chExt cx="2688784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caring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439515" y="5142889"/>
            <a:ext cx="1711122" cy="461665"/>
            <a:chOff x="1230086" y="1785257"/>
            <a:chExt cx="171112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44895" y="5159850"/>
            <a:ext cx="1544574" cy="461665"/>
            <a:chOff x="1230086" y="1785257"/>
            <a:chExt cx="1544574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04506" y="1184031"/>
            <a:ext cx="6973597" cy="470318"/>
            <a:chOff x="794659" y="707494"/>
            <a:chExt cx="6973597" cy="470318"/>
          </a:xfrm>
        </p:grpSpPr>
        <p:grpSp>
          <p:nvGrpSpPr>
            <p:cNvPr id="86" name="Group 85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Nick is very              . He makes everyone laugh!</a:t>
                </a:r>
                <a:endParaRPr lang="en-US" sz="2400" i="1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27486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258936" y="5747803"/>
            <a:ext cx="7747904" cy="470318"/>
            <a:chOff x="685414" y="6027003"/>
            <a:chExt cx="7747904" cy="470318"/>
          </a:xfrm>
        </p:grpSpPr>
        <p:grpSp>
          <p:nvGrpSpPr>
            <p:cNvPr id="91" name="Group 90"/>
            <p:cNvGrpSpPr/>
            <p:nvPr/>
          </p:nvGrpSpPr>
          <p:grpSpPr>
            <a:xfrm>
              <a:off x="685414" y="6027003"/>
              <a:ext cx="7747904" cy="470318"/>
              <a:chOff x="363373" y="3312302"/>
              <a:chExt cx="7747904" cy="47031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838203" y="3312302"/>
                <a:ext cx="7273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best friend is very               . She likes doing activities.</a:t>
                </a:r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 flipV="1">
              <a:off x="392636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167701" y="6248423"/>
            <a:ext cx="2688784" cy="461665"/>
            <a:chOff x="1230086" y="1785257"/>
            <a:chExt cx="2688784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50401" y="6231461"/>
            <a:ext cx="1935314" cy="461665"/>
            <a:chOff x="1230086" y="1785257"/>
            <a:chExt cx="1935314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655781" y="6248422"/>
            <a:ext cx="2222770" cy="461665"/>
            <a:chOff x="1230086" y="1785257"/>
            <a:chExt cx="2222770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3474007" y="16543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1182731" y="300297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388042-A815-4C86-9865-84B563102101}"/>
              </a:ext>
            </a:extLst>
          </p:cNvPr>
          <p:cNvSpPr/>
          <p:nvPr/>
        </p:nvSpPr>
        <p:spPr>
          <a:xfrm>
            <a:off x="5636117" y="405488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D272129-045E-4CCB-9AB5-A5B8652C3785}"/>
              </a:ext>
            </a:extLst>
          </p:cNvPr>
          <p:cNvSpPr/>
          <p:nvPr/>
        </p:nvSpPr>
        <p:spPr>
          <a:xfrm>
            <a:off x="1157869" y="516689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9C927A8-D030-463E-BB99-DFED43E2CCB0}"/>
              </a:ext>
            </a:extLst>
          </p:cNvPr>
          <p:cNvSpPr/>
          <p:nvPr/>
        </p:nvSpPr>
        <p:spPr>
          <a:xfrm>
            <a:off x="5653021" y="6258421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70879" y="31411"/>
            <a:ext cx="2658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0084B1"/>
                </a:solidFill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9" grpId="0" animBg="1"/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Look at the picture and answer the question</a:t>
            </a:r>
          </a:p>
        </p:txBody>
      </p:sp>
      <p:pic>
        <p:nvPicPr>
          <p:cNvPr id="4" name="Picture 2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1" y="1791569"/>
            <a:ext cx="3463637" cy="506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381" y="970865"/>
            <a:ext cx="3957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What does she/he  look like? </a:t>
            </a:r>
          </a:p>
        </p:txBody>
      </p:sp>
      <p:pic>
        <p:nvPicPr>
          <p:cNvPr id="6" name="Picture 5" descr="Những ngôi sao trẻ của Liên hoan phim Việt Nam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34" y="1795462"/>
            <a:ext cx="3345873" cy="495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55352290-1295224672-Siu-Black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55" y="1791569"/>
            <a:ext cx="3345873" cy="501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0_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54" y="1791569"/>
            <a:ext cx="3375317" cy="495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ương Giang Idol sụt cân gầy gò khó nhận 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33" y="1814689"/>
            <a:ext cx="3429000" cy="49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1891" y="1959192"/>
            <a:ext cx="39901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She is tall. </a:t>
            </a:r>
          </a:p>
          <a:p>
            <a:r>
              <a:rPr lang="en-US" sz="2800" dirty="0"/>
              <a:t>- She has a long black hair. </a:t>
            </a:r>
          </a:p>
          <a:p>
            <a:r>
              <a:rPr lang="en-US" sz="2800" dirty="0"/>
              <a:t>- She has a round face with a small nose</a:t>
            </a:r>
          </a:p>
          <a:p>
            <a:r>
              <a:rPr lang="en-US" sz="2800" dirty="0"/>
              <a:t>- She is very beautiful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128" y="2139021"/>
            <a:ext cx="39857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He is tall.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He has short hair.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He has an oval face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He is very handsome.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585" y="2192370"/>
            <a:ext cx="4588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She is short and fat.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She has a long brown hair.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She has a big face.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137" y="2220079"/>
            <a:ext cx="4414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He is tall and fat . </a:t>
            </a:r>
          </a:p>
          <a:p>
            <a:r>
              <a:rPr lang="en-US" sz="2800" dirty="0"/>
              <a:t>- He has a short black hair.</a:t>
            </a:r>
          </a:p>
          <a:p>
            <a:r>
              <a:rPr lang="en-US" sz="2800" dirty="0"/>
              <a:t>- He has a big face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891" y="2139021"/>
            <a:ext cx="3990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She is slim. </a:t>
            </a:r>
          </a:p>
          <a:p>
            <a:r>
              <a:rPr lang="en-US" sz="2800" dirty="0"/>
              <a:t>- She has a long black hair. </a:t>
            </a:r>
          </a:p>
          <a:p>
            <a:r>
              <a:rPr lang="en-US" sz="2800" dirty="0"/>
              <a:t>- She has an oval face.</a:t>
            </a:r>
          </a:p>
          <a:p>
            <a:r>
              <a:rPr lang="en-US" sz="2800" dirty="0"/>
              <a:t>- She is beautiful.</a:t>
            </a:r>
          </a:p>
        </p:txBody>
      </p:sp>
    </p:spTree>
    <p:extLst>
      <p:ext uri="{BB962C8B-B14F-4D97-AF65-F5344CB8AC3E}">
        <p14:creationId xmlns:p14="http://schemas.microsoft.com/office/powerpoint/2010/main" val="7253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75178"/>
            <a:ext cx="627229" cy="47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31899" y="775178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36117" y="1566056"/>
            <a:ext cx="5728817" cy="470318"/>
            <a:chOff x="363373" y="1262747"/>
            <a:chExt cx="5728817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Who has long hair in your class?</a:t>
              </a:r>
              <a:endParaRPr lang="en-US" sz="2400" i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6117" y="2563075"/>
            <a:ext cx="6471767" cy="461665"/>
            <a:chOff x="369902" y="2142097"/>
            <a:chExt cx="6471767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Who has a small nose?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6117" y="3551441"/>
            <a:ext cx="4368647" cy="470318"/>
            <a:chOff x="363373" y="4026312"/>
            <a:chExt cx="436864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Who has a round face?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36117" y="4539807"/>
            <a:ext cx="6471767" cy="470318"/>
            <a:chOff x="363373" y="3312302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Does the classmate next to you have long hair?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36117" y="5545479"/>
            <a:ext cx="6471767" cy="470318"/>
            <a:chOff x="363373" y="5669935"/>
            <a:chExt cx="6471767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Does the classmate next to you have big eyes?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1607505" y="240426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607505" y="347106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11630" y="447867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611630" y="554547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1630" y="645225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347547" y="22696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347547" y="337075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47547" y="431944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47547" y="542053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347547" y="632731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5" y="692614"/>
            <a:ext cx="485400" cy="557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718017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 dirty="0"/>
              <a:t>Put the verbs in brackets in the present continuous.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9995" y="1014515"/>
            <a:ext cx="8639563" cy="3771900"/>
            <a:chOff x="551089" y="1657350"/>
            <a:chExt cx="8639563" cy="3771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89" y="1657350"/>
              <a:ext cx="8432891" cy="3771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73858" y="2120540"/>
              <a:ext cx="8416794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/>
                <a:t>This is my class during break time. Some boys </a:t>
              </a:r>
            </a:p>
            <a:p>
              <a:pPr algn="just"/>
              <a:r>
                <a:rPr lang="en-US" sz="2600" dirty="0"/>
                <a:t>(1. run) _______       around the class. </a:t>
              </a:r>
              <a:r>
                <a:rPr lang="en-US" sz="2600" dirty="0" err="1"/>
                <a:t>Mi</a:t>
              </a:r>
              <a:r>
                <a:rPr lang="en-US" sz="2600" dirty="0"/>
                <a:t> and Mai </a:t>
              </a:r>
            </a:p>
            <a:p>
              <a:pPr algn="just"/>
              <a:r>
                <a:rPr lang="en-US" sz="2600" dirty="0"/>
                <a:t>(2. talk) _______          . Nam and </a:t>
              </a:r>
              <a:r>
                <a:rPr lang="en-US" sz="2600" dirty="0" err="1"/>
                <a:t>Phong</a:t>
              </a:r>
              <a:r>
                <a:rPr lang="en-US" sz="2600" dirty="0"/>
                <a:t> (3. not talk) _______                 .                                           They (4.draw) _______   something. </a:t>
              </a:r>
            </a:p>
            <a:p>
              <a:pPr algn="just"/>
              <a:r>
                <a:rPr lang="en-US" sz="2600" dirty="0"/>
                <a:t>My teacher is in the classroom too. She (5. not teach) _______                                  . She’s reading a book.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12" y="3905380"/>
            <a:ext cx="4214234" cy="2612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8771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* Grammar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4744" y="1902617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running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78931" y="2294639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talking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557091" y="2276044"/>
            <a:ext cx="658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75177" y="2721667"/>
            <a:ext cx="186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drawing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42764" y="3509030"/>
            <a:ext cx="4957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is not teaching</a:t>
            </a:r>
            <a:r>
              <a:rPr lang="en-US" sz="2400" dirty="0">
                <a:solidFill>
                  <a:srgbClr val="FF0000"/>
                </a:solidFill>
              </a:rPr>
              <a:t> / </a:t>
            </a:r>
            <a:r>
              <a:rPr lang="en-US" sz="2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isn’t teaching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42764" y="2651741"/>
            <a:ext cx="34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not talking</a:t>
            </a:r>
            <a:r>
              <a:rPr lang="en-US" sz="2400" dirty="0">
                <a:solidFill>
                  <a:srgbClr val="FF0000"/>
                </a:solidFill>
              </a:rPr>
              <a:t> / </a:t>
            </a:r>
            <a:r>
              <a:rPr lang="en-US" sz="2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aren’t talking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simple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+ Is/ am/ are + N/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/..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+ V ( infinitive / s/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 we/ you/ they + V infinitive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/ He/ It/ + V (s/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+ Don’t / Doesn’t + V infinitive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Do/ Does + S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Vinfinitive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S + do/ does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S + don’t/ doesn’t 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5344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2661</TotalTime>
  <Words>812</Words>
  <Application>Microsoft Office PowerPoint</Application>
  <PresentationFormat>On-screen Show (4:3)</PresentationFormat>
  <Paragraphs>150</Paragraphs>
  <Slides>15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.VnArial</vt:lpstr>
      <vt:lpstr>.VnCooper</vt:lpstr>
      <vt:lpstr>Arial</vt:lpstr>
      <vt:lpstr>Arial Black</vt:lpstr>
      <vt:lpstr>Arial Narrow</vt:lpstr>
      <vt:lpstr>Calibri</vt:lpstr>
      <vt:lpstr>Calibri Light</vt:lpstr>
      <vt:lpstr>Times New Roman</vt:lpstr>
      <vt:lpstr>VNI-Slogan</vt:lpstr>
      <vt:lpstr>VNI-Thufap2</vt:lpstr>
      <vt:lpstr>Office Theme</vt:lpstr>
      <vt:lpstr>Bitmap Image</vt:lpstr>
      <vt:lpstr>PowerPoint Presentation</vt:lpstr>
      <vt:lpstr>Miêu tả hình dáng bên ngoài : S + Is/ am/ are + adj ( Hình dáng , đặc điểm bên ngoài / tính cách )  S + has / have + (a/ an) + adj + N ( từ chỉ bộ phận trên cơ thể )   </vt:lpstr>
      <vt:lpstr>* Warm-up</vt:lpstr>
      <vt:lpstr>PowerPoint Presentation</vt:lpstr>
      <vt:lpstr>PowerPoint Presentation</vt:lpstr>
      <vt:lpstr>Look at the picture and answer the question</vt:lpstr>
      <vt:lpstr>PowerPoint Presentation</vt:lpstr>
      <vt:lpstr>PowerPoint Presentation</vt:lpstr>
      <vt:lpstr>The present simple </vt:lpstr>
      <vt:lpstr>Grammar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WIN10</cp:lastModifiedBy>
  <cp:revision>153</cp:revision>
  <dcterms:created xsi:type="dcterms:W3CDTF">2020-12-09T02:04:09Z</dcterms:created>
  <dcterms:modified xsi:type="dcterms:W3CDTF">2024-09-29T13:40:32Z</dcterms:modified>
</cp:coreProperties>
</file>