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6" r:id="rId2"/>
    <p:sldId id="288" r:id="rId3"/>
    <p:sldId id="287" r:id="rId4"/>
    <p:sldId id="258" r:id="rId5"/>
    <p:sldId id="281" r:id="rId6"/>
    <p:sldId id="282" r:id="rId7"/>
    <p:sldId id="283" r:id="rId8"/>
    <p:sldId id="260" r:id="rId9"/>
    <p:sldId id="261" r:id="rId10"/>
    <p:sldId id="273" r:id="rId11"/>
    <p:sldId id="277" r:id="rId12"/>
    <p:sldId id="284" r:id="rId13"/>
    <p:sldId id="289" r:id="rId14"/>
    <p:sldId id="29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08D"/>
    <a:srgbClr val="0FB7BD"/>
    <a:srgbClr val="A3E7FF"/>
    <a:srgbClr val="EDE4BC"/>
    <a:srgbClr val="EE411E"/>
    <a:srgbClr val="F16649"/>
    <a:srgbClr val="A67BB7"/>
    <a:srgbClr val="008000"/>
    <a:srgbClr val="F47A69"/>
    <a:srgbClr val="008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194" y="-90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E4638-3800-4EA1-9090-2CD9B2C76F05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47670-85F4-4951-8719-5BFAF2299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7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5" Type="http://schemas.openxmlformats.org/officeDocument/2006/relationships/slide" Target="slide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CA2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95600" y="1981200"/>
            <a:ext cx="594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VNI-Ariston" pitchFamily="2" charset="0"/>
              </a:rPr>
              <a:t>Welcome to our class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895600" y="5306943"/>
            <a:ext cx="8114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6A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2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11514E-B568-4EDC-AA1A-6B7D24C74198}"/>
              </a:ext>
            </a:extLst>
          </p:cNvPr>
          <p:cNvGrpSpPr/>
          <p:nvPr/>
        </p:nvGrpSpPr>
        <p:grpSpPr>
          <a:xfrm>
            <a:off x="0" y="0"/>
            <a:ext cx="9144000" cy="6137455"/>
            <a:chOff x="0" y="0"/>
            <a:chExt cx="9144000" cy="613745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3B4FA3A-7C98-4049-9207-F7722E240A55}"/>
                </a:ext>
              </a:extLst>
            </p:cNvPr>
            <p:cNvSpPr/>
            <p:nvPr/>
          </p:nvSpPr>
          <p:spPr>
            <a:xfrm>
              <a:off x="0" y="0"/>
              <a:ext cx="9144000" cy="6137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99A6BE0-9C8A-4C38-B997-ADB4E8B327B7}"/>
                </a:ext>
              </a:extLst>
            </p:cNvPr>
            <p:cNvSpPr txBox="1"/>
            <p:nvPr/>
          </p:nvSpPr>
          <p:spPr>
            <a:xfrm>
              <a:off x="338595" y="720545"/>
              <a:ext cx="8486470" cy="4519507"/>
            </a:xfrm>
            <a:prstGeom prst="rect">
              <a:avLst/>
            </a:prstGeom>
            <a:noFill/>
            <a:ln w="19050">
              <a:solidFill>
                <a:srgbClr val="0FB7BD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i="1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Mi:</a:t>
              </a:r>
              <a:r>
                <a:rPr lang="en-US" sz="2400" b="0" i="1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My best friend is Lan. She studies with me in class 6A. She’s tall and slim. She has short black hair and a small mouth. She’s very active and friendly. She likes playing sports and has many friends. Look, she’s playing football over there!</a:t>
              </a:r>
            </a:p>
            <a:p>
              <a:pPr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i="1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Minh:</a:t>
              </a:r>
              <a:r>
                <a:rPr lang="en-US" sz="2400" b="0" i="1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Chi is my best friend. We’re in class 6B. She’s short with long black hair and a big nose. I like her because she’s kind to me. She helps me with my English. She’s also hard-working. She always does her homework before class. Look, she’s going to the library.</a:t>
              </a:r>
              <a:endParaRPr lang="en-US" sz="3600" i="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655EF60-59B4-4757-B066-A4ACC7BA287F}"/>
                </a:ext>
              </a:extLst>
            </p:cNvPr>
            <p:cNvSpPr txBox="1"/>
            <p:nvPr/>
          </p:nvSpPr>
          <p:spPr>
            <a:xfrm>
              <a:off x="3573041" y="135812"/>
              <a:ext cx="1997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AUDIO SCRIPT</a:t>
              </a:r>
            </a:p>
          </p:txBody>
        </p:sp>
      </p:grpSp>
      <p:sp>
        <p:nvSpPr>
          <p:cNvPr id="8" name="Multiplication Sign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ản sao của B1_21">
            <a:hlinkClick r:id="" action="ppaction://media"/>
            <a:extLst>
              <a:ext uri="{FF2B5EF4-FFF2-40B4-BE49-F238E27FC236}">
                <a16:creationId xmlns:a16="http://schemas.microsoft.com/office/drawing/2014/main" xmlns="" id="{1AD9723D-457D-430A-B193-185FC5DCCD4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60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6041" y="1522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49596" y="247253"/>
            <a:ext cx="294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4B1"/>
                </a:solidFill>
              </a:rPr>
              <a:t>II. Writing</a:t>
            </a:r>
            <a:endParaRPr lang="en-US" sz="4000" b="1" dirty="0">
              <a:solidFill>
                <a:srgbClr val="0084B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5" y="1076584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0" name="TextBox 19"/>
          <p:cNvSpPr txBox="1"/>
          <p:nvPr/>
        </p:nvSpPr>
        <p:spPr>
          <a:xfrm>
            <a:off x="865204" y="995014"/>
            <a:ext cx="7571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about your best friend. Use these notes to help you.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58355" y="2592327"/>
            <a:ext cx="355523" cy="0"/>
          </a:xfrm>
          <a:prstGeom prst="straightConnector1">
            <a:avLst/>
          </a:prstGeom>
          <a:ln w="38100">
            <a:solidFill>
              <a:srgbClr val="EE41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68538" y="1853582"/>
            <a:ext cx="526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What’s </a:t>
            </a:r>
            <a:r>
              <a:rPr lang="en-US" sz="2400" dirty="0"/>
              <a:t>his / her name?</a:t>
            </a:r>
            <a:endParaRPr lang="en-US" sz="2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68538" y="2833192"/>
            <a:ext cx="599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What </a:t>
            </a:r>
            <a:r>
              <a:rPr lang="en-US" sz="2400" dirty="0"/>
              <a:t>does he / she look like?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214311" y="3464055"/>
            <a:ext cx="355523" cy="0"/>
          </a:xfrm>
          <a:prstGeom prst="straightConnector1">
            <a:avLst/>
          </a:prstGeom>
          <a:ln w="38100">
            <a:solidFill>
              <a:srgbClr val="EE41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68538" y="3691218"/>
            <a:ext cx="599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What’s </a:t>
            </a:r>
            <a:r>
              <a:rPr lang="en-US" sz="2400" dirty="0"/>
              <a:t>he / she like?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14311" y="4675622"/>
            <a:ext cx="599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Why </a:t>
            </a:r>
            <a:r>
              <a:rPr lang="en-US" sz="2400" dirty="0"/>
              <a:t>do you like him / her?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165874" y="4396743"/>
            <a:ext cx="355523" cy="0"/>
          </a:xfrm>
          <a:prstGeom prst="straightConnector1">
            <a:avLst/>
          </a:prstGeom>
          <a:ln w="38100">
            <a:solidFill>
              <a:srgbClr val="EE41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211061" y="5175390"/>
            <a:ext cx="355523" cy="0"/>
          </a:xfrm>
          <a:prstGeom prst="straightConnector1">
            <a:avLst/>
          </a:prstGeom>
          <a:ln w="38100">
            <a:solidFill>
              <a:srgbClr val="EE41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28800" y="2315247"/>
            <a:ext cx="5535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F008D"/>
                </a:solidFill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name’s  </a:t>
            </a:r>
            <a:r>
              <a:rPr lang="en-US" sz="2400" dirty="0" err="1" smtClean="0">
                <a:solidFill>
                  <a:srgbClr val="0FB7BD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My best friend is </a:t>
            </a:r>
            <a:r>
              <a:rPr lang="en-US" sz="2400" dirty="0" err="1" smtClean="0">
                <a:solidFill>
                  <a:srgbClr val="0FB7BD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1950" y="3222224"/>
            <a:ext cx="5535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is tall and  He has short black hair.</a:t>
            </a:r>
            <a:endParaRPr lang="en-GB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9834" y="4057376"/>
            <a:ext cx="5535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is active and funny.</a:t>
            </a:r>
            <a:endParaRPr lang="en-GB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834" y="4963546"/>
            <a:ext cx="5535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like him because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often do our homework together, and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helps me a lot</a:t>
            </a:r>
            <a:endParaRPr lang="en-GB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3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7" name="TextBox 46"/>
          <p:cNvSpPr txBox="1"/>
          <p:nvPr/>
        </p:nvSpPr>
        <p:spPr>
          <a:xfrm>
            <a:off x="953937" y="91165"/>
            <a:ext cx="7645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 diary entry of about 50 words about your best friend. Use the answers to the questions in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1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64" y="1139241"/>
            <a:ext cx="6498771" cy="5249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cxnSp>
        <p:nvCxnSpPr>
          <p:cNvPr id="8" name="Straight Connector 7"/>
          <p:cNvCxnSpPr/>
          <p:nvPr/>
        </p:nvCxnSpPr>
        <p:spPr>
          <a:xfrm flipV="1">
            <a:off x="1828800" y="4154686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732310" y="4712187"/>
            <a:ext cx="33832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828800" y="5267206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28800" y="5824707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828800" y="6388587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86946" y="3044343"/>
            <a:ext cx="2926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828800" y="3601844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41715" y="2395953"/>
            <a:ext cx="2732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Dear Diary,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My best friend 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4386942"/>
            <a:ext cx="136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Comic Sans MS" panose="030F0702030302020204" pitchFamily="66" charset="0"/>
              </a:defRPr>
            </a:lvl1pPr>
          </a:lstStyle>
          <a:p>
            <a:r>
              <a:rPr lang="en-US"/>
              <a:t>I like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3342" y="4395231"/>
            <a:ext cx="136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Comic Sans MS" panose="030F0702030302020204" pitchFamily="66" charset="0"/>
              </a:defRPr>
            </a:lvl1pPr>
          </a:lstStyle>
          <a:p>
            <a:r>
              <a:rPr lang="en-US"/>
              <a:t>because</a:t>
            </a:r>
          </a:p>
        </p:txBody>
      </p:sp>
    </p:spTree>
    <p:extLst>
      <p:ext uri="{BB962C8B-B14F-4D97-AF65-F5344CB8AC3E}">
        <p14:creationId xmlns:p14="http://schemas.microsoft.com/office/powerpoint/2010/main" val="26957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* </a:t>
            </a:r>
            <a:r>
              <a:rPr lang="en-US" b="1" u="sng" dirty="0" smtClean="0">
                <a:solidFill>
                  <a:srgbClr val="FF0000"/>
                </a:solidFill>
              </a:rPr>
              <a:t>Model writing</a:t>
            </a:r>
            <a:r>
              <a:rPr lang="en-US" b="1" u="sng" dirty="0" smtClean="0"/>
              <a:t>.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My best friend is </a:t>
            </a:r>
            <a:r>
              <a:rPr lang="en-US" dirty="0" err="1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. She studies with me in class 6A. She’s tall and slim. She has short black hair and a small mouth. She’s very active and friendly. She likes playing sports and has many friends</a:t>
            </a:r>
            <a:r>
              <a:rPr lang="en-US" dirty="0" smtClean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. I like being with her.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I hope that in the future we’ll still be best friends.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7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ha gia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4291" name="WordArt 3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8001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672469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75211" y="1182624"/>
            <a:ext cx="2514165" cy="694944"/>
          </a:xfrm>
          <a:prstGeom prst="rect">
            <a:avLst/>
          </a:prstGeom>
          <a:solidFill>
            <a:srgbClr val="00B050">
              <a:alpha val="39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1.T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CIEV   =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5212" y="2984245"/>
            <a:ext cx="2514164" cy="539243"/>
          </a:xfrm>
          <a:prstGeom prst="rect">
            <a:avLst/>
          </a:prstGeom>
          <a:solidFill>
            <a:srgbClr val="00B050">
              <a:alpha val="39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3.UN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NY =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5211" y="4496964"/>
            <a:ext cx="2672661" cy="573089"/>
          </a:xfrm>
          <a:prstGeom prst="rect">
            <a:avLst/>
          </a:prstGeom>
          <a:solidFill>
            <a:srgbClr val="00B050">
              <a:alpha val="39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5.R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UFEAL =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5211" y="5220561"/>
            <a:ext cx="3062805" cy="601118"/>
          </a:xfrm>
          <a:prstGeom prst="rect">
            <a:avLst/>
          </a:prstGeom>
          <a:solidFill>
            <a:srgbClr val="00B050">
              <a:alpha val="39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6.TOF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NDITEN =</a:t>
            </a: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416" y="201168"/>
            <a:ext cx="2145792" cy="451104"/>
          </a:xfrm>
          <a:prstGeom prst="rect">
            <a:avLst/>
          </a:prstGeom>
          <a:solidFill>
            <a:srgbClr val="0FB7B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Bodoni" pitchFamily="34" charset="0"/>
              </a:rPr>
              <a:t>GAME</a:t>
            </a:r>
            <a:r>
              <a:rPr lang="en-US" sz="4000" dirty="0" smtClean="0">
                <a:solidFill>
                  <a:srgbClr val="FF0000"/>
                </a:solidFill>
                <a:latin typeface=".VnBodoni" pitchFamily="34" charset="0"/>
              </a:rPr>
              <a:t> </a:t>
            </a:r>
            <a:endParaRPr lang="en-GB" sz="4000" dirty="0">
              <a:solidFill>
                <a:srgbClr val="FF0000"/>
              </a:solidFill>
              <a:latin typeface=".VnBodon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45593" y="282940"/>
            <a:ext cx="3865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* 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>
                <a:solidFill>
                  <a:srgbClr val="0070C0"/>
                </a:solidFill>
              </a:rPr>
              <a:t>Jumbled words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5211" y="2042097"/>
            <a:ext cx="2514165" cy="783652"/>
          </a:xfrm>
          <a:prstGeom prst="rect">
            <a:avLst/>
          </a:prstGeom>
          <a:solidFill>
            <a:srgbClr val="00B05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2.L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IEDRNY =</a:t>
            </a:r>
            <a:endParaRPr lang="en-GB" sz="2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23969" y="1710770"/>
            <a:ext cx="4572000" cy="3970318"/>
          </a:xfrm>
          <a:prstGeom prst="rect">
            <a:avLst/>
          </a:prstGeom>
          <a:solidFill>
            <a:srgbClr val="00B0F0">
              <a:alpha val="66000"/>
            </a:srgbClr>
          </a:solidFill>
        </p:spPr>
        <p:txBody>
          <a:bodyPr>
            <a:spAutoFit/>
          </a:bodyPr>
          <a:lstStyle/>
          <a:p>
            <a:r>
              <a:rPr lang="en-US" sz="2800" b="1" i="1" dirty="0" smtClean="0"/>
              <a:t>         </a:t>
            </a:r>
            <a:r>
              <a:rPr lang="en-US" sz="2800" b="1" i="1" u="sng" dirty="0" smtClean="0"/>
              <a:t>Answer </a:t>
            </a:r>
            <a:r>
              <a:rPr lang="en-US" sz="2800" b="1" i="1" u="sng" dirty="0"/>
              <a:t>key</a:t>
            </a:r>
            <a:r>
              <a:rPr lang="en-US" sz="2800" b="1" i="1" dirty="0" smtClean="0"/>
              <a:t>:</a:t>
            </a:r>
          </a:p>
          <a:p>
            <a:endParaRPr lang="en-GB" sz="2800" dirty="0"/>
          </a:p>
          <a:p>
            <a:pPr lvl="0"/>
            <a:r>
              <a:rPr lang="en-US" sz="2800" dirty="0" smtClean="0"/>
              <a:t>1-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CTIVE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RIENDLY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UNNY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IND</a:t>
            </a: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AREFUL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ONFIDENT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5211" y="3695929"/>
            <a:ext cx="2514164" cy="630347"/>
          </a:xfrm>
          <a:prstGeom prst="rect">
            <a:avLst/>
          </a:prstGeom>
          <a:solidFill>
            <a:srgbClr val="00B050">
              <a:alpha val="39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4.IN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 =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6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78307" y="123688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BlackH" pitchFamily="34" charset="0"/>
              </a:rPr>
              <a:t>UNIT 3: MY FRIENDS</a:t>
            </a:r>
            <a:endParaRPr lang="en-GB" sz="40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923657" y="1671795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Period 21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94742" y="2724508"/>
            <a:ext cx="4954515" cy="777611"/>
            <a:chOff x="2100847" y="1826837"/>
            <a:chExt cx="4954515" cy="77761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262" y="1829932"/>
              <a:ext cx="4176100" cy="73298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7" y="1826837"/>
              <a:ext cx="961782" cy="777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864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3698" y="849332"/>
            <a:ext cx="7783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What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 the students doing in each picture?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41027" y="1133370"/>
            <a:ext cx="3403975" cy="2371830"/>
            <a:chOff x="-530146" y="1252371"/>
            <a:chExt cx="3403975" cy="23718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370" y="1252371"/>
              <a:ext cx="2982199" cy="2371830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-530146" y="1475812"/>
              <a:ext cx="400376" cy="402336"/>
            </a:xfrm>
            <a:prstGeom prst="ellipse">
              <a:avLst/>
            </a:prstGeom>
            <a:solidFill>
              <a:srgbClr val="EDE4B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</a:rPr>
                <a:t>a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3510" y="3766457"/>
            <a:ext cx="3538248" cy="2555500"/>
            <a:chOff x="2570116" y="250372"/>
            <a:chExt cx="3538248" cy="2555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943" y="250372"/>
              <a:ext cx="3288421" cy="2555500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2570116" y="611522"/>
              <a:ext cx="400376" cy="402336"/>
            </a:xfrm>
            <a:prstGeom prst="ellipse">
              <a:avLst/>
            </a:prstGeom>
            <a:solidFill>
              <a:srgbClr val="EDE4B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</a:rPr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93109" y="3505200"/>
            <a:ext cx="2341727" cy="2933224"/>
            <a:chOff x="6293851" y="-17914"/>
            <a:chExt cx="2341727" cy="29332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5744" y="-17914"/>
              <a:ext cx="1989834" cy="2933224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6293851" y="356043"/>
              <a:ext cx="400376" cy="402336"/>
            </a:xfrm>
            <a:prstGeom prst="ellipse">
              <a:avLst/>
            </a:prstGeom>
            <a:solidFill>
              <a:srgbClr val="EDE4B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</a:rPr>
                <a:t>c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6023" y="238059"/>
            <a:ext cx="244275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I. Listening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98832" y="861409"/>
            <a:ext cx="4946337" cy="3933966"/>
            <a:chOff x="-998232" y="1051203"/>
            <a:chExt cx="4946337" cy="39339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8232" y="1051203"/>
              <a:ext cx="4946337" cy="3933966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-998232" y="1051203"/>
              <a:ext cx="400376" cy="402336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a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43FD98-8D08-4135-9D16-955797A24E14}"/>
              </a:ext>
            </a:extLst>
          </p:cNvPr>
          <p:cNvSpPr txBox="1"/>
          <p:nvPr/>
        </p:nvSpPr>
        <p:spPr>
          <a:xfrm>
            <a:off x="3270828" y="5122079"/>
            <a:ext cx="3471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F0000"/>
                </a:solidFill>
                <a:effectLst/>
              </a:rPr>
              <a:t>They are talking.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3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98832" y="861409"/>
            <a:ext cx="4946337" cy="3888932"/>
            <a:chOff x="-998232" y="1051203"/>
            <a:chExt cx="4946337" cy="38889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8232" y="1096237"/>
              <a:ext cx="4946337" cy="3843898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-998232" y="1051203"/>
              <a:ext cx="400376" cy="402336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b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3882C6-C27F-4847-BBBD-301105D2E14A}"/>
              </a:ext>
            </a:extLst>
          </p:cNvPr>
          <p:cNvSpPr txBox="1"/>
          <p:nvPr/>
        </p:nvSpPr>
        <p:spPr>
          <a:xfrm>
            <a:off x="2648461" y="5122079"/>
            <a:ext cx="43967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F0000"/>
                </a:solidFill>
                <a:effectLst/>
              </a:rPr>
              <a:t>They are playing football.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7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13523" y="492785"/>
            <a:ext cx="3516954" cy="4521511"/>
            <a:chOff x="-998232" y="682579"/>
            <a:chExt cx="3516954" cy="45215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8573" y="682579"/>
              <a:ext cx="3067295" cy="452151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-998232" y="1051203"/>
              <a:ext cx="400376" cy="402336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c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7198B2-5724-4463-919B-F27E25304F4F}"/>
              </a:ext>
            </a:extLst>
          </p:cNvPr>
          <p:cNvSpPr txBox="1"/>
          <p:nvPr/>
        </p:nvSpPr>
        <p:spPr>
          <a:xfrm>
            <a:off x="3198090" y="5122079"/>
            <a:ext cx="36599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</a:rPr>
              <a:t>They are </a:t>
            </a:r>
            <a:r>
              <a:rPr lang="en-US" sz="2800" b="1" dirty="0">
                <a:solidFill>
                  <a:srgbClr val="FF0000"/>
                </a:solidFill>
              </a:rPr>
              <a:t>w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alking.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3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52008"/>
            <a:ext cx="790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Minh talking about their best friends.  Look at the picture below and say which one is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which one is Chi.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2" y="1632857"/>
            <a:ext cx="3870928" cy="4646023"/>
          </a:xfrm>
          <a:prstGeom prst="rect">
            <a:avLst/>
          </a:prstGeom>
        </p:spPr>
      </p:pic>
      <p:pic>
        <p:nvPicPr>
          <p:cNvPr id="3" name="Bản sao của B1_20">
            <a:hlinkClick r:id="" action="ppaction://media"/>
            <a:extLst>
              <a:ext uri="{FF2B5EF4-FFF2-40B4-BE49-F238E27FC236}">
                <a16:creationId xmlns:a16="http://schemas.microsoft.com/office/drawing/2014/main" xmlns="" id="{693898EC-4A89-4FDF-8330-35B3D48D35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07054" y="1145494"/>
            <a:ext cx="487363" cy="487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3F9B48-CADF-49FA-8B54-F9DE00917A62}"/>
              </a:ext>
            </a:extLst>
          </p:cNvPr>
          <p:cNvSpPr txBox="1"/>
          <p:nvPr/>
        </p:nvSpPr>
        <p:spPr>
          <a:xfrm>
            <a:off x="4255008" y="2629658"/>
            <a:ext cx="43717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0" dirty="0">
                <a:solidFill>
                  <a:srgbClr val="FF0000"/>
                </a:solidFill>
                <a:effectLst/>
              </a:rPr>
              <a:t>Lan is the girl wearing a red and white jacket and a red cap.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9E04E0-6329-4F19-8F50-272B9F83ED76}"/>
              </a:ext>
            </a:extLst>
          </p:cNvPr>
          <p:cNvSpPr txBox="1"/>
          <p:nvPr/>
        </p:nvSpPr>
        <p:spPr>
          <a:xfrm>
            <a:off x="4537006" y="3657729"/>
            <a:ext cx="40547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0" dirty="0">
                <a:solidFill>
                  <a:srgbClr val="FF0000"/>
                </a:solidFill>
                <a:effectLst/>
              </a:rPr>
              <a:t>Chi is the girl wearing a white T-shirt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and a blue skirt.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D268F2-35BB-450A-95B5-822C79F73163}"/>
              </a:ext>
            </a:extLst>
          </p:cNvPr>
          <p:cNvSpPr txBox="1"/>
          <p:nvPr/>
        </p:nvSpPr>
        <p:spPr>
          <a:xfrm>
            <a:off x="391514" y="1604824"/>
            <a:ext cx="1108102" cy="523220"/>
          </a:xfrm>
          <a:prstGeom prst="rect">
            <a:avLst/>
          </a:prstGeom>
          <a:solidFill>
            <a:srgbClr val="F16649">
              <a:alpha val="94000"/>
            </a:srgbClr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6AB3A6-31B3-4E6D-B263-9E89317C05D7}"/>
              </a:ext>
            </a:extLst>
          </p:cNvPr>
          <p:cNvSpPr txBox="1"/>
          <p:nvPr/>
        </p:nvSpPr>
        <p:spPr>
          <a:xfrm>
            <a:off x="3307874" y="2106438"/>
            <a:ext cx="8204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Chi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08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0" grpId="0"/>
      <p:bldP spid="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3" y="489810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46303" y="415593"/>
            <a:ext cx="77208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the talk again. Fill each blank with a word / number you hear.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6303" y="183458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1133" y="1782390"/>
            <a:ext cx="4111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 and Lan are studying in class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3490" y="211358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46303" y="25532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6303" y="33209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1133" y="3312253"/>
            <a:ext cx="721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 is active and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621656" y="3648534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46303" y="41744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21133" y="4165840"/>
            <a:ext cx="677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Chi’s hair is long and black, and her nose is               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6303" y="48784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21134" y="4878488"/>
            <a:ext cx="89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Chi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171884" y="5214769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85314" y="4496857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21133" y="2501064"/>
            <a:ext cx="6122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Lan has short               hair and a small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3215654" y="284857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6143911" y="2834205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483C0EC-5B16-45D2-B79A-B45C524AD132}"/>
              </a:ext>
            </a:extLst>
          </p:cNvPr>
          <p:cNvSpPr txBox="1"/>
          <p:nvPr/>
        </p:nvSpPr>
        <p:spPr>
          <a:xfrm>
            <a:off x="5410227" y="1782389"/>
            <a:ext cx="610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6A.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58C3A90-7B56-4C0F-BF1E-6B9624563DF2}"/>
              </a:ext>
            </a:extLst>
          </p:cNvPr>
          <p:cNvSpPr txBox="1"/>
          <p:nvPr/>
        </p:nvSpPr>
        <p:spPr>
          <a:xfrm>
            <a:off x="6294965" y="1784732"/>
            <a:ext cx="306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3E835AF-E435-4983-8EA2-EFEEB362BC42}"/>
              </a:ext>
            </a:extLst>
          </p:cNvPr>
          <p:cNvSpPr txBox="1"/>
          <p:nvPr/>
        </p:nvSpPr>
        <p:spPr>
          <a:xfrm>
            <a:off x="3269164" y="2506774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black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6C1BE60-4E94-40E6-8360-D3BADEB81CC8}"/>
              </a:ext>
            </a:extLst>
          </p:cNvPr>
          <p:cNvSpPr txBox="1"/>
          <p:nvPr/>
        </p:nvSpPr>
        <p:spPr>
          <a:xfrm>
            <a:off x="6159083" y="2502286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mouth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5B4FC45-2F57-47B2-9587-EE31ACE6D9C7}"/>
              </a:ext>
            </a:extLst>
          </p:cNvPr>
          <p:cNvSpPr txBox="1"/>
          <p:nvPr/>
        </p:nvSpPr>
        <p:spPr>
          <a:xfrm>
            <a:off x="3551683" y="331674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friendly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824BCC1-9A0C-4EBB-9030-70D40296F17E}"/>
              </a:ext>
            </a:extLst>
          </p:cNvPr>
          <p:cNvSpPr txBox="1"/>
          <p:nvPr/>
        </p:nvSpPr>
        <p:spPr>
          <a:xfrm>
            <a:off x="6739153" y="4170227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big.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D8E57E9-617E-4E2E-A620-043AF5F557AB}"/>
              </a:ext>
            </a:extLst>
          </p:cNvPr>
          <p:cNvSpPr txBox="1"/>
          <p:nvPr/>
        </p:nvSpPr>
        <p:spPr>
          <a:xfrm>
            <a:off x="7812340" y="4174493"/>
            <a:ext cx="306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3D91077-F3D3-4142-B416-8AEB50D730D5}"/>
              </a:ext>
            </a:extLst>
          </p:cNvPr>
          <p:cNvSpPr txBox="1"/>
          <p:nvPr/>
        </p:nvSpPr>
        <p:spPr>
          <a:xfrm>
            <a:off x="2156891" y="4879071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kind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76730D5-17E5-42C7-BE98-2D0031A92211}"/>
              </a:ext>
            </a:extLst>
          </p:cNvPr>
          <p:cNvSpPr txBox="1"/>
          <p:nvPr/>
        </p:nvSpPr>
        <p:spPr>
          <a:xfrm>
            <a:off x="3116354" y="4874822"/>
            <a:ext cx="1253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to Minh.</a:t>
            </a:r>
          </a:p>
        </p:txBody>
      </p:sp>
      <p:sp>
        <p:nvSpPr>
          <p:cNvPr id="50" name="Rounded Rectangle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9318FA6C-810A-437D-9AB6-EF4C88129C19}"/>
              </a:ext>
            </a:extLst>
          </p:cNvPr>
          <p:cNvSpPr/>
          <p:nvPr/>
        </p:nvSpPr>
        <p:spPr>
          <a:xfrm>
            <a:off x="8324338" y="6054492"/>
            <a:ext cx="548640" cy="54864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00" dirty="0">
                <a:solidFill>
                  <a:schemeClr val="bg1"/>
                </a:solidFill>
              </a:rPr>
              <a:t>T</a:t>
            </a:r>
          </a:p>
        </p:txBody>
      </p:sp>
      <p:pic>
        <p:nvPicPr>
          <p:cNvPr id="2" name="Bản sao của B1_21">
            <a:hlinkClick r:id="" action="ppaction://media"/>
            <a:extLst>
              <a:ext uri="{FF2B5EF4-FFF2-40B4-BE49-F238E27FC236}">
                <a16:creationId xmlns:a16="http://schemas.microsoft.com/office/drawing/2014/main" xmlns="" id="{90321332-1BAA-4054-93C5-DA362D825B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48214" y="57134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755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1618</TotalTime>
  <Words>531</Words>
  <Application>Microsoft Office PowerPoint</Application>
  <PresentationFormat>On-screen Show (4:3)</PresentationFormat>
  <Paragraphs>79</Paragraphs>
  <Slides>14</Slides>
  <Notes>1</Notes>
  <HiddenSlides>1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Model writing.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AutoBVT</cp:lastModifiedBy>
  <cp:revision>113</cp:revision>
  <dcterms:created xsi:type="dcterms:W3CDTF">2020-12-09T02:04:09Z</dcterms:created>
  <dcterms:modified xsi:type="dcterms:W3CDTF">2023-10-21T04:13:51Z</dcterms:modified>
</cp:coreProperties>
</file>