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5" r:id="rId2"/>
    <p:sldId id="302" r:id="rId3"/>
    <p:sldId id="303" r:id="rId4"/>
    <p:sldId id="296" r:id="rId5"/>
    <p:sldId id="298" r:id="rId6"/>
    <p:sldId id="258" r:id="rId7"/>
    <p:sldId id="260" r:id="rId8"/>
    <p:sldId id="290" r:id="rId9"/>
    <p:sldId id="291" r:id="rId10"/>
    <p:sldId id="262" r:id="rId11"/>
    <p:sldId id="30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16649"/>
    <a:srgbClr val="EDE4BC"/>
    <a:srgbClr val="EE411E"/>
    <a:srgbClr val="AABFE4"/>
    <a:srgbClr val="A3E7FF"/>
    <a:srgbClr val="0088EE"/>
    <a:srgbClr val="75DBFF"/>
    <a:srgbClr val="0FB7BD"/>
    <a:srgbClr val="F47A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446" y="120"/>
      </p:cViewPr>
      <p:guideLst>
        <p:guide orient="horz" pos="223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jpeg"/><Relationship Id="rId4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image" Target="../media/image5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microsoft.com/office/2007/relationships/media" Target="../media/media8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HCA207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895600" y="1981200"/>
            <a:ext cx="5943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0000FF"/>
                </a:solidFill>
                <a:latin typeface="VNI-Ariston" pitchFamily="2" charset="0"/>
              </a:rPr>
              <a:t>Welcome to our class</a:t>
            </a: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2895600" y="5306943"/>
            <a:ext cx="81144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6A</a:t>
            </a:r>
            <a:endParaRPr lang="vi-VN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40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65203" y="113416"/>
            <a:ext cx="7516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Think about yourself. Do you want to go to this kind of camp? Why or Why not?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3555" y="935284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Example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53546" y="1368094"/>
            <a:ext cx="5940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/>
              <a:t>I want to go to this camp because I can speak English there.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168718" y="2339724"/>
            <a:ext cx="6843214" cy="4077087"/>
            <a:chOff x="193701" y="1590291"/>
            <a:chExt cx="8653859" cy="5137079"/>
          </a:xfrm>
          <a:solidFill>
            <a:schemeClr val="bg1"/>
          </a:solidFill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grpFill/>
            <a:ln>
              <a:solidFill>
                <a:srgbClr val="EE411E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grpFill/>
            <a:ln>
              <a:solidFill>
                <a:srgbClr val="EE411E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grpFill/>
            <a:ln>
              <a:solidFill>
                <a:srgbClr val="EE411E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8" name="Straight Connector 17"/>
          <p:cNvCxnSpPr/>
          <p:nvPr/>
        </p:nvCxnSpPr>
        <p:spPr>
          <a:xfrm flipV="1">
            <a:off x="2085278" y="3952755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085278" y="4445247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085278" y="4931400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337601" y="6186656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085278" y="2841560"/>
            <a:ext cx="5151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2000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I want to go to this camp because I can speak English and I love sports.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338" name="Picture 2" descr="book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-838200"/>
            <a:ext cx="10777538" cy="808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0339" name="Text Box 3"/>
          <p:cNvSpPr txBox="1">
            <a:spLocks noChangeArrowheads="1"/>
          </p:cNvSpPr>
          <p:nvPr/>
        </p:nvSpPr>
        <p:spPr bwMode="auto">
          <a:xfrm>
            <a:off x="914400" y="777875"/>
            <a:ext cx="3581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5400" u="sng" dirty="0">
                <a:solidFill>
                  <a:srgbClr val="FF3300"/>
                </a:solidFill>
                <a:latin typeface="VNI-Thufap2" pitchFamily="2" charset="0"/>
                <a:cs typeface="Arial" pitchFamily="34" charset="0"/>
              </a:rPr>
              <a:t>Homework</a:t>
            </a:r>
            <a:endParaRPr lang="en-US" sz="5400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270341" name="Picture 5" descr="book_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648200"/>
            <a:ext cx="13716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0342" name="Picture 6" descr="2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343400"/>
            <a:ext cx="838200" cy="8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0344" name="Text Box 4"/>
          <p:cNvSpPr txBox="1">
            <a:spLocks noChangeArrowheads="1"/>
          </p:cNvSpPr>
          <p:nvPr/>
        </p:nvSpPr>
        <p:spPr bwMode="auto">
          <a:xfrm>
            <a:off x="1066800" y="2048619"/>
            <a:ext cx="3429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3200" dirty="0">
                <a:solidFill>
                  <a:srgbClr val="0000CC"/>
                </a:solidFill>
                <a:latin typeface="Arial Narrow" pitchFamily="34" charset="0"/>
              </a:rPr>
              <a:t>Learn by heart the new words.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3200" dirty="0">
                <a:solidFill>
                  <a:srgbClr val="0000CC"/>
                </a:solidFill>
                <a:latin typeface="Arial Narrow" pitchFamily="34" charset="0"/>
              </a:rPr>
              <a:t> Prepare : Unit 3 Skills 2</a:t>
            </a:r>
          </a:p>
        </p:txBody>
      </p:sp>
      <p:sp>
        <p:nvSpPr>
          <p:cNvPr id="270345" name="Text Box 9"/>
          <p:cNvSpPr txBox="1">
            <a:spLocks noChangeArrowheads="1"/>
          </p:cNvSpPr>
          <p:nvPr/>
        </p:nvSpPr>
        <p:spPr bwMode="auto">
          <a:xfrm>
            <a:off x="4648200" y="3657600"/>
            <a:ext cx="3581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5400" dirty="0">
                <a:latin typeface="VNI-Slogan" pitchFamily="2" charset="0"/>
                <a:cs typeface="Arial" pitchFamily="34" charset="0"/>
              </a:rPr>
              <a:t>Good bye !</a:t>
            </a:r>
          </a:p>
        </p:txBody>
      </p:sp>
    </p:spTree>
    <p:extLst>
      <p:ext uri="{BB962C8B-B14F-4D97-AF65-F5344CB8AC3E}">
        <p14:creationId xmlns:p14="http://schemas.microsoft.com/office/powerpoint/2010/main" val="79287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703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270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270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270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2703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03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70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9985" y="2096873"/>
            <a:ext cx="59394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i="1" dirty="0">
                <a:solidFill>
                  <a:prstClr val="black"/>
                </a:solidFill>
              </a:rPr>
              <a:t>* Talk about someone who you like best</a:t>
            </a:r>
            <a:endParaRPr lang="en-GB" sz="2800" i="1" dirty="0">
              <a:solidFill>
                <a:prstClr val="black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319453" y="345688"/>
            <a:ext cx="3523786" cy="1550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* CHECK UP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1367288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9932" y="412594"/>
            <a:ext cx="2776654" cy="61331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CHATTING</a:t>
            </a:r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9005" y="1103971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Do you like to go camping?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999895" y="2555572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Who do you like to go with?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999895" y="3258986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What things will you bring?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959005" y="1862253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- Where do you like to camp?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85389" y="4024706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What skills do you need to have?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725290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06090" y="2316217"/>
            <a:ext cx="4954515" cy="784398"/>
            <a:chOff x="2100847" y="1820050"/>
            <a:chExt cx="4954515" cy="78439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9262" y="1820050"/>
              <a:ext cx="4176100" cy="75275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0847" y="1826837"/>
              <a:ext cx="961782" cy="777611"/>
            </a:xfrm>
            <a:prstGeom prst="rect">
              <a:avLst/>
            </a:prstGeom>
          </p:spPr>
        </p:pic>
      </p:grpSp>
      <p:sp>
        <p:nvSpPr>
          <p:cNvPr id="19" name="Rounded Rectangle 18"/>
          <p:cNvSpPr/>
          <p:nvPr/>
        </p:nvSpPr>
        <p:spPr>
          <a:xfrm>
            <a:off x="248193" y="98405"/>
            <a:ext cx="8451669" cy="1058092"/>
          </a:xfrm>
          <a:prstGeom prst="roundRect">
            <a:avLst/>
          </a:prstGeom>
          <a:solidFill>
            <a:srgbClr val="0FB7B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UNIT 3: MY FRIENDS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561712" y="1469452"/>
            <a:ext cx="3100737" cy="578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Arabia" pitchFamily="34" charset="0"/>
              </a:rPr>
              <a:t>Period 20</a:t>
            </a:r>
            <a:endParaRPr lang="en-GB" sz="4000" b="1" dirty="0">
              <a:solidFill>
                <a:srgbClr val="FF0000"/>
              </a:solidFill>
              <a:latin typeface=".VnArabia" pitchFamily="34" charset="0"/>
            </a:endParaRPr>
          </a:p>
        </p:txBody>
      </p:sp>
      <p:pic>
        <p:nvPicPr>
          <p:cNvPr id="15" name="Picture 1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488" y="3100615"/>
            <a:ext cx="4788973" cy="302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08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814" y="132837"/>
            <a:ext cx="3557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I. Vocabulary</a:t>
            </a:r>
          </a:p>
        </p:txBody>
      </p:sp>
      <p:sp>
        <p:nvSpPr>
          <p:cNvPr id="4" name="Rectangle 3"/>
          <p:cNvSpPr/>
          <p:nvPr/>
        </p:nvSpPr>
        <p:spPr>
          <a:xfrm>
            <a:off x="897621" y="858877"/>
            <a:ext cx="23259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- su</a:t>
            </a: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perb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) : </a:t>
            </a:r>
          </a:p>
        </p:txBody>
      </p:sp>
      <p:sp>
        <p:nvSpPr>
          <p:cNvPr id="6" name="Rectangle 5"/>
          <p:cNvSpPr/>
          <p:nvPr/>
        </p:nvSpPr>
        <p:spPr>
          <a:xfrm>
            <a:off x="920930" y="1349698"/>
            <a:ext cx="44594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fect</a:t>
            </a:r>
            <a:r>
              <a:rPr lang="en-US" dirty="0"/>
              <a:t> /ˈ</a:t>
            </a:r>
            <a:r>
              <a:rPr lang="en-US" dirty="0" err="1"/>
              <a:t>pɝ</a:t>
            </a:r>
            <a:r>
              <a:rPr lang="en-US" dirty="0"/>
              <a:t>ː.</a:t>
            </a:r>
            <a:r>
              <a:rPr lang="en-US" dirty="0" err="1"/>
              <a:t>fekt</a:t>
            </a:r>
            <a:r>
              <a:rPr lang="en-US" dirty="0"/>
              <a:t>/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) : </a:t>
            </a:r>
          </a:p>
        </p:txBody>
      </p:sp>
      <p:sp>
        <p:nvSpPr>
          <p:cNvPr id="7" name="Rectangle 6"/>
          <p:cNvSpPr/>
          <p:nvPr/>
        </p:nvSpPr>
        <p:spPr>
          <a:xfrm>
            <a:off x="920929" y="2222303"/>
            <a:ext cx="53151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lea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dership </a:t>
            </a:r>
            <a:r>
              <a:rPr lang="en-US" dirty="0"/>
              <a:t>ˈliː.</a:t>
            </a:r>
            <a:r>
              <a:rPr lang="en-US" dirty="0" err="1"/>
              <a:t>dɚ.ʃɪp</a:t>
            </a:r>
            <a:r>
              <a:rPr lang="en-US" dirty="0"/>
              <a:t>/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(n) :  </a:t>
            </a:r>
          </a:p>
        </p:txBody>
      </p:sp>
      <p:sp>
        <p:nvSpPr>
          <p:cNvPr id="8" name="Rectangle 7"/>
          <p:cNvSpPr/>
          <p:nvPr/>
        </p:nvSpPr>
        <p:spPr>
          <a:xfrm>
            <a:off x="981511" y="2672979"/>
            <a:ext cx="5289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-  field trip </a:t>
            </a:r>
            <a:r>
              <a:rPr lang="en-US" dirty="0"/>
              <a:t>/ˈ</a:t>
            </a:r>
            <a:r>
              <a:rPr lang="en-US" dirty="0" err="1"/>
              <a:t>fiːld</a:t>
            </a:r>
            <a:r>
              <a:rPr lang="en-US" dirty="0"/>
              <a:t> ˌ</a:t>
            </a:r>
            <a:r>
              <a:rPr lang="en-US" dirty="0" err="1"/>
              <a:t>trɪp</a:t>
            </a:r>
            <a:r>
              <a:rPr lang="en-US" dirty="0"/>
              <a:t>/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(n):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35213" y="858877"/>
            <a:ext cx="166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vời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53219" y="1359133"/>
            <a:ext cx="21811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hảo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37108" y="2215908"/>
            <a:ext cx="39763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sự lãnh đạo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04223" y="2709492"/>
            <a:ext cx="39763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chuyến đi thực địa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20929" y="1832772"/>
            <a:ext cx="42802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spor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ty </a:t>
            </a:r>
            <a:r>
              <a:rPr lang="en-US" dirty="0"/>
              <a:t>/ˈ</a:t>
            </a:r>
            <a:r>
              <a:rPr lang="en-US" dirty="0" err="1"/>
              <a:t>spɔ</a:t>
            </a:r>
            <a:r>
              <a:rPr lang="en-US" dirty="0"/>
              <a:t>ː.</a:t>
            </a:r>
            <a:r>
              <a:rPr lang="en-US" dirty="0" err="1"/>
              <a:t>ti</a:t>
            </a:r>
            <a:r>
              <a:rPr lang="en-US" dirty="0"/>
              <a:t>/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):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816991" y="1809810"/>
            <a:ext cx="47817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20929" y="3173236"/>
            <a:ext cx="43473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-  Crea</a:t>
            </a: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vity </a:t>
            </a:r>
            <a:r>
              <a:rPr lang="en-US" dirty="0"/>
              <a:t>/ˌ</a:t>
            </a:r>
            <a:r>
              <a:rPr lang="en-US" dirty="0" err="1"/>
              <a:t>kri</a:t>
            </a:r>
            <a:r>
              <a:rPr lang="en-US" dirty="0"/>
              <a:t>ː.</a:t>
            </a:r>
            <a:r>
              <a:rPr lang="en-US" dirty="0" err="1"/>
              <a:t>eɪˈtɪv.ə.t̬i</a:t>
            </a:r>
            <a:r>
              <a:rPr lang="en-US" dirty="0"/>
              <a:t>/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(n):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96813" y="3196199"/>
            <a:ext cx="41346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56345" y="3623912"/>
            <a:ext cx="39404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mic </a:t>
            </a:r>
            <a:r>
              <a:rPr lang="en-US" dirty="0"/>
              <a:t>/ˈ</a:t>
            </a:r>
            <a:r>
              <a:rPr lang="en-US" dirty="0" err="1"/>
              <a:t>kɒm.ɪk</a:t>
            </a:r>
            <a:r>
              <a:rPr lang="en-US" dirty="0"/>
              <a:t>/ 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(n)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816991" y="3602297"/>
            <a:ext cx="26173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39566" y="4147132"/>
            <a:ext cx="43473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-  Vio</a:t>
            </a: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lin </a:t>
            </a:r>
            <a:r>
              <a:rPr lang="en-US" dirty="0"/>
              <a:t>/ˌ</a:t>
            </a:r>
            <a:r>
              <a:rPr lang="en-US" dirty="0" err="1"/>
              <a:t>vaɪəˈlɪn</a:t>
            </a: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(n):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942826" y="4168747"/>
            <a:ext cx="20752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cầm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uksuntr008">
            <a:hlinkClick r:id="" action="ppaction://media"/>
            <a:extLst>
              <a:ext uri="{FF2B5EF4-FFF2-40B4-BE49-F238E27FC236}">
                <a16:creationId xmlns:a16="http://schemas.microsoft.com/office/drawing/2014/main" id="{D5CBF31C-B8F1-40FC-A152-68B00C69C9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76367" y="790411"/>
            <a:ext cx="609600" cy="609600"/>
          </a:xfrm>
          <a:prstGeom prst="rect">
            <a:avLst/>
          </a:prstGeom>
        </p:spPr>
      </p:pic>
      <p:pic>
        <p:nvPicPr>
          <p:cNvPr id="3" name="ukperch016">
            <a:hlinkClick r:id="" action="ppaction://media"/>
            <a:extLst>
              <a:ext uri="{FF2B5EF4-FFF2-40B4-BE49-F238E27FC236}">
                <a16:creationId xmlns:a16="http://schemas.microsoft.com/office/drawing/2014/main" id="{F0F9AB76-19EB-4679-879B-83CCE359F6B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66528" y="1349698"/>
            <a:ext cx="609600" cy="609600"/>
          </a:xfrm>
          <a:prstGeom prst="rect">
            <a:avLst/>
          </a:prstGeom>
        </p:spPr>
      </p:pic>
      <p:pic>
        <p:nvPicPr>
          <p:cNvPr id="9" name="ukspong028">
            <a:hlinkClick r:id="" action="ppaction://media"/>
            <a:extLst>
              <a:ext uri="{FF2B5EF4-FFF2-40B4-BE49-F238E27FC236}">
                <a16:creationId xmlns:a16="http://schemas.microsoft.com/office/drawing/2014/main" id="{36B6ADC2-9295-42EA-9FB6-39D98072060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04755" y="1842605"/>
            <a:ext cx="609600" cy="609600"/>
          </a:xfrm>
          <a:prstGeom prst="rect">
            <a:avLst/>
          </a:prstGeom>
        </p:spPr>
      </p:pic>
      <p:pic>
        <p:nvPicPr>
          <p:cNvPr id="30" name="ukldriv008">
            <a:hlinkClick r:id="" action="ppaction://media"/>
            <a:extLst>
              <a:ext uri="{FF2B5EF4-FFF2-40B4-BE49-F238E27FC236}">
                <a16:creationId xmlns:a16="http://schemas.microsoft.com/office/drawing/2014/main" id="{038ED978-2DCC-4FBC-8BC2-355B42D354E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44216" y="2283102"/>
            <a:ext cx="609600" cy="609600"/>
          </a:xfrm>
          <a:prstGeom prst="rect">
            <a:avLst/>
          </a:prstGeom>
        </p:spPr>
      </p:pic>
      <p:pic>
        <p:nvPicPr>
          <p:cNvPr id="31" name="uka32830">
            <a:hlinkClick r:id="" action="ppaction://media"/>
            <a:extLst>
              <a:ext uri="{FF2B5EF4-FFF2-40B4-BE49-F238E27FC236}">
                <a16:creationId xmlns:a16="http://schemas.microsoft.com/office/drawing/2014/main" id="{743C6A93-FFF1-4629-B62D-81C3227C179C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82867" y="2819400"/>
            <a:ext cx="609600" cy="609600"/>
          </a:xfrm>
          <a:prstGeom prst="rect">
            <a:avLst/>
          </a:prstGeom>
        </p:spPr>
      </p:pic>
      <p:pic>
        <p:nvPicPr>
          <p:cNvPr id="32" name="ukcream010">
            <a:hlinkClick r:id="" action="ppaction://media"/>
            <a:extLst>
              <a:ext uri="{FF2B5EF4-FFF2-40B4-BE49-F238E27FC236}">
                <a16:creationId xmlns:a16="http://schemas.microsoft.com/office/drawing/2014/main" id="{BF121EA4-460C-4C6F-BB91-5A69F05A879A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26019" y="3285766"/>
            <a:ext cx="609600" cy="609600"/>
          </a:xfrm>
          <a:prstGeom prst="rect">
            <a:avLst/>
          </a:prstGeom>
        </p:spPr>
      </p:pic>
      <p:pic>
        <p:nvPicPr>
          <p:cNvPr id="33" name="ukcombi022">
            <a:hlinkClick r:id="" action="ppaction://media"/>
            <a:extLst>
              <a:ext uri="{FF2B5EF4-FFF2-40B4-BE49-F238E27FC236}">
                <a16:creationId xmlns:a16="http://schemas.microsoft.com/office/drawing/2014/main" id="{A069400E-CD29-4BB0-B8DF-1D060F6C181F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44216" y="3796195"/>
            <a:ext cx="609600" cy="609600"/>
          </a:xfrm>
          <a:prstGeom prst="rect">
            <a:avLst/>
          </a:prstGeom>
        </p:spPr>
      </p:pic>
      <p:pic>
        <p:nvPicPr>
          <p:cNvPr id="34" name="ukvineg016">
            <a:hlinkClick r:id="" action="ppaction://media"/>
            <a:extLst>
              <a:ext uri="{FF2B5EF4-FFF2-40B4-BE49-F238E27FC236}">
                <a16:creationId xmlns:a16="http://schemas.microsoft.com/office/drawing/2014/main" id="{8C421CC7-A8AA-4A08-BC3F-8A34EA953850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76367" y="42520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28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8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9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86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864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08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1032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792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1080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4" grpId="0"/>
      <p:bldP spid="6" grpId="0"/>
      <p:bldP spid="7" grpId="0"/>
      <p:bldP spid="8" grpId="0"/>
      <p:bldP spid="11" grpId="0"/>
      <p:bldP spid="10" grpId="0"/>
      <p:bldP spid="12" grpId="0"/>
      <p:bldP spid="13" grpId="0"/>
      <p:bldP spid="16" grpId="0"/>
      <p:bldP spid="17" grpId="0"/>
      <p:bldP spid="14" grpId="0"/>
      <p:bldP spid="15" grpId="0"/>
      <p:bldP spid="26" grpId="0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0629" y="765114"/>
            <a:ext cx="880157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Look at the advertisement above and answer the questions.</a:t>
            </a:r>
          </a:p>
        </p:txBody>
      </p:sp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73" y="1173380"/>
            <a:ext cx="7255982" cy="375082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9D5A9D2-1E34-45DE-ABDB-554520A58FBF}"/>
              </a:ext>
            </a:extLst>
          </p:cNvPr>
          <p:cNvGrpSpPr/>
          <p:nvPr/>
        </p:nvGrpSpPr>
        <p:grpSpPr>
          <a:xfrm>
            <a:off x="1539339" y="4932027"/>
            <a:ext cx="5609555" cy="472271"/>
            <a:chOff x="1357342" y="5714110"/>
            <a:chExt cx="5609555" cy="472271"/>
          </a:xfrm>
        </p:grpSpPr>
        <p:sp>
          <p:nvSpPr>
            <p:cNvPr id="13" name="TextBox 12"/>
            <p:cNvSpPr txBox="1"/>
            <p:nvPr/>
          </p:nvSpPr>
          <p:spPr>
            <a:xfrm>
              <a:off x="1357342" y="5724716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74411" y="5714110"/>
              <a:ext cx="51924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 Who is the Superb Summer Camp for?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9D1C928-DBB1-45A7-9737-3D9DE3FF2F0A}"/>
              </a:ext>
            </a:extLst>
          </p:cNvPr>
          <p:cNvGrpSpPr/>
          <p:nvPr/>
        </p:nvGrpSpPr>
        <p:grpSpPr>
          <a:xfrm>
            <a:off x="1539339" y="5673471"/>
            <a:ext cx="6429316" cy="463898"/>
            <a:chOff x="1357342" y="6243723"/>
            <a:chExt cx="6429316" cy="463898"/>
          </a:xfrm>
        </p:grpSpPr>
        <p:sp>
          <p:nvSpPr>
            <p:cNvPr id="15" name="TextBox 14"/>
            <p:cNvSpPr txBox="1"/>
            <p:nvPr/>
          </p:nvSpPr>
          <p:spPr>
            <a:xfrm>
              <a:off x="1357342" y="6243723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832172" y="6245956"/>
              <a:ext cx="59544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What can people do at this summer camp?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EFA7CF8-9776-4B3A-AE07-98D3BCA98B1E}"/>
              </a:ext>
            </a:extLst>
          </p:cNvPr>
          <p:cNvSpPr txBox="1"/>
          <p:nvPr/>
        </p:nvSpPr>
        <p:spPr>
          <a:xfrm>
            <a:off x="2014169" y="5309169"/>
            <a:ext cx="5547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It’s for kids between 10 and 15 years old.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FD0C52-B958-44DB-9D2C-41B9746D4D51}"/>
              </a:ext>
            </a:extLst>
          </p:cNvPr>
          <p:cNvSpPr txBox="1"/>
          <p:nvPr/>
        </p:nvSpPr>
        <p:spPr>
          <a:xfrm>
            <a:off x="2014169" y="6061779"/>
            <a:ext cx="6918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They play sports and games, draw pictures, play music, learn life skills, go on field trips, etc.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3954" y="222069"/>
            <a:ext cx="2495006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II. Reading</a:t>
            </a: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17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931763" y="0"/>
            <a:ext cx="7280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text and write T (True) or F (False). Correct the false statements.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32014" y="888472"/>
            <a:ext cx="7892143" cy="5969528"/>
            <a:chOff x="0" y="1204462"/>
            <a:chExt cx="7892143" cy="5969528"/>
          </a:xfrm>
        </p:grpSpPr>
        <p:grpSp>
          <p:nvGrpSpPr>
            <p:cNvPr id="23" name="Group 22"/>
            <p:cNvGrpSpPr/>
            <p:nvPr/>
          </p:nvGrpSpPr>
          <p:grpSpPr>
            <a:xfrm>
              <a:off x="0" y="1204462"/>
              <a:ext cx="7892143" cy="5969528"/>
              <a:chOff x="0" y="0"/>
              <a:chExt cx="7892143" cy="5969528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87086" y="87085"/>
                <a:ext cx="7774577" cy="5882443"/>
              </a:xfrm>
              <a:prstGeom prst="roundRect">
                <a:avLst>
                  <a:gd name="adj" fmla="val 3764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76"/>
              <a:stretch/>
            </p:blipFill>
            <p:spPr>
              <a:xfrm>
                <a:off x="0" y="0"/>
                <a:ext cx="7892143" cy="732640"/>
              </a:xfrm>
              <a:prstGeom prst="rect">
                <a:avLst/>
              </a:prstGeom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272143" y="1328045"/>
                <a:ext cx="7467599" cy="4093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/>
                  <a:t>Hi Mum and dad,</a:t>
                </a:r>
              </a:p>
              <a:p>
                <a:pPr algn="just"/>
                <a:r>
                  <a:rPr lang="en-US" sz="2000" dirty="0"/>
                  <a:t>Here I am at the Superb Summer Camp. </a:t>
                </a:r>
                <a:r>
                  <a:rPr lang="en-US" sz="2000" dirty="0" err="1"/>
                  <a:t>Mr</a:t>
                </a:r>
                <a:r>
                  <a:rPr lang="en-US" sz="2000" dirty="0"/>
                  <a:t> Black asked us to write emails in English! Wow, everything here is in English! I have some new friends: Jimmy, </a:t>
                </a:r>
                <a:r>
                  <a:rPr lang="en-US" sz="2000" dirty="0" err="1"/>
                  <a:t>Phong</a:t>
                </a:r>
                <a:r>
                  <a:rPr lang="en-US" sz="2000" dirty="0"/>
                  <a:t>, and </a:t>
                </a:r>
                <a:r>
                  <a:rPr lang="en-US" sz="2000" dirty="0" err="1"/>
                  <a:t>Nhung</a:t>
                </a:r>
                <a:r>
                  <a:rPr lang="en-US" sz="2000" dirty="0"/>
                  <a:t>. They’re in the photo. Jimmy has blonde hair and blue eyes. He’s clever and creative. He likes taking photos. </a:t>
                </a:r>
                <a:r>
                  <a:rPr lang="en-US" sz="2000" dirty="0" err="1"/>
                  <a:t>Phong</a:t>
                </a:r>
                <a:r>
                  <a:rPr lang="en-US" sz="2000" dirty="0"/>
                  <a:t> is the tall boy. He’s sporty and plays basketball very well. </a:t>
                </a:r>
                <a:r>
                  <a:rPr lang="en-US" sz="2000" dirty="0" err="1"/>
                  <a:t>Nhung</a:t>
                </a:r>
                <a:r>
                  <a:rPr lang="en-US" sz="2000" dirty="0"/>
                  <a:t> has curly black hair. She’s kind. She shared her lunch with me today. </a:t>
                </a:r>
              </a:p>
              <a:p>
                <a:pPr algn="just"/>
                <a:r>
                  <a:rPr lang="en-US" sz="2000" dirty="0"/>
                  <a:t>We’re having fun. Jimmy’s taking photos of me. </a:t>
                </a:r>
                <a:r>
                  <a:rPr lang="en-US" sz="2000" dirty="0" err="1"/>
                  <a:t>Phong’s</a:t>
                </a:r>
                <a:r>
                  <a:rPr lang="en-US" sz="2000" dirty="0"/>
                  <a:t> reading a comic book, and </a:t>
                </a:r>
                <a:r>
                  <a:rPr lang="en-US" sz="2000" dirty="0" err="1"/>
                  <a:t>Nhung’s</a:t>
                </a:r>
                <a:r>
                  <a:rPr lang="en-US" sz="2000" dirty="0"/>
                  <a:t> playing the violin. I must go now. </a:t>
                </a:r>
              </a:p>
              <a:p>
                <a:pPr algn="just"/>
                <a:r>
                  <a:rPr lang="en-US" sz="2000" dirty="0"/>
                  <a:t>Please write soon.</a:t>
                </a:r>
              </a:p>
              <a:p>
                <a:pPr algn="just"/>
                <a:r>
                  <a:rPr lang="en-US" sz="2000" dirty="0"/>
                  <a:t>Love,</a:t>
                </a:r>
              </a:p>
              <a:p>
                <a:pPr algn="just"/>
                <a:r>
                  <a:rPr lang="en-US" sz="2000" dirty="0"/>
                  <a:t>Nam</a:t>
                </a:r>
              </a:p>
            </p:txBody>
          </p:sp>
        </p:grpSp>
        <p:cxnSp>
          <p:nvCxnSpPr>
            <p:cNvPr id="27" name="Straight Connector 26"/>
            <p:cNvCxnSpPr/>
            <p:nvPr/>
          </p:nvCxnSpPr>
          <p:spPr>
            <a:xfrm>
              <a:off x="272144" y="2188029"/>
              <a:ext cx="7315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272144" y="2481941"/>
              <a:ext cx="7315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272144" y="1842984"/>
              <a:ext cx="66620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To: My parents &lt;parents.nguyen@webmail.com&gt;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72144" y="2155370"/>
              <a:ext cx="66620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Subject: My first day at the superb summer camp </a:t>
              </a:r>
            </a:p>
          </p:txBody>
        </p:sp>
      </p:grpSp>
      <p:cxnSp>
        <p:nvCxnSpPr>
          <p:cNvPr id="4" name="Straight Connector 3"/>
          <p:cNvCxnSpPr/>
          <p:nvPr/>
        </p:nvCxnSpPr>
        <p:spPr>
          <a:xfrm>
            <a:off x="413657" y="6255515"/>
            <a:ext cx="7173687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14" y="6303494"/>
            <a:ext cx="3614057" cy="4956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811" y="4861415"/>
            <a:ext cx="2849435" cy="237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Table 5">
            <a:extLst>
              <a:ext uri="{FF2B5EF4-FFF2-40B4-BE49-F238E27FC236}">
                <a16:creationId xmlns:a16="http://schemas.microsoft.com/office/drawing/2014/main" id="{ECD09229-6B0B-459D-B52D-756BD22339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503892"/>
              </p:ext>
            </p:extLst>
          </p:nvPr>
        </p:nvGraphicFramePr>
        <p:xfrm>
          <a:off x="787837" y="1048087"/>
          <a:ext cx="7575560" cy="550511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53523">
                  <a:extLst>
                    <a:ext uri="{9D8B030D-6E8A-4147-A177-3AD203B41FA5}">
                      <a16:colId xmlns:a16="http://schemas.microsoft.com/office/drawing/2014/main" val="2725891262"/>
                    </a:ext>
                  </a:extLst>
                </a:gridCol>
                <a:gridCol w="822037">
                  <a:extLst>
                    <a:ext uri="{9D8B030D-6E8A-4147-A177-3AD203B41FA5}">
                      <a16:colId xmlns:a16="http://schemas.microsoft.com/office/drawing/2014/main" val="3944393863"/>
                    </a:ext>
                  </a:extLst>
                </a:gridCol>
              </a:tblGrid>
              <a:tr h="5505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524910"/>
                  </a:ext>
                </a:extLst>
              </a:tr>
              <a:tr h="5505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AABFE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AABFE4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712904"/>
                  </a:ext>
                </a:extLst>
              </a:tr>
              <a:tr h="5505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7441757"/>
                  </a:ext>
                </a:extLst>
              </a:tr>
              <a:tr h="55051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AABFE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AABFE4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797444"/>
                  </a:ext>
                </a:extLst>
              </a:tr>
              <a:tr h="55051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809883"/>
                  </a:ext>
                </a:extLst>
              </a:tr>
              <a:tr h="55051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AABFE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AABFE4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164394"/>
                  </a:ext>
                </a:extLst>
              </a:tr>
              <a:tr h="55051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05480"/>
                  </a:ext>
                </a:extLst>
              </a:tr>
              <a:tr h="55051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AABFE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AABFE4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052745"/>
                  </a:ext>
                </a:extLst>
              </a:tr>
              <a:tr h="5505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726238"/>
                  </a:ext>
                </a:extLst>
              </a:tr>
              <a:tr h="5505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AABFE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AABFE4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61445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13657" y="120399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88487" y="1197521"/>
            <a:ext cx="6406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children can speak Vietnamese at the camp.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3657" y="230564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88488" y="2298077"/>
            <a:ext cx="4097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Nam has four new friends.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3657" y="339565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88487" y="3398436"/>
            <a:ext cx="4451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Phong</a:t>
            </a:r>
            <a:r>
              <a:rPr lang="en-US" sz="2400" dirty="0"/>
              <a:t> likes taking photos.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3657" y="449324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88487" y="4496020"/>
            <a:ext cx="4600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Nam thinks Nhung is kind.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913657" y="560862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88488" y="5599967"/>
            <a:ext cx="4097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Phong is tall and sporty.</a:t>
            </a:r>
            <a:endParaRPr lang="en-US" sz="2400" dirty="0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1485734" y="2088876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1485729" y="3223796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517567" y="4311885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452909" y="5367255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452911" y="6496975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848009" y="197275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848009" y="3123495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848009" y="4152655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848009" y="5242315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848009" y="638127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52441" y="93980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Example: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61457" y="93980"/>
            <a:ext cx="57694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Nam is writing to his teacher. </a:t>
            </a:r>
            <a:r>
              <a:rPr lang="en-US" sz="2800" b="1" dirty="0">
                <a:solidFill>
                  <a:srgbClr val="0070C0"/>
                </a:solidFill>
              </a:rPr>
              <a:t>F</a:t>
            </a:r>
            <a:r>
              <a:rPr lang="en-US" sz="2800" dirty="0"/>
              <a:t> </a:t>
            </a:r>
          </a:p>
          <a:p>
            <a:r>
              <a:rPr lang="en-US" sz="2800" b="1" dirty="0">
                <a:solidFill>
                  <a:srgbClr val="F16649"/>
                </a:solidFill>
              </a:rPr>
              <a:t>(his parents)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D31A215-2879-4707-A6AC-A1BA819D735A}"/>
              </a:ext>
            </a:extLst>
          </p:cNvPr>
          <p:cNvSpPr txBox="1"/>
          <p:nvPr/>
        </p:nvSpPr>
        <p:spPr>
          <a:xfrm>
            <a:off x="7794596" y="1151679"/>
            <a:ext cx="4748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F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283E236-694F-492F-AFA9-A86A1FE08543}"/>
              </a:ext>
            </a:extLst>
          </p:cNvPr>
          <p:cNvSpPr txBox="1"/>
          <p:nvPr/>
        </p:nvSpPr>
        <p:spPr>
          <a:xfrm>
            <a:off x="7794596" y="2244087"/>
            <a:ext cx="4748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F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02F0FF9-FE6D-4E5A-856D-434DA9533F4B}"/>
              </a:ext>
            </a:extLst>
          </p:cNvPr>
          <p:cNvSpPr txBox="1"/>
          <p:nvPr/>
        </p:nvSpPr>
        <p:spPr>
          <a:xfrm>
            <a:off x="7794596" y="3371049"/>
            <a:ext cx="4748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F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2999285-CFAA-485E-8092-86FE32ACA0D6}"/>
              </a:ext>
            </a:extLst>
          </p:cNvPr>
          <p:cNvSpPr txBox="1"/>
          <p:nvPr/>
        </p:nvSpPr>
        <p:spPr>
          <a:xfrm>
            <a:off x="7794596" y="4468632"/>
            <a:ext cx="4748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230D587-E102-4D0B-8D69-54FC3F597766}"/>
              </a:ext>
            </a:extLst>
          </p:cNvPr>
          <p:cNvSpPr txBox="1"/>
          <p:nvPr/>
        </p:nvSpPr>
        <p:spPr>
          <a:xfrm>
            <a:off x="7794596" y="5558948"/>
            <a:ext cx="4748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656933-833B-4D47-98C1-7961903FEB9F}"/>
              </a:ext>
            </a:extLst>
          </p:cNvPr>
          <p:cNvSpPr txBox="1"/>
          <p:nvPr/>
        </p:nvSpPr>
        <p:spPr>
          <a:xfrm>
            <a:off x="1386667" y="1726166"/>
            <a:ext cx="3188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EE411E"/>
                </a:solidFill>
              </a:rPr>
              <a:t>They speak English only.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13F386A-1BF5-41C9-9DC0-6C4151FD0E62}"/>
              </a:ext>
            </a:extLst>
          </p:cNvPr>
          <p:cNvSpPr txBox="1"/>
          <p:nvPr/>
        </p:nvSpPr>
        <p:spPr>
          <a:xfrm>
            <a:off x="1384242" y="2841287"/>
            <a:ext cx="1850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EE411E"/>
                </a:solidFill>
              </a:rPr>
              <a:t>He has three.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B89D506-274A-416B-9AC0-CAE70075E785}"/>
              </a:ext>
            </a:extLst>
          </p:cNvPr>
          <p:cNvSpPr txBox="1"/>
          <p:nvPr/>
        </p:nvSpPr>
        <p:spPr>
          <a:xfrm>
            <a:off x="1436589" y="3940005"/>
            <a:ext cx="3435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EE411E"/>
                </a:solidFill>
              </a:rPr>
              <a:t>Jimmy likes taking photos.</a:t>
            </a:r>
          </a:p>
        </p:txBody>
      </p:sp>
    </p:spTree>
    <p:extLst>
      <p:ext uri="{BB962C8B-B14F-4D97-AF65-F5344CB8AC3E}">
        <p14:creationId xmlns:p14="http://schemas.microsoft.com/office/powerpoint/2010/main" val="293176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40" grpId="0"/>
      <p:bldP spid="41" grpId="0"/>
      <p:bldP spid="42" grpId="0"/>
      <p:bldP spid="4" grpId="0"/>
      <p:bldP spid="43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A183B110-891F-4FA0-8909-C1C1BC6B9144}"/>
              </a:ext>
            </a:extLst>
          </p:cNvPr>
          <p:cNvSpPr txBox="1"/>
          <p:nvPr/>
        </p:nvSpPr>
        <p:spPr>
          <a:xfrm>
            <a:off x="1365175" y="3893025"/>
            <a:ext cx="71343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rgbClr val="FF0000"/>
                </a:solidFill>
                <a:effectLst/>
              </a:rPr>
              <a:t>The camp </a:t>
            </a:r>
            <a:r>
              <a:rPr lang="en-US" sz="2000" b="1" dirty="0">
                <a:solidFill>
                  <a:srgbClr val="FF0000"/>
                </a:solidFill>
              </a:rPr>
              <a:t>isn’t suitable for An because  </a:t>
            </a:r>
            <a:r>
              <a:rPr lang="en-US" sz="2000" b="1" i="0" dirty="0">
                <a:solidFill>
                  <a:srgbClr val="FF0000"/>
                </a:solidFill>
                <a:effectLst/>
              </a:rPr>
              <a:t>he can’t speak English.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7ED713-18AB-4950-8B3F-F2808CF6F84C}"/>
              </a:ext>
            </a:extLst>
          </p:cNvPr>
          <p:cNvSpPr txBox="1"/>
          <p:nvPr/>
        </p:nvSpPr>
        <p:spPr>
          <a:xfrm>
            <a:off x="1342855" y="2240565"/>
            <a:ext cx="71499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rgbClr val="FF0000"/>
                </a:solidFill>
                <a:effectLst/>
              </a:rPr>
              <a:t>The camp is suitable for her because it suits her age and she can use English. She can also develop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i="0" dirty="0">
                <a:solidFill>
                  <a:srgbClr val="FF0000"/>
                </a:solidFill>
                <a:effectLst/>
              </a:rPr>
              <a:t>her creativity at the camp.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5943" y="630150"/>
            <a:ext cx="8850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Work in groups. Read about the three students below. Is the Superb Summer Camp suitable for all of them? Why or Why not?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890345" y="1421138"/>
            <a:ext cx="7613923" cy="839650"/>
            <a:chOff x="363373" y="1262747"/>
            <a:chExt cx="7613923" cy="839650"/>
          </a:xfrm>
        </p:grpSpPr>
        <p:sp>
          <p:nvSpPr>
            <p:cNvPr id="51" name="TextBox 50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27313" y="1271400"/>
              <a:ext cx="71499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Mi</a:t>
              </a:r>
              <a:r>
                <a:rPr lang="en-US" sz="2400" dirty="0"/>
                <a:t> is 12 years old. she likes drawing and writing stories. She’s good at </a:t>
              </a:r>
              <a:r>
                <a:rPr lang="en-US" sz="2400" dirty="0" err="1"/>
                <a:t>english</a:t>
              </a:r>
              <a:r>
                <a:rPr lang="en-US" sz="2400" dirty="0"/>
                <a:t>. she’s creative and friendly.</a:t>
              </a:r>
              <a:endParaRPr lang="en-US" sz="2400" i="1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890345" y="2959562"/>
            <a:ext cx="6471767" cy="830997"/>
            <a:chOff x="369902" y="1793434"/>
            <a:chExt cx="6471767" cy="830997"/>
          </a:xfrm>
        </p:grpSpPr>
        <p:sp>
          <p:nvSpPr>
            <p:cNvPr id="54" name="TextBox 53"/>
            <p:cNvSpPr txBox="1"/>
            <p:nvPr/>
          </p:nvSpPr>
          <p:spPr>
            <a:xfrm>
              <a:off x="369902" y="1946149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44733" y="1793434"/>
              <a:ext cx="59969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An is 16 years old. he doesn’t know English. He’s funny and kind. 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822296" y="4641547"/>
            <a:ext cx="7554051" cy="830997"/>
            <a:chOff x="306754" y="3668873"/>
            <a:chExt cx="7554051" cy="830997"/>
          </a:xfrm>
        </p:grpSpPr>
        <p:sp>
          <p:nvSpPr>
            <p:cNvPr id="57" name="TextBox 56"/>
            <p:cNvSpPr txBox="1"/>
            <p:nvPr/>
          </p:nvSpPr>
          <p:spPr>
            <a:xfrm>
              <a:off x="306754" y="3669614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21713" y="3668873"/>
              <a:ext cx="71390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Vy</a:t>
              </a:r>
              <a:r>
                <a:rPr lang="en-US" sz="2400" dirty="0"/>
                <a:t> is 14 years old. She likes playing sports. Her English isn’t very good. She’s clever, but she isn’t active.</a:t>
              </a:r>
            </a:p>
          </p:txBody>
        </p:sp>
      </p:grpSp>
      <p:cxnSp>
        <p:nvCxnSpPr>
          <p:cNvPr id="70" name="Straight Arrow Connector 69"/>
          <p:cNvCxnSpPr/>
          <p:nvPr/>
        </p:nvCxnSpPr>
        <p:spPr>
          <a:xfrm>
            <a:off x="1059494" y="2457393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1044158" y="4308523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1108814" y="5645526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DF8DEC4-5457-47F9-AA3B-604411F32662}"/>
              </a:ext>
            </a:extLst>
          </p:cNvPr>
          <p:cNvSpPr txBox="1"/>
          <p:nvPr/>
        </p:nvSpPr>
        <p:spPr>
          <a:xfrm>
            <a:off x="1415017" y="5409829"/>
            <a:ext cx="68943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rgbClr val="FF0000"/>
                </a:solidFill>
                <a:effectLst/>
              </a:rPr>
              <a:t>The camp </a:t>
            </a:r>
            <a:r>
              <a:rPr lang="en-US" sz="2000" b="1" dirty="0">
                <a:solidFill>
                  <a:srgbClr val="FF0000"/>
                </a:solidFill>
              </a:rPr>
              <a:t>is suitable for</a:t>
            </a:r>
            <a:r>
              <a:rPr lang="en-US" sz="20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2000" b="1" i="0" dirty="0" err="1">
                <a:solidFill>
                  <a:srgbClr val="FF0000"/>
                </a:solidFill>
                <a:effectLst/>
              </a:rPr>
              <a:t>Vy</a:t>
            </a:r>
            <a:r>
              <a:rPr lang="en-US" sz="2000" b="1" i="0" dirty="0">
                <a:solidFill>
                  <a:srgbClr val="FF0000"/>
                </a:solidFill>
                <a:effectLst/>
              </a:rPr>
              <a:t> because It is suitable for her age and it can help her improve her English.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3EE6F9-C64C-493B-836B-B2BC7CC66749}"/>
              </a:ext>
            </a:extLst>
          </p:cNvPr>
          <p:cNvSpPr txBox="1"/>
          <p:nvPr/>
        </p:nvSpPr>
        <p:spPr>
          <a:xfrm>
            <a:off x="42822" y="2134227"/>
            <a:ext cx="1300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8000"/>
                </a:solidFill>
              </a:rPr>
              <a:t>Suggested answers</a:t>
            </a:r>
          </a:p>
        </p:txBody>
      </p:sp>
      <p:sp>
        <p:nvSpPr>
          <p:cNvPr id="2" name="Rectangle 1"/>
          <p:cNvSpPr/>
          <p:nvPr/>
        </p:nvSpPr>
        <p:spPr>
          <a:xfrm>
            <a:off x="80785" y="8472"/>
            <a:ext cx="27671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b="1" dirty="0">
                <a:solidFill>
                  <a:srgbClr val="0084B1"/>
                </a:solidFill>
              </a:rPr>
              <a:t>III. </a:t>
            </a:r>
            <a:r>
              <a:rPr lang="en-US" sz="4000" b="1" u="sng" dirty="0">
                <a:solidFill>
                  <a:srgbClr val="0084B1"/>
                </a:solidFill>
              </a:rPr>
              <a:t>Speaking</a:t>
            </a:r>
          </a:p>
        </p:txBody>
      </p:sp>
    </p:spTree>
    <p:extLst>
      <p:ext uri="{BB962C8B-B14F-4D97-AF65-F5344CB8AC3E}">
        <p14:creationId xmlns:p14="http://schemas.microsoft.com/office/powerpoint/2010/main" val="252468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5" grpId="0"/>
      <p:bldP spid="8" grpId="0"/>
      <p:bldP spid="29" grpId="0"/>
      <p:bldP spid="5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2184</TotalTime>
  <Words>744</Words>
  <Application>Microsoft Office PowerPoint</Application>
  <PresentationFormat>On-screen Show (4:3)</PresentationFormat>
  <Paragraphs>87</Paragraphs>
  <Slides>11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.VnArabia</vt:lpstr>
      <vt:lpstr>Arial</vt:lpstr>
      <vt:lpstr>Arial Narrow</vt:lpstr>
      <vt:lpstr>Calibri</vt:lpstr>
      <vt:lpstr>Calibri Light</vt:lpstr>
      <vt:lpstr>Times New Roman</vt:lpstr>
      <vt:lpstr>VNI-Ariston</vt:lpstr>
      <vt:lpstr>VNI-Slogan</vt:lpstr>
      <vt:lpstr>VNI-Thufap2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WIN10</cp:lastModifiedBy>
  <cp:revision>122</cp:revision>
  <dcterms:created xsi:type="dcterms:W3CDTF">2020-12-09T02:04:09Z</dcterms:created>
  <dcterms:modified xsi:type="dcterms:W3CDTF">2024-09-29T13:19:23Z</dcterms:modified>
</cp:coreProperties>
</file>