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66" r:id="rId4"/>
    <p:sldId id="256" r:id="rId5"/>
    <p:sldId id="268" r:id="rId6"/>
    <p:sldId id="258" r:id="rId7"/>
    <p:sldId id="269" r:id="rId8"/>
    <p:sldId id="285" r:id="rId9"/>
    <p:sldId id="301" r:id="rId10"/>
    <p:sldId id="282" r:id="rId11"/>
    <p:sldId id="286" r:id="rId12"/>
    <p:sldId id="283" r:id="rId13"/>
    <p:sldId id="287" r:id="rId14"/>
    <p:sldId id="260" r:id="rId15"/>
    <p:sldId id="294" r:id="rId16"/>
    <p:sldId id="261" r:id="rId17"/>
    <p:sldId id="295" r:id="rId18"/>
    <p:sldId id="296" r:id="rId19"/>
    <p:sldId id="297" r:id="rId20"/>
    <p:sldId id="263" r:id="rId21"/>
    <p:sldId id="272" r:id="rId22"/>
    <p:sldId id="267" r:id="rId23"/>
    <p:sldId id="275" r:id="rId24"/>
  </p:sldIdLst>
  <p:sldSz cx="12192000" cy="6858000"/>
  <p:notesSz cx="6858000" cy="9144000"/>
  <p:embeddedFontLs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Barlow Medium" panose="00000600000000000000" pitchFamily="2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4632"/>
  </p:normalViewPr>
  <p:slideViewPr>
    <p:cSldViewPr snapToGrid="0">
      <p:cViewPr varScale="1">
        <p:scale>
          <a:sx n="104" d="100"/>
          <a:sy n="104" d="100"/>
        </p:scale>
        <p:origin x="7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8T16:32:41.51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0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120900" y="-573872"/>
            <a:ext cx="8521600" cy="85216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99387" y="1045565"/>
            <a:ext cx="719528" cy="17988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451100"/>
            <a:ext cx="4663200" cy="2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419500" y="6384400"/>
            <a:ext cx="731600" cy="24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55102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33" y="0"/>
            <a:ext cx="12192000" cy="68684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376567" y="6157600"/>
            <a:ext cx="815200" cy="700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3017567"/>
            <a:ext cx="7409600" cy="8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3859167"/>
            <a:ext cx="7409600" cy="3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1067"/>
              </a:spcBef>
              <a:spcAft>
                <a:spcPts val="1067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57200" y="482601"/>
            <a:ext cx="719528" cy="17988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589867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87367" y="3014367"/>
            <a:ext cx="6379200" cy="312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609585" lvl="0" indent="-651917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5467" b="1"/>
            </a:lvl1pPr>
            <a:lvl2pPr marL="1219170" lvl="1" indent="-651917" rtl="0">
              <a:spcBef>
                <a:spcPts val="1067"/>
              </a:spcBef>
              <a:spcAft>
                <a:spcPts val="0"/>
              </a:spcAft>
              <a:buSzPts val="4100"/>
              <a:buChar char="○"/>
              <a:defRPr sz="5467" b="1"/>
            </a:lvl2pPr>
            <a:lvl3pPr marL="1828754" lvl="2" indent="-651917" rtl="0">
              <a:spcBef>
                <a:spcPts val="1067"/>
              </a:spcBef>
              <a:spcAft>
                <a:spcPts val="0"/>
              </a:spcAft>
              <a:buSzPts val="4100"/>
              <a:buChar char="■"/>
              <a:defRPr sz="5467" b="1"/>
            </a:lvl3pPr>
            <a:lvl4pPr marL="2438339" lvl="3" indent="-651917" rtl="0">
              <a:spcBef>
                <a:spcPts val="1067"/>
              </a:spcBef>
              <a:spcAft>
                <a:spcPts val="0"/>
              </a:spcAft>
              <a:buSzPts val="4100"/>
              <a:buChar char="●"/>
              <a:defRPr sz="5467" b="1"/>
            </a:lvl4pPr>
            <a:lvl5pPr marL="3047924" lvl="4" indent="-651917" rtl="0">
              <a:spcBef>
                <a:spcPts val="1067"/>
              </a:spcBef>
              <a:spcAft>
                <a:spcPts val="0"/>
              </a:spcAft>
              <a:buSzPts val="4100"/>
              <a:buChar char="○"/>
              <a:defRPr sz="5467" b="1"/>
            </a:lvl5pPr>
            <a:lvl6pPr marL="3657509" lvl="5" indent="-651917" rtl="0">
              <a:spcBef>
                <a:spcPts val="1067"/>
              </a:spcBef>
              <a:spcAft>
                <a:spcPts val="0"/>
              </a:spcAft>
              <a:buSzPts val="4100"/>
              <a:buChar char="■"/>
              <a:defRPr sz="5467" b="1"/>
            </a:lvl6pPr>
            <a:lvl7pPr marL="4267093" lvl="6" indent="-651917" rtl="0">
              <a:spcBef>
                <a:spcPts val="1067"/>
              </a:spcBef>
              <a:spcAft>
                <a:spcPts val="0"/>
              </a:spcAft>
              <a:buSzPts val="4100"/>
              <a:buChar char="●"/>
              <a:defRPr sz="5467" b="1"/>
            </a:lvl7pPr>
            <a:lvl8pPr marL="4876678" lvl="7" indent="-651917" rtl="0">
              <a:spcBef>
                <a:spcPts val="1067"/>
              </a:spcBef>
              <a:spcAft>
                <a:spcPts val="0"/>
              </a:spcAft>
              <a:buSzPts val="4100"/>
              <a:buChar char="○"/>
              <a:defRPr sz="5467" b="1"/>
            </a:lvl8pPr>
            <a:lvl9pPr marL="5486263" lvl="8" indent="-651917" rtl="0">
              <a:spcBef>
                <a:spcPts val="1067"/>
              </a:spcBef>
              <a:spcAft>
                <a:spcPts val="1067"/>
              </a:spcAft>
              <a:buSzPts val="4100"/>
              <a:buChar char="■"/>
              <a:defRPr sz="5467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" name="Google Shape;23;p4"/>
          <p:cNvSpPr/>
          <p:nvPr/>
        </p:nvSpPr>
        <p:spPr>
          <a:xfrm>
            <a:off x="687376" y="805859"/>
            <a:ext cx="716456" cy="71966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4"/>
          <p:cNvSpPr/>
          <p:nvPr/>
        </p:nvSpPr>
        <p:spPr>
          <a:xfrm>
            <a:off x="8732410" y="1158924"/>
            <a:ext cx="2414185" cy="241418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4"/>
          <p:cNvSpPr/>
          <p:nvPr/>
        </p:nvSpPr>
        <p:spPr>
          <a:xfrm>
            <a:off x="7756775" y="2941185"/>
            <a:ext cx="1956228" cy="978940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929684" y="1074718"/>
            <a:ext cx="231833" cy="18196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482656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8800" y="685800"/>
            <a:ext cx="8640000" cy="9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88800" y="2623300"/>
            <a:ext cx="4216800" cy="33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5497168" y="2623300"/>
            <a:ext cx="4216800" cy="33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7370162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688800" y="685800"/>
            <a:ext cx="8640000" cy="9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688800" y="2623300"/>
            <a:ext cx="2811600" cy="3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795585" y="2623300"/>
            <a:ext cx="2811600" cy="3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902369" y="2623300"/>
            <a:ext cx="2811600" cy="3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8546069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88800" y="685800"/>
            <a:ext cx="8640000" cy="9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2871072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subtitle">
  <p:cSld name="Title + sub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88800" y="2207200"/>
            <a:ext cx="4905600" cy="188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8" name="Google Shape;48;p9"/>
          <p:cNvSpPr/>
          <p:nvPr/>
        </p:nvSpPr>
        <p:spPr>
          <a:xfrm>
            <a:off x="326036" y="505919"/>
            <a:ext cx="719528" cy="179883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688800" y="4089200"/>
            <a:ext cx="4905600" cy="3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1067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1067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1067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1067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1067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1067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1067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1067"/>
              </a:spcBef>
              <a:spcAft>
                <a:spcPts val="1067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98614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688800" y="5875067"/>
            <a:ext cx="10362800" cy="4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5905412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6195162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8562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66780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8800" y="685800"/>
            <a:ext cx="8640000" cy="9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8800" y="2623300"/>
            <a:ext cx="9025200" cy="3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168100" y="6333133"/>
            <a:ext cx="7316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467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2680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1/1/141/35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microsoft.com/office/2007/relationships/media" Target="../media/media3.mp3"/><Relationship Id="rId21" Type="http://schemas.openxmlformats.org/officeDocument/2006/relationships/image" Target="../media/image40.png"/><Relationship Id="rId7" Type="http://schemas.openxmlformats.org/officeDocument/2006/relationships/audio" Target="../media/audio1.wav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45.jpeg"/><Relationship Id="rId2" Type="http://schemas.openxmlformats.org/officeDocument/2006/relationships/audio" Target="../media/media2.wav"/><Relationship Id="rId16" Type="http://schemas.openxmlformats.org/officeDocument/2006/relationships/image" Target="../media/image53.png"/><Relationship Id="rId20" Type="http://schemas.openxmlformats.org/officeDocument/2006/relationships/image" Target="../media/image57.emf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8.png"/><Relationship Id="rId24" Type="http://schemas.openxmlformats.org/officeDocument/2006/relationships/image" Target="../media/image42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image" Target="../media/image36.png"/><Relationship Id="rId19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47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microsoft.com/office/2007/relationships/media" Target="../media/media3.mp3"/><Relationship Id="rId21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audio" Target="../media/media2.wav"/><Relationship Id="rId16" Type="http://schemas.openxmlformats.org/officeDocument/2006/relationships/image" Target="../media/image63.png"/><Relationship Id="rId20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24" Type="http://schemas.openxmlformats.org/officeDocument/2006/relationships/image" Target="../media/image45.jpe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2.png"/><Relationship Id="rId23" Type="http://schemas.openxmlformats.org/officeDocument/2006/relationships/image" Target="../media/image42.png"/><Relationship Id="rId10" Type="http://schemas.openxmlformats.org/officeDocument/2006/relationships/image" Target="../media/image48.png"/><Relationship Id="rId19" Type="http://schemas.openxmlformats.org/officeDocument/2006/relationships/image" Target="../media/image57.emf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microsoft.com/office/2007/relationships/media" Target="../media/media3.mp3"/><Relationship Id="rId21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24" Type="http://schemas.openxmlformats.org/officeDocument/2006/relationships/image" Target="../media/image45.jpe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7.png"/><Relationship Id="rId23" Type="http://schemas.openxmlformats.org/officeDocument/2006/relationships/image" Target="../media/image42.png"/><Relationship Id="rId10" Type="http://schemas.openxmlformats.org/officeDocument/2006/relationships/image" Target="../media/image51.png"/><Relationship Id="rId19" Type="http://schemas.openxmlformats.org/officeDocument/2006/relationships/image" Target="../media/image57.emf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0.png"/><Relationship Id="rId18" Type="http://schemas.openxmlformats.org/officeDocument/2006/relationships/image" Target="../media/image73.png"/><Relationship Id="rId26" Type="http://schemas.openxmlformats.org/officeDocument/2006/relationships/image" Target="../media/image45.jpeg"/><Relationship Id="rId3" Type="http://schemas.microsoft.com/office/2007/relationships/media" Target="../media/media3.mp3"/><Relationship Id="rId21" Type="http://schemas.openxmlformats.org/officeDocument/2006/relationships/image" Target="../media/image57.emf"/><Relationship Id="rId7" Type="http://schemas.openxmlformats.org/officeDocument/2006/relationships/audio" Target="../media/audio1.wav"/><Relationship Id="rId12" Type="http://schemas.openxmlformats.org/officeDocument/2006/relationships/image" Target="../media/image49.png"/><Relationship Id="rId17" Type="http://schemas.openxmlformats.org/officeDocument/2006/relationships/image" Target="../media/image72.png"/><Relationship Id="rId25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52.png"/><Relationship Id="rId20" Type="http://schemas.openxmlformats.org/officeDocument/2006/relationships/image" Target="../media/image75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8.png"/><Relationship Id="rId24" Type="http://schemas.openxmlformats.org/officeDocument/2006/relationships/image" Target="../media/image59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7.png"/><Relationship Id="rId23" Type="http://schemas.openxmlformats.org/officeDocument/2006/relationships/image" Target="../media/image58.png"/><Relationship Id="rId10" Type="http://schemas.openxmlformats.org/officeDocument/2006/relationships/image" Target="../media/image36.png"/><Relationship Id="rId19" Type="http://schemas.openxmlformats.org/officeDocument/2006/relationships/image" Target="../media/image74.png"/><Relationship Id="rId4" Type="http://schemas.openxmlformats.org/officeDocument/2006/relationships/audio" Target="../media/media3.mp3"/><Relationship Id="rId9" Type="http://schemas.openxmlformats.org/officeDocument/2006/relationships/image" Target="../media/image47.png"/><Relationship Id="rId14" Type="http://schemas.openxmlformats.org/officeDocument/2006/relationships/image" Target="../media/image71.png"/><Relationship Id="rId2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1/1/141/32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1/1/141/3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1/1/141/32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">
            <a:extLst>
              <a:ext uri="{FF2B5EF4-FFF2-40B4-BE49-F238E27FC236}">
                <a16:creationId xmlns:a16="http://schemas.microsoft.com/office/drawing/2014/main" id="{90299C19-43F7-A610-E7D6-9ABFD9B9C941}"/>
              </a:ext>
            </a:extLst>
          </p:cNvPr>
          <p:cNvSpPr txBox="1">
            <a:spLocks/>
          </p:cNvSpPr>
          <p:nvPr/>
        </p:nvSpPr>
        <p:spPr>
          <a:xfrm>
            <a:off x="727107" y="1732188"/>
            <a:ext cx="10737785" cy="1008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Chương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4D193-B847-AD87-1BE6-7C736054DE2C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124E3B-E3FF-B2D1-140D-C4837CC4F080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74414-663E-2143-DA9F-831283AF0AC4}"/>
              </a:ext>
            </a:extLst>
          </p:cNvPr>
          <p:cNvSpPr txBox="1"/>
          <p:nvPr/>
        </p:nvSpPr>
        <p:spPr>
          <a:xfrm>
            <a:off x="1967305" y="2971826"/>
            <a:ext cx="82573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>
              <a:buClr>
                <a:srgbClr val="000000"/>
              </a:buClr>
              <a:buSzPts val="4400"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1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vô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tỉ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lvl="0" algn="ctr" defTabSz="914377">
              <a:buClr>
                <a:srgbClr val="000000"/>
              </a:buClr>
              <a:buSzPts val="4400"/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Căn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bậc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hai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học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  <a:p>
            <a:pPr lvl="0" algn="ctr" defTabSz="914377">
              <a:buClr>
                <a:srgbClr val="000000"/>
              </a:buClr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8">
                <a:extLst>
                  <a:ext uri="{FF2B5EF4-FFF2-40B4-BE49-F238E27FC236}">
                    <a16:creationId xmlns:a16="http://schemas.microsoft.com/office/drawing/2014/main" id="{7DED7596-D766-0F8C-6FB4-64C007BB741A}"/>
                  </a:ext>
                </a:extLst>
              </p:cNvPr>
              <p:cNvSpPr txBox="1"/>
              <p:nvPr/>
            </p:nvSpPr>
            <p:spPr>
              <a:xfrm>
                <a:off x="815122" y="2109700"/>
                <a:ext cx="10561756" cy="3729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200" dirty="0">
                    <a:latin typeface="UTM Avo" panose="02040603050506020204" pitchFamily="18"/>
                  </a:rPr>
                  <a:t>a) </a:t>
                </a:r>
                <a:r>
                  <a:rPr lang="en-US" sz="2200" dirty="0" err="1">
                    <a:latin typeface="UTM Avo" panose="02040603050506020204" pitchFamily="18"/>
                  </a:rPr>
                  <a:t>Đúng</a:t>
                </a:r>
                <a:r>
                  <a:rPr lang="en-US" sz="2200" dirty="0">
                    <a:latin typeface="UTM Avo" panose="02040603050506020204" pitchFamily="18"/>
                  </a:rPr>
                  <a:t>. Ta </a:t>
                </a:r>
                <a:r>
                  <a:rPr lang="en-US" sz="2200" dirty="0" err="1">
                    <a:latin typeface="UTM Avo" panose="02040603050506020204" pitchFamily="18"/>
                  </a:rPr>
                  <a:t>có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thể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giải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thích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như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sau</a:t>
                </a:r>
                <a:r>
                  <a:rPr lang="en-US" sz="2200" dirty="0">
                    <a:latin typeface="UTM Avo" panose="02040603050506020204" pitchFamily="18"/>
                  </a:rPr>
                  <a:t>: </a:t>
                </a:r>
                <a:r>
                  <a:rPr lang="en-US" sz="2200" dirty="0" err="1">
                    <a:latin typeface="UTM Avo" panose="02040603050506020204" pitchFamily="18"/>
                  </a:rPr>
                  <a:t>Nếu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thì</a:t>
                </a:r>
                <a:r>
                  <a:rPr lang="en-US" sz="2200" dirty="0">
                    <a:latin typeface="UTM Avo" panose="02040603050506020204" pitchFamily="18"/>
                  </a:rPr>
                  <a:t> a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hữu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tỉ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và</a:t>
                </a:r>
                <a:r>
                  <a:rPr lang="en-US" sz="2200" dirty="0">
                    <a:latin typeface="UTM Avo" panose="02040603050506020204" pitchFamily="18"/>
                  </a:rPr>
                  <a:t> do </a:t>
                </a:r>
                <a:r>
                  <a:rPr lang="en-US" sz="2200" dirty="0" err="1">
                    <a:latin typeface="UTM Avo" panose="02040603050506020204" pitchFamily="18"/>
                  </a:rPr>
                  <a:t>đó</a:t>
                </a:r>
                <a:r>
                  <a:rPr lang="en-US" sz="2200" dirty="0">
                    <a:latin typeface="UTM Avo" panose="02040603050506020204" pitchFamily="18"/>
                  </a:rPr>
                  <a:t> a </a:t>
                </a:r>
                <a:r>
                  <a:rPr lang="en-US" sz="2200" dirty="0" err="1">
                    <a:latin typeface="UTM Avo" panose="02040603050506020204" pitchFamily="18"/>
                  </a:rPr>
                  <a:t>được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biểu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diễn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bởi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một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thập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phân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hữu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hạn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hoặc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vô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hạn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tuần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hoàn</a:t>
                </a:r>
                <a:r>
                  <a:rPr lang="en-US" sz="2200" dirty="0">
                    <a:latin typeface="UTM Avo" panose="02040603050506020204" pitchFamily="18"/>
                  </a:rPr>
                  <a:t>, </a:t>
                </a:r>
                <a:r>
                  <a:rPr lang="en-US" sz="2200" dirty="0" err="1">
                    <a:latin typeface="UTM Avo" panose="02040603050506020204" pitchFamily="18"/>
                  </a:rPr>
                  <a:t>tức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a </a:t>
                </a:r>
                <a:r>
                  <a:rPr lang="en-US" sz="2200" dirty="0" err="1">
                    <a:latin typeface="UTM Avo" panose="02040603050506020204" pitchFamily="18"/>
                  </a:rPr>
                  <a:t>không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thể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vô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tỉ</a:t>
                </a:r>
                <a:r>
                  <a:rPr lang="en-US" sz="2200" dirty="0">
                    <a:latin typeface="UTM Avo" panose="02040603050506020204" pitchFamily="18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200" dirty="0">
                    <a:latin typeface="UTM Avo" panose="02040603050506020204" pitchFamily="18"/>
                  </a:rPr>
                  <a:t>b) </a:t>
                </a:r>
                <a:r>
                  <a:rPr lang="en-US" sz="2200" dirty="0" err="1">
                    <a:latin typeface="UTM Avo" panose="02040603050506020204" pitchFamily="18"/>
                  </a:rPr>
                  <a:t>Đúng</a:t>
                </a:r>
                <a:r>
                  <a:rPr lang="en-US" sz="2200" dirty="0">
                    <a:latin typeface="UTM Avo" panose="02040603050506020204" pitchFamily="18"/>
                  </a:rPr>
                  <a:t>. Ta </a:t>
                </a:r>
                <a:r>
                  <a:rPr lang="en-US" sz="2200" dirty="0" err="1">
                    <a:latin typeface="UTM Avo" panose="02040603050506020204" pitchFamily="18"/>
                  </a:rPr>
                  <a:t>có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thể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giải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thích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như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sau</a:t>
                </a:r>
                <a:r>
                  <a:rPr lang="en-US" sz="2200" dirty="0">
                    <a:latin typeface="UTM Avo" panose="02040603050506020204" pitchFamily="18"/>
                  </a:rPr>
                  <a:t>: </a:t>
                </a:r>
                <a:r>
                  <a:rPr lang="en-US" sz="2200" dirty="0" err="1">
                    <a:latin typeface="UTM Avo" panose="02040603050506020204" pitchFamily="18"/>
                  </a:rPr>
                  <a:t>Nếu</a:t>
                </a:r>
                <a:r>
                  <a:rPr lang="en-US" sz="2200" dirty="0">
                    <a:latin typeface="UTM Avo" panose="02040603050506020204" pitchFamily="18"/>
                  </a:rPr>
                  <a:t> a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nguyên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thì</a:t>
                </a:r>
                <a:r>
                  <a:rPr lang="en-US" sz="2200" dirty="0">
                    <a:latin typeface="UTM Avo" panose="02040603050506020204" pitchFamily="18"/>
                  </a:rPr>
                  <a:t> a </a:t>
                </a:r>
                <a:r>
                  <a:rPr lang="en-US" sz="2200" dirty="0" err="1">
                    <a:latin typeface="UTM Avo" panose="02040603050506020204" pitchFamily="18"/>
                  </a:rPr>
                  <a:t>cũng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hữu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tỉ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và</a:t>
                </a:r>
                <a:r>
                  <a:rPr lang="en-US" sz="2200" dirty="0">
                    <a:latin typeface="UTM Avo" panose="02040603050506020204" pitchFamily="18"/>
                  </a:rPr>
                  <a:t> do </a:t>
                </a:r>
                <a:r>
                  <a:rPr lang="en-US" sz="2200" dirty="0" err="1">
                    <a:latin typeface="UTM Avo" panose="02040603050506020204" pitchFamily="18"/>
                  </a:rPr>
                  <a:t>đó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theo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lập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luận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trên</a:t>
                </a:r>
                <a:r>
                  <a:rPr lang="en-US" sz="2200" dirty="0">
                    <a:latin typeface="UTM Avo" panose="02040603050506020204" pitchFamily="18"/>
                  </a:rPr>
                  <a:t> a </a:t>
                </a:r>
                <a:r>
                  <a:rPr lang="en-US" sz="2200" dirty="0" err="1">
                    <a:latin typeface="UTM Avo" panose="02040603050506020204" pitchFamily="18"/>
                  </a:rPr>
                  <a:t>không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thể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vô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tỉ</a:t>
                </a:r>
                <a:r>
                  <a:rPr lang="en-US" sz="2200" dirty="0">
                    <a:latin typeface="UTM Avo" panose="02040603050506020204" pitchFamily="18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200" dirty="0">
                    <a:latin typeface="UTM Avo" panose="02040603050506020204" pitchFamily="18"/>
                  </a:rPr>
                  <a:t>c) Sai. Ta </a:t>
                </a:r>
                <a:r>
                  <a:rPr lang="en-US" sz="2200" dirty="0" err="1">
                    <a:latin typeface="UTM Avo" panose="02040603050506020204" pitchFamily="18"/>
                  </a:rPr>
                  <a:t>có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thể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giải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thích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như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sau</a:t>
                </a:r>
                <a:r>
                  <a:rPr lang="en-US" sz="2200" dirty="0">
                    <a:latin typeface="UTM Avo" panose="02040603050506020204" pitchFamily="18"/>
                  </a:rPr>
                  <a:t>: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thập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phân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hữu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hạn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không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thể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thập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phân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vô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hạn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không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tuần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hoàn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và</a:t>
                </a:r>
                <a:r>
                  <a:rPr lang="en-US" sz="2200" dirty="0">
                    <a:latin typeface="UTM Avo" panose="02040603050506020204" pitchFamily="18"/>
                  </a:rPr>
                  <a:t> do </a:t>
                </a:r>
                <a:r>
                  <a:rPr lang="en-US" sz="2200" dirty="0" err="1">
                    <a:latin typeface="UTM Avo" panose="02040603050506020204" pitchFamily="18"/>
                  </a:rPr>
                  <a:t>đó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không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thể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là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vô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tỉ</a:t>
                </a:r>
                <a:r>
                  <a:rPr lang="en-US" sz="2200" dirty="0">
                    <a:latin typeface="UTM Avo" panose="02040603050506020204" pitchFamily="18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18">
                <a:extLst>
                  <a:ext uri="{FF2B5EF4-FFF2-40B4-BE49-F238E27FC236}">
                    <a16:creationId xmlns:a16="http://schemas.microsoft.com/office/drawing/2014/main" id="{7DED7596-D766-0F8C-6FB4-64C007BB7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2" y="2109700"/>
                <a:ext cx="10561756" cy="3729162"/>
              </a:xfrm>
              <a:prstGeom prst="rect">
                <a:avLst/>
              </a:prstGeom>
              <a:blipFill>
                <a:blip r:embed="rId3"/>
                <a:stretch>
                  <a:fillRect l="-751" r="-58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D954962-4F1B-F46A-CCA0-0B6024FF4889}"/>
              </a:ext>
            </a:extLst>
          </p:cNvPr>
          <p:cNvSpPr txBox="1"/>
          <p:nvPr/>
        </p:nvSpPr>
        <p:spPr>
          <a:xfrm>
            <a:off x="5595332" y="1578407"/>
            <a:ext cx="1001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UTM Avo" panose="02040603050506020204" pitchFamily="18"/>
                <a:cs typeface="Arial" panose="020B0604020202020204" pitchFamily="34" charset="0"/>
              </a:rPr>
              <a:t>Giải</a:t>
            </a:r>
            <a:r>
              <a:rPr lang="en-US" sz="2600" b="1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51">
            <a:extLst>
              <a:ext uri="{FF2B5EF4-FFF2-40B4-BE49-F238E27FC236}">
                <a16:creationId xmlns:a16="http://schemas.microsoft.com/office/drawing/2014/main" id="{83099195-D650-E357-B622-2EAA5A567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713" y="5305684"/>
            <a:ext cx="1084289" cy="132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4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98;p21">
            <a:extLst>
              <a:ext uri="{FF2B5EF4-FFF2-40B4-BE49-F238E27FC236}">
                <a16:creationId xmlns:a16="http://schemas.microsoft.com/office/drawing/2014/main" id="{514633D1-BF7D-8661-DE3B-F27BD14B249D}"/>
              </a:ext>
            </a:extLst>
          </p:cNvPr>
          <p:cNvGrpSpPr/>
          <p:nvPr/>
        </p:nvGrpSpPr>
        <p:grpSpPr>
          <a:xfrm>
            <a:off x="10622997" y="990063"/>
            <a:ext cx="1000473" cy="882326"/>
            <a:chOff x="1028700" y="4564384"/>
            <a:chExt cx="1006842" cy="942434"/>
          </a:xfrm>
        </p:grpSpPr>
        <p:sp>
          <p:nvSpPr>
            <p:cNvPr id="16" name="Google Shape;199;p21">
              <a:extLst>
                <a:ext uri="{FF2B5EF4-FFF2-40B4-BE49-F238E27FC236}">
                  <a16:creationId xmlns:a16="http://schemas.microsoft.com/office/drawing/2014/main" id="{7B56E48B-6F5E-A835-A0A6-D44D5210AF66}"/>
                </a:ext>
              </a:extLst>
            </p:cNvPr>
            <p:cNvSpPr/>
            <p:nvPr/>
          </p:nvSpPr>
          <p:spPr>
            <a:xfrm>
              <a:off x="1028700" y="4926696"/>
              <a:ext cx="218499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00;p21">
              <a:extLst>
                <a:ext uri="{FF2B5EF4-FFF2-40B4-BE49-F238E27FC236}">
                  <a16:creationId xmlns:a16="http://schemas.microsoft.com/office/drawing/2014/main" id="{E9ACD8CD-C0DE-878A-E26F-80991390730F}"/>
                </a:ext>
              </a:extLst>
            </p:cNvPr>
            <p:cNvSpPr/>
            <p:nvPr/>
          </p:nvSpPr>
          <p:spPr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1;p21">
              <a:extLst>
                <a:ext uri="{FF2B5EF4-FFF2-40B4-BE49-F238E27FC236}">
                  <a16:creationId xmlns:a16="http://schemas.microsoft.com/office/drawing/2014/main" id="{901A4E2B-9D65-F5ED-7E1A-5244A4487173}"/>
                </a:ext>
              </a:extLst>
            </p:cNvPr>
            <p:cNvSpPr/>
            <p:nvPr/>
          </p:nvSpPr>
          <p:spPr>
            <a:xfrm>
              <a:off x="1070574" y="4861938"/>
              <a:ext cx="241485" cy="603074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Hộp Văn bản 9">
            <a:extLst>
              <a:ext uri="{FF2B5EF4-FFF2-40B4-BE49-F238E27FC236}">
                <a16:creationId xmlns:a16="http://schemas.microsoft.com/office/drawing/2014/main" id="{1E420512-3EE9-E4A1-5CC6-BA8B54D0846D}"/>
              </a:ext>
            </a:extLst>
          </p:cNvPr>
          <p:cNvSpPr txBox="1"/>
          <p:nvPr/>
        </p:nvSpPr>
        <p:spPr>
          <a:xfrm>
            <a:off x="2723330" y="1872389"/>
            <a:ext cx="6427777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Phát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biểu</a:t>
            </a:r>
            <a:r>
              <a:rPr lang="en-US" sz="2400" dirty="0">
                <a:latin typeface="UTM Avo" panose="02040603050506020204" pitchFamily="18"/>
              </a:rPr>
              <a:t> “</a:t>
            </a:r>
            <a:r>
              <a:rPr lang="en-US" sz="2400" dirty="0" err="1">
                <a:latin typeface="UTM Avo" panose="02040603050506020204" pitchFamily="18"/>
              </a:rPr>
              <a:t>Mỗi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vô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tỉ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đều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không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thể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hữu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tỉ</a:t>
            </a:r>
            <a:r>
              <a:rPr lang="en-US" sz="2400" dirty="0">
                <a:latin typeface="UTM Avo" panose="02040603050506020204" pitchFamily="18"/>
              </a:rPr>
              <a:t>” </a:t>
            </a:r>
            <a:r>
              <a:rPr lang="en-US" sz="2400" dirty="0" err="1">
                <a:latin typeface="UTM Avo" panose="02040603050506020204" pitchFamily="18"/>
              </a:rPr>
              <a:t>là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đúng</a:t>
            </a:r>
            <a:r>
              <a:rPr lang="en-US" sz="2400" dirty="0">
                <a:latin typeface="UTM Avo" panose="02040603050506020204" pitchFamily="18"/>
              </a:rPr>
              <a:t> hay </a:t>
            </a:r>
            <a:r>
              <a:rPr lang="en-US" sz="2400" dirty="0" err="1">
                <a:latin typeface="UTM Avo" panose="02040603050506020204" pitchFamily="18"/>
              </a:rPr>
              <a:t>sai</a:t>
            </a:r>
            <a:r>
              <a:rPr lang="en-US" sz="2400" dirty="0">
                <a:latin typeface="UTM Avo" panose="02040603050506020204" pitchFamily="18"/>
              </a:rPr>
              <a:t>? </a:t>
            </a:r>
            <a:r>
              <a:rPr lang="en-US" sz="2400" dirty="0" err="1">
                <a:latin typeface="UTM Avo" panose="02040603050506020204" pitchFamily="18"/>
              </a:rPr>
              <a:t>Vì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sao</a:t>
            </a:r>
            <a:r>
              <a:rPr lang="en-US" sz="2400" dirty="0">
                <a:latin typeface="UTM Avo" panose="02040603050506020204" pitchFamily="18"/>
              </a:rPr>
              <a:t>? </a:t>
            </a:r>
          </a:p>
        </p:txBody>
      </p:sp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74DF7B49-571D-96F1-AEF9-20E4C33BDEF3}"/>
              </a:ext>
            </a:extLst>
          </p:cNvPr>
          <p:cNvSpPr txBox="1"/>
          <p:nvPr/>
        </p:nvSpPr>
        <p:spPr>
          <a:xfrm>
            <a:off x="2137740" y="3221271"/>
            <a:ext cx="5331321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hữu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tỉ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vô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/>
                <a:ea typeface="Times New Roman" panose="02020603050405020304" pitchFamily="18" charset="0"/>
              </a:rPr>
              <a:t>tỉ</a:t>
            </a:r>
            <a:r>
              <a:rPr lang="en-US" sz="2400" dirty="0">
                <a:effectLst/>
                <a:latin typeface="UTM Avo" panose="02040603050506020204" pitchFamily="18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1" name="Mũi tên: Phải 3">
            <a:extLst>
              <a:ext uri="{FF2B5EF4-FFF2-40B4-BE49-F238E27FC236}">
                <a16:creationId xmlns:a16="http://schemas.microsoft.com/office/drawing/2014/main" id="{39156A28-CC7E-C1D9-4071-304685EF97AB}"/>
              </a:ext>
            </a:extLst>
          </p:cNvPr>
          <p:cNvSpPr/>
          <p:nvPr/>
        </p:nvSpPr>
        <p:spPr>
          <a:xfrm>
            <a:off x="966323" y="3312497"/>
            <a:ext cx="959896" cy="56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/>
            </a:endParaRPr>
          </a:p>
        </p:txBody>
      </p:sp>
      <p:sp>
        <p:nvSpPr>
          <p:cNvPr id="22" name="Hình chữ nhật: Góc Tròn 16">
            <a:extLst>
              <a:ext uri="{FF2B5EF4-FFF2-40B4-BE49-F238E27FC236}">
                <a16:creationId xmlns:a16="http://schemas.microsoft.com/office/drawing/2014/main" id="{29883286-851D-574E-A5C5-824E7E351563}"/>
              </a:ext>
            </a:extLst>
          </p:cNvPr>
          <p:cNvSpPr/>
          <p:nvPr/>
        </p:nvSpPr>
        <p:spPr>
          <a:xfrm>
            <a:off x="609096" y="1937784"/>
            <a:ext cx="2039611" cy="564356"/>
          </a:xfrm>
          <a:prstGeom prst="roundRect">
            <a:avLst/>
          </a:prstGeom>
          <a:solidFill>
            <a:srgbClr val="E46C0A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4" name="Google Shape;2049;p13">
            <a:extLst>
              <a:ext uri="{FF2B5EF4-FFF2-40B4-BE49-F238E27FC236}">
                <a16:creationId xmlns:a16="http://schemas.microsoft.com/office/drawing/2014/main" id="{435933E3-C3CA-3C83-C177-EF6860F25CEB}"/>
              </a:ext>
            </a:extLst>
          </p:cNvPr>
          <p:cNvGrpSpPr/>
          <p:nvPr/>
        </p:nvGrpSpPr>
        <p:grpSpPr>
          <a:xfrm rot="1385541">
            <a:off x="421220" y="4214255"/>
            <a:ext cx="597193" cy="957471"/>
            <a:chOff x="1450227" y="1895738"/>
            <a:chExt cx="1194386" cy="1914942"/>
          </a:xfrm>
        </p:grpSpPr>
        <p:sp>
          <p:nvSpPr>
            <p:cNvPr id="25" name="Google Shape;2050;p13">
              <a:extLst>
                <a:ext uri="{FF2B5EF4-FFF2-40B4-BE49-F238E27FC236}">
                  <a16:creationId xmlns:a16="http://schemas.microsoft.com/office/drawing/2014/main" id="{F0CD25E0-C93F-D247-ADE5-66FB0929EDA6}"/>
                </a:ext>
              </a:extLst>
            </p:cNvPr>
            <p:cNvSpPr/>
            <p:nvPr/>
          </p:nvSpPr>
          <p:spPr>
            <a:xfrm>
              <a:off x="1701461" y="2656461"/>
              <a:ext cx="645065" cy="620472"/>
            </a:xfrm>
            <a:custGeom>
              <a:avLst/>
              <a:gdLst/>
              <a:ahLst/>
              <a:cxnLst/>
              <a:rect l="l" t="t" r="r" b="b"/>
              <a:pathLst>
                <a:path w="645065" h="620472" extrusionOk="0">
                  <a:moveTo>
                    <a:pt x="378849" y="184272"/>
                  </a:moveTo>
                  <a:cubicBezTo>
                    <a:pt x="226520" y="49647"/>
                    <a:pt x="154682" y="-13760"/>
                    <a:pt x="88923" y="2497"/>
                  </a:cubicBezTo>
                  <a:cubicBezTo>
                    <a:pt x="32882" y="16354"/>
                    <a:pt x="-1529" y="75779"/>
                    <a:pt x="52" y="135372"/>
                  </a:cubicBezTo>
                  <a:cubicBezTo>
                    <a:pt x="3336" y="259280"/>
                    <a:pt x="283934" y="478377"/>
                    <a:pt x="383480" y="553102"/>
                  </a:cubicBezTo>
                  <a:cubicBezTo>
                    <a:pt x="442258" y="597215"/>
                    <a:pt x="518673" y="643277"/>
                    <a:pt x="583189" y="607915"/>
                  </a:cubicBezTo>
                  <a:cubicBezTo>
                    <a:pt x="613841" y="591114"/>
                    <a:pt x="637576" y="558253"/>
                    <a:pt x="643513" y="518449"/>
                  </a:cubicBezTo>
                  <a:cubicBezTo>
                    <a:pt x="659677" y="410059"/>
                    <a:pt x="548173" y="333906"/>
                    <a:pt x="378849" y="184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51;p13">
              <a:extLst>
                <a:ext uri="{FF2B5EF4-FFF2-40B4-BE49-F238E27FC236}">
                  <a16:creationId xmlns:a16="http://schemas.microsoft.com/office/drawing/2014/main" id="{1B6D14D4-F87E-D569-F563-0CB16F7456F5}"/>
                </a:ext>
              </a:extLst>
            </p:cNvPr>
            <p:cNvSpPr/>
            <p:nvPr/>
          </p:nvSpPr>
          <p:spPr>
            <a:xfrm>
              <a:off x="1450227" y="3470026"/>
              <a:ext cx="709582" cy="340654"/>
            </a:xfrm>
            <a:custGeom>
              <a:avLst/>
              <a:gdLst/>
              <a:ahLst/>
              <a:cxnLst/>
              <a:rect l="l" t="t" r="r" b="b"/>
              <a:pathLst>
                <a:path w="709582" h="340654" extrusionOk="0">
                  <a:moveTo>
                    <a:pt x="677075" y="34201"/>
                  </a:moveTo>
                  <a:cubicBezTo>
                    <a:pt x="635797" y="-9360"/>
                    <a:pt x="560810" y="-8614"/>
                    <a:pt x="334813" y="21252"/>
                  </a:cubicBezTo>
                  <a:cubicBezTo>
                    <a:pt x="238808" y="33944"/>
                    <a:pt x="148219" y="43599"/>
                    <a:pt x="60217" y="93066"/>
                  </a:cubicBezTo>
                  <a:cubicBezTo>
                    <a:pt x="-33274" y="145620"/>
                    <a:pt x="-14139" y="316586"/>
                    <a:pt x="91565" y="334663"/>
                  </a:cubicBezTo>
                  <a:cubicBezTo>
                    <a:pt x="188600" y="351258"/>
                    <a:pt x="279132" y="330259"/>
                    <a:pt x="372133" y="309627"/>
                  </a:cubicBezTo>
                  <a:cubicBezTo>
                    <a:pt x="601004" y="258843"/>
                    <a:pt x="666281" y="233305"/>
                    <a:pt x="694070" y="182054"/>
                  </a:cubicBezTo>
                  <a:cubicBezTo>
                    <a:pt x="719838" y="134540"/>
                    <a:pt x="713051" y="72170"/>
                    <a:pt x="677075" y="34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52;p13">
              <a:extLst>
                <a:ext uri="{FF2B5EF4-FFF2-40B4-BE49-F238E27FC236}">
                  <a16:creationId xmlns:a16="http://schemas.microsoft.com/office/drawing/2014/main" id="{9A29C8C5-2E99-B3BD-0029-8F297303B57A}"/>
                </a:ext>
              </a:extLst>
            </p:cNvPr>
            <p:cNvSpPr/>
            <p:nvPr/>
          </p:nvSpPr>
          <p:spPr>
            <a:xfrm>
              <a:off x="2089168" y="1895738"/>
              <a:ext cx="555445" cy="1006629"/>
            </a:xfrm>
            <a:custGeom>
              <a:avLst/>
              <a:gdLst/>
              <a:ahLst/>
              <a:cxnLst/>
              <a:rect l="l" t="t" r="r" b="b"/>
              <a:pathLst>
                <a:path w="555445" h="1006629" extrusionOk="0">
                  <a:moveTo>
                    <a:pt x="513568" y="693665"/>
                  </a:moveTo>
                  <a:cubicBezTo>
                    <a:pt x="267434" y="85057"/>
                    <a:pt x="260051" y="40305"/>
                    <a:pt x="159280" y="5775"/>
                  </a:cubicBezTo>
                  <a:cubicBezTo>
                    <a:pt x="95243" y="-16171"/>
                    <a:pt x="33863" y="26893"/>
                    <a:pt x="11827" y="93315"/>
                  </a:cubicBezTo>
                  <a:cubicBezTo>
                    <a:pt x="-22779" y="197622"/>
                    <a:pt x="15582" y="252669"/>
                    <a:pt x="166461" y="588903"/>
                  </a:cubicBezTo>
                  <a:cubicBezTo>
                    <a:pt x="300976" y="888672"/>
                    <a:pt x="338338" y="967583"/>
                    <a:pt x="419297" y="1000478"/>
                  </a:cubicBezTo>
                  <a:cubicBezTo>
                    <a:pt x="487758" y="1028298"/>
                    <a:pt x="624429" y="967817"/>
                    <a:pt x="513568" y="6936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Picture 7">
            <a:extLst>
              <a:ext uri="{FF2B5EF4-FFF2-40B4-BE49-F238E27FC236}">
                <a16:creationId xmlns:a16="http://schemas.microsoft.com/office/drawing/2014/main" id="{11124A4B-0497-97E9-7FC4-E53571E70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930618"/>
            <a:ext cx="2961061" cy="19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17B448E-3A6A-D950-097D-C5F32FD01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535" y="2920440"/>
            <a:ext cx="2866614" cy="18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4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Nhạc</a:t>
            </a: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nền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F2547C4-4796-C570-015B-60AF02FCA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7156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4420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2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3" y="3039262"/>
            <a:ext cx="133513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3200" i="1" kern="0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UTM Avo" panose="02040603050506020204" pitchFamily="18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  <m:t>9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3200" b="0" i="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vi-VN" sz="3200" b="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I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vi-VN" sz="3200" b="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vi-VN" sz="3200" b="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I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3200" i="1" kern="0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UTM Avo" panose="02040603050506020204" pitchFamily="18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3200" b="0" i="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vi-VN" sz="3200" b="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I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3200" i="1" kern="0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UTM Avo" panose="02040603050506020204" pitchFamily="18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  <m:t>4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3200" b="0" i="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vi-VN" sz="3200" b="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0" dirty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Q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078292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1"/>
              <a:ext cx="10170536" cy="1863939"/>
              <a:chOff x="1107064" y="24800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800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3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Phát</a:t>
                </a:r>
                <a:r>
                  <a:rPr lang="en-US" sz="33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3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biểu</a:t>
                </a:r>
                <a:r>
                  <a:rPr lang="en-US" sz="33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3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nào</a:t>
                </a:r>
                <a:r>
                  <a:rPr lang="en-US" sz="33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3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sau</a:t>
                </a:r>
                <a:r>
                  <a:rPr lang="en-US" sz="33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3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đây</a:t>
                </a:r>
                <a:r>
                  <a:rPr lang="en-US" sz="33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3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33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3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sai</a:t>
                </a:r>
                <a:r>
                  <a:rPr lang="en-US" sz="33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 ?</a:t>
                </a:r>
                <a:endParaRPr lang="en-US" sz="3300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00" b="1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cs typeface="Arial"/>
                  <a:sym typeface="Arial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696948" y="2036997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Âm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thanh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Đúng</a:t>
            </a:r>
            <a:endParaRPr lang="en-US" sz="1400" b="1" kern="0" dirty="0">
              <a:solidFill>
                <a:schemeClr val="tx2">
                  <a:lumMod val="10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25070" y="3528341"/>
            <a:ext cx="1237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Âm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thanh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Sai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C103396C-EF02-7199-BC11-EB424BE131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44" y="7145"/>
            <a:ext cx="757156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2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2"/>
            <a:ext cx="1335139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7" y="305087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1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465283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3200" i="1" kern="0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UTM Avo" panose="02040603050506020204" pitchFamily="18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7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b="0" i="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12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4" y="2465043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3,(14)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kern="0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 ker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UTM Avo" panose="02040603050506020204" pitchFamily="18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 ker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UTM Avo" panose="02040603050506020204" pitchFamily="18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097969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trong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sau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không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hữu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tỉ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?</a:t>
                </a:r>
                <a:endParaRPr lang="en-US" sz="3200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00" b="1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cs typeface="Arial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7AA5093-AD5F-6367-CCD1-94ECFD8F50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44" y="7145"/>
            <a:ext cx="757156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10"/>
            <a:ext cx="1335139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1" y="3039262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3" y="5206904"/>
            <a:ext cx="1335139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6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0,012001200012…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0,12341234…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9" y="2446968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i="0" kern="0" dirty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ea typeface="Times New Roman" panose="02020603050405020304" pitchFamily="18" charset="0"/>
                            <a:sym typeface="Arial"/>
                          </a:rPr>
                          <m:t>0,121212…</m:t>
                        </m:r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1" y="245086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3200" i="1" kern="0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UTM Avo" panose="02040603050506020204" pitchFamily="18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  <a:sym typeface="Arial"/>
                              </a:rPr>
                              <m:t>121</m:t>
                            </m:r>
                          </m:e>
                        </m:rad>
                      </m:oMath>
                    </m:oMathPara>
                  </a14:m>
                  <a:endPara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0847964" cy="2009400"/>
            <a:chOff x="150128" y="102542"/>
            <a:chExt cx="1084796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9891028" cy="1863939"/>
              <a:chOff x="1107063" y="247999"/>
              <a:chExt cx="10118656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118655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Trong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sau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đây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vô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tỉ</a:t>
                </a:r>
                <a:r>
                  <a:rPr lang="en-US" sz="32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imes New Roman" panose="02020603050405020304" pitchFamily="18" charset="0"/>
                    <a:sym typeface="Arial"/>
                  </a:rPr>
                  <a:t>?</a:t>
                </a:r>
                <a:endParaRPr lang="en-US" sz="3200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00" b="1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cs typeface="Arial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0FE5E22-3D86-8E9C-CAA2-199A8EC35BC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44" y="7145"/>
            <a:ext cx="757156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82330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5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40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5" y="3054759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40" y="3054759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6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25198" y="2474971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endParaRPr lang="en-US" sz="2700" kern="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ố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ậ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ô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kh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ô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tu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ầ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ho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</m:oMath>
                    </m:oMathPara>
                  </a14:m>
                  <a:endParaRPr lang="en-US" sz="27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endParaRPr lang="en-US" sz="27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ố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ậ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</m:oMath>
                    </m:oMathPara>
                  </a14:m>
                  <a:endParaRPr lang="vi-VN" sz="27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endParaRPr>
                </a:p>
                <a:p>
                  <a:pPr algn="ctr" defTabSz="121917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ữ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</m:oMath>
                    </m:oMathPara>
                  </a14:m>
                  <a:endParaRPr lang="en-US" sz="27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4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endParaRPr lang="en-US" sz="27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ố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ậ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ô </m:t>
                        </m:r>
                      </m:oMath>
                    </m:oMathPara>
                  </a14:m>
                  <a:endParaRPr lang="vi-VN" sz="27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endParaRPr>
                </a:p>
                <a:p>
                  <a:pPr algn="ctr" defTabSz="121917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tu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ầ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ho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en-US" sz="2700" ker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n</m:t>
                        </m:r>
                      </m:oMath>
                    </m:oMathPara>
                  </a14:m>
                  <a:endParaRPr lang="en-US" sz="27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endParaRPr lang="en-US" sz="2700" kern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ố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ữ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700" kern="0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UTM Avo" panose="02040603050506020204" pitchFamily="18"/>
                            <a:sym typeface="Arial"/>
                          </a:rPr>
                          <m:t>ỉ</m:t>
                        </m:r>
                      </m:oMath>
                    </m:oMathPara>
                  </a14:m>
                  <a:endParaRPr lang="en-US" sz="27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9" y="161108"/>
            <a:ext cx="10825015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40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Số</a:t>
                </a:r>
                <a:r>
                  <a:rPr lang="fr-FR" sz="40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 </a:t>
                </a:r>
                <a:r>
                  <a:rPr lang="fr-FR" sz="40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vô</a:t>
                </a:r>
                <a:r>
                  <a:rPr lang="fr-FR" sz="40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 </a:t>
                </a:r>
                <a:r>
                  <a:rPr lang="fr-FR" sz="40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tỉ</a:t>
                </a:r>
                <a:r>
                  <a:rPr lang="fr-FR" sz="40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 là </a:t>
                </a:r>
                <a:r>
                  <a:rPr lang="fr-FR" sz="4000" kern="0" dirty="0" err="1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số</a:t>
                </a:r>
                <a:r>
                  <a:rPr lang="fr-FR" sz="4000" kern="0" dirty="0">
                    <a:solidFill>
                      <a:schemeClr val="tx2">
                        <a:lumMod val="10000"/>
                      </a:schemeClr>
                    </a:solidFill>
                    <a:latin typeface="UTM Avo" panose="02040603050506020204" pitchFamily="18"/>
                    <a:sym typeface="Arial"/>
                  </a:rPr>
                  <a:t>:</a:t>
                </a:r>
                <a:endParaRPr lang="en-US" sz="4000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19564"/>
              <a:ext cx="909211" cy="9359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200" b="1" kern="0" dirty="0">
                  <a:solidFill>
                    <a:schemeClr val="tx2">
                      <a:lumMod val="10000"/>
                    </a:schemeClr>
                  </a:solidFill>
                  <a:latin typeface="UTM Avo" panose="02040603050506020204" pitchFamily="18"/>
                  <a:cs typeface="Arial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696948" y="2036997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Âm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thanh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Đúng</a:t>
            </a:r>
            <a:endParaRPr lang="en-US" sz="1400" b="1" kern="0" dirty="0">
              <a:solidFill>
                <a:schemeClr val="tx2">
                  <a:lumMod val="10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01024" y="3625081"/>
            <a:ext cx="1237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Âm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thanh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1400" b="1" kern="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sym typeface="Arial"/>
              </a:rPr>
              <a:t> Sai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50464C10-7669-CB76-EBDC-7F8DACA377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44" y="7145"/>
            <a:ext cx="757156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33D0C5-66DC-2ED3-1B1D-E7B7E1DAF2EE}"/>
              </a:ext>
            </a:extLst>
          </p:cNvPr>
          <p:cNvGrpSpPr/>
          <p:nvPr/>
        </p:nvGrpSpPr>
        <p:grpSpPr>
          <a:xfrm>
            <a:off x="4822032" y="3011092"/>
            <a:ext cx="2736543" cy="1857229"/>
            <a:chOff x="309542" y="967667"/>
            <a:chExt cx="2878585" cy="185722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0129A76F-AD36-CB4D-84F5-288552439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51987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6ADDCB-3E3D-E453-514F-53C194FA50E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A11B899E-0301-C148-7A20-65B5ADD1EC91}"/>
              </a:ext>
            </a:extLst>
          </p:cNvPr>
          <p:cNvSpPr txBox="1"/>
          <p:nvPr/>
        </p:nvSpPr>
        <p:spPr>
          <a:xfrm>
            <a:off x="972497" y="3721642"/>
            <a:ext cx="2893219" cy="185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Ghi </a:t>
            </a: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bài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Hộp Văn bản 12">
            <a:extLst>
              <a:ext uri="{FF2B5EF4-FFF2-40B4-BE49-F238E27FC236}">
                <a16:creationId xmlns:a16="http://schemas.microsoft.com/office/drawing/2014/main" id="{E7CC1B84-F922-5EE7-2CC4-DBDE640C3EE8}"/>
              </a:ext>
            </a:extLst>
          </p:cNvPr>
          <p:cNvSpPr txBox="1"/>
          <p:nvPr/>
        </p:nvSpPr>
        <p:spPr>
          <a:xfrm>
            <a:off x="4439763" y="3721641"/>
            <a:ext cx="2994819" cy="185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 </a:t>
            </a: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tập </a:t>
            </a: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67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ách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t-BR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Hộp Văn bản 17">
            <a:extLst>
              <a:ext uri="{FF2B5EF4-FFF2-40B4-BE49-F238E27FC236}">
                <a16:creationId xmlns:a16="http://schemas.microsoft.com/office/drawing/2014/main" id="{E2E7BB97-8BAC-7368-0EA4-C57FF61167BB}"/>
              </a:ext>
            </a:extLst>
          </p:cNvPr>
          <p:cNvSpPr txBox="1"/>
          <p:nvPr/>
        </p:nvSpPr>
        <p:spPr>
          <a:xfrm>
            <a:off x="8181277" y="3714396"/>
            <a:ext cx="2745223" cy="1859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46">
              <a:lnSpc>
                <a:spcPct val="150000"/>
              </a:lnSpc>
              <a:defRPr/>
            </a:pPr>
            <a:r>
              <a:rPr lang="vi-VN" sz="2667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Chuẩn bị </a:t>
            </a:r>
          </a:p>
          <a:p>
            <a:pPr lvl="0" algn="ctr" defTabSz="914446">
              <a:lnSpc>
                <a:spcPct val="150000"/>
              </a:lnSpc>
              <a:defRPr/>
            </a:pPr>
            <a:r>
              <a:rPr lang="vi-VN" sz="2667" b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phần tiếp theo của bài học</a:t>
            </a:r>
          </a:p>
        </p:txBody>
      </p:sp>
      <p:pic>
        <p:nvPicPr>
          <p:cNvPr id="5" name="Đồ họa 19" descr="Backpack outline">
            <a:extLst>
              <a:ext uri="{FF2B5EF4-FFF2-40B4-BE49-F238E27FC236}">
                <a16:creationId xmlns:a16="http://schemas.microsoft.com/office/drawing/2014/main" id="{0F2F2210-42FF-4D33-0CE5-CC8927544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429" y="2165891"/>
            <a:ext cx="1574800" cy="15748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Đồ họa 20" descr="Backpack outline">
            <a:extLst>
              <a:ext uri="{FF2B5EF4-FFF2-40B4-BE49-F238E27FC236}">
                <a16:creationId xmlns:a16="http://schemas.microsoft.com/office/drawing/2014/main" id="{1F8D5403-6B70-7662-7F1A-5ED20806B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7354" y="2208425"/>
            <a:ext cx="1574800" cy="1574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Đồ họa 21" descr="Backpack outline">
            <a:extLst>
              <a:ext uri="{FF2B5EF4-FFF2-40B4-BE49-F238E27FC236}">
                <a16:creationId xmlns:a16="http://schemas.microsoft.com/office/drawing/2014/main" id="{08654BE8-6ED6-2254-0314-04C8ECFD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488" y="2208425"/>
            <a:ext cx="1574800" cy="1574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F497C0-3E10-4FC5-D836-718421E3E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0586532" y="1315417"/>
            <a:ext cx="1016437" cy="9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D8C709-9454-C7B7-FF1B-F24C0136F905}"/>
              </a:ext>
            </a:extLst>
          </p:cNvPr>
          <p:cNvGrpSpPr/>
          <p:nvPr/>
        </p:nvGrpSpPr>
        <p:grpSpPr>
          <a:xfrm>
            <a:off x="4822032" y="3011092"/>
            <a:ext cx="2736543" cy="1857229"/>
            <a:chOff x="309542" y="967667"/>
            <a:chExt cx="2878585" cy="185722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F1AD23ED-1434-4C91-7A3A-0204D8ACA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51987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6D34DB-F0C9-ACFC-C2F7-70B441D112B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12D8E-95D4-FEAA-4466-B0A0969F2F22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B8277-022A-FA83-1F27-8AB4EC66CB9E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fanpage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Hoc10 -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1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10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nhận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thêm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giảng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dạy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link: 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DF1492-905C-F2F2-AE28-5D1AE2B9DF20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384142EF-7412-E984-432B-75EE1BBB9309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biết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</a:t>
            </a:r>
            <a:endParaRPr lang="en-US" sz="2400" b="1" u="sng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47845-F3B8-7C7E-CBFD-026113046482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9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C51CD2EB-38CB-6657-D095-B85CFDE4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D06E2-E04F-02F2-3DE7-15A84D572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2136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21">
                <a:extLst>
                  <a:ext uri="{FF2B5EF4-FFF2-40B4-BE49-F238E27FC236}">
                    <a16:creationId xmlns:a16="http://schemas.microsoft.com/office/drawing/2014/main" id="{D6D242C3-CC4F-0493-2BFB-69C94C03AA1B}"/>
                  </a:ext>
                </a:extLst>
              </p:cNvPr>
              <p:cNvSpPr txBox="1"/>
              <p:nvPr/>
            </p:nvSpPr>
            <p:spPr>
              <a:xfrm>
                <a:off x="4057257" y="1684595"/>
                <a:ext cx="17287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effectLst/>
                    <a:latin typeface="UTM Avo" panose="02040603050506020204" pitchFamily="18"/>
                    <a:ea typeface="Times New Roman" panose="02020603050405020304" pitchFamily="18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effectLst/>
                    <a:latin typeface="UTM Avo" panose="02040603050506020204" pitchFamily="18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chemeClr val="tx1"/>
                    </a:solidFill>
                    <a:effectLst/>
                    <a:latin typeface="UTM Avo" panose="02040603050506020204" pitchFamily="18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chemeClr val="tx1"/>
                    </a:solidFill>
                    <a:effectLst/>
                    <a:latin typeface="UTM Avo" panose="02040603050506020204" pitchFamily="18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4" name="Hộp Văn bản 21">
                <a:extLst>
                  <a:ext uri="{FF2B5EF4-FFF2-40B4-BE49-F238E27FC236}">
                    <a16:creationId xmlns:a16="http://schemas.microsoft.com/office/drawing/2014/main" id="{D6D242C3-CC4F-0493-2BFB-69C94C03A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257" y="1684595"/>
                <a:ext cx="1728788" cy="430887"/>
              </a:xfrm>
              <a:prstGeom prst="rect">
                <a:avLst/>
              </a:prstGeom>
              <a:blipFill>
                <a:blip r:embed="rId3"/>
                <a:stretch>
                  <a:fillRect l="-4380" t="-8571" b="-2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4">
                <a:extLst>
                  <a:ext uri="{FF2B5EF4-FFF2-40B4-BE49-F238E27FC236}">
                    <a16:creationId xmlns:a16="http://schemas.microsoft.com/office/drawing/2014/main" id="{FE8B0F84-8EBE-97DF-80AF-AECF3D2049EC}"/>
                  </a:ext>
                </a:extLst>
              </p:cNvPr>
              <p:cNvSpPr txBox="1"/>
              <p:nvPr/>
            </p:nvSpPr>
            <p:spPr>
              <a:xfrm>
                <a:off x="4083584" y="2187584"/>
                <a:ext cx="2100262" cy="6561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+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8</m:t>
                          </m:r>
                        </m:den>
                      </m:f>
                      <m:r>
                        <a:rPr lang="vi-V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: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5" name="Hộp Văn bản 14">
                <a:extLst>
                  <a:ext uri="{FF2B5EF4-FFF2-40B4-BE49-F238E27FC236}">
                    <a16:creationId xmlns:a16="http://schemas.microsoft.com/office/drawing/2014/main" id="{FE8B0F84-8EBE-97DF-80AF-AECF3D20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584" y="2187584"/>
                <a:ext cx="2100262" cy="656142"/>
              </a:xfrm>
              <a:prstGeom prst="rect">
                <a:avLst/>
              </a:prstGeom>
              <a:blipFill>
                <a:blip r:embed="rId4"/>
                <a:stretch>
                  <a:fillRect t="-5769" r="-602" b="-173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ình Bầu dục 15">
            <a:extLst>
              <a:ext uri="{FF2B5EF4-FFF2-40B4-BE49-F238E27FC236}">
                <a16:creationId xmlns:a16="http://schemas.microsoft.com/office/drawing/2014/main" id="{FC2CC8F1-621D-7856-814C-54B14A7AD3E2}"/>
              </a:ext>
            </a:extLst>
          </p:cNvPr>
          <p:cNvSpPr/>
          <p:nvPr/>
        </p:nvSpPr>
        <p:spPr>
          <a:xfrm>
            <a:off x="766618" y="1769544"/>
            <a:ext cx="2397987" cy="65614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toán</a:t>
            </a:r>
            <a:endParaRPr lang="en-US" sz="2400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26">
                <a:extLst>
                  <a:ext uri="{FF2B5EF4-FFF2-40B4-BE49-F238E27FC236}">
                    <a16:creationId xmlns:a16="http://schemas.microsoft.com/office/drawing/2014/main" id="{584251D7-13AC-CA85-8A5D-57BF205F04A8}"/>
                  </a:ext>
                </a:extLst>
              </p:cNvPr>
              <p:cNvSpPr txBox="1"/>
              <p:nvPr/>
            </p:nvSpPr>
            <p:spPr>
              <a:xfrm>
                <a:off x="4154120" y="3006250"/>
                <a:ext cx="1959190" cy="6561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+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.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4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7" name="Hộp Văn bản 26">
                <a:extLst>
                  <a:ext uri="{FF2B5EF4-FFF2-40B4-BE49-F238E27FC236}">
                    <a16:creationId xmlns:a16="http://schemas.microsoft.com/office/drawing/2014/main" id="{584251D7-13AC-CA85-8A5D-57BF205F0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120" y="3006250"/>
                <a:ext cx="1959190" cy="656142"/>
              </a:xfrm>
              <a:prstGeom prst="rect">
                <a:avLst/>
              </a:prstGeom>
              <a:blipFill>
                <a:blip r:embed="rId5"/>
                <a:stretch>
                  <a:fillRect l="-641" t="-3774" r="-2564" b="-169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27">
                <a:extLst>
                  <a:ext uri="{FF2B5EF4-FFF2-40B4-BE49-F238E27FC236}">
                    <a16:creationId xmlns:a16="http://schemas.microsoft.com/office/drawing/2014/main" id="{CCA07F7D-C944-DB5E-77C4-CAA869F0B35D}"/>
                  </a:ext>
                </a:extLst>
              </p:cNvPr>
              <p:cNvSpPr txBox="1"/>
              <p:nvPr/>
            </p:nvSpPr>
            <p:spPr>
              <a:xfrm>
                <a:off x="4165624" y="3789181"/>
                <a:ext cx="1521057" cy="652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+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8" name="Hộp Văn bản 27">
                <a:extLst>
                  <a:ext uri="{FF2B5EF4-FFF2-40B4-BE49-F238E27FC236}">
                    <a16:creationId xmlns:a16="http://schemas.microsoft.com/office/drawing/2014/main" id="{CCA07F7D-C944-DB5E-77C4-CAA869F0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24" y="3789181"/>
                <a:ext cx="1521057" cy="652423"/>
              </a:xfrm>
              <a:prstGeom prst="rect">
                <a:avLst/>
              </a:prstGeom>
              <a:blipFill>
                <a:blip r:embed="rId6"/>
                <a:stretch>
                  <a:fillRect l="-826" t="-3846" r="-4132" b="-1538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28">
                <a:extLst>
                  <a:ext uri="{FF2B5EF4-FFF2-40B4-BE49-F238E27FC236}">
                    <a16:creationId xmlns:a16="http://schemas.microsoft.com/office/drawing/2014/main" id="{93CF4EAB-9B4D-E7C5-2F73-27B4125F1AF4}"/>
                  </a:ext>
                </a:extLst>
              </p:cNvPr>
              <p:cNvSpPr txBox="1"/>
              <p:nvPr/>
            </p:nvSpPr>
            <p:spPr>
              <a:xfrm>
                <a:off x="4750398" y="4553160"/>
                <a:ext cx="1466555" cy="652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tx1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9" name="Hộp Văn bản 28">
                <a:extLst>
                  <a:ext uri="{FF2B5EF4-FFF2-40B4-BE49-F238E27FC236}">
                    <a16:creationId xmlns:a16="http://schemas.microsoft.com/office/drawing/2014/main" id="{93CF4EAB-9B4D-E7C5-2F73-27B4125F1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398" y="4553160"/>
                <a:ext cx="1466555" cy="6524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29">
                <a:extLst>
                  <a:ext uri="{FF2B5EF4-FFF2-40B4-BE49-F238E27FC236}">
                    <a16:creationId xmlns:a16="http://schemas.microsoft.com/office/drawing/2014/main" id="{641C9749-F7EA-2049-6CE5-A4E766607993}"/>
                  </a:ext>
                </a:extLst>
              </p:cNvPr>
              <p:cNvSpPr txBox="1"/>
              <p:nvPr/>
            </p:nvSpPr>
            <p:spPr>
              <a:xfrm>
                <a:off x="4750398" y="5317139"/>
                <a:ext cx="854272" cy="346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m:t>2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10" name="Hộp Văn bản 29">
                <a:extLst>
                  <a:ext uri="{FF2B5EF4-FFF2-40B4-BE49-F238E27FC236}">
                    <a16:creationId xmlns:a16="http://schemas.microsoft.com/office/drawing/2014/main" id="{641C9749-F7EA-2049-6CE5-A4E766607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398" y="5317139"/>
                <a:ext cx="854272" cy="346249"/>
              </a:xfrm>
              <a:prstGeom prst="rect">
                <a:avLst/>
              </a:prstGeom>
              <a:blipFill>
                <a:blip r:embed="rId8"/>
                <a:stretch>
                  <a:fillRect l="-2857" r="-7857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Bong bóng Ý nghĩ: Hình đám mây 16">
            <a:extLst>
              <a:ext uri="{FF2B5EF4-FFF2-40B4-BE49-F238E27FC236}">
                <a16:creationId xmlns:a16="http://schemas.microsoft.com/office/drawing/2014/main" id="{7E01808A-99CA-760A-5EBF-18A016E555B7}"/>
              </a:ext>
            </a:extLst>
          </p:cNvPr>
          <p:cNvSpPr/>
          <p:nvPr/>
        </p:nvSpPr>
        <p:spPr>
          <a:xfrm flipH="1">
            <a:off x="7358623" y="1889367"/>
            <a:ext cx="4177943" cy="2857089"/>
          </a:xfrm>
          <a:prstGeom prst="cloudCallout">
            <a:avLst>
              <a:gd name="adj1" fmla="val 45489"/>
              <a:gd name="adj2" fmla="val 4892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hữu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tỉ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mà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bình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phương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của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nó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UTM Avo" panose="02040603050506020204" pitchFamily="18"/>
              </a:rPr>
              <a:t>bằng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</a:rPr>
              <a:t> 2 hay không?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17" name="Mũi tên: Phải 18">
            <a:extLst>
              <a:ext uri="{FF2B5EF4-FFF2-40B4-BE49-F238E27FC236}">
                <a16:creationId xmlns:a16="http://schemas.microsoft.com/office/drawing/2014/main" id="{459ABA78-02BA-32F3-C739-ABCFF63C513C}"/>
              </a:ext>
            </a:extLst>
          </p:cNvPr>
          <p:cNvSpPr/>
          <p:nvPr/>
        </p:nvSpPr>
        <p:spPr>
          <a:xfrm>
            <a:off x="3985814" y="5979342"/>
            <a:ext cx="593726" cy="419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F81546B9-3F58-F96F-1B12-ACBDF9E1E35B}"/>
              </a:ext>
            </a:extLst>
          </p:cNvPr>
          <p:cNvSpPr txBox="1"/>
          <p:nvPr/>
        </p:nvSpPr>
        <p:spPr>
          <a:xfrm>
            <a:off x="4664412" y="5935594"/>
            <a:ext cx="1067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UTM Avo" panose="02040603050506020204" pitchFamily="18"/>
              </a:rPr>
              <a:t>Không</a:t>
            </a:r>
            <a:endParaRPr lang="en-US" sz="2200" dirty="0">
              <a:latin typeface="UTM Avo" panose="02040603050506020204" pitchFamily="18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D3B0279F-2520-37B7-CC2A-5F0B5DBDA6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28304" y="3233245"/>
            <a:ext cx="1562543" cy="36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3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  <p:bldP spid="9" grpId="0"/>
      <p:bldP spid="10" grpId="0"/>
      <p:bldP spid="16" grpId="0" animBg="1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B5266A-B77D-2366-0084-C11B37D4D9A4}"/>
              </a:ext>
            </a:extLst>
          </p:cNvPr>
          <p:cNvGrpSpPr/>
          <p:nvPr/>
        </p:nvGrpSpPr>
        <p:grpSpPr>
          <a:xfrm>
            <a:off x="4822032" y="3011092"/>
            <a:ext cx="2736543" cy="1857229"/>
            <a:chOff x="309542" y="967667"/>
            <a:chExt cx="2878585" cy="185722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32D0CC7-4276-24E3-A3B0-02B80650B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51987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904CE-3299-729C-C44E-89428C14AB6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F4DA27B7-C15D-C4FA-1EFF-EBECB8C92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7225" y="1810708"/>
            <a:ext cx="8337549" cy="3971473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D4556638-5E42-2913-83DD-9CFDC15C5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66185" y="3591739"/>
            <a:ext cx="1324320" cy="3266261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442DAB8C-EB5E-52EB-0A62-72EC6321A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6997" y="2927764"/>
            <a:ext cx="1423809" cy="3882663"/>
          </a:xfrm>
          <a:prstGeom prst="rect">
            <a:avLst/>
          </a:prstGeom>
        </p:spPr>
      </p:pic>
      <p:sp>
        <p:nvSpPr>
          <p:cNvPr id="31" name="Hộp Văn bản 29">
            <a:extLst>
              <a:ext uri="{FF2B5EF4-FFF2-40B4-BE49-F238E27FC236}">
                <a16:creationId xmlns:a16="http://schemas.microsoft.com/office/drawing/2014/main" id="{3AEE5406-D55F-6D37-E461-737EDB3F9C72}"/>
              </a:ext>
            </a:extLst>
          </p:cNvPr>
          <p:cNvSpPr txBox="1"/>
          <p:nvPr/>
        </p:nvSpPr>
        <p:spPr>
          <a:xfrm>
            <a:off x="3351034" y="2476014"/>
            <a:ext cx="5543638" cy="190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/>
              </a:rPr>
              <a:t>I. </a:t>
            </a:r>
          </a:p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/>
              </a:rPr>
              <a:t>SỐ VÔ TỈ</a:t>
            </a:r>
          </a:p>
        </p:txBody>
      </p:sp>
    </p:spTree>
    <p:extLst>
      <p:ext uri="{BB962C8B-B14F-4D97-AF65-F5344CB8AC3E}">
        <p14:creationId xmlns:p14="http://schemas.microsoft.com/office/powerpoint/2010/main" val="288690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15">
            <a:extLst>
              <a:ext uri="{FF2B5EF4-FFF2-40B4-BE49-F238E27FC236}">
                <a16:creationId xmlns:a16="http://schemas.microsoft.com/office/drawing/2014/main" id="{60CD7393-A099-5F3C-E2BA-BC1CA69507C9}"/>
              </a:ext>
            </a:extLst>
          </p:cNvPr>
          <p:cNvSpPr/>
          <p:nvPr/>
        </p:nvSpPr>
        <p:spPr>
          <a:xfrm>
            <a:off x="10155874" y="905940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TM Avo" panose="02040603050506020204" pitchFamily="18"/>
            </a:endParaRPr>
          </a:p>
        </p:txBody>
      </p:sp>
      <p:sp>
        <p:nvSpPr>
          <p:cNvPr id="3" name="Google Shape;113;p15">
            <a:extLst>
              <a:ext uri="{FF2B5EF4-FFF2-40B4-BE49-F238E27FC236}">
                <a16:creationId xmlns:a16="http://schemas.microsoft.com/office/drawing/2014/main" id="{186246AC-3FDA-C7E9-9111-C26D51E50A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30830" y="6036784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400">
                <a:latin typeface="UTM Avo" panose="02040603050506020204" pitchFamily="18"/>
              </a:rPr>
              <a:t>6</a:t>
            </a:fld>
            <a:endParaRPr sz="2400">
              <a:latin typeface="UTM Avo" panose="02040603050506020204" pitchFamily="18"/>
            </a:endParaRPr>
          </a:p>
        </p:txBody>
      </p:sp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00029F65-24B8-753A-8E93-C1087400C2FA}"/>
              </a:ext>
            </a:extLst>
          </p:cNvPr>
          <p:cNvSpPr txBox="1"/>
          <p:nvPr/>
        </p:nvSpPr>
        <p:spPr>
          <a:xfrm>
            <a:off x="3812685" y="1629769"/>
            <a:ext cx="45666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UTM Avo" panose="02040603050506020204" pitchFamily="18"/>
              </a:rPr>
              <a:t>1. </a:t>
            </a:r>
            <a:r>
              <a:rPr lang="en-US" sz="2700" b="1" dirty="0" err="1">
                <a:latin typeface="UTM Avo" panose="02040603050506020204" pitchFamily="18"/>
              </a:rPr>
              <a:t>Khái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niệm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số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vô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tỉ</a:t>
            </a:r>
            <a:endParaRPr lang="en-US" sz="2700" b="1" dirty="0">
              <a:latin typeface="UTM Avo" panose="02040603050506020204" pitchFamily="18"/>
            </a:endParaRPr>
          </a:p>
        </p:txBody>
      </p:sp>
      <p:sp>
        <p:nvSpPr>
          <p:cNvPr id="5" name="Hộp Văn bản 33">
            <a:extLst>
              <a:ext uri="{FF2B5EF4-FFF2-40B4-BE49-F238E27FC236}">
                <a16:creationId xmlns:a16="http://schemas.microsoft.com/office/drawing/2014/main" id="{5B6E525E-EF3F-BA8E-7E0F-48C521167342}"/>
              </a:ext>
            </a:extLst>
          </p:cNvPr>
          <p:cNvSpPr txBox="1"/>
          <p:nvPr/>
        </p:nvSpPr>
        <p:spPr>
          <a:xfrm>
            <a:off x="984982" y="2193028"/>
            <a:ext cx="6714040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UTM Avo" panose="02040603050506020204" pitchFamily="18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48970C9-1EFD-EC1E-3B45-C19EEF6B33EF}"/>
                  </a:ext>
                </a:extLst>
              </p:cNvPr>
              <p:cNvSpPr txBox="1"/>
              <p:nvPr/>
            </p:nvSpPr>
            <p:spPr>
              <a:xfrm>
                <a:off x="1234923" y="2881215"/>
                <a:ext cx="5549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/>
                  </a:rPr>
                  <a:t>VD: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smtClean="0">
                        <a:latin typeface="UTM Avo" panose="02040603050506020204" pitchFamily="18"/>
                        <a:ea typeface="Cambria Math" panose="020405030504060302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2400" b="0" i="0" smtClean="0">
                        <a:latin typeface="UTM Avo" panose="02040603050506020204" pitchFamily="18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400" b="0" i="0" smtClean="0">
                        <a:latin typeface="UTM Avo" panose="02040603050506020204" pitchFamily="18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/>
                        <a:ea typeface="Cambria Math" panose="02040503050406030204" pitchFamily="18" charset="0"/>
                      </a:rPr>
                      <m:t>3,14159…; 2,139456…;…</m:t>
                    </m:r>
                  </m:oMath>
                </a14:m>
                <a:endParaRPr lang="en-US" sz="2400" dirty="0"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48970C9-1EFD-EC1E-3B45-C19EEF6B3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23" y="2881215"/>
                <a:ext cx="5549698" cy="461665"/>
              </a:xfrm>
              <a:prstGeom prst="rect">
                <a:avLst/>
              </a:prstGeom>
              <a:blipFill>
                <a:blip r:embed="rId3"/>
                <a:stretch>
                  <a:fillRect l="-1826" t="-18919" b="-297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FD713531-2D7A-8EB4-4B43-0D2E3DEBD57C}"/>
              </a:ext>
            </a:extLst>
          </p:cNvPr>
          <p:cNvSpPr/>
          <p:nvPr/>
        </p:nvSpPr>
        <p:spPr>
          <a:xfrm flipH="1">
            <a:off x="3149600" y="3736283"/>
            <a:ext cx="3635021" cy="2142456"/>
          </a:xfrm>
          <a:prstGeom prst="cloudCallout">
            <a:avLst>
              <a:gd name="adj1" fmla="val 68248"/>
              <a:gd name="adj2" fmla="val 3776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</a:rPr>
              <a:t> Pi?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2AB3EDF-9023-5C98-F7C4-A576A8957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595" y="4157683"/>
            <a:ext cx="3262683" cy="30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15">
            <a:extLst>
              <a:ext uri="{FF2B5EF4-FFF2-40B4-BE49-F238E27FC236}">
                <a16:creationId xmlns:a16="http://schemas.microsoft.com/office/drawing/2014/main" id="{60CD7393-A099-5F3C-E2BA-BC1CA69507C9}"/>
              </a:ext>
            </a:extLst>
          </p:cNvPr>
          <p:cNvSpPr/>
          <p:nvPr/>
        </p:nvSpPr>
        <p:spPr>
          <a:xfrm>
            <a:off x="11264938" y="962384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TM Avo" panose="02040603050506020204" pitchFamily="18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2AB3EDF-9023-5C98-F7C4-A576A8957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4280" y="4277756"/>
            <a:ext cx="3262683" cy="3050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87C872-CEAB-4CB3-C219-FE76357A93B9}"/>
              </a:ext>
            </a:extLst>
          </p:cNvPr>
          <p:cNvSpPr txBox="1"/>
          <p:nvPr/>
        </p:nvSpPr>
        <p:spPr>
          <a:xfrm>
            <a:off x="1048728" y="1834105"/>
            <a:ext cx="10094544" cy="256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UTM Avo" panose="02040603050506020204" pitchFamily="18"/>
              </a:rPr>
              <a:t>Số</a:t>
            </a:r>
            <a:r>
              <a:rPr lang="en-US" sz="2200" b="1" dirty="0">
                <a:latin typeface="UTM Avo" panose="02040603050506020204" pitchFamily="18"/>
              </a:rPr>
              <a:t> Pi </a:t>
            </a:r>
            <a:r>
              <a:rPr lang="en-US" sz="2200" dirty="0" err="1">
                <a:latin typeface="UTM Avo" panose="02040603050506020204" pitchFamily="18"/>
              </a:rPr>
              <a:t>được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người</a:t>
            </a:r>
            <a:r>
              <a:rPr lang="en-US" sz="2200" dirty="0">
                <a:latin typeface="UTM Avo" panose="02040603050506020204" pitchFamily="18"/>
              </a:rPr>
              <a:t> Babylon </a:t>
            </a:r>
            <a:r>
              <a:rPr lang="en-US" sz="2200" dirty="0" err="1">
                <a:latin typeface="UTM Avo" panose="02040603050506020204" pitchFamily="18"/>
              </a:rPr>
              <a:t>cổ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đại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phát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hiện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gần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bốn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nghìn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năm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trước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và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được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biểu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diễn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bằng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chữ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cái</a:t>
            </a:r>
            <a:r>
              <a:rPr lang="en-US" sz="2200" dirty="0">
                <a:latin typeface="UTM Avo" panose="02040603050506020204" pitchFamily="18"/>
              </a:rPr>
              <a:t> Hy </a:t>
            </a:r>
            <a:r>
              <a:rPr lang="en-US" sz="2200" dirty="0" err="1">
                <a:latin typeface="UTM Avo" panose="02040603050506020204" pitchFamily="18"/>
              </a:rPr>
              <a:t>Lạp</a:t>
            </a:r>
            <a:r>
              <a:rPr lang="en-US" sz="2200" dirty="0">
                <a:latin typeface="UTM Avo" panose="02040603050506020204" pitchFamily="18"/>
              </a:rPr>
              <a:t> π </a:t>
            </a:r>
            <a:r>
              <a:rPr lang="en-US" sz="2200" dirty="0" err="1">
                <a:latin typeface="UTM Avo" panose="02040603050506020204" pitchFamily="18"/>
              </a:rPr>
              <a:t>từ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giữa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thế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kỉ</a:t>
            </a:r>
            <a:r>
              <a:rPr lang="en-US" sz="2200" dirty="0">
                <a:latin typeface="UTM Avo" panose="02040603050506020204" pitchFamily="18"/>
              </a:rPr>
              <a:t> XVIII. </a:t>
            </a:r>
            <a:r>
              <a:rPr lang="en-US" sz="2200" dirty="0" err="1">
                <a:latin typeface="UTM Avo" panose="02040603050506020204" pitchFamily="18"/>
              </a:rPr>
              <a:t>Số</a:t>
            </a:r>
            <a:r>
              <a:rPr lang="en-US" sz="2200" dirty="0">
                <a:latin typeface="UTM Avo" panose="02040603050506020204" pitchFamily="18"/>
              </a:rPr>
              <a:t> π </a:t>
            </a:r>
            <a:r>
              <a:rPr lang="en-US" sz="2200" dirty="0" err="1">
                <a:latin typeface="UTM Avo" panose="02040603050506020204" pitchFamily="18"/>
              </a:rPr>
              <a:t>là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tỉ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số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giữa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độ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dàicủa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một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đường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tròn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với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độ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dài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đường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kính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của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đường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tròn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đó</a:t>
            </a:r>
            <a:r>
              <a:rPr lang="en-US" sz="2200" dirty="0">
                <a:latin typeface="UTM Avo" panose="02040603050506020204" pitchFamily="18"/>
              </a:rPr>
              <a:t>. </a:t>
            </a:r>
            <a:r>
              <a:rPr lang="en-US" sz="2200" dirty="0" err="1">
                <a:latin typeface="UTM Avo" panose="02040603050506020204" pitchFamily="18"/>
              </a:rPr>
              <a:t>Năm</a:t>
            </a:r>
            <a:r>
              <a:rPr lang="en-US" sz="2200" dirty="0">
                <a:latin typeface="UTM Avo" panose="02040603050506020204" pitchFamily="18"/>
              </a:rPr>
              <a:t> 1760, </a:t>
            </a:r>
            <a:r>
              <a:rPr lang="en-US" sz="2200" dirty="0" err="1">
                <a:latin typeface="UTM Avo" panose="02040603050506020204" pitchFamily="18"/>
              </a:rPr>
              <a:t>nhà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toán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học</a:t>
            </a:r>
            <a:r>
              <a:rPr lang="en-US" sz="2200" dirty="0">
                <a:latin typeface="UTM Avo" panose="02040603050506020204" pitchFamily="18"/>
              </a:rPr>
              <a:t> Johann Heinrich Lambert (1728 – 1777, </a:t>
            </a:r>
            <a:r>
              <a:rPr lang="en-US" sz="2200" dirty="0" err="1">
                <a:latin typeface="UTM Avo" panose="02040603050506020204" pitchFamily="18"/>
              </a:rPr>
              <a:t>người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Thuỵ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Sĩ</a:t>
            </a:r>
            <a:r>
              <a:rPr lang="en-US" sz="2200" dirty="0">
                <a:latin typeface="UTM Avo" panose="02040603050506020204" pitchFamily="18"/>
              </a:rPr>
              <a:t>) </a:t>
            </a:r>
            <a:r>
              <a:rPr lang="en-US" sz="2200" dirty="0" err="1">
                <a:latin typeface="UTM Avo" panose="02040603050506020204" pitchFamily="18"/>
              </a:rPr>
              <a:t>đã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chứng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tỏ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được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rằng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số</a:t>
            </a:r>
            <a:r>
              <a:rPr lang="en-US" sz="2200" dirty="0">
                <a:latin typeface="UTM Avo" panose="02040603050506020204" pitchFamily="18"/>
              </a:rPr>
              <a:t> π </a:t>
            </a:r>
            <a:r>
              <a:rPr lang="en-US" sz="2200" dirty="0" err="1">
                <a:latin typeface="UTM Avo" panose="02040603050506020204" pitchFamily="18"/>
              </a:rPr>
              <a:t>là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số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vô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tỉ</a:t>
            </a:r>
            <a:r>
              <a:rPr lang="en-US" sz="2200" dirty="0">
                <a:latin typeface="UTM Avo" panose="02040603050506020204" pitchFamily="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34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ộp Văn bản 10">
            <a:extLst>
              <a:ext uri="{FF2B5EF4-FFF2-40B4-BE49-F238E27FC236}">
                <a16:creationId xmlns:a16="http://schemas.microsoft.com/office/drawing/2014/main" id="{9A21B0AA-48EC-3CDC-8DA0-BBA0747DE7D8}"/>
              </a:ext>
            </a:extLst>
          </p:cNvPr>
          <p:cNvSpPr txBox="1"/>
          <p:nvPr/>
        </p:nvSpPr>
        <p:spPr>
          <a:xfrm>
            <a:off x="2367447" y="1674161"/>
            <a:ext cx="7457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UTM Avo" panose="02040603050506020204" pitchFamily="18"/>
              </a:rPr>
              <a:t>2. </a:t>
            </a:r>
            <a:r>
              <a:rPr lang="en-US" sz="2600" b="1" dirty="0" err="1">
                <a:latin typeface="UTM Avo" panose="02040603050506020204" pitchFamily="18"/>
              </a:rPr>
              <a:t>Số</a:t>
            </a:r>
            <a:r>
              <a:rPr lang="en-US" sz="2600" b="1" dirty="0">
                <a:latin typeface="UTM Avo" panose="02040603050506020204" pitchFamily="18"/>
              </a:rPr>
              <a:t> </a:t>
            </a:r>
            <a:r>
              <a:rPr lang="en-US" sz="2600" b="1" dirty="0" err="1">
                <a:latin typeface="UTM Avo" panose="02040603050506020204" pitchFamily="18"/>
              </a:rPr>
              <a:t>thập</a:t>
            </a:r>
            <a:r>
              <a:rPr lang="en-US" sz="2600" b="1" dirty="0">
                <a:latin typeface="UTM Avo" panose="02040603050506020204" pitchFamily="18"/>
              </a:rPr>
              <a:t> </a:t>
            </a:r>
            <a:r>
              <a:rPr lang="en-US" sz="2600" b="1" dirty="0" err="1">
                <a:latin typeface="UTM Avo" panose="02040603050506020204" pitchFamily="18"/>
              </a:rPr>
              <a:t>phân</a:t>
            </a:r>
            <a:r>
              <a:rPr lang="en-US" sz="2600" b="1" dirty="0">
                <a:latin typeface="UTM Avo" panose="02040603050506020204" pitchFamily="18"/>
              </a:rPr>
              <a:t> </a:t>
            </a:r>
            <a:r>
              <a:rPr lang="en-US" sz="2600" b="1" dirty="0" err="1">
                <a:latin typeface="UTM Avo" panose="02040603050506020204" pitchFamily="18"/>
              </a:rPr>
              <a:t>vô</a:t>
            </a:r>
            <a:r>
              <a:rPr lang="en-US" sz="2600" b="1" dirty="0">
                <a:latin typeface="UTM Avo" panose="02040603050506020204" pitchFamily="18"/>
              </a:rPr>
              <a:t> </a:t>
            </a:r>
            <a:r>
              <a:rPr lang="en-US" sz="2600" b="1" dirty="0" err="1">
                <a:latin typeface="UTM Avo" panose="02040603050506020204" pitchFamily="18"/>
              </a:rPr>
              <a:t>hạn</a:t>
            </a:r>
            <a:r>
              <a:rPr lang="en-US" sz="2600" b="1" dirty="0">
                <a:latin typeface="UTM Avo" panose="02040603050506020204" pitchFamily="18"/>
              </a:rPr>
              <a:t> </a:t>
            </a:r>
            <a:r>
              <a:rPr lang="en-US" sz="2600" b="1" dirty="0" err="1">
                <a:latin typeface="UTM Avo" panose="02040603050506020204" pitchFamily="18"/>
              </a:rPr>
              <a:t>không</a:t>
            </a:r>
            <a:r>
              <a:rPr lang="en-US" sz="2600" b="1" dirty="0">
                <a:latin typeface="UTM Avo" panose="02040603050506020204" pitchFamily="18"/>
              </a:rPr>
              <a:t> </a:t>
            </a:r>
            <a:r>
              <a:rPr lang="en-US" sz="2600" b="1" dirty="0" err="1">
                <a:latin typeface="UTM Avo" panose="02040603050506020204" pitchFamily="18"/>
              </a:rPr>
              <a:t>tuần</a:t>
            </a:r>
            <a:r>
              <a:rPr lang="en-US" sz="2600" b="1" dirty="0">
                <a:latin typeface="UTM Avo" panose="02040603050506020204" pitchFamily="18"/>
              </a:rPr>
              <a:t> </a:t>
            </a:r>
            <a:r>
              <a:rPr lang="en-US" sz="2600" b="1" dirty="0" err="1">
                <a:latin typeface="UTM Avo" panose="02040603050506020204" pitchFamily="18"/>
              </a:rPr>
              <a:t>hoàn</a:t>
            </a:r>
            <a:endParaRPr lang="en-US" sz="2600" b="1" dirty="0"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12">
                <a:extLst>
                  <a:ext uri="{FF2B5EF4-FFF2-40B4-BE49-F238E27FC236}">
                    <a16:creationId xmlns:a16="http://schemas.microsoft.com/office/drawing/2014/main" id="{B0499A3B-4F1C-F79D-9972-644E6B48E0B3}"/>
                  </a:ext>
                </a:extLst>
              </p:cNvPr>
              <p:cNvSpPr txBox="1"/>
              <p:nvPr/>
            </p:nvSpPr>
            <p:spPr>
              <a:xfrm>
                <a:off x="1869590" y="2278582"/>
                <a:ext cx="8753254" cy="67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UTM Avo" panose="02040603050506020204" pitchFamily="18"/>
                  </a:rPr>
                  <a:t>Viết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hữu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tỉ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0" i="0" smtClean="0">
                            <a:latin typeface="UTM Avo" panose="02040603050506020204" pitchFamily="18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b="0" i="0" smtClean="0">
                            <a:latin typeface="UTM Avo" panose="02040603050506020204" pitchFamily="18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dưới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dạng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số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thập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phân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vô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hạn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tuần</a:t>
                </a:r>
                <a:r>
                  <a:rPr lang="en-US" sz="2200" dirty="0">
                    <a:latin typeface="UTM Avo" panose="02040603050506020204" pitchFamily="18"/>
                  </a:rPr>
                  <a:t> </a:t>
                </a:r>
                <a:r>
                  <a:rPr lang="en-US" sz="2200" dirty="0" err="1">
                    <a:latin typeface="UTM Avo" panose="02040603050506020204" pitchFamily="18"/>
                  </a:rPr>
                  <a:t>hoàn</a:t>
                </a:r>
                <a:r>
                  <a:rPr lang="en-US" sz="2200" dirty="0">
                    <a:latin typeface="UTM Avo" panose="02040603050506020204" pitchFamily="18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12">
                <a:extLst>
                  <a:ext uri="{FF2B5EF4-FFF2-40B4-BE49-F238E27FC236}">
                    <a16:creationId xmlns:a16="http://schemas.microsoft.com/office/drawing/2014/main" id="{B0499A3B-4F1C-F79D-9972-644E6B48E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590" y="2278582"/>
                <a:ext cx="8753254" cy="670889"/>
              </a:xfrm>
              <a:prstGeom prst="rect">
                <a:avLst/>
              </a:prstGeom>
              <a:blipFill>
                <a:blip r:embed="rId3"/>
                <a:stretch>
                  <a:fillRect l="-870" b="-74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5">
                <a:extLst>
                  <a:ext uri="{FF2B5EF4-FFF2-40B4-BE49-F238E27FC236}">
                    <a16:creationId xmlns:a16="http://schemas.microsoft.com/office/drawing/2014/main" id="{A207865B-FB4D-B778-11DB-4A15E0EAA5ED}"/>
                  </a:ext>
                </a:extLst>
              </p:cNvPr>
              <p:cNvSpPr txBox="1"/>
              <p:nvPr/>
            </p:nvSpPr>
            <p:spPr>
              <a:xfrm>
                <a:off x="1971523" y="3035645"/>
                <a:ext cx="2544607" cy="6561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smtClean="0">
                              <a:latin typeface="UTM Avo" panose="02040603050506020204" pitchFamily="18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vi-VN" sz="2200" b="0" i="0" smtClean="0"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UTM Avo" panose="02040603050506020204" pitchFamily="18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200" b="0" i="0" smtClean="0"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UTM Avo" panose="02040603050506020204" pitchFamily="18"/>
                        </a:rPr>
                        <m:t>0,333…</m:t>
                      </m:r>
                      <m:r>
                        <m:rPr>
                          <m:nor/>
                        </m:rPr>
                        <a:rPr lang="vi-VN" sz="2200" b="0" i="0" smtClean="0"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UTM Avo" panose="02040603050506020204" pitchFamily="18"/>
                        </a:rPr>
                        <m:t>=</m:t>
                      </m:r>
                      <m:r>
                        <m:rPr>
                          <m:nor/>
                        </m:rPr>
                        <a:rPr lang="vi-VN" sz="2200" b="0" i="0" smtClean="0">
                          <a:latin typeface="UTM Avo" panose="02040603050506020204" pitchFamily="18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UTM Avo" panose="02040603050506020204" pitchFamily="18"/>
                        </a:rPr>
                        <m:t>0,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latin typeface="UTM Avo" panose="02040603050506020204" pitchFamily="18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32" name="Hộp Văn bản 5">
                <a:extLst>
                  <a:ext uri="{FF2B5EF4-FFF2-40B4-BE49-F238E27FC236}">
                    <a16:creationId xmlns:a16="http://schemas.microsoft.com/office/drawing/2014/main" id="{A207865B-FB4D-B778-11DB-4A15E0EAA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523" y="3035645"/>
                <a:ext cx="2544607" cy="656142"/>
              </a:xfrm>
              <a:prstGeom prst="rect">
                <a:avLst/>
              </a:prstGeom>
              <a:blipFill>
                <a:blip r:embed="rId4"/>
                <a:stretch>
                  <a:fillRect l="-2488" t="-3846" b="-173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Hộp Văn bản 6">
            <a:extLst>
              <a:ext uri="{FF2B5EF4-FFF2-40B4-BE49-F238E27FC236}">
                <a16:creationId xmlns:a16="http://schemas.microsoft.com/office/drawing/2014/main" id="{61454FA7-D150-BE4F-EAE1-B834BB7ABB07}"/>
              </a:ext>
            </a:extLst>
          </p:cNvPr>
          <p:cNvSpPr txBox="1"/>
          <p:nvPr/>
        </p:nvSpPr>
        <p:spPr>
          <a:xfrm>
            <a:off x="1114620" y="3941834"/>
            <a:ext cx="10263193" cy="104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/>
              </a:rPr>
              <a:t>Những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số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thập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phân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vô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hạn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mà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phần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thập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phân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của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chúng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không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có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một</a:t>
            </a:r>
            <a:r>
              <a:rPr lang="en-US" sz="2200" dirty="0">
                <a:latin typeface="UTM Avo" panose="02040603050506020204" pitchFamily="18"/>
              </a:rPr>
              <a:t> chu </a:t>
            </a:r>
            <a:r>
              <a:rPr lang="en-US" sz="2200" dirty="0" err="1">
                <a:latin typeface="UTM Avo" panose="02040603050506020204" pitchFamily="18"/>
              </a:rPr>
              <a:t>kì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nào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cả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được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gọi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là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số</a:t>
            </a:r>
            <a:r>
              <a:rPr lang="en-US" sz="2200" b="1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thập</a:t>
            </a:r>
            <a:r>
              <a:rPr lang="en-US" sz="2200" b="1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phân</a:t>
            </a:r>
            <a:r>
              <a:rPr lang="en-US" sz="2200" b="1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vô</a:t>
            </a:r>
            <a:r>
              <a:rPr lang="en-US" sz="2200" b="1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hạn</a:t>
            </a:r>
            <a:r>
              <a:rPr lang="en-US" sz="2200" b="1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không</a:t>
            </a:r>
            <a:r>
              <a:rPr lang="en-US" sz="2200" b="1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tuần</a:t>
            </a:r>
            <a:r>
              <a:rPr lang="en-US" sz="2200" b="1" dirty="0">
                <a:latin typeface="UTM Avo" panose="02040603050506020204" pitchFamily="18"/>
              </a:rPr>
              <a:t> </a:t>
            </a:r>
            <a:r>
              <a:rPr lang="en-US" sz="2200" b="1" dirty="0" err="1">
                <a:latin typeface="UTM Avo" panose="02040603050506020204" pitchFamily="18"/>
              </a:rPr>
              <a:t>hoàn</a:t>
            </a:r>
            <a:r>
              <a:rPr lang="en-US" sz="2200" dirty="0">
                <a:latin typeface="UTM Avo" panose="02040603050506020204" pitchFamily="18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Hộp Văn bản 15">
                <a:extLst>
                  <a:ext uri="{FF2B5EF4-FFF2-40B4-BE49-F238E27FC236}">
                    <a16:creationId xmlns:a16="http://schemas.microsoft.com/office/drawing/2014/main" id="{8C6FAA39-9100-85B7-B971-FE2C2EFB28DD}"/>
                  </a:ext>
                </a:extLst>
              </p:cNvPr>
              <p:cNvSpPr txBox="1"/>
              <p:nvPr/>
            </p:nvSpPr>
            <p:spPr>
              <a:xfrm>
                <a:off x="210945" y="5158255"/>
                <a:ext cx="11770108" cy="534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UTM Avo" panose="02040603050506020204" pitchFamily="18"/>
                  </a:rPr>
                  <a:t>VD: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smtClean="0">
                        <a:latin typeface="UTM Avo" panose="02040603050506020204" pitchFamily="18"/>
                        <a:ea typeface="Cambria Math" panose="02040503050406030204" pitchFamily="18" charset="0"/>
                      </a:rPr>
                      <m:t>3,1415926535897932384626433832795028841971</m:t>
                    </m:r>
                    <m:r>
                      <m:rPr>
                        <m:nor/>
                      </m:rPr>
                      <a:rPr lang="en-US" sz="2200" b="0" i="0" smtClean="0">
                        <a:latin typeface="UTM Avo" panose="02040603050506020204" pitchFamily="18"/>
                        <a:ea typeface="Cambria Math" panose="02040503050406030204" pitchFamily="18" charset="0"/>
                      </a:rPr>
                      <m:t>…;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</a:rPr>
                      <m:t>1,414213562… ; 1,732050808;…</m:t>
                    </m:r>
                  </m:oMath>
                </a14:m>
                <a:endParaRPr lang="en-US" sz="2200" dirty="0">
                  <a:latin typeface="UTM Avo" panose="02040603050506020204" pitchFamily="18"/>
                </a:endParaRPr>
              </a:p>
            </p:txBody>
          </p:sp>
        </mc:Choice>
        <mc:Fallback>
          <p:sp>
            <p:nvSpPr>
              <p:cNvPr id="34" name="Hộp Văn bản 15">
                <a:extLst>
                  <a:ext uri="{FF2B5EF4-FFF2-40B4-BE49-F238E27FC236}">
                    <a16:creationId xmlns:a16="http://schemas.microsoft.com/office/drawing/2014/main" id="{8C6FAA39-9100-85B7-B971-FE2C2EFB2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45" y="5158255"/>
                <a:ext cx="11770108" cy="534505"/>
              </a:xfrm>
              <a:prstGeom prst="rect">
                <a:avLst/>
              </a:prstGeom>
              <a:blipFill>
                <a:blip r:embed="rId5"/>
                <a:stretch>
                  <a:fillRect l="-674" b="-2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51">
            <a:extLst>
              <a:ext uri="{FF2B5EF4-FFF2-40B4-BE49-F238E27FC236}">
                <a16:creationId xmlns:a16="http://schemas.microsoft.com/office/drawing/2014/main" id="{35A815AA-1868-6300-529B-212D47868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91" y="948173"/>
            <a:ext cx="1084289" cy="1329602"/>
          </a:xfrm>
          <a:prstGeom prst="rect">
            <a:avLst/>
          </a:prstGeom>
        </p:spPr>
      </p:pic>
      <p:pic>
        <p:nvPicPr>
          <p:cNvPr id="36" name="Picture 52">
            <a:extLst>
              <a:ext uri="{FF2B5EF4-FFF2-40B4-BE49-F238E27FC236}">
                <a16:creationId xmlns:a16="http://schemas.microsoft.com/office/drawing/2014/main" id="{6B49DCCD-7C49-7FB6-6849-174EFAC25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326671" y="2219357"/>
            <a:ext cx="574890" cy="644377"/>
          </a:xfrm>
          <a:prstGeom prst="rect">
            <a:avLst/>
          </a:prstGeom>
        </p:spPr>
      </p:pic>
      <p:sp>
        <p:nvSpPr>
          <p:cNvPr id="37" name="Hình chữ nhật: Góc Tròn 16">
            <a:extLst>
              <a:ext uri="{FF2B5EF4-FFF2-40B4-BE49-F238E27FC236}">
                <a16:creationId xmlns:a16="http://schemas.microsoft.com/office/drawing/2014/main" id="{666C0142-1B5A-7036-49FB-53D6E9D322DE}"/>
              </a:ext>
            </a:extLst>
          </p:cNvPr>
          <p:cNvSpPr/>
          <p:nvPr/>
        </p:nvSpPr>
        <p:spPr>
          <a:xfrm>
            <a:off x="925689" y="2359396"/>
            <a:ext cx="810144" cy="442059"/>
          </a:xfrm>
          <a:prstGeom prst="roundRect">
            <a:avLst/>
          </a:prstGeom>
          <a:solidFill>
            <a:srgbClr val="E46C0A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HĐ1</a:t>
            </a:r>
          </a:p>
        </p:txBody>
      </p:sp>
    </p:spTree>
    <p:extLst>
      <p:ext uri="{BB962C8B-B14F-4D97-AF65-F5344CB8AC3E}">
        <p14:creationId xmlns:p14="http://schemas.microsoft.com/office/powerpoint/2010/main" val="38450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082;p14">
            <a:extLst>
              <a:ext uri="{FF2B5EF4-FFF2-40B4-BE49-F238E27FC236}">
                <a16:creationId xmlns:a16="http://schemas.microsoft.com/office/drawing/2014/main" id="{97288A2E-EE4D-8192-60D0-ED42A754182F}"/>
              </a:ext>
            </a:extLst>
          </p:cNvPr>
          <p:cNvGrpSpPr/>
          <p:nvPr/>
        </p:nvGrpSpPr>
        <p:grpSpPr>
          <a:xfrm rot="-1408077">
            <a:off x="10761398" y="946720"/>
            <a:ext cx="1098349" cy="1177606"/>
            <a:chOff x="1406865" y="6814633"/>
            <a:chExt cx="2196896" cy="2355238"/>
          </a:xfrm>
        </p:grpSpPr>
        <p:sp>
          <p:nvSpPr>
            <p:cNvPr id="25" name="Google Shape;2083;p14">
              <a:extLst>
                <a:ext uri="{FF2B5EF4-FFF2-40B4-BE49-F238E27FC236}">
                  <a16:creationId xmlns:a16="http://schemas.microsoft.com/office/drawing/2014/main" id="{496C8139-D333-F784-A766-E47C1C3E4788}"/>
                </a:ext>
              </a:extLst>
            </p:cNvPr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84;p14">
              <a:extLst>
                <a:ext uri="{FF2B5EF4-FFF2-40B4-BE49-F238E27FC236}">
                  <a16:creationId xmlns:a16="http://schemas.microsoft.com/office/drawing/2014/main" id="{FD88818D-018E-4BF9-98B4-8312F1C63EE1}"/>
                </a:ext>
              </a:extLst>
            </p:cNvPr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85;p14">
              <a:extLst>
                <a:ext uri="{FF2B5EF4-FFF2-40B4-BE49-F238E27FC236}">
                  <a16:creationId xmlns:a16="http://schemas.microsoft.com/office/drawing/2014/main" id="{68F1ADE5-CBA9-1EB0-15BE-A8B902AFD16C}"/>
                </a:ext>
              </a:extLst>
            </p:cNvPr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Hộp Văn bản 22">
            <a:extLst>
              <a:ext uri="{FF2B5EF4-FFF2-40B4-BE49-F238E27FC236}">
                <a16:creationId xmlns:a16="http://schemas.microsoft.com/office/drawing/2014/main" id="{158B2A96-CBC0-3E96-0B1C-716BAF63A7EA}"/>
              </a:ext>
            </a:extLst>
          </p:cNvPr>
          <p:cNvSpPr txBox="1"/>
          <p:nvPr/>
        </p:nvSpPr>
        <p:spPr>
          <a:xfrm>
            <a:off x="2143275" y="1643331"/>
            <a:ext cx="7905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UTM Avo" panose="02040603050506020204" pitchFamily="18"/>
              </a:rPr>
              <a:t>3. </a:t>
            </a:r>
            <a:r>
              <a:rPr lang="en-US" sz="2700" b="1" dirty="0" err="1">
                <a:latin typeface="UTM Avo" panose="02040603050506020204" pitchFamily="18"/>
              </a:rPr>
              <a:t>Biểu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diễn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thập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phân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của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số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vô</a:t>
            </a:r>
            <a:r>
              <a:rPr lang="en-US" sz="2700" b="1" dirty="0">
                <a:latin typeface="UTM Avo" panose="02040603050506020204" pitchFamily="18"/>
              </a:rPr>
              <a:t> </a:t>
            </a:r>
            <a:r>
              <a:rPr lang="en-US" sz="2700" b="1" dirty="0" err="1">
                <a:latin typeface="UTM Avo" panose="02040603050506020204" pitchFamily="18"/>
              </a:rPr>
              <a:t>tỉ</a:t>
            </a:r>
            <a:endParaRPr lang="en-US" sz="2700" b="1" dirty="0">
              <a:latin typeface="UTM Avo" panose="02040603050506020204" pitchFamily="18"/>
            </a:endParaRPr>
          </a:p>
        </p:txBody>
      </p:sp>
      <p:sp>
        <p:nvSpPr>
          <p:cNvPr id="3" name="Hộp Văn bản 29">
            <a:extLst>
              <a:ext uri="{FF2B5EF4-FFF2-40B4-BE49-F238E27FC236}">
                <a16:creationId xmlns:a16="http://schemas.microsoft.com/office/drawing/2014/main" id="{ACF6DFBA-0FB2-F869-D995-0B8C67B50AD5}"/>
              </a:ext>
            </a:extLst>
          </p:cNvPr>
          <p:cNvSpPr txBox="1"/>
          <p:nvPr/>
        </p:nvSpPr>
        <p:spPr>
          <a:xfrm>
            <a:off x="786848" y="2144240"/>
            <a:ext cx="1061830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tuần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UTM Avo" panose="02040603050506020204" pitchFamily="18"/>
              <a:ea typeface="Times New Roman" panose="02020603050405020304" pitchFamily="18" charset="0"/>
            </a:endParaRPr>
          </a:p>
        </p:txBody>
      </p:sp>
      <p:sp>
        <p:nvSpPr>
          <p:cNvPr id="4" name="Hộp Văn bản 31">
            <a:extLst>
              <a:ext uri="{FF2B5EF4-FFF2-40B4-BE49-F238E27FC236}">
                <a16:creationId xmlns:a16="http://schemas.microsoft.com/office/drawing/2014/main" id="{294F3265-34F7-9083-32CB-8997950F3B70}"/>
              </a:ext>
            </a:extLst>
          </p:cNvPr>
          <p:cNvSpPr txBox="1"/>
          <p:nvPr/>
        </p:nvSpPr>
        <p:spPr>
          <a:xfrm>
            <a:off x="2336787" y="2825518"/>
            <a:ext cx="7044280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UTM Avo" panose="02040603050506020204" pitchFamily="18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UTM Avo" panose="02040603050506020204" pitchFamily="18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7">
                <a:extLst>
                  <a:ext uri="{FF2B5EF4-FFF2-40B4-BE49-F238E27FC236}">
                    <a16:creationId xmlns:a16="http://schemas.microsoft.com/office/drawing/2014/main" id="{19757CB1-213E-337F-D4CD-EF0391A73341}"/>
                  </a:ext>
                </a:extLst>
              </p:cNvPr>
              <p:cNvSpPr txBox="1"/>
              <p:nvPr/>
            </p:nvSpPr>
            <p:spPr>
              <a:xfrm>
                <a:off x="2336787" y="3437136"/>
                <a:ext cx="6146800" cy="1675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/>
                  </a:rPr>
                  <a:t>a) </a:t>
                </a:r>
                <a:r>
                  <a:rPr lang="en-US" sz="2400" dirty="0" err="1">
                    <a:latin typeface="UTM Avo" panose="02040603050506020204" pitchFamily="18"/>
                  </a:rPr>
                  <a:t>Nếu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thì</a:t>
                </a:r>
                <a:r>
                  <a:rPr lang="en-US" sz="2400" dirty="0">
                    <a:latin typeface="UTM Avo" panose="02040603050506020204" pitchFamily="18"/>
                  </a:rPr>
                  <a:t> a </a:t>
                </a:r>
                <a:r>
                  <a:rPr lang="en-US" sz="2400" dirty="0" err="1">
                    <a:latin typeface="UTM Avo" panose="02040603050506020204" pitchFamily="18"/>
                  </a:rPr>
                  <a:t>không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thể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là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vô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tỉ</a:t>
                </a:r>
                <a:r>
                  <a:rPr lang="en-US" sz="2400" dirty="0">
                    <a:latin typeface="UTM Avo" panose="02040603050506020204" pitchFamily="18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/>
                  </a:rPr>
                  <a:t>b) </a:t>
                </a:r>
                <a:r>
                  <a:rPr lang="en-US" sz="2400" dirty="0" err="1">
                    <a:latin typeface="UTM Avo" panose="02040603050506020204" pitchFamily="18"/>
                  </a:rPr>
                  <a:t>Nếu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thì</a:t>
                </a:r>
                <a:r>
                  <a:rPr lang="en-US" sz="2400" dirty="0">
                    <a:latin typeface="UTM Avo" panose="02040603050506020204" pitchFamily="18"/>
                  </a:rPr>
                  <a:t> a </a:t>
                </a:r>
                <a:r>
                  <a:rPr lang="en-US" sz="2400" dirty="0" err="1">
                    <a:latin typeface="UTM Avo" panose="02040603050506020204" pitchFamily="18"/>
                  </a:rPr>
                  <a:t>không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thể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là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vô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tỉ</a:t>
                </a:r>
                <a:r>
                  <a:rPr lang="en-US" sz="2400" dirty="0">
                    <a:latin typeface="UTM Avo" panose="02040603050506020204" pitchFamily="18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/>
                  </a:rPr>
                  <a:t>c) </a:t>
                </a:r>
                <a:r>
                  <a:rPr lang="en-US" sz="2400" dirty="0" err="1">
                    <a:latin typeface="UTM Avo" panose="02040603050506020204" pitchFamily="18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thập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phân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hữu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hạn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là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vô</a:t>
                </a:r>
                <a:r>
                  <a:rPr lang="en-US" sz="2400" dirty="0">
                    <a:latin typeface="UTM Avo" panose="02040603050506020204" pitchFamily="18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</a:rPr>
                  <a:t>tỉ</a:t>
                </a:r>
                <a:r>
                  <a:rPr lang="en-US" sz="2400" dirty="0">
                    <a:latin typeface="UTM Avo" panose="02040603050506020204" pitchFamily="18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7">
                <a:extLst>
                  <a:ext uri="{FF2B5EF4-FFF2-40B4-BE49-F238E27FC236}">
                    <a16:creationId xmlns:a16="http://schemas.microsoft.com/office/drawing/2014/main" id="{19757CB1-213E-337F-D4CD-EF0391A73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787" y="3437136"/>
                <a:ext cx="6146800" cy="1675843"/>
              </a:xfrm>
              <a:prstGeom prst="rect">
                <a:avLst/>
              </a:prstGeom>
              <a:blipFill>
                <a:blip r:embed="rId3"/>
                <a:stretch>
                  <a:fillRect l="-1440" b="-75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1">
            <a:extLst>
              <a:ext uri="{FF2B5EF4-FFF2-40B4-BE49-F238E27FC236}">
                <a16:creationId xmlns:a16="http://schemas.microsoft.com/office/drawing/2014/main" id="{766DF59A-E125-0189-FF6B-D760BD704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75" y="4000113"/>
            <a:ext cx="3815725" cy="2836356"/>
          </a:xfrm>
          <a:prstGeom prst="rect">
            <a:avLst/>
          </a:prstGeom>
        </p:spPr>
      </p:pic>
      <p:sp>
        <p:nvSpPr>
          <p:cNvPr id="7" name="Hình chữ nhật: Góc Tròn 16">
            <a:extLst>
              <a:ext uri="{FF2B5EF4-FFF2-40B4-BE49-F238E27FC236}">
                <a16:creationId xmlns:a16="http://schemas.microsoft.com/office/drawing/2014/main" id="{824294B9-D78A-BFFC-5D19-77499FB9E68D}"/>
              </a:ext>
            </a:extLst>
          </p:cNvPr>
          <p:cNvSpPr/>
          <p:nvPr/>
        </p:nvSpPr>
        <p:spPr>
          <a:xfrm>
            <a:off x="914400" y="2901486"/>
            <a:ext cx="1310065" cy="491880"/>
          </a:xfrm>
          <a:prstGeom prst="roundRect">
            <a:avLst/>
          </a:prstGeom>
          <a:solidFill>
            <a:srgbClr val="E46C0A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Ví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dụ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180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170</TotalTime>
  <Words>853</Words>
  <Application>Microsoft Office PowerPoint</Application>
  <PresentationFormat>Widescreen</PresentationFormat>
  <Paragraphs>102</Paragraphs>
  <Slides>21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Barlow Medium</vt:lpstr>
      <vt:lpstr>Barlow</vt:lpstr>
      <vt:lpstr>UTM Avo</vt:lpstr>
      <vt:lpstr>Arial</vt:lpstr>
      <vt:lpstr>Georgia</vt:lpstr>
      <vt:lpstr>Calibri Light</vt:lpstr>
      <vt:lpstr>Cambria Math</vt:lpstr>
      <vt:lpstr>Office Theme</vt:lpstr>
      <vt:lpstr>1_Office Theme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 Nguyễn</cp:lastModifiedBy>
  <cp:revision>14</cp:revision>
  <dcterms:created xsi:type="dcterms:W3CDTF">2023-11-28T09:31:40Z</dcterms:created>
  <dcterms:modified xsi:type="dcterms:W3CDTF">2024-02-19T03:12:16Z</dcterms:modified>
</cp:coreProperties>
</file>