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1"/>
  </p:notesMasterIdLst>
  <p:sldIdLst>
    <p:sldId id="266" r:id="rId3"/>
    <p:sldId id="256" r:id="rId4"/>
    <p:sldId id="268" r:id="rId5"/>
    <p:sldId id="258" r:id="rId6"/>
    <p:sldId id="269" r:id="rId7"/>
    <p:sldId id="259" r:id="rId8"/>
    <p:sldId id="276" r:id="rId9"/>
    <p:sldId id="277" r:id="rId10"/>
    <p:sldId id="278" r:id="rId11"/>
    <p:sldId id="281" r:id="rId12"/>
    <p:sldId id="260" r:id="rId13"/>
    <p:sldId id="282" r:id="rId14"/>
    <p:sldId id="261" r:id="rId15"/>
    <p:sldId id="271" r:id="rId16"/>
    <p:sldId id="263" r:id="rId17"/>
    <p:sldId id="272" r:id="rId18"/>
    <p:sldId id="267" r:id="rId19"/>
    <p:sldId id="275" r:id="rId20"/>
  </p:sldIdLst>
  <p:sldSz cx="12192000" cy="6858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8T16:32:41.51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47.emf"/><Relationship Id="rId4" Type="http://schemas.openxmlformats.org/officeDocument/2006/relationships/image" Target="../media/image46.png"/><Relationship Id="rId9" Type="http://schemas.openxmlformats.org/officeDocument/2006/relationships/image" Target="../media/image4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25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50.png"/><Relationship Id="rId4" Type="http://schemas.openxmlformats.org/officeDocument/2006/relationships/image" Target="../media/image55.png"/><Relationship Id="rId9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23/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c10fb/" TargetMode="External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microsoft.com/office/2007/relationships/hdphoto" Target="../media/hdphoto2.wdp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23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23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emf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9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3.sv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77026F9C-33CC-7D15-C2C2-C99821A85444}"/>
              </a:ext>
            </a:extLst>
          </p:cNvPr>
          <p:cNvSpPr txBox="1">
            <a:spLocks/>
          </p:cNvSpPr>
          <p:nvPr/>
        </p:nvSpPr>
        <p:spPr>
          <a:xfrm>
            <a:off x="727107" y="1732188"/>
            <a:ext cx="10737785" cy="10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Chương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4D2C6-13DE-0C79-FA7C-FF3B1AB9F8D5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7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5BC533-F9E9-D88E-4E8D-E4C727D0C97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10EE3-D1BA-7756-8920-71F9276EC8E2}"/>
              </a:ext>
            </a:extLst>
          </p:cNvPr>
          <p:cNvSpPr txBox="1"/>
          <p:nvPr/>
        </p:nvSpPr>
        <p:spPr>
          <a:xfrm>
            <a:off x="1264550" y="2859933"/>
            <a:ext cx="96628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>
              <a:lnSpc>
                <a:spcPct val="100000"/>
              </a:lnSpc>
              <a:buClr>
                <a:srgbClr val="000000"/>
              </a:buClr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4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Thứ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tự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thực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hiện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các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phép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tính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. Quy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tắc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dấu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ngoặc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609D7A7-F301-F0DA-9049-2CE54EE1FC82}"/>
              </a:ext>
            </a:extLst>
          </p:cNvPr>
          <p:cNvSpPr txBox="1"/>
          <p:nvPr/>
        </p:nvSpPr>
        <p:spPr>
          <a:xfrm>
            <a:off x="2911522" y="1834211"/>
            <a:ext cx="611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giá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trị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của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mỗi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biểu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sau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E0D58225-A9A2-BDA5-9CCD-F00DE3BE0A55}"/>
              </a:ext>
            </a:extLst>
          </p:cNvPr>
          <p:cNvSpPr/>
          <p:nvPr/>
        </p:nvSpPr>
        <p:spPr>
          <a:xfrm>
            <a:off x="697340" y="1719690"/>
            <a:ext cx="2081868" cy="593882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2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Luyện</a:t>
            </a: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0" name="Hộp Văn bản 59">
            <a:extLst>
              <a:ext uri="{FF2B5EF4-FFF2-40B4-BE49-F238E27FC236}">
                <a16:creationId xmlns:a16="http://schemas.microsoft.com/office/drawing/2014/main" id="{43FFF9F8-EF7F-C2AB-E3C3-948A544FFFE4}"/>
              </a:ext>
            </a:extLst>
          </p:cNvPr>
          <p:cNvSpPr txBox="1"/>
          <p:nvPr/>
        </p:nvSpPr>
        <p:spPr>
          <a:xfrm>
            <a:off x="651652" y="27677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60">
                <a:extLst>
                  <a:ext uri="{FF2B5EF4-FFF2-40B4-BE49-F238E27FC236}">
                    <a16:creationId xmlns:a16="http://schemas.microsoft.com/office/drawing/2014/main" id="{F91F0B09-2F3C-FA4B-086F-88BCAFDBDB93}"/>
                  </a:ext>
                </a:extLst>
              </p:cNvPr>
              <p:cNvSpPr txBox="1"/>
              <p:nvPr/>
            </p:nvSpPr>
            <p:spPr>
              <a:xfrm>
                <a:off x="1160125" y="2583613"/>
                <a:ext cx="268233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0,25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.1,6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1" name="Hộp Văn bản 60">
                <a:extLst>
                  <a:ext uri="{FF2B5EF4-FFF2-40B4-BE49-F238E27FC236}">
                    <a16:creationId xmlns:a16="http://schemas.microsoft.com/office/drawing/2014/main" id="{F91F0B09-2F3C-FA4B-086F-88BCAFDBD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25" y="2583613"/>
                <a:ext cx="2682337" cy="829843"/>
              </a:xfrm>
              <a:prstGeom prst="rect">
                <a:avLst/>
              </a:prstGeom>
              <a:blipFill>
                <a:blip r:embed="rId3"/>
                <a:stretch>
                  <a:fillRect r="-2358" b="-15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61">
                <a:extLst>
                  <a:ext uri="{FF2B5EF4-FFF2-40B4-BE49-F238E27FC236}">
                    <a16:creationId xmlns:a16="http://schemas.microsoft.com/office/drawing/2014/main" id="{DBD17BF3-8627-55DD-1D6D-6CA20CF6E34A}"/>
                  </a:ext>
                </a:extLst>
              </p:cNvPr>
              <p:cNvSpPr txBox="1"/>
              <p:nvPr/>
            </p:nvSpPr>
            <p:spPr>
              <a:xfrm>
                <a:off x="3729201" y="2583613"/>
                <a:ext cx="6556169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20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2" name="Hộp Văn bản 61">
                <a:extLst>
                  <a:ext uri="{FF2B5EF4-FFF2-40B4-BE49-F238E27FC236}">
                    <a16:creationId xmlns:a16="http://schemas.microsoft.com/office/drawing/2014/main" id="{DBD17BF3-8627-55DD-1D6D-6CA20CF6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01" y="2583613"/>
                <a:ext cx="6556169" cy="829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62">
                <a:extLst>
                  <a:ext uri="{FF2B5EF4-FFF2-40B4-BE49-F238E27FC236}">
                    <a16:creationId xmlns:a16="http://schemas.microsoft.com/office/drawing/2014/main" id="{CC5C19D8-686F-1F28-58FD-809337CE33FB}"/>
                  </a:ext>
                </a:extLst>
              </p:cNvPr>
              <p:cNvSpPr txBox="1"/>
              <p:nvPr/>
            </p:nvSpPr>
            <p:spPr>
              <a:xfrm>
                <a:off x="3982421" y="3599011"/>
                <a:ext cx="4792979" cy="719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−19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3" name="Hộp Văn bản 62">
                <a:extLst>
                  <a:ext uri="{FF2B5EF4-FFF2-40B4-BE49-F238E27FC236}">
                    <a16:creationId xmlns:a16="http://schemas.microsoft.com/office/drawing/2014/main" id="{CC5C19D8-686F-1F28-58FD-809337CE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421" y="3599011"/>
                <a:ext cx="4792979" cy="719684"/>
              </a:xfrm>
              <a:prstGeom prst="rect">
                <a:avLst/>
              </a:prstGeom>
              <a:blipFill>
                <a:blip r:embed="rId5"/>
                <a:stretch>
                  <a:fillRect r="-3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Hộp Văn bản 66">
            <a:extLst>
              <a:ext uri="{FF2B5EF4-FFF2-40B4-BE49-F238E27FC236}">
                <a16:creationId xmlns:a16="http://schemas.microsoft.com/office/drawing/2014/main" id="{0068E3EC-BE72-3FBB-B684-009F5AE61DF5}"/>
              </a:ext>
            </a:extLst>
          </p:cNvPr>
          <p:cNvSpPr txBox="1"/>
          <p:nvPr/>
        </p:nvSpPr>
        <p:spPr>
          <a:xfrm>
            <a:off x="651652" y="483538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67">
                <a:extLst>
                  <a:ext uri="{FF2B5EF4-FFF2-40B4-BE49-F238E27FC236}">
                    <a16:creationId xmlns:a16="http://schemas.microsoft.com/office/drawing/2014/main" id="{B3F91011-E834-89A4-6CAD-17C72B4A5F80}"/>
                  </a:ext>
                </a:extLst>
              </p:cNvPr>
              <p:cNvSpPr txBox="1"/>
              <p:nvPr/>
            </p:nvSpPr>
            <p:spPr>
              <a:xfrm>
                <a:off x="1324828" y="4651300"/>
                <a:ext cx="3428310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3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0,5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0,25</m:t>
                              </m:r>
                              <m:r>
                                <a:rPr lang="vi-V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vi-VN" sz="24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5" name="Hộp Văn bản 67">
                <a:extLst>
                  <a:ext uri="{FF2B5EF4-FFF2-40B4-BE49-F238E27FC236}">
                    <a16:creationId xmlns:a16="http://schemas.microsoft.com/office/drawing/2014/main" id="{B3F91011-E834-89A4-6CAD-17C72B4A5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28" y="4651300"/>
                <a:ext cx="3428310" cy="829843"/>
              </a:xfrm>
              <a:prstGeom prst="rect">
                <a:avLst/>
              </a:prstGeom>
              <a:blipFill>
                <a:blip r:embed="rId6"/>
                <a:stretch>
                  <a:fillRect l="-1845" b="-15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71">
                <a:extLst>
                  <a:ext uri="{FF2B5EF4-FFF2-40B4-BE49-F238E27FC236}">
                    <a16:creationId xmlns:a16="http://schemas.microsoft.com/office/drawing/2014/main" id="{22CC309E-DEC2-FEEE-387C-6BA90CAD0C76}"/>
                  </a:ext>
                </a:extLst>
              </p:cNvPr>
              <p:cNvSpPr txBox="1"/>
              <p:nvPr/>
            </p:nvSpPr>
            <p:spPr>
              <a:xfrm>
                <a:off x="4292620" y="4651300"/>
                <a:ext cx="6769716" cy="829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3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vi-VN" sz="24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vi-VN" sz="24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/>
                        </a:rPr>
                        <m:t>3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400" b="0" i="0" smtClean="0">
                              <a:latin typeface="UTM Avo" panose="02040603050506020204" pitchFamily="18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6" name="Hộp Văn bản 71">
                <a:extLst>
                  <a:ext uri="{FF2B5EF4-FFF2-40B4-BE49-F238E27FC236}">
                    <a16:creationId xmlns:a16="http://schemas.microsoft.com/office/drawing/2014/main" id="{22CC309E-DEC2-FEEE-387C-6BA90CAD0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20" y="4651300"/>
                <a:ext cx="6769716" cy="829843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72">
                <a:extLst>
                  <a:ext uri="{FF2B5EF4-FFF2-40B4-BE49-F238E27FC236}">
                    <a16:creationId xmlns:a16="http://schemas.microsoft.com/office/drawing/2014/main" id="{45A2B35F-7F29-FEC6-F53A-F06D34C97159}"/>
                  </a:ext>
                </a:extLst>
              </p:cNvPr>
              <p:cNvSpPr txBox="1"/>
              <p:nvPr/>
            </p:nvSpPr>
            <p:spPr>
              <a:xfrm>
                <a:off x="4292620" y="5719294"/>
                <a:ext cx="4439900" cy="7157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3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3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7" name="Hộp Văn bản 72">
                <a:extLst>
                  <a:ext uri="{FF2B5EF4-FFF2-40B4-BE49-F238E27FC236}">
                    <a16:creationId xmlns:a16="http://schemas.microsoft.com/office/drawing/2014/main" id="{45A2B35F-7F29-FEC6-F53A-F06D34C97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20" y="5719294"/>
                <a:ext cx="4439900" cy="715773"/>
              </a:xfrm>
              <a:prstGeom prst="rect">
                <a:avLst/>
              </a:prstGeom>
              <a:blipFill>
                <a:blip r:embed="rId8"/>
                <a:stretch>
                  <a:fillRect t="-3509" b="-140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6A95A4CD-6CB8-8B9F-D0F0-9ADE62E9A2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566" y="5887720"/>
            <a:ext cx="826770" cy="7808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22FF770-CA24-21DE-9410-F8E3710690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74004" y="1212290"/>
            <a:ext cx="99441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535" y="2920440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23">
            <a:extLst>
              <a:ext uri="{FF2B5EF4-FFF2-40B4-BE49-F238E27FC236}">
                <a16:creationId xmlns:a16="http://schemas.microsoft.com/office/drawing/2014/main" id="{89070E40-30F0-295B-DA47-CBE72C9EA8E9}"/>
              </a:ext>
            </a:extLst>
          </p:cNvPr>
          <p:cNvSpPr txBox="1"/>
          <p:nvPr/>
        </p:nvSpPr>
        <p:spPr>
          <a:xfrm>
            <a:off x="1403309" y="1759400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/>
              </a:rPr>
              <a:t>Tính</a:t>
            </a:r>
            <a:r>
              <a:rPr lang="en-US" sz="2400" b="1" dirty="0">
                <a:latin typeface="UTM Avo" panose="02040603050506020204" pitchFamily="18"/>
              </a:rPr>
              <a:t> :</a:t>
            </a:r>
          </a:p>
        </p:txBody>
      </p:sp>
      <p:sp>
        <p:nvSpPr>
          <p:cNvPr id="8" name="Hộp Văn bản 27">
            <a:extLst>
              <a:ext uri="{FF2B5EF4-FFF2-40B4-BE49-F238E27FC236}">
                <a16:creationId xmlns:a16="http://schemas.microsoft.com/office/drawing/2014/main" id="{D3733EFC-CC8A-FAD2-16BC-F32891F730A7}"/>
              </a:ext>
            </a:extLst>
          </p:cNvPr>
          <p:cNvSpPr txBox="1"/>
          <p:nvPr/>
        </p:nvSpPr>
        <p:spPr>
          <a:xfrm>
            <a:off x="622563" y="257034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3">
                <a:extLst>
                  <a:ext uri="{FF2B5EF4-FFF2-40B4-BE49-F238E27FC236}">
                    <a16:creationId xmlns:a16="http://schemas.microsoft.com/office/drawing/2014/main" id="{858FC8EE-C179-1654-5A44-326CE539C265}"/>
                  </a:ext>
                </a:extLst>
              </p:cNvPr>
              <p:cNvSpPr txBox="1"/>
              <p:nvPr/>
            </p:nvSpPr>
            <p:spPr>
              <a:xfrm>
                <a:off x="1131036" y="2394683"/>
                <a:ext cx="2090316" cy="715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0,3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9" name="Hộp Văn bản 3">
                <a:extLst>
                  <a:ext uri="{FF2B5EF4-FFF2-40B4-BE49-F238E27FC236}">
                    <a16:creationId xmlns:a16="http://schemas.microsoft.com/office/drawing/2014/main" id="{858FC8EE-C179-1654-5A44-326CE539C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036" y="2394683"/>
                <a:ext cx="2090316" cy="715773"/>
              </a:xfrm>
              <a:prstGeom prst="rect">
                <a:avLst/>
              </a:prstGeom>
              <a:blipFill>
                <a:blip r:embed="rId3"/>
                <a:stretch>
                  <a:fillRect l="-3030" t="-3509" r="-3030" b="-140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29">
                <a:extLst>
                  <a:ext uri="{FF2B5EF4-FFF2-40B4-BE49-F238E27FC236}">
                    <a16:creationId xmlns:a16="http://schemas.microsoft.com/office/drawing/2014/main" id="{17A01A76-C3CB-49BF-F27D-0C7FC9FA69BD}"/>
                  </a:ext>
                </a:extLst>
              </p:cNvPr>
              <p:cNvSpPr txBox="1"/>
              <p:nvPr/>
            </p:nvSpPr>
            <p:spPr>
              <a:xfrm>
                <a:off x="3230250" y="2394683"/>
                <a:ext cx="4795163" cy="7196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10" name="Hộp Văn bản 29">
                <a:extLst>
                  <a:ext uri="{FF2B5EF4-FFF2-40B4-BE49-F238E27FC236}">
                    <a16:creationId xmlns:a16="http://schemas.microsoft.com/office/drawing/2014/main" id="{17A01A76-C3CB-49BF-F27D-0C7FC9FA6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250" y="2394683"/>
                <a:ext cx="4795163" cy="7196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30">
            <a:extLst>
              <a:ext uri="{FF2B5EF4-FFF2-40B4-BE49-F238E27FC236}">
                <a16:creationId xmlns:a16="http://schemas.microsoft.com/office/drawing/2014/main" id="{A80A1E0B-09FA-5184-81EE-0C37F092D284}"/>
              </a:ext>
            </a:extLst>
          </p:cNvPr>
          <p:cNvSpPr txBox="1"/>
          <p:nvPr/>
        </p:nvSpPr>
        <p:spPr>
          <a:xfrm>
            <a:off x="621080" y="4739300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31">
                <a:extLst>
                  <a:ext uri="{FF2B5EF4-FFF2-40B4-BE49-F238E27FC236}">
                    <a16:creationId xmlns:a16="http://schemas.microsoft.com/office/drawing/2014/main" id="{D2A289F8-9A2B-579A-BD18-0AEABDEF6A03}"/>
                  </a:ext>
                </a:extLst>
              </p:cNvPr>
              <p:cNvSpPr txBox="1"/>
              <p:nvPr/>
            </p:nvSpPr>
            <p:spPr>
              <a:xfrm>
                <a:off x="1004119" y="4477766"/>
                <a:ext cx="2847896" cy="91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2" name="Hộp Văn bản 31">
                <a:extLst>
                  <a:ext uri="{FF2B5EF4-FFF2-40B4-BE49-F238E27FC236}">
                    <a16:creationId xmlns:a16="http://schemas.microsoft.com/office/drawing/2014/main" id="{D2A289F8-9A2B-579A-BD18-0AEABDEF6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19" y="4477766"/>
                <a:ext cx="2847896" cy="912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32">
                <a:extLst>
                  <a:ext uri="{FF2B5EF4-FFF2-40B4-BE49-F238E27FC236}">
                    <a16:creationId xmlns:a16="http://schemas.microsoft.com/office/drawing/2014/main" id="{492FCA9B-9533-1B96-BCB8-C77BA216595D}"/>
                  </a:ext>
                </a:extLst>
              </p:cNvPr>
              <p:cNvSpPr txBox="1"/>
              <p:nvPr/>
            </p:nvSpPr>
            <p:spPr>
              <a:xfrm>
                <a:off x="4032838" y="4560160"/>
                <a:ext cx="4142673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3" name="Hộp Văn bản 32">
                <a:extLst>
                  <a:ext uri="{FF2B5EF4-FFF2-40B4-BE49-F238E27FC236}">
                    <a16:creationId xmlns:a16="http://schemas.microsoft.com/office/drawing/2014/main" id="{492FCA9B-9533-1B96-BCB8-C77BA2165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838" y="4560160"/>
                <a:ext cx="4142673" cy="829843"/>
              </a:xfrm>
              <a:prstGeom prst="rect">
                <a:avLst/>
              </a:prstGeom>
              <a:blipFill>
                <a:blip r:embed="rId6"/>
                <a:stretch>
                  <a:fillRect r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33">
                <a:extLst>
                  <a:ext uri="{FF2B5EF4-FFF2-40B4-BE49-F238E27FC236}">
                    <a16:creationId xmlns:a16="http://schemas.microsoft.com/office/drawing/2014/main" id="{89527FBF-4592-D6AB-3CDE-289F5415F05D}"/>
                  </a:ext>
                </a:extLst>
              </p:cNvPr>
              <p:cNvSpPr txBox="1"/>
              <p:nvPr/>
            </p:nvSpPr>
            <p:spPr>
              <a:xfrm>
                <a:off x="4032838" y="5552611"/>
                <a:ext cx="3141886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4" name="Hộp Văn bản 33">
                <a:extLst>
                  <a:ext uri="{FF2B5EF4-FFF2-40B4-BE49-F238E27FC236}">
                    <a16:creationId xmlns:a16="http://schemas.microsoft.com/office/drawing/2014/main" id="{89527FBF-4592-D6AB-3CDE-289F5415F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838" y="5552611"/>
                <a:ext cx="3141886" cy="7156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35">
                <a:extLst>
                  <a:ext uri="{FF2B5EF4-FFF2-40B4-BE49-F238E27FC236}">
                    <a16:creationId xmlns:a16="http://schemas.microsoft.com/office/drawing/2014/main" id="{1ABE358A-B853-0207-A71D-B0DCB86F6B2A}"/>
                  </a:ext>
                </a:extLst>
              </p:cNvPr>
              <p:cNvSpPr txBox="1"/>
              <p:nvPr/>
            </p:nvSpPr>
            <p:spPr>
              <a:xfrm>
                <a:off x="3221352" y="3260831"/>
                <a:ext cx="3593077" cy="812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18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18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18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15" name="Hộp Văn bản 35">
                <a:extLst>
                  <a:ext uri="{FF2B5EF4-FFF2-40B4-BE49-F238E27FC236}">
                    <a16:creationId xmlns:a16="http://schemas.microsoft.com/office/drawing/2014/main" id="{1ABE358A-B853-0207-A71D-B0DCB86F6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52" y="3260831"/>
                <a:ext cx="3593077" cy="8120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ình chữ nhật: Góc Tròn 16">
            <a:extLst>
              <a:ext uri="{FF2B5EF4-FFF2-40B4-BE49-F238E27FC236}">
                <a16:creationId xmlns:a16="http://schemas.microsoft.com/office/drawing/2014/main" id="{07748AEF-3BB1-19B7-AAAE-49C91DED4591}"/>
              </a:ext>
            </a:extLst>
          </p:cNvPr>
          <p:cNvSpPr/>
          <p:nvPr/>
        </p:nvSpPr>
        <p:spPr>
          <a:xfrm>
            <a:off x="692070" y="1748228"/>
            <a:ext cx="624098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FE5C6A8-0878-67D2-B15C-23AB9A199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7890" y="912212"/>
            <a:ext cx="1544950" cy="29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7">
                <a:extLst>
                  <a:ext uri="{FF2B5EF4-FFF2-40B4-BE49-F238E27FC236}">
                    <a16:creationId xmlns:a16="http://schemas.microsoft.com/office/drawing/2014/main" id="{F976ABA5-DA56-DBB3-2D9B-C33B61D11054}"/>
                  </a:ext>
                </a:extLst>
              </p:cNvPr>
              <p:cNvSpPr txBox="1"/>
              <p:nvPr/>
            </p:nvSpPr>
            <p:spPr>
              <a:xfrm>
                <a:off x="673952" y="1666251"/>
                <a:ext cx="11032273" cy="2783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</a:rPr>
                  <a:t>	</a:t>
                </a:r>
                <a:r>
                  <a:rPr lang="en-US" sz="2400" dirty="0" err="1">
                    <a:latin typeface="UTM Avo" panose="02040603050506020204" pitchFamily="18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niêm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yết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chiếc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ti</a:t>
                </a:r>
                <a:r>
                  <a:rPr lang="en-US" sz="2400" dirty="0">
                    <a:latin typeface="UTM Avo" panose="02040603050506020204" pitchFamily="18" charset="0"/>
                  </a:rPr>
                  <a:t> vi ở </a:t>
                </a:r>
                <a:r>
                  <a:rPr lang="en-US" sz="24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hàng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 charset="0"/>
                      </a:rPr>
                      <m:t>20 000 000 </m:t>
                    </m:r>
                  </m:oMath>
                </a14:m>
                <a:r>
                  <a:rPr lang="en-US" sz="2400" dirty="0" err="1">
                    <a:latin typeface="UTM Avo" panose="02040603050506020204" pitchFamily="18" charset="0"/>
                  </a:rPr>
                  <a:t>đồng</a:t>
                </a:r>
                <a:r>
                  <a:rPr lang="en-US" sz="2400" dirty="0">
                    <a:latin typeface="UTM Avo" panose="02040603050506020204" pitchFamily="18" charset="0"/>
                  </a:rPr>
                  <a:t>. </a:t>
                </a:r>
                <a:r>
                  <a:rPr lang="en-US" sz="2400" dirty="0" err="1">
                    <a:latin typeface="UTM Avo" panose="02040603050506020204" pitchFamily="18" charset="0"/>
                  </a:rPr>
                  <a:t>Cửa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hàng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giảm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lần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thứ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nhất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 charset="0"/>
                      </a:rPr>
                      <m:t>5%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niêm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yết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chiếc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ti</a:t>
                </a:r>
                <a:r>
                  <a:rPr lang="en-US" sz="2400" dirty="0">
                    <a:latin typeface="UTM Avo" panose="02040603050506020204" pitchFamily="18" charset="0"/>
                  </a:rPr>
                  <a:t> vi </a:t>
                </a:r>
                <a:r>
                  <a:rPr lang="en-US" sz="2400" dirty="0" err="1">
                    <a:latin typeface="UTM Avo" panose="02040603050506020204" pitchFamily="18" charset="0"/>
                  </a:rPr>
                  <a:t>đó</a:t>
                </a:r>
                <a:r>
                  <a:rPr lang="en-US" sz="2400" dirty="0">
                    <a:latin typeface="UTM Avo" panose="02040603050506020204" pitchFamily="18" charset="0"/>
                  </a:rPr>
                  <a:t>. </a:t>
                </a:r>
                <a:r>
                  <a:rPr lang="en-US" sz="2400" dirty="0" err="1">
                    <a:latin typeface="UTM Avo" panose="02040603050506020204" pitchFamily="18" charset="0"/>
                  </a:rPr>
                  <a:t>Để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nhanh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chóng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bán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hết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ti</a:t>
                </a:r>
                <a:r>
                  <a:rPr lang="en-US" sz="2400" dirty="0">
                    <a:latin typeface="UTM Avo" panose="02040603050506020204" pitchFamily="18" charset="0"/>
                  </a:rPr>
                  <a:t> vi, </a:t>
                </a:r>
                <a:r>
                  <a:rPr lang="en-US" sz="2400" dirty="0" err="1">
                    <a:latin typeface="UTM Avo" panose="02040603050506020204" pitchFamily="18" charset="0"/>
                  </a:rPr>
                  <a:t>cửa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hàng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giảm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thêm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 charset="0"/>
                      </a:rPr>
                      <m:t>2%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ti</a:t>
                </a:r>
                <a:r>
                  <a:rPr lang="en-US" sz="2400" dirty="0">
                    <a:latin typeface="UTM Avo" panose="02040603050506020204" pitchFamily="18" charset="0"/>
                  </a:rPr>
                  <a:t> vi </a:t>
                </a:r>
                <a:r>
                  <a:rPr lang="en-US" sz="2400" dirty="0" err="1">
                    <a:latin typeface="UTM Avo" panose="02040603050506020204" pitchFamily="18" charset="0"/>
                  </a:rPr>
                  <a:t>sau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lần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giảm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thứ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nhất</a:t>
                </a:r>
                <a:r>
                  <a:rPr lang="en-US" sz="2400" dirty="0">
                    <a:latin typeface="UTM Avo" panose="02040603050506020204" pitchFamily="18" charset="0"/>
                  </a:rPr>
                  <a:t>. </a:t>
                </a:r>
                <a:r>
                  <a:rPr lang="en-US" sz="2400" dirty="0" err="1">
                    <a:latin typeface="UTM Avo" panose="02040603050506020204" pitchFamily="18" charset="0"/>
                  </a:rPr>
                  <a:t>Hỏi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khách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hàng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phải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trả</a:t>
                </a:r>
                <a:r>
                  <a:rPr lang="en-US" sz="2400" dirty="0">
                    <a:latin typeface="UTM Avo" panose="02040603050506020204" pitchFamily="18" charset="0"/>
                  </a:rPr>
                  <a:t> bao </a:t>
                </a:r>
                <a:r>
                  <a:rPr lang="en-US" sz="2400" dirty="0" err="1">
                    <a:latin typeface="UTM Avo" panose="02040603050506020204" pitchFamily="18" charset="0"/>
                  </a:rPr>
                  <a:t>nhiêu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tiền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chiếc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ti</a:t>
                </a:r>
                <a:r>
                  <a:rPr lang="en-US" sz="2400" dirty="0">
                    <a:latin typeface="UTM Avo" panose="02040603050506020204" pitchFamily="18" charset="0"/>
                  </a:rPr>
                  <a:t> vi </a:t>
                </a:r>
                <a:r>
                  <a:rPr lang="en-US" sz="2400" dirty="0" err="1">
                    <a:latin typeface="UTM Avo" panose="02040603050506020204" pitchFamily="18" charset="0"/>
                  </a:rPr>
                  <a:t>đó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sau</a:t>
                </a:r>
                <a:r>
                  <a:rPr lang="en-US" sz="2400" dirty="0">
                    <a:latin typeface="UTM Avo" panose="02040603050506020204" pitchFamily="18" charset="0"/>
                  </a:rPr>
                  <a:t> 2 </a:t>
                </a:r>
                <a:r>
                  <a:rPr lang="en-US" sz="2400" dirty="0" err="1">
                    <a:latin typeface="UTM Avo" panose="02040603050506020204" pitchFamily="18" charset="0"/>
                  </a:rPr>
                  <a:t>lần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giảm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giá</a:t>
                </a:r>
                <a:r>
                  <a:rPr lang="en-US" sz="2400" dirty="0">
                    <a:latin typeface="UTM Avo" panose="0204060305050602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Hộp Văn bản 7">
                <a:extLst>
                  <a:ext uri="{FF2B5EF4-FFF2-40B4-BE49-F238E27FC236}">
                    <a16:creationId xmlns:a16="http://schemas.microsoft.com/office/drawing/2014/main" id="{F976ABA5-DA56-DBB3-2D9B-C33B61D11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52" y="1666251"/>
                <a:ext cx="11032273" cy="2783839"/>
              </a:xfrm>
              <a:prstGeom prst="rect">
                <a:avLst/>
              </a:prstGeom>
              <a:blipFill>
                <a:blip r:embed="rId3"/>
                <a:stretch>
                  <a:fillRect l="-884" r="-884" b="-4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: Góc Tròn 16">
            <a:extLst>
              <a:ext uri="{FF2B5EF4-FFF2-40B4-BE49-F238E27FC236}">
                <a16:creationId xmlns:a16="http://schemas.microsoft.com/office/drawing/2014/main" id="{685AD625-D048-70B1-F89C-8A1EBBCA85FE}"/>
              </a:ext>
            </a:extLst>
          </p:cNvPr>
          <p:cNvSpPr/>
          <p:nvPr/>
        </p:nvSpPr>
        <p:spPr>
          <a:xfrm>
            <a:off x="797723" y="1666251"/>
            <a:ext cx="624098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07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7B7F14-89A0-E05A-3430-FBBA19FF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1" y="4648543"/>
            <a:ext cx="2538674" cy="213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6">
                <a:extLst>
                  <a:ext uri="{FF2B5EF4-FFF2-40B4-BE49-F238E27FC236}">
                    <a16:creationId xmlns:a16="http://schemas.microsoft.com/office/drawing/2014/main" id="{1313AFF2-709C-FF63-AD2D-FDEEB23BCCE1}"/>
                  </a:ext>
                </a:extLst>
              </p:cNvPr>
              <p:cNvSpPr txBox="1"/>
              <p:nvPr/>
            </p:nvSpPr>
            <p:spPr>
              <a:xfrm>
                <a:off x="966600" y="1982369"/>
                <a:ext cx="10258799" cy="4452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Do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cửa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hàng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giảm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giá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lần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thứ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nhất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giá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niêm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yết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nên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giá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ti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vi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sau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lần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giảm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thứ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nhất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bằng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100%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−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5%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=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95% </m:t>
                    </m:r>
                  </m:oMath>
                </a14:m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giá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niêm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yết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và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bằng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:</a:t>
                </a:r>
                <a:endParaRPr lang="en-US" sz="24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20 000 000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. 95%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19 000 000 </m:t>
                    </m:r>
                  </m:oMath>
                </a14:m>
                <a:r>
                  <a:rPr lang="en-US" sz="2400" dirty="0">
                    <a:latin typeface="UTM Avo" panose="02040603050506020204" pitchFamily="18"/>
                    <a:ea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latin typeface="UTM Avo" panose="02040603050506020204" pitchFamily="18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UTM Avo" panose="02040603050506020204" pitchFamily="18"/>
                    <a:ea typeface="Times New Roman" panose="02020603050405020304" pitchFamily="18" charset="0"/>
                  </a:rPr>
                  <a:t>)</a:t>
                </a:r>
                <a:endParaRPr lang="en-US" sz="24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Do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cửa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hàng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giảm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giá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lần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thứ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hai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giá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của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lần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giảm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thứ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nhất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nên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giá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ti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vi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sau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lần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giảm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thứ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hai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bằng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100%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−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2%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=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Caudex"/>
                        <a:cs typeface="Caudex"/>
                      </a:rPr>
                      <m:t>98%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 </m:t>
                    </m:r>
                  </m:oMath>
                </a14:m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giá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của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lần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giảm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thứ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hai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và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Caudex"/>
                    <a:cs typeface="Caudex"/>
                  </a:rPr>
                  <a:t>bằng</a:t>
                </a:r>
                <a:r>
                  <a:rPr lang="en-US" sz="2400" dirty="0">
                    <a:effectLst/>
                    <a:latin typeface="UTM Avo" panose="02040603050506020204" pitchFamily="18"/>
                    <a:ea typeface="Caudex"/>
                    <a:cs typeface="Caudex"/>
                  </a:rPr>
                  <a:t>:</a:t>
                </a:r>
                <a:endParaRPr lang="en-US" sz="24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19 000 000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. 98%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2400" b="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18 620 000</m:t>
                    </m:r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khách</a:t>
                </a:r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trả</a:t>
                </a:r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4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sau</a:t>
                </a:r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2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lần</a:t>
                </a:r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giảm</a:t>
                </a:r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6">
                <a:extLst>
                  <a:ext uri="{FF2B5EF4-FFF2-40B4-BE49-F238E27FC236}">
                    <a16:creationId xmlns:a16="http://schemas.microsoft.com/office/drawing/2014/main" id="{1313AFF2-709C-FF63-AD2D-FDEEB23BC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00" y="1982369"/>
                <a:ext cx="10258799" cy="4452629"/>
              </a:xfrm>
              <a:prstGeom prst="rect">
                <a:avLst/>
              </a:prstGeom>
              <a:blipFill>
                <a:blip r:embed="rId3"/>
                <a:stretch>
                  <a:fillRect l="-951" r="-951" b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1EC2930-0754-FB2D-219C-9A5DF17BA0F3}"/>
              </a:ext>
            </a:extLst>
          </p:cNvPr>
          <p:cNvSpPr txBox="1"/>
          <p:nvPr/>
        </p:nvSpPr>
        <p:spPr>
          <a:xfrm>
            <a:off x="5595331" y="1429115"/>
            <a:ext cx="1001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r>
              <a:rPr lang="en-US" sz="2500" b="1" dirty="0"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996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7728" y="2992430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37FC1F58-1501-1D0F-C085-7DBAD275FD00}"/>
              </a:ext>
            </a:extLst>
          </p:cNvPr>
          <p:cNvSpPr txBox="1"/>
          <p:nvPr/>
        </p:nvSpPr>
        <p:spPr>
          <a:xfrm>
            <a:off x="972497" y="3721642"/>
            <a:ext cx="2893219" cy="185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Ghi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166CCC52-B020-16C6-2C41-758EA9A5D075}"/>
              </a:ext>
            </a:extLst>
          </p:cNvPr>
          <p:cNvSpPr txBox="1"/>
          <p:nvPr/>
        </p:nvSpPr>
        <p:spPr>
          <a:xfrm>
            <a:off x="4439763" y="3721641"/>
            <a:ext cx="2994819" cy="185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Hoàn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tập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67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ách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E3F2E2E5-1544-3EF9-979A-F12FA2A40F37}"/>
              </a:ext>
            </a:extLst>
          </p:cNvPr>
          <p:cNvSpPr txBox="1"/>
          <p:nvPr/>
        </p:nvSpPr>
        <p:spPr>
          <a:xfrm>
            <a:off x="7545117" y="3726539"/>
            <a:ext cx="3937787" cy="185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46">
              <a:lnSpc>
                <a:spcPct val="150000"/>
              </a:lnSpc>
              <a:defRPr/>
            </a:pPr>
            <a:r>
              <a:rPr lang="vi-VN" sz="2667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Chuẩn bị </a:t>
            </a:r>
          </a:p>
          <a:p>
            <a:pPr lvl="0" algn="ctr" defTabSz="914446">
              <a:lnSpc>
                <a:spcPct val="150000"/>
              </a:lnSpc>
              <a:defRPr/>
            </a:pP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 algn="ctr" defTabSz="914446">
              <a:lnSpc>
                <a:spcPct val="150000"/>
              </a:lnSpc>
              <a:defRPr/>
            </a:pP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vi-VN" sz="2667" b="1" dirty="0">
              <a:solidFill>
                <a:prstClr val="black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1B1145D3-35A9-8885-15B7-86EAE4722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429" y="2165891"/>
            <a:ext cx="1574800" cy="15748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FC382082-30C0-38A6-C272-7E95ECA38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7354" y="2208425"/>
            <a:ext cx="1574800" cy="1574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4B3D733B-E3C9-76C4-3586-0D7F1E5BE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0525" y="2208425"/>
            <a:ext cx="1574800" cy="15748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C87437-583B-2B3F-F8F3-13DA9CAE6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61531">
            <a:off x="10586532" y="1315417"/>
            <a:ext cx="1016437" cy="9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12D8E-95D4-FEAA-4466-B0A0969F2F22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B8277-022A-FA83-1F27-8AB4EC66CB9E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Like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fanpage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Hoc10 -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10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thêm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tài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liệu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dạy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link: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F1492-905C-F2F2-AE28-5D1AE2B9DF20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384142EF-7412-E984-432B-75EE1BBB9309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</a:t>
            </a:r>
            <a:endParaRPr lang="en-US" sz="2400" b="1" u="sng" dirty="0">
              <a:solidFill>
                <a:srgbClr val="843C0C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47845-F3B8-7C7E-CBFD-026113046482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Hoặc truy cập qua QR code</a:t>
            </a:r>
          </a:p>
        </p:txBody>
      </p:sp>
      <p:pic>
        <p:nvPicPr>
          <p:cNvPr id="9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C51CD2EB-38CB-6657-D095-B85CFDE4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D06E2-E04F-02F2-3DE7-15A84D572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2136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822032" y="3011092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30545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83;p12">
            <a:extLst>
              <a:ext uri="{FF2B5EF4-FFF2-40B4-BE49-F238E27FC236}">
                <a16:creationId xmlns:a16="http://schemas.microsoft.com/office/drawing/2014/main" id="{B68E48BC-8814-21A2-DA50-BDC6D41CFADE}"/>
              </a:ext>
            </a:extLst>
          </p:cNvPr>
          <p:cNvSpPr/>
          <p:nvPr/>
        </p:nvSpPr>
        <p:spPr>
          <a:xfrm rot="5400000">
            <a:off x="4529794" y="414270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16" name="Bong bóng Ý nghĩ: Hình đám mây 4">
            <a:extLst>
              <a:ext uri="{FF2B5EF4-FFF2-40B4-BE49-F238E27FC236}">
                <a16:creationId xmlns:a16="http://schemas.microsoft.com/office/drawing/2014/main" id="{D781B229-B308-5D4C-8F1E-10A0DCF3FB62}"/>
              </a:ext>
            </a:extLst>
          </p:cNvPr>
          <p:cNvSpPr/>
          <p:nvPr/>
        </p:nvSpPr>
        <p:spPr>
          <a:xfrm>
            <a:off x="762567" y="1627095"/>
            <a:ext cx="7546240" cy="2633362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43">
                <a:extLst>
                  <a:ext uri="{FF2B5EF4-FFF2-40B4-BE49-F238E27FC236}">
                    <a16:creationId xmlns:a16="http://schemas.microsoft.com/office/drawing/2014/main" id="{9C48F0E0-EA55-E89B-6CDE-F5F175CAAEBB}"/>
                  </a:ext>
                </a:extLst>
              </p:cNvPr>
              <p:cNvSpPr txBox="1"/>
              <p:nvPr/>
            </p:nvSpPr>
            <p:spPr>
              <a:xfrm>
                <a:off x="1689243" y="2097749"/>
                <a:ext cx="5480441" cy="1519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0,5</m:t>
                    </m:r>
                    <m:r>
                      <m:rPr>
                        <m:nor/>
                      </m:rPr>
                      <a:rPr lang="vi-VN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vi-VN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4,5 :</m:t>
                    </m:r>
                    <m:r>
                      <m:rPr>
                        <m:nor/>
                      </m:rPr>
                      <a:rPr lang="vi-VN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vi-VN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vi-VN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16</m:t>
                        </m:r>
                      </m:den>
                    </m:f>
                    <m:r>
                      <m:rPr>
                        <m:nor/>
                      </m:rPr>
                      <a:rPr lang="vi-VN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</a:rPr>
                      <m:t>.</m:t>
                    </m:r>
                    <m:r>
                      <m:rPr>
                        <m:nor/>
                      </m:rPr>
                      <a:rPr lang="vi-VN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7" name="Hộp Văn bản 43">
                <a:extLst>
                  <a:ext uri="{FF2B5EF4-FFF2-40B4-BE49-F238E27FC236}">
                    <a16:creationId xmlns:a16="http://schemas.microsoft.com/office/drawing/2014/main" id="{9C48F0E0-EA55-E89B-6CDE-F5F175CAA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243" y="2097749"/>
                <a:ext cx="5480441" cy="1519519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Mũi tên: Phải 5">
            <a:extLst>
              <a:ext uri="{FF2B5EF4-FFF2-40B4-BE49-F238E27FC236}">
                <a16:creationId xmlns:a16="http://schemas.microsoft.com/office/drawing/2014/main" id="{5E8F45E6-26EA-D497-F2C3-FE5B6FF5CFEA}"/>
              </a:ext>
            </a:extLst>
          </p:cNvPr>
          <p:cNvSpPr/>
          <p:nvPr/>
        </p:nvSpPr>
        <p:spPr>
          <a:xfrm>
            <a:off x="563365" y="4943311"/>
            <a:ext cx="839611" cy="5751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/>
            </a:endParaRPr>
          </a:p>
        </p:txBody>
      </p:sp>
      <p:sp>
        <p:nvSpPr>
          <p:cNvPr id="19" name="Hộp Văn bản 48">
            <a:extLst>
              <a:ext uri="{FF2B5EF4-FFF2-40B4-BE49-F238E27FC236}">
                <a16:creationId xmlns:a16="http://schemas.microsoft.com/office/drawing/2014/main" id="{0A3A7EEE-12E7-17A0-EBB4-9EF90812407F}"/>
              </a:ext>
            </a:extLst>
          </p:cNvPr>
          <p:cNvSpPr txBox="1"/>
          <p:nvPr/>
        </p:nvSpPr>
        <p:spPr>
          <a:xfrm>
            <a:off x="1543275" y="4854742"/>
            <a:ext cx="7298358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UTM Avo" panose="02040603050506020204" pitchFamily="18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ACAF9DD1-DDEB-95BA-6E43-A6E2DFD8D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81933" y="2464689"/>
            <a:ext cx="19526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7728" y="2973380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90496B4-C852-115D-AB82-6E7EFCF8A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5786" y="1786164"/>
            <a:ext cx="8337549" cy="397147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89EB705-FC05-BEAD-5CC4-EEDE962DC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11175" y="3496762"/>
            <a:ext cx="1324320" cy="3266261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408753C5-6C35-CD36-4671-16A1D2322BB6}"/>
              </a:ext>
            </a:extLst>
          </p:cNvPr>
          <p:cNvSpPr txBox="1"/>
          <p:nvPr/>
        </p:nvSpPr>
        <p:spPr>
          <a:xfrm>
            <a:off x="2787967" y="2741299"/>
            <a:ext cx="6616065" cy="1510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ct val="150000"/>
              </a:lnSpc>
              <a:buAutoNum type="romanUcPeriod"/>
            </a:pPr>
            <a:r>
              <a:rPr lang="en-US" sz="35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THỨ TỰ THỰC HIỆN 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 PHÉP TÍNH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01AF678-F8CF-5E6F-05F9-5806C4AC5B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9827" y="2880360"/>
            <a:ext cx="1423809" cy="38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2">
                <a:extLst>
                  <a:ext uri="{FF2B5EF4-FFF2-40B4-BE49-F238E27FC236}">
                    <a16:creationId xmlns:a16="http://schemas.microsoft.com/office/drawing/2014/main" id="{F3071DC2-0622-B9F4-E591-CA7D0EBCBA63}"/>
                  </a:ext>
                </a:extLst>
              </p:cNvPr>
              <p:cNvSpPr txBox="1"/>
              <p:nvPr/>
            </p:nvSpPr>
            <p:spPr>
              <a:xfrm>
                <a:off x="2276385" y="1685068"/>
                <a:ext cx="8604975" cy="1311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UTM Avo" panose="02040603050506020204" pitchFamily="18"/>
                  </a:rPr>
                  <a:t>Để </a:t>
                </a:r>
                <a:r>
                  <a:rPr lang="en-US" sz="2600" dirty="0" err="1">
                    <a:latin typeface="UTM Avo" panose="02040603050506020204" pitchFamily="18"/>
                  </a:rPr>
                  <a:t>tính</a:t>
                </a:r>
                <a:r>
                  <a:rPr lang="en-US" sz="26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0" i="0" smtClean="0">
                        <a:latin typeface="UTM Avo" panose="02040603050506020204" pitchFamily="18"/>
                      </a:rPr>
                      <m:t>A</m:t>
                    </m:r>
                    <m:r>
                      <m:rPr>
                        <m:nor/>
                      </m:rPr>
                      <a:rPr lang="en-US" sz="2600" b="0" i="0" smtClean="0">
                        <a:latin typeface="UTM Avo" panose="02040603050506020204" pitchFamily="18"/>
                      </a:rPr>
                      <m:t> = 1.5 + 0,5 .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600" i="0">
                                    <a:latin typeface="UTM Avo" panose="02040603050506020204" pitchFamily="18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2600" i="0">
                                    <a:latin typeface="UTM Avo" panose="02040603050506020204" pitchFamily="18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UTM Avo" panose="02040603050506020204" pitchFamily="18"/>
                  </a:rPr>
                  <a:t>, </a:t>
                </a:r>
                <a:r>
                  <a:rPr lang="en-US" sz="2600" dirty="0" err="1">
                    <a:latin typeface="UTM Avo" panose="02040603050506020204" pitchFamily="18"/>
                  </a:rPr>
                  <a:t>bạn</a:t>
                </a:r>
                <a:r>
                  <a:rPr lang="en-US" sz="2600" dirty="0">
                    <a:latin typeface="UTM Avo" panose="02040603050506020204" pitchFamily="18"/>
                  </a:rPr>
                  <a:t> </a:t>
                </a:r>
                <a:r>
                  <a:rPr lang="en-US" sz="2600" dirty="0" err="1">
                    <a:latin typeface="UTM Avo" panose="02040603050506020204" pitchFamily="18"/>
                  </a:rPr>
                  <a:t>Châu</a:t>
                </a:r>
                <a:r>
                  <a:rPr lang="en-US" sz="2600" dirty="0">
                    <a:latin typeface="UTM Avo" panose="02040603050506020204" pitchFamily="18"/>
                  </a:rPr>
                  <a:t> </a:t>
                </a:r>
                <a:r>
                  <a:rPr lang="en-US" sz="2600" dirty="0" err="1">
                    <a:latin typeface="UTM Avo" panose="02040603050506020204" pitchFamily="18"/>
                  </a:rPr>
                  <a:t>làm</a:t>
                </a:r>
                <a:r>
                  <a:rPr lang="en-US" sz="2600" dirty="0">
                    <a:latin typeface="UTM Avo" panose="02040603050506020204" pitchFamily="18"/>
                  </a:rPr>
                  <a:t> </a:t>
                </a:r>
                <a:r>
                  <a:rPr lang="en-US" sz="2600" dirty="0" err="1">
                    <a:latin typeface="UTM Avo" panose="02040603050506020204" pitchFamily="18"/>
                  </a:rPr>
                  <a:t>như</a:t>
                </a:r>
                <a:r>
                  <a:rPr lang="en-US" sz="2600" dirty="0">
                    <a:latin typeface="UTM Avo" panose="02040603050506020204" pitchFamily="18"/>
                  </a:rPr>
                  <a:t> </a:t>
                </a:r>
                <a:r>
                  <a:rPr lang="en-US" sz="2600" dirty="0" err="1">
                    <a:latin typeface="UTM Avo" panose="02040603050506020204" pitchFamily="18"/>
                  </a:rPr>
                  <a:t>sau</a:t>
                </a:r>
                <a:r>
                  <a:rPr lang="en-US" sz="2600" dirty="0">
                    <a:latin typeface="UTM Avo" panose="02040603050506020204" pitchFamily="18"/>
                  </a:rPr>
                  <a:t>:</a:t>
                </a:r>
              </a:p>
              <a:p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2" name="Hộp Văn bản 2">
                <a:extLst>
                  <a:ext uri="{FF2B5EF4-FFF2-40B4-BE49-F238E27FC236}">
                    <a16:creationId xmlns:a16="http://schemas.microsoft.com/office/drawing/2014/main" id="{F3071DC2-0622-B9F4-E591-CA7D0EBCB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385" y="1685068"/>
                <a:ext cx="8604975" cy="1311128"/>
              </a:xfrm>
              <a:prstGeom prst="rect">
                <a:avLst/>
              </a:prstGeom>
              <a:blipFill>
                <a:blip r:embed="rId3"/>
                <a:stretch>
                  <a:fillRect l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46">
                <a:extLst>
                  <a:ext uri="{FF2B5EF4-FFF2-40B4-BE49-F238E27FC236}">
                    <a16:creationId xmlns:a16="http://schemas.microsoft.com/office/drawing/2014/main" id="{44115512-76CF-54A6-D755-C44490BD6AA6}"/>
                  </a:ext>
                </a:extLst>
              </p:cNvPr>
              <p:cNvSpPr txBox="1"/>
              <p:nvPr/>
            </p:nvSpPr>
            <p:spPr>
              <a:xfrm>
                <a:off x="2890354" y="2781188"/>
                <a:ext cx="7377035" cy="1080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6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1.5</m:t>
                      </m:r>
                      <m:r>
                        <m:rPr>
                          <m:nor/>
                        </m:rPr>
                        <a:rPr lang="vi-VN" sz="26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6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0,5</m:t>
                      </m:r>
                      <m:r>
                        <m:rPr>
                          <m:nor/>
                        </m:rPr>
                        <a:rPr lang="vi-VN" sz="26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.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600" i="0">
                                      <a:latin typeface="UTM Avo" panose="02040603050506020204" pitchFamily="18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600" i="0">
                                      <a:latin typeface="UTM Avo" panose="02040603050506020204" pitchFamily="18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6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.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600" i="0">
                                      <a:latin typeface="UTM Avo" panose="02040603050506020204" pitchFamily="18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600" i="0">
                                      <a:latin typeface="UTM Avo" panose="02040603050506020204" pitchFamily="18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6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6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6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3" name="Hộp Văn bản 46">
                <a:extLst>
                  <a:ext uri="{FF2B5EF4-FFF2-40B4-BE49-F238E27FC236}">
                    <a16:creationId xmlns:a16="http://schemas.microsoft.com/office/drawing/2014/main" id="{44115512-76CF-54A6-D755-C44490BD6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354" y="2781188"/>
                <a:ext cx="7377035" cy="10806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726A6AAC-D8AA-F360-2ECA-44D21BB14051}"/>
              </a:ext>
            </a:extLst>
          </p:cNvPr>
          <p:cNvSpPr txBox="1"/>
          <p:nvPr/>
        </p:nvSpPr>
        <p:spPr>
          <a:xfrm>
            <a:off x="1375690" y="4020486"/>
            <a:ext cx="76538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UTM Avo" panose="02040603050506020204" pitchFamily="18"/>
              </a:rPr>
              <a:t>Theo </a:t>
            </a:r>
            <a:r>
              <a:rPr lang="en-US" sz="2600" dirty="0" err="1">
                <a:latin typeface="UTM Avo" panose="02040603050506020204" pitchFamily="18"/>
              </a:rPr>
              <a:t>em</a:t>
            </a:r>
            <a:r>
              <a:rPr lang="en-US" sz="2600" dirty="0">
                <a:latin typeface="UTM Avo" panose="02040603050506020204" pitchFamily="18"/>
              </a:rPr>
              <a:t>, </a:t>
            </a:r>
            <a:r>
              <a:rPr lang="en-US" sz="2600" dirty="0" err="1">
                <a:latin typeface="UTM Avo" panose="02040603050506020204" pitchFamily="18"/>
              </a:rPr>
              <a:t>bạn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Châu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làm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đúng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chưa</a:t>
            </a:r>
            <a:r>
              <a:rPr lang="en-US" sz="2600" dirty="0">
                <a:latin typeface="UTM Avo" panose="02040603050506020204" pitchFamily="18"/>
              </a:rPr>
              <a:t>? </a:t>
            </a:r>
            <a:r>
              <a:rPr lang="en-US" sz="2600" dirty="0" err="1">
                <a:latin typeface="UTM Avo" panose="02040603050506020204" pitchFamily="18"/>
              </a:rPr>
              <a:t>Vì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sao</a:t>
            </a:r>
            <a:r>
              <a:rPr lang="en-US" sz="2600" dirty="0">
                <a:latin typeface="UTM Avo" panose="02040603050506020204" pitchFamily="18"/>
              </a:rPr>
              <a:t>?</a:t>
            </a:r>
          </a:p>
        </p:txBody>
      </p:sp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5191A3C9-D9B0-262F-5531-2E0E88C3B0B8}"/>
              </a:ext>
            </a:extLst>
          </p:cNvPr>
          <p:cNvSpPr/>
          <p:nvPr/>
        </p:nvSpPr>
        <p:spPr>
          <a:xfrm>
            <a:off x="561490" y="1886436"/>
            <a:ext cx="1582666" cy="605115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ACF6B-52D3-3702-8732-C924C0E6E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" y="4857749"/>
            <a:ext cx="1908612" cy="20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4">
            <a:extLst>
              <a:ext uri="{FF2B5EF4-FFF2-40B4-BE49-F238E27FC236}">
                <a16:creationId xmlns:a16="http://schemas.microsoft.com/office/drawing/2014/main" id="{DB624B32-22C2-FEB1-7288-F59395153F40}"/>
              </a:ext>
            </a:extLst>
          </p:cNvPr>
          <p:cNvSpPr txBox="1"/>
          <p:nvPr/>
        </p:nvSpPr>
        <p:spPr>
          <a:xfrm>
            <a:off x="832890" y="1992513"/>
            <a:ext cx="10526220" cy="222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Do </a:t>
            </a:r>
            <a:r>
              <a:rPr lang="en-US" sz="2400" dirty="0" err="1">
                <a:latin typeface="UTM Avo" panose="02040603050506020204" pitchFamily="18"/>
              </a:rPr>
              <a:t>biểu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thức</a:t>
            </a:r>
            <a:r>
              <a:rPr lang="en-US" sz="2400" dirty="0">
                <a:latin typeface="UTM Avo" panose="02040603050506020204" pitchFamily="18"/>
              </a:rPr>
              <a:t> A </a:t>
            </a:r>
            <a:r>
              <a:rPr lang="en-US" sz="2400" dirty="0" err="1">
                <a:latin typeface="UTM Avo" panose="02040603050506020204" pitchFamily="18"/>
              </a:rPr>
              <a:t>có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các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phép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cộng</a:t>
            </a:r>
            <a:r>
              <a:rPr lang="en-US" sz="2400" dirty="0">
                <a:latin typeface="UTM Avo" panose="02040603050506020204" pitchFamily="18"/>
              </a:rPr>
              <a:t>, </a:t>
            </a:r>
            <a:r>
              <a:rPr lang="en-US" sz="2400" dirty="0" err="1">
                <a:latin typeface="UTM Avo" panose="02040603050506020204" pitchFamily="18"/>
              </a:rPr>
              <a:t>nhân</a:t>
            </a:r>
            <a:r>
              <a:rPr lang="en-US" sz="2400" dirty="0">
                <a:latin typeface="UTM Avo" panose="02040603050506020204" pitchFamily="18"/>
              </a:rPr>
              <a:t>, </a:t>
            </a:r>
            <a:r>
              <a:rPr lang="en-US" sz="2400" dirty="0" err="1">
                <a:latin typeface="UTM Avo" panose="02040603050506020204" pitchFamily="18"/>
              </a:rPr>
              <a:t>luỹ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thừa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nên</a:t>
            </a:r>
            <a:r>
              <a:rPr lang="en-US" sz="2400" dirty="0">
                <a:latin typeface="UTM Avo" panose="02040603050506020204" pitchFamily="18"/>
              </a:rPr>
              <a:t> ta </a:t>
            </a:r>
            <a:r>
              <a:rPr lang="en-US" sz="2400" dirty="0" err="1">
                <a:latin typeface="UTM Avo" panose="02040603050506020204" pitchFamily="18"/>
              </a:rPr>
              <a:t>cần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thực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hiện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phép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luỹ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thừa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trước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rồi</a:t>
            </a:r>
            <a:r>
              <a:rPr lang="en-US" sz="2400" dirty="0">
                <a:latin typeface="UTM Avo" panose="02040603050506020204" pitchFamily="18"/>
              </a:rPr>
              <a:t>, </a:t>
            </a:r>
            <a:r>
              <a:rPr lang="en-US" sz="2400" dirty="0" err="1">
                <a:latin typeface="UTM Avo" panose="02040603050506020204" pitchFamily="18"/>
              </a:rPr>
              <a:t>đến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phép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nhân</a:t>
            </a:r>
            <a:r>
              <a:rPr lang="en-US" sz="2400" dirty="0">
                <a:latin typeface="UTM Avo" panose="02040603050506020204" pitchFamily="18"/>
              </a:rPr>
              <a:t>, </a:t>
            </a:r>
            <a:r>
              <a:rPr lang="en-US" sz="2400" dirty="0" err="1">
                <a:latin typeface="UTM Avo" panose="02040603050506020204" pitchFamily="18"/>
              </a:rPr>
              <a:t>cuối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cùng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đến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phép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cộng</a:t>
            </a:r>
            <a:r>
              <a:rPr lang="en-US" sz="2400" dirty="0">
                <a:latin typeface="UTM Avo" panose="02040603050506020204" pitchFamily="18"/>
              </a:rPr>
              <a:t>. </a:t>
            </a:r>
            <a:r>
              <a:rPr lang="en-US" sz="2400" dirty="0" err="1">
                <a:latin typeface="UTM Avo" panose="02040603050506020204" pitchFamily="18"/>
              </a:rPr>
              <a:t>Vì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thế</a:t>
            </a:r>
            <a:r>
              <a:rPr lang="en-US" sz="2400" dirty="0">
                <a:latin typeface="UTM Avo" panose="02040603050506020204" pitchFamily="18"/>
              </a:rPr>
              <a:t>, </a:t>
            </a:r>
            <a:r>
              <a:rPr lang="en-US" sz="2400" dirty="0" err="1">
                <a:latin typeface="UTM Avo" panose="02040603050506020204" pitchFamily="18"/>
              </a:rPr>
              <a:t>bạn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Châu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làm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chưa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đúng</a:t>
            </a:r>
            <a:r>
              <a:rPr lang="en-US" sz="2400" dirty="0">
                <a:latin typeface="UTM Avo" panose="02040603050506020204" pitchFamily="18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Cách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làm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đúng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như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sau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6">
                <a:extLst>
                  <a:ext uri="{FF2B5EF4-FFF2-40B4-BE49-F238E27FC236}">
                    <a16:creationId xmlns:a16="http://schemas.microsoft.com/office/drawing/2014/main" id="{F21F36AA-AA07-98CB-7870-002A2CF04ADC}"/>
                  </a:ext>
                </a:extLst>
              </p:cNvPr>
              <p:cNvSpPr txBox="1"/>
              <p:nvPr/>
            </p:nvSpPr>
            <p:spPr>
              <a:xfrm>
                <a:off x="605734" y="4312781"/>
                <a:ext cx="5553007" cy="1004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1.5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0,5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i="0">
                                      <a:latin typeface="UTM Avo" panose="02040603050506020204" pitchFamily="18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i="0">
                                      <a:latin typeface="UTM Avo" panose="02040603050506020204" pitchFamily="18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" name="Hộp Văn bản 6">
                <a:extLst>
                  <a:ext uri="{FF2B5EF4-FFF2-40B4-BE49-F238E27FC236}">
                    <a16:creationId xmlns:a16="http://schemas.microsoft.com/office/drawing/2014/main" id="{F21F36AA-AA07-98CB-7870-002A2CF04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34" y="4312781"/>
                <a:ext cx="5553007" cy="1004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9">
                <a:extLst>
                  <a:ext uri="{FF2B5EF4-FFF2-40B4-BE49-F238E27FC236}">
                    <a16:creationId xmlns:a16="http://schemas.microsoft.com/office/drawing/2014/main" id="{8133C58A-9C16-414F-6226-49CD23A6B2B8}"/>
                  </a:ext>
                </a:extLst>
              </p:cNvPr>
              <p:cNvSpPr txBox="1"/>
              <p:nvPr/>
            </p:nvSpPr>
            <p:spPr>
              <a:xfrm>
                <a:off x="5651011" y="5397565"/>
                <a:ext cx="3492066" cy="812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18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18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5" name="Hộp Văn bản 9">
                <a:extLst>
                  <a:ext uri="{FF2B5EF4-FFF2-40B4-BE49-F238E27FC236}">
                    <a16:creationId xmlns:a16="http://schemas.microsoft.com/office/drawing/2014/main" id="{8133C58A-9C16-414F-6226-49CD23A6B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011" y="5397565"/>
                <a:ext cx="3492066" cy="812017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11">
                <a:extLst>
                  <a:ext uri="{FF2B5EF4-FFF2-40B4-BE49-F238E27FC236}">
                    <a16:creationId xmlns:a16="http://schemas.microsoft.com/office/drawing/2014/main" id="{5A551BDB-7758-9907-C6CC-7DDDA9CEEDB0}"/>
                  </a:ext>
                </a:extLst>
              </p:cNvPr>
              <p:cNvSpPr txBox="1"/>
              <p:nvPr/>
            </p:nvSpPr>
            <p:spPr>
              <a:xfrm>
                <a:off x="4746147" y="4451971"/>
                <a:ext cx="2246701" cy="804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1,5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0,5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Hộp Văn bản 11">
                <a:extLst>
                  <a:ext uri="{FF2B5EF4-FFF2-40B4-BE49-F238E27FC236}">
                    <a16:creationId xmlns:a16="http://schemas.microsoft.com/office/drawing/2014/main" id="{5A551BDB-7758-9907-C6CC-7DDDA9CEE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147" y="4451971"/>
                <a:ext cx="2246701" cy="8040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3">
                <a:extLst>
                  <a:ext uri="{FF2B5EF4-FFF2-40B4-BE49-F238E27FC236}">
                    <a16:creationId xmlns:a16="http://schemas.microsoft.com/office/drawing/2014/main" id="{9A1073A0-AC6D-92FF-5356-08DC7654CEBF}"/>
                  </a:ext>
                </a:extLst>
              </p:cNvPr>
              <p:cNvSpPr txBox="1"/>
              <p:nvPr/>
            </p:nvSpPr>
            <p:spPr>
              <a:xfrm>
                <a:off x="6074130" y="4473132"/>
                <a:ext cx="3492066" cy="807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" name="Hộp Văn bản 13">
                <a:extLst>
                  <a:ext uri="{FF2B5EF4-FFF2-40B4-BE49-F238E27FC236}">
                    <a16:creationId xmlns:a16="http://schemas.microsoft.com/office/drawing/2014/main" id="{9A1073A0-AC6D-92FF-5356-08DC7654C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130" y="4473132"/>
                <a:ext cx="3492066" cy="807978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5">
                <a:extLst>
                  <a:ext uri="{FF2B5EF4-FFF2-40B4-BE49-F238E27FC236}">
                    <a16:creationId xmlns:a16="http://schemas.microsoft.com/office/drawing/2014/main" id="{82F7E1B8-C458-C2A8-0994-3A393DD40871}"/>
                  </a:ext>
                </a:extLst>
              </p:cNvPr>
              <p:cNvSpPr txBox="1"/>
              <p:nvPr/>
            </p:nvSpPr>
            <p:spPr>
              <a:xfrm>
                <a:off x="4203105" y="5395226"/>
                <a:ext cx="2542638" cy="807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15">
                <a:extLst>
                  <a:ext uri="{FF2B5EF4-FFF2-40B4-BE49-F238E27FC236}">
                    <a16:creationId xmlns:a16="http://schemas.microsoft.com/office/drawing/2014/main" id="{82F7E1B8-C458-C2A8-0994-3A393DD40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105" y="5395226"/>
                <a:ext cx="2542638" cy="807978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47E8DD4-7623-A1D1-66B8-B2032C9A3D36}"/>
              </a:ext>
            </a:extLst>
          </p:cNvPr>
          <p:cNvSpPr txBox="1"/>
          <p:nvPr/>
        </p:nvSpPr>
        <p:spPr>
          <a:xfrm>
            <a:off x="5573462" y="1576890"/>
            <a:ext cx="1001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UTM Avo" panose="02040603050506020204" pitchFamily="18"/>
                <a:cs typeface="Arial" panose="020B0604020202020204" pitchFamily="34" charset="0"/>
              </a:rPr>
              <a:t>Giải</a:t>
            </a:r>
            <a:r>
              <a:rPr lang="en-US" sz="2600" b="1" dirty="0"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729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42F5CCD-2A9A-1215-6D11-288839BD74DD}"/>
              </a:ext>
            </a:extLst>
          </p:cNvPr>
          <p:cNvSpPr txBox="1"/>
          <p:nvPr/>
        </p:nvSpPr>
        <p:spPr>
          <a:xfrm>
            <a:off x="2316479" y="1765735"/>
            <a:ext cx="649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giá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trị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của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mỗi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biểu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sau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p:sp>
        <p:nvSpPr>
          <p:cNvPr id="3" name="Hộp Văn bản 27">
            <a:extLst>
              <a:ext uri="{FF2B5EF4-FFF2-40B4-BE49-F238E27FC236}">
                <a16:creationId xmlns:a16="http://schemas.microsoft.com/office/drawing/2014/main" id="{6D219A1C-30A7-B2AA-071D-B2C12E65562C}"/>
              </a:ext>
            </a:extLst>
          </p:cNvPr>
          <p:cNvSpPr txBox="1"/>
          <p:nvPr/>
        </p:nvSpPr>
        <p:spPr>
          <a:xfrm>
            <a:off x="663050" y="2504929"/>
            <a:ext cx="481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UTM Avo" panose="02040603050506020204" pitchFamily="18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5">
                <a:extLst>
                  <a:ext uri="{FF2B5EF4-FFF2-40B4-BE49-F238E27FC236}">
                    <a16:creationId xmlns:a16="http://schemas.microsoft.com/office/drawing/2014/main" id="{EED2C159-A23C-F531-D879-D7AA5986BD3A}"/>
                  </a:ext>
                </a:extLst>
              </p:cNvPr>
              <p:cNvSpPr txBox="1"/>
              <p:nvPr/>
            </p:nvSpPr>
            <p:spPr>
              <a:xfrm>
                <a:off x="1072289" y="2308475"/>
                <a:ext cx="2684261" cy="836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0,75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1,5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" name="Hộp Văn bản 5">
                <a:extLst>
                  <a:ext uri="{FF2B5EF4-FFF2-40B4-BE49-F238E27FC236}">
                    <a16:creationId xmlns:a16="http://schemas.microsoft.com/office/drawing/2014/main" id="{EED2C159-A23C-F531-D879-D7AA5986B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289" y="2308475"/>
                <a:ext cx="2684261" cy="836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37">
            <a:extLst>
              <a:ext uri="{FF2B5EF4-FFF2-40B4-BE49-F238E27FC236}">
                <a16:creationId xmlns:a16="http://schemas.microsoft.com/office/drawing/2014/main" id="{76F788EF-01D4-7256-FE01-6AF55310C84B}"/>
              </a:ext>
            </a:extLst>
          </p:cNvPr>
          <p:cNvSpPr txBox="1"/>
          <p:nvPr/>
        </p:nvSpPr>
        <p:spPr>
          <a:xfrm>
            <a:off x="663050" y="4470477"/>
            <a:ext cx="4812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38">
                <a:extLst>
                  <a:ext uri="{FF2B5EF4-FFF2-40B4-BE49-F238E27FC236}">
                    <a16:creationId xmlns:a16="http://schemas.microsoft.com/office/drawing/2014/main" id="{CE26F02C-5771-DB8A-5D77-AD6842EC0458}"/>
                  </a:ext>
                </a:extLst>
              </p:cNvPr>
              <p:cNvSpPr txBox="1"/>
              <p:nvPr/>
            </p:nvSpPr>
            <p:spPr>
              <a:xfrm>
                <a:off x="1144271" y="4317521"/>
                <a:ext cx="3871611" cy="760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0,8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5,9</m:t>
                          </m:r>
                          <m:r>
                            <m:rPr>
                              <m:nor/>
                            </m:rPr>
                            <a:rPr lang="vi-VN" sz="22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0,6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3,5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6" name="Hộp Văn bản 38">
                <a:extLst>
                  <a:ext uri="{FF2B5EF4-FFF2-40B4-BE49-F238E27FC236}">
                    <a16:creationId xmlns:a16="http://schemas.microsoft.com/office/drawing/2014/main" id="{CE26F02C-5771-DB8A-5D77-AD6842EC0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71" y="4317521"/>
                <a:ext cx="387161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15">
                <a:extLst>
                  <a:ext uri="{FF2B5EF4-FFF2-40B4-BE49-F238E27FC236}">
                    <a16:creationId xmlns:a16="http://schemas.microsoft.com/office/drawing/2014/main" id="{9B985D4B-B1CB-EBF1-1F3A-45CF43A69FE6}"/>
                  </a:ext>
                </a:extLst>
              </p:cNvPr>
              <p:cNvSpPr txBox="1"/>
              <p:nvPr/>
            </p:nvSpPr>
            <p:spPr>
              <a:xfrm>
                <a:off x="3156004" y="2321534"/>
                <a:ext cx="5851003" cy="8362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i="0">
                          <a:latin typeface="UTM Avo" panose="02040603050506020204" pitchFamily="18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i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" name="Hộp Văn bản 15">
                <a:extLst>
                  <a:ext uri="{FF2B5EF4-FFF2-40B4-BE49-F238E27FC236}">
                    <a16:creationId xmlns:a16="http://schemas.microsoft.com/office/drawing/2014/main" id="{9B985D4B-B1CB-EBF1-1F3A-45CF43A69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004" y="2321534"/>
                <a:ext cx="5851003" cy="8362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6">
                <a:extLst>
                  <a:ext uri="{FF2B5EF4-FFF2-40B4-BE49-F238E27FC236}">
                    <a16:creationId xmlns:a16="http://schemas.microsoft.com/office/drawing/2014/main" id="{E57673A5-6B91-6C3A-F312-53C94B452C5B}"/>
                  </a:ext>
                </a:extLst>
              </p:cNvPr>
              <p:cNvSpPr txBox="1"/>
              <p:nvPr/>
            </p:nvSpPr>
            <p:spPr>
              <a:xfrm>
                <a:off x="3425341" y="3311276"/>
                <a:ext cx="6216506" cy="8362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a:rPr lang="vi-VN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i="0">
                          <a:latin typeface="UTM Avo" panose="02040603050506020204" pitchFamily="18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36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2</m:t>
                      </m:r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16">
                <a:extLst>
                  <a:ext uri="{FF2B5EF4-FFF2-40B4-BE49-F238E27FC236}">
                    <a16:creationId xmlns:a16="http://schemas.microsoft.com/office/drawing/2014/main" id="{E57673A5-6B91-6C3A-F312-53C94B452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41" y="3311276"/>
                <a:ext cx="6216506" cy="8362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17">
                <a:extLst>
                  <a:ext uri="{FF2B5EF4-FFF2-40B4-BE49-F238E27FC236}">
                    <a16:creationId xmlns:a16="http://schemas.microsoft.com/office/drawing/2014/main" id="{F2E6DEF9-A4C9-09D3-C2CD-EF0325C7B663}"/>
                  </a:ext>
                </a:extLst>
              </p:cNvPr>
              <p:cNvSpPr txBox="1"/>
              <p:nvPr/>
            </p:nvSpPr>
            <p:spPr>
              <a:xfrm>
                <a:off x="4900474" y="4317520"/>
                <a:ext cx="355225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0,8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5,9</m:t>
                          </m:r>
                          <m:r>
                            <m:rPr>
                              <m:nor/>
                            </m:rPr>
                            <a:rPr lang="vi-VN" sz="22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0,6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3,5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b="0" i="0" smtClean="0">
                                      <a:latin typeface="UTM Avo" panose="02040603050506020204" pitchFamily="18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9" name="Hộp Văn bản 17">
                <a:extLst>
                  <a:ext uri="{FF2B5EF4-FFF2-40B4-BE49-F238E27FC236}">
                    <a16:creationId xmlns:a16="http://schemas.microsoft.com/office/drawing/2014/main" id="{F2E6DEF9-A4C9-09D3-C2CD-EF0325C7B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474" y="4317520"/>
                <a:ext cx="3552254" cy="760721"/>
              </a:xfrm>
              <a:prstGeom prst="rect">
                <a:avLst/>
              </a:prstGeom>
              <a:blipFill>
                <a:blip r:embed="rId7"/>
                <a:stretch>
                  <a:fillRect r="-2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18">
                <a:extLst>
                  <a:ext uri="{FF2B5EF4-FFF2-40B4-BE49-F238E27FC236}">
                    <a16:creationId xmlns:a16="http://schemas.microsoft.com/office/drawing/2014/main" id="{B688C40B-F23A-605B-4F99-4A6FD34BCB16}"/>
                  </a:ext>
                </a:extLst>
              </p:cNvPr>
              <p:cNvSpPr txBox="1"/>
              <p:nvPr/>
            </p:nvSpPr>
            <p:spPr>
              <a:xfrm>
                <a:off x="509911" y="5215428"/>
                <a:ext cx="7638533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0,8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5,9</m:t>
                          </m:r>
                          <m:r>
                            <m:rPr>
                              <m:nor/>
                            </m:rPr>
                            <a:rPr lang="vi-VN" sz="22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200" b="0" i="0" smtClean="0">
                              <a:latin typeface="UTM Avo" panose="02040603050506020204" pitchFamily="18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0,6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3,5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.1,5 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0,8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5,9</m:t>
                          </m:r>
                          <m:r>
                            <m:rPr>
                              <m:nor/>
                            </m:rPr>
                            <a:rPr lang="vi-VN" sz="22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200" b="0" i="0" smtClean="0">
                              <a:latin typeface="UTM Avo" panose="02040603050506020204" pitchFamily="18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0,6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vi-VN" sz="2200" b="0" i="0" smtClean="0">
                                  <a:latin typeface="UTM Avo" panose="02040603050506020204" pitchFamily="1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0" name="Hộp Văn bản 18">
                <a:extLst>
                  <a:ext uri="{FF2B5EF4-FFF2-40B4-BE49-F238E27FC236}">
                    <a16:creationId xmlns:a16="http://schemas.microsoft.com/office/drawing/2014/main" id="{B688C40B-F23A-605B-4F99-4A6FD34BC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11" y="5215428"/>
                <a:ext cx="7638533" cy="338554"/>
              </a:xfrm>
              <a:prstGeom prst="rect">
                <a:avLst/>
              </a:prstGeom>
              <a:blipFill>
                <a:blip r:embed="rId8"/>
                <a:stretch>
                  <a:fillRect t="-32143" b="-39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9">
                <a:extLst>
                  <a:ext uri="{FF2B5EF4-FFF2-40B4-BE49-F238E27FC236}">
                    <a16:creationId xmlns:a16="http://schemas.microsoft.com/office/drawing/2014/main" id="{74034175-C617-6E85-004A-D72247AB845E}"/>
                  </a:ext>
                </a:extLst>
              </p:cNvPr>
              <p:cNvSpPr txBox="1"/>
              <p:nvPr/>
            </p:nvSpPr>
            <p:spPr>
              <a:xfrm>
                <a:off x="176341" y="5756150"/>
                <a:ext cx="5959325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0,8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5,9</m:t>
                          </m:r>
                          <m:r>
                            <m:rPr>
                              <m:nor/>
                            </m:rPr>
                            <a:rPr lang="vi-VN" sz="2200" b="0" i="0" smtClean="0">
                              <a:latin typeface="UTM Avo" panose="02040603050506020204" pitchFamily="18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latin typeface="UTM Avo" panose="02040603050506020204" pitchFamily="18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vi-VN" sz="2200" b="0" i="0" smtClean="0">
                              <a:latin typeface="UTM Avo" panose="02040603050506020204" pitchFamily="18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UTM Avo" panose="02040603050506020204" pitchFamily="18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0,8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5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2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UTM Avo" panose="02040603050506020204" pitchFamily="18"/>
                        </a:rPr>
                        <m:t>−4,2</m:t>
                      </m:r>
                    </m:oMath>
                  </m:oMathPara>
                </a14:m>
                <a:endParaRPr lang="en-US" sz="22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1" name="Hộp Văn bản 19">
                <a:extLst>
                  <a:ext uri="{FF2B5EF4-FFF2-40B4-BE49-F238E27FC236}">
                    <a16:creationId xmlns:a16="http://schemas.microsoft.com/office/drawing/2014/main" id="{74034175-C617-6E85-004A-D72247AB8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1" y="5756150"/>
                <a:ext cx="5959325" cy="338554"/>
              </a:xfrm>
              <a:prstGeom prst="rect">
                <a:avLst/>
              </a:prstGeom>
              <a:blipFill>
                <a:blip r:embed="rId9"/>
                <a:stretch>
                  <a:fillRect t="-32143" b="-39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ình chữ nhật: Góc Tròn 16">
            <a:extLst>
              <a:ext uri="{FF2B5EF4-FFF2-40B4-BE49-F238E27FC236}">
                <a16:creationId xmlns:a16="http://schemas.microsoft.com/office/drawing/2014/main" id="{03F08270-3B2A-ED5F-CD6C-FFE81F419754}"/>
              </a:ext>
            </a:extLst>
          </p:cNvPr>
          <p:cNvSpPr/>
          <p:nvPr/>
        </p:nvSpPr>
        <p:spPr>
          <a:xfrm>
            <a:off x="969852" y="1748898"/>
            <a:ext cx="1221269" cy="442059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dụ</a:t>
            </a:r>
            <a:r>
              <a:rPr lang="en-US" sz="20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B65488E-2CE0-7A82-9728-56E67FF49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9275" y="4426832"/>
            <a:ext cx="2150653" cy="22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609D7A7-F301-F0DA-9049-2CE54EE1FC82}"/>
              </a:ext>
            </a:extLst>
          </p:cNvPr>
          <p:cNvSpPr txBox="1"/>
          <p:nvPr/>
        </p:nvSpPr>
        <p:spPr>
          <a:xfrm>
            <a:off x="2911522" y="1834211"/>
            <a:ext cx="611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/>
              </a:rPr>
              <a:t>Tính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giá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trị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của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mỗi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biểu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sau</a:t>
            </a:r>
            <a:r>
              <a:rPr lang="en-US" sz="2400" dirty="0">
                <a:latin typeface="UTM Avo" panose="02040603050506020204" pitchFamily="18"/>
              </a:rPr>
              <a:t>:</a:t>
            </a:r>
          </a:p>
        </p:txBody>
      </p:sp>
      <p:sp>
        <p:nvSpPr>
          <p:cNvPr id="3" name="Hộp Văn bản 27">
            <a:extLst>
              <a:ext uri="{FF2B5EF4-FFF2-40B4-BE49-F238E27FC236}">
                <a16:creationId xmlns:a16="http://schemas.microsoft.com/office/drawing/2014/main" id="{D3EBB5FA-E149-4A03-53A0-A808C9EDCD4E}"/>
              </a:ext>
            </a:extLst>
          </p:cNvPr>
          <p:cNvSpPr txBox="1"/>
          <p:nvPr/>
        </p:nvSpPr>
        <p:spPr>
          <a:xfrm>
            <a:off x="697339" y="2630452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5">
                <a:extLst>
                  <a:ext uri="{FF2B5EF4-FFF2-40B4-BE49-F238E27FC236}">
                    <a16:creationId xmlns:a16="http://schemas.microsoft.com/office/drawing/2014/main" id="{44748DDA-BA7B-FE0B-4278-E1BAF7349DCE}"/>
                  </a:ext>
                </a:extLst>
              </p:cNvPr>
              <p:cNvSpPr txBox="1"/>
              <p:nvPr/>
            </p:nvSpPr>
            <p:spPr>
              <a:xfrm>
                <a:off x="1235163" y="2505419"/>
                <a:ext cx="1766509" cy="71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0,2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2,5 :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" name="Hộp Văn bản 5">
                <a:extLst>
                  <a:ext uri="{FF2B5EF4-FFF2-40B4-BE49-F238E27FC236}">
                    <a16:creationId xmlns:a16="http://schemas.microsoft.com/office/drawing/2014/main" id="{44748DDA-BA7B-FE0B-4278-E1BAF7349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163" y="2505419"/>
                <a:ext cx="1766509" cy="711733"/>
              </a:xfrm>
              <a:prstGeom prst="rect">
                <a:avLst/>
              </a:prstGeom>
              <a:blipFill>
                <a:blip r:embed="rId3"/>
                <a:stretch>
                  <a:fillRect l="-5000" t="-3509" r="-3571" b="-140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33">
                <a:extLst>
                  <a:ext uri="{FF2B5EF4-FFF2-40B4-BE49-F238E27FC236}">
                    <a16:creationId xmlns:a16="http://schemas.microsoft.com/office/drawing/2014/main" id="{23268F8F-F27C-B211-44D1-12F5B07818E5}"/>
                  </a:ext>
                </a:extLst>
              </p:cNvPr>
              <p:cNvSpPr txBox="1"/>
              <p:nvPr/>
            </p:nvSpPr>
            <p:spPr>
              <a:xfrm>
                <a:off x="3064382" y="2505695"/>
                <a:ext cx="1902764" cy="719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 :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5" name="Hộp Văn bản 33">
                <a:extLst>
                  <a:ext uri="{FF2B5EF4-FFF2-40B4-BE49-F238E27FC236}">
                    <a16:creationId xmlns:a16="http://schemas.microsoft.com/office/drawing/2014/main" id="{23268F8F-F27C-B211-44D1-12F5B0781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382" y="2505695"/>
                <a:ext cx="1902764" cy="719684"/>
              </a:xfrm>
              <a:prstGeom prst="rect">
                <a:avLst/>
              </a:prstGeom>
              <a:blipFill>
                <a:blip r:embed="rId4"/>
                <a:stretch>
                  <a:fillRect l="-662" t="-1754" r="-3311" b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34">
                <a:extLst>
                  <a:ext uri="{FF2B5EF4-FFF2-40B4-BE49-F238E27FC236}">
                    <a16:creationId xmlns:a16="http://schemas.microsoft.com/office/drawing/2014/main" id="{4AFCA284-C1AE-F2E3-4022-200B41842D67}"/>
                  </a:ext>
                </a:extLst>
              </p:cNvPr>
              <p:cNvSpPr txBox="1"/>
              <p:nvPr/>
            </p:nvSpPr>
            <p:spPr>
              <a:xfrm>
                <a:off x="5007295" y="2499334"/>
                <a:ext cx="1732846" cy="719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 .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Hộp Văn bản 34">
                <a:extLst>
                  <a:ext uri="{FF2B5EF4-FFF2-40B4-BE49-F238E27FC236}">
                    <a16:creationId xmlns:a16="http://schemas.microsoft.com/office/drawing/2014/main" id="{4AFCA284-C1AE-F2E3-4022-200B41842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295" y="2499334"/>
                <a:ext cx="1732846" cy="719684"/>
              </a:xfrm>
              <a:prstGeom prst="rect">
                <a:avLst/>
              </a:prstGeom>
              <a:blipFill>
                <a:blip r:embed="rId5"/>
                <a:stretch>
                  <a:fillRect l="-730" t="-1724" r="-4380" b="-155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35">
                <a:extLst>
                  <a:ext uri="{FF2B5EF4-FFF2-40B4-BE49-F238E27FC236}">
                    <a16:creationId xmlns:a16="http://schemas.microsoft.com/office/drawing/2014/main" id="{D7619E23-F45D-4C88-46C6-AF8466FCFA13}"/>
                  </a:ext>
                </a:extLst>
              </p:cNvPr>
              <p:cNvSpPr txBox="1"/>
              <p:nvPr/>
            </p:nvSpPr>
            <p:spPr>
              <a:xfrm>
                <a:off x="6780290" y="2501289"/>
                <a:ext cx="1205458" cy="715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" name="Hộp Văn bản 35">
                <a:extLst>
                  <a:ext uri="{FF2B5EF4-FFF2-40B4-BE49-F238E27FC236}">
                    <a16:creationId xmlns:a16="http://schemas.microsoft.com/office/drawing/2014/main" id="{D7619E23-F45D-4C88-46C6-AF8466FCF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290" y="2501289"/>
                <a:ext cx="1205458" cy="715773"/>
              </a:xfrm>
              <a:prstGeom prst="rect">
                <a:avLst/>
              </a:prstGeom>
              <a:blipFill>
                <a:blip r:embed="rId6"/>
                <a:stretch>
                  <a:fillRect l="-1042" t="-3448" r="-6250" b="-137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36">
                <a:extLst>
                  <a:ext uri="{FF2B5EF4-FFF2-40B4-BE49-F238E27FC236}">
                    <a16:creationId xmlns:a16="http://schemas.microsoft.com/office/drawing/2014/main" id="{5D2AF384-EC91-E981-1192-B0D119D71D44}"/>
                  </a:ext>
                </a:extLst>
              </p:cNvPr>
              <p:cNvSpPr txBox="1"/>
              <p:nvPr/>
            </p:nvSpPr>
            <p:spPr>
              <a:xfrm>
                <a:off x="8008874" y="2494265"/>
                <a:ext cx="2343590" cy="719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35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36">
                <a:extLst>
                  <a:ext uri="{FF2B5EF4-FFF2-40B4-BE49-F238E27FC236}">
                    <a16:creationId xmlns:a16="http://schemas.microsoft.com/office/drawing/2014/main" id="{5D2AF384-EC91-E981-1192-B0D119D71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874" y="2494265"/>
                <a:ext cx="2343590" cy="719684"/>
              </a:xfrm>
              <a:prstGeom prst="rect">
                <a:avLst/>
              </a:prstGeom>
              <a:blipFill>
                <a:blip r:embed="rId7"/>
                <a:stretch>
                  <a:fillRect t="-1754" r="-2688" b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37">
            <a:extLst>
              <a:ext uri="{FF2B5EF4-FFF2-40B4-BE49-F238E27FC236}">
                <a16:creationId xmlns:a16="http://schemas.microsoft.com/office/drawing/2014/main" id="{D1FC4E64-55C3-4E61-A917-D82D4C942822}"/>
              </a:ext>
            </a:extLst>
          </p:cNvPr>
          <p:cNvSpPr txBox="1"/>
          <p:nvPr/>
        </p:nvSpPr>
        <p:spPr>
          <a:xfrm>
            <a:off x="697339" y="407018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38">
                <a:extLst>
                  <a:ext uri="{FF2B5EF4-FFF2-40B4-BE49-F238E27FC236}">
                    <a16:creationId xmlns:a16="http://schemas.microsoft.com/office/drawing/2014/main" id="{CE6682C7-5DB2-9412-FD19-3F89C573F3BC}"/>
                  </a:ext>
                </a:extLst>
              </p:cNvPr>
              <p:cNvSpPr txBox="1"/>
              <p:nvPr/>
            </p:nvSpPr>
            <p:spPr>
              <a:xfrm>
                <a:off x="1230435" y="3764883"/>
                <a:ext cx="3182923" cy="91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9.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: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0" name="Hộp Văn bản 38">
                <a:extLst>
                  <a:ext uri="{FF2B5EF4-FFF2-40B4-BE49-F238E27FC236}">
                    <a16:creationId xmlns:a16="http://schemas.microsoft.com/office/drawing/2014/main" id="{CE6682C7-5DB2-9412-FD19-3F89C573F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35" y="3764883"/>
                <a:ext cx="3182923" cy="912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42">
                <a:extLst>
                  <a:ext uri="{FF2B5EF4-FFF2-40B4-BE49-F238E27FC236}">
                    <a16:creationId xmlns:a16="http://schemas.microsoft.com/office/drawing/2014/main" id="{67A850FA-5746-68B7-E412-7BD06DF151D7}"/>
                  </a:ext>
                </a:extLst>
              </p:cNvPr>
              <p:cNvSpPr txBox="1"/>
              <p:nvPr/>
            </p:nvSpPr>
            <p:spPr>
              <a:xfrm>
                <a:off x="4535639" y="3764883"/>
                <a:ext cx="3115084" cy="912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9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: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11" name="Hộp Văn bản 42">
                <a:extLst>
                  <a:ext uri="{FF2B5EF4-FFF2-40B4-BE49-F238E27FC236}">
                    <a16:creationId xmlns:a16="http://schemas.microsoft.com/office/drawing/2014/main" id="{67A850FA-5746-68B7-E412-7BD06DF15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39" y="3764883"/>
                <a:ext cx="3115084" cy="912237"/>
              </a:xfrm>
              <a:prstGeom prst="rect">
                <a:avLst/>
              </a:prstGeom>
              <a:blipFill>
                <a:blip r:embed="rId9"/>
                <a:stretch>
                  <a:fillRect r="-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43">
                <a:extLst>
                  <a:ext uri="{FF2B5EF4-FFF2-40B4-BE49-F238E27FC236}">
                    <a16:creationId xmlns:a16="http://schemas.microsoft.com/office/drawing/2014/main" id="{D473370E-6886-8481-8FD0-5E20E9B84FA7}"/>
                  </a:ext>
                </a:extLst>
              </p:cNvPr>
              <p:cNvSpPr txBox="1"/>
              <p:nvPr/>
            </p:nvSpPr>
            <p:spPr>
              <a:xfrm>
                <a:off x="7840007" y="3825571"/>
                <a:ext cx="2208938" cy="715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−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1000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.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12" name="Hộp Văn bản 43">
                <a:extLst>
                  <a:ext uri="{FF2B5EF4-FFF2-40B4-BE49-F238E27FC236}">
                    <a16:creationId xmlns:a16="http://schemas.microsoft.com/office/drawing/2014/main" id="{D473370E-6886-8481-8FD0-5E20E9B84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007" y="3825571"/>
                <a:ext cx="2208938" cy="715773"/>
              </a:xfrm>
              <a:prstGeom prst="rect">
                <a:avLst/>
              </a:prstGeom>
              <a:blipFill>
                <a:blip r:embed="rId10"/>
                <a:stretch>
                  <a:fillRect r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44">
                <a:extLst>
                  <a:ext uri="{FF2B5EF4-FFF2-40B4-BE49-F238E27FC236}">
                    <a16:creationId xmlns:a16="http://schemas.microsoft.com/office/drawing/2014/main" id="{747F77E9-0802-38C4-1999-915BE8572DC1}"/>
                  </a:ext>
                </a:extLst>
              </p:cNvPr>
              <p:cNvSpPr txBox="1"/>
              <p:nvPr/>
            </p:nvSpPr>
            <p:spPr>
              <a:xfrm>
                <a:off x="4369374" y="4936996"/>
                <a:ext cx="2495875" cy="7196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+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400</m:t>
                          </m:r>
                        </m:den>
                      </m:f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latin typeface="UTM Avo" panose="02040603050506020204" pitchFamily="18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403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3" name="Hộp Văn bản 44">
                <a:extLst>
                  <a:ext uri="{FF2B5EF4-FFF2-40B4-BE49-F238E27FC236}">
                    <a16:creationId xmlns:a16="http://schemas.microsoft.com/office/drawing/2014/main" id="{747F77E9-0802-38C4-1999-915BE8572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74" y="4936996"/>
                <a:ext cx="2495875" cy="719684"/>
              </a:xfrm>
              <a:prstGeom prst="rect">
                <a:avLst/>
              </a:prstGeom>
              <a:blipFill>
                <a:blip r:embed="rId11"/>
                <a:stretch>
                  <a:fillRect l="-4061" t="-1724" r="-2538" b="-155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9">
            <a:extLst>
              <a:ext uri="{FF2B5EF4-FFF2-40B4-BE49-F238E27FC236}">
                <a16:creationId xmlns:a16="http://schemas.microsoft.com/office/drawing/2014/main" id="{36E24215-EB83-E3B1-7B0C-1C408C85E7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5443" y="5563663"/>
            <a:ext cx="1141836" cy="1083706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17AB07B0-DEE1-376F-017F-0951E5B811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754064" y="929706"/>
            <a:ext cx="1044853" cy="1605222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BD38CB33-C3E9-7A81-7096-6F09D0825B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537324" y="5384969"/>
            <a:ext cx="2433479" cy="1358324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E0D58225-A9A2-BDA5-9CCD-F00DE3BE0A55}"/>
              </a:ext>
            </a:extLst>
          </p:cNvPr>
          <p:cNvSpPr/>
          <p:nvPr/>
        </p:nvSpPr>
        <p:spPr>
          <a:xfrm>
            <a:off x="697340" y="1719690"/>
            <a:ext cx="2081868" cy="593882"/>
          </a:xfrm>
          <a:prstGeom prst="roundRect">
            <a:avLst/>
          </a:prstGeom>
          <a:solidFill>
            <a:srgbClr val="E46C0A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2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Luyện</a:t>
            </a: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2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725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80</TotalTime>
  <Words>764</Words>
  <Application>Microsoft Office PowerPoint</Application>
  <PresentationFormat>Widescreen</PresentationFormat>
  <Paragraphs>88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Calibri Light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 Nguyễn</cp:lastModifiedBy>
  <cp:revision>8</cp:revision>
  <dcterms:created xsi:type="dcterms:W3CDTF">2023-11-28T09:31:40Z</dcterms:created>
  <dcterms:modified xsi:type="dcterms:W3CDTF">2024-08-27T04:35:45Z</dcterms:modified>
</cp:coreProperties>
</file>