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350" r:id="rId4"/>
    <p:sldId id="269" r:id="rId5"/>
    <p:sldId id="270" r:id="rId6"/>
    <p:sldId id="351" r:id="rId7"/>
    <p:sldId id="352" r:id="rId8"/>
    <p:sldId id="353" r:id="rId9"/>
    <p:sldId id="333" r:id="rId10"/>
    <p:sldId id="306" r:id="rId11"/>
    <p:sldId id="343" r:id="rId12"/>
    <p:sldId id="308" r:id="rId13"/>
    <p:sldId id="354" r:id="rId14"/>
    <p:sldId id="355" r:id="rId15"/>
    <p:sldId id="356" r:id="rId16"/>
    <p:sldId id="359" r:id="rId17"/>
    <p:sldId id="357" r:id="rId18"/>
    <p:sldId id="358" r:id="rId19"/>
    <p:sldId id="344" r:id="rId20"/>
    <p:sldId id="336" r:id="rId21"/>
    <p:sldId id="361" r:id="rId22"/>
    <p:sldId id="301" r:id="rId23"/>
    <p:sldId id="363" r:id="rId24"/>
    <p:sldId id="364" r:id="rId25"/>
    <p:sldId id="339" r:id="rId26"/>
    <p:sldId id="365" r:id="rId27"/>
    <p:sldId id="366" r:id="rId28"/>
    <p:sldId id="345" r:id="rId29"/>
    <p:sldId id="367" r:id="rId30"/>
    <p:sldId id="348" r:id="rId31"/>
    <p:sldId id="368" r:id="rId32"/>
    <p:sldId id="347" r:id="rId33"/>
    <p:sldId id="312" r:id="rId34"/>
    <p:sldId id="369" r:id="rId35"/>
    <p:sldId id="340" r:id="rId36"/>
    <p:sldId id="370" r:id="rId37"/>
    <p:sldId id="331" r:id="rId38"/>
    <p:sldId id="346" r:id="rId39"/>
    <p:sldId id="314" r:id="rId40"/>
    <p:sldId id="371" r:id="rId41"/>
    <p:sldId id="360" r:id="rId42"/>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3130"/>
    <p:restoredTop sz="94660"/>
  </p:normalViewPr>
  <p:slideViewPr>
    <p:cSldViewPr snapToGrid="0" showGuides="1">
      <p:cViewPr varScale="1">
        <p:scale>
          <a:sx n="65" d="100"/>
          <a:sy n="65" d="100"/>
        </p:scale>
        <p:origin x="-10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eg"/></Relationships>
</file>

<file path=ppt/diagrams/_rels/data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i="1" dirty="0" smtClean="0"/>
            <a:t>a) Em hãy cho biết những việc làm nào của Giáo sư Đặng Văn Ngữ thể hiện sự cần cù, sáng tạo. Những việc làm đó mang lại kết quả gì?</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cxnId="{C72B50B4-8323-4069-A08C-18955E7EB655}" type="parTrans">
      <dgm:prSet/>
      <dgm:spPr/>
      <dgm:t>
        <a:bodyPr/>
        <a:lstStyle/>
        <a:p>
          <a:pPr algn="just"/>
          <a:endParaRPr lang="en-US" sz="3600" i="1">
            <a:latin typeface="+mn-lt"/>
          </a:endParaRPr>
        </a:p>
      </dgm:t>
    </dgm:pt>
    <dgm:pt modelId="{89D7B0A2-E2C6-403B-88CB-63EEFC0BF3D8}" cxnId="{C72B50B4-8323-4069-A08C-18955E7EB655}" type="sibTrans">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i="1" dirty="0" smtClean="0"/>
            <a:t>b) Theo em, cần cù, sáng tạo trong lao động có ý nghĩa như thế nào?</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cxnId="{C2A430EB-026A-428E-B9D3-EE570B6A1DAA}" type="parTrans">
      <dgm:prSet/>
      <dgm:spPr/>
      <dgm:t>
        <a:bodyPr/>
        <a:lstStyle/>
        <a:p>
          <a:pPr algn="just"/>
          <a:endParaRPr lang="en-US" sz="3600" i="1">
            <a:latin typeface="+mn-lt"/>
          </a:endParaRPr>
        </a:p>
      </dgm:t>
    </dgm:pt>
    <dgm:pt modelId="{5F4F3BF3-4C3E-43BC-8B7A-5E8EE2D360D7}" cxnId="{C2A430EB-026A-428E-B9D3-EE570B6A1DAA}" type="sibTrans">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F731C8E7-9D97-450C-83FC-A9A746768583}" type="presOf" srcId="{4D783A32-6612-4061-810D-2598FCFDE16E}" destId="{610C4521-7E21-4ABD-817D-19EC8F773957}" srcOrd="0" destOrd="0" presId="urn:microsoft.com/office/officeart/2005/8/layout/vList4#1"/>
    <dgm:cxn modelId="{EDEB0BF6-8B3E-4A06-BF02-DBD434AED499}" type="presOf" srcId="{8C4E1181-A43E-4AFA-A175-608167BDD664}" destId="{DE66B4FA-8443-484B-9A9E-FA188D6B4E43}" srcOrd="0" destOrd="0" presId="urn:microsoft.com/office/officeart/2005/8/layout/vList4#1"/>
    <dgm:cxn modelId="{C284774F-F157-4077-A53F-B71B00FF6F53}"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30DFF3D5-4CDD-4FD2-87CB-CC68558E05E2}"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AFE85554-E4D7-4BF8-8C75-80D6BB1E8911}" type="presOf" srcId="{36F1A9A7-0E91-4997-8451-066E68D6791C}" destId="{11925212-181A-4D0E-84EB-C4219DE1ABB7}" srcOrd="0" destOrd="0" presId="urn:microsoft.com/office/officeart/2005/8/layout/vList4#1"/>
    <dgm:cxn modelId="{7402D8D9-E0A4-4C52-A351-AE47CA5FAFB7}" type="presParOf" srcId="{610C4521-7E21-4ABD-817D-19EC8F773957}" destId="{1C2B9614-1D42-4E2A-92D8-94BCF9DE39E4}" srcOrd="0" destOrd="0" presId="urn:microsoft.com/office/officeart/2005/8/layout/vList4#1"/>
    <dgm:cxn modelId="{8EF42A44-FCCF-41B1-BB1B-4ACC0C69AB7B}" type="presParOf" srcId="{1C2B9614-1D42-4E2A-92D8-94BCF9DE39E4}" destId="{DE66B4FA-8443-484B-9A9E-FA188D6B4E43}" srcOrd="0" destOrd="0" presId="urn:microsoft.com/office/officeart/2005/8/layout/vList4#1"/>
    <dgm:cxn modelId="{C0D7A615-47BC-4176-B53E-D37D14C2B2B3}" type="presParOf" srcId="{1C2B9614-1D42-4E2A-92D8-94BCF9DE39E4}" destId="{2AAACA77-E4A0-4E99-9F03-72ED26BB7B73}" srcOrd="1" destOrd="0" presId="urn:microsoft.com/office/officeart/2005/8/layout/vList4#1"/>
    <dgm:cxn modelId="{7970603F-B55C-47DD-B9AC-7746CD3C229C}" type="presParOf" srcId="{1C2B9614-1D42-4E2A-92D8-94BCF9DE39E4}" destId="{046903CA-E59E-4D3A-B85F-2132F4D3C385}" srcOrd="2" destOrd="0" presId="urn:microsoft.com/office/officeart/2005/8/layout/vList4#1"/>
    <dgm:cxn modelId="{674E047B-A297-470F-B8AA-276181A48CBB}" type="presParOf" srcId="{610C4521-7E21-4ABD-817D-19EC8F773957}" destId="{3C4FC630-2F4B-4B45-8D35-86BFE257DB89}" srcOrd="1" destOrd="0" presId="urn:microsoft.com/office/officeart/2005/8/layout/vList4#1"/>
    <dgm:cxn modelId="{E744D171-03C5-4110-87F2-AF14FFE63435}" type="presParOf" srcId="{610C4521-7E21-4ABD-817D-19EC8F773957}" destId="{76DA393E-3756-4D17-8778-17C0D4D792DA}" srcOrd="2" destOrd="0" presId="urn:microsoft.com/office/officeart/2005/8/layout/vList4#1"/>
    <dgm:cxn modelId="{4E3B1568-BE20-4F67-B944-4AE39C43BB7A}" type="presParOf" srcId="{76DA393E-3756-4D17-8778-17C0D4D792DA}" destId="{11925212-181A-4D0E-84EB-C4219DE1ABB7}" srcOrd="0" destOrd="0" presId="urn:microsoft.com/office/officeart/2005/8/layout/vList4#1"/>
    <dgm:cxn modelId="{81B1EFC5-7460-4BDA-9382-56402470C6B9}" type="presParOf" srcId="{76DA393E-3756-4D17-8778-17C0D4D792DA}" destId="{2352C030-0248-483B-94A9-26972C30B2AA}" srcOrd="1" destOrd="0" presId="urn:microsoft.com/office/officeart/2005/8/layout/vList4#1"/>
    <dgm:cxn modelId="{587AEE65-A9F0-4377-BD1C-B5138391B0AF}"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dirty="0" smtClean="0">
              <a:solidFill>
                <a:sysClr val="windowText" lastClr="000000">
                  <a:hueOff val="0"/>
                  <a:satOff val="0"/>
                  <a:lumOff val="0"/>
                  <a:alphaOff val="0"/>
                </a:sysClr>
              </a:solidFill>
              <a:latin typeface="#9Slide05 Brannboll Ny" panose="02000000000000000000" pitchFamily="2" charset="0"/>
              <a:ea typeface="+mn-ea"/>
              <a:cs typeface="+mn-cs"/>
            </a:rPr>
            <a:t>a.</a:t>
          </a:r>
          <a:r>
            <a:rPr lang="en-US" sz="2800" dirty="0" smtClean="0"/>
            <a:t>Trong phòng thí nghiệm đơn sơ bằng tre, nứa, lá giữa rừng núi Việt Bắc, ông đã nghiên cứu và sản xuất thành công thuốc kháng sinh, nước lọc pê ni xi nin chế từ giống nấm ông đem về từ nhật phục vụ cho thương binh bệnh binh.</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cxnId="{C72B50B4-8323-4069-A08C-18955E7EB655}" type="parTrans">
      <dgm:prSet/>
      <dgm:spPr/>
      <dgm:t>
        <a:bodyPr/>
        <a:lstStyle/>
        <a:p>
          <a:pPr algn="just"/>
          <a:endParaRPr lang="en-US" sz="3600" i="1">
            <a:latin typeface="+mn-lt"/>
          </a:endParaRPr>
        </a:p>
      </dgm:t>
    </dgm:pt>
    <dgm:pt modelId="{89D7B0A2-E2C6-403B-88CB-63EEFC0BF3D8}" cxnId="{C72B50B4-8323-4069-A08C-18955E7EB655}" type="sibTrans">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dirty="0" smtClean="0"/>
            <a:t>b. - Cần cù, sáng tạo trong lao động giúp con người: </a:t>
          </a:r>
        </a:p>
        <a:p>
          <a:pPr algn="just"/>
          <a:r>
            <a:rPr lang="en-US" sz="2800" dirty="0" smtClean="0"/>
            <a:t>+Hoàn thiện và phát triển phẩm chất, năng lực để nâng cao hiệu quả lao động, góp phần xây dựng quê hương, đất nước.</a:t>
          </a:r>
        </a:p>
        <a:p>
          <a:pPr algn="just"/>
          <a:r>
            <a:rPr lang="en-US" sz="2800" dirty="0" smtClean="0"/>
            <a:t>+ Được mọi người yêu quý, tôn trọng.</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cxnId="{C2A430EB-026A-428E-B9D3-EE570B6A1DAA}" type="parTrans">
      <dgm:prSet/>
      <dgm:spPr/>
      <dgm:t>
        <a:bodyPr/>
        <a:lstStyle/>
        <a:p>
          <a:pPr algn="just"/>
          <a:endParaRPr lang="en-US" sz="3600" i="1">
            <a:latin typeface="+mn-lt"/>
          </a:endParaRPr>
        </a:p>
      </dgm:t>
    </dgm:pt>
    <dgm:pt modelId="{5F4F3BF3-4C3E-43BC-8B7A-5E8EE2D360D7}" cxnId="{C2A430EB-026A-428E-B9D3-EE570B6A1DAA}" type="sibTrans">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D66D683D-BC8E-4B3B-921F-79B339E05D22}" type="presOf" srcId="{4D783A32-6612-4061-810D-2598FCFDE16E}" destId="{610C4521-7E21-4ABD-817D-19EC8F773957}" srcOrd="0" destOrd="0" presId="urn:microsoft.com/office/officeart/2005/8/layout/vList4#1"/>
    <dgm:cxn modelId="{01494FA4-57FA-4BF1-8924-C43969C71D7C}" type="presOf" srcId="{8C4E1181-A43E-4AFA-A175-608167BDD664}" destId="{046903CA-E59E-4D3A-B85F-2132F4D3C385}" srcOrd="1" destOrd="0" presId="urn:microsoft.com/office/officeart/2005/8/layout/vList4#1"/>
    <dgm:cxn modelId="{13F519E4-C269-4B6F-A85D-00873F935B6D}" type="presOf" srcId="{8C4E1181-A43E-4AFA-A175-608167BDD664}" destId="{DE66B4FA-8443-484B-9A9E-FA188D6B4E43}"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44DE5B48-48FE-40C3-B0B3-C2C661174727}" type="presOf" srcId="{36F1A9A7-0E91-4997-8451-066E68D6791C}" destId="{629FFE63-9943-4FDD-AEB3-15F8D3455642}" srcOrd="1" destOrd="0" presId="urn:microsoft.com/office/officeart/2005/8/layout/vList4#1"/>
    <dgm:cxn modelId="{B13BB33D-77C3-40FC-8D66-869193D5732C}" type="presOf" srcId="{36F1A9A7-0E91-4997-8451-066E68D6791C}" destId="{11925212-181A-4D0E-84EB-C4219DE1ABB7}" srcOrd="0" destOrd="0" presId="urn:microsoft.com/office/officeart/2005/8/layout/vList4#1"/>
    <dgm:cxn modelId="{CA86AA14-95B6-4C89-8B17-58B31E9253BB}" type="presParOf" srcId="{610C4521-7E21-4ABD-817D-19EC8F773957}" destId="{1C2B9614-1D42-4E2A-92D8-94BCF9DE39E4}" srcOrd="0" destOrd="0" presId="urn:microsoft.com/office/officeart/2005/8/layout/vList4#1"/>
    <dgm:cxn modelId="{FBD1A2D6-BC4F-4AAB-8565-1F2D9EE24ECA}" type="presParOf" srcId="{1C2B9614-1D42-4E2A-92D8-94BCF9DE39E4}" destId="{DE66B4FA-8443-484B-9A9E-FA188D6B4E43}" srcOrd="0" destOrd="0" presId="urn:microsoft.com/office/officeart/2005/8/layout/vList4#1"/>
    <dgm:cxn modelId="{4DB3480C-6508-48BF-A9A3-55BC018E5788}" type="presParOf" srcId="{1C2B9614-1D42-4E2A-92D8-94BCF9DE39E4}" destId="{2AAACA77-E4A0-4E99-9F03-72ED26BB7B73}" srcOrd="1" destOrd="0" presId="urn:microsoft.com/office/officeart/2005/8/layout/vList4#1"/>
    <dgm:cxn modelId="{F237CCF6-601B-486A-B5B8-5C2B2F2B5E34}" type="presParOf" srcId="{1C2B9614-1D42-4E2A-92D8-94BCF9DE39E4}" destId="{046903CA-E59E-4D3A-B85F-2132F4D3C385}" srcOrd="2" destOrd="0" presId="urn:microsoft.com/office/officeart/2005/8/layout/vList4#1"/>
    <dgm:cxn modelId="{9289B7EE-5F46-461C-986B-97BF8B466C43}" type="presParOf" srcId="{610C4521-7E21-4ABD-817D-19EC8F773957}" destId="{3C4FC630-2F4B-4B45-8D35-86BFE257DB89}" srcOrd="1" destOrd="0" presId="urn:microsoft.com/office/officeart/2005/8/layout/vList4#1"/>
    <dgm:cxn modelId="{37D03693-E6A7-4D90-B65F-0B80EB9AC9D7}" type="presParOf" srcId="{610C4521-7E21-4ABD-817D-19EC8F773957}" destId="{76DA393E-3756-4D17-8778-17C0D4D792DA}" srcOrd="2" destOrd="0" presId="urn:microsoft.com/office/officeart/2005/8/layout/vList4#1"/>
    <dgm:cxn modelId="{ABDFF9D1-E918-4444-BB00-17D7347B3EB9}" type="presParOf" srcId="{76DA393E-3756-4D17-8778-17C0D4D792DA}" destId="{11925212-181A-4D0E-84EB-C4219DE1ABB7}" srcOrd="0" destOrd="0" presId="urn:microsoft.com/office/officeart/2005/8/layout/vList4#1"/>
    <dgm:cxn modelId="{4D2D7C09-D4E3-416E-90D2-CDEFCE1E3746}" type="presParOf" srcId="{76DA393E-3756-4D17-8778-17C0D4D792DA}" destId="{2352C030-0248-483B-94A9-26972C30B2AA}" srcOrd="1" destOrd="0" presId="urn:microsoft.com/office/officeart/2005/8/layout/vList4#1"/>
    <dgm:cxn modelId="{B729EEE0-842E-4F5C-972D-4629225C36F2}"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01452D60-5FED-4D1C-B703-CD5781FAFA96}"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2"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AEA7037-2068-48FB-B245-650681B9DB9D}"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1"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0"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08DE03CE-6B96-4261-BCE9-6B6D5CDBC043}"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2"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ate Placeholder 6"/>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F179DC23-38C1-46E3-8D12-F92CAA9BD9B1}"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7"/>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1" name="Slide Number Placeholder 8"/>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Date Placeholder 4"/>
          <p:cNvSpPr>
            <a:spLocks noGrp="1"/>
          </p:cNvSpPr>
          <p:nvPr>
            <p:ph type="dt" sz="half" idx="12"/>
          </p:nvPr>
        </p:nvSpPr>
        <p:spPr>
          <a:xfrm>
            <a:off x="465138" y="6459538"/>
            <a:ext cx="2619375" cy="365125"/>
          </a:xfrm>
          <a:prstGeom prst="rect">
            <a:avLst/>
          </a:prstGeom>
        </p:spPr>
        <p:txBody>
          <a:bodyPr vert="horz" lIns="91440" tIns="45720" rIns="91440" bIns="45720" rtlCol="0" anchor="ct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8C891691-547B-4BBF-BE40-1BD0CB69C4B4}"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5"/>
          <p:cNvSpPr>
            <a:spLocks noGrp="1"/>
          </p:cNvSpPr>
          <p:nvPr>
            <p:ph type="ftr" sz="quarter" idx="3"/>
          </p:nvPr>
        </p:nvSpPr>
        <p:spPr>
          <a:xfrm>
            <a:off x="4800600" y="6459538"/>
            <a:ext cx="464820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chemeClr val="tx2"/>
              </a:solidFill>
              <a:effectLst/>
              <a:uLnTx/>
              <a:uFillTx/>
              <a:latin typeface="+mn-lt"/>
              <a:ea typeface="+mn-ea"/>
              <a:cs typeface="+mn-cs"/>
            </a:endParaRPr>
          </a:p>
        </p:txBody>
      </p:sp>
      <p:sp>
        <p:nvSpPr>
          <p:cNvPr id="11" name="Slide Number Placeholder 6"/>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solidFill>
                  <a:schemeClr val="tx2"/>
                </a:solidFill>
                <a:latin typeface="Calibri" panose="020F0502020204030204" pitchFamily="34" charset="0"/>
              </a:rPr>
            </a:fld>
            <a:endParaRPr lang="en-US" dirty="0">
              <a:solidFill>
                <a:schemeClr val="tx2"/>
              </a:solidFill>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vert="horz" wrap="square" lIns="457200" tIns="457200" rIns="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Calibri" panose="020F0502020204030204" pitchFamily="34" charset="0"/>
              <a:buNone/>
              <a:defRPr/>
            </a:pPr>
            <a:r>
              <a:rPr kumimoji="0" lang="en-US" sz="3200" b="0" i="0" u="none" strike="noStrike" kern="1200" cap="none" spc="0" normalizeH="0" baseline="0" noProof="0">
                <a:ln>
                  <a:noFill/>
                </a:ln>
                <a:solidFill>
                  <a:srgbClr val="404040"/>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7D75C0A-17E9-41C5-B93B-DA96EEC99587}"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11" name="Slide Number Placeholder 6"/>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Title Placeholder 1"/>
          <p:cNvSpPr>
            <a:spLocks noGrp="1"/>
          </p:cNvSpPr>
          <p:nvPr>
            <p:ph type="title"/>
          </p:nvPr>
        </p:nvSpPr>
        <p:spPr>
          <a:xfrm>
            <a:off x="1096963" y="287338"/>
            <a:ext cx="10058400" cy="14493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a:xfrm>
            <a:off x="1096963" y="1846263"/>
            <a:ext cx="10058400" cy="4022725"/>
          </a:xfrm>
          <a:prstGeom prst="rect">
            <a:avLst/>
          </a:prstGeom>
          <a:noFill/>
          <a:ln w="9525">
            <a:noFill/>
          </a:ln>
        </p:spPr>
        <p:txBody>
          <a:bodyPr lIns="0" rIns="0"/>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172B0E3A-4527-41B5-BC4E-9FD63AC7B66F}" type="datetimeFigureOut">
              <a:rPr kumimoji="0" lang="en-US" sz="900" b="0" i="0" u="none" strike="noStrike" kern="1200" cap="none" spc="0" normalizeH="0" baseline="0" noProof="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a:defRPr sz="1000">
                <a:solidFill>
                  <a:srgbClr val="FFFFFF"/>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a:defRPr>
      </a:lvl2pPr>
      <a:lvl3pPr algn="l" rtl="0" eaLnBrk="0" fontAlgn="base" hangingPunct="0">
        <a:lnSpc>
          <a:spcPct val="85000"/>
        </a:lnSpc>
        <a:spcBef>
          <a:spcPct val="0"/>
        </a:spcBef>
        <a:spcAft>
          <a:spcPct val="0"/>
        </a:spcAft>
        <a:defRPr sz="4800">
          <a:solidFill>
            <a:srgbClr val="404040"/>
          </a:solidFill>
          <a:latin typeface="Calibri Light" panose="020F0302020204030204"/>
        </a:defRPr>
      </a:lvl3pPr>
      <a:lvl4pPr algn="l" rtl="0" eaLnBrk="0" fontAlgn="base" hangingPunct="0">
        <a:lnSpc>
          <a:spcPct val="85000"/>
        </a:lnSpc>
        <a:spcBef>
          <a:spcPct val="0"/>
        </a:spcBef>
        <a:spcAft>
          <a:spcPct val="0"/>
        </a:spcAft>
        <a:defRPr sz="4800">
          <a:solidFill>
            <a:srgbClr val="404040"/>
          </a:solidFill>
          <a:latin typeface="Calibri Light" panose="020F0302020204030204"/>
        </a:defRPr>
      </a:lvl4pPr>
      <a:lvl5pPr algn="l" rtl="0" eaLnBrk="0" fontAlgn="base" hangingPunct="0">
        <a:lnSpc>
          <a:spcPct val="85000"/>
        </a:lnSpc>
        <a:spcBef>
          <a:spcPct val="0"/>
        </a:spcBef>
        <a:spcAft>
          <a:spcPct val="0"/>
        </a:spcAft>
        <a:defRPr sz="4800">
          <a:solidFill>
            <a:srgbClr val="404040"/>
          </a:solidFill>
          <a:latin typeface="Calibri Light" panose="020F0302020204030204"/>
        </a:defRPr>
      </a:lvl5pPr>
      <a:lvl6pPr marL="457200" algn="l" rtl="0" fontAlgn="base">
        <a:lnSpc>
          <a:spcPct val="85000"/>
        </a:lnSpc>
        <a:spcBef>
          <a:spcPct val="0"/>
        </a:spcBef>
        <a:spcAft>
          <a:spcPct val="0"/>
        </a:spcAft>
        <a:defRPr sz="4800">
          <a:solidFill>
            <a:srgbClr val="404040"/>
          </a:solidFill>
          <a:latin typeface="Calibri Light" panose="020F0302020204030204"/>
        </a:defRPr>
      </a:lvl6pPr>
      <a:lvl7pPr marL="914400" algn="l" rtl="0" fontAlgn="base">
        <a:lnSpc>
          <a:spcPct val="85000"/>
        </a:lnSpc>
        <a:spcBef>
          <a:spcPct val="0"/>
        </a:spcBef>
        <a:spcAft>
          <a:spcPct val="0"/>
        </a:spcAft>
        <a:defRPr sz="4800">
          <a:solidFill>
            <a:srgbClr val="404040"/>
          </a:solidFill>
          <a:latin typeface="Calibri Light" panose="020F0302020204030204"/>
        </a:defRPr>
      </a:lvl7pPr>
      <a:lvl8pPr marL="1371600" algn="l" rtl="0" fontAlgn="base">
        <a:lnSpc>
          <a:spcPct val="85000"/>
        </a:lnSpc>
        <a:spcBef>
          <a:spcPct val="0"/>
        </a:spcBef>
        <a:spcAft>
          <a:spcPct val="0"/>
        </a:spcAft>
        <a:defRPr sz="4800">
          <a:solidFill>
            <a:srgbClr val="404040"/>
          </a:solidFill>
          <a:latin typeface="Calibri Light" panose="020F0302020204030204"/>
        </a:defRPr>
      </a:lvl8pPr>
      <a:lvl9pPr marL="1828800" algn="l" rtl="0" fontAlgn="base">
        <a:lnSpc>
          <a:spcPct val="85000"/>
        </a:lnSpc>
        <a:spcBef>
          <a:spcPct val="0"/>
        </a:spcBef>
        <a:spcAft>
          <a:spcPct val="0"/>
        </a:spcAft>
        <a:defRPr sz="4800">
          <a:solidFill>
            <a:srgbClr val="404040"/>
          </a:solidFill>
          <a:latin typeface="Calibri Light" panose="020F0302020204030204"/>
        </a:defRPr>
      </a:lvl9pPr>
    </p:titleStyle>
    <p:bodyStyle>
      <a:lvl1pPr marL="90805" indent="-90805"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90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2800" kern="1200">
          <a:solidFill>
            <a:srgbClr val="404040"/>
          </a:solidFill>
          <a:latin typeface="+mn-lt"/>
          <a:ea typeface="+mn-ea"/>
          <a:cs typeface="+mn-cs"/>
        </a:defRPr>
      </a:lvl2pPr>
      <a:lvl3pPr marL="56705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218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tags" Target="../tags/tag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xml"/><Relationship Id="rId11" Type="http://schemas.openxmlformats.org/officeDocument/2006/relationships/slideLayout" Target="../slideLayouts/slideLayout2.xml"/><Relationship Id="rId10" Type="http://schemas.openxmlformats.org/officeDocument/2006/relationships/image" Target="../media/image24.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tags" Target="../tags/tag4.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tags" Target="../tags/tag3.xml"/><Relationship Id="rId11" Type="http://schemas.openxmlformats.org/officeDocument/2006/relationships/slideLayout" Target="../slideLayouts/slideLayout2.xml"/><Relationship Id="rId10" Type="http://schemas.openxmlformats.org/officeDocument/2006/relationships/image" Target="../media/image24.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9218" name="Picture 5" descr="ca-dao-lao-dong-san-xuat-4.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2" name="Title 1"/>
          <p:cNvSpPr/>
          <p:nvPr/>
        </p:nvSpPr>
        <p:spPr>
          <a:xfrm>
            <a:off x="842963" y="492125"/>
            <a:ext cx="10058400" cy="790575"/>
          </a:xfrm>
          <a:prstGeom prst="rect">
            <a:avLst/>
          </a:prstGeom>
          <a:noFill/>
          <a:ln w="9525">
            <a:noFill/>
          </a:ln>
        </p:spPr>
        <p:txBody>
          <a:bodyPr anchor="b" anchorCtr="0"/>
          <a:p>
            <a:pPr algn="ctr" defTabSz="914400">
              <a:lnSpc>
                <a:spcPct val="85000"/>
              </a:lnSpc>
              <a:buNone/>
            </a:pPr>
            <a:r>
              <a:rPr sz="4000" dirty="0">
                <a:solidFill>
                  <a:srgbClr val="0000FF"/>
                </a:solidFill>
                <a:latin typeface="Arial" panose="020B0604020202020204"/>
                <a:ea typeface="Arial" panose="020B0604020202020204"/>
              </a:rPr>
              <a:t>B</a:t>
            </a:r>
            <a:r>
              <a:rPr sz="4000" dirty="0">
                <a:solidFill>
                  <a:srgbClr val="0000FF"/>
                </a:solidFill>
                <a:latin typeface="Arial Unicode MS" pitchFamily="34" charset="-128"/>
                <a:ea typeface="Arial" panose="020B0604020202020204"/>
              </a:rPr>
              <a:t>À</a:t>
            </a:r>
            <a:r>
              <a:rPr sz="4000" dirty="0">
                <a:solidFill>
                  <a:srgbClr val="0000FF"/>
                </a:solidFill>
                <a:latin typeface="Arial" panose="020B0604020202020204"/>
                <a:ea typeface="Arial" panose="020B0604020202020204"/>
              </a:rPr>
              <a:t>I 3: LAO ĐỘNG CẦN C</a:t>
            </a:r>
            <a:r>
              <a:rPr sz="4000" dirty="0">
                <a:solidFill>
                  <a:srgbClr val="0000FF"/>
                </a:solidFill>
                <a:latin typeface="Arial Unicode MS" pitchFamily="34" charset="-128"/>
                <a:ea typeface="Arial" panose="020B0604020202020204"/>
              </a:rPr>
              <a:t>Ù</a:t>
            </a:r>
            <a:r>
              <a:rPr sz="4000" dirty="0">
                <a:solidFill>
                  <a:srgbClr val="0000FF"/>
                </a:solidFill>
                <a:latin typeface="Arial" panose="020B0604020202020204"/>
                <a:ea typeface="Arial" panose="020B0604020202020204"/>
              </a:rPr>
              <a:t>, S</a:t>
            </a:r>
            <a:r>
              <a:rPr sz="4000" dirty="0">
                <a:solidFill>
                  <a:srgbClr val="0000FF"/>
                </a:solidFill>
                <a:latin typeface="Arial Unicode MS" pitchFamily="34" charset="-128"/>
                <a:ea typeface="Arial" panose="020B0604020202020204"/>
              </a:rPr>
              <a:t>Á</a:t>
            </a:r>
            <a:r>
              <a:rPr sz="4000" dirty="0">
                <a:solidFill>
                  <a:srgbClr val="0000FF"/>
                </a:solidFill>
                <a:latin typeface="Arial" panose="020B0604020202020204"/>
                <a:ea typeface="Arial" panose="020B0604020202020204"/>
              </a:rPr>
              <a:t>NG TẠO</a:t>
            </a:r>
            <a:endParaRPr sz="4000" dirty="0">
              <a:solidFill>
                <a:srgbClr val="0000FF"/>
              </a:solidFill>
              <a:latin typeface="Arial" panose="020B0604020202020204"/>
              <a:ea typeface="Arial" panose="020B0604020202020204"/>
            </a:endParaRPr>
          </a:p>
        </p:txBody>
      </p:sp>
      <p:sp>
        <p:nvSpPr>
          <p:cNvPr id="9220" name="AutoShape 13" descr="Vẻ đẹp bình dị của người lao động trong thi ca"/>
          <p:cNvSpPr>
            <a:spLocks noChangeAspect="1"/>
          </p:cNvSpPr>
          <p:nvPr/>
        </p:nvSpPr>
        <p:spPr>
          <a:xfrm>
            <a:off x="5943600" y="3276600"/>
            <a:ext cx="304800" cy="304800"/>
          </a:xfrm>
          <a:prstGeom prst="rect">
            <a:avLst/>
          </a:prstGeom>
          <a:noFill/>
          <a:ln w="9525">
            <a:noFill/>
          </a:ln>
        </p:spPr>
        <p:txBody>
          <a:bodyPr/>
          <a:p>
            <a:endParaRPr dirty="0">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6" name="Rectangle 6"/>
          <p:cNvSpPr/>
          <p:nvPr/>
        </p:nvSpPr>
        <p:spPr>
          <a:xfrm>
            <a:off x="8542338" y="171450"/>
            <a:ext cx="3468687" cy="1766888"/>
          </a:xfrm>
          <a:prstGeom prst="rect">
            <a:avLst/>
          </a:prstGeom>
          <a:noFill/>
          <a:ln w="9525">
            <a:noFill/>
          </a:ln>
        </p:spPr>
        <p:txBody>
          <a:bodyPr anchor="ctr" anchorCtr="0">
            <a:spAutoFit/>
          </a:bodyPr>
          <a:p>
            <a:r>
              <a:rPr lang="vi-VN" altLang="x-none" sz="2200" dirty="0">
                <a:solidFill>
                  <a:srgbClr val="0000FF"/>
                </a:solidFill>
                <a:latin typeface="Arial" panose="020B0604020202020204" pitchFamily="34" charset="0"/>
              </a:rPr>
              <a:t>Em hãy cho biết sự cần cù, sáng tạo trong lao động được thể hiện như thế nào trong từng thông tin trên. </a:t>
            </a:r>
            <a:endParaRPr sz="2200" dirty="0">
              <a:solidFill>
                <a:srgbClr val="0000FF"/>
              </a:solidFill>
              <a:latin typeface="Arial" panose="020B0604020202020204" pitchFamily="34" charset="0"/>
            </a:endParaRPr>
          </a:p>
        </p:txBody>
      </p:sp>
      <p:pic>
        <p:nvPicPr>
          <p:cNvPr id="112650" name="Picture 10" descr="0"/>
          <p:cNvPicPr>
            <a:picLocks noChangeAspect="1"/>
          </p:cNvPicPr>
          <p:nvPr/>
        </p:nvPicPr>
        <p:blipFill>
          <a:blip r:embed="rId1"/>
          <a:stretch>
            <a:fillRect/>
          </a:stretch>
        </p:blipFill>
        <p:spPr>
          <a:xfrm>
            <a:off x="0" y="0"/>
            <a:ext cx="8497888" cy="6865938"/>
          </a:xfrm>
          <a:prstGeom prst="rect">
            <a:avLst/>
          </a:prstGeom>
          <a:noFill/>
          <a:ln w="9525">
            <a:noFill/>
          </a:ln>
        </p:spPr>
      </p:pic>
      <p:sp>
        <p:nvSpPr>
          <p:cNvPr id="112651" name="Rectangle 11"/>
          <p:cNvSpPr/>
          <p:nvPr/>
        </p:nvSpPr>
        <p:spPr>
          <a:xfrm>
            <a:off x="8697913" y="2820988"/>
            <a:ext cx="3003550" cy="3159125"/>
          </a:xfrm>
          <a:prstGeom prst="rect">
            <a:avLst/>
          </a:prstGeom>
          <a:noFill/>
          <a:ln w="19050" cap="flat" cmpd="sng">
            <a:solidFill>
              <a:srgbClr val="FF0000"/>
            </a:solidFill>
            <a:prstDash val="dash"/>
            <a:miter/>
            <a:headEnd type="none" w="med" len="med"/>
            <a:tailEnd type="none" w="med" len="med"/>
          </a:ln>
        </p:spPr>
        <p:txBody>
          <a:bodyPr anchor="ctr" anchorCtr="0">
            <a:spAutoFit/>
          </a:bodyPr>
          <a:p>
            <a:r>
              <a:rPr sz="2500" dirty="0">
                <a:latin typeface="Arial" panose="020B0604020202020204" pitchFamily="34" charset="0"/>
              </a:rPr>
              <a:t>Là sự chăm chỉ một cách thường xuyên, không ngại khó khăn, gian khổ; tích cực trau dồi bản thân ngày một tốt đẹp và hoàn thiện hơn. </a:t>
            </a:r>
            <a:endParaRPr sz="25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0"/>
                                        </p:tgtEl>
                                        <p:attrNameLst>
                                          <p:attrName>style.visibility</p:attrName>
                                        </p:attrNameLst>
                                      </p:cBhvr>
                                      <p:to>
                                        <p:strVal val="visible"/>
                                      </p:to>
                                    </p:set>
                                    <p:animEffect transition="in" filter="blinds(horizontal)">
                                      <p:cBhvr>
                                        <p:cTn id="7" dur="500"/>
                                        <p:tgtEl>
                                          <p:spTgt spid="112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Effect transition="in" filter="blinds(horizontal)">
                                      <p:cBhvr>
                                        <p:cTn id="12" dur="500"/>
                                        <p:tgtEl>
                                          <p:spTgt spid="1126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51"/>
                                        </p:tgtEl>
                                        <p:attrNameLst>
                                          <p:attrName>style.visibility</p:attrName>
                                        </p:attrNameLst>
                                      </p:cBhvr>
                                      <p:to>
                                        <p:strVal val="visible"/>
                                      </p:to>
                                    </p:set>
                                    <p:animEffect transition="in" filter="blinds(horizontal)">
                                      <p:cBhvr>
                                        <p:cTn id="17" dur="5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P spid="1126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805" name="Picture 29" descr="1"/>
          <p:cNvPicPr>
            <a:picLocks noChangeAspect="1"/>
          </p:cNvPicPr>
          <p:nvPr/>
        </p:nvPicPr>
        <p:blipFill>
          <a:blip r:embed="rId1"/>
          <a:stretch>
            <a:fillRect/>
          </a:stretch>
        </p:blipFill>
        <p:spPr>
          <a:xfrm>
            <a:off x="527050" y="1638300"/>
            <a:ext cx="9385300" cy="4021138"/>
          </a:xfrm>
          <a:prstGeom prst="rect">
            <a:avLst/>
          </a:prstGeom>
          <a:noFill/>
          <a:ln w="9525">
            <a:noFill/>
          </a:ln>
        </p:spPr>
      </p:pic>
      <p:pic>
        <p:nvPicPr>
          <p:cNvPr id="75806" name="Picture 30" descr="png-clipart-computer-icons-icon-design-question-others-miscellaneous-text"/>
          <p:cNvPicPr>
            <a:picLocks noChangeAspect="1"/>
          </p:cNvPicPr>
          <p:nvPr/>
        </p:nvPicPr>
        <p:blipFill>
          <a:blip r:embed="rId2"/>
          <a:stretch>
            <a:fillRect/>
          </a:stretch>
        </p:blipFill>
        <p:spPr>
          <a:xfrm>
            <a:off x="165100" y="152400"/>
            <a:ext cx="1663700" cy="912813"/>
          </a:xfrm>
          <a:prstGeom prst="rect">
            <a:avLst/>
          </a:prstGeom>
          <a:noFill/>
          <a:ln w="9525">
            <a:noFill/>
          </a:ln>
        </p:spPr>
      </p:pic>
      <p:sp>
        <p:nvSpPr>
          <p:cNvPr id="75807" name="Rectangle 31"/>
          <p:cNvSpPr/>
          <p:nvPr/>
        </p:nvSpPr>
        <p:spPr>
          <a:xfrm>
            <a:off x="1749425" y="196850"/>
            <a:ext cx="10150475" cy="854075"/>
          </a:xfrm>
          <a:prstGeom prst="rect">
            <a:avLst/>
          </a:prstGeom>
          <a:noFill/>
          <a:ln w="9525">
            <a:noFill/>
          </a:ln>
        </p:spPr>
        <p:txBody>
          <a:bodyPr anchor="ctr" anchorCtr="0">
            <a:spAutoFit/>
          </a:bodyPr>
          <a:p>
            <a:r>
              <a:rPr lang="vi-VN" altLang="x-none" sz="2500" dirty="0">
                <a:latin typeface="Arial" panose="020B0604020202020204" pitchFamily="34" charset="0"/>
              </a:rPr>
              <a:t>Em hãy kể thêm những biểu hiện khác của sự cần cù, sáng tạo trong lao động. </a:t>
            </a:r>
            <a:endParaRPr sz="2500" dirty="0">
              <a:latin typeface="Arial" panose="020B0604020202020204" pitchFamily="34" charset="0"/>
            </a:endParaRPr>
          </a:p>
        </p:txBody>
      </p:sp>
      <p:sp>
        <p:nvSpPr>
          <p:cNvPr id="75812" name="Rectangle 36"/>
          <p:cNvSpPr/>
          <p:nvPr/>
        </p:nvSpPr>
        <p:spPr>
          <a:xfrm>
            <a:off x="0" y="5851525"/>
            <a:ext cx="12192000" cy="1006475"/>
          </a:xfrm>
          <a:prstGeom prst="rect">
            <a:avLst/>
          </a:prstGeom>
          <a:solidFill>
            <a:srgbClr val="FFCC99"/>
          </a:solidFill>
          <a:ln w="9525">
            <a:noFill/>
          </a:ln>
        </p:spPr>
        <p:txBody>
          <a:bodyPr anchor="ctr" anchorCtr="0">
            <a:spAutoFit/>
          </a:bodyPr>
          <a:p>
            <a:r>
              <a:rPr sz="3000" dirty="0">
                <a:latin typeface="Arial" panose="020B0604020202020204" pitchFamily="34" charset="0"/>
              </a:rPr>
              <a:t>Cần cù đọc sách, nghiên cứu, vẽ sơ đồ thực hành và cải tiến rô bốt tới khi thành công và hoạt động được. </a:t>
            </a:r>
            <a:endParaRPr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806"/>
                                        </p:tgtEl>
                                        <p:attrNameLst>
                                          <p:attrName>style.visibility</p:attrName>
                                        </p:attrNameLst>
                                      </p:cBhvr>
                                      <p:to>
                                        <p:strVal val="visible"/>
                                      </p:to>
                                    </p:set>
                                    <p:animEffect transition="in" filter="blinds(horizontal)">
                                      <p:cBhvr>
                                        <p:cTn id="7" dur="500"/>
                                        <p:tgtEl>
                                          <p:spTgt spid="758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807"/>
                                        </p:tgtEl>
                                        <p:attrNameLst>
                                          <p:attrName>style.visibility</p:attrName>
                                        </p:attrNameLst>
                                      </p:cBhvr>
                                      <p:to>
                                        <p:strVal val="visible"/>
                                      </p:to>
                                    </p:set>
                                    <p:animEffect transition="in" filter="blinds(horizontal)">
                                      <p:cBhvr>
                                        <p:cTn id="10" dur="500"/>
                                        <p:tgtEl>
                                          <p:spTgt spid="7580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5805"/>
                                        </p:tgtEl>
                                        <p:attrNameLst>
                                          <p:attrName>style.visibility</p:attrName>
                                        </p:attrNameLst>
                                      </p:cBhvr>
                                      <p:to>
                                        <p:strVal val="visible"/>
                                      </p:to>
                                    </p:set>
                                    <p:animEffect transition="in" filter="blinds(horizontal)">
                                      <p:cBhvr>
                                        <p:cTn id="15" dur="500"/>
                                        <p:tgtEl>
                                          <p:spTgt spid="7580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812"/>
                                        </p:tgtEl>
                                        <p:attrNameLst>
                                          <p:attrName>style.visibility</p:attrName>
                                        </p:attrNameLst>
                                      </p:cBhvr>
                                      <p:to>
                                        <p:strVal val="visible"/>
                                      </p:to>
                                    </p:set>
                                    <p:animEffect transition="in" filter="blinds(horizontal)">
                                      <p:cBhvr>
                                        <p:cTn id="20" dur="500"/>
                                        <p:tgtEl>
                                          <p:spTgt spid="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7" grpId="0"/>
      <p:bldP spid="758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1" descr="071405_ninh-thuan-hoc-sinh-huyen-mien-nui-sang-che-may-thu-hat-nong-san.jpg"/>
          <p:cNvPicPr>
            <a:picLocks noChangeAspect="1"/>
          </p:cNvPicPr>
          <p:nvPr/>
        </p:nvPicPr>
        <p:blipFill>
          <a:blip r:embed="rId1"/>
          <a:stretch>
            <a:fillRect/>
          </a:stretch>
        </p:blipFill>
        <p:spPr>
          <a:xfrm>
            <a:off x="604838" y="384175"/>
            <a:ext cx="11179175" cy="5529263"/>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1" descr="blobid1-1678866021.png"/>
          <p:cNvPicPr>
            <a:picLocks noChangeAspect="1"/>
          </p:cNvPicPr>
          <p:nvPr/>
        </p:nvPicPr>
        <p:blipFill>
          <a:blip r:embed="rId1"/>
          <a:stretch>
            <a:fillRect/>
          </a:stretch>
        </p:blipFill>
        <p:spPr>
          <a:xfrm>
            <a:off x="427038" y="109538"/>
            <a:ext cx="11298237" cy="66389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1" descr="GDCD-8-bai-3-2.jpg"/>
          <p:cNvPicPr>
            <a:picLocks noChangeAspect="1"/>
          </p:cNvPicPr>
          <p:nvPr/>
        </p:nvPicPr>
        <p:blipFill>
          <a:blip r:embed="rId1"/>
          <a:stretch>
            <a:fillRect/>
          </a:stretch>
        </p:blipFill>
        <p:spPr>
          <a:xfrm>
            <a:off x="855663" y="0"/>
            <a:ext cx="11045825" cy="66516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1" descr="tải xuống (16).jpg"/>
          <p:cNvPicPr>
            <a:picLocks noChangeAspect="1"/>
          </p:cNvPicPr>
          <p:nvPr/>
        </p:nvPicPr>
        <p:blipFill>
          <a:blip r:embed="rId1"/>
          <a:stretch>
            <a:fillRect/>
          </a:stretch>
        </p:blipFill>
        <p:spPr>
          <a:xfrm>
            <a:off x="1031875" y="590550"/>
            <a:ext cx="10147300" cy="572135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1" descr="nguoi-nong-dan-rat-sieng-nang-can-cu_075321219.jpg"/>
          <p:cNvPicPr>
            <a:picLocks noChangeAspect="1"/>
          </p:cNvPicPr>
          <p:nvPr/>
        </p:nvPicPr>
        <p:blipFill>
          <a:blip r:embed="rId1"/>
          <a:stretch>
            <a:fillRect/>
          </a:stretch>
        </p:blipFill>
        <p:spPr>
          <a:xfrm>
            <a:off x="884238" y="398463"/>
            <a:ext cx="10885487" cy="59721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1" descr="tải xuống (17).jpg"/>
          <p:cNvPicPr>
            <a:picLocks noChangeAspect="1"/>
          </p:cNvPicPr>
          <p:nvPr/>
        </p:nvPicPr>
        <p:blipFill>
          <a:blip r:embed="rId1"/>
          <a:stretch>
            <a:fillRect/>
          </a:stretch>
        </p:blipFill>
        <p:spPr>
          <a:xfrm>
            <a:off x="663575" y="442913"/>
            <a:ext cx="10147300" cy="58991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p:nvPr/>
        </p:nvSpPr>
        <p:spPr>
          <a:xfrm>
            <a:off x="185738" y="241300"/>
            <a:ext cx="11791950" cy="4765675"/>
          </a:xfrm>
          <a:prstGeom prst="rect">
            <a:avLst/>
          </a:prstGeom>
          <a:noFill/>
          <a:ln w="15875" cap="flat" cmpd="sng">
            <a:solidFill>
              <a:srgbClr val="FF0000"/>
            </a:solidFill>
            <a:prstDash val="dash"/>
            <a:miter/>
            <a:headEnd type="none" w="med" len="med"/>
            <a:tailEnd type="none" w="med" len="med"/>
          </a:ln>
        </p:spPr>
        <p:txBody>
          <a:bodyPr>
            <a:spAutoFit/>
          </a:bodyPr>
          <a:p>
            <a:r>
              <a:rPr lang="vi-VN" altLang="x-none" sz="1700" b="1" dirty="0">
                <a:latin typeface="Arial" panose="020B0604020202020204" pitchFamily="34" charset="0"/>
              </a:rPr>
              <a:t>GIÁO SƯ – BÁC SĨ NÔNG HỌC LƯƠNG ĐỊNH CỦA MỘT NHÀ KHOA HỌC, MỘT TRÍ THỨC TIÊU BIỂU TRONG THỜI ĐẠI HỒ CHÍ MINH </a:t>
            </a:r>
            <a:endParaRPr lang="vi-VN" altLang="x-none" sz="1700" b="1" dirty="0">
              <a:latin typeface="Arial" panose="020B0604020202020204" pitchFamily="34" charset="0"/>
            </a:endParaRPr>
          </a:p>
          <a:p>
            <a:r>
              <a:rPr lang="vi-VN" altLang="x-none" sz="1700" dirty="0">
                <a:latin typeface="Arial" panose="020B0604020202020204" pitchFamily="34" charset="0"/>
              </a:rPr>
              <a:t>Giáo sư - Bác sĩ Nông học Lương Định Của là một người con ưu tú của làng Đại Ngãi, quận Kế Sách (nay là thị trấn Đại Ngã, huyện Long Phú, tỉnh Sóc Trăng). Ông là nhà trí thức gắn bó với đồng ruộng để tạo ra các giống lúa mới. Những đóng góp của ông đã góp phần bảo đảm lương thực để cuộc chiến đấu giành độc lập và tự do của dân tộc ta đi đến thắng lợi. Ông luôn cần mẫn làm việc và đã nghiên cứu lai tạo thành công một số giống lúa cho năng suất cao, chất lượng tốt. Cùng với những ứng dụng tiến bộ kĩ thuật, Giáo sư – Bác sĩ Nông học Lương Định Của đã đề xướng các mô hình canh tác "bờ vùng, bờ thửa, cấy nông tay thẳng hàng", đảm  bảo mật độ được hàng triệu nông dân áp dụng thành công trên diện rộng, tạo ra một cuộc cách mạng trong nông nghiệp, Cuộc đời của nhà bác học nông dân Lương Định Của gắn liền với con đường lúa gạo Việt Nam. Suốt đời, ông luôn lặng lẽ cần cù, sáng tạo nhằm tôn vinh hạt ngọc Việt. Năm 1952, theo lời hiệu triệu của Chủ tịch Hồ Chí Minh, cùng tiếng gọi của quê hương, Lương Định Của cùng vợ con đã trở về Việt Nam với mong muốn dùng hết khả năng của mình để đóng góp vào sự phát triển của quê hương. Ông còn có công lớn trong giáo dục, đào tạo nhiều thế hệ học trò trở thành cán bộ đầu ngành trong các lĩnh vực khoa học nông nghiệp. Ông được phong tặng danh hiệu Anh hùng Lao động năm 1967, được truy tặng Huân chương Lao động hạng Nhất năm 1975 và Giải thưởng Hồ Chí Minh về khoa học công nghệ đợt 1 năm 1996. Kể từ sau ngày thống nhất đất nước năm 1975 đến nay, cây lúa Việt Nam luôn đạt năng suất cao. Thành tựu này ngoài mô hội, công sức của những người nông dân chân lấm tay bùn, còn có sự cống hiến trí tuệ và lắm lòng của Giáo sư – Bác sĩ Nông học Lương Định Của,</a:t>
            </a:r>
            <a:endParaRPr lang="vi-VN" altLang="x-none" sz="1700" dirty="0">
              <a:latin typeface="Arial" panose="020B0604020202020204" pitchFamily="34" charset="0"/>
            </a:endParaRPr>
          </a:p>
        </p:txBody>
      </p:sp>
      <p:sp>
        <p:nvSpPr>
          <p:cNvPr id="114691" name="Rectangle 3"/>
          <p:cNvSpPr/>
          <p:nvPr/>
        </p:nvSpPr>
        <p:spPr>
          <a:xfrm>
            <a:off x="385763" y="5264150"/>
            <a:ext cx="11617325" cy="1235075"/>
          </a:xfrm>
          <a:prstGeom prst="rect">
            <a:avLst/>
          </a:prstGeom>
          <a:noFill/>
          <a:ln w="9525">
            <a:noFill/>
          </a:ln>
        </p:spPr>
        <p:txBody>
          <a:bodyPr anchor="ctr" anchorCtr="0">
            <a:spAutoFit/>
          </a:bodyPr>
          <a:p>
            <a:r>
              <a:rPr lang="vi-VN" altLang="x-none" sz="2500" dirty="0">
                <a:solidFill>
                  <a:srgbClr val="FF0000"/>
                </a:solidFill>
                <a:latin typeface="Arial" panose="020B0604020202020204" pitchFamily="34" charset="0"/>
              </a:rPr>
              <a:t>Việc làm của giáo sư Lương Định Của là sự cống hiến, sự rèn luyện cần cù, chăm chỉ, chịu khó trong công việc, luôn suy nghĩ, tìm và phát hiện ra cách làm mới hiệu quả để đem lại kết quả cao hơn trong công việc. </a:t>
            </a:r>
            <a:endParaRPr sz="2500" dirty="0">
              <a:solidFill>
                <a:srgbClr val="FF0000"/>
              </a:solidFill>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linds(horizontal)">
                                      <p:cBhvr>
                                        <p:cTn id="7" dur="5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gtEl>
                                        <p:attrNameLst>
                                          <p:attrName>style.visibility</p:attrName>
                                        </p:attrNameLst>
                                      </p:cBhvr>
                                      <p:to>
                                        <p:strVal val="visible"/>
                                      </p:to>
                                    </p:set>
                                    <p:animEffect transition="in" filter="blinds(horizontal)">
                                      <p:cBhvr>
                                        <p:cTn id="12"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직사각형 69"/>
          <p:cNvSpPr/>
          <p:nvPr/>
        </p:nvSpPr>
        <p:spPr>
          <a:xfrm>
            <a:off x="927100" y="3781425"/>
            <a:ext cx="3563938" cy="1271588"/>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48" name="직사각형 70"/>
          <p:cNvSpPr/>
          <p:nvPr/>
        </p:nvSpPr>
        <p:spPr>
          <a:xfrm>
            <a:off x="927100" y="5230813"/>
            <a:ext cx="3563938" cy="1271588"/>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107" name="직사각형 2"/>
          <p:cNvSpPr/>
          <p:nvPr/>
        </p:nvSpPr>
        <p:spPr>
          <a:xfrm>
            <a:off x="993397" y="3846709"/>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108" name="직사각형 2"/>
          <p:cNvSpPr/>
          <p:nvPr/>
        </p:nvSpPr>
        <p:spPr>
          <a:xfrm>
            <a:off x="995760" y="5307227"/>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46" name="직사각형 68"/>
          <p:cNvSpPr/>
          <p:nvPr/>
        </p:nvSpPr>
        <p:spPr>
          <a:xfrm>
            <a:off x="927100" y="2363788"/>
            <a:ext cx="3563938" cy="127000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106" name="직사각형 2"/>
          <p:cNvSpPr/>
          <p:nvPr/>
        </p:nvSpPr>
        <p:spPr>
          <a:xfrm>
            <a:off x="994250" y="2435467"/>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51" name="직사각형 64"/>
          <p:cNvSpPr/>
          <p:nvPr/>
        </p:nvSpPr>
        <p:spPr>
          <a:xfrm>
            <a:off x="7712075" y="5235575"/>
            <a:ext cx="3563938" cy="127000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105" name="직사각형 2"/>
          <p:cNvSpPr/>
          <p:nvPr/>
        </p:nvSpPr>
        <p:spPr>
          <a:xfrm>
            <a:off x="7789998" y="530069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50" name="직사각형 63"/>
          <p:cNvSpPr/>
          <p:nvPr/>
        </p:nvSpPr>
        <p:spPr>
          <a:xfrm>
            <a:off x="7712075" y="3784600"/>
            <a:ext cx="3563938" cy="127158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104" name="직사각형 2"/>
          <p:cNvSpPr/>
          <p:nvPr/>
        </p:nvSpPr>
        <p:spPr>
          <a:xfrm>
            <a:off x="7789998" y="385218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49" name="직사각형 2"/>
          <p:cNvSpPr/>
          <p:nvPr/>
        </p:nvSpPr>
        <p:spPr>
          <a:xfrm>
            <a:off x="7712075" y="2366963"/>
            <a:ext cx="3563938" cy="1271588"/>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595959"/>
              </a:solidFill>
              <a:latin typeface="Calibri" panose="020F0502020204030204" pitchFamily="34" charset="0"/>
              <a:ea typeface="Malgun Gothic" panose="020B0503020000020004" pitchFamily="34" charset="-127"/>
            </a:endParaRPr>
          </a:p>
        </p:txBody>
      </p:sp>
      <p:sp>
        <p:nvSpPr>
          <p:cNvPr id="103" name="직사각형 2"/>
          <p:cNvSpPr/>
          <p:nvPr/>
        </p:nvSpPr>
        <p:spPr>
          <a:xfrm>
            <a:off x="7789998" y="2429048"/>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p>
            <a:pPr algn="ctr" defTabSz="914400">
              <a:buNone/>
            </a:pPr>
            <a:endParaRPr lang="ko-KR" altLang="en-US" sz="2700" dirty="0">
              <a:latin typeface="Calibri" panose="020F0502020204030204" pitchFamily="34" charset="0"/>
              <a:ea typeface="Malgun Gothic" panose="020B0503020000020004" pitchFamily="34" charset="-127"/>
            </a:endParaRPr>
          </a:p>
        </p:txBody>
      </p:sp>
      <p:sp>
        <p:nvSpPr>
          <p:cNvPr id="27674" name="Rounded Rectangle 8"/>
          <p:cNvSpPr/>
          <p:nvPr/>
        </p:nvSpPr>
        <p:spPr>
          <a:xfrm rot="2700000">
            <a:off x="4297363" y="3954463"/>
            <a:ext cx="955675" cy="955675"/>
          </a:xfrm>
          <a:prstGeom prst="roundRect">
            <a:avLst>
              <a:gd name="adj" fmla="val 9009"/>
            </a:avLst>
          </a:prstGeom>
          <a:solidFill>
            <a:schemeClr val="accent2"/>
          </a:solidFill>
          <a:ln w="12700">
            <a:noFill/>
          </a:ln>
        </p:spPr>
        <p:txBody>
          <a:bodyPr rot="10800000" vert="eaVert" anchor="ctr" anchorCtr="0"/>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7675" name="Rounded Rectangle 9"/>
          <p:cNvSpPr/>
          <p:nvPr/>
        </p:nvSpPr>
        <p:spPr>
          <a:xfrm rot="2700000">
            <a:off x="4027488" y="3954463"/>
            <a:ext cx="955675" cy="955675"/>
          </a:xfrm>
          <a:prstGeom prst="roundRect">
            <a:avLst>
              <a:gd name="adj" fmla="val 9009"/>
            </a:avLst>
          </a:prstGeom>
          <a:solidFill>
            <a:schemeClr val="bg1"/>
          </a:solidFill>
          <a:ln w="63500" cap="flat" cmpd="sng">
            <a:solidFill>
              <a:schemeClr val="accent2"/>
            </a:solidFill>
            <a:prstDash val="solid"/>
            <a:headEnd type="none" w="med" len="med"/>
            <a:tailEnd type="none" w="med" len="med"/>
          </a:ln>
          <a:effectLst>
            <a:outerShdw dist="38100" dir="8100000" algn="tr" rotWithShape="0">
              <a:srgbClr val="000000">
                <a:alpha val="32999"/>
              </a:srgbClr>
            </a:outerShdw>
          </a:effectLst>
        </p:spPr>
        <p:txBody>
          <a:bodyPr rot="10800000" vert="eaVert"/>
          <a:p>
            <a:pPr defTabSz="914400">
              <a:buNone/>
            </a:pPr>
            <a:endParaRPr lang="ko-KR" altLang="en-US" sz="2700" dirty="0">
              <a:latin typeface="Calibri" panose="020F0502020204030204" pitchFamily="34" charset="0"/>
              <a:ea typeface="Malgun Gothic" panose="020B0503020000020004" pitchFamily="34" charset="-127"/>
            </a:endParaRPr>
          </a:p>
        </p:txBody>
      </p:sp>
      <p:sp>
        <p:nvSpPr>
          <p:cNvPr id="27676" name="Rounded Rectangle 11"/>
          <p:cNvSpPr/>
          <p:nvPr/>
        </p:nvSpPr>
        <p:spPr>
          <a:xfrm rot="2700000">
            <a:off x="4297363" y="2525713"/>
            <a:ext cx="955675" cy="955675"/>
          </a:xfrm>
          <a:prstGeom prst="roundRect">
            <a:avLst>
              <a:gd name="adj" fmla="val 9009"/>
            </a:avLst>
          </a:prstGeom>
          <a:solidFill>
            <a:srgbClr val="F7A60B"/>
          </a:solidFill>
          <a:ln w="12700">
            <a:noFill/>
          </a:ln>
        </p:spPr>
        <p:txBody>
          <a:bodyPr rot="10800000" vert="eaVert" anchor="ctr" anchorCtr="0"/>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7677" name="Rounded Rectangle 12"/>
          <p:cNvSpPr/>
          <p:nvPr/>
        </p:nvSpPr>
        <p:spPr>
          <a:xfrm rot="2700000">
            <a:off x="4025900" y="2525713"/>
            <a:ext cx="957263" cy="955675"/>
          </a:xfrm>
          <a:prstGeom prst="roundRect">
            <a:avLst>
              <a:gd name="adj" fmla="val 9009"/>
            </a:avLst>
          </a:prstGeom>
          <a:solidFill>
            <a:schemeClr val="bg1"/>
          </a:solidFill>
          <a:ln w="63500" cap="flat" cmpd="sng">
            <a:solidFill>
              <a:srgbClr val="F7A60B"/>
            </a:solidFill>
            <a:prstDash val="solid"/>
            <a:headEnd type="none" w="med" len="med"/>
            <a:tailEnd type="none" w="med" len="med"/>
          </a:ln>
          <a:effectLst>
            <a:outerShdw dist="38100" dir="8100000" algn="tr" rotWithShape="0">
              <a:srgbClr val="000000">
                <a:alpha val="32999"/>
              </a:srgbClr>
            </a:outerShdw>
          </a:effectLst>
        </p:spPr>
        <p:txBody>
          <a:bodyPr rot="10800000" vert="eaVert"/>
          <a:p>
            <a:pPr defTabSz="914400">
              <a:buNone/>
            </a:pPr>
            <a:endParaRPr lang="ko-KR" altLang="en-US" sz="2700" dirty="0">
              <a:latin typeface="Calibri" panose="020F0502020204030204" pitchFamily="34" charset="0"/>
              <a:ea typeface="Malgun Gothic" panose="020B0503020000020004" pitchFamily="34" charset="-127"/>
            </a:endParaRPr>
          </a:p>
        </p:txBody>
      </p:sp>
      <p:sp>
        <p:nvSpPr>
          <p:cNvPr id="27678" name="Rounded Rectangle 20"/>
          <p:cNvSpPr/>
          <p:nvPr/>
        </p:nvSpPr>
        <p:spPr>
          <a:xfrm rot="2700000">
            <a:off x="4297363" y="5389563"/>
            <a:ext cx="955675" cy="955675"/>
          </a:xfrm>
          <a:prstGeom prst="roundRect">
            <a:avLst>
              <a:gd name="adj" fmla="val 9009"/>
            </a:avLst>
          </a:prstGeom>
          <a:solidFill>
            <a:srgbClr val="CBCBCB"/>
          </a:solidFill>
          <a:ln w="12700">
            <a:noFill/>
          </a:ln>
        </p:spPr>
        <p:txBody>
          <a:bodyPr rot="10800000" vert="eaVert" anchor="ctr" anchorCtr="0"/>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7679" name="Rounded Rectangle 21"/>
          <p:cNvSpPr/>
          <p:nvPr/>
        </p:nvSpPr>
        <p:spPr>
          <a:xfrm rot="2700000">
            <a:off x="4027488" y="5389563"/>
            <a:ext cx="955675" cy="955675"/>
          </a:xfrm>
          <a:prstGeom prst="roundRect">
            <a:avLst>
              <a:gd name="adj" fmla="val 9009"/>
            </a:avLst>
          </a:prstGeom>
          <a:solidFill>
            <a:schemeClr val="bg1"/>
          </a:solidFill>
          <a:ln w="63500" cap="flat" cmpd="sng">
            <a:solidFill>
              <a:srgbClr val="CBCBCB"/>
            </a:solidFill>
            <a:prstDash val="solid"/>
            <a:headEnd type="none" w="med" len="med"/>
            <a:tailEnd type="none" w="med" len="med"/>
          </a:ln>
          <a:effectLst>
            <a:outerShdw dist="38100" dir="8100000" algn="tr" rotWithShape="0">
              <a:srgbClr val="000000">
                <a:alpha val="32999"/>
              </a:srgbClr>
            </a:outerShdw>
          </a:effectLst>
        </p:spPr>
        <p:txBody>
          <a:bodyPr rot="10800000" vert="eaVert"/>
          <a:p>
            <a:pPr defTabSz="914400">
              <a:buNone/>
            </a:pPr>
            <a:endParaRPr lang="ko-KR" altLang="en-US" sz="2700" dirty="0">
              <a:latin typeface="Calibri" panose="020F0502020204030204" pitchFamily="34" charset="0"/>
              <a:ea typeface="Malgun Gothic" panose="020B0503020000020004" pitchFamily="34" charset="-127"/>
            </a:endParaRPr>
          </a:p>
        </p:txBody>
      </p:sp>
      <p:sp>
        <p:nvSpPr>
          <p:cNvPr id="58" name="Rounded Rectangle 23"/>
          <p:cNvSpPr>
            <a:spLocks noChangeArrowheads="1"/>
          </p:cNvSpPr>
          <p:nvPr/>
        </p:nvSpPr>
        <p:spPr bwMode="auto">
          <a:xfrm rot="18900000" flipH="1">
            <a:off x="6919913" y="3954463"/>
            <a:ext cx="955675" cy="955675"/>
          </a:xfrm>
          <a:prstGeom prst="roundRect">
            <a:avLst>
              <a:gd name="adj" fmla="val 9009"/>
            </a:avLst>
          </a:prstGeom>
          <a:solidFill>
            <a:schemeClr val="accent1"/>
          </a:solidFill>
          <a:ln w="12700" algn="ctr">
            <a:noFill/>
            <a:miter lim="800000"/>
          </a:ln>
        </p:spPr>
        <p:txBody>
          <a:bodyPr vert="eaVert" anchor="ctr"/>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9" name="Rounded Rectangle 24"/>
          <p:cNvSpPr>
            <a:spLocks noChangeArrowheads="1"/>
          </p:cNvSpPr>
          <p:nvPr/>
        </p:nvSpPr>
        <p:spPr bwMode="auto">
          <a:xfrm rot="18900000" flipH="1">
            <a:off x="7189788" y="3954463"/>
            <a:ext cx="955675" cy="955675"/>
          </a:xfrm>
          <a:prstGeom prst="roundRect">
            <a:avLst>
              <a:gd name="adj" fmla="val 9009"/>
            </a:avLst>
          </a:prstGeom>
          <a:solidFill>
            <a:schemeClr val="bg1"/>
          </a:solidFill>
          <a:ln w="63500">
            <a:solidFill>
              <a:schemeClr val="accent1"/>
            </a:solidFill>
            <a:round/>
          </a:ln>
          <a:effectLst>
            <a:outerShdw dist="38100" dir="8100000" algn="tr" rotWithShape="0">
              <a:srgbClr val="000000">
                <a:alpha val="32999"/>
              </a:srgbClr>
            </a:outerShdw>
          </a:effectLst>
        </p:spPr>
        <p:txBody>
          <a:bodyPr vert="eaVert"/>
          <a:p>
            <a:pPr defTabSz="914400">
              <a:buNone/>
            </a:pPr>
            <a:endParaRPr lang="ko-KR" altLang="en-US" sz="2700" dirty="0">
              <a:latin typeface="Calibri" panose="020F0502020204030204" pitchFamily="34" charset="0"/>
              <a:ea typeface="Malgun Gothic" panose="020B0503020000020004" pitchFamily="34" charset="-127"/>
            </a:endParaRPr>
          </a:p>
        </p:txBody>
      </p:sp>
      <p:sp>
        <p:nvSpPr>
          <p:cNvPr id="60" name="Rounded Rectangle 26"/>
          <p:cNvSpPr>
            <a:spLocks noChangeArrowheads="1"/>
          </p:cNvSpPr>
          <p:nvPr/>
        </p:nvSpPr>
        <p:spPr bwMode="auto">
          <a:xfrm rot="18900000" flipH="1">
            <a:off x="6919913" y="2525713"/>
            <a:ext cx="955675" cy="955675"/>
          </a:xfrm>
          <a:prstGeom prst="roundRect">
            <a:avLst>
              <a:gd name="adj" fmla="val 9009"/>
            </a:avLst>
          </a:prstGeom>
          <a:solidFill>
            <a:srgbClr val="FDD247"/>
          </a:solidFill>
          <a:ln w="12700" algn="ctr">
            <a:noFill/>
            <a:miter lim="800000"/>
          </a:ln>
        </p:spPr>
        <p:txBody>
          <a:bodyPr vert="eaVert" anchor="ctr"/>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1" name="Rounded Rectangle 27"/>
          <p:cNvSpPr>
            <a:spLocks noChangeArrowheads="1"/>
          </p:cNvSpPr>
          <p:nvPr/>
        </p:nvSpPr>
        <p:spPr bwMode="auto">
          <a:xfrm rot="18900000" flipH="1">
            <a:off x="7189788" y="2525713"/>
            <a:ext cx="955675" cy="955675"/>
          </a:xfrm>
          <a:prstGeom prst="roundRect">
            <a:avLst>
              <a:gd name="adj" fmla="val 9009"/>
            </a:avLst>
          </a:prstGeom>
          <a:solidFill>
            <a:schemeClr val="bg1"/>
          </a:solidFill>
          <a:ln w="63500">
            <a:solidFill>
              <a:srgbClr val="FDD247"/>
            </a:solidFill>
            <a:round/>
          </a:ln>
          <a:effectLst>
            <a:outerShdw dist="38100" dir="8100000" algn="tr" rotWithShape="0">
              <a:srgbClr val="000000">
                <a:alpha val="32999"/>
              </a:srgbClr>
            </a:outerShdw>
          </a:effectLst>
        </p:spPr>
        <p:txBody>
          <a:bodyPr vert="eaVert"/>
          <a:p>
            <a:pPr defTabSz="914400">
              <a:buNone/>
            </a:pPr>
            <a:endParaRPr lang="ko-KR" altLang="en-US" sz="2700" dirty="0">
              <a:latin typeface="Calibri" panose="020F0502020204030204" pitchFamily="34" charset="0"/>
              <a:ea typeface="Malgun Gothic" panose="020B0503020000020004" pitchFamily="34" charset="-127"/>
            </a:endParaRPr>
          </a:p>
        </p:txBody>
      </p:sp>
      <p:sp>
        <p:nvSpPr>
          <p:cNvPr id="62" name="Rounded Rectangle 29"/>
          <p:cNvSpPr>
            <a:spLocks noChangeArrowheads="1"/>
          </p:cNvSpPr>
          <p:nvPr/>
        </p:nvSpPr>
        <p:spPr bwMode="auto">
          <a:xfrm rot="18900000" flipH="1">
            <a:off x="6919913" y="5389563"/>
            <a:ext cx="955675" cy="955675"/>
          </a:xfrm>
          <a:prstGeom prst="roundRect">
            <a:avLst>
              <a:gd name="adj" fmla="val 9009"/>
            </a:avLst>
          </a:prstGeom>
          <a:solidFill>
            <a:srgbClr val="576868"/>
          </a:solidFill>
          <a:ln w="12700" algn="ctr">
            <a:noFill/>
            <a:miter lim="800000"/>
          </a:ln>
        </p:spPr>
        <p:txBody>
          <a:bodyPr vert="eaVert" anchor="ctr"/>
          <a:p>
            <a:pPr algn="ctr" defTabSz="91440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3" name="Rounded Rectangle 30"/>
          <p:cNvSpPr>
            <a:spLocks noChangeArrowheads="1"/>
          </p:cNvSpPr>
          <p:nvPr/>
        </p:nvSpPr>
        <p:spPr bwMode="auto">
          <a:xfrm rot="18900000" flipH="1">
            <a:off x="7189788" y="5389563"/>
            <a:ext cx="955675" cy="955675"/>
          </a:xfrm>
          <a:prstGeom prst="roundRect">
            <a:avLst>
              <a:gd name="adj" fmla="val 9009"/>
            </a:avLst>
          </a:prstGeom>
          <a:solidFill>
            <a:schemeClr val="bg1"/>
          </a:solidFill>
          <a:ln w="63500">
            <a:solidFill>
              <a:srgbClr val="576868"/>
            </a:solidFill>
            <a:round/>
          </a:ln>
          <a:effectLst>
            <a:outerShdw dist="38100" dir="8100000" algn="tr" rotWithShape="0">
              <a:srgbClr val="000000">
                <a:alpha val="32999"/>
              </a:srgbClr>
            </a:outerShdw>
          </a:effectLst>
        </p:spPr>
        <p:txBody>
          <a:bodyPr vert="eaVert"/>
          <a:p>
            <a:pPr defTabSz="914400">
              <a:buNone/>
            </a:pPr>
            <a:endParaRPr lang="ko-KR" altLang="en-US" sz="2700" dirty="0">
              <a:latin typeface="Calibri" panose="020F0502020204030204" pitchFamily="34" charset="0"/>
              <a:ea typeface="Malgun Gothic" panose="020B0503020000020004" pitchFamily="34" charset="-127"/>
            </a:endParaRPr>
          </a:p>
        </p:txBody>
      </p:sp>
      <p:grpSp>
        <p:nvGrpSpPr>
          <p:cNvPr id="2" name="Group 63"/>
          <p:cNvGrpSpPr/>
          <p:nvPr/>
        </p:nvGrpSpPr>
        <p:grpSpPr>
          <a:xfrm>
            <a:off x="6046788" y="0"/>
            <a:ext cx="42862" cy="6858000"/>
            <a:chOff x="4304926" y="2101029"/>
            <a:chExt cx="68958" cy="3877695"/>
          </a:xfrm>
        </p:grpSpPr>
        <p:sp>
          <p:nvSpPr>
            <p:cNvPr id="65" name="Rectangle 64"/>
            <p:cNvSpPr/>
            <p:nvPr/>
          </p:nvSpPr>
          <p:spPr>
            <a:xfrm>
              <a:off x="4304926" y="2101029"/>
              <a:ext cx="68958" cy="648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6" name="Rectangle 65"/>
            <p:cNvSpPr/>
            <p:nvPr/>
          </p:nvSpPr>
          <p:spPr>
            <a:xfrm>
              <a:off x="4304926" y="4034491"/>
              <a:ext cx="68958" cy="648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7" name="Rectangle 66"/>
            <p:cNvSpPr/>
            <p:nvPr/>
          </p:nvSpPr>
          <p:spPr>
            <a:xfrm>
              <a:off x="4304926" y="3387311"/>
              <a:ext cx="68958" cy="648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8" name="Rectangle 67"/>
            <p:cNvSpPr/>
            <p:nvPr/>
          </p:nvSpPr>
          <p:spPr>
            <a:xfrm>
              <a:off x="4304926" y="2737438"/>
              <a:ext cx="68958" cy="648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9" name="Rectangle 68"/>
            <p:cNvSpPr/>
            <p:nvPr/>
          </p:nvSpPr>
          <p:spPr>
            <a:xfrm>
              <a:off x="4304926" y="5330646"/>
              <a:ext cx="68958" cy="648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70" name="Rectangle 69"/>
            <p:cNvSpPr/>
            <p:nvPr/>
          </p:nvSpPr>
          <p:spPr>
            <a:xfrm>
              <a:off x="4304926" y="4682569"/>
              <a:ext cx="68958" cy="648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grpSp>
      <p:cxnSp>
        <p:nvCxnSpPr>
          <p:cNvPr id="71" name="Straight Connector 70"/>
          <p:cNvCxnSpPr/>
          <p:nvPr/>
        </p:nvCxnSpPr>
        <p:spPr>
          <a:xfrm>
            <a:off x="6234113" y="3408363"/>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02375" y="472757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02375" y="605472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78463" y="2749550"/>
            <a:ext cx="358775"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519738" y="406717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519738" y="5386388"/>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5" name="Rounded Rectangle 10"/>
          <p:cNvSpPr/>
          <p:nvPr/>
        </p:nvSpPr>
        <p:spPr>
          <a:xfrm>
            <a:off x="4368800" y="5716588"/>
            <a:ext cx="269875" cy="35877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96" name="Rounded Rectangle 6"/>
          <p:cNvSpPr/>
          <p:nvPr/>
        </p:nvSpPr>
        <p:spPr>
          <a:xfrm>
            <a:off x="4327525" y="4244975"/>
            <a:ext cx="368300" cy="37306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97" name="Rectangle 16"/>
          <p:cNvSpPr/>
          <p:nvPr/>
        </p:nvSpPr>
        <p:spPr>
          <a:xfrm rot="2700000">
            <a:off x="7540625" y="4189413"/>
            <a:ext cx="282575" cy="5080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98" name="Rounded Rectangle 5"/>
          <p:cNvSpPr/>
          <p:nvPr/>
        </p:nvSpPr>
        <p:spPr>
          <a:xfrm flipH="1">
            <a:off x="7459663" y="2862263"/>
            <a:ext cx="415925" cy="3429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99" name="Teardrop 1"/>
          <p:cNvSpPr/>
          <p:nvPr/>
        </p:nvSpPr>
        <p:spPr>
          <a:xfrm rot="18805991">
            <a:off x="7464425" y="5668963"/>
            <a:ext cx="400050" cy="39687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latin typeface="Calibri" panose="020F0502020204030204" pitchFamily="34" charset="0"/>
              <a:ea typeface="Malgun Gothic" panose="020B0503020000020004" pitchFamily="34" charset="-127"/>
            </a:endParaRPr>
          </a:p>
        </p:txBody>
      </p:sp>
      <p:sp>
        <p:nvSpPr>
          <p:cNvPr id="100" name="Rectangle 36"/>
          <p:cNvSpPr/>
          <p:nvPr/>
        </p:nvSpPr>
        <p:spPr>
          <a:xfrm>
            <a:off x="4297363" y="2825750"/>
            <a:ext cx="414338" cy="3460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105548" name="Rectangle 76"/>
          <p:cNvSpPr/>
          <p:nvPr/>
        </p:nvSpPr>
        <p:spPr>
          <a:xfrm>
            <a:off x="334963" y="744538"/>
            <a:ext cx="5197475" cy="1154112"/>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x-none" sz="2300" dirty="0">
                <a:latin typeface="Arial" panose="020B0604020202020204" pitchFamily="34" charset="0"/>
              </a:rPr>
              <a:t>Cần cù trong lao động là sự chăm chỉ một cách thường xuyên, không ngại khó khăn, gian khổ.</a:t>
            </a:r>
            <a:endParaRPr lang="vi-VN" altLang="x-none" sz="2300" dirty="0">
              <a:latin typeface="Arial" panose="020B0604020202020204" pitchFamily="34" charset="0"/>
            </a:endParaRPr>
          </a:p>
        </p:txBody>
      </p:sp>
      <p:sp>
        <p:nvSpPr>
          <p:cNvPr id="105549" name="Rectangle 77"/>
          <p:cNvSpPr/>
          <p:nvPr/>
        </p:nvSpPr>
        <p:spPr>
          <a:xfrm>
            <a:off x="1146175" y="2470150"/>
            <a:ext cx="2555875" cy="1006475"/>
          </a:xfrm>
          <a:prstGeom prst="rect">
            <a:avLst/>
          </a:prstGeom>
          <a:noFill/>
          <a:ln w="9525">
            <a:noFill/>
          </a:ln>
        </p:spPr>
        <p:txBody>
          <a:bodyPr anchor="ctr" anchorCtr="0">
            <a:spAutoFit/>
          </a:bodyPr>
          <a:p>
            <a:r>
              <a:rPr lang="vi-VN" altLang="x-none" sz="2000" dirty="0">
                <a:latin typeface="Arial" panose="020B0604020202020204" pitchFamily="34" charset="0"/>
              </a:rPr>
              <a:t>Chăm chỉ, nỗ lực vươn lên trong học tập và cuộc sống </a:t>
            </a:r>
            <a:endParaRPr lang="vi-VN" altLang="x-none" sz="2000" dirty="0">
              <a:latin typeface="Arial" panose="020B0604020202020204" pitchFamily="34" charset="0"/>
            </a:endParaRPr>
          </a:p>
        </p:txBody>
      </p:sp>
      <p:sp>
        <p:nvSpPr>
          <p:cNvPr id="105550" name="Rectangle 78"/>
          <p:cNvSpPr/>
          <p:nvPr/>
        </p:nvSpPr>
        <p:spPr>
          <a:xfrm>
            <a:off x="1076325" y="3892550"/>
            <a:ext cx="3216275" cy="1006475"/>
          </a:xfrm>
          <a:prstGeom prst="rect">
            <a:avLst/>
          </a:prstGeom>
          <a:noFill/>
          <a:ln w="9525">
            <a:noFill/>
          </a:ln>
        </p:spPr>
        <p:txBody>
          <a:bodyPr anchor="ctr" anchorCtr="0">
            <a:spAutoFit/>
          </a:bodyPr>
          <a:p>
            <a:r>
              <a:rPr lang="vi-VN" altLang="x-none" sz="2000" dirty="0">
                <a:latin typeface="Arial" panose="020B0604020202020204" pitchFamily="34" charset="0"/>
              </a:rPr>
              <a:t>Tích cực trau dồi bản thân để trở thành công dân tốt, có ích cho xã hội. </a:t>
            </a:r>
            <a:endParaRPr lang="vi-VN" altLang="x-none" sz="2000" dirty="0">
              <a:latin typeface="Arial" panose="020B0604020202020204" pitchFamily="34" charset="0"/>
            </a:endParaRPr>
          </a:p>
        </p:txBody>
      </p:sp>
      <p:sp>
        <p:nvSpPr>
          <p:cNvPr id="105551" name="Rectangle 79"/>
          <p:cNvSpPr/>
          <p:nvPr/>
        </p:nvSpPr>
        <p:spPr>
          <a:xfrm>
            <a:off x="1090613" y="5518150"/>
            <a:ext cx="2555875" cy="701675"/>
          </a:xfrm>
          <a:prstGeom prst="rect">
            <a:avLst/>
          </a:prstGeom>
          <a:noFill/>
          <a:ln w="9525">
            <a:noFill/>
          </a:ln>
        </p:spPr>
        <p:txBody>
          <a:bodyPr anchor="ctr" anchorCtr="0">
            <a:spAutoFit/>
          </a:bodyPr>
          <a:p>
            <a:pPr algn="ctr"/>
            <a:r>
              <a:rPr lang="vi-VN" altLang="x-none" sz="2000" dirty="0">
                <a:latin typeface="Arial" panose="020B0604020202020204" pitchFamily="34" charset="0"/>
              </a:rPr>
              <a:t>Làm việc thường xuyên </a:t>
            </a:r>
            <a:endParaRPr lang="vi-VN" altLang="x-none" sz="2000" dirty="0">
              <a:latin typeface="Arial" panose="020B0604020202020204" pitchFamily="34" charset="0"/>
            </a:endParaRPr>
          </a:p>
        </p:txBody>
      </p:sp>
      <p:sp>
        <p:nvSpPr>
          <p:cNvPr id="105552" name="Rectangle 80"/>
          <p:cNvSpPr/>
          <p:nvPr/>
        </p:nvSpPr>
        <p:spPr>
          <a:xfrm>
            <a:off x="0" y="0"/>
            <a:ext cx="12192000" cy="473075"/>
          </a:xfrm>
          <a:prstGeom prst="rect">
            <a:avLst/>
          </a:prstGeom>
          <a:solidFill>
            <a:srgbClr val="FFCC99"/>
          </a:solidFill>
          <a:ln w="9525">
            <a:noFill/>
          </a:ln>
        </p:spPr>
        <p:txBody>
          <a:bodyPr anchor="ctr" anchorCtr="0">
            <a:spAutoFit/>
          </a:bodyPr>
          <a:p>
            <a:pPr algn="ctr"/>
            <a:r>
              <a:rPr sz="2500" b="1" dirty="0">
                <a:latin typeface="Arial" panose="020B0604020202020204" pitchFamily="34" charset="0"/>
              </a:rPr>
              <a:t>CẦN CÙ, SÁNG TẠO, BIỂU HIỆN CỦA CẦN CÙ, SÁNG TẠO</a:t>
            </a:r>
            <a:endParaRPr sz="2500" b="1" dirty="0">
              <a:latin typeface="Arial" panose="020B0604020202020204" pitchFamily="34" charset="0"/>
            </a:endParaRPr>
          </a:p>
        </p:txBody>
      </p:sp>
      <p:sp>
        <p:nvSpPr>
          <p:cNvPr id="105553" name="Rectangle 81"/>
          <p:cNvSpPr/>
          <p:nvPr/>
        </p:nvSpPr>
        <p:spPr>
          <a:xfrm>
            <a:off x="6372225" y="692150"/>
            <a:ext cx="5575300" cy="13208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x-none" sz="2000" dirty="0">
                <a:latin typeface="Arial" panose="020B0604020202020204" pitchFamily="34" charset="0"/>
              </a:rPr>
              <a:t>Sáng tạo trong lao động là luôn chủ động suy nghĩ để cải tiến, đổi mới trong quá trình lao động nhằm nâng cao năng suất, chất lượng, hiệu quả công việc.</a:t>
            </a:r>
            <a:endParaRPr lang="vi-VN" altLang="x-none" sz="2000" dirty="0">
              <a:latin typeface="Arial" panose="020B0604020202020204" pitchFamily="34" charset="0"/>
            </a:endParaRPr>
          </a:p>
        </p:txBody>
      </p:sp>
      <p:sp>
        <p:nvSpPr>
          <p:cNvPr id="105554" name="Rectangle 82"/>
          <p:cNvSpPr/>
          <p:nvPr/>
        </p:nvSpPr>
        <p:spPr>
          <a:xfrm>
            <a:off x="8526463" y="2609850"/>
            <a:ext cx="2381250" cy="701675"/>
          </a:xfrm>
          <a:prstGeom prst="rect">
            <a:avLst/>
          </a:prstGeom>
          <a:noFill/>
          <a:ln w="9525">
            <a:noFill/>
          </a:ln>
        </p:spPr>
        <p:txBody>
          <a:bodyPr anchor="ctr" anchorCtr="0">
            <a:spAutoFit/>
          </a:bodyPr>
          <a:p>
            <a:r>
              <a:rPr lang="vi-VN" altLang="x-none" sz="2000" dirty="0">
                <a:latin typeface="Arial" panose="020B0604020202020204" pitchFamily="34" charset="0"/>
              </a:rPr>
              <a:t>Luôn suy nghĩ, cải tiến tìm tòi cái mới. </a:t>
            </a:r>
            <a:endParaRPr lang="vi-VN" altLang="x-none" sz="2000" dirty="0">
              <a:latin typeface="Arial" panose="020B0604020202020204" pitchFamily="34" charset="0"/>
            </a:endParaRPr>
          </a:p>
        </p:txBody>
      </p:sp>
      <p:sp>
        <p:nvSpPr>
          <p:cNvPr id="105555" name="Rectangle 83"/>
          <p:cNvSpPr/>
          <p:nvPr/>
        </p:nvSpPr>
        <p:spPr>
          <a:xfrm>
            <a:off x="8239125" y="3906838"/>
            <a:ext cx="3114675" cy="1006475"/>
          </a:xfrm>
          <a:prstGeom prst="rect">
            <a:avLst/>
          </a:prstGeom>
          <a:noFill/>
          <a:ln w="9525">
            <a:noFill/>
          </a:ln>
        </p:spPr>
        <p:txBody>
          <a:bodyPr>
            <a:spAutoFit/>
          </a:bodyPr>
          <a:p>
            <a:pPr defTabSz="914400"/>
            <a:r>
              <a:rPr lang="vi-VN" altLang="x-none" sz="2000" dirty="0">
                <a:latin typeface="Arial" panose="020B0604020202020204" pitchFamily="34" charset="0"/>
              </a:rPr>
              <a:t>Tìm cách giải quyết tối ưu để nâng cao chất lượng, hiệu quả công việc. </a:t>
            </a:r>
            <a:endParaRPr lang="vi-VN" altLang="x-none" sz="2000" dirty="0">
              <a:latin typeface="Arial" panose="020B0604020202020204" pitchFamily="34" charset="0"/>
            </a:endParaRPr>
          </a:p>
        </p:txBody>
      </p:sp>
      <p:sp>
        <p:nvSpPr>
          <p:cNvPr id="105556" name="Rectangle 84"/>
          <p:cNvSpPr/>
          <p:nvPr/>
        </p:nvSpPr>
        <p:spPr>
          <a:xfrm>
            <a:off x="8423275" y="5332413"/>
            <a:ext cx="2698750" cy="1096962"/>
          </a:xfrm>
          <a:prstGeom prst="rect">
            <a:avLst/>
          </a:prstGeom>
          <a:noFill/>
          <a:ln w="9525">
            <a:noFill/>
          </a:ln>
        </p:spPr>
        <p:txBody>
          <a:bodyPr anchor="ctr" anchorCtr="0">
            <a:spAutoFit/>
          </a:bodyPr>
          <a:p>
            <a:r>
              <a:rPr lang="vi-VN" altLang="x-none" sz="2200" dirty="0">
                <a:latin typeface="Arial" panose="020B0604020202020204" pitchFamily="34" charset="0"/>
              </a:rPr>
              <a:t>Sửa chữa sai lầm, rút ra bài học cho bản thân </a:t>
            </a:r>
            <a:endParaRPr lang="vi-VN" altLang="x-none"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552"/>
                                        </p:tgtEl>
                                        <p:attrNameLst>
                                          <p:attrName>style.visibility</p:attrName>
                                        </p:attrNameLst>
                                      </p:cBhvr>
                                      <p:to>
                                        <p:strVal val="visible"/>
                                      </p:to>
                                    </p:set>
                                    <p:animEffect transition="in" filter="blinds(horizontal)">
                                      <p:cBhvr>
                                        <p:cTn id="7" dur="500"/>
                                        <p:tgtEl>
                                          <p:spTgt spid="1055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548"/>
                                        </p:tgtEl>
                                        <p:attrNameLst>
                                          <p:attrName>style.visibility</p:attrName>
                                        </p:attrNameLst>
                                      </p:cBhvr>
                                      <p:to>
                                        <p:strVal val="visible"/>
                                      </p:to>
                                    </p:set>
                                    <p:animEffect transition="in" filter="blinds(horizontal)">
                                      <p:cBhvr>
                                        <p:cTn id="12" dur="500"/>
                                        <p:tgtEl>
                                          <p:spTgt spid="1055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par>
                                <p:cTn id="18" presetID="3" presetClass="entr" presetSubtype="10"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blinds(horizontal)">
                                      <p:cBhvr>
                                        <p:cTn id="20" dur="500"/>
                                        <p:tgtEl>
                                          <p:spTgt spid="10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676"/>
                                        </p:tgtEl>
                                        <p:attrNameLst>
                                          <p:attrName>style.visibility</p:attrName>
                                        </p:attrNameLst>
                                      </p:cBhvr>
                                      <p:to>
                                        <p:strVal val="visible"/>
                                      </p:to>
                                    </p:set>
                                    <p:animEffect transition="in" filter="blinds(horizontal)">
                                      <p:cBhvr>
                                        <p:cTn id="23" dur="500"/>
                                        <p:tgtEl>
                                          <p:spTgt spid="2767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7677"/>
                                        </p:tgtEl>
                                        <p:attrNameLst>
                                          <p:attrName>style.visibility</p:attrName>
                                        </p:attrNameLst>
                                      </p:cBhvr>
                                      <p:to>
                                        <p:strVal val="visible"/>
                                      </p:to>
                                    </p:set>
                                    <p:animEffect transition="in" filter="blinds(horizontal)">
                                      <p:cBhvr>
                                        <p:cTn id="26" dur="500"/>
                                        <p:tgtEl>
                                          <p:spTgt spid="27677"/>
                                        </p:tgtEl>
                                      </p:cBhvr>
                                    </p:animEffect>
                                  </p:childTnLst>
                                </p:cTn>
                              </p:par>
                              <p:par>
                                <p:cTn id="27" presetID="3" presetClass="entr" presetSubtype="1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linds(horizontal)">
                                      <p:cBhvr>
                                        <p:cTn id="29" dur="500"/>
                                        <p:tgtEl>
                                          <p:spTgt spid="74"/>
                                        </p:tgtEl>
                                      </p:cBhvr>
                                    </p:animEffect>
                                  </p:childTnLst>
                                </p:cTn>
                              </p:par>
                              <p:par>
                                <p:cTn id="30" presetID="3" presetClass="entr" presetSubtype="1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blinds(horizontal)">
                                      <p:cBhvr>
                                        <p:cTn id="32" dur="500"/>
                                        <p:tgtEl>
                                          <p:spTgt spid="10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5549"/>
                                        </p:tgtEl>
                                        <p:attrNameLst>
                                          <p:attrName>style.visibility</p:attrName>
                                        </p:attrNameLst>
                                      </p:cBhvr>
                                      <p:to>
                                        <p:strVal val="visible"/>
                                      </p:to>
                                    </p:set>
                                    <p:animEffect transition="in" filter="blinds(horizontal)">
                                      <p:cBhvr>
                                        <p:cTn id="35" dur="500"/>
                                        <p:tgtEl>
                                          <p:spTgt spid="1055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par>
                                <p:cTn id="41" presetID="3" presetClass="entr" presetSubtype="1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blinds(horizontal)">
                                      <p:cBhvr>
                                        <p:cTn id="43" dur="500"/>
                                        <p:tgtEl>
                                          <p:spTgt spid="10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674"/>
                                        </p:tgtEl>
                                        <p:attrNameLst>
                                          <p:attrName>style.visibility</p:attrName>
                                        </p:attrNameLst>
                                      </p:cBhvr>
                                      <p:to>
                                        <p:strVal val="visible"/>
                                      </p:to>
                                    </p:set>
                                    <p:animEffect transition="in" filter="blinds(horizontal)">
                                      <p:cBhvr>
                                        <p:cTn id="46" dur="500"/>
                                        <p:tgtEl>
                                          <p:spTgt spid="276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675"/>
                                        </p:tgtEl>
                                        <p:attrNameLst>
                                          <p:attrName>style.visibility</p:attrName>
                                        </p:attrNameLst>
                                      </p:cBhvr>
                                      <p:to>
                                        <p:strVal val="visible"/>
                                      </p:to>
                                    </p:set>
                                    <p:animEffect transition="in" filter="blinds(horizontal)">
                                      <p:cBhvr>
                                        <p:cTn id="49" dur="500"/>
                                        <p:tgtEl>
                                          <p:spTgt spid="27675"/>
                                        </p:tgtEl>
                                      </p:cBhvr>
                                    </p:animEffect>
                                  </p:childTnLst>
                                </p:cTn>
                              </p:par>
                              <p:par>
                                <p:cTn id="50" presetID="3" presetClass="entr" presetSubtype="1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par>
                                <p:cTn id="53" presetID="3" presetClass="entr" presetSubtype="1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linds(horizontal)">
                                      <p:cBhvr>
                                        <p:cTn id="55" dur="500"/>
                                        <p:tgtEl>
                                          <p:spTgt spid="9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5550"/>
                                        </p:tgtEl>
                                        <p:attrNameLst>
                                          <p:attrName>style.visibility</p:attrName>
                                        </p:attrNameLst>
                                      </p:cBhvr>
                                      <p:to>
                                        <p:strVal val="visible"/>
                                      </p:to>
                                    </p:set>
                                    <p:animEffect transition="in" filter="blinds(horizontal)">
                                      <p:cBhvr>
                                        <p:cTn id="58" dur="500"/>
                                        <p:tgtEl>
                                          <p:spTgt spid="1055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linds(horizontal)">
                                      <p:cBhvr>
                                        <p:cTn id="63" dur="500"/>
                                        <p:tgtEl>
                                          <p:spTgt spid="48"/>
                                        </p:tgtEl>
                                      </p:cBhvr>
                                    </p:animEffect>
                                  </p:childTnLst>
                                </p:cTn>
                              </p:par>
                              <p:par>
                                <p:cTn id="64" presetID="3" presetClass="entr" presetSubtype="1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linds(horizontal)">
                                      <p:cBhvr>
                                        <p:cTn id="66" dur="500"/>
                                        <p:tgtEl>
                                          <p:spTgt spid="10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7678"/>
                                        </p:tgtEl>
                                        <p:attrNameLst>
                                          <p:attrName>style.visibility</p:attrName>
                                        </p:attrNameLst>
                                      </p:cBhvr>
                                      <p:to>
                                        <p:strVal val="visible"/>
                                      </p:to>
                                    </p:set>
                                    <p:animEffect transition="in" filter="blinds(horizontal)">
                                      <p:cBhvr>
                                        <p:cTn id="69" dur="500"/>
                                        <p:tgtEl>
                                          <p:spTgt spid="2767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7679"/>
                                        </p:tgtEl>
                                        <p:attrNameLst>
                                          <p:attrName>style.visibility</p:attrName>
                                        </p:attrNameLst>
                                      </p:cBhvr>
                                      <p:to>
                                        <p:strVal val="visible"/>
                                      </p:to>
                                    </p:set>
                                    <p:animEffect transition="in" filter="blinds(horizontal)">
                                      <p:cBhvr>
                                        <p:cTn id="72" dur="500"/>
                                        <p:tgtEl>
                                          <p:spTgt spid="27679"/>
                                        </p:tgtEl>
                                      </p:cBhvr>
                                    </p:animEffect>
                                  </p:childTnLst>
                                </p:cTn>
                              </p:par>
                              <p:par>
                                <p:cTn id="73" presetID="3" presetClass="entr" presetSubtype="1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blinds(horizontal)">
                                      <p:cBhvr>
                                        <p:cTn id="75" dur="500"/>
                                        <p:tgtEl>
                                          <p:spTgt spid="76"/>
                                        </p:tgtEl>
                                      </p:cBhvr>
                                    </p:animEffect>
                                  </p:childTnLst>
                                </p:cTn>
                              </p:par>
                              <p:par>
                                <p:cTn id="76" presetID="3" presetClass="entr" presetSubtype="1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blinds(horizontal)">
                                      <p:cBhvr>
                                        <p:cTn id="78" dur="500"/>
                                        <p:tgtEl>
                                          <p:spTgt spid="9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05551"/>
                                        </p:tgtEl>
                                        <p:attrNameLst>
                                          <p:attrName>style.visibility</p:attrName>
                                        </p:attrNameLst>
                                      </p:cBhvr>
                                      <p:to>
                                        <p:strVal val="visible"/>
                                      </p:to>
                                    </p:set>
                                    <p:animEffect transition="in" filter="blinds(horizontal)">
                                      <p:cBhvr>
                                        <p:cTn id="81" dur="500"/>
                                        <p:tgtEl>
                                          <p:spTgt spid="10555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blinds(horizontal)">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05553"/>
                                        </p:tgtEl>
                                        <p:attrNameLst>
                                          <p:attrName>style.visibility</p:attrName>
                                        </p:attrNameLst>
                                      </p:cBhvr>
                                      <p:to>
                                        <p:strVal val="visible"/>
                                      </p:to>
                                    </p:set>
                                    <p:animEffect transition="in" filter="blinds(horizontal)">
                                      <p:cBhvr>
                                        <p:cTn id="91" dur="500"/>
                                        <p:tgtEl>
                                          <p:spTgt spid="105553"/>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blinds(horizontal)">
                                      <p:cBhvr>
                                        <p:cTn id="96" dur="500"/>
                                        <p:tgtEl>
                                          <p:spTgt spid="49"/>
                                        </p:tgtEl>
                                      </p:cBhvr>
                                    </p:animEffect>
                                  </p:childTnLst>
                                </p:cTn>
                              </p:par>
                              <p:par>
                                <p:cTn id="97" presetID="3" presetClass="entr" presetSubtype="10" fill="hold"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blinds(horizontal)">
                                      <p:cBhvr>
                                        <p:cTn id="99" dur="500"/>
                                        <p:tgtEl>
                                          <p:spTgt spid="10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blinds(horizontal)">
                                      <p:cBhvr>
                                        <p:cTn id="102" dur="500"/>
                                        <p:tgtEl>
                                          <p:spTgt spid="6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blinds(horizontal)">
                                      <p:cBhvr>
                                        <p:cTn id="105" dur="500"/>
                                        <p:tgtEl>
                                          <p:spTgt spid="61"/>
                                        </p:tgtEl>
                                      </p:cBhvr>
                                    </p:animEffect>
                                  </p:childTnLst>
                                </p:cTn>
                              </p:par>
                              <p:par>
                                <p:cTn id="106" presetID="3" presetClass="entr" presetSubtype="10" fill="hold"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par>
                                <p:cTn id="109" presetID="3" presetClass="entr" presetSubtype="10" fill="hold"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blinds(horizontal)">
                                      <p:cBhvr>
                                        <p:cTn id="111" dur="500"/>
                                        <p:tgtEl>
                                          <p:spTgt spid="98"/>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05554"/>
                                        </p:tgtEl>
                                        <p:attrNameLst>
                                          <p:attrName>style.visibility</p:attrName>
                                        </p:attrNameLst>
                                      </p:cBhvr>
                                      <p:to>
                                        <p:strVal val="visible"/>
                                      </p:to>
                                    </p:set>
                                    <p:animEffect transition="in" filter="blinds(horizontal)">
                                      <p:cBhvr>
                                        <p:cTn id="114" dur="500"/>
                                        <p:tgtEl>
                                          <p:spTgt spid="105554"/>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blinds(horizontal)">
                                      <p:cBhvr>
                                        <p:cTn id="119" dur="500"/>
                                        <p:tgtEl>
                                          <p:spTgt spid="50"/>
                                        </p:tgtEl>
                                      </p:cBhvr>
                                    </p:animEffect>
                                  </p:childTnLst>
                                </p:cTn>
                              </p:par>
                              <p:par>
                                <p:cTn id="120" presetID="3" presetClass="entr" presetSubtype="10" fill="hold"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blinds(horizontal)">
                                      <p:cBhvr>
                                        <p:cTn id="122" dur="500"/>
                                        <p:tgtEl>
                                          <p:spTgt spid="104"/>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par>
                                <p:cTn id="129" presetID="3" presetClass="entr" presetSubtype="10" fill="hold" nodeType="with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blinds(horizontal)">
                                      <p:cBhvr>
                                        <p:cTn id="131" dur="500"/>
                                        <p:tgtEl>
                                          <p:spTgt spid="72"/>
                                        </p:tgtEl>
                                      </p:cBhvr>
                                    </p:animEffect>
                                  </p:childTnLst>
                                </p:cTn>
                              </p:par>
                              <p:par>
                                <p:cTn id="132" presetID="3" presetClass="entr" presetSubtype="10" fill="hold" nodeType="withEffect">
                                  <p:stCondLst>
                                    <p:cond delay="0"/>
                                  </p:stCondLst>
                                  <p:childTnLst>
                                    <p:set>
                                      <p:cBhvr>
                                        <p:cTn id="133" dur="1" fill="hold">
                                          <p:stCondLst>
                                            <p:cond delay="0"/>
                                          </p:stCondLst>
                                        </p:cTn>
                                        <p:tgtEl>
                                          <p:spTgt spid="97"/>
                                        </p:tgtEl>
                                        <p:attrNameLst>
                                          <p:attrName>style.visibility</p:attrName>
                                        </p:attrNameLst>
                                      </p:cBhvr>
                                      <p:to>
                                        <p:strVal val="visible"/>
                                      </p:to>
                                    </p:set>
                                    <p:animEffect transition="in" filter="blinds(horizontal)">
                                      <p:cBhvr>
                                        <p:cTn id="134" dur="500"/>
                                        <p:tgtEl>
                                          <p:spTgt spid="9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05555"/>
                                        </p:tgtEl>
                                        <p:attrNameLst>
                                          <p:attrName>style.visibility</p:attrName>
                                        </p:attrNameLst>
                                      </p:cBhvr>
                                      <p:to>
                                        <p:strVal val="visible"/>
                                      </p:to>
                                    </p:set>
                                    <p:animEffect transition="in" filter="blinds(horizontal)">
                                      <p:cBhvr>
                                        <p:cTn id="137" dur="500"/>
                                        <p:tgtEl>
                                          <p:spTgt spid="10555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linds(horizontal)">
                                      <p:cBhvr>
                                        <p:cTn id="142" dur="500"/>
                                        <p:tgtEl>
                                          <p:spTgt spid="51"/>
                                        </p:tgtEl>
                                      </p:cBhvr>
                                    </p:animEffect>
                                  </p:childTnLst>
                                </p:cTn>
                              </p:par>
                              <p:par>
                                <p:cTn id="143" presetID="3" presetClass="entr" presetSubtype="10" fill="hold" nodeType="withEffect">
                                  <p:stCondLst>
                                    <p:cond delay="0"/>
                                  </p:stCondLst>
                                  <p:childTnLst>
                                    <p:set>
                                      <p:cBhvr>
                                        <p:cTn id="144" dur="1" fill="hold">
                                          <p:stCondLst>
                                            <p:cond delay="0"/>
                                          </p:stCondLst>
                                        </p:cTn>
                                        <p:tgtEl>
                                          <p:spTgt spid="105"/>
                                        </p:tgtEl>
                                        <p:attrNameLst>
                                          <p:attrName>style.visibility</p:attrName>
                                        </p:attrNameLst>
                                      </p:cBhvr>
                                      <p:to>
                                        <p:strVal val="visible"/>
                                      </p:to>
                                    </p:set>
                                    <p:animEffect transition="in" filter="blinds(horizontal)">
                                      <p:cBhvr>
                                        <p:cTn id="145" dur="500"/>
                                        <p:tgtEl>
                                          <p:spTgt spid="105"/>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blinds(horizontal)">
                                      <p:cBhvr>
                                        <p:cTn id="148" dur="500"/>
                                        <p:tgtEl>
                                          <p:spTgt spid="62"/>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blinds(horizontal)">
                                      <p:cBhvr>
                                        <p:cTn id="151" dur="500"/>
                                        <p:tgtEl>
                                          <p:spTgt spid="63"/>
                                        </p:tgtEl>
                                      </p:cBhvr>
                                    </p:animEffect>
                                  </p:childTnLst>
                                </p:cTn>
                              </p:par>
                              <p:par>
                                <p:cTn id="152" presetID="3" presetClass="entr" presetSubtype="10" fill="hold" nodeType="with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blinds(horizontal)">
                                      <p:cBhvr>
                                        <p:cTn id="154" dur="500"/>
                                        <p:tgtEl>
                                          <p:spTgt spid="73"/>
                                        </p:tgtEl>
                                      </p:cBhvr>
                                    </p:animEffect>
                                  </p:childTnLst>
                                </p:cTn>
                              </p:par>
                              <p:par>
                                <p:cTn id="155" presetID="3" presetClass="entr" presetSubtype="10" fill="hold" nodeType="withEffect">
                                  <p:stCondLst>
                                    <p:cond delay="0"/>
                                  </p:stCondLst>
                                  <p:childTnLst>
                                    <p:set>
                                      <p:cBhvr>
                                        <p:cTn id="156" dur="1" fill="hold">
                                          <p:stCondLst>
                                            <p:cond delay="0"/>
                                          </p:stCondLst>
                                        </p:cTn>
                                        <p:tgtEl>
                                          <p:spTgt spid="99"/>
                                        </p:tgtEl>
                                        <p:attrNameLst>
                                          <p:attrName>style.visibility</p:attrName>
                                        </p:attrNameLst>
                                      </p:cBhvr>
                                      <p:to>
                                        <p:strVal val="visible"/>
                                      </p:to>
                                    </p:set>
                                    <p:animEffect transition="in" filter="blinds(horizontal)">
                                      <p:cBhvr>
                                        <p:cTn id="157" dur="500"/>
                                        <p:tgtEl>
                                          <p:spTgt spid="99"/>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05556"/>
                                        </p:tgtEl>
                                        <p:attrNameLst>
                                          <p:attrName>style.visibility</p:attrName>
                                        </p:attrNameLst>
                                      </p:cBhvr>
                                      <p:to>
                                        <p:strVal val="visible"/>
                                      </p:to>
                                    </p:set>
                                    <p:animEffect transition="in" filter="blinds(horizontal)">
                                      <p:cBhvr>
                                        <p:cTn id="160" dur="500"/>
                                        <p:tgtEl>
                                          <p:spTgt spid="10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6" grpId="0" animBg="1"/>
      <p:bldP spid="51" grpId="0" animBg="1"/>
      <p:bldP spid="50" grpId="0" animBg="1"/>
      <p:bldP spid="49" grpId="0" animBg="1"/>
      <p:bldP spid="27674" grpId="0" animBg="1"/>
      <p:bldP spid="27675" grpId="0" animBg="1"/>
      <p:bldP spid="27676" grpId="0" animBg="1"/>
      <p:bldP spid="27677" grpId="0" animBg="1"/>
      <p:bldP spid="27678" grpId="0" animBg="1"/>
      <p:bldP spid="27679" grpId="0" animBg="1"/>
      <p:bldP spid="58" grpId="0" animBg="1"/>
      <p:bldP spid="59" grpId="0" animBg="1"/>
      <p:bldP spid="60" grpId="0" animBg="1"/>
      <p:bldP spid="61" grpId="0" animBg="1"/>
      <p:bldP spid="62" grpId="0" animBg="1"/>
      <p:bldP spid="63" grpId="0" animBg="1"/>
      <p:bldP spid="105548" grpId="0" animBg="1"/>
      <p:bldP spid="105549" grpId="0"/>
      <p:bldP spid="105550" grpId="0"/>
      <p:bldP spid="105551" grpId="0"/>
      <p:bldP spid="105552" grpId="0" animBg="1"/>
      <p:bldP spid="105553" grpId="0" animBg="1"/>
      <p:bldP spid="105554" grpId="0"/>
      <p:bldP spid="105555" grpId="0"/>
      <p:bldP spid="105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0243" name="Picture 1"/>
          <p:cNvPicPr>
            <a:picLocks noChangeAspect="1"/>
          </p:cNvPicPr>
          <p:nvPr/>
        </p:nvPicPr>
        <p:blipFill>
          <a:blip r:embed="rId1"/>
          <a:srcRect l="871" r="2" b="2"/>
          <a:stretch>
            <a:fillRect/>
          </a:stretch>
        </p:blipFill>
        <p:spPr>
          <a:xfrm>
            <a:off x="0" y="1588"/>
            <a:ext cx="12192000" cy="6856412"/>
          </a:xfrm>
          <a:prstGeom prst="rect">
            <a:avLst/>
          </a:prstGeom>
          <a:noFill/>
          <a:ln w="9525">
            <a:noFill/>
          </a:ln>
        </p:spPr>
      </p:pic>
      <p:pic>
        <p:nvPicPr>
          <p:cNvPr id="4" name="图片 1"/>
          <p:cNvPicPr>
            <a:picLocks noChangeAspect="1"/>
          </p:cNvPicPr>
          <p:nvPr/>
        </p:nvPicPr>
        <p:blipFill>
          <a:blip r:embed="rId2"/>
          <a:stretch>
            <a:fillRect/>
          </a:stretch>
        </p:blipFill>
        <p:spPr>
          <a:xfrm>
            <a:off x="331788" y="92075"/>
            <a:ext cx="10696575" cy="6858000"/>
          </a:xfrm>
          <a:prstGeom prst="rect">
            <a:avLst/>
          </a:prstGeom>
          <a:noFill/>
          <a:ln w="9525">
            <a:noFill/>
          </a:ln>
        </p:spPr>
      </p:pic>
      <p:sp>
        <p:nvSpPr>
          <p:cNvPr id="5" name="文本框 4"/>
          <p:cNvSpPr txBox="1"/>
          <p:nvPr/>
        </p:nvSpPr>
        <p:spPr>
          <a:xfrm>
            <a:off x="1727200" y="152400"/>
            <a:ext cx="8340725" cy="1108075"/>
          </a:xfrm>
          <a:prstGeom prst="rect">
            <a:avLst/>
          </a:prstGeom>
          <a:solidFill>
            <a:schemeClr val="accent2">
              <a:lumMod val="40000"/>
              <a:lumOff val="60000"/>
            </a:schemeClr>
          </a:solidFill>
          <a:ln w="38100">
            <a:solidFill>
              <a:schemeClr val="tx1"/>
            </a:solidFill>
          </a:ln>
        </p:spPr>
        <p:txBody>
          <a:bodyPr>
            <a:spAutoFit/>
          </a:bodyPr>
          <a:p>
            <a:pPr>
              <a:buNone/>
            </a:pPr>
            <a:r>
              <a:rPr lang="en-US" altLang="zh-CN" sz="6600" b="1" dirty="0">
                <a:solidFill>
                  <a:srgbClr val="7030A0"/>
                </a:solidFill>
                <a:latin typeface="#9Slide05 Brannboll Ny"/>
                <a:ea typeface="inpin heiti"/>
              </a:rPr>
              <a:t>Trò chơi: Ai nhanh ai giỏi </a:t>
            </a:r>
            <a:endParaRPr lang="zh-CN" altLang="en-US" sz="6600" b="1" dirty="0">
              <a:solidFill>
                <a:srgbClr val="7030A0"/>
              </a:solidFill>
              <a:latin typeface="#9Slide05 Brannboll Ny"/>
              <a:ea typeface="inpin heiti"/>
            </a:endParaRPr>
          </a:p>
        </p:txBody>
      </p:sp>
      <p:pic>
        <p:nvPicPr>
          <p:cNvPr id="10246" name="图片 11"/>
          <p:cNvPicPr>
            <a:picLocks noChangeAspect="1"/>
          </p:cNvPicPr>
          <p:nvPr/>
        </p:nvPicPr>
        <p:blipFill>
          <a:blip r:embed="rId3"/>
          <a:stretch>
            <a:fillRect/>
          </a:stretch>
        </p:blipFill>
        <p:spPr>
          <a:xfrm rot="-800362">
            <a:off x="-161925" y="77788"/>
            <a:ext cx="1874838" cy="2582862"/>
          </a:xfrm>
          <a:prstGeom prst="rect">
            <a:avLst/>
          </a:prstGeom>
          <a:noFill/>
          <a:ln w="9525">
            <a:noFill/>
          </a:ln>
        </p:spPr>
      </p:pic>
      <p:sp>
        <p:nvSpPr>
          <p:cNvPr id="8" name="Rectangle 1"/>
          <p:cNvSpPr>
            <a:spLocks noChangeArrowheads="1"/>
          </p:cNvSpPr>
          <p:nvPr/>
        </p:nvSpPr>
        <p:spPr bwMode="auto">
          <a:xfrm>
            <a:off x="0" y="2590801"/>
            <a:ext cx="11785600" cy="31085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chor="ctr">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Font typeface="Arial" panose="020B0604020202020204" pitchFamily="34" charset="0"/>
              <a:buChar char="•"/>
            </a:pPr>
            <a:r>
              <a:rPr sz="2800" dirty="0">
                <a:solidFill>
                  <a:srgbClr val="000000"/>
                </a:solidFill>
                <a:latin typeface="Calibri" panose="020F0502020204030204" pitchFamily="34" charset="0"/>
              </a:rPr>
              <a:t> Em hãy tìm những câu ca dao tục ngữ nói về cần cù sáng tạo trong lao động</a:t>
            </a:r>
            <a:endParaRPr sz="2800" dirty="0">
              <a:solidFill>
                <a:srgbClr val="000000"/>
              </a:solidFill>
              <a:latin typeface="Calibri" panose="020F0502020204030204" pitchFamily="34" charset="0"/>
            </a:endParaRPr>
          </a:p>
          <a:p>
            <a:pPr lvl="0" eaLnBrk="1" hangingPunct="1">
              <a:buNone/>
            </a:pPr>
            <a:r>
              <a:rPr sz="2800" b="1" dirty="0">
                <a:solidFill>
                  <a:srgbClr val="000000"/>
                </a:solidFill>
                <a:latin typeface="Calibri" panose="020F0502020204030204" pitchFamily="34" charset="0"/>
              </a:rPr>
              <a:t>LUẬT CHƠI: </a:t>
            </a:r>
            <a:endParaRPr sz="2800" dirty="0">
              <a:solidFill>
                <a:srgbClr val="000000"/>
              </a:solidFill>
              <a:latin typeface="Calibri" panose="020F0502020204030204" pitchFamily="34" charset="0"/>
            </a:endParaRPr>
          </a:p>
          <a:p>
            <a:pPr lvl="0" eaLnBrk="1" hangingPunct="1">
              <a:buNone/>
            </a:pPr>
            <a:r>
              <a:rPr sz="2800" dirty="0">
                <a:solidFill>
                  <a:srgbClr val="000000"/>
                </a:solidFill>
                <a:latin typeface="Calibri" panose="020F0502020204030204" pitchFamily="34" charset="0"/>
              </a:rPr>
              <a:t>- Số người tham gia: 5 bạn</a:t>
            </a:r>
            <a:endParaRPr sz="2800" dirty="0">
              <a:solidFill>
                <a:srgbClr val="000000"/>
              </a:solidFill>
              <a:latin typeface="Calibri" panose="020F0502020204030204" pitchFamily="34" charset="0"/>
            </a:endParaRPr>
          </a:p>
          <a:p>
            <a:pPr lvl="0" eaLnBrk="1" hangingPunct="1">
              <a:buNone/>
            </a:pPr>
            <a:r>
              <a:rPr sz="2800" dirty="0">
                <a:solidFill>
                  <a:srgbClr val="000000"/>
                </a:solidFill>
                <a:latin typeface="Calibri" panose="020F0502020204030204" pitchFamily="34" charset="0"/>
              </a:rPr>
              <a:t>- Cách thức: Các bạn đứng vòng tròn. Lần lượt đọc câu ca dao, tục ngữ, thành ngữ nói về lao động cần cù, sáng tạo. (Không được đọc lặp lại câu của người khác.) Đến lượt, bạn nào không đọc được sẽ bị loại. </a:t>
            </a:r>
            <a:endParaRPr sz="2800" dirty="0">
              <a:solidFill>
                <a:srgbClr val="000000"/>
              </a:solidFill>
              <a:latin typeface="Calibri" panose="020F0502020204030204" pitchFamily="34" charset="0"/>
            </a:endParaRPr>
          </a:p>
          <a:p>
            <a:pPr lvl="0" eaLnBrk="1" hangingPunct="1">
              <a:buFont typeface="Arial" panose="020B0604020202020204" pitchFamily="34" charset="0"/>
              <a:buChar char="•"/>
            </a:pPr>
            <a:endParaRPr sz="2800" dirty="0">
              <a:solidFill>
                <a:srgbClr val="000000"/>
              </a:solidFill>
              <a:latin typeface="#9Slide05 Brannboll Ny"/>
              <a:ea typeface="Times New Roman" panose="02020603050405020304" pitchFamily="18" charset="0"/>
            </a:endParaRPr>
          </a:p>
        </p:txBody>
      </p:sp>
      <p:pic>
        <p:nvPicPr>
          <p:cNvPr id="10250" name="Picture 8"/>
          <p:cNvPicPr>
            <a:picLocks noChangeAspect="1"/>
          </p:cNvPicPr>
          <p:nvPr/>
        </p:nvPicPr>
        <p:blipFill>
          <a:blip r:embed="rId4"/>
          <a:stretch>
            <a:fillRect/>
          </a:stretch>
        </p:blipFill>
        <p:spPr>
          <a:xfrm>
            <a:off x="8669338" y="-452437"/>
            <a:ext cx="4144962" cy="34242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1" descr="hinh-nen-slide-thuyet-trinh-dep-hoa-huong-copy-1684653310.jpg"/>
          <p:cNvPicPr>
            <a:picLocks noChangeAspect="1"/>
          </p:cNvPicPr>
          <p:nvPr/>
        </p:nvPicPr>
        <p:blipFill>
          <a:blip r:embed="rId1"/>
          <a:stretch>
            <a:fillRect/>
          </a:stretch>
        </p:blipFill>
        <p:spPr>
          <a:xfrm>
            <a:off x="1195388" y="571500"/>
            <a:ext cx="10382250" cy="5715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4" name="Rectangle 4"/>
          <p:cNvSpPr/>
          <p:nvPr/>
        </p:nvSpPr>
        <p:spPr>
          <a:xfrm>
            <a:off x="76200" y="136525"/>
            <a:ext cx="7385050" cy="473075"/>
          </a:xfrm>
          <a:prstGeom prst="rect">
            <a:avLst/>
          </a:prstGeom>
          <a:noFill/>
          <a:ln w="9525">
            <a:noFill/>
          </a:ln>
        </p:spPr>
        <p:txBody>
          <a:bodyPr wrap="none">
            <a:spAutoFit/>
          </a:bodyPr>
          <a:p>
            <a:pPr defTabSz="914400"/>
            <a:r>
              <a:rPr lang="vi-VN" altLang="x-none" sz="2500" b="1" dirty="0">
                <a:latin typeface="Arial" panose="020B0604020202020204" pitchFamily="34" charset="0"/>
              </a:rPr>
              <a:t>2. Ý nghĩa của cần cù, sáng tạo trong lao động.</a:t>
            </a:r>
            <a:r>
              <a:rPr lang="vi-VN" altLang="x-none" sz="2500" dirty="0">
                <a:latin typeface="Arial" panose="020B0604020202020204" pitchFamily="34" charset="0"/>
              </a:rPr>
              <a:t> </a:t>
            </a:r>
            <a:endParaRPr lang="vi-VN" altLang="x-none" sz="2500" dirty="0">
              <a:latin typeface="Arial" panose="020B0604020202020204" pitchFamily="34" charset="0"/>
            </a:endParaRPr>
          </a:p>
        </p:txBody>
      </p:sp>
      <p:pic>
        <p:nvPicPr>
          <p:cNvPr id="61455" name="Picture 15" descr="1"/>
          <p:cNvPicPr>
            <a:picLocks noChangeAspect="1"/>
          </p:cNvPicPr>
          <p:nvPr/>
        </p:nvPicPr>
        <p:blipFill>
          <a:blip r:embed="rId1"/>
          <a:stretch>
            <a:fillRect/>
          </a:stretch>
        </p:blipFill>
        <p:spPr>
          <a:xfrm>
            <a:off x="185738" y="725488"/>
            <a:ext cx="11333162" cy="6132512"/>
          </a:xfrm>
          <a:prstGeom prst="rect">
            <a:avLst/>
          </a:prstGeom>
          <a:noFill/>
          <a:ln w="9525">
            <a:noFill/>
          </a:ln>
        </p:spPr>
      </p:pic>
      <p:sp>
        <p:nvSpPr>
          <p:cNvPr id="61456" name="Rectangle 16"/>
          <p:cNvSpPr/>
          <p:nvPr/>
        </p:nvSpPr>
        <p:spPr>
          <a:xfrm>
            <a:off x="8005763" y="182563"/>
            <a:ext cx="3970337" cy="446087"/>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endParaRPr sz="23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55"/>
                                        </p:tgtEl>
                                        <p:attrNameLst>
                                          <p:attrName>style.visibility</p:attrName>
                                        </p:attrNameLst>
                                      </p:cBhvr>
                                      <p:to>
                                        <p:strVal val="visible"/>
                                      </p:to>
                                    </p:set>
                                    <p:animEffect transition="in" filter="blinds(horizontal)">
                                      <p:cBhvr>
                                        <p:cTn id="12" dur="500"/>
                                        <p:tgtEl>
                                          <p:spTgt spid="614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56"/>
                                        </p:tgtEl>
                                        <p:attrNameLst>
                                          <p:attrName>style.visibility</p:attrName>
                                        </p:attrNameLst>
                                      </p:cBhvr>
                                      <p:to>
                                        <p:strVal val="visible"/>
                                      </p:to>
                                    </p:set>
                                    <p:animEffect transition="in" filter="blinds(horizontal)">
                                      <p:cBhvr>
                                        <p:cTn id="17"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1"/>
          <p:cNvPicPr>
            <a:picLocks noChangeAspect="1"/>
          </p:cNvPicPr>
          <p:nvPr/>
        </p:nvPicPr>
        <p:blipFill>
          <a:blip r:embed="rId1"/>
          <a:stretch>
            <a:fillRect/>
          </a:stretch>
        </p:blipFill>
        <p:spPr>
          <a:xfrm>
            <a:off x="0" y="31750"/>
            <a:ext cx="12192000" cy="6794500"/>
          </a:xfrm>
          <a:prstGeom prst="rect">
            <a:avLst/>
          </a:prstGeom>
          <a:noFill/>
          <a:ln w="9525">
            <a:noFill/>
          </a:ln>
        </p:spPr>
      </p:pic>
      <p:graphicFrame>
        <p:nvGraphicFramePr>
          <p:cNvPr id="6" name="Content Placeholder 4"/>
          <p:cNvGraphicFramePr/>
          <p:nvPr>
            <p:custDataLst>
              <p:tags r:id="rId2"/>
            </p:custDataLst>
          </p:nvPr>
        </p:nvGraphicFramePr>
        <p:xfrm>
          <a:off x="1295400" y="1219203"/>
          <a:ext cx="9372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p:nvPr>
            <p:custDataLst>
              <p:tags r:id="rId8"/>
            </p:custDataLst>
          </p:nvPr>
        </p:nvSpPr>
        <p:spPr>
          <a:xfrm>
            <a:off x="-30480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p>
            <a:pPr algn="ctr" defTabSz="914400">
              <a:buNone/>
            </a:pPr>
            <a:r>
              <a:rPr sz="5400" b="1" dirty="0">
                <a:solidFill>
                  <a:srgbClr val="FFFFFF"/>
                </a:solidFill>
                <a:latin typeface="Calibri" panose="020F0502020204030204" pitchFamily="34" charset="0"/>
              </a:rPr>
              <a:t>Thảo luận nhóm</a:t>
            </a:r>
            <a:endParaRPr sz="5400" b="1" dirty="0">
              <a:solidFill>
                <a:srgbClr val="FFFFFF"/>
              </a:solidFill>
              <a:latin typeface="Calibri" panose="020F0502020204030204" pitchFamily="34" charset="0"/>
            </a:endParaRPr>
          </a:p>
        </p:txBody>
      </p:sp>
      <p:pic>
        <p:nvPicPr>
          <p:cNvPr id="8" name="Picture 2" descr="http://photos.myjoyonline.com/photos/news/201311/6579331693860_2001437840207.jpg"/>
          <p:cNvPicPr>
            <a:picLocks noChangeAspect="1" noChangeArrowheads="1"/>
          </p:cNvPicPr>
          <p:nvPr/>
        </p:nvPicPr>
        <p:blipFill>
          <a:blip r:embed="rId9"/>
          <a:srcRect/>
          <a:stretch>
            <a:fillRect/>
          </a:stretch>
        </p:blipFill>
        <p:spPr bwMode="auto">
          <a:xfrm>
            <a:off x="9144000" y="-228600"/>
            <a:ext cx="2462173" cy="1538858"/>
          </a:xfrm>
          <a:prstGeom prst="rect">
            <a:avLst/>
          </a:prstGeom>
          <a:ln>
            <a:noFill/>
          </a:ln>
          <a:effectLst>
            <a:softEdge rad="112500"/>
          </a:effectLst>
        </p:spPr>
      </p:pic>
      <p:pic>
        <p:nvPicPr>
          <p:cNvPr id="9" name="Picture 4" descr="https://gatorball.files.wordpress.com/2011/03/hybrid-101.jpg"/>
          <p:cNvPicPr>
            <a:picLocks noChangeAspect="1" noChangeArrowheads="1"/>
          </p:cNvPicPr>
          <p:nvPr/>
        </p:nvPicPr>
        <p:blipFill>
          <a:blip r:embed="rId10"/>
          <a:srcRect/>
          <a:stretch>
            <a:fillRect/>
          </a:stretch>
        </p:blipFill>
        <p:spPr bwMode="auto">
          <a:xfrm>
            <a:off x="-128337" y="-208757"/>
            <a:ext cx="1945823" cy="13620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1"/>
          <p:cNvPicPr>
            <a:picLocks noChangeAspect="1"/>
          </p:cNvPicPr>
          <p:nvPr/>
        </p:nvPicPr>
        <p:blipFill>
          <a:blip r:embed="rId1"/>
          <a:stretch>
            <a:fillRect/>
          </a:stretch>
        </p:blipFill>
        <p:spPr>
          <a:xfrm>
            <a:off x="0" y="31750"/>
            <a:ext cx="12192000" cy="6794500"/>
          </a:xfrm>
          <a:prstGeom prst="rect">
            <a:avLst/>
          </a:prstGeom>
          <a:noFill/>
          <a:ln w="9525">
            <a:noFill/>
          </a:ln>
        </p:spPr>
      </p:pic>
      <p:graphicFrame>
        <p:nvGraphicFramePr>
          <p:cNvPr id="6" name="Content Placeholder 4"/>
          <p:cNvGraphicFramePr/>
          <p:nvPr>
            <p:custDataLst>
              <p:tags r:id="rId2"/>
            </p:custDataLst>
          </p:nvPr>
        </p:nvGraphicFramePr>
        <p:xfrm>
          <a:off x="1295400" y="1219203"/>
          <a:ext cx="9372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p:nvPr>
            <p:custDataLst>
              <p:tags r:id="rId8"/>
            </p:custDataLst>
          </p:nvPr>
        </p:nvSpPr>
        <p:spPr>
          <a:xfrm>
            <a:off x="-30480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p>
            <a:pPr algn="ctr" defTabSz="914400">
              <a:buNone/>
            </a:pPr>
            <a:r>
              <a:rPr sz="5400" b="1" dirty="0">
                <a:solidFill>
                  <a:srgbClr val="FFFFFF"/>
                </a:solidFill>
                <a:latin typeface="Calibri" panose="020F0502020204030204" pitchFamily="34" charset="0"/>
              </a:rPr>
              <a:t>Thảo luận nhóm</a:t>
            </a:r>
            <a:endParaRPr sz="5400" b="1" dirty="0">
              <a:solidFill>
                <a:srgbClr val="FFFFFF"/>
              </a:solidFill>
              <a:latin typeface="Calibri" panose="020F0502020204030204" pitchFamily="34" charset="0"/>
            </a:endParaRPr>
          </a:p>
        </p:txBody>
      </p:sp>
      <p:pic>
        <p:nvPicPr>
          <p:cNvPr id="8" name="Picture 2" descr="http://photos.myjoyonline.com/photos/news/201311/6579331693860_2001437840207.jpg"/>
          <p:cNvPicPr>
            <a:picLocks noChangeAspect="1" noChangeArrowheads="1"/>
          </p:cNvPicPr>
          <p:nvPr/>
        </p:nvPicPr>
        <p:blipFill>
          <a:blip r:embed="rId9"/>
          <a:srcRect/>
          <a:stretch>
            <a:fillRect/>
          </a:stretch>
        </p:blipFill>
        <p:spPr bwMode="auto">
          <a:xfrm>
            <a:off x="9144000" y="-228600"/>
            <a:ext cx="2462173" cy="1538858"/>
          </a:xfrm>
          <a:prstGeom prst="rect">
            <a:avLst/>
          </a:prstGeom>
          <a:ln>
            <a:noFill/>
          </a:ln>
          <a:effectLst>
            <a:softEdge rad="112500"/>
          </a:effectLst>
        </p:spPr>
      </p:pic>
      <p:pic>
        <p:nvPicPr>
          <p:cNvPr id="9" name="Picture 4" descr="https://gatorball.files.wordpress.com/2011/03/hybrid-101.jpg"/>
          <p:cNvPicPr>
            <a:picLocks noChangeAspect="1" noChangeArrowheads="1"/>
          </p:cNvPicPr>
          <p:nvPr/>
        </p:nvPicPr>
        <p:blipFill>
          <a:blip r:embed="rId10"/>
          <a:srcRect/>
          <a:stretch>
            <a:fillRect/>
          </a:stretch>
        </p:blipFill>
        <p:spPr bwMode="auto">
          <a:xfrm>
            <a:off x="-128337" y="-208757"/>
            <a:ext cx="1945823" cy="13620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5"/>
          <p:cNvGrpSpPr/>
          <p:nvPr/>
        </p:nvGrpSpPr>
        <p:grpSpPr>
          <a:xfrm>
            <a:off x="966788" y="2252663"/>
            <a:ext cx="4294187" cy="481012"/>
            <a:chOff x="6372201" y="2011203"/>
            <a:chExt cx="2736305" cy="481042"/>
          </a:xfrm>
        </p:grpSpPr>
        <p:sp>
          <p:nvSpPr>
            <p:cNvPr id="32796" name="TextBox 6"/>
            <p:cNvSpPr txBox="1"/>
            <p:nvPr/>
          </p:nvSpPr>
          <p:spPr>
            <a:xfrm>
              <a:off x="6372201" y="2217591"/>
              <a:ext cx="2736305" cy="274654"/>
            </a:xfrm>
            <a:prstGeom prst="rect">
              <a:avLst/>
            </a:prstGeom>
            <a:noFill/>
            <a:ln w="9525">
              <a:noFill/>
            </a:ln>
          </p:spPr>
          <p:txBody>
            <a:bodyPr>
              <a:spAutoFit/>
            </a:bodyPr>
            <a:p>
              <a:pPr defTabSz="914400"/>
              <a:endParaRPr lang="en-US" altLang="ko-KR" sz="1200" dirty="0">
                <a:solidFill>
                  <a:srgbClr val="595959"/>
                </a:solidFill>
                <a:latin typeface="Arial" panose="020B0604020202020204" pitchFamily="34" charset="0"/>
                <a:ea typeface="Arial Unicode MS" pitchFamily="34" charset="-128"/>
              </a:endParaRPr>
            </a:p>
          </p:txBody>
        </p:sp>
        <p:sp>
          <p:nvSpPr>
            <p:cNvPr id="32797" name="TextBox 7"/>
            <p:cNvSpPr txBox="1"/>
            <p:nvPr/>
          </p:nvSpPr>
          <p:spPr>
            <a:xfrm>
              <a:off x="6372201" y="2011203"/>
              <a:ext cx="2736305" cy="304819"/>
            </a:xfrm>
            <a:prstGeom prst="rect">
              <a:avLst/>
            </a:prstGeom>
            <a:noFill/>
            <a:ln w="9525">
              <a:noFill/>
            </a:ln>
          </p:spPr>
          <p:txBody>
            <a:bodyPr>
              <a:spAutoFit/>
            </a:bodyPr>
            <a:p>
              <a:pPr defTabSz="914400"/>
              <a:endParaRPr lang="ko-KR" altLang="en-US" sz="1400" b="1" dirty="0">
                <a:solidFill>
                  <a:srgbClr val="595959"/>
                </a:solidFill>
                <a:latin typeface="Arial" panose="020B0604020202020204" pitchFamily="34" charset="0"/>
                <a:ea typeface="Arial Unicode MS" pitchFamily="34" charset="-128"/>
              </a:endParaRPr>
            </a:p>
          </p:txBody>
        </p:sp>
      </p:grpSp>
      <p:grpSp>
        <p:nvGrpSpPr>
          <p:cNvPr id="3" name="Group 8"/>
          <p:cNvGrpSpPr/>
          <p:nvPr/>
        </p:nvGrpSpPr>
        <p:grpSpPr>
          <a:xfrm>
            <a:off x="1041400" y="3954463"/>
            <a:ext cx="4294188" cy="481012"/>
            <a:chOff x="6372201" y="2011203"/>
            <a:chExt cx="2736305" cy="481042"/>
          </a:xfrm>
        </p:grpSpPr>
        <p:sp>
          <p:nvSpPr>
            <p:cNvPr id="32794" name="TextBox 9"/>
            <p:cNvSpPr txBox="1"/>
            <p:nvPr/>
          </p:nvSpPr>
          <p:spPr>
            <a:xfrm>
              <a:off x="6372201" y="2217591"/>
              <a:ext cx="2736305" cy="274654"/>
            </a:xfrm>
            <a:prstGeom prst="rect">
              <a:avLst/>
            </a:prstGeom>
            <a:noFill/>
            <a:ln w="9525">
              <a:noFill/>
            </a:ln>
          </p:spPr>
          <p:txBody>
            <a:bodyPr>
              <a:spAutoFit/>
            </a:bodyPr>
            <a:p>
              <a:pPr defTabSz="914400"/>
              <a:endParaRPr lang="en-US" altLang="ko-KR" sz="1200" dirty="0">
                <a:solidFill>
                  <a:srgbClr val="595959"/>
                </a:solidFill>
                <a:latin typeface="Arial" panose="020B0604020202020204" pitchFamily="34" charset="0"/>
                <a:ea typeface="Arial Unicode MS" pitchFamily="34" charset="-128"/>
              </a:endParaRPr>
            </a:p>
          </p:txBody>
        </p:sp>
        <p:sp>
          <p:nvSpPr>
            <p:cNvPr id="32795" name="TextBox 10"/>
            <p:cNvSpPr txBox="1"/>
            <p:nvPr/>
          </p:nvSpPr>
          <p:spPr>
            <a:xfrm>
              <a:off x="6372201" y="2011203"/>
              <a:ext cx="2736305" cy="304819"/>
            </a:xfrm>
            <a:prstGeom prst="rect">
              <a:avLst/>
            </a:prstGeom>
            <a:noFill/>
            <a:ln w="9525">
              <a:noFill/>
            </a:ln>
          </p:spPr>
          <p:txBody>
            <a:bodyPr>
              <a:spAutoFit/>
            </a:bodyPr>
            <a:p>
              <a:pPr defTabSz="914400"/>
              <a:endParaRPr lang="ko-KR" altLang="en-US" sz="1400" b="1" dirty="0">
                <a:solidFill>
                  <a:srgbClr val="595959"/>
                </a:solidFill>
                <a:latin typeface="Arial" panose="020B0604020202020204" pitchFamily="34" charset="0"/>
                <a:ea typeface="Arial Unicode MS" pitchFamily="34" charset="-128"/>
              </a:endParaRPr>
            </a:p>
          </p:txBody>
        </p:sp>
      </p:grpSp>
      <p:grpSp>
        <p:nvGrpSpPr>
          <p:cNvPr id="4" name="Group 14"/>
          <p:cNvGrpSpPr/>
          <p:nvPr/>
        </p:nvGrpSpPr>
        <p:grpSpPr>
          <a:xfrm>
            <a:off x="146050" y="2260600"/>
            <a:ext cx="5049838" cy="738188"/>
            <a:chOff x="2625593" y="2891686"/>
            <a:chExt cx="5049081" cy="738667"/>
          </a:xfrm>
        </p:grpSpPr>
        <p:cxnSp>
          <p:nvCxnSpPr>
            <p:cNvPr id="16" name="Straight Connector 15"/>
            <p:cNvCxnSpPr/>
            <p:nvPr/>
          </p:nvCxnSpPr>
          <p:spPr>
            <a:xfrm flipV="1">
              <a:off x="3304941" y="3604937"/>
              <a:ext cx="4369733" cy="79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25593" y="2891686"/>
              <a:ext cx="73807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Group 17"/>
          <p:cNvGrpSpPr/>
          <p:nvPr/>
        </p:nvGrpSpPr>
        <p:grpSpPr>
          <a:xfrm>
            <a:off x="219075" y="3965575"/>
            <a:ext cx="5045075" cy="738188"/>
            <a:chOff x="1846976" y="4010395"/>
            <a:chExt cx="5043977" cy="738667"/>
          </a:xfrm>
        </p:grpSpPr>
        <p:cxnSp>
          <p:nvCxnSpPr>
            <p:cNvPr id="19" name="Straight Connector 18"/>
            <p:cNvCxnSpPr/>
            <p:nvPr/>
          </p:nvCxnSpPr>
          <p:spPr>
            <a:xfrm flipV="1">
              <a:off x="2519930" y="4723646"/>
              <a:ext cx="4371023" cy="79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46976" y="4010395"/>
              <a:ext cx="73802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Rounded Rectangle 5"/>
          <p:cNvSpPr/>
          <p:nvPr/>
        </p:nvSpPr>
        <p:spPr>
          <a:xfrm flipH="1">
            <a:off x="338138" y="2503488"/>
            <a:ext cx="334963" cy="27622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23" name="Rounded Rectangle 27"/>
          <p:cNvSpPr/>
          <p:nvPr/>
        </p:nvSpPr>
        <p:spPr>
          <a:xfrm>
            <a:off x="439738" y="4221163"/>
            <a:ext cx="295275" cy="22701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grpSp>
        <p:nvGrpSpPr>
          <p:cNvPr id="6" name="Group 23"/>
          <p:cNvGrpSpPr/>
          <p:nvPr/>
        </p:nvGrpSpPr>
        <p:grpSpPr>
          <a:xfrm>
            <a:off x="7018338" y="942975"/>
            <a:ext cx="4619625" cy="5259388"/>
            <a:chOff x="794796" y="1552872"/>
            <a:chExt cx="4243140" cy="4286977"/>
          </a:xfrm>
        </p:grpSpPr>
        <p:sp>
          <p:nvSpPr>
            <p:cNvPr id="25" name="Curved Up Arrow 1"/>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1" fmla="*/ 467810 w 635736"/>
                <a:gd name="connsiteY0-2" fmla="*/ 0 h 731523"/>
                <a:gd name="connsiteX1-3" fmla="*/ 635736 w 635736"/>
                <a:gd name="connsiteY1-4" fmla="*/ 182880 h 731523"/>
                <a:gd name="connsiteX2-5" fmla="*/ 544296 w 635736"/>
                <a:gd name="connsiteY2-6" fmla="*/ 182880 h 731523"/>
                <a:gd name="connsiteX3-7" fmla="*/ 87404 w 635736"/>
                <a:gd name="connsiteY3-8" fmla="*/ 731520 h 731523"/>
                <a:gd name="connsiteX4-9" fmla="*/ 0 w 635736"/>
                <a:gd name="connsiteY4-10" fmla="*/ 731520 h 731523"/>
                <a:gd name="connsiteX5-11" fmla="*/ 0 w 635736"/>
                <a:gd name="connsiteY5-12" fmla="*/ 716278 h 731523"/>
                <a:gd name="connsiteX6-13" fmla="*/ 361416 w 635736"/>
                <a:gd name="connsiteY6-14" fmla="*/ 182880 h 731523"/>
                <a:gd name="connsiteX7-15" fmla="*/ 269976 w 635736"/>
                <a:gd name="connsiteY7-16" fmla="*/ 182880 h 731523"/>
                <a:gd name="connsiteX8-17" fmla="*/ 467810 w 635736"/>
                <a:gd name="connsiteY8-18" fmla="*/ 0 h 731523"/>
                <a:gd name="connsiteX0-19" fmla="*/ 582986 w 750912"/>
                <a:gd name="connsiteY0-20" fmla="*/ 0 h 736598"/>
                <a:gd name="connsiteX1-21" fmla="*/ 750912 w 750912"/>
                <a:gd name="connsiteY1-22" fmla="*/ 182880 h 736598"/>
                <a:gd name="connsiteX2-23" fmla="*/ 659472 w 750912"/>
                <a:gd name="connsiteY2-24" fmla="*/ 182880 h 736598"/>
                <a:gd name="connsiteX3-25" fmla="*/ 202580 w 750912"/>
                <a:gd name="connsiteY3-26" fmla="*/ 731520 h 736598"/>
                <a:gd name="connsiteX4-27" fmla="*/ 0 w 750912"/>
                <a:gd name="connsiteY4-28" fmla="*/ 736598 h 736598"/>
                <a:gd name="connsiteX5-29" fmla="*/ 115176 w 750912"/>
                <a:gd name="connsiteY5-30" fmla="*/ 716278 h 736598"/>
                <a:gd name="connsiteX6-31" fmla="*/ 476592 w 750912"/>
                <a:gd name="connsiteY6-32" fmla="*/ 182880 h 736598"/>
                <a:gd name="connsiteX7-33" fmla="*/ 385152 w 750912"/>
                <a:gd name="connsiteY7-34" fmla="*/ 182880 h 736598"/>
                <a:gd name="connsiteX8-35" fmla="*/ 582986 w 750912"/>
                <a:gd name="connsiteY8-36" fmla="*/ 0 h 736598"/>
                <a:gd name="connsiteX0-37" fmla="*/ 582986 w 750912"/>
                <a:gd name="connsiteY0-38" fmla="*/ 0 h 736598"/>
                <a:gd name="connsiteX1-39" fmla="*/ 750912 w 750912"/>
                <a:gd name="connsiteY1-40" fmla="*/ 182880 h 736598"/>
                <a:gd name="connsiteX2-41" fmla="*/ 659472 w 750912"/>
                <a:gd name="connsiteY2-42" fmla="*/ 182880 h 736598"/>
                <a:gd name="connsiteX3-43" fmla="*/ 202580 w 750912"/>
                <a:gd name="connsiteY3-44" fmla="*/ 731520 h 736598"/>
                <a:gd name="connsiteX4-45" fmla="*/ 0 w 750912"/>
                <a:gd name="connsiteY4-46" fmla="*/ 736598 h 736598"/>
                <a:gd name="connsiteX5-47" fmla="*/ 115176 w 750912"/>
                <a:gd name="connsiteY5-48" fmla="*/ 716278 h 736598"/>
                <a:gd name="connsiteX6-49" fmla="*/ 476592 w 750912"/>
                <a:gd name="connsiteY6-50" fmla="*/ 182880 h 736598"/>
                <a:gd name="connsiteX7-51" fmla="*/ 385152 w 750912"/>
                <a:gd name="connsiteY7-52" fmla="*/ 182880 h 736598"/>
                <a:gd name="connsiteX8-53" fmla="*/ 582986 w 750912"/>
                <a:gd name="connsiteY8-54" fmla="*/ 0 h 736598"/>
                <a:gd name="connsiteX0-55" fmla="*/ 582986 w 750912"/>
                <a:gd name="connsiteY0-56" fmla="*/ 0 h 736598"/>
                <a:gd name="connsiteX1-57" fmla="*/ 750912 w 750912"/>
                <a:gd name="connsiteY1-58" fmla="*/ 182880 h 736598"/>
                <a:gd name="connsiteX2-59" fmla="*/ 659472 w 750912"/>
                <a:gd name="connsiteY2-60" fmla="*/ 182880 h 736598"/>
                <a:gd name="connsiteX3-61" fmla="*/ 202580 w 750912"/>
                <a:gd name="connsiteY3-62" fmla="*/ 731520 h 736598"/>
                <a:gd name="connsiteX4-63" fmla="*/ 0 w 750912"/>
                <a:gd name="connsiteY4-64" fmla="*/ 736598 h 736598"/>
                <a:gd name="connsiteX5-65" fmla="*/ 115176 w 750912"/>
                <a:gd name="connsiteY5-66" fmla="*/ 716278 h 736598"/>
                <a:gd name="connsiteX6-67" fmla="*/ 476592 w 750912"/>
                <a:gd name="connsiteY6-68" fmla="*/ 182880 h 736598"/>
                <a:gd name="connsiteX7-69" fmla="*/ 385152 w 750912"/>
                <a:gd name="connsiteY7-70" fmla="*/ 182880 h 736598"/>
                <a:gd name="connsiteX8-71" fmla="*/ 582986 w 750912"/>
                <a:gd name="connsiteY8-72" fmla="*/ 0 h 7365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sp>
          <p:nvSpPr>
            <p:cNvPr id="26" name="Curved Up Arrow 1"/>
            <p:cNvSpPr/>
            <p:nvPr/>
          </p:nvSpPr>
          <p:spPr>
            <a:xfrm>
              <a:off x="2608702" y="1552872"/>
              <a:ext cx="2429234" cy="3278961"/>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sp>
          <p:nvSpPr>
            <p:cNvPr id="27" name="Curved Up Arrow 1"/>
            <p:cNvSpPr/>
            <p:nvPr/>
          </p:nvSpPr>
          <p:spPr>
            <a:xfrm>
              <a:off x="2971774" y="1552872"/>
              <a:ext cx="2066162" cy="2270946"/>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sp>
          <p:nvSpPr>
            <p:cNvPr id="28" name="Curved Up Arrow 1"/>
            <p:cNvSpPr/>
            <p:nvPr/>
          </p:nvSpPr>
          <p:spPr>
            <a:xfrm>
              <a:off x="2971774" y="1552872"/>
              <a:ext cx="2066162" cy="1262931"/>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grpSp>
      <p:grpSp>
        <p:nvGrpSpPr>
          <p:cNvPr id="7" name="Group 28"/>
          <p:cNvGrpSpPr/>
          <p:nvPr/>
        </p:nvGrpSpPr>
        <p:grpSpPr>
          <a:xfrm>
            <a:off x="214313" y="5730875"/>
            <a:ext cx="5045075" cy="738188"/>
            <a:chOff x="770669" y="5355395"/>
            <a:chExt cx="5043977" cy="738667"/>
          </a:xfrm>
        </p:grpSpPr>
        <p:cxnSp>
          <p:nvCxnSpPr>
            <p:cNvPr id="30" name="Straight Connector 29"/>
            <p:cNvCxnSpPr/>
            <p:nvPr/>
          </p:nvCxnSpPr>
          <p:spPr>
            <a:xfrm flipV="1">
              <a:off x="1443623" y="6076588"/>
              <a:ext cx="4371023" cy="7943"/>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70669" y="5355395"/>
              <a:ext cx="738026" cy="738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32" name="Rectangle 16"/>
          <p:cNvSpPr/>
          <p:nvPr/>
        </p:nvSpPr>
        <p:spPr>
          <a:xfrm rot="2700000">
            <a:off x="1023938" y="5680075"/>
            <a:ext cx="230188" cy="41433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latinLnBrk="1" hangingPunct="1">
              <a:buNone/>
            </a:pPr>
            <a:endParaRPr lang="ko-KR" altLang="en-US" dirty="0">
              <a:solidFill>
                <a:srgbClr val="FFFFFF"/>
              </a:solidFill>
              <a:latin typeface="Calibri" panose="020F0502020204030204" pitchFamily="34" charset="0"/>
              <a:ea typeface="Malgun Gothic" panose="020B0503020000020004" pitchFamily="34" charset="-127"/>
            </a:endParaRPr>
          </a:p>
        </p:txBody>
      </p:sp>
      <p:sp>
        <p:nvSpPr>
          <p:cNvPr id="108572" name="Rectangle 28"/>
          <p:cNvSpPr/>
          <p:nvPr/>
        </p:nvSpPr>
        <p:spPr>
          <a:xfrm>
            <a:off x="479425" y="338138"/>
            <a:ext cx="8578850" cy="473075"/>
          </a:xfrm>
          <a:prstGeom prst="rect">
            <a:avLst/>
          </a:prstGeom>
          <a:noFill/>
          <a:ln w="9525">
            <a:noFill/>
          </a:ln>
        </p:spPr>
        <p:txBody>
          <a:bodyPr wrap="none" anchor="ctr" anchorCtr="0">
            <a:spAutoFit/>
          </a:bodyPr>
          <a:p>
            <a:r>
              <a:rPr lang="vi-VN" altLang="x-none" sz="2500" b="1" dirty="0">
                <a:latin typeface="Arial" panose="020B0604020202020204" pitchFamily="34" charset="0"/>
              </a:rPr>
              <a:t>Ý NGHĨA CỦA CẦN CÙ, SÁNG TẠO TRONG LAO ĐỘNG.</a:t>
            </a:r>
            <a:endParaRPr lang="vi-VN" altLang="x-none" sz="2500" b="1" dirty="0">
              <a:latin typeface="Arial" panose="020B0604020202020204" pitchFamily="34" charset="0"/>
            </a:endParaRPr>
          </a:p>
        </p:txBody>
      </p:sp>
      <p:sp>
        <p:nvSpPr>
          <p:cNvPr id="108576" name="Rectangle 32"/>
          <p:cNvSpPr/>
          <p:nvPr/>
        </p:nvSpPr>
        <p:spPr>
          <a:xfrm>
            <a:off x="2127250" y="1114425"/>
            <a:ext cx="7010400" cy="473075"/>
          </a:xfrm>
          <a:prstGeom prst="rect">
            <a:avLst/>
          </a:prstGeom>
          <a:solidFill>
            <a:srgbClr val="FFCC99"/>
          </a:solidFill>
          <a:ln w="9525">
            <a:noFill/>
          </a:ln>
        </p:spPr>
        <p:txBody>
          <a:bodyPr wrap="none" anchor="ctr" anchorCtr="0">
            <a:spAutoFit/>
          </a:bodyPr>
          <a:p>
            <a:r>
              <a:rPr lang="vi-VN" altLang="x-none" sz="2500" dirty="0">
                <a:latin typeface="Arial" panose="020B0604020202020204" pitchFamily="34" charset="0"/>
              </a:rPr>
              <a:t>Cần cù, sáng tạo trong lao động giúp con người </a:t>
            </a:r>
            <a:endParaRPr lang="vi-VN" altLang="x-none" sz="2500" dirty="0">
              <a:latin typeface="Arial" panose="020B0604020202020204" pitchFamily="34" charset="0"/>
            </a:endParaRPr>
          </a:p>
        </p:txBody>
      </p:sp>
      <p:sp>
        <p:nvSpPr>
          <p:cNvPr id="108577" name="Rectangle 33"/>
          <p:cNvSpPr/>
          <p:nvPr/>
        </p:nvSpPr>
        <p:spPr>
          <a:xfrm>
            <a:off x="1128713" y="1820863"/>
            <a:ext cx="8120062" cy="1096962"/>
          </a:xfrm>
          <a:prstGeom prst="rect">
            <a:avLst/>
          </a:prstGeom>
          <a:noFill/>
          <a:ln w="9525">
            <a:noFill/>
          </a:ln>
        </p:spPr>
        <p:txBody>
          <a:bodyPr anchor="ctr" anchorCtr="0">
            <a:spAutoFit/>
          </a:bodyPr>
          <a:p>
            <a:r>
              <a:rPr lang="vi-VN" altLang="x-none" sz="2200" dirty="0">
                <a:solidFill>
                  <a:srgbClr val="0000FF"/>
                </a:solidFill>
                <a:latin typeface="Arial" panose="020B0604020202020204" pitchFamily="34" charset="0"/>
              </a:rPr>
              <a:t>Ho</a:t>
            </a:r>
            <a:r>
              <a:rPr sz="2200" dirty="0">
                <a:solidFill>
                  <a:srgbClr val="0000FF"/>
                </a:solidFill>
                <a:latin typeface="Arial" panose="020B0604020202020204" pitchFamily="34" charset="0"/>
              </a:rPr>
              <a:t>à</a:t>
            </a:r>
            <a:r>
              <a:rPr lang="vi-VN" altLang="x-none" sz="2200" dirty="0">
                <a:solidFill>
                  <a:srgbClr val="0000FF"/>
                </a:solidFill>
                <a:latin typeface="Arial" panose="020B0604020202020204" pitchFamily="34" charset="0"/>
              </a:rPr>
              <a:t>n thiện và phát triển phẩm chất, năng lực của mỗi cá nhân để nâng cao hiệu quả lao động, góp phần xây dựng quê hương, đất nước </a:t>
            </a:r>
            <a:endParaRPr lang="vi-VN" altLang="x-none" sz="2200" dirty="0">
              <a:solidFill>
                <a:srgbClr val="0000FF"/>
              </a:solidFill>
              <a:latin typeface="Arial" panose="020B0604020202020204" pitchFamily="34" charset="0"/>
            </a:endParaRPr>
          </a:p>
        </p:txBody>
      </p:sp>
      <p:sp>
        <p:nvSpPr>
          <p:cNvPr id="108578" name="Rectangle 34"/>
          <p:cNvSpPr/>
          <p:nvPr/>
        </p:nvSpPr>
        <p:spPr>
          <a:xfrm>
            <a:off x="1304925" y="3652838"/>
            <a:ext cx="7791450" cy="854075"/>
          </a:xfrm>
          <a:prstGeom prst="rect">
            <a:avLst/>
          </a:prstGeom>
          <a:noFill/>
          <a:ln w="9525">
            <a:noFill/>
          </a:ln>
        </p:spPr>
        <p:txBody>
          <a:bodyPr anchor="ctr" anchorCtr="0">
            <a:spAutoFit/>
          </a:bodyPr>
          <a:p>
            <a:r>
              <a:rPr lang="vi-VN" altLang="x-none" sz="2500" dirty="0">
                <a:solidFill>
                  <a:srgbClr val="FF0000"/>
                </a:solidFill>
                <a:latin typeface="Arial" panose="020B0604020202020204" pitchFamily="34" charset="0"/>
              </a:rPr>
              <a:t>Tạo ra được nhiều giá trị vật chất, tinh thần góp phần cải thiện và nâng cao </a:t>
            </a:r>
            <a:r>
              <a:rPr sz="2500" dirty="0">
                <a:solidFill>
                  <a:srgbClr val="FF0000"/>
                </a:solidFill>
                <a:latin typeface="Arial" panose="020B0604020202020204" pitchFamily="34" charset="0"/>
              </a:rPr>
              <a:t>đời</a:t>
            </a:r>
            <a:r>
              <a:rPr lang="vi-VN" altLang="x-none" sz="2500" dirty="0">
                <a:solidFill>
                  <a:srgbClr val="FF0000"/>
                </a:solidFill>
                <a:latin typeface="Arial" panose="020B0604020202020204" pitchFamily="34" charset="0"/>
              </a:rPr>
              <a:t> s</a:t>
            </a:r>
            <a:r>
              <a:rPr sz="2500" dirty="0">
                <a:solidFill>
                  <a:srgbClr val="FF0000"/>
                </a:solidFill>
                <a:latin typeface="Arial" panose="020B0604020202020204" pitchFamily="34" charset="0"/>
              </a:rPr>
              <a:t>ố</a:t>
            </a:r>
            <a:r>
              <a:rPr lang="vi-VN" altLang="x-none" sz="2500" dirty="0">
                <a:solidFill>
                  <a:srgbClr val="FF0000"/>
                </a:solidFill>
                <a:latin typeface="Arial" panose="020B0604020202020204" pitchFamily="34" charset="0"/>
              </a:rPr>
              <a:t>ng </a:t>
            </a:r>
            <a:endParaRPr lang="vi-VN" altLang="x-none" sz="2500" dirty="0">
              <a:solidFill>
                <a:srgbClr val="FF0000"/>
              </a:solidFill>
              <a:latin typeface="Arial" panose="020B0604020202020204" pitchFamily="34" charset="0"/>
            </a:endParaRPr>
          </a:p>
        </p:txBody>
      </p:sp>
      <p:sp>
        <p:nvSpPr>
          <p:cNvPr id="108579" name="Rectangle 35"/>
          <p:cNvSpPr/>
          <p:nvPr/>
        </p:nvSpPr>
        <p:spPr>
          <a:xfrm>
            <a:off x="1243013" y="5380038"/>
            <a:ext cx="5030787" cy="1006475"/>
          </a:xfrm>
          <a:prstGeom prst="rect">
            <a:avLst/>
          </a:prstGeom>
          <a:noFill/>
          <a:ln w="9525">
            <a:noFill/>
          </a:ln>
        </p:spPr>
        <p:txBody>
          <a:bodyPr anchor="ctr" anchorCtr="0">
            <a:spAutoFit/>
          </a:bodyPr>
          <a:p>
            <a:r>
              <a:rPr lang="vi-VN" altLang="x-none" sz="3000" dirty="0">
                <a:latin typeface="Arial" panose="020B0604020202020204" pitchFamily="34" charset="0"/>
              </a:rPr>
              <a:t>Được mọi người yêu quý, tôn trọng </a:t>
            </a:r>
            <a:endParaRPr lang="vi-VN" altLang="x-none"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72"/>
                                        </p:tgtEl>
                                        <p:attrNameLst>
                                          <p:attrName>style.visibility</p:attrName>
                                        </p:attrNameLst>
                                      </p:cBhvr>
                                      <p:to>
                                        <p:strVal val="visible"/>
                                      </p:to>
                                    </p:set>
                                    <p:animEffect transition="in" filter="blinds(horizontal)">
                                      <p:cBhvr>
                                        <p:cTn id="7" dur="500"/>
                                        <p:tgtEl>
                                          <p:spTgt spid="1085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76"/>
                                        </p:tgtEl>
                                        <p:attrNameLst>
                                          <p:attrName>style.visibility</p:attrName>
                                        </p:attrNameLst>
                                      </p:cBhvr>
                                      <p:to>
                                        <p:strVal val="visible"/>
                                      </p:to>
                                    </p:set>
                                    <p:animEffect transition="in" filter="blinds(horizontal)">
                                      <p:cBhvr>
                                        <p:cTn id="17" dur="500"/>
                                        <p:tgtEl>
                                          <p:spTgt spid="1085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8577"/>
                                        </p:tgtEl>
                                        <p:attrNameLst>
                                          <p:attrName>style.visibility</p:attrName>
                                        </p:attrNameLst>
                                      </p:cBhvr>
                                      <p:to>
                                        <p:strVal val="visible"/>
                                      </p:to>
                                    </p:set>
                                    <p:animEffect transition="in" filter="blinds(horizontal)">
                                      <p:cBhvr>
                                        <p:cTn id="31" dur="500"/>
                                        <p:tgtEl>
                                          <p:spTgt spid="10857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8578"/>
                                        </p:tgtEl>
                                        <p:attrNameLst>
                                          <p:attrName>style.visibility</p:attrName>
                                        </p:attrNameLst>
                                      </p:cBhvr>
                                      <p:to>
                                        <p:strVal val="visible"/>
                                      </p:to>
                                    </p:set>
                                    <p:animEffect transition="in" filter="blinds(horizontal)">
                                      <p:cBhvr>
                                        <p:cTn id="45" dur="500"/>
                                        <p:tgtEl>
                                          <p:spTgt spid="10857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8579"/>
                                        </p:tgtEl>
                                        <p:attrNameLst>
                                          <p:attrName>style.visibility</p:attrName>
                                        </p:attrNameLst>
                                      </p:cBhvr>
                                      <p:to>
                                        <p:strVal val="visible"/>
                                      </p:to>
                                    </p:set>
                                    <p:animEffect transition="in" filter="blinds(horizontal)">
                                      <p:cBhvr>
                                        <p:cTn id="56" dur="500"/>
                                        <p:tgtEl>
                                          <p:spTgt spid="10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2" grpId="0"/>
      <p:bldP spid="108576" grpId="0" animBg="1"/>
      <p:bldP spid="108577" grpId="0"/>
      <p:bldP spid="108578" grpId="0"/>
      <p:bldP spid="1085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1"/>
          <p:cNvPicPr>
            <a:picLocks noChangeAspect="1"/>
          </p:cNvPicPr>
          <p:nvPr/>
        </p:nvPicPr>
        <p:blipFill>
          <a:blip r:embed="rId1"/>
          <a:stretch>
            <a:fillRect/>
          </a:stretch>
        </p:blipFill>
        <p:spPr>
          <a:xfrm>
            <a:off x="649288" y="339725"/>
            <a:ext cx="10721975" cy="59277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1"/>
          <p:cNvPicPr>
            <a:picLocks noChangeAspect="1"/>
          </p:cNvPicPr>
          <p:nvPr/>
        </p:nvPicPr>
        <p:blipFill>
          <a:blip r:embed="rId1"/>
          <a:stretch>
            <a:fillRect/>
          </a:stretch>
        </p:blipFill>
        <p:spPr>
          <a:xfrm>
            <a:off x="796925" y="501650"/>
            <a:ext cx="10529888" cy="59436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p:nvPr/>
        </p:nvSpPr>
        <p:spPr>
          <a:xfrm>
            <a:off x="174625" y="63500"/>
            <a:ext cx="5524500" cy="427038"/>
          </a:xfrm>
          <a:prstGeom prst="rect">
            <a:avLst/>
          </a:prstGeom>
          <a:noFill/>
          <a:ln w="9525">
            <a:noFill/>
          </a:ln>
        </p:spPr>
        <p:txBody>
          <a:bodyPr wrap="none">
            <a:spAutoFit/>
          </a:bodyPr>
          <a:p>
            <a:r>
              <a:rPr lang="vi-VN" altLang="x-none" sz="2200" b="1" dirty="0">
                <a:latin typeface="Arial" panose="020B0604020202020204" pitchFamily="34" charset="0"/>
              </a:rPr>
              <a:t>3. Thực hiện lao động cần cù, sáng tạo.</a:t>
            </a:r>
            <a:r>
              <a:rPr lang="vi-VN" altLang="x-none" sz="2200" dirty="0">
                <a:latin typeface="Arial" panose="020B0604020202020204" pitchFamily="34" charset="0"/>
              </a:rPr>
              <a:t> </a:t>
            </a:r>
            <a:endParaRPr lang="vi-VN" altLang="x-none" sz="2200" dirty="0">
              <a:latin typeface="Arial" panose="020B0604020202020204" pitchFamily="34" charset="0"/>
            </a:endParaRPr>
          </a:p>
        </p:txBody>
      </p:sp>
      <p:sp>
        <p:nvSpPr>
          <p:cNvPr id="115718" name="Rectangle 6"/>
          <p:cNvSpPr/>
          <p:nvPr/>
        </p:nvSpPr>
        <p:spPr>
          <a:xfrm>
            <a:off x="7050088" y="4737100"/>
            <a:ext cx="4714875" cy="16256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x-none" sz="2500" dirty="0">
                <a:latin typeface="Arial" panose="020B0604020202020204" pitchFamily="34" charset="0"/>
              </a:rPr>
              <a:t>Bạn Minh đã thể hiện sự sáng tạo trong lao động bằng việc tái chế chai nhựa không sử dụng thành những chậu hoa. </a:t>
            </a:r>
            <a:endParaRPr lang="vi-VN" altLang="x-none" sz="2500" dirty="0">
              <a:latin typeface="Arial" panose="020B0604020202020204" pitchFamily="34" charset="0"/>
            </a:endParaRPr>
          </a:p>
        </p:txBody>
      </p:sp>
      <p:sp>
        <p:nvSpPr>
          <p:cNvPr id="115719" name="Rectangle 7"/>
          <p:cNvSpPr/>
          <p:nvPr/>
        </p:nvSpPr>
        <p:spPr>
          <a:xfrm>
            <a:off x="431800" y="4852988"/>
            <a:ext cx="4478338" cy="12446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x-none" sz="2500" dirty="0">
                <a:latin typeface="Arial" panose="020B0604020202020204" pitchFamily="34" charset="0"/>
              </a:rPr>
              <a:t>Bạn An đã thể hiện sự cần cù, sáng tạo trong học tập bằng việc chủ động trong học tập. </a:t>
            </a:r>
            <a:endParaRPr lang="vi-VN" altLang="x-none" sz="2500" dirty="0">
              <a:latin typeface="Arial" panose="020B0604020202020204" pitchFamily="34" charset="0"/>
            </a:endParaRPr>
          </a:p>
        </p:txBody>
      </p:sp>
      <p:sp>
        <p:nvSpPr>
          <p:cNvPr id="7" name="Right Arrow 6"/>
          <p:cNvSpPr/>
          <p:nvPr/>
        </p:nvSpPr>
        <p:spPr>
          <a:xfrm>
            <a:off x="6046788" y="4986338"/>
            <a:ext cx="868363" cy="863600"/>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313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13" name="Right Arrow 66"/>
          <p:cNvSpPr>
            <a:spLocks noChangeArrowheads="1"/>
          </p:cNvSpPr>
          <p:nvPr/>
        </p:nvSpPr>
        <p:spPr bwMode="auto">
          <a:xfrm flipH="1">
            <a:off x="4959350" y="5016500"/>
            <a:ext cx="998538" cy="863600"/>
          </a:xfrm>
          <a:prstGeom prst="rightArrow">
            <a:avLst>
              <a:gd name="adj1" fmla="val 65120"/>
              <a:gd name="adj2" fmla="val 57181"/>
            </a:avLst>
          </a:prstGeom>
          <a:solidFill>
            <a:schemeClr val="accent2"/>
          </a:solidFill>
          <a:ln w="12700" algn="ctr">
            <a:noFill/>
            <a:miter lim="800000"/>
          </a:ln>
        </p:spPr>
        <p:txBody>
          <a:bodyPr anchor="ctr"/>
          <a:p>
            <a:pPr algn="ctr" defTabSz="913130">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115724" name="Rectangle 12"/>
          <p:cNvSpPr/>
          <p:nvPr/>
        </p:nvSpPr>
        <p:spPr>
          <a:xfrm>
            <a:off x="293688" y="735013"/>
            <a:ext cx="6569075" cy="2206625"/>
          </a:xfrm>
          <a:prstGeom prst="rect">
            <a:avLst/>
          </a:prstGeom>
          <a:noFill/>
          <a:ln w="9525" cap="flat" cmpd="sng">
            <a:solidFill>
              <a:srgbClr val="FF0000"/>
            </a:solidFill>
            <a:prstDash val="dash"/>
            <a:miter/>
            <a:headEnd type="none" w="med" len="med"/>
            <a:tailEnd type="none" w="med" len="med"/>
          </a:ln>
        </p:spPr>
        <p:txBody>
          <a:bodyPr>
            <a:spAutoFit/>
          </a:bodyPr>
          <a:p>
            <a:r>
              <a:rPr lang="vi-VN" altLang="x-none" sz="2300" b="1" i="1" dirty="0">
                <a:latin typeface="Arial" panose="020B0604020202020204" pitchFamily="34" charset="0"/>
              </a:rPr>
              <a:t>Trường hợp 1.</a:t>
            </a:r>
            <a:r>
              <a:rPr lang="vi-VN" altLang="x-none" sz="2300" dirty="0">
                <a:latin typeface="Arial" panose="020B0604020202020204" pitchFamily="34" charset="0"/>
              </a:rPr>
              <a:t> An có thành tích học tập tốt. Khi giải quyết những bài tập, những vấn đề giáo viên đặt ra, An luôn đặt câu hỏi “tại sao?”, “làm thế nào?” và trao đổi cùng thầy cô, bạn bè hoặc tìm thêm thông tin từ sách, báo, tạp chí, Internet,... để tìm cách giải quyết. </a:t>
            </a:r>
            <a:endParaRPr lang="vi-VN" altLang="x-none" sz="2300" dirty="0">
              <a:latin typeface="Arial" panose="020B0604020202020204" pitchFamily="34" charset="0"/>
            </a:endParaRPr>
          </a:p>
        </p:txBody>
      </p:sp>
      <p:sp>
        <p:nvSpPr>
          <p:cNvPr id="115725" name="Rectangle 13"/>
          <p:cNvSpPr/>
          <p:nvPr/>
        </p:nvSpPr>
        <p:spPr>
          <a:xfrm>
            <a:off x="7088188" y="760413"/>
            <a:ext cx="4600575" cy="2206625"/>
          </a:xfrm>
          <a:prstGeom prst="rect">
            <a:avLst/>
          </a:prstGeom>
          <a:noFill/>
          <a:ln w="9525" cap="flat" cmpd="sng">
            <a:solidFill>
              <a:srgbClr val="FF0000"/>
            </a:solidFill>
            <a:prstDash val="dash"/>
            <a:miter/>
            <a:headEnd type="none" w="med" len="med"/>
            <a:tailEnd type="none" w="med" len="med"/>
          </a:ln>
        </p:spPr>
        <p:txBody>
          <a:bodyPr>
            <a:spAutoFit/>
          </a:bodyPr>
          <a:p>
            <a:r>
              <a:rPr lang="vi-VN" altLang="x-none" sz="2300" b="1" i="1" dirty="0">
                <a:latin typeface="Arial" panose="020B0604020202020204" pitchFamily="34" charset="0"/>
              </a:rPr>
              <a:t>Trường hợp 2.</a:t>
            </a:r>
            <a:r>
              <a:rPr lang="vi-VN" altLang="x-none" sz="2300" dirty="0">
                <a:latin typeface="Arial" panose="020B0604020202020204" pitchFamily="34" charset="0"/>
              </a:rPr>
              <a:t> Cuối tuần, thấy bố dọn dẹp, sắp xếp các chậu cây cảnh, Minh liền lấy mấy chai nhựa không dùng nữa trong bếp để làm những chậu hoa nhỏ, xinh xắn trang trí trong sân vườn. </a:t>
            </a:r>
            <a:endParaRPr lang="vi-VN" altLang="x-none" sz="2300" dirty="0">
              <a:latin typeface="Arial" panose="020B0604020202020204" pitchFamily="34" charset="0"/>
            </a:endParaRPr>
          </a:p>
        </p:txBody>
      </p:sp>
      <p:sp>
        <p:nvSpPr>
          <p:cNvPr id="115726" name="Rectangle 14"/>
          <p:cNvSpPr/>
          <p:nvPr/>
        </p:nvSpPr>
        <p:spPr>
          <a:xfrm>
            <a:off x="536575" y="3227388"/>
            <a:ext cx="11026775" cy="1144587"/>
          </a:xfrm>
          <a:prstGeom prst="rect">
            <a:avLst/>
          </a:prstGeom>
          <a:solidFill>
            <a:srgbClr val="FFCC99"/>
          </a:solidFill>
          <a:ln w="9525">
            <a:noFill/>
          </a:ln>
        </p:spPr>
        <p:txBody>
          <a:bodyPr anchor="ctr" anchorCtr="0">
            <a:spAutoFit/>
          </a:bodyPr>
          <a:p>
            <a:r>
              <a:rPr sz="2300" dirty="0">
                <a:latin typeface="Arial" panose="020B0604020202020204" pitchFamily="34" charset="0"/>
              </a:rPr>
              <a:t>a) Theo em, bạn An đã thể hiện sự cần cù, sáng tạo trong học tập như thể nào?</a:t>
            </a:r>
            <a:endParaRPr sz="2300" dirty="0">
              <a:latin typeface="Arial" panose="020B0604020202020204" pitchFamily="34" charset="0"/>
            </a:endParaRPr>
          </a:p>
          <a:p>
            <a:r>
              <a:rPr sz="2300" dirty="0">
                <a:latin typeface="Arial" panose="020B0604020202020204" pitchFamily="34" charset="0"/>
              </a:rPr>
              <a:t>b) Em hãy cho biết, bạn Minh đã thể hiện sự sáng tạo trong lao động như thế nào. Hãy kể thêm những cách sáng tạo trong lao động khác mà em biết.</a:t>
            </a:r>
            <a:endParaRPr sz="23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blinds(horizontal)">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4"/>
                                        </p:tgtEl>
                                        <p:attrNameLst>
                                          <p:attrName>style.visibility</p:attrName>
                                        </p:attrNameLst>
                                      </p:cBhvr>
                                      <p:to>
                                        <p:strVal val="visible"/>
                                      </p:to>
                                    </p:set>
                                    <p:animEffect transition="in" filter="blinds(horizontal)">
                                      <p:cBhvr>
                                        <p:cTn id="12" dur="500"/>
                                        <p:tgtEl>
                                          <p:spTgt spid="1157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25"/>
                                        </p:tgtEl>
                                        <p:attrNameLst>
                                          <p:attrName>style.visibility</p:attrName>
                                        </p:attrNameLst>
                                      </p:cBhvr>
                                      <p:to>
                                        <p:strVal val="visible"/>
                                      </p:to>
                                    </p:set>
                                    <p:animEffect transition="in" filter="blinds(horizontal)">
                                      <p:cBhvr>
                                        <p:cTn id="17" dur="500"/>
                                        <p:tgtEl>
                                          <p:spTgt spid="1157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26"/>
                                        </p:tgtEl>
                                        <p:attrNameLst>
                                          <p:attrName>style.visibility</p:attrName>
                                        </p:attrNameLst>
                                      </p:cBhvr>
                                      <p:to>
                                        <p:strVal val="visible"/>
                                      </p:to>
                                    </p:set>
                                    <p:animEffect transition="in" filter="blinds(horizontal)">
                                      <p:cBhvr>
                                        <p:cTn id="22" dur="500"/>
                                        <p:tgtEl>
                                          <p:spTgt spid="1157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19"/>
                                        </p:tgtEl>
                                        <p:attrNameLst>
                                          <p:attrName>style.visibility</p:attrName>
                                        </p:attrNameLst>
                                      </p:cBhvr>
                                      <p:to>
                                        <p:strVal val="visible"/>
                                      </p:to>
                                    </p:set>
                                    <p:animEffect transition="in" filter="blinds(horizontal)">
                                      <p:cBhvr>
                                        <p:cTn id="27" dur="500"/>
                                        <p:tgtEl>
                                          <p:spTgt spid="1157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5718"/>
                                        </p:tgtEl>
                                        <p:attrNameLst>
                                          <p:attrName>style.visibility</p:attrName>
                                        </p:attrNameLst>
                                      </p:cBhvr>
                                      <p:to>
                                        <p:strVal val="visible"/>
                                      </p:to>
                                    </p:set>
                                    <p:animEffect transition="in" filter="blinds(horizontal)">
                                      <p:cBhvr>
                                        <p:cTn id="35" dur="500"/>
                                        <p:tgtEl>
                                          <p:spTgt spid="1157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8" grpId="0" animBg="1"/>
      <p:bldP spid="115719" grpId="0" animBg="1"/>
      <p:bldP spid="7" grpId="0" animBg="1"/>
      <p:bldP spid="13" grpId="0" animBg="1"/>
      <p:bldP spid="115724" grpId="0" animBg="1"/>
      <p:bldP spid="115725" grpId="0" animBg="1"/>
      <p:bldP spid="1157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1"/>
          <p:cNvSpPr/>
          <p:nvPr/>
        </p:nvSpPr>
        <p:spPr>
          <a:xfrm>
            <a:off x="2605088" y="2935288"/>
            <a:ext cx="6096000" cy="646112"/>
          </a:xfrm>
          <a:prstGeom prst="rect">
            <a:avLst/>
          </a:prstGeom>
          <a:noFill/>
          <a:ln w="9525">
            <a:noFill/>
          </a:ln>
        </p:spPr>
        <p:txBody>
          <a:bodyPr>
            <a:spAutoFit/>
          </a:bodyPr>
          <a:p>
            <a:r>
              <a:rPr dirty="0">
                <a:latin typeface="Arial" panose="020B0604020202020204" pitchFamily="34" charset="0"/>
              </a:rPr>
              <a:t>https://prezi.com/ssnwszo5odhb/mot-so-tam-guong-ve-nang-ong-sang-tao-tren-the-gioi/</a:t>
            </a:r>
            <a:endParaRPr dirty="0">
              <a:latin typeface="Arial" panose="020B0604020202020204" pitchFamily="34" charset="0"/>
            </a:endParaRPr>
          </a:p>
        </p:txBody>
      </p:sp>
      <p:sp>
        <p:nvSpPr>
          <p:cNvPr id="3" name="Title 2"/>
          <p:cNvSpPr>
            <a:spLocks noGrp="1"/>
          </p:cNvSpPr>
          <p:nvPr>
            <p:ph type="title"/>
          </p:nvPr>
        </p:nvSpPr>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ct val="0"/>
              </a:spcAft>
              <a:buClrTx/>
              <a:buSzTx/>
              <a:buFontTx/>
              <a:buNone/>
              <a:defRPr/>
            </a:pPr>
            <a:r>
              <a:rPr kumimoji="0" lang="en-US" sz="4800" b="0" i="0" u="none" strike="noStrike" kern="1200" cap="none" spc="-50" normalizeH="0" baseline="0" noProof="0" dirty="0" smtClean="0">
                <a:ln>
                  <a:noFill/>
                </a:ln>
                <a:solidFill>
                  <a:srgbClr val="404040"/>
                </a:solidFill>
                <a:effectLst/>
                <a:uLnTx/>
                <a:uFillTx/>
                <a:latin typeface="+mj-lt"/>
                <a:ea typeface="+mj-ea"/>
                <a:cs typeface="+mj-cs"/>
              </a:rPr>
              <a:t>Cho hs xem video về một số tấm gương năng động sáng tạo </a:t>
            </a:r>
            <a:endParaRPr kumimoji="0" lang="en-US" sz="4800" b="0" i="0" u="none" strike="noStrike" kern="1200" cap="none" spc="-50" normalizeH="0" baseline="0" noProof="0" dirty="0">
              <a:ln>
                <a:noFill/>
              </a:ln>
              <a:solidFill>
                <a:srgbClr val="404040"/>
              </a:solidFill>
              <a:effectLst/>
              <a:uLnTx/>
              <a:uFillTx/>
              <a:latin typeface="+mj-lt"/>
              <a:ea typeface="+mj-ea"/>
              <a:cs typeface="+mj-cs"/>
            </a:endParaRPr>
          </a:p>
        </p:txBody>
      </p:sp>
      <p:sp>
        <p:nvSpPr>
          <p:cNvPr id="36868" name="Content Placeholder 3"/>
          <p:cNvSpPr>
            <a:spLocks noGrp="1"/>
          </p:cNvSpPr>
          <p:nvPr>
            <p:ph idx="1"/>
          </p:nvPr>
        </p:nvSpPr>
        <p:spPr>
          <a:ln/>
        </p:spPr>
        <p:txBody>
          <a:bodyPr vert="horz" wrap="square" lIns="0" tIns="45720" rIns="0" bIns="45720" anchor="t" anchorCtr="0"/>
          <a:p>
            <a:pPr eaLnBrk="1" hangingPunct="1"/>
            <a:endParaRPr dirty="0"/>
          </a:p>
        </p:txBody>
      </p:sp>
      <p:sp>
        <p:nvSpPr>
          <p:cNvPr id="5" name="Cloud 4"/>
          <p:cNvSpPr/>
          <p:nvPr/>
        </p:nvSpPr>
        <p:spPr>
          <a:xfrm>
            <a:off x="5073650" y="2138363"/>
            <a:ext cx="5280025" cy="3687763"/>
          </a:xfrm>
          <a:prstGeom prst="cloud">
            <a:avLst/>
          </a:prstGeom>
        </p:spPr>
        <p:style>
          <a:lnRef idx="2">
            <a:schemeClr val="accent4"/>
          </a:lnRef>
          <a:fillRef idx="1">
            <a:schemeClr val="lt1"/>
          </a:fillRef>
          <a:effectRef idx="0">
            <a:schemeClr val="accent4"/>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800" dirty="0">
                <a:solidFill>
                  <a:srgbClr val="FF0000"/>
                </a:solidFill>
                <a:latin typeface="Arial" panose="020B0604020202020204" pitchFamily="34" charset="0"/>
              </a:rPr>
              <a:t>Theo em, cần làm gì để rèn luyện </a:t>
            </a:r>
            <a:r>
              <a:rPr sz="2800" dirty="0">
                <a:solidFill>
                  <a:srgbClr val="FF0000"/>
                </a:solidFill>
                <a:latin typeface="Calibri" panose="020F0502020204030204" pitchFamily="34" charset="0"/>
              </a:rPr>
              <a:t>cần cù, sáng tạo trong lao động.</a:t>
            </a:r>
            <a:r>
              <a:rPr lang="vi-VN" altLang="x-none" sz="2800" dirty="0">
                <a:solidFill>
                  <a:srgbClr val="FF0000"/>
                </a:solidFill>
                <a:latin typeface="Arial" panose="020B0604020202020204" pitchFamily="34" charset="0"/>
              </a:rPr>
              <a:t>?</a:t>
            </a:r>
            <a:endParaRPr sz="2800" dirty="0">
              <a:solidFill>
                <a:srgbClr val="FF0000"/>
              </a:solidFill>
              <a:latin typeface="Calibri" panose="020F0502020204030204" pitchFamily="34" charset="0"/>
            </a:endParaRPr>
          </a:p>
          <a:p>
            <a:pPr lvl="0" algn="ctr" eaLnBrk="1" hangingPunct="1">
              <a:buNone/>
            </a:pPr>
            <a:endParaRPr dirty="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Up Arrow 3"/>
          <p:cNvSpPr/>
          <p:nvPr/>
        </p:nvSpPr>
        <p:spPr>
          <a:xfrm>
            <a:off x="254000" y="0"/>
            <a:ext cx="1336675" cy="6597650"/>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 name="Rectangle 5"/>
          <p:cNvSpPr/>
          <p:nvPr/>
        </p:nvSpPr>
        <p:spPr>
          <a:xfrm>
            <a:off x="949325" y="5175250"/>
            <a:ext cx="2809875" cy="71913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8" name="Rectangle 7"/>
          <p:cNvSpPr/>
          <p:nvPr/>
        </p:nvSpPr>
        <p:spPr>
          <a:xfrm>
            <a:off x="949325" y="1243013"/>
            <a:ext cx="2619375" cy="720725"/>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9" name="Rectangle 8"/>
          <p:cNvSpPr/>
          <p:nvPr/>
        </p:nvSpPr>
        <p:spPr>
          <a:xfrm>
            <a:off x="949325" y="3213100"/>
            <a:ext cx="2720975" cy="71913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grpSp>
        <p:nvGrpSpPr>
          <p:cNvPr id="2" name="Group 9"/>
          <p:cNvGrpSpPr/>
          <p:nvPr/>
        </p:nvGrpSpPr>
        <p:grpSpPr>
          <a:xfrm>
            <a:off x="473075" y="4964113"/>
            <a:ext cx="1493838" cy="757237"/>
            <a:chOff x="4333508" y="1848856"/>
            <a:chExt cx="1493509" cy="756162"/>
          </a:xfrm>
        </p:grpSpPr>
        <p:pic>
          <p:nvPicPr>
            <p:cNvPr id="37909" name="Picture 2" descr="E:\002-KIMS BUSINESS\007-04-1-FIVERR\01-PPT-TEMPLATE\COVER-PSD\05-cut-01.png"/>
            <p:cNvPicPr>
              <a:picLocks noChangeAspect="1"/>
            </p:cNvPicPr>
            <p:nvPr/>
          </p:nvPicPr>
          <p:blipFill>
            <a:blip r:embed="rId1"/>
            <a:stretch>
              <a:fillRect/>
            </a:stretch>
          </p:blipFill>
          <p:spPr>
            <a:xfrm rot="-2700000">
              <a:off x="4567017" y="2249621"/>
              <a:ext cx="1260000" cy="355397"/>
            </a:xfrm>
            <a:prstGeom prst="rect">
              <a:avLst/>
            </a:prstGeom>
            <a:noFill/>
            <a:ln w="9525">
              <a:noFill/>
            </a:ln>
          </p:spPr>
        </p:pic>
        <p:sp>
          <p:nvSpPr>
            <p:cNvPr id="12" name="Isosceles Triangle 11"/>
            <p:cNvSpPr/>
            <p:nvPr/>
          </p:nvSpPr>
          <p:spPr>
            <a:xfrm rot="18900000">
              <a:off x="4333508" y="1848856"/>
              <a:ext cx="1272895" cy="634099"/>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grpSp>
      <p:grpSp>
        <p:nvGrpSpPr>
          <p:cNvPr id="3" name="Group 15"/>
          <p:cNvGrpSpPr/>
          <p:nvPr/>
        </p:nvGrpSpPr>
        <p:grpSpPr>
          <a:xfrm>
            <a:off x="473075" y="1044575"/>
            <a:ext cx="1493838" cy="755650"/>
            <a:chOff x="4333508" y="1848856"/>
            <a:chExt cx="1493509" cy="756162"/>
          </a:xfrm>
        </p:grpSpPr>
        <p:pic>
          <p:nvPicPr>
            <p:cNvPr id="37907" name="Picture 2" descr="E:\002-KIMS BUSINESS\007-04-1-FIVERR\01-PPT-TEMPLATE\COVER-PSD\05-cut-01.png"/>
            <p:cNvPicPr>
              <a:picLocks noChangeAspect="1"/>
            </p:cNvPicPr>
            <p:nvPr/>
          </p:nvPicPr>
          <p:blipFill>
            <a:blip r:embed="rId1"/>
            <a:stretch>
              <a:fillRect/>
            </a:stretch>
          </p:blipFill>
          <p:spPr>
            <a:xfrm rot="-2700000">
              <a:off x="4567017" y="2249621"/>
              <a:ext cx="1260000" cy="355397"/>
            </a:xfrm>
            <a:prstGeom prst="rect">
              <a:avLst/>
            </a:prstGeom>
            <a:noFill/>
            <a:ln w="9525">
              <a:noFill/>
            </a:ln>
          </p:spPr>
        </p:pic>
        <p:sp>
          <p:nvSpPr>
            <p:cNvPr id="18" name="Isosceles Triangle 17"/>
            <p:cNvSpPr/>
            <p:nvPr/>
          </p:nvSpPr>
          <p:spPr>
            <a:xfrm rot="18900000">
              <a:off x="4333508" y="1848856"/>
              <a:ext cx="1272895" cy="633842"/>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grpSp>
      <p:grpSp>
        <p:nvGrpSpPr>
          <p:cNvPr id="4" name="Group 18"/>
          <p:cNvGrpSpPr/>
          <p:nvPr/>
        </p:nvGrpSpPr>
        <p:grpSpPr>
          <a:xfrm>
            <a:off x="473075" y="3024188"/>
            <a:ext cx="1493838" cy="755650"/>
            <a:chOff x="4333508" y="1848856"/>
            <a:chExt cx="1493509" cy="756162"/>
          </a:xfrm>
        </p:grpSpPr>
        <p:pic>
          <p:nvPicPr>
            <p:cNvPr id="37905" name="Picture 2" descr="E:\002-KIMS BUSINESS\007-04-1-FIVERR\01-PPT-TEMPLATE\COVER-PSD\05-cut-01.png"/>
            <p:cNvPicPr>
              <a:picLocks noChangeAspect="1"/>
            </p:cNvPicPr>
            <p:nvPr/>
          </p:nvPicPr>
          <p:blipFill>
            <a:blip r:embed="rId1"/>
            <a:stretch>
              <a:fillRect/>
            </a:stretch>
          </p:blipFill>
          <p:spPr>
            <a:xfrm rot="-2700000">
              <a:off x="4567017" y="2249621"/>
              <a:ext cx="1260000" cy="355397"/>
            </a:xfrm>
            <a:prstGeom prst="rect">
              <a:avLst/>
            </a:prstGeom>
            <a:noFill/>
            <a:ln w="9525">
              <a:noFill/>
            </a:ln>
          </p:spPr>
        </p:pic>
        <p:sp>
          <p:nvSpPr>
            <p:cNvPr id="21" name="Isosceles Triangle 20"/>
            <p:cNvSpPr/>
            <p:nvPr/>
          </p:nvSpPr>
          <p:spPr>
            <a:xfrm rot="18900000">
              <a:off x="4333508" y="1848856"/>
              <a:ext cx="1272895" cy="63384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grpSp>
      <p:sp>
        <p:nvSpPr>
          <p:cNvPr id="119823" name="Rectangle 15"/>
          <p:cNvSpPr/>
          <p:nvPr/>
        </p:nvSpPr>
        <p:spPr>
          <a:xfrm>
            <a:off x="1714500" y="1393825"/>
            <a:ext cx="1689100" cy="473075"/>
          </a:xfrm>
          <a:prstGeom prst="rect">
            <a:avLst/>
          </a:prstGeom>
          <a:noFill/>
          <a:ln w="9525">
            <a:noFill/>
          </a:ln>
        </p:spPr>
        <p:txBody>
          <a:bodyPr>
            <a:spAutoFit/>
          </a:bodyPr>
          <a:p>
            <a:r>
              <a:rPr sz="2500" b="1" dirty="0">
                <a:solidFill>
                  <a:srgbClr val="FF0000"/>
                </a:solidFill>
                <a:latin typeface="Arial" panose="020B0604020202020204" pitchFamily="34" charset="0"/>
              </a:rPr>
              <a:t>Học sinh</a:t>
            </a:r>
            <a:endParaRPr lang="vi-VN" altLang="x-none" sz="2500" b="1" dirty="0">
              <a:solidFill>
                <a:srgbClr val="FF0000"/>
              </a:solidFill>
              <a:latin typeface="Arial" panose="020B0604020202020204" pitchFamily="34" charset="0"/>
            </a:endParaRPr>
          </a:p>
        </p:txBody>
      </p:sp>
      <p:sp>
        <p:nvSpPr>
          <p:cNvPr id="119824" name="Rectangle 16"/>
          <p:cNvSpPr/>
          <p:nvPr/>
        </p:nvSpPr>
        <p:spPr>
          <a:xfrm>
            <a:off x="3848100" y="1211263"/>
            <a:ext cx="7940675" cy="8636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Chủ động học tập, lao động, </a:t>
            </a:r>
            <a:r>
              <a:rPr sz="2500" dirty="0">
                <a:latin typeface="Arial" panose="020B0604020202020204" pitchFamily="34" charset="0"/>
              </a:rPr>
              <a:t>quý trọng và học hỏi những tấm gương cần cù, sáng tạo trong lao động </a:t>
            </a:r>
            <a:endParaRPr sz="2500" dirty="0">
              <a:latin typeface="Arial" panose="020B0604020202020204" pitchFamily="34" charset="0"/>
            </a:endParaRPr>
          </a:p>
        </p:txBody>
      </p:sp>
      <p:sp>
        <p:nvSpPr>
          <p:cNvPr id="119825" name="Rectangle 17"/>
          <p:cNvSpPr/>
          <p:nvPr/>
        </p:nvSpPr>
        <p:spPr>
          <a:xfrm>
            <a:off x="1744663" y="3354388"/>
            <a:ext cx="1524000" cy="473075"/>
          </a:xfrm>
          <a:prstGeom prst="rect">
            <a:avLst/>
          </a:prstGeom>
          <a:noFill/>
          <a:ln w="9525">
            <a:noFill/>
          </a:ln>
        </p:spPr>
        <p:txBody>
          <a:bodyPr wrap="none">
            <a:spAutoFit/>
          </a:bodyPr>
          <a:p>
            <a:r>
              <a:rPr sz="2500" b="1" dirty="0">
                <a:solidFill>
                  <a:srgbClr val="FF0000"/>
                </a:solidFill>
                <a:latin typeface="Arial" panose="020B0604020202020204" pitchFamily="34" charset="0"/>
              </a:rPr>
              <a:t>Học sinh</a:t>
            </a:r>
            <a:endParaRPr lang="vi-VN" altLang="x-none" sz="2500" b="1" dirty="0">
              <a:solidFill>
                <a:srgbClr val="FF0000"/>
              </a:solidFill>
              <a:latin typeface="Arial" panose="020B0604020202020204" pitchFamily="34" charset="0"/>
            </a:endParaRPr>
          </a:p>
        </p:txBody>
      </p:sp>
      <p:sp>
        <p:nvSpPr>
          <p:cNvPr id="119826" name="Rectangle 18"/>
          <p:cNvSpPr/>
          <p:nvPr/>
        </p:nvSpPr>
        <p:spPr>
          <a:xfrm>
            <a:off x="3910013" y="3028950"/>
            <a:ext cx="7920037" cy="863600"/>
          </a:xfrm>
          <a:prstGeom prst="rect">
            <a:avLst/>
          </a:prstGeom>
          <a:noFill/>
          <a:ln w="9525" cap="flat" cmpd="sng">
            <a:solidFill>
              <a:srgbClr val="0000FF"/>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Yêu quý lao động, khiêm tốn tìm hiểu,những tấm gương cần cù, sáng tạo trong học tập, lao động. </a:t>
            </a:r>
            <a:endParaRPr sz="2500" dirty="0">
              <a:latin typeface="Arial" panose="020B0604020202020204" pitchFamily="34" charset="0"/>
            </a:endParaRPr>
          </a:p>
        </p:txBody>
      </p:sp>
      <p:sp>
        <p:nvSpPr>
          <p:cNvPr id="119827" name="Rectangle 19"/>
          <p:cNvSpPr/>
          <p:nvPr/>
        </p:nvSpPr>
        <p:spPr>
          <a:xfrm>
            <a:off x="1692275" y="5278438"/>
            <a:ext cx="1524000" cy="473075"/>
          </a:xfrm>
          <a:prstGeom prst="rect">
            <a:avLst/>
          </a:prstGeom>
          <a:noFill/>
          <a:ln w="9525">
            <a:noFill/>
          </a:ln>
        </p:spPr>
        <p:txBody>
          <a:bodyPr wrap="none">
            <a:spAutoFit/>
          </a:bodyPr>
          <a:p>
            <a:r>
              <a:rPr sz="2500" b="1" dirty="0">
                <a:solidFill>
                  <a:srgbClr val="FF0000"/>
                </a:solidFill>
                <a:latin typeface="Arial" panose="020B0604020202020204" pitchFamily="34" charset="0"/>
              </a:rPr>
              <a:t>Học sinh</a:t>
            </a:r>
            <a:endParaRPr lang="vi-VN" altLang="x-none" sz="2500" b="1" dirty="0">
              <a:solidFill>
                <a:srgbClr val="FF0000"/>
              </a:solidFill>
              <a:latin typeface="Arial" panose="020B0604020202020204" pitchFamily="34" charset="0"/>
            </a:endParaRPr>
          </a:p>
        </p:txBody>
      </p:sp>
      <p:sp>
        <p:nvSpPr>
          <p:cNvPr id="119828" name="Rectangle 20"/>
          <p:cNvSpPr/>
          <p:nvPr/>
        </p:nvSpPr>
        <p:spPr>
          <a:xfrm>
            <a:off x="3863975" y="5194300"/>
            <a:ext cx="7972425" cy="863600"/>
          </a:xfrm>
          <a:prstGeom prst="rect">
            <a:avLst/>
          </a:prstGeom>
          <a:noFill/>
          <a:ln w="9525" cap="flat" cmpd="sng">
            <a:solidFill>
              <a:srgbClr val="0000FF"/>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Phê phán những biểu hiện lười biếng ý lại trong học tập, lao động. </a:t>
            </a:r>
            <a:endParaRPr sz="2500" dirty="0">
              <a:latin typeface="Arial" panose="020B0604020202020204" pitchFamily="34" charset="0"/>
            </a:endParaRPr>
          </a:p>
        </p:txBody>
      </p:sp>
      <p:sp>
        <p:nvSpPr>
          <p:cNvPr id="37903" name="Rectangle 21"/>
          <p:cNvSpPr/>
          <p:nvPr/>
        </p:nvSpPr>
        <p:spPr>
          <a:xfrm>
            <a:off x="2001838" y="250825"/>
            <a:ext cx="9428162" cy="358775"/>
          </a:xfrm>
          <a:prstGeom prst="rect">
            <a:avLst/>
          </a:prstGeom>
          <a:noFill/>
          <a:ln w="9525">
            <a:noFill/>
          </a:ln>
        </p:spPr>
        <p:txBody>
          <a:bodyPr>
            <a:spAutoFit/>
          </a:bodyPr>
          <a:p>
            <a:pPr>
              <a:lnSpc>
                <a:spcPct val="70000"/>
              </a:lnSpc>
              <a:spcBef>
                <a:spcPts val="1200"/>
              </a:spcBef>
              <a:spcAft>
                <a:spcPts val="200"/>
              </a:spcAft>
              <a:buClr>
                <a:schemeClr val="accent1"/>
              </a:buClr>
              <a:buSzPct val="100000"/>
              <a:buFont typeface="Calibri" panose="020F0502020204030204" pitchFamily="34" charset="0"/>
            </a:pPr>
            <a:endParaRPr lang="vi-VN" altLang="x-none" sz="2500" dirty="0">
              <a:latin typeface="Arial" panose="020B0604020202020204" pitchFamily="34" charset="0"/>
            </a:endParaRPr>
          </a:p>
        </p:txBody>
      </p:sp>
      <p:sp>
        <p:nvSpPr>
          <p:cNvPr id="119830" name="Rectangle 22"/>
          <p:cNvSpPr/>
          <p:nvPr/>
        </p:nvSpPr>
        <p:spPr>
          <a:xfrm>
            <a:off x="1654175" y="223838"/>
            <a:ext cx="10217150" cy="327025"/>
          </a:xfrm>
          <a:prstGeom prst="rect">
            <a:avLst/>
          </a:prstGeom>
          <a:noFill/>
          <a:ln w="9525">
            <a:noFill/>
          </a:ln>
        </p:spPr>
        <p:txBody>
          <a:bodyPr>
            <a:spAutoFit/>
          </a:bodyPr>
          <a:p>
            <a:pPr>
              <a:lnSpc>
                <a:spcPct val="70000"/>
              </a:lnSpc>
              <a:spcBef>
                <a:spcPts val="1200"/>
              </a:spcBef>
              <a:spcAft>
                <a:spcPts val="200"/>
              </a:spcAft>
              <a:buClr>
                <a:schemeClr val="accent1"/>
              </a:buClr>
              <a:buSzPct val="100000"/>
              <a:buFont typeface="Calibri" panose="020F0502020204030204" pitchFamily="34" charset="0"/>
            </a:pPr>
            <a:r>
              <a:rPr lang="vi-VN" altLang="x-none" sz="2200" b="1" dirty="0">
                <a:solidFill>
                  <a:srgbClr val="FF0000"/>
                </a:solidFill>
                <a:latin typeface="Arial" panose="020B0604020202020204" pitchFamily="34" charset="0"/>
              </a:rPr>
              <a:t>HỌC SINH RÈN LUYỆN PHẨM CHẤT CẦN CÙ, SÁNG TẠO</a:t>
            </a:r>
            <a:endParaRPr sz="22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30"/>
                                        </p:tgtEl>
                                        <p:attrNameLst>
                                          <p:attrName>style.visibility</p:attrName>
                                        </p:attrNameLst>
                                      </p:cBhvr>
                                      <p:to>
                                        <p:strVal val="visible"/>
                                      </p:to>
                                    </p:set>
                                    <p:animEffect transition="in" filter="blinds(horizontal)">
                                      <p:cBhvr>
                                        <p:cTn id="7" dur="500"/>
                                        <p:tgtEl>
                                          <p:spTgt spid="1198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9823"/>
                                        </p:tgtEl>
                                        <p:attrNameLst>
                                          <p:attrName>style.visibility</p:attrName>
                                        </p:attrNameLst>
                                      </p:cBhvr>
                                      <p:to>
                                        <p:strVal val="visible"/>
                                      </p:to>
                                    </p:set>
                                    <p:animEffect transition="in" filter="blinds(horizontal)">
                                      <p:cBhvr>
                                        <p:cTn id="32" dur="500"/>
                                        <p:tgtEl>
                                          <p:spTgt spid="1198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9824"/>
                                        </p:tgtEl>
                                        <p:attrNameLst>
                                          <p:attrName>style.visibility</p:attrName>
                                        </p:attrNameLst>
                                      </p:cBhvr>
                                      <p:to>
                                        <p:strVal val="visible"/>
                                      </p:to>
                                    </p:set>
                                    <p:animEffect transition="in" filter="blinds(horizontal)">
                                      <p:cBhvr>
                                        <p:cTn id="35" dur="500"/>
                                        <p:tgtEl>
                                          <p:spTgt spid="1198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9825"/>
                                        </p:tgtEl>
                                        <p:attrNameLst>
                                          <p:attrName>style.visibility</p:attrName>
                                        </p:attrNameLst>
                                      </p:cBhvr>
                                      <p:to>
                                        <p:strVal val="visible"/>
                                      </p:to>
                                    </p:set>
                                    <p:animEffect transition="in" filter="blinds(horizontal)">
                                      <p:cBhvr>
                                        <p:cTn id="43" dur="500"/>
                                        <p:tgtEl>
                                          <p:spTgt spid="1198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9826"/>
                                        </p:tgtEl>
                                        <p:attrNameLst>
                                          <p:attrName>style.visibility</p:attrName>
                                        </p:attrNameLst>
                                      </p:cBhvr>
                                      <p:to>
                                        <p:strVal val="visible"/>
                                      </p:to>
                                    </p:set>
                                    <p:animEffect transition="in" filter="blinds(horizontal)">
                                      <p:cBhvr>
                                        <p:cTn id="46" dur="500"/>
                                        <p:tgtEl>
                                          <p:spTgt spid="1198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par>
                                <p:cTn id="52" presetID="3" presetClass="entr" presetSubtype="1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linds(horizontal)">
                                      <p:cBhvr>
                                        <p:cTn id="54" dur="500"/>
                                        <p:tgtEl>
                                          <p:spTgt spid="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19827"/>
                                        </p:tgtEl>
                                        <p:attrNameLst>
                                          <p:attrName>style.visibility</p:attrName>
                                        </p:attrNameLst>
                                      </p:cBhvr>
                                      <p:to>
                                        <p:strVal val="visible"/>
                                      </p:to>
                                    </p:set>
                                    <p:animEffect transition="in" filter="blinds(horizontal)">
                                      <p:cBhvr>
                                        <p:cTn id="57" dur="500"/>
                                        <p:tgtEl>
                                          <p:spTgt spid="1198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9828"/>
                                        </p:tgtEl>
                                        <p:attrNameLst>
                                          <p:attrName>style.visibility</p:attrName>
                                        </p:attrNameLst>
                                      </p:cBhvr>
                                      <p:to>
                                        <p:strVal val="visible"/>
                                      </p:to>
                                    </p:set>
                                    <p:animEffect transition="in" filter="blinds(horizontal)">
                                      <p:cBhvr>
                                        <p:cTn id="60" dur="500"/>
                                        <p:tgtEl>
                                          <p:spTgt spid="11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9823" grpId="0"/>
      <p:bldP spid="119824" grpId="0" animBg="1"/>
      <p:bldP spid="119825" grpId="0"/>
      <p:bldP spid="119826" grpId="0" animBg="1"/>
      <p:bldP spid="119827" grpId="0"/>
      <p:bldP spid="119828" grpId="0" animBg="1"/>
      <p:bldP spid="1198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Right Triangle 2"/>
          <p:cNvSpPr/>
          <p:nvPr/>
        </p:nvSpPr>
        <p:spPr>
          <a:xfrm rot="10800000">
            <a:off x="0" y="862013"/>
            <a:ext cx="204788" cy="163512"/>
          </a:xfrm>
          <a:custGeom>
            <a:avLst/>
            <a:gdLst>
              <a:gd name="txL" fmla="*/ 0 w 21600"/>
              <a:gd name="txT" fmla="*/ 0 h 21600"/>
              <a:gd name="txR" fmla="*/ 21600 w 21600"/>
              <a:gd name="txB" fmla="*/ 21600 h 21600"/>
            </a:gdLst>
            <a:ahLst/>
            <a:cxnLst>
              <a:cxn ang="0">
                <a:pos x="9167135" y="4684445"/>
              </a:cxn>
              <a:cxn ang="5898240">
                <a:pos x="9167135" y="4684445"/>
              </a:cxn>
              <a:cxn ang="11796480">
                <a:pos x="9167135" y="4684445"/>
              </a:cxn>
              <a:cxn ang="17694720">
                <a:pos x="9167135" y="4684445"/>
              </a:cxn>
            </a:cxnLst>
            <a:rect l="txL" t="txT" r="txR" b="txB"/>
            <a:pathLst>
              <a:path w="21600" h="21600">
                <a:moveTo>
                  <a:pt x="0" y="21600"/>
                </a:moveTo>
                <a:lnTo>
                  <a:pt x="21600" y="21600"/>
                </a:lnTo>
                <a:lnTo>
                  <a:pt x="0" y="0"/>
                </a:lnTo>
                <a:close/>
              </a:path>
            </a:pathLst>
          </a:custGeom>
          <a:gradFill rotWithShape="0">
            <a:gsLst>
              <a:gs pos="0">
                <a:srgbClr val="6A81BE">
                  <a:alpha val="100000"/>
                </a:srgbClr>
              </a:gs>
              <a:gs pos="29747">
                <a:srgbClr val="6A81BE">
                  <a:alpha val="100000"/>
                </a:srgbClr>
              </a:gs>
              <a:gs pos="100000">
                <a:srgbClr val="303D4C">
                  <a:alpha val="100000"/>
                </a:srgbClr>
              </a:gs>
            </a:gsLst>
            <a:lin ang="4440000"/>
            <a:tileRect/>
          </a:gradFill>
          <a:ln w="12700">
            <a:noFill/>
          </a:ln>
        </p:spPr>
        <p:txBody>
          <a:bodyPr lIns="45719" rIns="45719" anchor="ctr" anchorCtr="0"/>
          <a:p>
            <a:endParaRPr dirty="0">
              <a:latin typeface="Arial" panose="020B0604020202020204" pitchFamily="34" charset="0"/>
            </a:endParaRPr>
          </a:p>
        </p:txBody>
      </p:sp>
      <p:sp>
        <p:nvSpPr>
          <p:cNvPr id="59" name="Arrow: Pentagon 67"/>
          <p:cNvSpPr/>
          <p:nvPr/>
        </p:nvSpPr>
        <p:spPr>
          <a:xfrm rot="2428">
            <a:off x="3175" y="0"/>
            <a:ext cx="3581400" cy="868363"/>
          </a:xfrm>
          <a:custGeom>
            <a:avLst/>
            <a:gdLst>
              <a:gd name="txL" fmla="*/ 0 w 21600"/>
              <a:gd name="txT" fmla="*/ 0 h 21600"/>
              <a:gd name="txR" fmla="*/ 21600 w 21600"/>
              <a:gd name="txB" fmla="*/ 21600 h 21600"/>
            </a:gdLst>
            <a:ahLst/>
            <a:cxnLst>
              <a:cxn ang="0">
                <a:pos x="2147483647" y="701496504"/>
              </a:cxn>
              <a:cxn ang="5898240">
                <a:pos x="2147483647" y="701496504"/>
              </a:cxn>
              <a:cxn ang="11796480">
                <a:pos x="2147483647" y="701496504"/>
              </a:cxn>
              <a:cxn ang="17694720">
                <a:pos x="2147483647" y="701496504"/>
              </a:cxn>
            </a:cxnLst>
            <a:rect l="txL" t="txT" r="txR" b="txB"/>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lIns="45719" rIns="45719" anchor="ctr" anchorCtr="0"/>
          <a:p>
            <a:endParaRPr dirty="0">
              <a:latin typeface="Arial" panose="020B0604020202020204" pitchFamily="34" charset="0"/>
            </a:endParaRPr>
          </a:p>
        </p:txBody>
      </p:sp>
      <p:sp>
        <p:nvSpPr>
          <p:cNvPr id="62" name="TextBox 34"/>
          <p:cNvSpPr txBox="1"/>
          <p:nvPr/>
        </p:nvSpPr>
        <p:spPr>
          <a:xfrm>
            <a:off x="158750" y="76200"/>
            <a:ext cx="2978150" cy="701675"/>
          </a:xfrm>
          <a:prstGeom prst="rect">
            <a:avLst/>
          </a:prstGeom>
          <a:noFill/>
          <a:ln w="12700">
            <a:noFill/>
          </a:ln>
        </p:spPr>
        <p:txBody>
          <a:bodyPr lIns="45718" tIns="45718" rIns="45718" bIns="45718">
            <a:spAutoFit/>
          </a:bodyPr>
          <a:p>
            <a:pPr algn="ctr" defTabSz="914400" hangingPunct="0">
              <a:buNone/>
            </a:pPr>
            <a:r>
              <a:rPr lang="vi-VN" altLang="x-none" sz="4000" b="1" dirty="0">
                <a:solidFill>
                  <a:srgbClr val="FFFFFF"/>
                </a:solidFill>
                <a:latin typeface="Arial" panose="020B0604020202020204"/>
                <a:ea typeface="Arial" panose="020B0604020202020204"/>
                <a:sym typeface="Arial Rounded MT Bold" panose="020F0704030504030204"/>
              </a:rPr>
              <a:t>MỞ ĐẦU</a:t>
            </a:r>
            <a:endParaRPr lang="vi-VN" altLang="x-none" sz="4000" b="1" dirty="0">
              <a:solidFill>
                <a:srgbClr val="FFFFFF"/>
              </a:solidFill>
              <a:latin typeface="Arial" panose="020B0604020202020204"/>
              <a:ea typeface="Arial" panose="020B0604020202020204"/>
              <a:sym typeface="Arial Rounded MT Bold" panose="020F0704030504030204"/>
            </a:endParaRPr>
          </a:p>
        </p:txBody>
      </p:sp>
      <p:sp>
        <p:nvSpPr>
          <p:cNvPr id="23578" name="Rectangle 26"/>
          <p:cNvSpPr/>
          <p:nvPr/>
        </p:nvSpPr>
        <p:spPr>
          <a:xfrm>
            <a:off x="1938338" y="1031875"/>
            <a:ext cx="9866312" cy="863600"/>
          </a:xfrm>
          <a:prstGeom prst="rect">
            <a:avLst/>
          </a:prstGeom>
          <a:noFill/>
          <a:ln w="9525" cap="flat" cmpd="sng">
            <a:solidFill>
              <a:srgbClr val="0000FF"/>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Em hãy tìm những câu ca dao, tục ngữ, thành ngữ nói về sự cần cù, sáng tạo trong lao động. </a:t>
            </a:r>
            <a:endParaRPr sz="2500" dirty="0">
              <a:latin typeface="Arial" panose="020B0604020202020204" pitchFamily="34" charset="0"/>
            </a:endParaRPr>
          </a:p>
        </p:txBody>
      </p:sp>
      <p:pic>
        <p:nvPicPr>
          <p:cNvPr id="23580" name="Picture 28" descr="png-clipart-computer-icons-icon-design-question-others-miscellaneous-text"/>
          <p:cNvPicPr>
            <a:picLocks noChangeAspect="1"/>
          </p:cNvPicPr>
          <p:nvPr/>
        </p:nvPicPr>
        <p:blipFill>
          <a:blip r:embed="rId1"/>
          <a:stretch>
            <a:fillRect/>
          </a:stretch>
        </p:blipFill>
        <p:spPr>
          <a:xfrm>
            <a:off x="279400" y="1041400"/>
            <a:ext cx="1816100" cy="963613"/>
          </a:xfrm>
          <a:prstGeom prst="rect">
            <a:avLst/>
          </a:prstGeom>
          <a:noFill/>
          <a:ln w="9525">
            <a:noFill/>
          </a:ln>
        </p:spPr>
      </p:pic>
      <p:pic>
        <p:nvPicPr>
          <p:cNvPr id="23581" name="Picture 29" descr="maxresdefault"/>
          <p:cNvPicPr>
            <a:picLocks noChangeAspect="1"/>
          </p:cNvPicPr>
          <p:nvPr/>
        </p:nvPicPr>
        <p:blipFill>
          <a:blip r:embed="rId2"/>
          <a:stretch>
            <a:fillRect/>
          </a:stretch>
        </p:blipFill>
        <p:spPr>
          <a:xfrm>
            <a:off x="2786063" y="2109788"/>
            <a:ext cx="7294562" cy="45259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78"/>
                                        </p:tgtEl>
                                        <p:attrNameLst>
                                          <p:attrName>style.visibility</p:attrName>
                                        </p:attrNameLst>
                                      </p:cBhvr>
                                      <p:to>
                                        <p:strVal val="visible"/>
                                      </p:to>
                                    </p:set>
                                    <p:animEffect transition="in" filter="blinds(horizontal)">
                                      <p:cBhvr>
                                        <p:cTn id="23" dur="500"/>
                                        <p:tgtEl>
                                          <p:spTgt spid="23578"/>
                                        </p:tgtEl>
                                      </p:cBhvr>
                                    </p:animEffect>
                                  </p:childTnLst>
                                </p:cTn>
                              </p:par>
                              <p:par>
                                <p:cTn id="24" presetID="3" presetClass="entr" presetSubtype="10" fill="hold" nodeType="withEffect">
                                  <p:stCondLst>
                                    <p:cond delay="0"/>
                                  </p:stCondLst>
                                  <p:childTnLst>
                                    <p:set>
                                      <p:cBhvr>
                                        <p:cTn id="25" dur="1" fill="hold">
                                          <p:stCondLst>
                                            <p:cond delay="0"/>
                                          </p:stCondLst>
                                        </p:cTn>
                                        <p:tgtEl>
                                          <p:spTgt spid="23580"/>
                                        </p:tgtEl>
                                        <p:attrNameLst>
                                          <p:attrName>style.visibility</p:attrName>
                                        </p:attrNameLst>
                                      </p:cBhvr>
                                      <p:to>
                                        <p:strVal val="visible"/>
                                      </p:to>
                                    </p:set>
                                    <p:animEffect transition="in" filter="blinds(horizontal)">
                                      <p:cBhvr>
                                        <p:cTn id="26" dur="500"/>
                                        <p:tgtEl>
                                          <p:spTgt spid="2358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3581"/>
                                        </p:tgtEl>
                                        <p:attrNameLst>
                                          <p:attrName>style.visibility</p:attrName>
                                        </p:attrNameLst>
                                      </p:cBhvr>
                                      <p:to>
                                        <p:strVal val="visible"/>
                                      </p:to>
                                    </p:set>
                                    <p:animEffect transition="in" filter="blinds(horizontal)">
                                      <p:cBhvr>
                                        <p:cTn id="31" dur="500"/>
                                        <p:tgtEl>
                                          <p:spTgt spid="23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59" grpId="0" animBg="1"/>
      <p:bldP spid="62" grpId="0"/>
      <p:bldP spid="235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Graphic 1"/>
          <p:cNvPicPr>
            <a:picLocks noChangeAspect="1"/>
          </p:cNvPicPr>
          <p:nvPr/>
        </p:nvPicPr>
        <p:blipFill>
          <a:blip r:embed="rId1"/>
          <a:stretch>
            <a:fillRect/>
          </a:stretch>
        </p:blipFill>
        <p:spPr>
          <a:xfrm>
            <a:off x="515938" y="442913"/>
            <a:ext cx="11090275" cy="5751512"/>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ight Triangle 2"/>
          <p:cNvSpPr/>
          <p:nvPr/>
        </p:nvSpPr>
        <p:spPr>
          <a:xfrm rot="10800000">
            <a:off x="0" y="862013"/>
            <a:ext cx="204788" cy="163512"/>
          </a:xfrm>
          <a:custGeom>
            <a:avLst/>
            <a:gdLst>
              <a:gd name="txL" fmla="*/ 0 w 21600"/>
              <a:gd name="txT" fmla="*/ 0 h 21600"/>
              <a:gd name="txR" fmla="*/ 21600 w 21600"/>
              <a:gd name="txB" fmla="*/ 21600 h 21600"/>
            </a:gdLst>
            <a:ahLst/>
            <a:cxnLst>
              <a:cxn ang="0">
                <a:pos x="9167135" y="4684445"/>
              </a:cxn>
              <a:cxn ang="5898240">
                <a:pos x="9167135" y="4684445"/>
              </a:cxn>
              <a:cxn ang="11796480">
                <a:pos x="9167135" y="4684445"/>
              </a:cxn>
              <a:cxn ang="17694720">
                <a:pos x="9167135" y="4684445"/>
              </a:cxn>
            </a:cxnLst>
            <a:rect l="txL" t="txT" r="txR" b="txB"/>
            <a:pathLst>
              <a:path w="21600" h="21600">
                <a:moveTo>
                  <a:pt x="0" y="21600"/>
                </a:moveTo>
                <a:lnTo>
                  <a:pt x="21600" y="21600"/>
                </a:lnTo>
                <a:lnTo>
                  <a:pt x="0" y="0"/>
                </a:lnTo>
                <a:close/>
              </a:path>
            </a:pathLst>
          </a:custGeom>
          <a:gradFill rotWithShape="0">
            <a:gsLst>
              <a:gs pos="0">
                <a:srgbClr val="6A81BE">
                  <a:alpha val="100000"/>
                </a:srgbClr>
              </a:gs>
              <a:gs pos="29747">
                <a:srgbClr val="6A81BE">
                  <a:alpha val="100000"/>
                </a:srgbClr>
              </a:gs>
              <a:gs pos="100000">
                <a:srgbClr val="303D4C">
                  <a:alpha val="100000"/>
                </a:srgbClr>
              </a:gs>
            </a:gsLst>
            <a:lin ang="4440000"/>
            <a:tileRect/>
          </a:gradFill>
          <a:ln w="12700">
            <a:noFill/>
          </a:ln>
        </p:spPr>
        <p:txBody>
          <a:bodyPr lIns="45719" rIns="45719" anchor="ctr" anchorCtr="0"/>
          <a:p>
            <a:endParaRPr dirty="0">
              <a:latin typeface="Arial" panose="020B0604020202020204" pitchFamily="34" charset="0"/>
            </a:endParaRPr>
          </a:p>
        </p:txBody>
      </p:sp>
      <p:sp>
        <p:nvSpPr>
          <p:cNvPr id="39939" name="Arrow: Pentagon 67"/>
          <p:cNvSpPr/>
          <p:nvPr/>
        </p:nvSpPr>
        <p:spPr>
          <a:xfrm rot="2428">
            <a:off x="3175" y="0"/>
            <a:ext cx="3581400" cy="868363"/>
          </a:xfrm>
          <a:custGeom>
            <a:avLst/>
            <a:gdLst>
              <a:gd name="txL" fmla="*/ 0 w 21600"/>
              <a:gd name="txT" fmla="*/ 0 h 21600"/>
              <a:gd name="txR" fmla="*/ 21600 w 21600"/>
              <a:gd name="txB" fmla="*/ 21600 h 21600"/>
            </a:gdLst>
            <a:ahLst/>
            <a:cxnLst>
              <a:cxn ang="0">
                <a:pos x="2147483647" y="701496504"/>
              </a:cxn>
              <a:cxn ang="5898240">
                <a:pos x="2147483647" y="701496504"/>
              </a:cxn>
              <a:cxn ang="11796480">
                <a:pos x="2147483647" y="701496504"/>
              </a:cxn>
              <a:cxn ang="17694720">
                <a:pos x="2147483647" y="701496504"/>
              </a:cxn>
            </a:cxnLst>
            <a:rect l="txL" t="txT" r="txR" b="txB"/>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lIns="45719" rIns="45719" anchor="ctr" anchorCtr="0"/>
          <a:p>
            <a:endParaRPr dirty="0">
              <a:latin typeface="Arial" panose="020B0604020202020204" pitchFamily="34" charset="0"/>
            </a:endParaRPr>
          </a:p>
        </p:txBody>
      </p:sp>
      <p:sp>
        <p:nvSpPr>
          <p:cNvPr id="39940" name="TextBox 34"/>
          <p:cNvSpPr txBox="1"/>
          <p:nvPr/>
        </p:nvSpPr>
        <p:spPr>
          <a:xfrm>
            <a:off x="158750" y="76200"/>
            <a:ext cx="2978150" cy="595313"/>
          </a:xfrm>
          <a:prstGeom prst="rect">
            <a:avLst/>
          </a:prstGeom>
          <a:noFill/>
          <a:ln w="12700">
            <a:noFill/>
          </a:ln>
        </p:spPr>
        <p:txBody>
          <a:bodyPr lIns="45718" tIns="45718" rIns="45718" bIns="45718">
            <a:spAutoFit/>
          </a:bodyPr>
          <a:p>
            <a:pPr algn="ctr" defTabSz="914400" hangingPunct="0">
              <a:buNone/>
            </a:pPr>
            <a:r>
              <a:rPr lang="vi-VN" altLang="x-none" sz="3300" b="1" dirty="0">
                <a:solidFill>
                  <a:srgbClr val="FFFFFF"/>
                </a:solidFill>
                <a:latin typeface="Arial" panose="020B0604020202020204" pitchFamily="34" charset="0"/>
                <a:ea typeface="Arial" panose="020B0604020202020204"/>
                <a:sym typeface="Arial Rounded MT Bold" panose="020F0704030504030204"/>
              </a:rPr>
              <a:t>LUYỆN TẬP</a:t>
            </a:r>
            <a:endParaRPr lang="vi-VN" altLang="x-none" sz="3300" b="1" dirty="0">
              <a:solidFill>
                <a:srgbClr val="FFFFFF"/>
              </a:solidFill>
              <a:latin typeface="Arial" panose="020B0604020202020204" pitchFamily="34" charset="0"/>
              <a:ea typeface="Arial" panose="020B0604020202020204"/>
              <a:sym typeface="Arial Rounded MT Bold" panose="020F0704030504030204"/>
            </a:endParaRPr>
          </a:p>
        </p:txBody>
      </p:sp>
      <p:sp>
        <p:nvSpPr>
          <p:cNvPr id="39941" name="Rectangle 5"/>
          <p:cNvSpPr/>
          <p:nvPr/>
        </p:nvSpPr>
        <p:spPr>
          <a:xfrm>
            <a:off x="3789363" y="152400"/>
            <a:ext cx="8159750" cy="762000"/>
          </a:xfrm>
          <a:prstGeom prst="rect">
            <a:avLst/>
          </a:prstGeom>
          <a:solidFill>
            <a:srgbClr val="FFFFFF"/>
          </a:solidFill>
          <a:ln w="9525">
            <a:noFill/>
          </a:ln>
        </p:spPr>
        <p:txBody>
          <a:bodyPr anchor="ctr" anchorCtr="0">
            <a:spAutoFit/>
          </a:bodyPr>
          <a:p>
            <a:pPr algn="justLow"/>
            <a:r>
              <a:rPr lang="vi-VN" altLang="x-none" sz="2200" b="1" dirty="0">
                <a:latin typeface="Arial" panose="020B0604020202020204" pitchFamily="34" charset="0"/>
              </a:rPr>
              <a:t>Bài tập 1:</a:t>
            </a:r>
            <a:r>
              <a:rPr lang="vi-VN" altLang="x-none" sz="2200" dirty="0">
                <a:latin typeface="Arial" panose="020B0604020202020204" pitchFamily="34" charset="0"/>
              </a:rPr>
              <a:t> Trong những việc làm dưới đây, việc làm nào thể hiện sự cần cù, sáng tạo trong học tập, lao động? Vì sao? </a:t>
            </a:r>
            <a:endParaRPr sz="2200" dirty="0">
              <a:latin typeface="Arial" panose="020B0604020202020204" pitchFamily="34" charset="0"/>
            </a:endParaRPr>
          </a:p>
        </p:txBody>
      </p:sp>
      <p:graphicFrame>
        <p:nvGraphicFramePr>
          <p:cNvPr id="39942" name="Table 39941"/>
          <p:cNvGraphicFramePr/>
          <p:nvPr/>
        </p:nvGraphicFramePr>
        <p:xfrm>
          <a:off x="279400" y="1181100"/>
          <a:ext cx="11226800" cy="5487988"/>
        </p:xfrm>
        <a:graphic>
          <a:graphicData uri="http://schemas.openxmlformats.org/drawingml/2006/table">
            <a:tbl>
              <a:tblPr/>
              <a:tblGrid>
                <a:gridCol w="11226800"/>
              </a:tblGrid>
              <a:tr h="88106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A. L</a:t>
                      </a:r>
                      <a:r>
                        <a:rPr lang="vi-VN" altLang="x-none" sz="2500" dirty="0">
                          <a:solidFill>
                            <a:srgbClr val="333333"/>
                          </a:solidFill>
                          <a:latin typeface="Times New Roman" panose="02020603050405020304" pitchFamily="18" charset="0"/>
                          <a:ea typeface="Times New Roman" panose="02020603050405020304" pitchFamily="18" charset="0"/>
                        </a:rPr>
                        <a:t>à</a:t>
                      </a:r>
                      <a:r>
                        <a:rPr lang="vi-VN" altLang="x-none" sz="2500" dirty="0">
                          <a:solidFill>
                            <a:srgbClr val="333333"/>
                          </a:solidFill>
                          <a:latin typeface="Times New Roman" panose="02020603050405020304" pitchFamily="18" charset="0"/>
                          <a:cs typeface="Times New Roman" panose="02020603050405020304" pitchFamily="18" charset="0"/>
                        </a:rPr>
                        <a:t>m đề cương ôn tập các môn học bằng sơ đồ tư duy.</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541337">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B. Vẽ tự do trên tường đường phố.</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88106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C. Lập bảng kế hoạch thực hiện việc nh</a:t>
                      </a:r>
                      <a:r>
                        <a:rPr lang="vi-VN" altLang="x-none" sz="2500" dirty="0">
                          <a:solidFill>
                            <a:srgbClr val="333333"/>
                          </a:solidFill>
                          <a:latin typeface="Times New Roman" panose="02020603050405020304" pitchFamily="18" charset="0"/>
                          <a:ea typeface="Times New Roman" panose="02020603050405020304" pitchFamily="18" charset="0"/>
                        </a:rPr>
                        <a:t>à</a:t>
                      </a:r>
                      <a:r>
                        <a:rPr lang="vi-VN" altLang="x-none" sz="2500" dirty="0">
                          <a:solidFill>
                            <a:srgbClr val="333333"/>
                          </a:solidFill>
                          <a:latin typeface="Times New Roman" panose="02020603050405020304" pitchFamily="18" charset="0"/>
                          <a:cs typeface="Times New Roman" panose="02020603050405020304" pitchFamily="18" charset="0"/>
                        </a:rPr>
                        <a:t> trong một tháng.</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53975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D. Học tiếng Anh qua các b</a:t>
                      </a:r>
                      <a:r>
                        <a:rPr lang="vi-VN" altLang="x-none" sz="2500" dirty="0">
                          <a:solidFill>
                            <a:srgbClr val="333333"/>
                          </a:solidFill>
                          <a:latin typeface="Times New Roman" panose="02020603050405020304" pitchFamily="18" charset="0"/>
                          <a:ea typeface="Times New Roman" panose="02020603050405020304" pitchFamily="18" charset="0"/>
                        </a:rPr>
                        <a:t>à</a:t>
                      </a:r>
                      <a:r>
                        <a:rPr lang="vi-VN" altLang="x-none" sz="2500" dirty="0">
                          <a:solidFill>
                            <a:srgbClr val="333333"/>
                          </a:solidFill>
                          <a:latin typeface="Times New Roman" panose="02020603050405020304" pitchFamily="18" charset="0"/>
                          <a:cs typeface="Times New Roman" panose="02020603050405020304" pitchFamily="18" charset="0"/>
                        </a:rPr>
                        <a:t>i hát.</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r h="88265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E. Trao đổi kinh nghiệm học tập với các bạn trong lớp.</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88106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G. Tìm nhiều cách khác nhau để giải quyết một vấn đề giáo viên đưa ra.</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88106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333333"/>
                          </a:solidFill>
                          <a:latin typeface="Times New Roman" panose="02020603050405020304" pitchFamily="18" charset="0"/>
                          <a:cs typeface="Times New Roman" panose="02020603050405020304" pitchFamily="18" charset="0"/>
                        </a:rPr>
                        <a:t>H. Sử dụng túi vải thay túi ni-lông khi đi mua h</a:t>
                      </a:r>
                      <a:r>
                        <a:rPr lang="vi-VN" altLang="x-none" sz="2500" dirty="0">
                          <a:solidFill>
                            <a:srgbClr val="333333"/>
                          </a:solidFill>
                          <a:latin typeface="Times New Roman" panose="02020603050405020304" pitchFamily="18" charset="0"/>
                          <a:ea typeface="Times New Roman" panose="02020603050405020304" pitchFamily="18" charset="0"/>
                        </a:rPr>
                        <a:t>à</a:t>
                      </a:r>
                      <a:r>
                        <a:rPr lang="vi-VN" altLang="x-none" sz="2500" dirty="0">
                          <a:solidFill>
                            <a:srgbClr val="333333"/>
                          </a:solidFill>
                          <a:latin typeface="Times New Roman" panose="02020603050405020304" pitchFamily="18" charset="0"/>
                          <a:cs typeface="Times New Roman" panose="02020603050405020304" pitchFamily="18" charset="0"/>
                        </a:rPr>
                        <a:t>ng.</a:t>
                      </a:r>
                      <a:endParaRPr lang="vi-VN" altLang="x-none" sz="2500" dirty="0">
                        <a:solidFill>
                          <a:srgbClr val="333333"/>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5"/>
          <p:cNvSpPr/>
          <p:nvPr/>
        </p:nvSpPr>
        <p:spPr>
          <a:xfrm>
            <a:off x="276225" y="152400"/>
            <a:ext cx="11672888" cy="762000"/>
          </a:xfrm>
          <a:prstGeom prst="rect">
            <a:avLst/>
          </a:prstGeom>
          <a:solidFill>
            <a:srgbClr val="FFFFFF"/>
          </a:solidFill>
          <a:ln w="9525">
            <a:noFill/>
          </a:ln>
        </p:spPr>
        <p:txBody>
          <a:bodyPr anchor="ctr" anchorCtr="0">
            <a:spAutoFit/>
          </a:bodyPr>
          <a:p>
            <a:pPr algn="justLow"/>
            <a:r>
              <a:rPr lang="vi-VN" altLang="x-none" sz="2200" b="1" dirty="0">
                <a:latin typeface="Arial" panose="020B0604020202020204" pitchFamily="34" charset="0"/>
              </a:rPr>
              <a:t>Bài tập 1:</a:t>
            </a:r>
            <a:r>
              <a:rPr lang="vi-VN" altLang="x-none" sz="2200" dirty="0">
                <a:latin typeface="Arial" panose="020B0604020202020204" pitchFamily="34" charset="0"/>
              </a:rPr>
              <a:t> Trong những việc làm dưới đây, việc làm nào thể hiện sự cần cù, sáng tạo trong học tập, lao động? Vì sao? </a:t>
            </a:r>
            <a:endParaRPr sz="2200" dirty="0">
              <a:latin typeface="Arial" panose="020B0604020202020204" pitchFamily="34" charset="0"/>
            </a:endParaRPr>
          </a:p>
        </p:txBody>
      </p:sp>
      <p:graphicFrame>
        <p:nvGraphicFramePr>
          <p:cNvPr id="40963" name="Table 40962"/>
          <p:cNvGraphicFramePr/>
          <p:nvPr/>
        </p:nvGraphicFramePr>
        <p:xfrm>
          <a:off x="500063" y="1273175"/>
          <a:ext cx="11149012" cy="5173663"/>
        </p:xfrm>
        <a:graphic>
          <a:graphicData uri="http://schemas.openxmlformats.org/drawingml/2006/table">
            <a:tbl>
              <a:tblPr/>
              <a:tblGrid>
                <a:gridCol w="5575300"/>
                <a:gridCol w="5573713"/>
              </a:tblGrid>
              <a:tr h="8540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fontAlgn="ctr" hangingPunct="1">
                        <a:buNone/>
                      </a:pPr>
                      <a:r>
                        <a:rPr sz="2500" dirty="0">
                          <a:latin typeface="Times New Roman" panose="02020603050405020304" pitchFamily="18" charset="0"/>
                          <a:cs typeface="Times New Roman" panose="02020603050405020304" pitchFamily="18" charset="0"/>
                        </a:rPr>
                        <a:t> </a:t>
                      </a:r>
                      <a:r>
                        <a:rPr lang="vi-VN" altLang="x-none" sz="2500" dirty="0">
                          <a:latin typeface="Times New Roman" panose="02020603050405020304" pitchFamily="18" charset="0"/>
                          <a:cs typeface="Times New Roman" panose="02020603050405020304" pitchFamily="18" charset="0"/>
                        </a:rPr>
                        <a:t>Những việc l</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m thể hiện sự cần cù, sáng tạo trong học tập v</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 lao động l</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fontAlgn="ctr" hangingPunct="1">
                        <a:buNone/>
                      </a:pPr>
                      <a:r>
                        <a:rPr sz="2500" dirty="0">
                          <a:latin typeface="Times New Roman" panose="02020603050405020304" pitchFamily="18" charset="0"/>
                          <a:cs typeface="Times New Roman" panose="02020603050405020304" pitchFamily="18" charset="0"/>
                        </a:rPr>
                        <a:t> </a:t>
                      </a:r>
                      <a:r>
                        <a:rPr lang="vi-VN" altLang="x-none" sz="2500" b="1" dirty="0">
                          <a:latin typeface="Times New Roman" panose="02020603050405020304" pitchFamily="18" charset="0"/>
                          <a:cs typeface="Times New Roman" panose="02020603050405020304" pitchFamily="18" charset="0"/>
                        </a:rPr>
                        <a:t>Giải thích:</a:t>
                      </a:r>
                      <a:r>
                        <a:rPr lang="vi-VN" altLang="x-none" sz="2500" dirty="0">
                          <a:latin typeface="Times New Roman" panose="02020603050405020304" pitchFamily="18" charset="0"/>
                          <a:cs typeface="Times New Roman" panose="02020603050405020304" pitchFamily="18" charset="0"/>
                        </a:rPr>
                        <a:t> những việc l</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m n</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y đã thể hiện: </a:t>
                      </a:r>
                      <a:endParaRPr lang="en-US" sz="2500" dirty="0">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7762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L</a:t>
                      </a:r>
                      <a:r>
                        <a:rPr lang="vi-VN" altLang="x-none" sz="2500" dirty="0">
                          <a:solidFill>
                            <a:srgbClr val="000000"/>
                          </a:solidFill>
                          <a:latin typeface="Times New Roman" panose="02020603050405020304" pitchFamily="18" charset="0"/>
                          <a:ea typeface="Times New Roman" panose="02020603050405020304" pitchFamily="18" charset="0"/>
                        </a:rPr>
                        <a:t>à</a:t>
                      </a:r>
                      <a:r>
                        <a:rPr lang="vi-VN" altLang="x-none" sz="2500" dirty="0">
                          <a:solidFill>
                            <a:srgbClr val="000000"/>
                          </a:solidFill>
                          <a:latin typeface="Times New Roman" panose="02020603050405020304" pitchFamily="18" charset="0"/>
                          <a:cs typeface="Times New Roman" panose="02020603050405020304" pitchFamily="18" charset="0"/>
                        </a:rPr>
                        <a:t>m đề cương ôn tập các môn học bằng sơ đồ tư duy.</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rowSpan="6">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500" dirty="0">
                          <a:latin typeface="Times New Roman" panose="02020603050405020304" pitchFamily="18" charset="0"/>
                          <a:cs typeface="Times New Roman" panose="02020603050405020304" pitchFamily="18" charset="0"/>
                        </a:rPr>
                        <a:t> </a:t>
                      </a:r>
                      <a:r>
                        <a:rPr lang="vi-VN" altLang="x-none" sz="2500" dirty="0">
                          <a:latin typeface="Times New Roman" panose="02020603050405020304" pitchFamily="18" charset="0"/>
                          <a:cs typeface="Times New Roman" panose="02020603050405020304" pitchFamily="18" charset="0"/>
                        </a:rPr>
                        <a:t>+ Thái độ v</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 quyết tâm nỗ lực vươn lên, không ngại khó khăn, gian khổ trọng học tập v</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 lao động;</a:t>
                      </a:r>
                      <a:endParaRPr lang="vi-VN" altLang="x-none" sz="2500" dirty="0">
                        <a:latin typeface="Times New Roman" panose="02020603050405020304" pitchFamily="18" charset="0"/>
                        <a:cs typeface="Times New Roman" panose="02020603050405020304" pitchFamily="18" charset="0"/>
                      </a:endParaRPr>
                    </a:p>
                    <a:p>
                      <a:pPr lvl="0" algn="ctr" eaLnBrk="1" hangingPunct="1">
                        <a:buNone/>
                      </a:pPr>
                      <a:r>
                        <a:rPr lang="vi-VN" altLang="x-none" sz="2500" dirty="0">
                          <a:latin typeface="Times New Roman" panose="02020603050405020304" pitchFamily="18" charset="0"/>
                          <a:cs typeface="Times New Roman" panose="02020603050405020304" pitchFamily="18" charset="0"/>
                        </a:rPr>
                        <a:t>+ Sự suy nghĩ để tìm tòi ra cái mới, tìm cách giải quyết tối ưu để nâng cao chất lượng v</a:t>
                      </a:r>
                      <a:r>
                        <a:rPr lang="vi-VN" altLang="x-none" sz="2500" dirty="0">
                          <a:latin typeface="Times New Roman" panose="02020603050405020304" pitchFamily="18" charset="0"/>
                          <a:ea typeface="Times New Roman" panose="02020603050405020304" pitchFamily="18" charset="0"/>
                        </a:rPr>
                        <a:t>à</a:t>
                      </a:r>
                      <a:r>
                        <a:rPr lang="vi-VN" altLang="x-none" sz="2500" dirty="0">
                          <a:latin typeface="Times New Roman" panose="02020603050405020304" pitchFamily="18" charset="0"/>
                          <a:cs typeface="Times New Roman" panose="02020603050405020304" pitchFamily="18" charset="0"/>
                        </a:rPr>
                        <a:t> hiệu quả công việc.</a:t>
                      </a:r>
                      <a:endParaRPr sz="2500" dirty="0">
                        <a:latin typeface="Times New Roman" panose="02020603050405020304" pitchFamily="18" charset="0"/>
                        <a:cs typeface="Times New Roman" panose="02020603050405020304" pitchFamily="18" charset="0"/>
                      </a:endParaRPr>
                    </a:p>
                    <a:p>
                      <a:pPr lvl="0" eaLnBrk="1" fontAlgn="ctr" hangingPunct="1">
                        <a:buNone/>
                      </a:pPr>
                      <a:r>
                        <a:rPr sz="2500" dirty="0">
                          <a:latin typeface="Times New Roman" panose="02020603050405020304" pitchFamily="18" charset="0"/>
                          <a:cs typeface="Times New Roman" panose="02020603050405020304" pitchFamily="18" charset="0"/>
                        </a:rPr>
                        <a:t> </a:t>
                      </a:r>
                      <a:endParaRPr sz="2500" dirty="0">
                        <a:latin typeface="Times New Roman" panose="02020603050405020304" pitchFamily="18" charset="0"/>
                        <a:cs typeface="Times New Roman" panose="02020603050405020304" pitchFamily="18" charset="0"/>
                      </a:endParaRPr>
                    </a:p>
                    <a:p>
                      <a:pPr lvl="0" eaLnBrk="1" fontAlgn="ctr" hangingPunct="1">
                        <a:buNone/>
                      </a:pPr>
                      <a:r>
                        <a:rPr sz="2500" dirty="0">
                          <a:latin typeface="Times New Roman" panose="02020603050405020304" pitchFamily="18" charset="0"/>
                          <a:cs typeface="Times New Roman" panose="02020603050405020304" pitchFamily="18" charset="0"/>
                        </a:rPr>
                        <a:t> </a:t>
                      </a:r>
                      <a:endParaRPr sz="2500" dirty="0">
                        <a:latin typeface="Times New Roman" panose="02020603050405020304" pitchFamily="18" charset="0"/>
                        <a:cs typeface="Times New Roman" panose="02020603050405020304" pitchFamily="18" charset="0"/>
                      </a:endParaRPr>
                    </a:p>
                    <a:p>
                      <a:pPr lvl="0" eaLnBrk="1" fontAlgn="ctr" hangingPunct="1">
                        <a:buNone/>
                      </a:pPr>
                      <a:r>
                        <a:rPr sz="2500" dirty="0">
                          <a:latin typeface="Times New Roman" panose="02020603050405020304" pitchFamily="18" charset="0"/>
                          <a:cs typeface="Times New Roman" panose="02020603050405020304" pitchFamily="18" charset="0"/>
                        </a:rPr>
                        <a:t> </a:t>
                      </a:r>
                      <a:endParaRPr sz="2500" dirty="0">
                        <a:latin typeface="Times New Roman" panose="02020603050405020304" pitchFamily="18" charset="0"/>
                        <a:cs typeface="Times New Roman" panose="02020603050405020304" pitchFamily="18" charset="0"/>
                      </a:endParaRPr>
                    </a:p>
                    <a:p>
                      <a:pPr lvl="0" eaLnBrk="1" fontAlgn="ctr" hangingPunct="1">
                        <a:buNone/>
                      </a:pPr>
                      <a:r>
                        <a:rPr sz="2500" dirty="0">
                          <a:latin typeface="Times New Roman" panose="02020603050405020304" pitchFamily="18" charset="0"/>
                          <a:cs typeface="Times New Roman" panose="02020603050405020304" pitchFamily="18" charset="0"/>
                        </a:rPr>
                        <a:t> </a:t>
                      </a:r>
                      <a:endParaRPr sz="2500" dirty="0">
                        <a:latin typeface="Times New Roman" panose="02020603050405020304" pitchFamily="18" charset="0"/>
                        <a:cs typeface="Times New Roman" panose="02020603050405020304" pitchFamily="18" charset="0"/>
                      </a:endParaRPr>
                    </a:p>
                    <a:p>
                      <a:pPr lvl="0" eaLnBrk="1" fontAlgn="ctr" hangingPunct="1">
                        <a:buNone/>
                      </a:pPr>
                      <a:r>
                        <a:rPr sz="250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777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Lập bảng kế hoạch thực hiện việc nh</a:t>
                      </a:r>
                      <a:r>
                        <a:rPr lang="vi-VN" altLang="x-none" sz="2500" dirty="0">
                          <a:solidFill>
                            <a:srgbClr val="000000"/>
                          </a:solidFill>
                          <a:latin typeface="Times New Roman" panose="02020603050405020304" pitchFamily="18" charset="0"/>
                          <a:ea typeface="Times New Roman" panose="02020603050405020304" pitchFamily="18" charset="0"/>
                        </a:rPr>
                        <a:t>à</a:t>
                      </a:r>
                      <a:r>
                        <a:rPr lang="vi-VN" altLang="x-none" sz="2500" dirty="0">
                          <a:solidFill>
                            <a:srgbClr val="000000"/>
                          </a:solidFill>
                          <a:latin typeface="Times New Roman" panose="02020603050405020304" pitchFamily="18" charset="0"/>
                          <a:cs typeface="Times New Roman" panose="02020603050405020304" pitchFamily="18" charset="0"/>
                        </a:rPr>
                        <a:t> trong một tháng.</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433387">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Học tiếng Anh qua các b</a:t>
                      </a:r>
                      <a:r>
                        <a:rPr lang="vi-VN" altLang="x-none" sz="2500" dirty="0">
                          <a:solidFill>
                            <a:srgbClr val="000000"/>
                          </a:solidFill>
                          <a:latin typeface="Times New Roman" panose="02020603050405020304" pitchFamily="18" charset="0"/>
                          <a:ea typeface="Times New Roman" panose="02020603050405020304" pitchFamily="18" charset="0"/>
                        </a:rPr>
                        <a:t>à</a:t>
                      </a:r>
                      <a:r>
                        <a:rPr lang="vi-VN" altLang="x-none" sz="2500" dirty="0">
                          <a:solidFill>
                            <a:srgbClr val="000000"/>
                          </a:solidFill>
                          <a:latin typeface="Times New Roman" panose="02020603050405020304" pitchFamily="18" charset="0"/>
                          <a:cs typeface="Times New Roman" panose="02020603050405020304" pitchFamily="18" charset="0"/>
                        </a:rPr>
                        <a:t>i hát.</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777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Trao đổi kinh nghiệm học tập với các bạn trong lớp.</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777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Tìm nhiều cách khác nhau để giải quyết một vấn đề giáo viên đưa ra.</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7762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200"/>
                        </a:spcBef>
                        <a:spcAft>
                          <a:spcPts val="200"/>
                        </a:spcAft>
                        <a:buClr>
                          <a:schemeClr val="accent1"/>
                        </a:buClr>
                        <a:buSzPct val="100000"/>
                        <a:buFont typeface="Calibri" panose="020F0502020204030204" pitchFamily="34" charset="0"/>
                        <a:buNone/>
                      </a:pPr>
                      <a:r>
                        <a:rPr lang="vi-VN" altLang="x-none" sz="2500" dirty="0">
                          <a:solidFill>
                            <a:srgbClr val="000000"/>
                          </a:solidFill>
                          <a:latin typeface="Times New Roman" panose="02020603050405020304" pitchFamily="18" charset="0"/>
                          <a:cs typeface="Times New Roman" panose="02020603050405020304" pitchFamily="18" charset="0"/>
                        </a:rPr>
                        <a:t>+ Sử dụng túi vải thay túi ni-lông khi đi mua h</a:t>
                      </a:r>
                      <a:r>
                        <a:rPr lang="vi-VN" altLang="x-none" sz="2500" dirty="0">
                          <a:solidFill>
                            <a:srgbClr val="000000"/>
                          </a:solidFill>
                          <a:latin typeface="Times New Roman" panose="02020603050405020304" pitchFamily="18" charset="0"/>
                          <a:ea typeface="Times New Roman" panose="02020603050405020304" pitchFamily="18" charset="0"/>
                        </a:rPr>
                        <a:t>à</a:t>
                      </a:r>
                      <a:r>
                        <a:rPr lang="vi-VN" altLang="x-none" sz="2500" dirty="0">
                          <a:solidFill>
                            <a:srgbClr val="000000"/>
                          </a:solidFill>
                          <a:latin typeface="Times New Roman" panose="02020603050405020304" pitchFamily="18" charset="0"/>
                          <a:cs typeface="Times New Roman" panose="02020603050405020304" pitchFamily="18" charset="0"/>
                        </a:rPr>
                        <a:t>ng.</a:t>
                      </a:r>
                      <a:endParaRPr lang="vi-VN" altLang="x-none" sz="2500" dirty="0">
                        <a:solidFill>
                          <a:srgbClr val="000000"/>
                        </a:solidFill>
                        <a:latin typeface="Times New Roman" panose="02020603050405020304" pitchFamily="18" charset="0"/>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10" name="Rectangle 9"/>
          <p:cNvSpPr>
            <a:spLocks noChangeArrowheads="1"/>
          </p:cNvSpPr>
          <p:nvPr/>
        </p:nvSpPr>
        <p:spPr bwMode="auto">
          <a:xfrm>
            <a:off x="557213" y="2155825"/>
            <a:ext cx="5486400" cy="684213"/>
          </a:xfrm>
          <a:prstGeom prst="rect">
            <a:avLst/>
          </a:prstGeom>
          <a:solidFill>
            <a:srgbClr val="CCFFCC"/>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2" name="Rectangle 9"/>
          <p:cNvSpPr>
            <a:spLocks noChangeArrowheads="1"/>
          </p:cNvSpPr>
          <p:nvPr/>
        </p:nvSpPr>
        <p:spPr bwMode="auto">
          <a:xfrm>
            <a:off x="520700" y="2917825"/>
            <a:ext cx="5486400" cy="728663"/>
          </a:xfrm>
          <a:prstGeom prst="rect">
            <a:avLst/>
          </a:prstGeom>
          <a:solidFill>
            <a:srgbClr val="FFCC99"/>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3" name="Rectangle 9"/>
          <p:cNvSpPr>
            <a:spLocks noChangeArrowheads="1"/>
          </p:cNvSpPr>
          <p:nvPr/>
        </p:nvSpPr>
        <p:spPr bwMode="auto">
          <a:xfrm>
            <a:off x="569913" y="3694113"/>
            <a:ext cx="5486400" cy="379413"/>
          </a:xfrm>
          <a:prstGeom prst="rect">
            <a:avLst/>
          </a:prstGeom>
          <a:solidFill>
            <a:srgbClr val="FF99CC"/>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4" name="Rectangle 9"/>
          <p:cNvSpPr>
            <a:spLocks noChangeArrowheads="1"/>
          </p:cNvSpPr>
          <p:nvPr/>
        </p:nvSpPr>
        <p:spPr bwMode="auto">
          <a:xfrm>
            <a:off x="547688" y="4165600"/>
            <a:ext cx="5486400" cy="684213"/>
          </a:xfrm>
          <a:prstGeom prst="rect">
            <a:avLst/>
          </a:prstGeom>
          <a:solidFill>
            <a:srgbClr val="CCFFCC"/>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5" name="Rectangle 9"/>
          <p:cNvSpPr>
            <a:spLocks noChangeArrowheads="1"/>
          </p:cNvSpPr>
          <p:nvPr/>
        </p:nvSpPr>
        <p:spPr bwMode="auto">
          <a:xfrm>
            <a:off x="554038" y="4913313"/>
            <a:ext cx="5486400" cy="684213"/>
          </a:xfrm>
          <a:prstGeom prst="rect">
            <a:avLst/>
          </a:prstGeom>
          <a:solidFill>
            <a:srgbClr val="FFFF99"/>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6" name="Rectangle 9"/>
          <p:cNvSpPr>
            <a:spLocks noChangeArrowheads="1"/>
          </p:cNvSpPr>
          <p:nvPr/>
        </p:nvSpPr>
        <p:spPr bwMode="auto">
          <a:xfrm>
            <a:off x="531813" y="5703888"/>
            <a:ext cx="5486400" cy="684213"/>
          </a:xfrm>
          <a:prstGeom prst="rect">
            <a:avLst/>
          </a:prstGeom>
          <a:solidFill>
            <a:srgbClr val="CCFFCC"/>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7" name="Rectangle 9"/>
          <p:cNvSpPr>
            <a:spLocks noChangeArrowheads="1"/>
          </p:cNvSpPr>
          <p:nvPr/>
        </p:nvSpPr>
        <p:spPr bwMode="auto">
          <a:xfrm>
            <a:off x="6169025" y="2198688"/>
            <a:ext cx="5326063" cy="2947988"/>
          </a:xfrm>
          <a:prstGeom prst="rect">
            <a:avLst/>
          </a:prstGeom>
          <a:solidFill>
            <a:srgbClr val="CCFFCC"/>
          </a:solidFill>
          <a:ln w="2540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TRò</a:t>
            </a:r>
            <a:r>
              <a:rPr kumimoji="0" lang="en-US" sz="54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chơi</a:t>
            </a:r>
            <a:r>
              <a:rPr kumimoji="0" lang="en-US" sz="54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Đóng</a:t>
            </a:r>
            <a:r>
              <a:rPr kumimoji="0" lang="en-US" sz="54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rPr>
              <a:t>vai</a:t>
            </a:r>
            <a:endParaRPr kumimoji="0" lang="en-US"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Arial" panose="020B0604020202020204" pitchFamily="34" charset="0"/>
              <a:ea typeface="+mn-ea"/>
              <a:cs typeface="Arial" panose="020B0604020202020204" pitchFamily="34" charset="0"/>
            </a:endParaRPr>
          </a:p>
        </p:txBody>
      </p:sp>
      <p:pic>
        <p:nvPicPr>
          <p:cNvPr id="5" name="Picture 2"/>
          <p:cNvPicPr>
            <a:picLocks noChangeAspect="1"/>
          </p:cNvPicPr>
          <p:nvPr/>
        </p:nvPicPr>
        <p:blipFill>
          <a:blip r:embed="rId1"/>
          <a:srcRect l="16878" t="53352" r="11679"/>
          <a:stretch>
            <a:fillRect/>
          </a:stretch>
        </p:blipFill>
        <p:spPr>
          <a:xfrm>
            <a:off x="5138738" y="3556000"/>
            <a:ext cx="7165975" cy="2773363"/>
          </a:xfrm>
          <a:prstGeom prst="rect">
            <a:avLst/>
          </a:prstGeom>
          <a:noFill/>
          <a:ln w="9525">
            <a:noFill/>
          </a:ln>
        </p:spPr>
      </p:pic>
      <p:sp>
        <p:nvSpPr>
          <p:cNvPr id="6" name="AutoShape 7"/>
          <p:cNvSpPr/>
          <p:nvPr/>
        </p:nvSpPr>
        <p:spPr>
          <a:xfrm>
            <a:off x="5059363" y="1216025"/>
            <a:ext cx="3243262" cy="2133600"/>
          </a:xfrm>
          <a:prstGeom prst="cloudCallout">
            <a:avLst>
              <a:gd name="adj1" fmla="val -17685"/>
              <a:gd name="adj2" fmla="val 85880"/>
            </a:avLst>
          </a:prstGeom>
          <a:solidFill>
            <a:srgbClr val="FFCCFF"/>
          </a:solidFill>
          <a:ln w="9525" cap="flat" cmpd="sng">
            <a:solidFill>
              <a:schemeClr val="tx1"/>
            </a:solidFill>
            <a:prstDash val="solid"/>
            <a:headEnd type="none" w="med" len="med"/>
            <a:tailEnd type="none" w="med" len="med"/>
          </a:ln>
        </p:spPr>
        <p:txBody>
          <a:bodyPr anchor="ctr" anchorCtr="0"/>
          <a:p>
            <a:pPr algn="ctr">
              <a:buNone/>
            </a:pPr>
            <a:r>
              <a:rPr sz="2000" dirty="0">
                <a:solidFill>
                  <a:srgbClr val="0000FF"/>
                </a:solidFill>
                <a:latin typeface="Arial" panose="020B0604020202020204" pitchFamily="34" charset="0"/>
              </a:rPr>
              <a:t>a</a:t>
            </a:r>
            <a:r>
              <a:rPr sz="2000" dirty="0">
                <a:solidFill>
                  <a:srgbClr val="FF0000"/>
                </a:solidFill>
                <a:latin typeface="Arial" panose="020B0604020202020204" pitchFamily="34" charset="0"/>
              </a:rPr>
              <a:t>) Theo em, lời nói của bạn A như vậy có đúng không? Vì sao?</a:t>
            </a:r>
            <a:endParaRPr sz="2000" dirty="0">
              <a:solidFill>
                <a:srgbClr val="FF0000"/>
              </a:solidFill>
              <a:latin typeface="Arial" panose="020B0604020202020204" pitchFamily="34" charset="0"/>
            </a:endParaRPr>
          </a:p>
          <a:p>
            <a:pPr algn="ctr">
              <a:buNone/>
            </a:pPr>
            <a:r>
              <a:rPr sz="2000" b="1" i="1" dirty="0">
                <a:solidFill>
                  <a:srgbClr val="A50021"/>
                </a:solidFill>
                <a:latin typeface="Arial" panose="020B0604020202020204" pitchFamily="34" charset="0"/>
              </a:rPr>
              <a:t>.</a:t>
            </a:r>
            <a:endParaRPr sz="2000" b="1" i="1" dirty="0">
              <a:solidFill>
                <a:srgbClr val="A50021"/>
              </a:solidFill>
              <a:latin typeface="Arial" panose="020B0604020202020204" pitchFamily="34" charset="0"/>
            </a:endParaRPr>
          </a:p>
        </p:txBody>
      </p:sp>
      <p:sp>
        <p:nvSpPr>
          <p:cNvPr id="7" name="AutoShape 7"/>
          <p:cNvSpPr>
            <a:spLocks noChangeArrowheads="1"/>
          </p:cNvSpPr>
          <p:nvPr/>
        </p:nvSpPr>
        <p:spPr bwMode="auto">
          <a:xfrm>
            <a:off x="8267700" y="900113"/>
            <a:ext cx="4037013" cy="2638425"/>
          </a:xfrm>
          <a:prstGeom prst="cloudCallout">
            <a:avLst>
              <a:gd name="adj1" fmla="val -17685"/>
              <a:gd name="adj2" fmla="val 85880"/>
            </a:avLst>
          </a:prstGeom>
          <a:solidFill>
            <a:schemeClr val="accent3">
              <a:lumMod val="20000"/>
              <a:lumOff val="80000"/>
            </a:schemeClr>
          </a:solidFill>
          <a:ln w="9525">
            <a:solidFill>
              <a:schemeClr val="tx1"/>
            </a:solidFill>
            <a:round/>
          </a:ln>
          <a:effectLst/>
        </p:spPr>
        <p:txBody>
          <a:bodyPr anchor="ctr"/>
          <a:p>
            <a:pPr>
              <a:buNone/>
            </a:pPr>
            <a:r>
              <a:rPr sz="2400" dirty="0">
                <a:solidFill>
                  <a:srgbClr val="0000FF"/>
                </a:solidFill>
                <a:latin typeface="Times New Roman" panose="02020603050405020304" pitchFamily="18" charset="0"/>
                <a:cs typeface="Times New Roman" panose="02020603050405020304" pitchFamily="18" charset="0"/>
              </a:rPr>
              <a:t>B Nếu em l</a:t>
            </a:r>
            <a:r>
              <a:rPr sz="2400" dirty="0">
                <a:solidFill>
                  <a:srgbClr val="0000FF"/>
                </a:solidFill>
                <a:latin typeface="Times New Roman" panose="02020603050405020304" pitchFamily="18" charset="0"/>
                <a:ea typeface="Times New Roman" panose="02020603050405020304" pitchFamily="18" charset="0"/>
              </a:rPr>
              <a:t>à</a:t>
            </a:r>
            <a:r>
              <a:rPr sz="2400" dirty="0">
                <a:solidFill>
                  <a:srgbClr val="0000FF"/>
                </a:solidFill>
                <a:latin typeface="Times New Roman" panose="02020603050405020304" pitchFamily="18" charset="0"/>
                <a:cs typeface="Times New Roman" panose="02020603050405020304" pitchFamily="18" charset="0"/>
              </a:rPr>
              <a:t> B em sẽ nói gì với A </a:t>
            </a:r>
            <a:endParaRPr sz="2400" dirty="0">
              <a:solidFill>
                <a:srgbClr val="0000FF"/>
              </a:solidFill>
              <a:latin typeface="Times New Roman" panose="02020603050405020304" pitchFamily="18" charset="0"/>
              <a:cs typeface="Times New Roman" panose="02020603050405020304" pitchFamily="18" charset="0"/>
            </a:endParaRPr>
          </a:p>
          <a:p>
            <a:pPr>
              <a:buNone/>
            </a:pPr>
            <a:endParaRPr sz="2400" dirty="0">
              <a:solidFill>
                <a:srgbClr val="FF0000"/>
              </a:solidFill>
              <a:latin typeface="Times New Roman" panose="02020603050405020304" pitchFamily="18" charset="0"/>
              <a:cs typeface="Times New Roman" panose="02020603050405020304" pitchFamily="18" charset="0"/>
            </a:endParaRPr>
          </a:p>
          <a:p>
            <a:pPr>
              <a:buNone/>
            </a:pPr>
            <a:endParaRPr sz="2400" dirty="0">
              <a:solidFill>
                <a:srgbClr val="FF0000"/>
              </a:solidFill>
              <a:latin typeface="Times New Roman" panose="02020603050405020304" pitchFamily="18" charset="0"/>
              <a:ea typeface="Calibri" panose="020F0502020204030204" pitchFamily="34" charset="0"/>
            </a:endParaRPr>
          </a:p>
        </p:txBody>
      </p:sp>
      <p:pic>
        <p:nvPicPr>
          <p:cNvPr id="8" name="Google Shape;154;p8"/>
          <p:cNvPicPr preferRelativeResize="0">
            <a:picLocks noChangeAspect="1"/>
          </p:cNvPicPr>
          <p:nvPr/>
        </p:nvPicPr>
        <p:blipFill>
          <a:blip r:embed="rId2"/>
          <a:srcRect l="16992" t="-937" r="50159" b="17085"/>
          <a:stretch>
            <a:fillRect/>
          </a:stretch>
        </p:blipFill>
        <p:spPr>
          <a:xfrm>
            <a:off x="103188" y="476250"/>
            <a:ext cx="5153025" cy="6176963"/>
          </a:xfrm>
          <a:prstGeom prst="rect">
            <a:avLst/>
          </a:prstGeom>
          <a:noFill/>
          <a:ln w="9525">
            <a:noFill/>
          </a:ln>
        </p:spPr>
      </p:pic>
      <p:sp>
        <p:nvSpPr>
          <p:cNvPr id="9" name="Snip Diagonal Corner Rectangle 8"/>
          <p:cNvSpPr/>
          <p:nvPr/>
        </p:nvSpPr>
        <p:spPr>
          <a:xfrm>
            <a:off x="315913" y="708025"/>
            <a:ext cx="4262438" cy="682625"/>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p>
            <a:pPr algn="ctr"/>
            <a:r>
              <a:rPr sz="2400" b="1" dirty="0">
                <a:solidFill>
                  <a:srgbClr val="000000"/>
                </a:solidFill>
                <a:latin typeface="Times New Roman" panose="02020603050405020304" pitchFamily="18" charset="0"/>
                <a:cs typeface="Times New Roman" panose="02020603050405020304" pitchFamily="18" charset="0"/>
              </a:rPr>
              <a:t>Đóng vai xử lí tình huống</a:t>
            </a:r>
            <a:endParaRPr sz="2400" b="1" dirty="0">
              <a:solidFill>
                <a:srgbClr val="000000"/>
              </a:solidFill>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300" y="-177674"/>
            <a:ext cx="1943897" cy="1134060"/>
          </a:xfrm>
          <a:prstGeom prst="ellipse">
            <a:avLst/>
          </a:prstGeom>
          <a:ln>
            <a:noFill/>
          </a:ln>
          <a:effectLst>
            <a:softEdge rad="112500"/>
          </a:effectLst>
        </p:spPr>
      </p:pic>
      <p:graphicFrame>
        <p:nvGraphicFramePr>
          <p:cNvPr id="41993" name="Table 41992"/>
          <p:cNvGraphicFramePr/>
          <p:nvPr/>
        </p:nvGraphicFramePr>
        <p:xfrm>
          <a:off x="250825" y="1503363"/>
          <a:ext cx="5005388" cy="4395787"/>
        </p:xfrm>
        <a:graphic>
          <a:graphicData uri="http://schemas.openxmlformats.org/drawingml/2006/table">
            <a:tbl>
              <a:tblPr/>
              <a:tblGrid>
                <a:gridCol w="5005388"/>
              </a:tblGrid>
              <a:tr h="43957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buNone/>
                      </a:pPr>
                      <a:endParaRPr sz="2600" dirty="0">
                        <a:latin typeface="Times New Roman" panose="02020603050405020304" pitchFamily="18" charset="0"/>
                        <a:cs typeface="Calibri" panose="020F0502020204030204" pitchFamily="34" charset="0"/>
                      </a:endParaRPr>
                    </a:p>
                    <a:p>
                      <a:pPr lvl="0" defTabSz="914400" eaLnBrk="1" hangingPunct="1">
                        <a:buNone/>
                      </a:pPr>
                      <a:endParaRPr sz="2600" dirty="0">
                        <a:latin typeface="Times New Roman" panose="02020603050405020304" pitchFamily="18" charset="0"/>
                        <a:cs typeface="Calibri" panose="020F0502020204030204" pitchFamily="34" charset="0"/>
                      </a:endParaRPr>
                    </a:p>
                    <a:p>
                      <a:pPr lvl="0" defTabSz="914400" eaLnBrk="1" hangingPunct="1">
                        <a:buNone/>
                      </a:pPr>
                      <a:r>
                        <a:rPr lang="vi-VN" altLang="x-none" sz="2800" dirty="0">
                          <a:latin typeface="Arial" panose="020B0604020202020204" pitchFamily="34" charset="0"/>
                        </a:rPr>
                        <a:t>Trong giờ làm việc nhóm, bạn A nói riêng với bạn B: “Nhóm mình có bạn H học giỏi nên chúng mình không cần suy nghĩ hay làm gì đâu, vì đã có bạn H làm hết rồi". </a:t>
                      </a:r>
                      <a:endParaRPr sz="2600" dirty="0">
                        <a:latin typeface="Times New Roman" panose="02020603050405020304" pitchFamily="18" charset="0"/>
                        <a:cs typeface="Calibri" panose="020F0502020204030204" pitchFamily="34" charset="0"/>
                      </a:endParaRPr>
                    </a:p>
                    <a:p>
                      <a:pPr lvl="0" defTabSz="914400" eaLnBrk="1" hangingPunct="1">
                        <a:buNone/>
                      </a:pPr>
                      <a:endParaRPr lang="en-US" sz="2400" dirty="0">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lnTlToBr>
                      <a:noFill/>
                    </a:lnTlToBr>
                    <a:lnBlToTr>
                      <a:noFill/>
                    </a:lnBlToTr>
                    <a:noFill/>
                  </a:tcPr>
                </a:tc>
              </a:tr>
            </a:tbl>
          </a:graphicData>
        </a:graphic>
      </p:graphicFrame>
      <p:pic>
        <p:nvPicPr>
          <p:cNvPr id="41995" name="Shape 1"/>
          <p:cNvPicPr>
            <a:picLocks noChangeAspect="1"/>
          </p:cNvPicPr>
          <p:nvPr/>
        </p:nvPicPr>
        <p:blipFill>
          <a:blip r:embed="rId4"/>
          <a:stretch>
            <a:fillRect/>
          </a:stretch>
        </p:blipFill>
        <p:spPr>
          <a:xfrm>
            <a:off x="10487025" y="4763"/>
            <a:ext cx="1704975" cy="979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41993"/>
                                        </p:tgtEl>
                                        <p:attrNameLst>
                                          <p:attrName>style.visibility</p:attrName>
                                        </p:attrNameLst>
                                      </p:cBhvr>
                                      <p:to>
                                        <p:strVal val="visible"/>
                                      </p:to>
                                    </p:set>
                                    <p:animEffect transition="in" filter="barn(inVertical)">
                                      <p:cBhvr>
                                        <p:cTn id="15" dur="500"/>
                                        <p:tgtEl>
                                          <p:spTgt spid="4199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3" name="Rectangle 5"/>
          <p:cNvSpPr/>
          <p:nvPr/>
        </p:nvSpPr>
        <p:spPr>
          <a:xfrm>
            <a:off x="0" y="76200"/>
            <a:ext cx="12192000" cy="793750"/>
          </a:xfrm>
          <a:prstGeom prst="rect">
            <a:avLst/>
          </a:prstGeom>
          <a:solidFill>
            <a:srgbClr val="FFFFFF"/>
          </a:solidFill>
          <a:ln w="9525">
            <a:noFill/>
          </a:ln>
        </p:spPr>
        <p:txBody>
          <a:bodyPr anchor="ctr" anchorCtr="0">
            <a:spAutoFit/>
          </a:bodyPr>
          <a:p>
            <a:pPr algn="justLow"/>
            <a:r>
              <a:rPr lang="vi-VN" altLang="x-none" sz="2300" b="1" dirty="0">
                <a:latin typeface="Arial" panose="020B0604020202020204" pitchFamily="34" charset="0"/>
              </a:rPr>
              <a:t>Bài tập 2:</a:t>
            </a:r>
            <a:r>
              <a:rPr lang="vi-VN" altLang="x-none" sz="2300" dirty="0">
                <a:latin typeface="Arial" panose="020B0604020202020204" pitchFamily="34" charset="0"/>
              </a:rPr>
              <a:t> Trong giờ làm việc nhóm, bạn A nói riêng với bạn B: “Nhóm mình có bạn H học giỏi nên chúng mình không cần suy nghĩ hay làm gì đâu, vì đã có bạn H làm hết rồi". </a:t>
            </a:r>
            <a:endParaRPr sz="2300" dirty="0">
              <a:latin typeface="Arial" panose="020B0604020202020204" pitchFamily="34" charset="0"/>
            </a:endParaRPr>
          </a:p>
        </p:txBody>
      </p:sp>
      <p:pic>
        <p:nvPicPr>
          <p:cNvPr id="109597" name="Picture 29" descr="kho-khan-khi-lam-viec-nhom-2"/>
          <p:cNvPicPr>
            <a:picLocks noChangeAspect="1"/>
          </p:cNvPicPr>
          <p:nvPr/>
        </p:nvPicPr>
        <p:blipFill>
          <a:blip r:embed="rId1"/>
          <a:stretch>
            <a:fillRect/>
          </a:stretch>
        </p:blipFill>
        <p:spPr>
          <a:xfrm>
            <a:off x="185738" y="1255713"/>
            <a:ext cx="7620000" cy="3981450"/>
          </a:xfrm>
          <a:prstGeom prst="rect">
            <a:avLst/>
          </a:prstGeom>
          <a:noFill/>
          <a:ln w="9525">
            <a:noFill/>
          </a:ln>
        </p:spPr>
      </p:pic>
      <p:sp>
        <p:nvSpPr>
          <p:cNvPr id="109598" name="Rectangle 30"/>
          <p:cNvSpPr/>
          <p:nvPr/>
        </p:nvSpPr>
        <p:spPr>
          <a:xfrm>
            <a:off x="201613" y="1022350"/>
            <a:ext cx="8380412" cy="793750"/>
          </a:xfrm>
          <a:prstGeom prst="rect">
            <a:avLst/>
          </a:prstGeom>
          <a:noFill/>
          <a:ln w="9525">
            <a:noFill/>
          </a:ln>
        </p:spPr>
        <p:txBody>
          <a:bodyPr wrap="none" anchor="ctr" anchorCtr="0">
            <a:spAutoFit/>
          </a:bodyPr>
          <a:p>
            <a:r>
              <a:rPr sz="2300" dirty="0">
                <a:solidFill>
                  <a:srgbClr val="0000FF"/>
                </a:solidFill>
                <a:latin typeface="Arial" panose="020B0604020202020204" pitchFamily="34" charset="0"/>
              </a:rPr>
              <a:t>a) Theo em, lời nói của bạn A như vậy có đúng không? Vì sao?</a:t>
            </a:r>
            <a:endParaRPr sz="2300" dirty="0">
              <a:solidFill>
                <a:srgbClr val="0000FF"/>
              </a:solidFill>
              <a:latin typeface="Arial" panose="020B0604020202020204" pitchFamily="34" charset="0"/>
            </a:endParaRPr>
          </a:p>
          <a:p>
            <a:r>
              <a:rPr sz="2300" dirty="0">
                <a:solidFill>
                  <a:srgbClr val="0000FF"/>
                </a:solidFill>
                <a:latin typeface="Arial" panose="020B0604020202020204" pitchFamily="34" charset="0"/>
              </a:rPr>
              <a:t>b) Nếu em là bạn B, em sẽ nói gì với A?</a:t>
            </a:r>
            <a:endParaRPr sz="2300" dirty="0">
              <a:solidFill>
                <a:srgbClr val="0000FF"/>
              </a:solidFill>
              <a:latin typeface="Arial" panose="020B0604020202020204" pitchFamily="34" charset="0"/>
            </a:endParaRPr>
          </a:p>
        </p:txBody>
      </p:sp>
      <p:sp>
        <p:nvSpPr>
          <p:cNvPr id="109599" name="Rectangle 31"/>
          <p:cNvSpPr/>
          <p:nvPr/>
        </p:nvSpPr>
        <p:spPr>
          <a:xfrm>
            <a:off x="7840663" y="1852613"/>
            <a:ext cx="4351337" cy="2663825"/>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sz="2400" dirty="0">
                <a:latin typeface="Arial" panose="020B0604020202020204" pitchFamily="34" charset="0"/>
              </a:rPr>
              <a:t>a) Lời của bạn A như vậy là không đúng. Bởi vì lời nói ấy thể hiện sự thiếu tự giác, thiếu trách nhiệm trong công việc chung của nhóm, ỉ lại vào bạn H quá nhiều, thiếu đi sự cần cù, sáng tạo trong học tập. </a:t>
            </a:r>
            <a:endParaRPr sz="2400" dirty="0">
              <a:latin typeface="Arial" panose="020B0604020202020204" pitchFamily="34" charset="0"/>
            </a:endParaRPr>
          </a:p>
        </p:txBody>
      </p:sp>
      <p:sp>
        <p:nvSpPr>
          <p:cNvPr id="109600" name="Rectangle 32"/>
          <p:cNvSpPr/>
          <p:nvPr/>
        </p:nvSpPr>
        <p:spPr>
          <a:xfrm>
            <a:off x="601663" y="5118100"/>
            <a:ext cx="11590337" cy="1235075"/>
          </a:xfrm>
          <a:prstGeom prst="rect">
            <a:avLst/>
          </a:prstGeom>
          <a:noFill/>
          <a:ln w="9525">
            <a:noFill/>
          </a:ln>
        </p:spPr>
        <p:txBody>
          <a:bodyPr anchor="ctr" anchorCtr="0">
            <a:spAutoFit/>
          </a:bodyPr>
          <a:p>
            <a:r>
              <a:rPr sz="2500" dirty="0">
                <a:solidFill>
                  <a:srgbClr val="0000FF"/>
                </a:solidFill>
                <a:latin typeface="Arial" panose="020B0604020202020204" pitchFamily="34" charset="0"/>
              </a:rPr>
              <a:t>b) Nếu là bạn B, em sẽ giải thích cho A hiểu về vai trò và trách nhiệm của mỗi người trong công việc chung. Nếu A vẫn không nghe, em sẽ nêu ý kiến với trưởng nhóm đánh giá đúng sự đóng góp của các thành viên và cho điểm. </a:t>
            </a:r>
            <a:endParaRPr sz="250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linds(horizontal)">
                                      <p:cBhvr>
                                        <p:cTn id="7" dur="500"/>
                                        <p:tgtEl>
                                          <p:spTgt spid="1095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8"/>
                                        </p:tgtEl>
                                        <p:attrNameLst>
                                          <p:attrName>style.visibility</p:attrName>
                                        </p:attrNameLst>
                                      </p:cBhvr>
                                      <p:to>
                                        <p:strVal val="visible"/>
                                      </p:to>
                                    </p:set>
                                    <p:animEffect transition="in" filter="blinds(horizontal)">
                                      <p:cBhvr>
                                        <p:cTn id="12" dur="500"/>
                                        <p:tgtEl>
                                          <p:spTgt spid="1095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597"/>
                                        </p:tgtEl>
                                        <p:attrNameLst>
                                          <p:attrName>style.visibility</p:attrName>
                                        </p:attrNameLst>
                                      </p:cBhvr>
                                      <p:to>
                                        <p:strVal val="visible"/>
                                      </p:to>
                                    </p:set>
                                    <p:animEffect transition="in" filter="blinds(horizontal)">
                                      <p:cBhvr>
                                        <p:cTn id="17" dur="500"/>
                                        <p:tgtEl>
                                          <p:spTgt spid="1095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99"/>
                                        </p:tgtEl>
                                        <p:attrNameLst>
                                          <p:attrName>style.visibility</p:attrName>
                                        </p:attrNameLst>
                                      </p:cBhvr>
                                      <p:to>
                                        <p:strVal val="visible"/>
                                      </p:to>
                                    </p:set>
                                    <p:animEffect transition="in" filter="blinds(horizontal)">
                                      <p:cBhvr>
                                        <p:cTn id="22" dur="500"/>
                                        <p:tgtEl>
                                          <p:spTgt spid="1095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600"/>
                                        </p:tgtEl>
                                        <p:attrNameLst>
                                          <p:attrName>style.visibility</p:attrName>
                                        </p:attrNameLst>
                                      </p:cBhvr>
                                      <p:to>
                                        <p:strVal val="visible"/>
                                      </p:to>
                                    </p:set>
                                    <p:animEffect transition="in" filter="blinds(horizontal)">
                                      <p:cBhvr>
                                        <p:cTn id="27" dur="500"/>
                                        <p:tgtEl>
                                          <p:spTgt spid="109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98" grpId="0"/>
      <p:bldP spid="109599" grpId="0" animBg="1"/>
      <p:bldP spid="1096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0" y="411163"/>
            <a:ext cx="9209088" cy="3994150"/>
            <a:chOff x="114868" y="-346472"/>
            <a:chExt cx="7805125" cy="7426902"/>
          </a:xfrm>
        </p:grpSpPr>
        <p:pic>
          <p:nvPicPr>
            <p:cNvPr id="44041" name="Google Shape;154;p8"/>
            <p:cNvPicPr preferRelativeResize="0">
              <a:picLocks noChangeAspect="1"/>
            </p:cNvPicPr>
            <p:nvPr/>
          </p:nvPicPr>
          <p:blipFill>
            <a:blip r:embed="rId1"/>
            <a:srcRect l="16992" t="-937" r="50159" b="17085"/>
            <a:stretch>
              <a:fillRect/>
            </a:stretch>
          </p:blipFill>
          <p:spPr>
            <a:xfrm>
              <a:off x="114868" y="-346472"/>
              <a:ext cx="7805125" cy="6999519"/>
            </a:xfrm>
            <a:prstGeom prst="rect">
              <a:avLst/>
            </a:prstGeom>
            <a:noFill/>
            <a:ln w="9525">
              <a:noFill/>
            </a:ln>
          </p:spPr>
        </p:pic>
        <p:pic>
          <p:nvPicPr>
            <p:cNvPr id="44042" name="Google Shape;155;p8"/>
            <p:cNvPicPr preferRelativeResize="0">
              <a:picLocks noChangeAspect="1"/>
            </p:cNvPicPr>
            <p:nvPr/>
          </p:nvPicPr>
          <p:blipFill>
            <a:blip r:embed="rId2"/>
            <a:stretch>
              <a:fillRect/>
            </a:stretch>
          </p:blipFill>
          <p:spPr>
            <a:xfrm>
              <a:off x="3068240" y="4750073"/>
              <a:ext cx="2072846" cy="2330357"/>
            </a:xfrm>
            <a:prstGeom prst="rect">
              <a:avLst/>
            </a:prstGeom>
            <a:noFill/>
            <a:ln w="9525">
              <a:noFill/>
            </a:ln>
          </p:spPr>
        </p:pic>
      </p:grpSp>
      <p:pic>
        <p:nvPicPr>
          <p:cNvPr id="9" name="Shape 95"/>
          <p:cNvPicPr>
            <a:picLocks noChangeAspect="1"/>
          </p:cNvPicPr>
          <p:nvPr/>
        </p:nvPicPr>
        <p:blipFill>
          <a:blip r:embed="rId3"/>
          <a:stretch>
            <a:fillRect/>
          </a:stretch>
        </p:blipFill>
        <p:spPr>
          <a:xfrm>
            <a:off x="8755063" y="1039813"/>
            <a:ext cx="3436937" cy="2795587"/>
          </a:xfrm>
          <a:prstGeom prst="rect">
            <a:avLst/>
          </a:prstGeom>
          <a:noFill/>
          <a:ln w="9525">
            <a:noFill/>
          </a:ln>
        </p:spPr>
      </p:pic>
      <p:sp>
        <p:nvSpPr>
          <p:cNvPr id="11" name="Rectangle: Rounded Corners 1"/>
          <p:cNvSpPr/>
          <p:nvPr/>
        </p:nvSpPr>
        <p:spPr>
          <a:xfrm>
            <a:off x="2573625" y="57173"/>
            <a:ext cx="4715695" cy="72659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65100" algn="just" eaLnBrk="1" hangingPunct="1">
              <a:lnSpc>
                <a:spcPct val="130000"/>
              </a:lnSpc>
              <a:spcAft>
                <a:spcPts val="200"/>
              </a:spcAft>
              <a:buNone/>
            </a:pPr>
            <a:endParaRPr sz="3200" b="1" dirty="0">
              <a:solidFill>
                <a:srgbClr val="FF0000"/>
              </a:solidFill>
              <a:latin typeface="SVN-Vanilla Daisy Pro"/>
              <a:cs typeface="Times New Roman" panose="02020603050405020304" pitchFamily="18" charset="0"/>
            </a:endParaRPr>
          </a:p>
          <a:p>
            <a:pPr lvl="0" indent="165100" algn="just" eaLnBrk="1" hangingPunct="1">
              <a:lnSpc>
                <a:spcPct val="130000"/>
              </a:lnSpc>
              <a:spcAft>
                <a:spcPts val="200"/>
              </a:spcAft>
              <a:buNone/>
            </a:pPr>
            <a:r>
              <a:rPr sz="3200" b="1" dirty="0">
                <a:solidFill>
                  <a:srgbClr val="FF0000"/>
                </a:solidFill>
                <a:latin typeface="Calibri" panose="020F0502020204030204" pitchFamily="34" charset="0"/>
                <a:cs typeface="Times New Roman" panose="02020603050405020304" pitchFamily="18" charset="0"/>
              </a:rPr>
              <a:t>Hoạt động: </a:t>
            </a:r>
            <a:r>
              <a:rPr sz="3200" b="1" dirty="0">
                <a:solidFill>
                  <a:srgbClr val="FF0000"/>
                </a:solidFill>
                <a:latin typeface="Calibri" panose="020F0502020204030204" pitchFamily="34" charset="0"/>
                <a:cs typeface="Arial" panose="020B0604020202020204" pitchFamily="34" charset="0"/>
              </a:rPr>
              <a:t>Chia sẻ</a:t>
            </a:r>
            <a:endParaRPr sz="3200" b="1" dirty="0">
              <a:solidFill>
                <a:srgbClr val="FF0000"/>
              </a:solidFill>
              <a:latin typeface="Calibri" panose="020F0502020204030204" pitchFamily="34" charset="0"/>
              <a:cs typeface="Arial" panose="020B0604020202020204" pitchFamily="34" charset="0"/>
            </a:endParaRPr>
          </a:p>
          <a:p>
            <a:pPr lvl="0" indent="165100" algn="ctr" eaLnBrk="1" hangingPunct="1">
              <a:buNone/>
            </a:pPr>
            <a:endParaRPr sz="3200" b="1" dirty="0">
              <a:solidFill>
                <a:srgbClr val="FF0000"/>
              </a:solidFill>
              <a:latin typeface="SVN-Vanilla Daisy Pro"/>
              <a:cs typeface="Times New Roman" panose="02020603050405020304" pitchFamily="18" charset="0"/>
            </a:endParaRPr>
          </a:p>
          <a:p>
            <a:pPr lvl="0" indent="165100" algn="ctr" eaLnBrk="1" hangingPunct="1">
              <a:buNone/>
            </a:pPr>
            <a:r>
              <a:rPr dirty="0">
                <a:solidFill>
                  <a:srgbClr val="FFFFFF"/>
                </a:solidFill>
                <a:latin typeface="Times New Roman" panose="02020603050405020304" pitchFamily="18" charset="0"/>
                <a:cs typeface="Times New Roman" panose="02020603050405020304" pitchFamily="18" charset="0"/>
              </a:rPr>
              <a:t> </a:t>
            </a:r>
            <a:endParaRPr dirty="0">
              <a:solidFill>
                <a:srgbClr val="FFFFFF"/>
              </a:solidFill>
              <a:latin typeface="Times New Roman" panose="02020603050405020304" pitchFamily="18" charset="0"/>
              <a:ea typeface="Times New Roman" panose="02020603050405020304" pitchFamily="18" charset="0"/>
            </a:endParaRPr>
          </a:p>
        </p:txBody>
      </p:sp>
      <p:pic>
        <p:nvPicPr>
          <p:cNvPr id="44039" name="Shape 1"/>
          <p:cNvPicPr>
            <a:picLocks noChangeAspect="1"/>
          </p:cNvPicPr>
          <p:nvPr/>
        </p:nvPicPr>
        <p:blipFill>
          <a:blip r:embed="rId4"/>
          <a:stretch>
            <a:fillRect/>
          </a:stretch>
        </p:blipFill>
        <p:spPr>
          <a:xfrm>
            <a:off x="11033125" y="0"/>
            <a:ext cx="1158875" cy="1047750"/>
          </a:xfrm>
          <a:prstGeom prst="rect">
            <a:avLst/>
          </a:prstGeom>
          <a:noFill/>
          <a:ln w="9525">
            <a:noFill/>
          </a:ln>
        </p:spPr>
      </p:pic>
      <p:sp>
        <p:nvSpPr>
          <p:cNvPr id="13" name="Rectangle 12"/>
          <p:cNvSpPr/>
          <p:nvPr/>
        </p:nvSpPr>
        <p:spPr>
          <a:xfrm>
            <a:off x="914400" y="1135063"/>
            <a:ext cx="6784975" cy="249237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sz="2000" b="1" dirty="0">
                <a:solidFill>
                  <a:srgbClr val="FF0000"/>
                </a:solidFill>
                <a:latin typeface="Calibri" panose="020F0502020204030204" pitchFamily="34" charset="0"/>
              </a:rPr>
              <a:t>Bài tập 3: </a:t>
            </a:r>
            <a:r>
              <a:rPr sz="2000" dirty="0">
                <a:solidFill>
                  <a:srgbClr val="FF0000"/>
                </a:solidFill>
                <a:latin typeface="Calibri" panose="020F0502020204030204" pitchFamily="34" charset="0"/>
              </a:rPr>
              <a:t>Thấy khách đến cửa hàng bánh của mình ngày càng giảm, anh T đã nghĩ ra nhiều cách để thu hút khách như: bổ sung thêm nhiều vị mới, thiết kế lại nhãn dán, giảm giá, tích điểm đổi quà,...</a:t>
            </a:r>
            <a:endParaRPr sz="2000" dirty="0">
              <a:solidFill>
                <a:srgbClr val="FF0000"/>
              </a:solidFill>
              <a:latin typeface="Calibri" panose="020F0502020204030204" pitchFamily="34" charset="0"/>
            </a:endParaRPr>
          </a:p>
          <a:p>
            <a:pPr lvl="0" eaLnBrk="1" hangingPunct="1"/>
            <a:r>
              <a:rPr sz="2000" dirty="0">
                <a:solidFill>
                  <a:srgbClr val="FF0000"/>
                </a:solidFill>
                <a:latin typeface="Calibri" panose="020F0502020204030204" pitchFamily="34" charset="0"/>
              </a:rPr>
              <a:t>Em nhận xét thế nào về việc làm của anh T? Hãy kể thêm những việc làm thể hiện sự sáng tạo trong lao động mà em biết.</a:t>
            </a:r>
            <a:endParaRPr sz="2000" dirty="0">
              <a:solidFill>
                <a:srgbClr val="FF0000"/>
              </a:solidFill>
              <a:latin typeface="Calibri" panose="020F0502020204030204" pitchFamily="34" charset="0"/>
            </a:endParaRPr>
          </a:p>
          <a:p>
            <a:pPr lvl="0" algn="ctr" eaLnBrk="1" hangingPunct="1"/>
            <a:endParaRPr sz="2000"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57" name="Picture 29" descr="images"/>
          <p:cNvPicPr>
            <a:picLocks noChangeAspect="1"/>
          </p:cNvPicPr>
          <p:nvPr/>
        </p:nvPicPr>
        <p:blipFill>
          <a:blip r:embed="rId1"/>
          <a:stretch>
            <a:fillRect/>
          </a:stretch>
        </p:blipFill>
        <p:spPr>
          <a:xfrm>
            <a:off x="0" y="0"/>
            <a:ext cx="12192000" cy="4343400"/>
          </a:xfrm>
          <a:prstGeom prst="rect">
            <a:avLst/>
          </a:prstGeom>
          <a:noFill/>
          <a:ln w="9525">
            <a:noFill/>
          </a:ln>
        </p:spPr>
      </p:pic>
      <p:sp>
        <p:nvSpPr>
          <p:cNvPr id="99358" name="Rectangle 30"/>
          <p:cNvSpPr/>
          <p:nvPr/>
        </p:nvSpPr>
        <p:spPr>
          <a:xfrm>
            <a:off x="5573713" y="598488"/>
            <a:ext cx="6267450" cy="3140075"/>
          </a:xfrm>
          <a:prstGeom prst="rect">
            <a:avLst/>
          </a:prstGeom>
          <a:noFill/>
          <a:ln w="9525">
            <a:noFill/>
          </a:ln>
        </p:spPr>
        <p:txBody>
          <a:bodyPr anchor="ctr" anchorCtr="0">
            <a:spAutoFit/>
          </a:bodyPr>
          <a:p>
            <a:r>
              <a:rPr sz="2500" b="1" dirty="0">
                <a:solidFill>
                  <a:schemeClr val="bg1"/>
                </a:solidFill>
                <a:latin typeface="Arial" panose="020B0604020202020204" pitchFamily="34" charset="0"/>
              </a:rPr>
              <a:t>Bài tập 3: </a:t>
            </a:r>
            <a:r>
              <a:rPr sz="2500" dirty="0">
                <a:solidFill>
                  <a:schemeClr val="bg1"/>
                </a:solidFill>
                <a:latin typeface="Arial" panose="020B0604020202020204" pitchFamily="34" charset="0"/>
              </a:rPr>
              <a:t>Thấy khách đến cửa hàng bánh của mình ngày càng giảm, anh T đã nghĩ ra nhiều cách để thu hút khách như: bổ sung thêm nhiều vị mới, thiết kế lại nhãn dán, giảm giá, tích điểm đổi quà,...</a:t>
            </a:r>
            <a:endParaRPr sz="2500" dirty="0">
              <a:solidFill>
                <a:schemeClr val="bg1"/>
              </a:solidFill>
              <a:latin typeface="Arial" panose="020B0604020202020204" pitchFamily="34" charset="0"/>
            </a:endParaRPr>
          </a:p>
          <a:p>
            <a:r>
              <a:rPr sz="2500" dirty="0">
                <a:solidFill>
                  <a:schemeClr val="bg1"/>
                </a:solidFill>
                <a:latin typeface="Arial" panose="020B0604020202020204" pitchFamily="34" charset="0"/>
              </a:rPr>
              <a:t>Em nhận xét thế nào về việc làm của anh T? Hãy kể thêm những việc làm thể hiện sự sáng tạo trong lao động mà em biết.</a:t>
            </a:r>
            <a:endParaRPr sz="2500" dirty="0">
              <a:solidFill>
                <a:schemeClr val="bg1"/>
              </a:solidFill>
              <a:latin typeface="Arial" panose="020B0604020202020204" pitchFamily="34" charset="0"/>
            </a:endParaRPr>
          </a:p>
        </p:txBody>
      </p:sp>
      <p:sp>
        <p:nvSpPr>
          <p:cNvPr id="99359" name="Rectangle 31"/>
          <p:cNvSpPr/>
          <p:nvPr/>
        </p:nvSpPr>
        <p:spPr>
          <a:xfrm>
            <a:off x="393700" y="4638675"/>
            <a:ext cx="11493500" cy="1692275"/>
          </a:xfrm>
          <a:prstGeom prst="rect">
            <a:avLst/>
          </a:prstGeom>
          <a:noFill/>
          <a:ln w="9525">
            <a:noFill/>
          </a:ln>
        </p:spPr>
        <p:txBody>
          <a:bodyPr anchor="ctr" anchorCtr="0">
            <a:spAutoFit/>
          </a:bodyPr>
          <a:p>
            <a:r>
              <a:rPr sz="3500" dirty="0">
                <a:solidFill>
                  <a:srgbClr val="0000FF"/>
                </a:solidFill>
                <a:latin typeface="Arial" panose="020B0604020202020204" pitchFamily="34" charset="0"/>
              </a:rPr>
              <a:t>Việc làm của anh T cực kì sáng tạo và thông minh, anh T làm như vậy sẽ thu hút được rất nhiều khách hàng bởi những chương trình mới anh mang đến.  </a:t>
            </a:r>
            <a:endParaRPr sz="350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357"/>
                                        </p:tgtEl>
                                        <p:attrNameLst>
                                          <p:attrName>style.visibility</p:attrName>
                                        </p:attrNameLst>
                                      </p:cBhvr>
                                      <p:to>
                                        <p:strVal val="visible"/>
                                      </p:to>
                                    </p:set>
                                    <p:animEffect transition="in" filter="blinds(horizontal)">
                                      <p:cBhvr>
                                        <p:cTn id="7" dur="500"/>
                                        <p:tgtEl>
                                          <p:spTgt spid="993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58"/>
                                        </p:tgtEl>
                                        <p:attrNameLst>
                                          <p:attrName>style.visibility</p:attrName>
                                        </p:attrNameLst>
                                      </p:cBhvr>
                                      <p:to>
                                        <p:strVal val="visible"/>
                                      </p:to>
                                    </p:set>
                                    <p:animEffect transition="in" filter="blinds(horizontal)">
                                      <p:cBhvr>
                                        <p:cTn id="12" dur="500"/>
                                        <p:tgtEl>
                                          <p:spTgt spid="993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59"/>
                                        </p:tgtEl>
                                        <p:attrNameLst>
                                          <p:attrName>style.visibility</p:attrName>
                                        </p:attrNameLst>
                                      </p:cBhvr>
                                      <p:to>
                                        <p:strVal val="visible"/>
                                      </p:to>
                                    </p:set>
                                    <p:animEffect transition="in" filter="blinds(horizontal)">
                                      <p:cBhvr>
                                        <p:cTn id="17" dur="500"/>
                                        <p:tgtEl>
                                          <p:spTgt spid="99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p:bldP spid="993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Rectangle 21"/>
          <p:cNvSpPr/>
          <p:nvPr/>
        </p:nvSpPr>
        <p:spPr>
          <a:xfrm>
            <a:off x="1203325" y="40163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3" name="Rectangle 22"/>
          <p:cNvSpPr/>
          <p:nvPr/>
        </p:nvSpPr>
        <p:spPr>
          <a:xfrm>
            <a:off x="1203325" y="30940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4" name="Rectangle 23"/>
          <p:cNvSpPr/>
          <p:nvPr/>
        </p:nvSpPr>
        <p:spPr>
          <a:xfrm>
            <a:off x="1203325" y="2170113"/>
            <a:ext cx="595313" cy="595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6" name="Rectangle 25"/>
          <p:cNvSpPr/>
          <p:nvPr/>
        </p:nvSpPr>
        <p:spPr>
          <a:xfrm>
            <a:off x="1203325" y="4938713"/>
            <a:ext cx="595313" cy="595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7" name="Rectangle 26"/>
          <p:cNvSpPr/>
          <p:nvPr/>
        </p:nvSpPr>
        <p:spPr>
          <a:xfrm>
            <a:off x="1203325" y="12477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28" name="Down Arrow 1"/>
          <p:cNvSpPr/>
          <p:nvPr/>
        </p:nvSpPr>
        <p:spPr>
          <a:xfrm rot="10800000" flipH="1">
            <a:off x="1314450" y="50260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sp>
        <p:nvSpPr>
          <p:cNvPr id="29" name="Donut 15"/>
          <p:cNvSpPr/>
          <p:nvPr/>
        </p:nvSpPr>
        <p:spPr>
          <a:xfrm>
            <a:off x="1328738" y="13716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latin typeface="Calibri" panose="020F0502020204030204" pitchFamily="34" charset="0"/>
              <a:ea typeface="Malgun Gothic" panose="020B0503020000020004" pitchFamily="34" charset="-127"/>
            </a:endParaRPr>
          </a:p>
        </p:txBody>
      </p:sp>
      <p:sp>
        <p:nvSpPr>
          <p:cNvPr id="30" name="Rectangle 1"/>
          <p:cNvSpPr>
            <a:spLocks noChangeAspect="1"/>
          </p:cNvSpPr>
          <p:nvPr/>
        </p:nvSpPr>
        <p:spPr>
          <a:xfrm>
            <a:off x="1331913" y="4113213"/>
            <a:ext cx="352425" cy="35083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404040"/>
              </a:solidFill>
              <a:latin typeface="Calibri" panose="020F0502020204030204" pitchFamily="34" charset="0"/>
              <a:ea typeface="Malgun Gothic" panose="020B0503020000020004" pitchFamily="34" charset="-127"/>
            </a:endParaRPr>
          </a:p>
        </p:txBody>
      </p:sp>
      <p:sp>
        <p:nvSpPr>
          <p:cNvPr id="31" name="Rounded Rectangle 24"/>
          <p:cNvSpPr>
            <a:spLocks noChangeAspect="1"/>
          </p:cNvSpPr>
          <p:nvPr/>
        </p:nvSpPr>
        <p:spPr>
          <a:xfrm>
            <a:off x="1335088" y="32607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404040"/>
              </a:solidFill>
              <a:latin typeface="Calibri" panose="020F0502020204030204" pitchFamily="34" charset="0"/>
              <a:ea typeface="Malgun Gothic" panose="020B0503020000020004" pitchFamily="34" charset="-127"/>
            </a:endParaRPr>
          </a:p>
        </p:txBody>
      </p:sp>
      <p:sp>
        <p:nvSpPr>
          <p:cNvPr id="32" name="Freeform 35"/>
          <p:cNvSpPr>
            <a:spLocks noChangeAspect="1"/>
          </p:cNvSpPr>
          <p:nvPr/>
        </p:nvSpPr>
        <p:spPr>
          <a:xfrm rot="8580000">
            <a:off x="1335088" y="23034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404040"/>
              </a:solidFill>
              <a:latin typeface="Calibri" panose="020F0502020204030204" pitchFamily="34" charset="0"/>
              <a:ea typeface="Malgun Gothic" panose="020B0503020000020004" pitchFamily="34" charset="-127"/>
            </a:endParaRPr>
          </a:p>
        </p:txBody>
      </p:sp>
      <p:sp>
        <p:nvSpPr>
          <p:cNvPr id="48" name="Freeform 47"/>
          <p:cNvSpPr/>
          <p:nvPr/>
        </p:nvSpPr>
        <p:spPr>
          <a:xfrm>
            <a:off x="0" y="12477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49" name="Freeform 48"/>
          <p:cNvSpPr/>
          <p:nvPr/>
        </p:nvSpPr>
        <p:spPr>
          <a:xfrm>
            <a:off x="0" y="21701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0" name="Freeform 49"/>
          <p:cNvSpPr/>
          <p:nvPr/>
        </p:nvSpPr>
        <p:spPr>
          <a:xfrm>
            <a:off x="0" y="30940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1" name="Freeform 50"/>
          <p:cNvSpPr/>
          <p:nvPr/>
        </p:nvSpPr>
        <p:spPr>
          <a:xfrm flipV="1">
            <a:off x="3175" y="3516313"/>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2" name="Freeform 51"/>
          <p:cNvSpPr/>
          <p:nvPr/>
        </p:nvSpPr>
        <p:spPr>
          <a:xfrm flipV="1">
            <a:off x="0" y="34401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pP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116786" name="Rectangle 50"/>
          <p:cNvSpPr/>
          <p:nvPr/>
        </p:nvSpPr>
        <p:spPr>
          <a:xfrm>
            <a:off x="1749425" y="285750"/>
            <a:ext cx="10201275" cy="473075"/>
          </a:xfrm>
          <a:prstGeom prst="rect">
            <a:avLst/>
          </a:prstGeom>
          <a:noFill/>
          <a:ln w="9525">
            <a:noFill/>
          </a:ln>
        </p:spPr>
        <p:txBody>
          <a:bodyPr wrap="none" anchor="ctr" anchorCtr="0">
            <a:spAutoFit/>
          </a:bodyPr>
          <a:p>
            <a:r>
              <a:rPr sz="2500" b="1" dirty="0">
                <a:latin typeface="Arial" panose="020B0604020202020204" pitchFamily="34" charset="0"/>
              </a:rPr>
              <a:t>NHỮNG VIỆC LÀM THỂ HIỆN SỰ SÁNG TẠO TRONG LAO ĐỘNG:  </a:t>
            </a:r>
            <a:endParaRPr sz="2500" b="1" dirty="0">
              <a:latin typeface="Arial" panose="020B0604020202020204" pitchFamily="34" charset="0"/>
            </a:endParaRPr>
          </a:p>
        </p:txBody>
      </p:sp>
      <p:sp>
        <p:nvSpPr>
          <p:cNvPr id="116787" name="Rectangle 51"/>
          <p:cNvSpPr/>
          <p:nvPr/>
        </p:nvSpPr>
        <p:spPr>
          <a:xfrm>
            <a:off x="1965325" y="1268413"/>
            <a:ext cx="8275638" cy="406400"/>
          </a:xfrm>
          <a:prstGeom prst="rect">
            <a:avLst/>
          </a:prstGeom>
          <a:noFill/>
          <a:ln w="9525" cap="flat" cmpd="sng">
            <a:solidFill>
              <a:srgbClr val="FF0000"/>
            </a:solidFill>
            <a:prstDash val="solid"/>
            <a:miter/>
            <a:headEnd type="none" w="med" len="med"/>
            <a:tailEnd type="none" w="med" len="med"/>
          </a:ln>
        </p:spPr>
        <p:txBody>
          <a:bodyPr tIns="0" anchor="ctr" anchorCtr="0">
            <a:spAutoFit/>
          </a:bodyPr>
          <a:p>
            <a:r>
              <a:rPr sz="2300" dirty="0">
                <a:latin typeface="Arial" panose="020B0604020202020204"/>
              </a:rPr>
              <a:t>Tận dụng kỹ năng l</a:t>
            </a:r>
            <a:r>
              <a:rPr sz="2300" dirty="0">
                <a:latin typeface="Arial" panose="020B0604020202020204" pitchFamily="34" charset="0"/>
              </a:rPr>
              <a:t>à</a:t>
            </a:r>
            <a:r>
              <a:rPr sz="2300" dirty="0">
                <a:latin typeface="Arial" panose="020B0604020202020204"/>
              </a:rPr>
              <a:t>m việc nhanh v</a:t>
            </a:r>
            <a:r>
              <a:rPr sz="2300" dirty="0">
                <a:latin typeface="Arial" panose="020B0604020202020204" pitchFamily="34" charset="0"/>
              </a:rPr>
              <a:t>à</a:t>
            </a:r>
            <a:r>
              <a:rPr sz="2300" dirty="0">
                <a:latin typeface="Arial" panose="020B0604020202020204"/>
              </a:rPr>
              <a:t> hiệu quả</a:t>
            </a:r>
            <a:endParaRPr sz="2300" dirty="0">
              <a:latin typeface="Arial" panose="020B0604020202020204"/>
            </a:endParaRPr>
          </a:p>
        </p:txBody>
      </p:sp>
      <p:sp>
        <p:nvSpPr>
          <p:cNvPr id="116788" name="Rectangle 52"/>
          <p:cNvSpPr/>
          <p:nvPr/>
        </p:nvSpPr>
        <p:spPr>
          <a:xfrm>
            <a:off x="1963738" y="2033588"/>
            <a:ext cx="8264525" cy="757237"/>
          </a:xfrm>
          <a:prstGeom prst="rect">
            <a:avLst/>
          </a:prstGeom>
          <a:noFill/>
          <a:ln w="9525" cap="flat" cmpd="sng">
            <a:solidFill>
              <a:srgbClr val="FF0000"/>
            </a:solidFill>
            <a:prstDash val="solid"/>
            <a:miter/>
            <a:headEnd type="none" w="med" len="med"/>
            <a:tailEnd type="none" w="med" len="med"/>
          </a:ln>
        </p:spPr>
        <p:txBody>
          <a:bodyPr tIns="0" anchor="ctr" anchorCtr="0">
            <a:spAutoFit/>
          </a:bodyPr>
          <a:p>
            <a:r>
              <a:rPr sz="2300" dirty="0">
                <a:latin typeface="Arial" panose="020B0604020202020204"/>
              </a:rPr>
              <a:t>S</a:t>
            </a:r>
            <a:r>
              <a:rPr sz="2300" dirty="0">
                <a:latin typeface="Arial" panose="020B0604020202020204" pitchFamily="34" charset="0"/>
              </a:rPr>
              <a:t>á</a:t>
            </a:r>
            <a:r>
              <a:rPr sz="2300" dirty="0">
                <a:latin typeface="Arial" panose="020B0604020202020204"/>
              </a:rPr>
              <a:t>ng tạo c</a:t>
            </a:r>
            <a:r>
              <a:rPr sz="2300" dirty="0">
                <a:latin typeface="Arial" panose="020B0604020202020204" pitchFamily="34" charset="0"/>
              </a:rPr>
              <a:t>á</a:t>
            </a:r>
            <a:r>
              <a:rPr sz="2300" dirty="0">
                <a:latin typeface="Arial" panose="020B0604020202020204"/>
              </a:rPr>
              <a:t>c giải ph</a:t>
            </a:r>
            <a:r>
              <a:rPr sz="2300" dirty="0">
                <a:latin typeface="Arial" panose="020B0604020202020204" pitchFamily="34" charset="0"/>
              </a:rPr>
              <a:t>á</a:t>
            </a:r>
            <a:r>
              <a:rPr sz="2300" dirty="0">
                <a:latin typeface="Arial" panose="020B0604020202020204"/>
              </a:rPr>
              <a:t>p ph</a:t>
            </a:r>
            <a:r>
              <a:rPr sz="2300" dirty="0">
                <a:latin typeface="Arial" panose="020B0604020202020204" pitchFamily="34" charset="0"/>
              </a:rPr>
              <a:t>ù</a:t>
            </a:r>
            <a:r>
              <a:rPr sz="2300" dirty="0">
                <a:latin typeface="Arial" panose="020B0604020202020204"/>
              </a:rPr>
              <a:t> hợp với nhu cầu của công việc.Đề xuất c</a:t>
            </a:r>
            <a:r>
              <a:rPr sz="2300" dirty="0">
                <a:latin typeface="Arial" panose="020B0604020202020204" pitchFamily="34" charset="0"/>
              </a:rPr>
              <a:t>á</a:t>
            </a:r>
            <a:r>
              <a:rPr sz="2300" dirty="0">
                <a:latin typeface="Arial" panose="020B0604020202020204"/>
              </a:rPr>
              <a:t>c ý tưởng để giải quyết vấn đề</a:t>
            </a:r>
            <a:endParaRPr sz="2300" dirty="0">
              <a:latin typeface="Arial" panose="020B0604020202020204"/>
            </a:endParaRPr>
          </a:p>
        </p:txBody>
      </p:sp>
      <p:sp>
        <p:nvSpPr>
          <p:cNvPr id="116789" name="Rectangle 53"/>
          <p:cNvSpPr/>
          <p:nvPr/>
        </p:nvSpPr>
        <p:spPr>
          <a:xfrm>
            <a:off x="1960563" y="3087688"/>
            <a:ext cx="8283575" cy="757237"/>
          </a:xfrm>
          <a:prstGeom prst="rect">
            <a:avLst/>
          </a:prstGeom>
          <a:noFill/>
          <a:ln w="9525" cap="flat" cmpd="sng">
            <a:solidFill>
              <a:srgbClr val="FF0000"/>
            </a:solidFill>
            <a:prstDash val="solid"/>
            <a:miter/>
            <a:headEnd type="none" w="med" len="med"/>
            <a:tailEnd type="none" w="med" len="med"/>
          </a:ln>
        </p:spPr>
        <p:txBody>
          <a:bodyPr tIns="0" anchor="ctr" anchorCtr="0">
            <a:spAutoFit/>
          </a:bodyPr>
          <a:p>
            <a:r>
              <a:rPr sz="2300" dirty="0">
                <a:latin typeface="Arial" panose="020B0604020202020204"/>
              </a:rPr>
              <a:t>Đưa ra c</a:t>
            </a:r>
            <a:r>
              <a:rPr sz="2300" dirty="0">
                <a:latin typeface="Arial" panose="020B0604020202020204" pitchFamily="34" charset="0"/>
              </a:rPr>
              <a:t>á</a:t>
            </a:r>
            <a:r>
              <a:rPr sz="2300" dirty="0">
                <a:latin typeface="Arial" panose="020B0604020202020204"/>
              </a:rPr>
              <a:t>c cải tiến để cải thiện thời gian v</a:t>
            </a:r>
            <a:r>
              <a:rPr sz="2300" dirty="0">
                <a:latin typeface="Arial" panose="020B0604020202020204" pitchFamily="34" charset="0"/>
              </a:rPr>
              <a:t>à</a:t>
            </a:r>
            <a:r>
              <a:rPr sz="2300" dirty="0">
                <a:latin typeface="Arial" panose="020B0604020202020204"/>
              </a:rPr>
              <a:t> chi ph</a:t>
            </a:r>
            <a:r>
              <a:rPr sz="2300" dirty="0">
                <a:latin typeface="Arial" panose="020B0604020202020204" pitchFamily="34" charset="0"/>
              </a:rPr>
              <a:t>í</a:t>
            </a:r>
            <a:r>
              <a:rPr sz="2300" dirty="0">
                <a:latin typeface="Arial" panose="020B0604020202020204"/>
              </a:rPr>
              <a:t>. Tạo ra c</a:t>
            </a:r>
            <a:r>
              <a:rPr sz="2300" dirty="0">
                <a:latin typeface="Arial" panose="020B0604020202020204" pitchFamily="34" charset="0"/>
              </a:rPr>
              <a:t>á</a:t>
            </a:r>
            <a:r>
              <a:rPr sz="2300" dirty="0">
                <a:latin typeface="Arial" panose="020B0604020202020204"/>
              </a:rPr>
              <a:t>c giải ph</a:t>
            </a:r>
            <a:r>
              <a:rPr sz="2300" dirty="0">
                <a:latin typeface="Arial" panose="020B0604020202020204" pitchFamily="34" charset="0"/>
              </a:rPr>
              <a:t>á</a:t>
            </a:r>
            <a:r>
              <a:rPr sz="2300" dirty="0">
                <a:latin typeface="Arial" panose="020B0604020202020204"/>
              </a:rPr>
              <a:t>p ho</a:t>
            </a:r>
            <a:r>
              <a:rPr sz="2300" dirty="0">
                <a:latin typeface="Arial" panose="020B0604020202020204" pitchFamily="34" charset="0"/>
              </a:rPr>
              <a:t>à</a:t>
            </a:r>
            <a:r>
              <a:rPr sz="2300" dirty="0">
                <a:latin typeface="Arial" panose="020B0604020202020204"/>
              </a:rPr>
              <a:t>n thiện</a:t>
            </a:r>
            <a:endParaRPr sz="2300" dirty="0">
              <a:latin typeface="Arial" panose="020B0604020202020204"/>
            </a:endParaRPr>
          </a:p>
        </p:txBody>
      </p:sp>
      <p:sp>
        <p:nvSpPr>
          <p:cNvPr id="116792" name="Rectangle 56"/>
          <p:cNvSpPr/>
          <p:nvPr/>
        </p:nvSpPr>
        <p:spPr>
          <a:xfrm>
            <a:off x="1987550" y="4002088"/>
            <a:ext cx="8256588" cy="757237"/>
          </a:xfrm>
          <a:prstGeom prst="rect">
            <a:avLst/>
          </a:prstGeom>
          <a:noFill/>
          <a:ln w="9525" cap="flat" cmpd="sng">
            <a:solidFill>
              <a:srgbClr val="FF0000"/>
            </a:solidFill>
            <a:prstDash val="solid"/>
            <a:miter/>
            <a:headEnd type="none" w="med" len="med"/>
            <a:tailEnd type="none" w="med" len="med"/>
          </a:ln>
        </p:spPr>
        <p:txBody>
          <a:bodyPr tIns="0" anchor="ctr" anchorCtr="0">
            <a:spAutoFit/>
          </a:bodyPr>
          <a:p>
            <a:r>
              <a:rPr sz="2300" dirty="0">
                <a:latin typeface="Arial" panose="020B0604020202020204"/>
              </a:rPr>
              <a:t>Sử dụng c</a:t>
            </a:r>
            <a:r>
              <a:rPr sz="2300" dirty="0">
                <a:latin typeface="Arial" panose="020B0604020202020204" pitchFamily="34" charset="0"/>
              </a:rPr>
              <a:t>á</a:t>
            </a:r>
            <a:r>
              <a:rPr sz="2300" dirty="0">
                <a:latin typeface="Arial" panose="020B0604020202020204"/>
              </a:rPr>
              <a:t>c công nghệ, phương ph</a:t>
            </a:r>
            <a:r>
              <a:rPr sz="2300" dirty="0">
                <a:latin typeface="Arial" panose="020B0604020202020204" pitchFamily="34" charset="0"/>
              </a:rPr>
              <a:t>á</a:t>
            </a:r>
            <a:r>
              <a:rPr sz="2300" dirty="0">
                <a:latin typeface="Arial" panose="020B0604020202020204"/>
              </a:rPr>
              <a:t>p v</a:t>
            </a:r>
            <a:r>
              <a:rPr sz="2300" dirty="0">
                <a:latin typeface="Arial" panose="020B0604020202020204" pitchFamily="34" charset="0"/>
              </a:rPr>
              <a:t>à</a:t>
            </a:r>
            <a:r>
              <a:rPr sz="2300" dirty="0">
                <a:latin typeface="Arial" panose="020B0604020202020204"/>
              </a:rPr>
              <a:t> c</a:t>
            </a:r>
            <a:r>
              <a:rPr sz="2300" dirty="0">
                <a:latin typeface="Arial" panose="020B0604020202020204" pitchFamily="34" charset="0"/>
              </a:rPr>
              <a:t>á</a:t>
            </a:r>
            <a:r>
              <a:rPr sz="2300" dirty="0">
                <a:latin typeface="Arial" panose="020B0604020202020204"/>
              </a:rPr>
              <a:t>c công cụ mới để tối ưu h</a:t>
            </a:r>
            <a:r>
              <a:rPr sz="2300" dirty="0">
                <a:latin typeface="Arial" panose="020B0604020202020204" pitchFamily="34" charset="0"/>
              </a:rPr>
              <a:t>ó</a:t>
            </a:r>
            <a:r>
              <a:rPr sz="2300" dirty="0">
                <a:latin typeface="Arial" panose="020B0604020202020204"/>
              </a:rPr>
              <a:t>a quy tr</a:t>
            </a:r>
            <a:r>
              <a:rPr sz="2300" dirty="0">
                <a:latin typeface="Arial" panose="020B0604020202020204" pitchFamily="34" charset="0"/>
              </a:rPr>
              <a:t>ì</a:t>
            </a:r>
            <a:r>
              <a:rPr sz="2300" dirty="0">
                <a:latin typeface="Arial" panose="020B0604020202020204"/>
              </a:rPr>
              <a:t>nh</a:t>
            </a:r>
            <a:endParaRPr sz="2300" dirty="0">
              <a:latin typeface="Arial" panose="020B0604020202020204"/>
            </a:endParaRPr>
          </a:p>
        </p:txBody>
      </p:sp>
      <p:sp>
        <p:nvSpPr>
          <p:cNvPr id="116793" name="Rectangle 57"/>
          <p:cNvSpPr/>
          <p:nvPr/>
        </p:nvSpPr>
        <p:spPr>
          <a:xfrm>
            <a:off x="1990725" y="4954588"/>
            <a:ext cx="8261350" cy="757237"/>
          </a:xfrm>
          <a:prstGeom prst="rect">
            <a:avLst/>
          </a:prstGeom>
          <a:noFill/>
          <a:ln w="9525" cap="flat" cmpd="sng">
            <a:solidFill>
              <a:srgbClr val="FF0000"/>
            </a:solidFill>
            <a:prstDash val="solid"/>
            <a:miter/>
            <a:headEnd type="none" w="med" len="med"/>
            <a:tailEnd type="none" w="med" len="med"/>
          </a:ln>
        </p:spPr>
        <p:txBody>
          <a:bodyPr tIns="0" anchor="ctr" anchorCtr="0">
            <a:spAutoFit/>
          </a:bodyPr>
          <a:p>
            <a:r>
              <a:rPr sz="2300" dirty="0">
                <a:latin typeface="Arial" panose="020B0604020202020204"/>
              </a:rPr>
              <a:t>Đề xuất c</a:t>
            </a:r>
            <a:r>
              <a:rPr sz="2300" dirty="0">
                <a:latin typeface="Arial" panose="020B0604020202020204" pitchFamily="34" charset="0"/>
              </a:rPr>
              <a:t>á</a:t>
            </a:r>
            <a:r>
              <a:rPr sz="2300" dirty="0">
                <a:latin typeface="Arial" panose="020B0604020202020204"/>
              </a:rPr>
              <a:t>c c</a:t>
            </a:r>
            <a:r>
              <a:rPr sz="2300" dirty="0">
                <a:latin typeface="Arial" panose="020B0604020202020204" pitchFamily="34" charset="0"/>
              </a:rPr>
              <a:t>á</a:t>
            </a:r>
            <a:r>
              <a:rPr sz="2300" dirty="0">
                <a:latin typeface="Arial" panose="020B0604020202020204"/>
              </a:rPr>
              <a:t>ch để tối ưu h</a:t>
            </a:r>
            <a:r>
              <a:rPr sz="2300" dirty="0">
                <a:latin typeface="Arial" panose="020B0604020202020204" pitchFamily="34" charset="0"/>
              </a:rPr>
              <a:t>ó</a:t>
            </a:r>
            <a:r>
              <a:rPr sz="2300" dirty="0">
                <a:latin typeface="Arial" panose="020B0604020202020204"/>
              </a:rPr>
              <a:t>a c</a:t>
            </a:r>
            <a:r>
              <a:rPr sz="2300" dirty="0">
                <a:latin typeface="Arial" panose="020B0604020202020204" pitchFamily="34" charset="0"/>
              </a:rPr>
              <a:t>á</a:t>
            </a:r>
            <a:r>
              <a:rPr sz="2300" dirty="0">
                <a:latin typeface="Arial" panose="020B0604020202020204"/>
              </a:rPr>
              <a:t>c thủ tục.Thiết kế c</a:t>
            </a:r>
            <a:r>
              <a:rPr sz="2300" dirty="0">
                <a:latin typeface="Arial" panose="020B0604020202020204" pitchFamily="34" charset="0"/>
              </a:rPr>
              <a:t>á</a:t>
            </a:r>
            <a:r>
              <a:rPr sz="2300" dirty="0">
                <a:latin typeface="Arial" panose="020B0604020202020204"/>
              </a:rPr>
              <a:t>c giải ph</a:t>
            </a:r>
            <a:r>
              <a:rPr sz="2300" dirty="0">
                <a:latin typeface="Arial" panose="020B0604020202020204" pitchFamily="34" charset="0"/>
              </a:rPr>
              <a:t>á</a:t>
            </a:r>
            <a:r>
              <a:rPr sz="2300" dirty="0">
                <a:latin typeface="Arial" panose="020B0604020202020204"/>
              </a:rPr>
              <a:t>p để giải quyết c</a:t>
            </a:r>
            <a:r>
              <a:rPr sz="2300" dirty="0">
                <a:latin typeface="Arial" panose="020B0604020202020204" pitchFamily="34" charset="0"/>
              </a:rPr>
              <a:t>á</a:t>
            </a:r>
            <a:r>
              <a:rPr sz="2300" dirty="0">
                <a:latin typeface="Arial" panose="020B0604020202020204"/>
              </a:rPr>
              <a:t>c vấn đề phức tạp</a:t>
            </a:r>
            <a:endParaRPr sz="2300" dirty="0">
              <a:latin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86"/>
                                        </p:tgtEl>
                                        <p:attrNameLst>
                                          <p:attrName>style.visibility</p:attrName>
                                        </p:attrNameLst>
                                      </p:cBhvr>
                                      <p:to>
                                        <p:strVal val="visible"/>
                                      </p:to>
                                    </p:set>
                                    <p:animEffect transition="in" filter="blinds(horizontal)">
                                      <p:cBhvr>
                                        <p:cTn id="7" dur="500"/>
                                        <p:tgtEl>
                                          <p:spTgt spid="1167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par>
                                <p:cTn id="25" presetID="3" presetClass="entr" presetSubtype="1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par>
                                <p:cTn id="37" presetID="3" presetClass="entr" presetSubtype="1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par>
                                <p:cTn id="40" presetID="3" presetClass="entr" presetSubtype="1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linds(horizontal)">
                                      <p:cBhvr>
                                        <p:cTn id="48" dur="500"/>
                                        <p:tgtEl>
                                          <p:spTgt spid="50"/>
                                        </p:tgtEl>
                                      </p:cBhvr>
                                    </p:animEffect>
                                  </p:childTnLst>
                                </p:cTn>
                              </p:par>
                              <p:par>
                                <p:cTn id="49" presetID="3" presetClass="entr" presetSubtype="1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linds(horizontal)">
                                      <p:cBhvr>
                                        <p:cTn id="51" dur="500"/>
                                        <p:tgtEl>
                                          <p:spTgt spid="51"/>
                                        </p:tgtEl>
                                      </p:cBhvr>
                                    </p:animEffect>
                                  </p:childTnLst>
                                </p:cTn>
                              </p:par>
                              <p:par>
                                <p:cTn id="52" presetID="3" presetClass="entr" presetSubtype="1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linds(horizontal)">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6787"/>
                                        </p:tgtEl>
                                        <p:attrNameLst>
                                          <p:attrName>style.visibility</p:attrName>
                                        </p:attrNameLst>
                                      </p:cBhvr>
                                      <p:to>
                                        <p:strVal val="visible"/>
                                      </p:to>
                                    </p:set>
                                    <p:animEffect transition="in" filter="blinds(horizontal)">
                                      <p:cBhvr>
                                        <p:cTn id="59" dur="500"/>
                                        <p:tgtEl>
                                          <p:spTgt spid="11678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6788"/>
                                        </p:tgtEl>
                                        <p:attrNameLst>
                                          <p:attrName>style.visibility</p:attrName>
                                        </p:attrNameLst>
                                      </p:cBhvr>
                                      <p:to>
                                        <p:strVal val="visible"/>
                                      </p:to>
                                    </p:set>
                                    <p:animEffect transition="in" filter="blinds(horizontal)">
                                      <p:cBhvr>
                                        <p:cTn id="64" dur="500"/>
                                        <p:tgtEl>
                                          <p:spTgt spid="11678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6789"/>
                                        </p:tgtEl>
                                        <p:attrNameLst>
                                          <p:attrName>style.visibility</p:attrName>
                                        </p:attrNameLst>
                                      </p:cBhvr>
                                      <p:to>
                                        <p:strVal val="visible"/>
                                      </p:to>
                                    </p:set>
                                    <p:animEffect transition="in" filter="blinds(horizontal)">
                                      <p:cBhvr>
                                        <p:cTn id="69" dur="500"/>
                                        <p:tgtEl>
                                          <p:spTgt spid="11678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16792"/>
                                        </p:tgtEl>
                                        <p:attrNameLst>
                                          <p:attrName>style.visibility</p:attrName>
                                        </p:attrNameLst>
                                      </p:cBhvr>
                                      <p:to>
                                        <p:strVal val="visible"/>
                                      </p:to>
                                    </p:set>
                                    <p:animEffect transition="in" filter="blinds(horizontal)">
                                      <p:cBhvr>
                                        <p:cTn id="74" dur="500"/>
                                        <p:tgtEl>
                                          <p:spTgt spid="11679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16793"/>
                                        </p:tgtEl>
                                        <p:attrNameLst>
                                          <p:attrName>style.visibility</p:attrName>
                                        </p:attrNameLst>
                                      </p:cBhvr>
                                      <p:to>
                                        <p:strVal val="visible"/>
                                      </p:to>
                                    </p:set>
                                    <p:animEffect transition="in" filter="blinds(horizontal)">
                                      <p:cBhvr>
                                        <p:cTn id="79" dur="500"/>
                                        <p:tgtEl>
                                          <p:spTgt spid="116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116786" grpId="0"/>
      <p:bldP spid="116787" grpId="0" animBg="1"/>
      <p:bldP spid="116788" grpId="0" animBg="1"/>
      <p:bldP spid="116789" grpId="0" animBg="1"/>
      <p:bldP spid="116792" grpId="0" animBg="1"/>
      <p:bldP spid="1167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53" name="Rectangle 57"/>
          <p:cNvSpPr/>
          <p:nvPr/>
        </p:nvSpPr>
        <p:spPr>
          <a:xfrm>
            <a:off x="0" y="0"/>
            <a:ext cx="12192000" cy="1495425"/>
          </a:xfrm>
          <a:prstGeom prst="rect">
            <a:avLst/>
          </a:prstGeom>
          <a:solidFill>
            <a:srgbClr val="FFCC99"/>
          </a:solidFill>
          <a:ln w="9525">
            <a:noFill/>
          </a:ln>
        </p:spPr>
        <p:txBody>
          <a:bodyPr anchor="ctr" anchorCtr="0">
            <a:spAutoFit/>
          </a:bodyPr>
          <a:p>
            <a:r>
              <a:rPr lang="vi-VN" altLang="x-none" sz="2300" b="1" dirty="0">
                <a:latin typeface="Arial" panose="020B0604020202020204" pitchFamily="34" charset="0"/>
              </a:rPr>
              <a:t>Bài tập 4:</a:t>
            </a:r>
            <a:r>
              <a:rPr lang="vi-VN" altLang="x-none" sz="2300" dirty="0">
                <a:latin typeface="Arial" panose="020B0604020202020204" pitchFamily="34" charset="0"/>
              </a:rPr>
              <a:t> Ca dao Việt Nam có câu:</a:t>
            </a:r>
            <a:endParaRPr lang="vi-VN" altLang="x-none" sz="2300" dirty="0">
              <a:latin typeface="Arial" panose="020B0604020202020204" pitchFamily="34" charset="0"/>
            </a:endParaRPr>
          </a:p>
          <a:p>
            <a:r>
              <a:rPr lang="vi-VN" altLang="x-none" sz="2300" dirty="0">
                <a:latin typeface="Arial" panose="020B0604020202020204" pitchFamily="34" charset="0"/>
              </a:rPr>
              <a:t>“Đời người có một gang tay</a:t>
            </a:r>
            <a:endParaRPr lang="vi-VN" altLang="x-none" sz="2300" dirty="0">
              <a:latin typeface="Arial" panose="020B0604020202020204" pitchFamily="34" charset="0"/>
            </a:endParaRPr>
          </a:p>
          <a:p>
            <a:r>
              <a:rPr lang="vi-VN" altLang="x-none" sz="2300" dirty="0">
                <a:latin typeface="Arial" panose="020B0604020202020204" pitchFamily="34" charset="0"/>
              </a:rPr>
              <a:t>Ai hay ngủ ngày còn được nửa gang”.</a:t>
            </a:r>
            <a:endParaRPr lang="vi-VN" altLang="x-none" sz="2300" dirty="0">
              <a:latin typeface="Arial" panose="020B0604020202020204" pitchFamily="34" charset="0"/>
            </a:endParaRPr>
          </a:p>
          <a:p>
            <a:r>
              <a:rPr lang="vi-VN" altLang="x-none" sz="2300" dirty="0">
                <a:latin typeface="Arial" panose="020B0604020202020204" pitchFamily="34" charset="0"/>
              </a:rPr>
              <a:t>Em hãy cùng bạn thảo luận và chia sẻ về ý nghĩa của câu ca dao trên.</a:t>
            </a:r>
            <a:endParaRPr sz="2300" dirty="0">
              <a:latin typeface="Arial" panose="020B0604020202020204" pitchFamily="34" charset="0"/>
            </a:endParaRPr>
          </a:p>
        </p:txBody>
      </p:sp>
      <p:sp>
        <p:nvSpPr>
          <p:cNvPr id="80957" name="Rectangle 61"/>
          <p:cNvSpPr/>
          <p:nvPr/>
        </p:nvSpPr>
        <p:spPr>
          <a:xfrm>
            <a:off x="7331075" y="2562225"/>
            <a:ext cx="4467225" cy="20066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sz="2500" dirty="0">
                <a:latin typeface="Arial" panose="020B0604020202020204" pitchFamily="34" charset="0"/>
              </a:rPr>
              <a:t>Câu ca dao muốn khuyên mọi người: hãy chăm chỉ, cần cù trong lao động và học tập; không nên lười nhác, lãng phí thời gian. </a:t>
            </a:r>
            <a:endParaRPr sz="2500" dirty="0">
              <a:latin typeface="Arial" panose="020B0604020202020204" pitchFamily="34" charset="0"/>
            </a:endParaRPr>
          </a:p>
        </p:txBody>
      </p:sp>
      <p:pic>
        <p:nvPicPr>
          <p:cNvPr id="80958" name="Picture 62" descr="Sự sáng tạo – Báo Nghệ An"/>
          <p:cNvPicPr>
            <a:picLocks noChangeAspect="1"/>
          </p:cNvPicPr>
          <p:nvPr/>
        </p:nvPicPr>
        <p:blipFill>
          <a:blip r:embed="rId1"/>
          <a:stretch>
            <a:fillRect/>
          </a:stretch>
        </p:blipFill>
        <p:spPr>
          <a:xfrm>
            <a:off x="0" y="1908175"/>
            <a:ext cx="6813550" cy="4314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3"/>
                                        </p:tgtEl>
                                        <p:attrNameLst>
                                          <p:attrName>style.visibility</p:attrName>
                                        </p:attrNameLst>
                                      </p:cBhvr>
                                      <p:to>
                                        <p:strVal val="visible"/>
                                      </p:to>
                                    </p:set>
                                    <p:animEffect transition="in" filter="blinds(horizontal)">
                                      <p:cBhvr>
                                        <p:cTn id="7" dur="500"/>
                                        <p:tgtEl>
                                          <p:spTgt spid="809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58"/>
                                        </p:tgtEl>
                                        <p:attrNameLst>
                                          <p:attrName>style.visibility</p:attrName>
                                        </p:attrNameLst>
                                      </p:cBhvr>
                                      <p:to>
                                        <p:strVal val="visible"/>
                                      </p:to>
                                    </p:set>
                                    <p:animEffect transition="in" filter="blinds(horizontal)">
                                      <p:cBhvr>
                                        <p:cTn id="12" dur="500"/>
                                        <p:tgtEl>
                                          <p:spTgt spid="809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57"/>
                                        </p:tgtEl>
                                        <p:attrNameLst>
                                          <p:attrName>style.visibility</p:attrName>
                                        </p:attrNameLst>
                                      </p:cBhvr>
                                      <p:to>
                                        <p:strVal val="visible"/>
                                      </p:to>
                                    </p:set>
                                    <p:animEffect transition="in" filter="blinds(horizontal)">
                                      <p:cBhvr>
                                        <p:cTn id="17" dur="500"/>
                                        <p:tgtEl>
                                          <p:spTgt spid="8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3" grpId="0" animBg="1"/>
      <p:bldP spid="809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32"/>
          <p:cNvPicPr>
            <a:picLocks noChangeAspect="1"/>
          </p:cNvPicPr>
          <p:nvPr/>
        </p:nvPicPr>
        <p:blipFill>
          <a:blip r:embed="rId1"/>
          <a:stretch>
            <a:fillRect/>
          </a:stretch>
        </p:blipFill>
        <p:spPr>
          <a:xfrm>
            <a:off x="107950" y="34925"/>
            <a:ext cx="12192000" cy="6858000"/>
          </a:xfrm>
          <a:prstGeom prst="rect">
            <a:avLst/>
          </a:prstGeom>
          <a:noFill/>
          <a:ln w="9525">
            <a:noFill/>
          </a:ln>
        </p:spPr>
      </p:pic>
      <p:pic>
        <p:nvPicPr>
          <p:cNvPr id="2" name="图片 6"/>
          <p:cNvPicPr>
            <a:picLocks noChangeAspect="1"/>
          </p:cNvPicPr>
          <p:nvPr/>
        </p:nvPicPr>
        <p:blipFill>
          <a:blip r:embed="rId2"/>
          <a:stretch>
            <a:fillRect/>
          </a:stretch>
        </p:blipFill>
        <p:spPr>
          <a:xfrm>
            <a:off x="-271462" y="3544888"/>
            <a:ext cx="3189287" cy="3540125"/>
          </a:xfrm>
          <a:prstGeom prst="rect">
            <a:avLst/>
          </a:prstGeom>
          <a:noFill/>
          <a:ln w="9525">
            <a:noFill/>
          </a:ln>
        </p:spPr>
      </p:pic>
      <p:pic>
        <p:nvPicPr>
          <p:cNvPr id="3" name="图片 11"/>
          <p:cNvPicPr>
            <a:picLocks noChangeAspect="1"/>
          </p:cNvPicPr>
          <p:nvPr/>
        </p:nvPicPr>
        <p:blipFill>
          <a:blip r:embed="rId3"/>
          <a:stretch>
            <a:fillRect/>
          </a:stretch>
        </p:blipFill>
        <p:spPr>
          <a:xfrm>
            <a:off x="1844675" y="5359400"/>
            <a:ext cx="2870200" cy="1711325"/>
          </a:xfrm>
          <a:prstGeom prst="rect">
            <a:avLst/>
          </a:prstGeom>
          <a:noFill/>
          <a:ln w="9525">
            <a:noFill/>
          </a:ln>
        </p:spPr>
      </p:pic>
      <p:pic>
        <p:nvPicPr>
          <p:cNvPr id="48133" name="Picture 2"/>
          <p:cNvPicPr>
            <a:picLocks noChangeAspect="1"/>
          </p:cNvPicPr>
          <p:nvPr/>
        </p:nvPicPr>
        <p:blipFill>
          <a:blip r:embed="rId4"/>
          <a:stretch>
            <a:fillRect/>
          </a:stretch>
        </p:blipFill>
        <p:spPr>
          <a:xfrm>
            <a:off x="573088" y="212725"/>
            <a:ext cx="1695450" cy="2157413"/>
          </a:xfrm>
          <a:prstGeom prst="rect">
            <a:avLst/>
          </a:prstGeom>
          <a:noFill/>
          <a:ln w="9525">
            <a:noFill/>
          </a:ln>
        </p:spPr>
      </p:pic>
      <p:pic>
        <p:nvPicPr>
          <p:cNvPr id="5" name="图片 2"/>
          <p:cNvPicPr>
            <a:picLocks noChangeAspect="1"/>
          </p:cNvPicPr>
          <p:nvPr/>
        </p:nvPicPr>
        <p:blipFill>
          <a:blip r:embed="rId5"/>
          <a:stretch>
            <a:fillRect/>
          </a:stretch>
        </p:blipFill>
        <p:spPr>
          <a:xfrm>
            <a:off x="7843838" y="263525"/>
            <a:ext cx="1695450" cy="2162175"/>
          </a:xfrm>
          <a:prstGeom prst="rect">
            <a:avLst/>
          </a:prstGeom>
          <a:noFill/>
          <a:ln w="9525">
            <a:noFill/>
          </a:ln>
        </p:spPr>
      </p:pic>
      <p:grpSp>
        <p:nvGrpSpPr>
          <p:cNvPr id="6" name="组合 2"/>
          <p:cNvGrpSpPr/>
          <p:nvPr/>
        </p:nvGrpSpPr>
        <p:grpSpPr>
          <a:xfrm>
            <a:off x="508000" y="762000"/>
            <a:ext cx="6400800" cy="4057650"/>
            <a:chOff x="1949253" y="1627716"/>
            <a:chExt cx="327149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8184" name="文本框 49"/>
            <p:cNvSpPr txBox="1"/>
            <p:nvPr/>
          </p:nvSpPr>
          <p:spPr>
            <a:xfrm>
              <a:off x="2105206" y="2078139"/>
              <a:ext cx="2925908" cy="1449904"/>
            </a:xfrm>
            <a:prstGeom prst="rect">
              <a:avLst/>
            </a:prstGeom>
            <a:noFill/>
            <a:ln w="9525">
              <a:noFill/>
            </a:ln>
          </p:spPr>
          <p:txBody>
            <a:bodyPr lIns="91407" tIns="45703" rIns="91407" bIns="45703">
              <a:spAutoFit/>
            </a:bodyPr>
            <a:p>
              <a:pPr defTabSz="914400">
                <a:lnSpc>
                  <a:spcPct val="90000"/>
                </a:lnSpc>
                <a:spcBef>
                  <a:spcPts val="1000"/>
                </a:spcBef>
                <a:buNone/>
              </a:pPr>
              <a:r>
                <a:rPr lang="vi-VN" altLang="x-none" sz="2800" b="1" dirty="0">
                  <a:latin typeface="Calibri" panose="020F0502020204030204" pitchFamily="34" charset="0"/>
                  <a:ea typeface="SimSun" panose="02010600030101010101" pitchFamily="2" charset="-122"/>
                </a:rPr>
                <a:t>Bài tập 1:</a:t>
              </a:r>
              <a:r>
                <a:rPr lang="vi-VN" altLang="x-none" sz="2800" dirty="0">
                  <a:latin typeface="Calibri" panose="020F0502020204030204" pitchFamily="34" charset="0"/>
                  <a:ea typeface="SimSun" panose="02010600030101010101" pitchFamily="2" charset="-122"/>
                </a:rPr>
                <a:t> Em hãy sưu tầm những bài báo, hình ảnh, tư liệu về những tấm gương cần cù, sáng tạo trong lao động để xây dựng thành tập san trưng bày tại lớp. </a:t>
              </a:r>
              <a:endParaRPr lang="vi-VN" altLang="x-none" sz="2800" dirty="0">
                <a:latin typeface="Calibri" panose="020F0502020204030204" pitchFamily="34" charset="0"/>
                <a:ea typeface="SimSun" panose="02010600030101010101" pitchFamily="2" charset="-122"/>
              </a:endParaRPr>
            </a:p>
            <a:p>
              <a:pPr defTabSz="914400">
                <a:lnSpc>
                  <a:spcPct val="90000"/>
                </a:lnSpc>
                <a:spcBef>
                  <a:spcPts val="1000"/>
                </a:spcBef>
                <a:buNone/>
              </a:pPr>
              <a:r>
                <a:rPr sz="2800" dirty="0">
                  <a:solidFill>
                    <a:srgbClr val="000000"/>
                  </a:solidFill>
                  <a:latin typeface="Times New Roman" panose="02020603050405020304" pitchFamily="18" charset="0"/>
                  <a:ea typeface="SimSun" panose="02010600030101010101" pitchFamily="2" charset="-122"/>
                </a:rPr>
                <a:t> </a:t>
              </a:r>
              <a:endParaRPr sz="2800" dirty="0">
                <a:solidFill>
                  <a:srgbClr val="000000"/>
                </a:solidFill>
                <a:latin typeface="Times New Roman" panose="02020603050405020304" pitchFamily="18" charset="0"/>
                <a:ea typeface="SimSun" panose="02010600030101010101" pitchFamily="2" charset="-122"/>
              </a:endParaRPr>
            </a:p>
          </p:txBody>
        </p:sp>
      </p:grpSp>
      <p:grpSp>
        <p:nvGrpSpPr>
          <p:cNvPr id="235" name="组合 3"/>
          <p:cNvGrpSpPr/>
          <p:nvPr/>
        </p:nvGrpSpPr>
        <p:grpSpPr>
          <a:xfrm>
            <a:off x="5948363" y="1600200"/>
            <a:ext cx="6570662" cy="5414963"/>
            <a:chOff x="7522624" y="1711467"/>
            <a:chExt cx="2698523" cy="1980244"/>
          </a:xfrm>
        </p:grpSpPr>
        <p:grpSp>
          <p:nvGrpSpPr>
            <p:cNvPr id="236"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7"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48182" name="文本框 49"/>
            <p:cNvSpPr txBox="1"/>
            <p:nvPr/>
          </p:nvSpPr>
          <p:spPr>
            <a:xfrm>
              <a:off x="7865800" y="2157339"/>
              <a:ext cx="2221357" cy="548259"/>
            </a:xfrm>
            <a:prstGeom prst="rect">
              <a:avLst/>
            </a:prstGeom>
            <a:noFill/>
            <a:ln w="9525">
              <a:noFill/>
            </a:ln>
          </p:spPr>
          <p:txBody>
            <a:bodyPr lIns="91407" tIns="45703" rIns="91407" bIns="45703">
              <a:spAutoFit/>
            </a:bodyPr>
            <a:p>
              <a:pPr defTabSz="457200">
                <a:lnSpc>
                  <a:spcPct val="127000"/>
                </a:lnSpc>
                <a:spcBef>
                  <a:spcPts val="1000"/>
                </a:spcBef>
                <a:buNone/>
                <a:tabLst>
                  <a:tab pos="241300" algn="l"/>
                </a:tabLst>
              </a:pPr>
              <a:r>
                <a:rPr lang="vi-VN" altLang="x-none" sz="2400" b="1" dirty="0">
                  <a:latin typeface="Calibri" panose="020F0502020204030204" pitchFamily="34" charset="0"/>
                  <a:ea typeface="SimSun" panose="02010600030101010101" pitchFamily="2" charset="-122"/>
                </a:rPr>
                <a:t>Bài tập 2: </a:t>
              </a:r>
              <a:r>
                <a:rPr lang="vi-VN" altLang="x-none" sz="2400" dirty="0">
                  <a:latin typeface="Calibri" panose="020F0502020204030204" pitchFamily="34" charset="0"/>
                  <a:ea typeface="SimSun" panose="02010600030101010101" pitchFamily="2" charset="-122"/>
                </a:rPr>
                <a:t>Em hãy chia sẻ một việc làm thể hiện sự cần cù, sáng tạo trong lao động của em với bạn bè, thầy cô trong lớp</a:t>
              </a:r>
              <a:endParaRPr sz="2400" dirty="0">
                <a:latin typeface="#9Slide05 Brannboll Ny"/>
                <a:ea typeface="Calibri" panose="020F0502020204030204" pitchFamily="34" charset="0"/>
              </a:endParaRPr>
            </a:p>
          </p:txBody>
        </p:sp>
      </p:grpSp>
      <p:grpSp>
        <p:nvGrpSpPr>
          <p:cNvPr id="238" name="组合 452"/>
          <p:cNvGrpSpPr/>
          <p:nvPr/>
        </p:nvGrpSpPr>
        <p:grpSpPr>
          <a:xfrm>
            <a:off x="3949700" y="3678238"/>
            <a:ext cx="3005138" cy="3217862"/>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vert="horz" wrap="square" lIns="91407" tIns="45703" rIns="91407" bIns="45703" numCol="1" anchor="t" anchorCtr="0" compatLnSpc="1"/>
            <a:p>
              <a:pPr defTabSz="914400">
                <a:buNone/>
              </a:pPr>
              <a:endParaRPr lang="zh-CN" altLang="en-US" dirty="0">
                <a:solidFill>
                  <a:srgbClr val="000000"/>
                </a:solidFill>
                <a:latin typeface="Calibri" panose="020F0502020204030204" pitchFamily="34" charset="0"/>
                <a:ea typeface="SimSun" panose="02010600030101010101" pitchFamily="2" charset="-122"/>
              </a:endParaRPr>
            </a:p>
          </p:txBody>
        </p:sp>
      </p:grpSp>
      <p:sp>
        <p:nvSpPr>
          <p:cNvPr id="234" name="TextBox 233"/>
          <p:cNvSpPr txBox="1"/>
          <p:nvPr/>
        </p:nvSpPr>
        <p:spPr>
          <a:xfrm>
            <a:off x="2641600" y="0"/>
            <a:ext cx="7388225" cy="769938"/>
          </a:xfrm>
          <a:prstGeom prst="rect">
            <a:avLst/>
          </a:prstGeom>
          <a:noFill/>
        </p:spPr>
        <p:txBody>
          <a:bodyPr wrap="square">
            <a:spAutoFit/>
          </a:bodyPr>
          <a:lstStyle/>
          <a:p>
            <a:pPr marR="0" defTabSz="914400" fontAlgn="auto">
              <a:spcBef>
                <a:spcPts val="0"/>
              </a:spcBef>
              <a:spcAft>
                <a:spcPts val="0"/>
              </a:spcAft>
              <a:buClrTx/>
              <a:buSzTx/>
              <a:buFontTx/>
              <a:buNone/>
              <a:defRPr/>
            </a:pPr>
            <a:r>
              <a:rPr kumimoji="0" lang="en-US" altLang="zh-CN" sz="4400" b="1" kern="1200" cap="none" spc="-300" normalizeH="0" baseline="0" noProof="0" dirty="0">
                <a:solidFill>
                  <a:srgbClr val="FF0000"/>
                </a:solidFill>
                <a:latin typeface="Times New Roman" panose="02020603050405020304" pitchFamily="18" charset="0"/>
                <a:ea typeface="【苹果】迟暮朝朝醉晚灯"/>
                <a:cs typeface="Times New Roman" panose="02020603050405020304" pitchFamily="18" charset="0"/>
                <a:sym typeface="+mn-lt"/>
              </a:rPr>
              <a:t>HOẠT ĐỘNG DỰ ÁN</a:t>
            </a:r>
            <a:endParaRPr kumimoji="0" lang="en-US" sz="4400" b="1" kern="1200" cap="none" spc="0" normalizeH="0" baseline="0" noProof="0" dirty="0">
              <a:solidFill>
                <a:srgbClr val="000000"/>
              </a:solidFill>
              <a:latin typeface="Calibri" panose="020F0502020204030204"/>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2"/>
          <p:cNvSpPr/>
          <p:nvPr/>
        </p:nvSpPr>
        <p:spPr>
          <a:xfrm>
            <a:off x="1454150" y="3489325"/>
            <a:ext cx="6997700" cy="366713"/>
          </a:xfrm>
          <a:prstGeom prst="rect">
            <a:avLst/>
          </a:prstGeom>
          <a:noFill/>
          <a:ln w="9525">
            <a:noFill/>
          </a:ln>
        </p:spPr>
        <p:txBody>
          <a:bodyPr anchor="ctr" anchorCtr="0">
            <a:spAutoFit/>
          </a:bodyPr>
          <a:p>
            <a:endParaRPr lang="vi-VN" altLang="x-none" dirty="0">
              <a:latin typeface="Arial" panose="020B0604020202020204" pitchFamily="34" charset="0"/>
            </a:endParaRPr>
          </a:p>
        </p:txBody>
      </p:sp>
      <p:pic>
        <p:nvPicPr>
          <p:cNvPr id="24599" name="Picture 23" descr="images"/>
          <p:cNvPicPr>
            <a:picLocks noChangeAspect="1"/>
          </p:cNvPicPr>
          <p:nvPr/>
        </p:nvPicPr>
        <p:blipFill>
          <a:blip r:embed="rId1"/>
          <a:stretch>
            <a:fillRect/>
          </a:stretch>
        </p:blipFill>
        <p:spPr>
          <a:xfrm>
            <a:off x="1830388" y="1239838"/>
            <a:ext cx="8615362" cy="5308600"/>
          </a:xfrm>
          <a:prstGeom prst="rect">
            <a:avLst/>
          </a:prstGeom>
          <a:noFill/>
          <a:ln w="9525">
            <a:noFill/>
          </a:ln>
        </p:spPr>
      </p:pic>
      <p:pic>
        <p:nvPicPr>
          <p:cNvPr id="24601" name="Picture 25" descr="png-clipart-computer-icons-icon-design-question-others-miscellaneous-text"/>
          <p:cNvPicPr>
            <a:picLocks noChangeAspect="1"/>
          </p:cNvPicPr>
          <p:nvPr/>
        </p:nvPicPr>
        <p:blipFill>
          <a:blip r:embed="rId2"/>
          <a:stretch>
            <a:fillRect/>
          </a:stretch>
        </p:blipFill>
        <p:spPr>
          <a:xfrm>
            <a:off x="114300" y="203200"/>
            <a:ext cx="1816100" cy="963613"/>
          </a:xfrm>
          <a:prstGeom prst="rect">
            <a:avLst/>
          </a:prstGeom>
          <a:noFill/>
          <a:ln w="9525">
            <a:noFill/>
          </a:ln>
        </p:spPr>
      </p:pic>
      <p:sp>
        <p:nvSpPr>
          <p:cNvPr id="24603" name="Rectangle 27"/>
          <p:cNvSpPr/>
          <p:nvPr/>
        </p:nvSpPr>
        <p:spPr>
          <a:xfrm>
            <a:off x="1773238" y="206375"/>
            <a:ext cx="9866312" cy="863600"/>
          </a:xfrm>
          <a:prstGeom prst="rect">
            <a:avLst/>
          </a:prstGeom>
          <a:noFill/>
          <a:ln w="9525" cap="flat" cmpd="sng">
            <a:solidFill>
              <a:srgbClr val="0000FF"/>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Em hãy tìm những câu ca dao, tục ngữ, thành ngữ nói về sự cần cù, sáng tạo trong lao động. </a:t>
            </a:r>
            <a:endParaRPr sz="25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03"/>
                                        </p:tgtEl>
                                        <p:attrNameLst>
                                          <p:attrName>style.visibility</p:attrName>
                                        </p:attrNameLst>
                                      </p:cBhvr>
                                      <p:to>
                                        <p:strVal val="visible"/>
                                      </p:to>
                                    </p:set>
                                    <p:animEffect transition="in" filter="blinds(horizontal)">
                                      <p:cBhvr>
                                        <p:cTn id="7" dur="500"/>
                                        <p:tgtEl>
                                          <p:spTgt spid="246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601"/>
                                        </p:tgtEl>
                                        <p:attrNameLst>
                                          <p:attrName>style.visibility</p:attrName>
                                        </p:attrNameLst>
                                      </p:cBhvr>
                                      <p:to>
                                        <p:strVal val="visible"/>
                                      </p:to>
                                    </p:set>
                                    <p:animEffect transition="in" filter="blinds(horizontal)">
                                      <p:cBhvr>
                                        <p:cTn id="12" dur="500"/>
                                        <p:tgtEl>
                                          <p:spTgt spid="24601"/>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603"/>
                                        </p:tgtEl>
                                        <p:attrNameLst>
                                          <p:attrName>style.visibility</p:attrName>
                                        </p:attrNameLst>
                                      </p:cBhvr>
                                      <p:to>
                                        <p:strVal val="visible"/>
                                      </p:to>
                                    </p:set>
                                    <p:animEffect transition="in" filter="blinds(horizontal)">
                                      <p:cBhvr>
                                        <p:cTn id="15" dur="500"/>
                                        <p:tgtEl>
                                          <p:spTgt spid="2460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99"/>
                                        </p:tgtEl>
                                        <p:attrNameLst>
                                          <p:attrName>style.visibility</p:attrName>
                                        </p:attrNameLst>
                                      </p:cBhvr>
                                      <p:to>
                                        <p:strVal val="visible"/>
                                      </p:to>
                                    </p:set>
                                    <p:animEffect transition="in" filter="blinds(horizontal)">
                                      <p:cBhvr>
                                        <p:cTn id="20"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3" grpId="0" animBg="1"/>
      <p:bldP spid="2460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ct val="0"/>
              </a:spcAft>
              <a:buClrTx/>
              <a:buSzTx/>
              <a:buFontTx/>
              <a:buNone/>
              <a:defRPr/>
            </a:pPr>
            <a:endParaRPr kumimoji="0" lang="en-US" sz="4800" b="0" i="0" u="none" strike="noStrike" kern="1200" cap="none" spc="-50" normalizeH="0" baseline="0" noProof="0">
              <a:ln>
                <a:noFill/>
              </a:ln>
              <a:solidFill>
                <a:srgbClr val="404040"/>
              </a:solidFill>
              <a:effectLst/>
              <a:uLnTx/>
              <a:uFillTx/>
              <a:latin typeface="+mj-lt"/>
              <a:ea typeface="+mj-ea"/>
              <a:cs typeface="+mj-cs"/>
            </a:endParaRPr>
          </a:p>
        </p:txBody>
      </p:sp>
      <p:pic>
        <p:nvPicPr>
          <p:cNvPr id="13315" name="Content Placeholder 5" descr="Ca-Dao-Ve-Can-Cu.jpg"/>
          <p:cNvPicPr>
            <a:picLocks noGrp="1" noChangeAspect="1"/>
          </p:cNvPicPr>
          <p:nvPr>
            <p:ph idx="1"/>
          </p:nvPr>
        </p:nvPicPr>
        <p:blipFill>
          <a:blip r:embed="rId1"/>
          <a:srcRect/>
          <a:stretch>
            <a:fillRect/>
          </a:stretch>
        </p:blipFill>
        <p:spPr>
          <a:xfrm>
            <a:off x="1106488" y="442913"/>
            <a:ext cx="10190162" cy="5426075"/>
          </a:xfr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ct val="0"/>
              </a:spcAft>
              <a:buClrTx/>
              <a:buSzTx/>
              <a:buFontTx/>
              <a:buNone/>
              <a:defRPr/>
            </a:pPr>
            <a:endParaRPr kumimoji="0" lang="en-US" sz="4800" b="0" i="0" u="none" strike="noStrike" kern="1200" cap="none" spc="-50" normalizeH="0" baseline="0" noProof="0">
              <a:ln>
                <a:noFill/>
              </a:ln>
              <a:solidFill>
                <a:srgbClr val="404040"/>
              </a:solidFill>
              <a:effectLst/>
              <a:uLnTx/>
              <a:uFillTx/>
              <a:latin typeface="+mj-lt"/>
              <a:ea typeface="+mj-ea"/>
              <a:cs typeface="+mj-cs"/>
            </a:endParaRPr>
          </a:p>
        </p:txBody>
      </p:sp>
      <p:pic>
        <p:nvPicPr>
          <p:cNvPr id="14339" name="Content Placeholder 3" descr="ca-dao-tuc-ngu-ve-tinh-sieng-nang-kien-tri-2.jpg"/>
          <p:cNvPicPr>
            <a:picLocks noGrp="1" noChangeAspect="1"/>
          </p:cNvPicPr>
          <p:nvPr>
            <p:ph idx="1"/>
          </p:nvPr>
        </p:nvPicPr>
        <p:blipFill>
          <a:blip r:embed="rId1"/>
          <a:srcRect/>
          <a:stretch>
            <a:fillRect/>
          </a:stretch>
        </p:blipFill>
        <p:spPr>
          <a:xfrm>
            <a:off x="1592263" y="928688"/>
            <a:ext cx="9144000" cy="5235575"/>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ct val="0"/>
              </a:spcAft>
              <a:buClrTx/>
              <a:buSzTx/>
              <a:buFontTx/>
              <a:buNone/>
              <a:defRPr/>
            </a:pPr>
            <a:endParaRPr kumimoji="0" lang="en-US" sz="4800" b="0" i="0" u="none" strike="noStrike" kern="1200" cap="none" spc="-50" normalizeH="0" baseline="0" noProof="0">
              <a:ln>
                <a:noFill/>
              </a:ln>
              <a:solidFill>
                <a:srgbClr val="404040"/>
              </a:solidFill>
              <a:effectLst/>
              <a:uLnTx/>
              <a:uFillTx/>
              <a:latin typeface="+mj-lt"/>
              <a:ea typeface="+mj-ea"/>
              <a:cs typeface="+mj-cs"/>
            </a:endParaRPr>
          </a:p>
        </p:txBody>
      </p:sp>
      <p:pic>
        <p:nvPicPr>
          <p:cNvPr id="15363" name="Content Placeholder 3" descr="ca-dao-lao-dong-san-xuat-2.jpg"/>
          <p:cNvPicPr>
            <a:picLocks noGrp="1" noChangeAspect="1"/>
          </p:cNvPicPr>
          <p:nvPr>
            <p:ph idx="1"/>
          </p:nvPr>
        </p:nvPicPr>
        <p:blipFill>
          <a:blip r:embed="rId1"/>
          <a:srcRect/>
          <a:stretch>
            <a:fillRect/>
          </a:stretch>
        </p:blipFill>
        <p:spPr>
          <a:xfrm>
            <a:off x="1489075" y="928688"/>
            <a:ext cx="9807575" cy="4940300"/>
          </a:xfr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1454150" y="3489325"/>
            <a:ext cx="6997700" cy="366713"/>
          </a:xfrm>
          <a:prstGeom prst="rect">
            <a:avLst/>
          </a:prstGeom>
          <a:noFill/>
          <a:ln w="9525">
            <a:noFill/>
          </a:ln>
        </p:spPr>
        <p:txBody>
          <a:bodyPr anchor="ctr" anchorCtr="0">
            <a:spAutoFit/>
          </a:bodyPr>
          <a:p>
            <a:endParaRPr lang="vi-VN" altLang="x-none" dirty="0">
              <a:latin typeface="Arial" panose="020B0604020202020204" pitchFamily="34" charset="0"/>
            </a:endParaRPr>
          </a:p>
        </p:txBody>
      </p:sp>
      <p:pic>
        <p:nvPicPr>
          <p:cNvPr id="102405" name="Picture 5" descr="png-clipart-computer-icons-icon-design-question-others-miscellaneous-text"/>
          <p:cNvPicPr>
            <a:picLocks noChangeAspect="1"/>
          </p:cNvPicPr>
          <p:nvPr/>
        </p:nvPicPr>
        <p:blipFill>
          <a:blip r:embed="rId1"/>
          <a:stretch>
            <a:fillRect/>
          </a:stretch>
        </p:blipFill>
        <p:spPr>
          <a:xfrm>
            <a:off x="0" y="203200"/>
            <a:ext cx="1816100" cy="963613"/>
          </a:xfrm>
          <a:prstGeom prst="rect">
            <a:avLst/>
          </a:prstGeom>
          <a:noFill/>
          <a:ln w="9525">
            <a:noFill/>
          </a:ln>
        </p:spPr>
      </p:pic>
      <p:pic>
        <p:nvPicPr>
          <p:cNvPr id="102408" name="Picture 8" descr="Giải thích ý nghĩa câu tục ngữ “cái khó ló cái khôn” có nghĩa là gì?"/>
          <p:cNvPicPr>
            <a:picLocks noChangeAspect="1"/>
          </p:cNvPicPr>
          <p:nvPr/>
        </p:nvPicPr>
        <p:blipFill>
          <a:blip r:embed="rId2"/>
          <a:stretch>
            <a:fillRect/>
          </a:stretch>
        </p:blipFill>
        <p:spPr>
          <a:xfrm>
            <a:off x="2162175" y="1522413"/>
            <a:ext cx="7699375" cy="4851400"/>
          </a:xfrm>
          <a:prstGeom prst="rect">
            <a:avLst/>
          </a:prstGeom>
          <a:noFill/>
          <a:ln w="9525">
            <a:noFill/>
          </a:ln>
        </p:spPr>
      </p:pic>
      <p:sp>
        <p:nvSpPr>
          <p:cNvPr id="102409" name="Rectangle 9"/>
          <p:cNvSpPr/>
          <p:nvPr/>
        </p:nvSpPr>
        <p:spPr>
          <a:xfrm>
            <a:off x="1785938" y="333375"/>
            <a:ext cx="9866312" cy="863600"/>
          </a:xfrm>
          <a:prstGeom prst="rect">
            <a:avLst/>
          </a:prstGeom>
          <a:noFill/>
          <a:ln w="9525" cap="flat" cmpd="sng">
            <a:solidFill>
              <a:srgbClr val="0000FF"/>
            </a:solidFill>
            <a:prstDash val="solid"/>
            <a:miter/>
            <a:headEnd type="none" w="med" len="med"/>
            <a:tailEnd type="none" w="med" len="med"/>
          </a:ln>
        </p:spPr>
        <p:txBody>
          <a:bodyPr anchor="ctr" anchorCtr="0">
            <a:spAutoFit/>
          </a:bodyPr>
          <a:p>
            <a:pPr algn="justLow"/>
            <a:r>
              <a:rPr lang="vi-VN" altLang="x-none" sz="2500" dirty="0">
                <a:latin typeface="Arial" panose="020B0604020202020204" pitchFamily="34" charset="0"/>
              </a:rPr>
              <a:t>Em hãy tìm những câu ca dao, tục ngữ, thành ngữ nói về sự cần cù, sáng tạo trong lao động. </a:t>
            </a:r>
            <a:endParaRPr sz="25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blinds(horizontal)">
                                      <p:cBhvr>
                                        <p:cTn id="7" dur="500"/>
                                        <p:tgtEl>
                                          <p:spTgt spid="1024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linds(horizontal)">
                                      <p:cBhvr>
                                        <p:cTn id="12" dur="500"/>
                                        <p:tgtEl>
                                          <p:spTgt spid="102405"/>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102409"/>
                                        </p:tgtEl>
                                        <p:attrNameLst>
                                          <p:attrName>style.visibility</p:attrName>
                                        </p:attrNameLst>
                                      </p:cBhvr>
                                      <p:to>
                                        <p:strVal val="visible"/>
                                      </p:to>
                                    </p:set>
                                    <p:animEffect transition="in" filter="blinds(horizontal)">
                                      <p:cBhvr>
                                        <p:cTn id="15" dur="500"/>
                                        <p:tgtEl>
                                          <p:spTgt spid="10240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408"/>
                                        </p:tgtEl>
                                        <p:attrNameLst>
                                          <p:attrName>style.visibility</p:attrName>
                                        </p:attrNameLst>
                                      </p:cBhvr>
                                      <p:to>
                                        <p:strVal val="visible"/>
                                      </p:to>
                                    </p:set>
                                    <p:animEffect transition="in" filter="blinds(horizontal)">
                                      <p:cBhvr>
                                        <p:cTn id="20"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P spid="10240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 name="Arrow: Pentagon 67"/>
          <p:cNvSpPr/>
          <p:nvPr/>
        </p:nvSpPr>
        <p:spPr>
          <a:xfrm rot="2428">
            <a:off x="3175" y="0"/>
            <a:ext cx="3581400" cy="868363"/>
          </a:xfrm>
          <a:custGeom>
            <a:avLst/>
            <a:gdLst>
              <a:gd name="txL" fmla="*/ 0 w 21600"/>
              <a:gd name="txT" fmla="*/ 0 h 21600"/>
              <a:gd name="txR" fmla="*/ 21600 w 21600"/>
              <a:gd name="txB" fmla="*/ 21600 h 21600"/>
            </a:gdLst>
            <a:ahLst/>
            <a:cxnLst>
              <a:cxn ang="0">
                <a:pos x="2147483647" y="701496504"/>
              </a:cxn>
              <a:cxn ang="5898240">
                <a:pos x="2147483647" y="701496504"/>
              </a:cxn>
              <a:cxn ang="11796480">
                <a:pos x="2147483647" y="701496504"/>
              </a:cxn>
              <a:cxn ang="17694720">
                <a:pos x="2147483647" y="701496504"/>
              </a:cxn>
            </a:cxnLst>
            <a:rect l="txL" t="txT" r="txR" b="txB"/>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lIns="45719" rIns="45719" anchor="ctr" anchorCtr="0"/>
          <a:p>
            <a:endParaRPr dirty="0">
              <a:latin typeface="Arial" panose="020B0604020202020204" pitchFamily="34" charset="0"/>
            </a:endParaRPr>
          </a:p>
        </p:txBody>
      </p:sp>
      <p:sp>
        <p:nvSpPr>
          <p:cNvPr id="62" name="TextBox 34"/>
          <p:cNvSpPr txBox="1"/>
          <p:nvPr/>
        </p:nvSpPr>
        <p:spPr>
          <a:xfrm>
            <a:off x="158750" y="76200"/>
            <a:ext cx="2978150" cy="701675"/>
          </a:xfrm>
          <a:prstGeom prst="rect">
            <a:avLst/>
          </a:prstGeom>
          <a:noFill/>
          <a:ln w="12700">
            <a:noFill/>
          </a:ln>
        </p:spPr>
        <p:txBody>
          <a:bodyPr lIns="45718" tIns="45718" rIns="45718" bIns="45718">
            <a:spAutoFit/>
          </a:bodyPr>
          <a:p>
            <a:pPr algn="ctr" defTabSz="914400" hangingPunct="0">
              <a:buNone/>
            </a:pPr>
            <a:r>
              <a:rPr lang="vi-VN" altLang="x-none" sz="4000" b="1" dirty="0">
                <a:solidFill>
                  <a:srgbClr val="FFFFFF"/>
                </a:solidFill>
                <a:latin typeface="Arial" panose="020B0604020202020204" pitchFamily="34" charset="0"/>
                <a:ea typeface="Arial" panose="020B0604020202020204"/>
                <a:sym typeface="Arial Rounded MT Bold" panose="020F0704030504030204"/>
              </a:rPr>
              <a:t>KH</a:t>
            </a:r>
            <a:r>
              <a:rPr lang="vi-VN" altLang="x-none" sz="4000" b="1" dirty="0">
                <a:solidFill>
                  <a:srgbClr val="FFFFFF"/>
                </a:solidFill>
                <a:latin typeface="Arial Rounded MT Bold" panose="020F0704030504030204"/>
                <a:ea typeface="Arial" panose="020B0604020202020204"/>
                <a:sym typeface="Arial Rounded MT Bold" panose="020F0704030504030204"/>
              </a:rPr>
              <a:t>Á</a:t>
            </a:r>
            <a:r>
              <a:rPr lang="vi-VN" altLang="x-none" sz="4000" b="1" dirty="0">
                <a:solidFill>
                  <a:srgbClr val="FFFFFF"/>
                </a:solidFill>
                <a:latin typeface="Arial" panose="020B0604020202020204" pitchFamily="34" charset="0"/>
                <a:ea typeface="Arial" panose="020B0604020202020204"/>
                <a:sym typeface="Arial Rounded MT Bold" panose="020F0704030504030204"/>
              </a:rPr>
              <a:t>M PH</a:t>
            </a:r>
            <a:r>
              <a:rPr lang="vi-VN" altLang="x-none" sz="4000" b="1" dirty="0">
                <a:solidFill>
                  <a:srgbClr val="FFFFFF"/>
                </a:solidFill>
                <a:latin typeface="Arial Rounded MT Bold" panose="020F0704030504030204"/>
                <a:ea typeface="Arial" panose="020B0604020202020204"/>
                <a:sym typeface="Arial Rounded MT Bold" panose="020F0704030504030204"/>
              </a:rPr>
              <a:t>Á</a:t>
            </a:r>
            <a:endParaRPr lang="vi-VN" altLang="x-none" sz="4000" b="1" dirty="0">
              <a:solidFill>
                <a:srgbClr val="FFFFFF"/>
              </a:solidFill>
              <a:latin typeface="Arial" panose="020B0604020202020204" pitchFamily="34" charset="0"/>
              <a:ea typeface="Arial" panose="020B0604020202020204"/>
              <a:sym typeface="Arial Rounded MT Bold" panose="020F0704030504030204"/>
            </a:endParaRPr>
          </a:p>
        </p:txBody>
      </p:sp>
      <p:sp>
        <p:nvSpPr>
          <p:cNvPr id="73733" name="Rectangle 5"/>
          <p:cNvSpPr/>
          <p:nvPr/>
        </p:nvSpPr>
        <p:spPr>
          <a:xfrm>
            <a:off x="3800475" y="127000"/>
            <a:ext cx="7858125" cy="762000"/>
          </a:xfrm>
          <a:prstGeom prst="rect">
            <a:avLst/>
          </a:prstGeom>
          <a:solidFill>
            <a:srgbClr val="FFFFFF"/>
          </a:solidFill>
          <a:ln w="9525">
            <a:noFill/>
          </a:ln>
        </p:spPr>
        <p:txBody>
          <a:bodyPr anchor="ctr" anchorCtr="0">
            <a:spAutoFit/>
          </a:bodyPr>
          <a:p>
            <a:pPr algn="justLow"/>
            <a:r>
              <a:rPr lang="vi-VN" altLang="x-none" sz="2200" b="1" dirty="0">
                <a:latin typeface="Arial" panose="020B0604020202020204" pitchFamily="34" charset="0"/>
              </a:rPr>
              <a:t>1. Khái niệm và biểu hiện của cần cù, sáng tạo trong lao động.</a:t>
            </a:r>
            <a:r>
              <a:rPr lang="vi-VN" altLang="x-none" sz="2200" dirty="0">
                <a:latin typeface="Arial" panose="020B0604020202020204" pitchFamily="34" charset="0"/>
              </a:rPr>
              <a:t> </a:t>
            </a:r>
            <a:endParaRPr sz="2200" dirty="0">
              <a:latin typeface="Arial" panose="020B0604020202020204" pitchFamily="34" charset="0"/>
            </a:endParaRPr>
          </a:p>
        </p:txBody>
      </p:sp>
      <p:sp>
        <p:nvSpPr>
          <p:cNvPr id="73740" name="Rectangle 12"/>
          <p:cNvSpPr/>
          <p:nvPr/>
        </p:nvSpPr>
        <p:spPr>
          <a:xfrm>
            <a:off x="249238" y="1066800"/>
            <a:ext cx="11334750" cy="3956050"/>
          </a:xfrm>
          <a:prstGeom prst="rect">
            <a:avLst/>
          </a:prstGeom>
          <a:noFill/>
          <a:ln w="15875" cap="flat" cmpd="sng">
            <a:solidFill>
              <a:srgbClr val="FF0000"/>
            </a:solidFill>
            <a:prstDash val="dash"/>
            <a:miter/>
            <a:headEnd type="none" w="med" len="med"/>
            <a:tailEnd type="none" w="med" len="med"/>
          </a:ln>
        </p:spPr>
        <p:txBody>
          <a:bodyPr>
            <a:spAutoFit/>
          </a:bodyPr>
          <a:p>
            <a:pPr defTabSz="914400"/>
            <a:r>
              <a:rPr lang="vi-VN" altLang="x-none" sz="2100" dirty="0">
                <a:latin typeface="Arial" panose="020B0604020202020204" pitchFamily="34" charset="0"/>
              </a:rPr>
              <a:t>Thiếu tướng Giáo sư Viện sĩ Trần Đại Nghĩa, chính tên là Phạm Quang Lễ, sinh ra ở tỉnh Vĩnh Long. Sau khi tốt nghiệp Trung học ở Sài Gòn, năm 1935 ông tiếp tục học các Trường Đại học Kĩ thuật điện, Viện Nghiên cứu máy bay và Đại học Xoóc-bon. Sau đó ông làm việc ở công trường cầu cống, xưởng chế tạo máy bay vũ khí quân giới, Năm 1912 ông sang Đức làm việc trong xưởng chế tạo máy bay và Viện Nghiên cứu vũ khi Năm 1946, Chủ tịch Hồ Chí Minh sang Pháp, Ông đã về nước cùng với Người, được giao chức Cục trưởng cục Quân giới. Trong kháng chiến chống Pháp, ông đã sáng chế được các vũ khí súng không giật (SK ), súng ba dô ca góp phần quan trọng về quân khí để giết giặc... Trong huyền cảnh khắc nghiệt của chiến tranh và tình trạng lạc hậu về mọi mặt, ông đã tận dụng các phương tiện hiện có để góp phần quan trọng cho sự nghiệp giữ nước và dựng nước. Năm 1948, ông được phong hàm Thiếu tướng, năm 1952, được tuyên dương Anh hùng lại đồng. Trong dịp này Bắc Hồ đã khen ngợi. Ki sử Nghĩa rất giỏi khoa học máy, nhưng khi thực hành thì không "máy móc”.</a:t>
            </a:r>
            <a:endParaRPr lang="vi-VN" altLang="x-none" sz="2100" dirty="0">
              <a:latin typeface="Arial" panose="020B0604020202020204" pitchFamily="34" charset="0"/>
            </a:endParaRPr>
          </a:p>
        </p:txBody>
      </p:sp>
      <p:sp>
        <p:nvSpPr>
          <p:cNvPr id="73741" name="Rectangle 13"/>
          <p:cNvSpPr/>
          <p:nvPr/>
        </p:nvSpPr>
        <p:spPr>
          <a:xfrm>
            <a:off x="1239838" y="5178425"/>
            <a:ext cx="10313987" cy="762000"/>
          </a:xfrm>
          <a:prstGeom prst="rect">
            <a:avLst/>
          </a:prstGeom>
          <a:noFill/>
          <a:ln w="9525">
            <a:noFill/>
          </a:ln>
        </p:spPr>
        <p:txBody>
          <a:bodyPr anchor="ctr" anchorCtr="0">
            <a:spAutoFit/>
          </a:bodyPr>
          <a:p>
            <a:r>
              <a:rPr lang="vi-VN" altLang="x-none" sz="2200" dirty="0">
                <a:solidFill>
                  <a:srgbClr val="0000FF"/>
                </a:solidFill>
                <a:latin typeface="Arial" panose="020B0604020202020204" pitchFamily="34" charset="0"/>
              </a:rPr>
              <a:t>Em hãy cho biết sự cần cù, sáng tạo trong lao động được thể hiện như thế nào trong từng thông tin trên. </a:t>
            </a:r>
            <a:endParaRPr sz="2200" dirty="0">
              <a:solidFill>
                <a:srgbClr val="0000FF"/>
              </a:solidFill>
              <a:latin typeface="Arial" panose="020B0604020202020204" pitchFamily="34" charset="0"/>
            </a:endParaRPr>
          </a:p>
        </p:txBody>
      </p:sp>
      <p:pic>
        <p:nvPicPr>
          <p:cNvPr id="73749" name="Picture 21" descr="png-clipart-computer-icons-icon-design-question-others-miscellaneous-text"/>
          <p:cNvPicPr>
            <a:picLocks noChangeAspect="1"/>
          </p:cNvPicPr>
          <p:nvPr/>
        </p:nvPicPr>
        <p:blipFill>
          <a:blip r:embed="rId1"/>
          <a:stretch>
            <a:fillRect/>
          </a:stretch>
        </p:blipFill>
        <p:spPr>
          <a:xfrm>
            <a:off x="0" y="5257800"/>
            <a:ext cx="1270000" cy="696913"/>
          </a:xfrm>
          <a:prstGeom prst="rect">
            <a:avLst/>
          </a:prstGeom>
          <a:noFill/>
          <a:ln w="9525">
            <a:noFill/>
          </a:ln>
        </p:spPr>
      </p:pic>
      <p:sp>
        <p:nvSpPr>
          <p:cNvPr id="73750" name="AutoShape 22"/>
          <p:cNvSpPr/>
          <p:nvPr/>
        </p:nvSpPr>
        <p:spPr>
          <a:xfrm flipH="1">
            <a:off x="266700" y="6045200"/>
            <a:ext cx="812800" cy="812800"/>
          </a:xfrm>
          <a:custGeom>
            <a:avLst/>
            <a:gdLst>
              <a:gd name="txL" fmla="*/ 3085 w 21600"/>
              <a:gd name="txT" fmla="*/ 12343 h 21600"/>
              <a:gd name="txR" fmla="*/ 18514 w 21600"/>
              <a:gd name="txB" fmla="*/ 18514 h 21600"/>
            </a:gdLst>
            <a:ahLst/>
            <a:cxnLst>
              <a:cxn ang="17694720">
                <a:pos x="21847275" y="0"/>
              </a:cxn>
              <a:cxn ang="11796480">
                <a:pos x="13107830" y="8738051"/>
              </a:cxn>
              <a:cxn ang="17694720">
                <a:pos x="8738051" y="13107830"/>
              </a:cxn>
              <a:cxn ang="11796480">
                <a:pos x="0" y="21847275"/>
              </a:cxn>
              <a:cxn ang="5898240">
                <a:pos x="8738051" y="30585361"/>
              </a:cxn>
              <a:cxn ang="5898240">
                <a:pos x="17477531" y="26215622"/>
              </a:cxn>
              <a:cxn ang="0">
                <a:pos x="26215622" y="17477531"/>
              </a:cxn>
              <a:cxn ang="0">
                <a:pos x="30585361" y="8738051"/>
              </a:cxn>
            </a:cxnLst>
            <a:rect l="txL" t="txT" r="txR" b="txB"/>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noFill/>
          </a:ln>
        </p:spPr>
        <p:txBody>
          <a:bodyPr wrap="none" anchor="ctr" anchorCtr="0"/>
          <a:p>
            <a:endParaRPr dirty="0">
              <a:latin typeface="Arial" panose="020B0604020202020204" pitchFamily="34" charset="0"/>
            </a:endParaRPr>
          </a:p>
        </p:txBody>
      </p:sp>
      <p:sp>
        <p:nvSpPr>
          <p:cNvPr id="73751" name="Rectangle 23"/>
          <p:cNvSpPr/>
          <p:nvPr/>
        </p:nvSpPr>
        <p:spPr>
          <a:xfrm>
            <a:off x="1389063" y="5975350"/>
            <a:ext cx="10383837" cy="854075"/>
          </a:xfrm>
          <a:prstGeom prst="rect">
            <a:avLst/>
          </a:prstGeom>
          <a:solidFill>
            <a:srgbClr val="FFCC99"/>
          </a:solidFill>
          <a:ln w="9525">
            <a:noFill/>
          </a:ln>
        </p:spPr>
        <p:txBody>
          <a:bodyPr anchor="ctr" anchorCtr="0">
            <a:spAutoFit/>
          </a:bodyPr>
          <a:p>
            <a:r>
              <a:rPr sz="2500" dirty="0">
                <a:latin typeface="Arial" panose="020B0604020202020204" pitchFamily="34" charset="0"/>
              </a:rPr>
              <a:t>Luôn chủ động suy nghĩ để cải tiến, đổi mới, chế tạo máy bay, vũ khí quân giới. </a:t>
            </a:r>
            <a:endParaRPr sz="25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blinds(horizontal)">
                                      <p:cBhvr>
                                        <p:cTn id="15" dur="500"/>
                                        <p:tgtEl>
                                          <p:spTgt spid="737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3740"/>
                                        </p:tgtEl>
                                        <p:attrNameLst>
                                          <p:attrName>style.visibility</p:attrName>
                                        </p:attrNameLst>
                                      </p:cBhvr>
                                      <p:to>
                                        <p:strVal val="visible"/>
                                      </p:to>
                                    </p:set>
                                    <p:animEffect transition="in" filter="blinds(horizontal)">
                                      <p:cBhvr>
                                        <p:cTn id="20" dur="500"/>
                                        <p:tgtEl>
                                          <p:spTgt spid="737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blinds(horizontal)">
                                      <p:cBhvr>
                                        <p:cTn id="25" dur="500"/>
                                        <p:tgtEl>
                                          <p:spTgt spid="73741"/>
                                        </p:tgtEl>
                                      </p:cBhvr>
                                    </p:animEffect>
                                  </p:childTnLst>
                                </p:cTn>
                              </p:par>
                              <p:par>
                                <p:cTn id="26" presetID="3" presetClass="entr" presetSubtype="10" fill="hold" nodeType="withEffect">
                                  <p:stCondLst>
                                    <p:cond delay="0"/>
                                  </p:stCondLst>
                                  <p:childTnLst>
                                    <p:set>
                                      <p:cBhvr>
                                        <p:cTn id="27" dur="1" fill="hold">
                                          <p:stCondLst>
                                            <p:cond delay="0"/>
                                          </p:stCondLst>
                                        </p:cTn>
                                        <p:tgtEl>
                                          <p:spTgt spid="73749"/>
                                        </p:tgtEl>
                                        <p:attrNameLst>
                                          <p:attrName>style.visibility</p:attrName>
                                        </p:attrNameLst>
                                      </p:cBhvr>
                                      <p:to>
                                        <p:strVal val="visible"/>
                                      </p:to>
                                    </p:set>
                                    <p:animEffect transition="in" filter="blinds(horizontal)">
                                      <p:cBhvr>
                                        <p:cTn id="28" dur="500"/>
                                        <p:tgtEl>
                                          <p:spTgt spid="7374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3750"/>
                                        </p:tgtEl>
                                        <p:attrNameLst>
                                          <p:attrName>style.visibility</p:attrName>
                                        </p:attrNameLst>
                                      </p:cBhvr>
                                      <p:to>
                                        <p:strVal val="visible"/>
                                      </p:to>
                                    </p:set>
                                    <p:animEffect transition="in" filter="blinds(horizontal)">
                                      <p:cBhvr>
                                        <p:cTn id="33" dur="500"/>
                                        <p:tgtEl>
                                          <p:spTgt spid="7375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3751"/>
                                        </p:tgtEl>
                                        <p:attrNameLst>
                                          <p:attrName>style.visibility</p:attrName>
                                        </p:attrNameLst>
                                      </p:cBhvr>
                                      <p:to>
                                        <p:strVal val="visible"/>
                                      </p:to>
                                    </p:set>
                                    <p:animEffect transition="in" filter="blinds(horizontal)">
                                      <p:cBhvr>
                                        <p:cTn id="36" dur="500"/>
                                        <p:tgtEl>
                                          <p:spTgt spid="7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p:bldP spid="73733" grpId="0" animBg="1"/>
      <p:bldP spid="73740" grpId="0" animBg="1"/>
      <p:bldP spid="73741" grpId="0"/>
      <p:bldP spid="73750" grpId="0" animBg="1"/>
      <p:bldP spid="73751" grpId="0" animBg="1"/>
    </p:bldLst>
  </p:timing>
</p:sld>
</file>

<file path=ppt/tags/tag1.xml><?xml version="1.0" encoding="utf-8"?>
<p:tagLst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11967</Words>
  <Application>WPS Presentation</Application>
  <PresentationFormat/>
  <Paragraphs>256</Paragraphs>
  <Slides>40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40</vt:i4>
      </vt:variant>
    </vt:vector>
  </HeadingPairs>
  <TitlesOfParts>
    <vt:vector size="63" baseType="lpstr">
      <vt:lpstr>Arial</vt:lpstr>
      <vt:lpstr>SimSun</vt:lpstr>
      <vt:lpstr>Wingdings</vt:lpstr>
      <vt:lpstr>Calibri Light</vt:lpstr>
      <vt:lpstr>Calibri</vt:lpstr>
      <vt:lpstr>Arial</vt:lpstr>
      <vt:lpstr>Arial Unicode MS</vt:lpstr>
      <vt:lpstr>#9Slide05 Brannboll Ny</vt:lpstr>
      <vt:lpstr>Segoe Print</vt:lpstr>
      <vt:lpstr>inpin heiti</vt:lpstr>
      <vt:lpstr>Times New Roman</vt:lpstr>
      <vt:lpstr>Arial Rounded MT Bold</vt:lpstr>
      <vt:lpstr>Malgun Gothic</vt:lpstr>
      <vt:lpstr>SVN-Vanilla Daisy Pro</vt:lpstr>
      <vt:lpstr>【苹果】迟暮朝朝醉晚灯</vt:lpstr>
      <vt:lpstr>+mn-lt</vt:lpstr>
      <vt:lpstr>Microsoft YaHei</vt:lpstr>
      <vt:lpstr>Arial Unicode MS</vt:lpstr>
      <vt:lpstr>#9Slide05 Brannboll Ny</vt:lpstr>
      <vt:lpstr>Wide Latin</vt:lpstr>
      <vt:lpstr>方正静蕾简体</vt:lpstr>
      <vt:lpstr>Calibri</vt:lpstr>
      <vt:lpstr>Retrospect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Quyên Hoàng</cp:lastModifiedBy>
  <cp:revision>2</cp:revision>
  <dcterms:created xsi:type="dcterms:W3CDTF">2018-03-25T01:40:10Z</dcterms:created>
  <dcterms:modified xsi:type="dcterms:W3CDTF">2024-11-05T23:22:08Z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376770433F11416A95BDEE5655FF6115_13</vt:lpwstr>
  </property>
  <property fmtid="{D5CDD505-2E9C-101B-9397-08002B2CF9AE}" pid="3" name="KSOProductBuildVer">
    <vt:lpwstr>1033-12.2.0.18607</vt:lpwstr>
  </property>
</Properties>
</file>