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1" r:id="rId3"/>
    <p:sldId id="257" r:id="rId4"/>
    <p:sldId id="260" r:id="rId5"/>
    <p:sldId id="261" r:id="rId6"/>
    <p:sldId id="262" r:id="rId7"/>
    <p:sldId id="263" r:id="rId8"/>
    <p:sldId id="264" r:id="rId9"/>
    <p:sldId id="266" r:id="rId10"/>
    <p:sldId id="267" r:id="rId11"/>
    <p:sldId id="265" r:id="rId12"/>
    <p:sldId id="268" r:id="rId13"/>
    <p:sldId id="276" r:id="rId14"/>
    <p:sldId id="269" r:id="rId15"/>
    <p:sldId id="270" r:id="rId16"/>
    <p:sldId id="271" r:id="rId17"/>
    <p:sldId id="277" r:id="rId18"/>
    <p:sldId id="273" r:id="rId19"/>
    <p:sldId id="278" r:id="rId20"/>
    <p:sldId id="282" r:id="rId21"/>
    <p:sldId id="274" r:id="rId22"/>
    <p:sldId id="279" r:id="rId23"/>
    <p:sldId id="280" r:id="rId24"/>
    <p:sldId id="281" r:id="rId25"/>
    <p:sldId id="283" r:id="rId26"/>
    <p:sldId id="275" r:id="rId27"/>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3300"/>
    <a:srgbClr val="00CC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644"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83C722-9654-47F8-9E40-1C72E94B419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E83C722-9654-47F8-9E40-1C72E94B419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E83C722-9654-47F8-9E40-1C72E94B419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E83C722-9654-47F8-9E40-1C72E94B419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E83C722-9654-47F8-9E40-1C72E94B419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E83C722-9654-47F8-9E40-1C72E94B419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DE83C722-9654-47F8-9E40-1C72E94B419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DE83C722-9654-47F8-9E40-1C72E94B419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DE83C722-9654-47F8-9E40-1C72E94B419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83C722-9654-47F8-9E40-1C72E94B419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C722-9654-47F8-9E40-1C72E94B419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12D4-6A96-4654-8B2D-F048F3FFF9C3}" type="slidenum">
              <a:rPr lang="en-US" smtClean="0"/>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C722-9654-47F8-9E40-1C72E94B419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12D4-6A96-4654-8B2D-F048F3FFF9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hyperlink" Target="http://www.rapidesign.cn/" TargetMode="Externa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br>
              <a:rPr lang="en-US"/>
            </a:br>
            <a:endParaRPr lang="en-US"/>
          </a:p>
        </p:txBody>
      </p:sp>
      <p:sp>
        <p:nvSpPr>
          <p:cNvPr id="2051" name="Content Placeholder 2"/>
          <p:cNvSpPr>
            <a:spLocks noGrp="1"/>
          </p:cNvSpPr>
          <p:nvPr>
            <p:ph idx="1"/>
          </p:nvPr>
        </p:nvSpPr>
        <p:spPr>
          <a:xfrm>
            <a:off x="731912" y="938742"/>
            <a:ext cx="10972800" cy="4525433"/>
          </a:xfrm>
        </p:spPr>
        <p:txBody>
          <a:bodyPr/>
          <a:lstStyle/>
          <a:p>
            <a:pPr eaLnBrk="1" hangingPunct="1"/>
            <a:endParaRPr lang="en-US"/>
          </a:p>
          <a:p>
            <a:pPr eaLnBrk="1" hangingPunct="1"/>
            <a:endParaRPr lang="en-US"/>
          </a:p>
        </p:txBody>
      </p:sp>
      <p:pic>
        <p:nvPicPr>
          <p:cNvPr id="2052"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43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0"/>
            <a:ext cx="243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753600" y="0"/>
            <a:ext cx="243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1" descr="909398Barres_etoiles__14_"/>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881033" y="0"/>
            <a:ext cx="243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5"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6567" y="6019800"/>
            <a:ext cx="2385484" cy="61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6"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74169" y="6019800"/>
            <a:ext cx="2383367" cy="61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9"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25786" y="6019800"/>
            <a:ext cx="2383367" cy="61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WordArt 21"/>
          <p:cNvSpPr>
            <a:spLocks noChangeArrowheads="1" noChangeShapeType="1" noTextEdit="1"/>
          </p:cNvSpPr>
          <p:nvPr/>
        </p:nvSpPr>
        <p:spPr bwMode="auto">
          <a:xfrm>
            <a:off x="152400" y="872067"/>
            <a:ext cx="2616200" cy="1676400"/>
          </a:xfrm>
          <a:prstGeom prst="rect">
            <a:avLst/>
          </a:prstGeom>
        </p:spPr>
        <p:txBody>
          <a:bodyPr spcFirstLastPara="1" wrap="none" lIns="121914" tIns="60957" rIns="121914" bIns="60957" fromWordArt="1">
            <a:prstTxWarp prst="textArchUp">
              <a:avLst>
                <a:gd name="adj" fmla="val 9467292"/>
              </a:avLst>
            </a:prstTxWarp>
          </a:bodyPr>
          <a:lstStyle/>
          <a:p>
            <a:pPr algn="ctr" defTabSz="1219200" fontAlgn="base">
              <a:spcBef>
                <a:spcPct val="0"/>
              </a:spcBef>
              <a:spcAft>
                <a:spcPct val="0"/>
              </a:spcAft>
            </a:pPr>
            <a:endParaRPr lang="en-US" sz="2400" b="1" kern="10" dirty="0">
              <a:ln w="9525">
                <a:solidFill>
                  <a:srgbClr val="0000FF"/>
                </a:solidFill>
                <a:miter lim="800000"/>
              </a:ln>
              <a:solidFill>
                <a:srgbClr val="800000"/>
              </a:solidFill>
              <a:latin typeface="Arial" panose="020B0604020202020204"/>
              <a:cs typeface="Arial" panose="020B0604020202020204"/>
            </a:endParaRPr>
          </a:p>
        </p:txBody>
      </p:sp>
      <p:pic>
        <p:nvPicPr>
          <p:cNvPr id="2061" name="Picture 22" descr="bs005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517" y="1032935"/>
            <a:ext cx="190288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2" name="Group 15"/>
          <p:cNvGrpSpPr/>
          <p:nvPr/>
        </p:nvGrpSpPr>
        <p:grpSpPr bwMode="auto">
          <a:xfrm rot="5400000">
            <a:off x="317500" y="4584700"/>
            <a:ext cx="1905000" cy="2336800"/>
            <a:chOff x="4464" y="3072"/>
            <a:chExt cx="1200" cy="1104"/>
          </a:xfrm>
        </p:grpSpPr>
        <p:sp>
          <p:nvSpPr>
            <p:cNvPr id="2073" name="Line 16"/>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2074" name="Line 17"/>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2075" name="Line 18"/>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2076" name="Line 19"/>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grpSp>
      <p:grpSp>
        <p:nvGrpSpPr>
          <p:cNvPr id="2063" name="Group 9"/>
          <p:cNvGrpSpPr/>
          <p:nvPr/>
        </p:nvGrpSpPr>
        <p:grpSpPr bwMode="auto">
          <a:xfrm>
            <a:off x="9448800" y="4876800"/>
            <a:ext cx="2540000" cy="1752600"/>
            <a:chOff x="4464" y="3072"/>
            <a:chExt cx="1200" cy="1104"/>
          </a:xfrm>
        </p:grpSpPr>
        <p:sp>
          <p:nvSpPr>
            <p:cNvPr id="2069" name="Line 10"/>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2070" name="Line 11"/>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2071" name="Line 12"/>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2072" name="Line 13"/>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grpSp>
      <p:pic>
        <p:nvPicPr>
          <p:cNvPr id="2064" name="Picture 14" descr="FLY-AGARI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2800" y="5486400"/>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WordArt 25"/>
          <p:cNvSpPr>
            <a:spLocks noChangeArrowheads="1" noChangeShapeType="1" noTextEdit="1"/>
          </p:cNvSpPr>
          <p:nvPr/>
        </p:nvSpPr>
        <p:spPr bwMode="auto">
          <a:xfrm>
            <a:off x="1143001" y="1693334"/>
            <a:ext cx="9753600" cy="1612900"/>
          </a:xfrm>
          <a:prstGeom prst="rect">
            <a:avLst/>
          </a:prstGeom>
        </p:spPr>
        <p:txBody>
          <a:bodyPr wrap="none" lIns="121914" tIns="60957" rIns="121914" bIns="60957" fromWordArt="1">
            <a:prstTxWarp prst="textPlain">
              <a:avLst>
                <a:gd name="adj" fmla="val 50000"/>
              </a:avLst>
            </a:prstTxWarp>
          </a:bodyPr>
          <a:lstStyle/>
          <a:p>
            <a:pPr algn="ctr" defTabSz="1219200" fontAlgn="base">
              <a:spcBef>
                <a:spcPct val="0"/>
              </a:spcBef>
              <a:spcAft>
                <a:spcPct val="0"/>
              </a:spcAft>
            </a:pPr>
            <a:r>
              <a:rPr lang="en-US" sz="2400" kern="10">
                <a:ln w="9525">
                  <a:solidFill>
                    <a:srgbClr val="FFFF00"/>
                  </a:solidFill>
                  <a:round/>
                </a:ln>
                <a:solidFill>
                  <a:srgbClr val="000080"/>
                </a:solidFill>
                <a:effectLst>
                  <a:outerShdw dist="107763" dir="18900000" algn="ctr" rotWithShape="0">
                    <a:srgbClr val="868686">
                      <a:alpha val="50000"/>
                    </a:srgbClr>
                  </a:outerShdw>
                </a:effectLst>
                <a:latin typeface="Times"/>
                <a:cs typeface="Times"/>
              </a:rPr>
              <a:t>TRƯỜNG THCS ĐÔNG YÊN</a:t>
            </a:r>
            <a:endParaRPr lang="en-US" sz="2400" kern="10">
              <a:ln w="9525">
                <a:solidFill>
                  <a:srgbClr val="FFFF00"/>
                </a:solidFill>
                <a:round/>
              </a:ln>
              <a:solidFill>
                <a:srgbClr val="000080"/>
              </a:solidFill>
              <a:effectLst>
                <a:outerShdw dist="107763" dir="18900000" algn="ctr" rotWithShape="0">
                  <a:srgbClr val="868686">
                    <a:alpha val="50000"/>
                  </a:srgbClr>
                </a:outerShdw>
              </a:effectLst>
              <a:latin typeface="Times"/>
              <a:cs typeface="Times"/>
            </a:endParaRPr>
          </a:p>
          <a:p>
            <a:pPr algn="ctr" defTabSz="1219200" fontAlgn="base">
              <a:spcBef>
                <a:spcPct val="0"/>
              </a:spcBef>
              <a:spcAft>
                <a:spcPct val="0"/>
              </a:spcAft>
            </a:pPr>
            <a:r>
              <a:rPr lang="en-US" sz="2400" kern="10">
                <a:ln w="9525">
                  <a:solidFill>
                    <a:srgbClr val="FFFF00"/>
                  </a:solidFill>
                  <a:round/>
                </a:ln>
                <a:solidFill>
                  <a:srgbClr val="000080"/>
                </a:solidFill>
                <a:effectLst>
                  <a:outerShdw dist="107763" dir="18900000" algn="ctr" rotWithShape="0">
                    <a:srgbClr val="868686">
                      <a:alpha val="50000"/>
                    </a:srgbClr>
                  </a:outerShdw>
                </a:effectLst>
                <a:latin typeface="Times"/>
                <a:cs typeface="Times"/>
              </a:rPr>
              <a:t>MÔN: KHTN 6</a:t>
            </a:r>
            <a:endParaRPr lang="en-US" sz="2400" kern="10">
              <a:ln w="9525">
                <a:solidFill>
                  <a:srgbClr val="FFFF00"/>
                </a:solidFill>
                <a:round/>
              </a:ln>
              <a:solidFill>
                <a:srgbClr val="000080"/>
              </a:solidFill>
              <a:effectLst>
                <a:outerShdw dist="107763" dir="18900000" algn="ctr" rotWithShape="0">
                  <a:srgbClr val="868686">
                    <a:alpha val="50000"/>
                  </a:srgbClr>
                </a:outerShdw>
              </a:effectLst>
              <a:latin typeface="Times"/>
              <a:cs typeface="Times"/>
            </a:endParaRPr>
          </a:p>
          <a:p>
            <a:pPr algn="ctr" defTabSz="1219200" fontAlgn="base">
              <a:spcBef>
                <a:spcPct val="0"/>
              </a:spcBef>
              <a:spcAft>
                <a:spcPct val="0"/>
              </a:spcAft>
            </a:pPr>
            <a:endParaRPr lang="en-US" sz="2400" kern="10" dirty="0">
              <a:ln w="9525">
                <a:solidFill>
                  <a:srgbClr val="FFFF00"/>
                </a:solidFill>
                <a:round/>
              </a:ln>
              <a:solidFill>
                <a:srgbClr val="000080"/>
              </a:solidFill>
              <a:effectLst>
                <a:outerShdw dist="107763" dir="18900000" algn="ctr" rotWithShape="0">
                  <a:srgbClr val="868686">
                    <a:alpha val="50000"/>
                  </a:srgbClr>
                </a:outerShdw>
              </a:effectLst>
              <a:latin typeface="Times"/>
              <a:cs typeface="Times"/>
            </a:endParaRPr>
          </a:p>
        </p:txBody>
      </p:sp>
      <p:sp>
        <p:nvSpPr>
          <p:cNvPr id="46" name="WordArt 26"/>
          <p:cNvSpPr>
            <a:spLocks noChangeArrowheads="1" noChangeShapeType="1" noTextEdit="1"/>
          </p:cNvSpPr>
          <p:nvPr/>
        </p:nvSpPr>
        <p:spPr bwMode="auto">
          <a:xfrm>
            <a:off x="2768601" y="4800601"/>
            <a:ext cx="6648451" cy="704851"/>
          </a:xfrm>
          <a:prstGeom prst="rect">
            <a:avLst/>
          </a:prstGeom>
        </p:spPr>
        <p:txBody>
          <a:bodyPr wrap="none" lIns="121914" tIns="60957" rIns="121914" bIns="60957" fromWordArt="1">
            <a:prstTxWarp prst="textPlain">
              <a:avLst>
                <a:gd name="adj" fmla="val 50000"/>
              </a:avLst>
            </a:prstTxWarp>
          </a:bodyPr>
          <a:lstStyle/>
          <a:p>
            <a:pPr algn="ctr" defTabSz="1219200" fontAlgn="base">
              <a:spcBef>
                <a:spcPct val="0"/>
              </a:spcBef>
              <a:spcAft>
                <a:spcPct val="0"/>
              </a:spcAft>
            </a:pPr>
            <a:r>
              <a:rPr lang="en-US" sz="2400" b="1" kern="10">
                <a:ln w="9525">
                  <a:solidFill>
                    <a:srgbClr val="CC00CC"/>
                  </a:solidFill>
                  <a:round/>
                </a:ln>
                <a:solidFill>
                  <a:srgbClr val="CC00CC"/>
                </a:solidFill>
                <a:latin typeface="Times New Roman" panose="02020603050405020304"/>
                <a:cs typeface="Times New Roman" panose="02020603050405020304"/>
              </a:rPr>
              <a:t>GV: TẠ VĂN TRINH</a:t>
            </a:r>
            <a:endParaRPr lang="en-US" sz="2400" b="1" kern="10" dirty="0">
              <a:ln w="9525">
                <a:solidFill>
                  <a:srgbClr val="CC00CC"/>
                </a:solidFill>
                <a:round/>
              </a:ln>
              <a:solidFill>
                <a:srgbClr val="CC00CC"/>
              </a:solidFill>
              <a:latin typeface="Times New Roman" panose="02020603050405020304"/>
              <a:cs typeface="Times New Roman" panose="02020603050405020304"/>
            </a:endParaRPr>
          </a:p>
        </p:txBody>
      </p:sp>
      <p:pic>
        <p:nvPicPr>
          <p:cNvPr id="43" name="Picture 42"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197790" flipV="1">
            <a:off x="10826173" y="5540565"/>
            <a:ext cx="815616" cy="78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ppt_x-.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500"/>
                                        <p:tgtEl>
                                          <p:spTgt spid="46"/>
                                        </p:tgtEl>
                                      </p:cBhvr>
                                    </p:animEffect>
                                  </p:childTnLst>
                                </p:cTn>
                              </p:par>
                              <p:par>
                                <p:cTn id="15" presetID="2" presetClass="entr" presetSubtype="4"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623235"/>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1882" y="2282005"/>
            <a:ext cx="10456254" cy="4388528"/>
            <a:chOff x="40182" y="2360834"/>
            <a:chExt cx="10456254" cy="4388528"/>
          </a:xfrm>
        </p:grpSpPr>
        <p:pic>
          <p:nvPicPr>
            <p:cNvPr id="4" name="Picture 3"/>
            <p:cNvPicPr>
              <a:picLocks noChangeAspect="1"/>
            </p:cNvPicPr>
            <p:nvPr/>
          </p:nvPicPr>
          <p:blipFill rotWithShape="1">
            <a:blip r:embed="rId1"/>
            <a:srcRect l="21687" t="34159" r="47778" b="16056"/>
            <a:stretch>
              <a:fillRect/>
            </a:stretch>
          </p:blipFill>
          <p:spPr>
            <a:xfrm>
              <a:off x="40182" y="2360834"/>
              <a:ext cx="4787484" cy="4388528"/>
            </a:xfrm>
            <a:prstGeom prst="rect">
              <a:avLst/>
            </a:prstGeom>
          </p:spPr>
        </p:pic>
        <p:pic>
          <p:nvPicPr>
            <p:cNvPr id="5" name="Picture 4"/>
            <p:cNvPicPr>
              <a:picLocks noChangeAspect="1"/>
            </p:cNvPicPr>
            <p:nvPr/>
          </p:nvPicPr>
          <p:blipFill rotWithShape="1">
            <a:blip r:embed="rId2"/>
            <a:srcRect l="21876" t="25539" r="48506" b="41056"/>
            <a:stretch>
              <a:fillRect/>
            </a:stretch>
          </p:blipFill>
          <p:spPr>
            <a:xfrm>
              <a:off x="4827666" y="3154824"/>
              <a:ext cx="5668770" cy="3594538"/>
            </a:xfrm>
            <a:prstGeom prst="rect">
              <a:avLst/>
            </a:prstGeom>
          </p:spPr>
        </p:pic>
      </p:grpSp>
      <p:sp>
        <p:nvSpPr>
          <p:cNvPr id="6" name="TextBox 5"/>
          <p:cNvSpPr txBox="1"/>
          <p:nvPr/>
        </p:nvSpPr>
        <p:spPr>
          <a:xfrm>
            <a:off x="1001882" y="1215207"/>
            <a:ext cx="9392694" cy="954107"/>
          </a:xfrm>
          <a:prstGeom prst="rect">
            <a:avLst/>
          </a:prstGeom>
          <a:noFill/>
        </p:spPr>
        <p:txBody>
          <a:bodyPr wrap="square" rtlCol="0">
            <a:spAutoFit/>
          </a:bodyPr>
          <a:lstStyle/>
          <a:p>
            <a:pPr algn="just"/>
            <a:r>
              <a:rPr lang="en-US" sz="2800" dirty="0" err="1" smtClean="0">
                <a:solidFill>
                  <a:srgbClr val="FF3300"/>
                </a:solidFill>
                <a:latin typeface="Times New Roman" panose="02020603050405020304" pitchFamily="18" charset="0"/>
                <a:cs typeface="Times New Roman" panose="02020603050405020304" pitchFamily="18" charset="0"/>
              </a:rPr>
              <a:t>Thành</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phần</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nào</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có</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trong</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tế</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bào</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thực</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vật</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mà</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không</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có</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trong</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tế</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bào</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động</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vật</a:t>
            </a:r>
            <a:r>
              <a:rPr lang="en-US" sz="2800" dirty="0" smtClean="0">
                <a:solidFill>
                  <a:srgbClr val="FF3300"/>
                </a:solidFill>
                <a:latin typeface="Times New Roman" panose="02020603050405020304" pitchFamily="18" charset="0"/>
                <a:cs typeface="Times New Roman" panose="02020603050405020304" pitchFamily="18" charset="0"/>
              </a:rPr>
              <a:t>?</a:t>
            </a:r>
            <a:endParaRPr lang="en-US" sz="2800" dirty="0">
              <a:solidFill>
                <a:srgbClr val="FF33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31050"/>
            <a:ext cx="610106" cy="978209"/>
          </a:xfrm>
          <a:prstGeom prst="rect">
            <a:avLst/>
          </a:prstGeom>
        </p:spPr>
      </p:pic>
      <p:sp>
        <p:nvSpPr>
          <p:cNvPr id="8"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327400"/>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283957" y="1313249"/>
            <a:ext cx="3676254" cy="2631734"/>
          </a:xfrm>
          <a:prstGeom prst="rect">
            <a:avLst/>
          </a:prstGeom>
        </p:spPr>
      </p:pic>
      <p:pic>
        <p:nvPicPr>
          <p:cNvPr id="4" name="Picture 3"/>
          <p:cNvPicPr>
            <a:picLocks noChangeAspect="1"/>
          </p:cNvPicPr>
          <p:nvPr/>
        </p:nvPicPr>
        <p:blipFill>
          <a:blip r:embed="rId2"/>
          <a:stretch>
            <a:fillRect/>
          </a:stretch>
        </p:blipFill>
        <p:spPr>
          <a:xfrm>
            <a:off x="7924652" y="1342965"/>
            <a:ext cx="4181623" cy="2472272"/>
          </a:xfrm>
          <a:prstGeom prst="rect">
            <a:avLst/>
          </a:prstGeom>
        </p:spPr>
      </p:pic>
      <p:pic>
        <p:nvPicPr>
          <p:cNvPr id="5" name="Picture 4"/>
          <p:cNvPicPr>
            <a:picLocks noChangeAspect="1"/>
          </p:cNvPicPr>
          <p:nvPr/>
        </p:nvPicPr>
        <p:blipFill>
          <a:blip r:embed="rId3"/>
          <a:stretch>
            <a:fillRect/>
          </a:stretch>
        </p:blipFill>
        <p:spPr>
          <a:xfrm>
            <a:off x="4143376" y="1416037"/>
            <a:ext cx="3638550" cy="2399199"/>
          </a:xfrm>
          <a:prstGeom prst="rect">
            <a:avLst/>
          </a:prstGeom>
        </p:spPr>
      </p:pic>
      <p:sp>
        <p:nvSpPr>
          <p:cNvPr id="6" name="TextBox 5"/>
          <p:cNvSpPr txBox="1"/>
          <p:nvPr/>
        </p:nvSpPr>
        <p:spPr>
          <a:xfrm>
            <a:off x="4794373" y="4176862"/>
            <a:ext cx="1907628" cy="523220"/>
          </a:xfrm>
          <a:prstGeom prst="rect">
            <a:avLst/>
          </a:prstGeom>
          <a:solidFill>
            <a:srgbClr val="92D050"/>
          </a:solidFill>
        </p:spPr>
        <p:txBody>
          <a:bodyPr wrap="square" rtlCol="0">
            <a:spAutoFit/>
          </a:bodyPr>
          <a:lstStyle/>
          <a:p>
            <a:pPr algn="ctr"/>
            <a:r>
              <a:rPr lang="en-US" sz="2800" dirty="0" err="1" smtClean="0">
                <a:latin typeface="Arial" panose="020B0604020202020204" pitchFamily="34" charset="0"/>
                <a:cs typeface="Arial" panose="020B0604020202020204" pitchFamily="34" charset="0"/>
              </a:rPr>
              <a:t>Lục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lạp</a:t>
            </a:r>
            <a:endParaRPr lang="en-US" sz="28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V="1">
            <a:off x="5905104" y="2144350"/>
            <a:ext cx="307952" cy="199902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228850" y="2286001"/>
            <a:ext cx="2506945" cy="189086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702001" y="1857375"/>
            <a:ext cx="3384974" cy="231948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752904"/>
            <a:ext cx="12010030"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Tế</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bào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thực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vật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có</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bào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quan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lục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lạp</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thực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hiện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chức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năng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quang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hợp</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3" name="文本框 30"/>
          <p:cNvSpPr txBox="1"/>
          <p:nvPr/>
        </p:nvSpPr>
        <p:spPr>
          <a:xfrm>
            <a:off x="4716844"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65678" y="4871688"/>
            <a:ext cx="11844352" cy="1938992"/>
          </a:xfrm>
          <a:prstGeom prst="rect">
            <a:avLst/>
          </a:prstGeom>
        </p:spPr>
        <p:txBody>
          <a:bodyPr wrap="square">
            <a:spAutoFit/>
          </a:bodyPr>
          <a:lstStyle/>
          <a:p>
            <a:r>
              <a:rPr lang="vi-VN" sz="2400" dirty="0">
                <a:solidFill>
                  <a:srgbClr val="002060"/>
                </a:solidFill>
                <a:latin typeface="Times New Roman" panose="02020603050405020304" pitchFamily="18" charset="0"/>
                <a:ea typeface="Calibri" panose="020F0502020204030204" pitchFamily="34" charset="0"/>
              </a:rPr>
              <a:t>-</a:t>
            </a:r>
            <a:r>
              <a:rPr lang="vi-VN" sz="2400" dirty="0" smtClean="0">
                <a:solidFill>
                  <a:srgbClr val="002060"/>
                </a:solidFill>
                <a:latin typeface="Times New Roman" panose="02020603050405020304" pitchFamily="18" charset="0"/>
                <a:ea typeface="Calibri" panose="020F0502020204030204" pitchFamily="34" charset="0"/>
              </a:rPr>
              <a:t> Ngoài ra ở tế bào thức vật còn có thành tế bào hay còn gọi là vách tế bào là 1 lớp dai linh hoạt đôi khi khá cứng bao quanh 1 số tế bào. Nó nằm bên ngoài màng tế bào và tạo cấu trúc hỗ trợ và bảo vệ tế bào.</a:t>
            </a:r>
            <a:endParaRPr lang="vi-VN" sz="2400" dirty="0" smtClean="0">
              <a:solidFill>
                <a:srgbClr val="002060"/>
              </a:solidFill>
              <a:latin typeface="Times New Roman" panose="02020603050405020304" pitchFamily="18" charset="0"/>
              <a:ea typeface="Calibri" panose="020F0502020204030204" pitchFamily="34" charset="0"/>
            </a:endParaRPr>
          </a:p>
          <a:p>
            <a:r>
              <a:rPr lang="vi-VN" sz="2400" dirty="0" smtClean="0">
                <a:solidFill>
                  <a:srgbClr val="002060"/>
                </a:solidFill>
                <a:latin typeface="Times New Roman" panose="02020603050405020304" pitchFamily="18" charset="0"/>
                <a:ea typeface="Calibri" panose="020F0502020204030204" pitchFamily="34" charset="0"/>
              </a:rPr>
              <a:t>Thành </a:t>
            </a:r>
            <a:r>
              <a:rPr lang="vi-VN" sz="2400" dirty="0">
                <a:solidFill>
                  <a:srgbClr val="002060"/>
                </a:solidFill>
                <a:latin typeface="Times New Roman" panose="02020603050405020304" pitchFamily="18" charset="0"/>
                <a:ea typeface="Calibri" panose="020F0502020204030204" pitchFamily="34" charset="0"/>
              </a:rPr>
              <a:t>tế bào thực vật được tạo nên từ một chất rất bền gọi là cellulose, đóng vai trò bảo vệ và nâng đỡ cơ thể thực vật, giúp thực vật có thể đứng vững.</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12"/>
                                        </p:tgtEl>
                                        <p:attrNameLst>
                                          <p:attrName>ppt_x</p:attrName>
                                        </p:attrNameLst>
                                      </p:cBhvr>
                                      <p:tavLst>
                                        <p:tav tm="0">
                                          <p:val>
                                            <p:strVal val="ppt_x"/>
                                          </p:val>
                                        </p:tav>
                                        <p:tav tm="100000">
                                          <p:val>
                                            <p:strVal val="ppt_x"/>
                                          </p:val>
                                        </p:tav>
                                      </p:tavLst>
                                    </p:anim>
                                    <p:anim calcmode="lin" valueType="num">
                                      <p:cBhvr additive="base">
                                        <p:cTn id="33" dur="500"/>
                                        <p:tgtEl>
                                          <p:spTgt spid="12"/>
                                        </p:tgtEl>
                                        <p:attrNameLst>
                                          <p:attrName>ppt_y</p:attrName>
                                        </p:attrNameLst>
                                      </p:cBhvr>
                                      <p:tavLst>
                                        <p:tav tm="0">
                                          <p:val>
                                            <p:strVal val="ppt_y"/>
                                          </p:val>
                                        </p:tav>
                                        <p:tav tm="100000">
                                          <p:val>
                                            <p:strVal val="1+ppt_h/2"/>
                                          </p:val>
                                        </p:tav>
                                      </p:tavLst>
                                    </p:anim>
                                    <p:set>
                                      <p:cBhvr>
                                        <p:cTn id="34" dur="1" fill="hold">
                                          <p:stCondLst>
                                            <p:cond delay="499"/>
                                          </p:stCondLst>
                                        </p:cTn>
                                        <p:tgtEl>
                                          <p:spTgt spid="12"/>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0"/>
                                        </p:tgtEl>
                                        <p:attrNameLst>
                                          <p:attrName>ppt_x</p:attrName>
                                        </p:attrNameLst>
                                      </p:cBhvr>
                                      <p:tavLst>
                                        <p:tav tm="0">
                                          <p:val>
                                            <p:strVal val="ppt_x"/>
                                          </p:val>
                                        </p:tav>
                                        <p:tav tm="100000">
                                          <p:val>
                                            <p:strVal val="ppt_x"/>
                                          </p:val>
                                        </p:tav>
                                      </p:tavLst>
                                    </p:anim>
                                    <p:anim calcmode="lin" valueType="num">
                                      <p:cBhvr additive="base">
                                        <p:cTn id="41" dur="500"/>
                                        <p:tgtEl>
                                          <p:spTgt spid="10"/>
                                        </p:tgtEl>
                                        <p:attrNameLst>
                                          <p:attrName>ppt_y</p:attrName>
                                        </p:attrNameLst>
                                      </p:cBhvr>
                                      <p:tavLst>
                                        <p:tav tm="0">
                                          <p:val>
                                            <p:strVal val="ppt_y"/>
                                          </p:val>
                                        </p:tav>
                                        <p:tav tm="100000">
                                          <p:val>
                                            <p:strVal val="1+ppt_h/2"/>
                                          </p:val>
                                        </p:tav>
                                      </p:tavLst>
                                    </p:anim>
                                    <p:set>
                                      <p:cBhvr>
                                        <p:cTn id="42" dur="1" fill="hold">
                                          <p:stCondLst>
                                            <p:cond delay="499"/>
                                          </p:stCondLst>
                                        </p:cTn>
                                        <p:tgtEl>
                                          <p:spTgt spid="1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anim calcmode="lin" valueType="num">
                                      <p:cBhvr>
                                        <p:cTn id="5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19239" y="604163"/>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970281"/>
            <a:ext cx="12192000"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Mọi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thể</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được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cấu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tạo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1299702"/>
            <a:ext cx="12192000" cy="830997"/>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kích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nhỏ</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phần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lớn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không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sát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được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bằng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mắt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thường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sử</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dụng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kính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hiển</a:t>
            </a:r>
            <a:r>
              <a:rPr lang="en-US" sz="2400" dirty="0" smtClean="0">
                <a:solidFill>
                  <a:srgbClr val="0000FF"/>
                </a:solidFill>
                <a:latin typeface="Times New Roman" panose="02020603050405020304" pitchFamily="18" charset="0"/>
                <a:cs typeface="Times New Roman" panose="02020603050405020304" pitchFamily="18" charset="0"/>
              </a:rPr>
              <a:t> vi.</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 y="2015690"/>
            <a:ext cx="12191999" cy="1200329"/>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dạng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cầu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trứng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đĩa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hồng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cầu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nấm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thần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trụ</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mạch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dẫn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thoi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trơn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cạnh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biểu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bì</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3084021"/>
            <a:ext cx="8720919"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2 </a:t>
            </a:r>
            <a:r>
              <a:rPr lang="en-US" sz="2400" dirty="0" err="1" smtClean="0">
                <a:solidFill>
                  <a:srgbClr val="0000FF"/>
                </a:solidFill>
                <a:latin typeface="Times New Roman" panose="02020603050405020304" pitchFamily="18" charset="0"/>
                <a:cs typeface="Times New Roman" panose="02020603050405020304" pitchFamily="18" charset="0"/>
              </a:rPr>
              <a:t>loại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376" y="3413845"/>
            <a:ext cx="8720919"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động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0" y="3749707"/>
            <a:ext cx="12192000" cy="1569660"/>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cấu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tạo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a:t>
            </a:r>
            <a:r>
              <a:rPr lang="en-US" sz="2400" dirty="0" smtClean="0">
                <a:solidFill>
                  <a:srgbClr val="0000FF"/>
                </a:solidFill>
                <a:latin typeface="Times New Roman" panose="02020603050405020304" pitchFamily="18" charset="0"/>
                <a:cs typeface="Times New Roman" panose="02020603050405020304" pitchFamily="18" charset="0"/>
              </a:rPr>
              <a:t> 3 </a:t>
            </a:r>
            <a:r>
              <a:rPr lang="en-US" sz="2400" dirty="0" err="1" smtClean="0">
                <a:solidFill>
                  <a:srgbClr val="0000FF"/>
                </a:solidFill>
                <a:latin typeface="Times New Roman" panose="02020603050405020304" pitchFamily="18" charset="0"/>
                <a:cs typeface="Times New Roman" panose="02020603050405020304" pitchFamily="18" charset="0"/>
              </a:rPr>
              <a:t>thành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phần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chính</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285750" indent="-285750"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Màng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vệ</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soát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khỏi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285750" indent="-285750"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285750" indent="-285750"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Điều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mọi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0" y="5201669"/>
            <a:ext cx="12010030"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lục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lạp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chức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năng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hợp</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20" name="文本框 30"/>
          <p:cNvSpPr txBox="1"/>
          <p:nvPr/>
        </p:nvSpPr>
        <p:spPr>
          <a:xfrm>
            <a:off x="0" y="5626541"/>
            <a:ext cx="8930397"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II. </a:t>
            </a:r>
            <a:r>
              <a:rPr lang="en-US" altLang="zh-CN" sz="2800" dirty="0" err="1" smtClean="0">
                <a:solidFill>
                  <a:srgbClr val="0000FF"/>
                </a:solidFill>
                <a:latin typeface="Times New Roman" panose="02020603050405020304" pitchFamily="18" charset="0"/>
                <a:cs typeface="Times New Roman" panose="02020603050405020304" pitchFamily="18" charset="0"/>
              </a:rPr>
              <a:t>Sự</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lớn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lên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và</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sinh</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sản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của</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21" name="文本框 30"/>
          <p:cNvSpPr txBox="1"/>
          <p:nvPr/>
        </p:nvSpPr>
        <p:spPr>
          <a:xfrm>
            <a:off x="3424188"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945963"/>
            <a:ext cx="8930397"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II. </a:t>
            </a:r>
            <a:r>
              <a:rPr lang="en-US" altLang="zh-CN" sz="2800" dirty="0" err="1" smtClean="0">
                <a:solidFill>
                  <a:srgbClr val="0000FF"/>
                </a:solidFill>
                <a:latin typeface="Times New Roman" panose="02020603050405020304" pitchFamily="18" charset="0"/>
                <a:cs typeface="Times New Roman" panose="02020603050405020304" pitchFamily="18" charset="0"/>
              </a:rPr>
              <a:t>Sự</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lớn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lên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và</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sinh</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sản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của</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srcRect l="21202" t="35022" r="40266" b="45314"/>
          <a:stretch>
            <a:fillRect/>
          </a:stretch>
        </p:blipFill>
        <p:spPr>
          <a:xfrm>
            <a:off x="2109276" y="2008553"/>
            <a:ext cx="9151265" cy="2625697"/>
          </a:xfrm>
          <a:prstGeom prst="rect">
            <a:avLst/>
          </a:prstGeom>
        </p:spPr>
      </p:pic>
      <p:sp>
        <p:nvSpPr>
          <p:cNvPr id="4" name="TextBox 3"/>
          <p:cNvSpPr txBox="1"/>
          <p:nvPr/>
        </p:nvSpPr>
        <p:spPr>
          <a:xfrm>
            <a:off x="1" y="4705327"/>
            <a:ext cx="4708478" cy="175432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400" dirty="0" err="1" smtClean="0">
                <a:solidFill>
                  <a:srgbClr val="FF3300"/>
                </a:solidFill>
                <a:latin typeface="Times New Roman" panose="02020603050405020304" pitchFamily="18" charset="0"/>
                <a:cs typeface="Times New Roman" panose="02020603050405020304" pitchFamily="18" charset="0"/>
              </a:rPr>
              <a:t>Em</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hãy</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cho</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biết</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dấu</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hiệu</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nào</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cho</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thấy</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sự</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lớn</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lên</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của</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tế</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bào</a:t>
            </a:r>
            <a:r>
              <a:rPr lang="en-US" sz="2400" dirty="0" smtClean="0">
                <a:solidFill>
                  <a:srgbClr val="FF3300"/>
                </a:solidFill>
                <a:latin typeface="Times New Roman" panose="02020603050405020304" pitchFamily="18" charset="0"/>
                <a:cs typeface="Times New Roman" panose="02020603050405020304" pitchFamily="18" charset="0"/>
              </a:rPr>
              <a:t>?</a:t>
            </a:r>
            <a:endParaRPr lang="en-US" sz="2400" dirty="0" smtClean="0">
              <a:solidFill>
                <a:srgbClr val="FF3300"/>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400" dirty="0" err="1">
                <a:solidFill>
                  <a:srgbClr val="FF3300"/>
                </a:solidFill>
                <a:latin typeface="Times New Roman" panose="02020603050405020304" pitchFamily="18" charset="0"/>
                <a:cs typeface="Times New Roman" panose="02020603050405020304" pitchFamily="18" charset="0"/>
              </a:rPr>
              <a:t>Vì</a:t>
            </a:r>
            <a:r>
              <a:rPr lang="en-US" sz="2400" dirty="0">
                <a:solidFill>
                  <a:srgbClr val="FF3300"/>
                </a:solidFill>
                <a:latin typeface="Times New Roman" panose="02020603050405020304" pitchFamily="18" charset="0"/>
                <a:cs typeface="Times New Roman" panose="02020603050405020304" pitchFamily="18" charset="0"/>
              </a:rPr>
              <a:t> </a:t>
            </a:r>
            <a:r>
              <a:rPr lang="en-US" sz="2400" dirty="0" err="1">
                <a:solidFill>
                  <a:srgbClr val="FF3300"/>
                </a:solidFill>
                <a:latin typeface="Times New Roman" panose="02020603050405020304" pitchFamily="18" charset="0"/>
                <a:cs typeface="Times New Roman" panose="02020603050405020304" pitchFamily="18" charset="0"/>
              </a:rPr>
              <a:t>sao</a:t>
            </a:r>
            <a:r>
              <a:rPr lang="en-US" sz="2400" dirty="0">
                <a:solidFill>
                  <a:srgbClr val="FF3300"/>
                </a:solidFill>
                <a:latin typeface="Times New Roman" panose="02020603050405020304" pitchFamily="18" charset="0"/>
                <a:cs typeface="Times New Roman" panose="02020603050405020304" pitchFamily="18" charset="0"/>
              </a:rPr>
              <a:t> </a:t>
            </a:r>
            <a:r>
              <a:rPr lang="en-US" sz="2400" dirty="0" err="1">
                <a:solidFill>
                  <a:srgbClr val="FF3300"/>
                </a:solidFill>
                <a:latin typeface="Times New Roman" panose="02020603050405020304" pitchFamily="18" charset="0"/>
                <a:cs typeface="Times New Roman" panose="02020603050405020304" pitchFamily="18" charset="0"/>
              </a:rPr>
              <a:t>tế</a:t>
            </a:r>
            <a:r>
              <a:rPr lang="en-US" sz="2400" dirty="0">
                <a:solidFill>
                  <a:srgbClr val="FF3300"/>
                </a:solidFill>
                <a:latin typeface="Times New Roman" panose="02020603050405020304" pitchFamily="18" charset="0"/>
                <a:cs typeface="Times New Roman" panose="02020603050405020304" pitchFamily="18" charset="0"/>
              </a:rPr>
              <a:t> </a:t>
            </a:r>
            <a:r>
              <a:rPr lang="en-US" sz="2400" dirty="0" err="1">
                <a:solidFill>
                  <a:srgbClr val="FF3300"/>
                </a:solidFill>
                <a:latin typeface="Times New Roman" panose="02020603050405020304" pitchFamily="18" charset="0"/>
                <a:cs typeface="Times New Roman" panose="02020603050405020304" pitchFamily="18" charset="0"/>
              </a:rPr>
              <a:t>bào</a:t>
            </a:r>
            <a:r>
              <a:rPr lang="en-US" sz="2400" dirty="0">
                <a:solidFill>
                  <a:srgbClr val="FF3300"/>
                </a:solidFill>
                <a:latin typeface="Times New Roman" panose="02020603050405020304" pitchFamily="18" charset="0"/>
                <a:cs typeface="Times New Roman" panose="02020603050405020304" pitchFamily="18" charset="0"/>
              </a:rPr>
              <a:t> </a:t>
            </a:r>
            <a:r>
              <a:rPr lang="en-US" sz="2400" dirty="0" err="1">
                <a:solidFill>
                  <a:srgbClr val="FF3300"/>
                </a:solidFill>
                <a:latin typeface="Times New Roman" panose="02020603050405020304" pitchFamily="18" charset="0"/>
                <a:cs typeface="Times New Roman" panose="02020603050405020304" pitchFamily="18" charset="0"/>
              </a:rPr>
              <a:t>lớn</a:t>
            </a:r>
            <a:r>
              <a:rPr lang="en-US" sz="2400" dirty="0">
                <a:solidFill>
                  <a:srgbClr val="FF3300"/>
                </a:solidFill>
                <a:latin typeface="Times New Roman" panose="02020603050405020304" pitchFamily="18" charset="0"/>
                <a:cs typeface="Times New Roman" panose="02020603050405020304" pitchFamily="18" charset="0"/>
              </a:rPr>
              <a:t> </a:t>
            </a:r>
            <a:r>
              <a:rPr lang="en-US" sz="2400" dirty="0" err="1">
                <a:solidFill>
                  <a:srgbClr val="FF3300"/>
                </a:solidFill>
                <a:latin typeface="Times New Roman" panose="02020603050405020304" pitchFamily="18" charset="0"/>
                <a:cs typeface="Times New Roman" panose="02020603050405020304" pitchFamily="18" charset="0"/>
              </a:rPr>
              <a:t>lên</a:t>
            </a:r>
            <a:r>
              <a:rPr lang="en-US" sz="2400" dirty="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được</a:t>
            </a:r>
            <a:r>
              <a:rPr lang="en-US" sz="2400" dirty="0" smtClean="0">
                <a:solidFill>
                  <a:srgbClr val="FF3300"/>
                </a:solidFill>
                <a:latin typeface="Times New Roman" panose="02020603050405020304" pitchFamily="18" charset="0"/>
                <a:cs typeface="Times New Roman" panose="02020603050405020304" pitchFamily="18" charset="0"/>
              </a:rPr>
              <a:t>?</a:t>
            </a:r>
            <a:endParaRPr lang="en-US" sz="2400" dirty="0" smtClean="0">
              <a:solidFill>
                <a:srgbClr val="FF33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04013" y="4830431"/>
            <a:ext cx="7387988" cy="175432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400" dirty="0" err="1" smtClean="0">
                <a:solidFill>
                  <a:srgbClr val="FF00FF"/>
                </a:solidFill>
                <a:latin typeface="Times New Roman" panose="02020603050405020304" pitchFamily="18" charset="0"/>
                <a:cs typeface="Times New Roman" panose="02020603050405020304" pitchFamily="18" charset="0"/>
              </a:rPr>
              <a:t>Tế</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bào</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tăng</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lên</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về</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kích</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thước</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và</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các</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thành</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phần</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tế</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bào</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màng</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tế</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bào</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chất</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tế</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bào</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nhân</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tế</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bào</a:t>
            </a:r>
            <a:r>
              <a:rPr lang="en-US" sz="2400" dirty="0" smtClean="0">
                <a:solidFill>
                  <a:srgbClr val="FF00FF"/>
                </a:solidFill>
                <a:latin typeface="Times New Roman" panose="02020603050405020304" pitchFamily="18" charset="0"/>
                <a:cs typeface="Times New Roman" panose="02020603050405020304" pitchFamily="18" charset="0"/>
              </a:rPr>
              <a:t>)</a:t>
            </a:r>
            <a:endParaRPr lang="en-US" sz="2400" dirty="0" smtClean="0">
              <a:solidFill>
                <a:srgbClr val="FF00FF"/>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400" dirty="0" err="1" smtClean="0">
                <a:solidFill>
                  <a:srgbClr val="FF00FF"/>
                </a:solidFill>
                <a:latin typeface="Times New Roman" panose="02020603050405020304" pitchFamily="18" charset="0"/>
                <a:cs typeface="Times New Roman" panose="02020603050405020304" pitchFamily="18" charset="0"/>
              </a:rPr>
              <a:t>Nhờ</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vào</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quá</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trình</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trao</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đổi</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chất</a:t>
            </a:r>
            <a:r>
              <a:rPr lang="en-US" sz="2400" dirty="0" smtClean="0">
                <a:solidFill>
                  <a:srgbClr val="FF00FF"/>
                </a:solidFill>
                <a:latin typeface="Times New Roman" panose="02020603050405020304" pitchFamily="18" charset="0"/>
                <a:cs typeface="Times New Roman" panose="02020603050405020304" pitchFamily="18" charset="0"/>
              </a:rPr>
              <a:t>.</a:t>
            </a:r>
            <a:endParaRPr lang="en-US" sz="2400" dirty="0" smtClean="0">
              <a:solidFill>
                <a:srgbClr val="FF00FF"/>
              </a:solidFill>
              <a:latin typeface="Times New Roman" panose="02020603050405020304" pitchFamily="18" charset="0"/>
              <a:cs typeface="Times New Roman" panose="02020603050405020304" pitchFamily="18" charset="0"/>
            </a:endParaRPr>
          </a:p>
        </p:txBody>
      </p:sp>
      <p:sp>
        <p:nvSpPr>
          <p:cNvPr id="6"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
        <p:nvSpPr>
          <p:cNvPr id="7" name="文本框 30"/>
          <p:cNvSpPr txBox="1"/>
          <p:nvPr/>
        </p:nvSpPr>
        <p:spPr>
          <a:xfrm>
            <a:off x="0" y="496586"/>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20596" t="18211" r="21848" b="55711"/>
          <a:stretch>
            <a:fillRect/>
          </a:stretch>
        </p:blipFill>
        <p:spPr>
          <a:xfrm>
            <a:off x="796407" y="1531290"/>
            <a:ext cx="10323391" cy="2629748"/>
          </a:xfrm>
          <a:prstGeom prst="rect">
            <a:avLst/>
          </a:prstGeom>
        </p:spPr>
      </p:pic>
      <p:sp>
        <p:nvSpPr>
          <p:cNvPr id="4" name="TextBox 3"/>
          <p:cNvSpPr txBox="1"/>
          <p:nvPr/>
        </p:nvSpPr>
        <p:spPr>
          <a:xfrm>
            <a:off x="0" y="4124327"/>
            <a:ext cx="12191999" cy="66120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800" dirty="0" err="1" smtClean="0">
                <a:solidFill>
                  <a:srgbClr val="FF3300"/>
                </a:solidFill>
                <a:latin typeface="Times New Roman" panose="02020603050405020304" pitchFamily="18" charset="0"/>
                <a:cs typeface="Times New Roman" panose="02020603050405020304" pitchFamily="18" charset="0"/>
              </a:rPr>
              <a:t>Em</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hãy</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chỉ</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ra</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dấu</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hiệu</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cho</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thấy</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sự</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sinh</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sản</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của</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tế</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bào</a:t>
            </a:r>
            <a:r>
              <a:rPr lang="en-US" sz="2800" dirty="0" smtClean="0">
                <a:solidFill>
                  <a:srgbClr val="FF3300"/>
                </a:solidFill>
                <a:latin typeface="Times New Roman" panose="02020603050405020304" pitchFamily="18" charset="0"/>
                <a:cs typeface="Times New Roman" panose="02020603050405020304" pitchFamily="18" charset="0"/>
              </a:rPr>
              <a:t>?</a:t>
            </a:r>
            <a:endParaRPr lang="en-US" sz="2800" dirty="0" smtClean="0">
              <a:solidFill>
                <a:srgbClr val="FF3300"/>
              </a:solidFill>
              <a:latin typeface="Times New Roman" panose="02020603050405020304" pitchFamily="18" charset="0"/>
              <a:cs typeface="Times New Roman" panose="02020603050405020304" pitchFamily="18" charset="0"/>
            </a:endParaRPr>
          </a:p>
        </p:txBody>
      </p:sp>
      <p:sp>
        <p:nvSpPr>
          <p:cNvPr id="7" name="文本框 30"/>
          <p:cNvSpPr txBox="1"/>
          <p:nvPr/>
        </p:nvSpPr>
        <p:spPr>
          <a:xfrm>
            <a:off x="0" y="838388"/>
            <a:ext cx="8930397"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II. </a:t>
            </a:r>
            <a:r>
              <a:rPr lang="en-US" altLang="zh-CN" sz="2800" dirty="0" err="1" smtClean="0">
                <a:solidFill>
                  <a:srgbClr val="0000FF"/>
                </a:solidFill>
                <a:latin typeface="Times New Roman" panose="02020603050405020304" pitchFamily="18" charset="0"/>
                <a:cs typeface="Times New Roman" panose="02020603050405020304" pitchFamily="18" charset="0"/>
              </a:rPr>
              <a:t>Sự</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lớn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lên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và</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sinh</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sản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của</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920" y="4795351"/>
            <a:ext cx="12191999" cy="203132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800" dirty="0" err="1" smtClean="0">
                <a:solidFill>
                  <a:srgbClr val="FF00FF"/>
                </a:solidFill>
                <a:latin typeface="Times New Roman" panose="02020603050405020304" pitchFamily="18" charset="0"/>
                <a:cs typeface="Times New Roman" panose="02020603050405020304" pitchFamily="18" charset="0"/>
              </a:rPr>
              <a:t>Nhân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và</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chất</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phân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chia</a:t>
            </a:r>
            <a:r>
              <a:rPr lang="en-US" sz="2800" dirty="0" smtClean="0">
                <a:solidFill>
                  <a:srgbClr val="FF00FF"/>
                </a:solidFill>
                <a:latin typeface="Times New Roman" panose="02020603050405020304" pitchFamily="18" charset="0"/>
                <a:cs typeface="Times New Roman" panose="02020603050405020304" pitchFamily="18" charset="0"/>
              </a:rPr>
              <a:t>. Ở </a:t>
            </a:r>
            <a:r>
              <a:rPr lang="en-US" sz="2800" dirty="0" err="1" smtClean="0">
                <a:solidFill>
                  <a:srgbClr val="FF00FF"/>
                </a:solidFill>
                <a:latin typeface="Times New Roman" panose="02020603050405020304" pitchFamily="18" charset="0"/>
                <a:cs typeface="Times New Roman" panose="02020603050405020304" pitchFamily="18" charset="0"/>
              </a:rPr>
              <a:t>tế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thực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vật</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hình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thành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vách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ngăn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tạo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hai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mới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không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tách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rời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nhau</a:t>
            </a:r>
            <a:r>
              <a:rPr lang="en-US" sz="2800" dirty="0" smtClean="0">
                <a:solidFill>
                  <a:srgbClr val="FF00FF"/>
                </a:solidFill>
                <a:latin typeface="Times New Roman" panose="02020603050405020304" pitchFamily="18" charset="0"/>
                <a:cs typeface="Times New Roman" panose="02020603050405020304" pitchFamily="18" charset="0"/>
              </a:rPr>
              <a:t>. Ở </a:t>
            </a:r>
            <a:r>
              <a:rPr lang="en-US" sz="2800" dirty="0" err="1" smtClean="0">
                <a:solidFill>
                  <a:srgbClr val="FF00FF"/>
                </a:solidFill>
                <a:latin typeface="Times New Roman" panose="02020603050405020304" pitchFamily="18" charset="0"/>
                <a:cs typeface="Times New Roman" panose="02020603050405020304" pitchFamily="18" charset="0"/>
              </a:rPr>
              <a:t>tế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động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vật</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hình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thành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eo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thắt</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tạo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thành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hai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mới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tách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rời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nhau</a:t>
            </a:r>
            <a:r>
              <a:rPr lang="en-US" sz="2800" dirty="0" smtClean="0">
                <a:solidFill>
                  <a:srgbClr val="FF00FF"/>
                </a:solidFill>
                <a:latin typeface="Times New Roman" panose="02020603050405020304" pitchFamily="18" charset="0"/>
                <a:cs typeface="Times New Roman" panose="02020603050405020304" pitchFamily="18" charset="0"/>
              </a:rPr>
              <a:t>.</a:t>
            </a:r>
            <a:endParaRPr lang="en-US" sz="2800" dirty="0" smtClean="0">
              <a:solidFill>
                <a:srgbClr val="FF00FF"/>
              </a:solidFill>
              <a:latin typeface="Times New Roman" panose="02020603050405020304" pitchFamily="18" charset="0"/>
              <a:cs typeface="Times New Roman" panose="02020603050405020304" pitchFamily="18" charset="0"/>
            </a:endParaRPr>
          </a:p>
        </p:txBody>
      </p:sp>
      <p:sp>
        <p:nvSpPr>
          <p:cNvPr id="6"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
        <p:nvSpPr>
          <p:cNvPr id="8" name="文本框 30"/>
          <p:cNvSpPr txBox="1"/>
          <p:nvPr/>
        </p:nvSpPr>
        <p:spPr>
          <a:xfrm>
            <a:off x="0" y="496586"/>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20839" t="43382" r="42036" b="17349"/>
          <a:stretch>
            <a:fillRect/>
          </a:stretch>
        </p:blipFill>
        <p:spPr>
          <a:xfrm>
            <a:off x="3745194" y="1790700"/>
            <a:ext cx="8392786" cy="4991100"/>
          </a:xfrm>
          <a:prstGeom prst="rect">
            <a:avLst/>
          </a:prstGeom>
        </p:spPr>
      </p:pic>
      <p:sp>
        <p:nvSpPr>
          <p:cNvPr id="4" name="文本框 30"/>
          <p:cNvSpPr txBox="1"/>
          <p:nvPr/>
        </p:nvSpPr>
        <p:spPr>
          <a:xfrm>
            <a:off x="0" y="919070"/>
            <a:ext cx="8930397"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II. </a:t>
            </a:r>
            <a:r>
              <a:rPr lang="en-US" altLang="zh-CN" sz="2800" dirty="0" err="1" smtClean="0">
                <a:solidFill>
                  <a:srgbClr val="0000FF"/>
                </a:solidFill>
                <a:latin typeface="Times New Roman" panose="02020603050405020304" pitchFamily="18" charset="0"/>
                <a:cs typeface="Times New Roman" panose="02020603050405020304" pitchFamily="18" charset="0"/>
              </a:rPr>
              <a:t>Sự</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lớn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lên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và</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sinh</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sản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của</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8705" y="1250928"/>
            <a:ext cx="11182623" cy="1307537"/>
          </a:xfrm>
          <a:prstGeom prst="rect">
            <a:avLst/>
          </a:prstGeom>
          <a:noFill/>
        </p:spPr>
        <p:txBody>
          <a:bodyPr wrap="square" rtlCol="0">
            <a:spAutoFit/>
          </a:bodyPr>
          <a:lstStyle/>
          <a:p>
            <a:pPr algn="just">
              <a:lnSpc>
                <a:spcPct val="150000"/>
              </a:lnSpc>
            </a:pPr>
            <a:r>
              <a:rPr lang="en-US" sz="2800" dirty="0" err="1" smtClean="0">
                <a:solidFill>
                  <a:srgbClr val="FF3300"/>
                </a:solidFill>
                <a:latin typeface="Times New Roman" panose="02020603050405020304" pitchFamily="18" charset="0"/>
                <a:cs typeface="Times New Roman" panose="02020603050405020304" pitchFamily="18" charset="0"/>
              </a:rPr>
              <a:t>Tính</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số</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tế</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bào</a:t>
            </a:r>
            <a:r>
              <a:rPr lang="en-US" sz="2800" dirty="0" smtClean="0">
                <a:solidFill>
                  <a:srgbClr val="FF3300"/>
                </a:solidFill>
                <a:latin typeface="Times New Roman" panose="02020603050405020304" pitchFamily="18" charset="0"/>
                <a:cs typeface="Times New Roman" panose="02020603050405020304" pitchFamily="18" charset="0"/>
              </a:rPr>
              <a:t> con </a:t>
            </a:r>
            <a:r>
              <a:rPr lang="en-US" sz="2800" dirty="0" err="1" smtClean="0">
                <a:solidFill>
                  <a:srgbClr val="FF3300"/>
                </a:solidFill>
                <a:latin typeface="Times New Roman" panose="02020603050405020304" pitchFamily="18" charset="0"/>
                <a:cs typeface="Times New Roman" panose="02020603050405020304" pitchFamily="18" charset="0"/>
              </a:rPr>
              <a:t>được</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tạo</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ra</a:t>
            </a:r>
            <a:r>
              <a:rPr lang="en-US" sz="2800" dirty="0" smtClean="0">
                <a:solidFill>
                  <a:srgbClr val="FF3300"/>
                </a:solidFill>
                <a:latin typeface="Times New Roman" panose="02020603050405020304" pitchFamily="18" charset="0"/>
                <a:cs typeface="Times New Roman" panose="02020603050405020304" pitchFamily="18" charset="0"/>
              </a:rPr>
              <a:t> ở </a:t>
            </a:r>
            <a:r>
              <a:rPr lang="en-US" sz="2800" dirty="0" err="1" smtClean="0">
                <a:solidFill>
                  <a:srgbClr val="FF3300"/>
                </a:solidFill>
                <a:latin typeface="Times New Roman" panose="02020603050405020304" pitchFamily="18" charset="0"/>
                <a:cs typeface="Times New Roman" panose="02020603050405020304" pitchFamily="18" charset="0"/>
              </a:rPr>
              <a:t>lần</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sinh</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sản</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thứ</a:t>
            </a:r>
            <a:r>
              <a:rPr lang="en-US" sz="2800" dirty="0" smtClean="0">
                <a:solidFill>
                  <a:srgbClr val="FF3300"/>
                </a:solidFill>
                <a:latin typeface="Times New Roman" panose="02020603050405020304" pitchFamily="18" charset="0"/>
                <a:cs typeface="Times New Roman" panose="02020603050405020304" pitchFamily="18" charset="0"/>
              </a:rPr>
              <a:t> I, II, III. </a:t>
            </a:r>
            <a:r>
              <a:rPr lang="en-US" sz="2800" dirty="0" err="1" smtClean="0">
                <a:solidFill>
                  <a:srgbClr val="FF3300"/>
                </a:solidFill>
                <a:latin typeface="Times New Roman" panose="02020603050405020304" pitchFamily="18" charset="0"/>
                <a:cs typeface="Times New Roman" panose="02020603050405020304" pitchFamily="18" charset="0"/>
              </a:rPr>
              <a:t>Từ</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đó</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xác</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định</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số</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tế</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bào</a:t>
            </a:r>
            <a:r>
              <a:rPr lang="en-US" sz="2800" dirty="0" smtClean="0">
                <a:solidFill>
                  <a:srgbClr val="FF3300"/>
                </a:solidFill>
                <a:latin typeface="Times New Roman" panose="02020603050405020304" pitchFamily="18" charset="0"/>
                <a:cs typeface="Times New Roman" panose="02020603050405020304" pitchFamily="18" charset="0"/>
              </a:rPr>
              <a:t> con </a:t>
            </a:r>
            <a:r>
              <a:rPr lang="en-US" sz="2800" dirty="0" err="1" smtClean="0">
                <a:solidFill>
                  <a:srgbClr val="FF3300"/>
                </a:solidFill>
                <a:latin typeface="Times New Roman" panose="02020603050405020304" pitchFamily="18" charset="0"/>
                <a:cs typeface="Times New Roman" panose="02020603050405020304" pitchFamily="18" charset="0"/>
              </a:rPr>
              <a:t>được</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tạo</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ra</a:t>
            </a:r>
            <a:r>
              <a:rPr lang="en-US" sz="2800" dirty="0" smtClean="0">
                <a:solidFill>
                  <a:srgbClr val="FF3300"/>
                </a:solidFill>
                <a:latin typeface="Times New Roman" panose="02020603050405020304" pitchFamily="18" charset="0"/>
                <a:cs typeface="Times New Roman" panose="02020603050405020304" pitchFamily="18" charset="0"/>
              </a:rPr>
              <a:t> ở </a:t>
            </a:r>
            <a:r>
              <a:rPr lang="en-US" sz="2800" dirty="0" err="1" smtClean="0">
                <a:solidFill>
                  <a:srgbClr val="FF3300"/>
                </a:solidFill>
                <a:latin typeface="Times New Roman" panose="02020603050405020304" pitchFamily="18" charset="0"/>
                <a:cs typeface="Times New Roman" panose="02020603050405020304" pitchFamily="18" charset="0"/>
              </a:rPr>
              <a:t>lần</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sinh</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sản</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thứ</a:t>
            </a:r>
            <a:r>
              <a:rPr lang="en-US" sz="2800" dirty="0" smtClean="0">
                <a:solidFill>
                  <a:srgbClr val="FF3300"/>
                </a:solidFill>
                <a:latin typeface="Times New Roman" panose="02020603050405020304" pitchFamily="18" charset="0"/>
                <a:cs typeface="Times New Roman" panose="02020603050405020304" pitchFamily="18" charset="0"/>
              </a:rPr>
              <a:t> n.</a:t>
            </a:r>
            <a:endParaRPr lang="en-US" sz="2800" dirty="0" smtClean="0">
              <a:solidFill>
                <a:srgbClr val="FF33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3180527"/>
            <a:ext cx="3521122" cy="461665"/>
          </a:xfrm>
          <a:prstGeom prst="rect">
            <a:avLst/>
          </a:prstGeom>
          <a:noFill/>
        </p:spPr>
        <p:txBody>
          <a:bodyPr wrap="square" rtlCol="0">
            <a:spAutoFit/>
          </a:bodyPr>
          <a:lstStyle/>
          <a:p>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Lần</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thứ</a:t>
            </a:r>
            <a:r>
              <a:rPr lang="en-US" sz="2400" dirty="0" smtClean="0">
                <a:solidFill>
                  <a:srgbClr val="FF00FF"/>
                </a:solidFill>
                <a:latin typeface="Times New Roman" panose="02020603050405020304" pitchFamily="18" charset="0"/>
                <a:cs typeface="Times New Roman" panose="02020603050405020304" pitchFamily="18" charset="0"/>
              </a:rPr>
              <a:t> I: 2 </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5920" y="3742367"/>
            <a:ext cx="3521122" cy="461665"/>
          </a:xfrm>
          <a:prstGeom prst="rect">
            <a:avLst/>
          </a:prstGeom>
          <a:noFill/>
        </p:spPr>
        <p:txBody>
          <a:bodyPr wrap="square" rtlCol="0">
            <a:spAutoFit/>
          </a:bodyPr>
          <a:lstStyle/>
          <a:p>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Lần</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thứ</a:t>
            </a:r>
            <a:r>
              <a:rPr lang="en-US" sz="2400" dirty="0" smtClean="0">
                <a:solidFill>
                  <a:srgbClr val="FF00FF"/>
                </a:solidFill>
                <a:latin typeface="Times New Roman" panose="02020603050405020304" pitchFamily="18" charset="0"/>
                <a:cs typeface="Times New Roman" panose="02020603050405020304" pitchFamily="18" charset="0"/>
              </a:rPr>
              <a:t> II: 4 </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0" y="4399741"/>
            <a:ext cx="3521122" cy="461665"/>
          </a:xfrm>
          <a:prstGeom prst="rect">
            <a:avLst/>
          </a:prstGeom>
          <a:noFill/>
        </p:spPr>
        <p:txBody>
          <a:bodyPr wrap="square" rtlCol="0">
            <a:spAutoFit/>
          </a:bodyPr>
          <a:lstStyle/>
          <a:p>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Lần</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thứ</a:t>
            </a:r>
            <a:r>
              <a:rPr lang="en-US" sz="2400" dirty="0" smtClean="0">
                <a:solidFill>
                  <a:srgbClr val="FF00FF"/>
                </a:solidFill>
                <a:latin typeface="Times New Roman" panose="02020603050405020304" pitchFamily="18" charset="0"/>
                <a:cs typeface="Times New Roman" panose="02020603050405020304" pitchFamily="18" charset="0"/>
              </a:rPr>
              <a:t> III: 8 </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0" y="5120786"/>
            <a:ext cx="3521122" cy="461665"/>
          </a:xfrm>
          <a:prstGeom prst="rect">
            <a:avLst/>
          </a:prstGeom>
          <a:noFill/>
        </p:spPr>
        <p:txBody>
          <a:bodyPr wrap="square" rtlCol="0">
            <a:spAutoFit/>
          </a:bodyPr>
          <a:lstStyle/>
          <a:p>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Lần</a:t>
            </a:r>
            <a:r>
              <a:rPr lang="en-US" sz="2400" dirty="0" smtClean="0">
                <a:solidFill>
                  <a:srgbClr val="FF00FF"/>
                </a:solidFill>
                <a:latin typeface="Times New Roman" panose="02020603050405020304" pitchFamily="18" charset="0"/>
                <a:cs typeface="Times New Roman" panose="02020603050405020304" pitchFamily="18" charset="0"/>
              </a:rPr>
              <a:t> </a:t>
            </a:r>
            <a:r>
              <a:rPr lang="en-US" sz="2400" dirty="0" err="1" smtClean="0">
                <a:solidFill>
                  <a:srgbClr val="FF00FF"/>
                </a:solidFill>
                <a:latin typeface="Times New Roman" panose="02020603050405020304" pitchFamily="18" charset="0"/>
                <a:cs typeface="Times New Roman" panose="02020603050405020304" pitchFamily="18" charset="0"/>
              </a:rPr>
              <a:t>thứ</a:t>
            </a:r>
            <a:r>
              <a:rPr lang="en-US" sz="2400" dirty="0" smtClean="0">
                <a:solidFill>
                  <a:srgbClr val="FF00FF"/>
                </a:solidFill>
                <a:latin typeface="Times New Roman" panose="02020603050405020304" pitchFamily="18" charset="0"/>
                <a:cs typeface="Times New Roman" panose="02020603050405020304" pitchFamily="18" charset="0"/>
              </a:rPr>
              <a:t> n: 4 </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869776" y="3182803"/>
            <a:ext cx="3521122" cy="461665"/>
          </a:xfrm>
          <a:prstGeom prst="rect">
            <a:avLst/>
          </a:prstGeom>
          <a:noFill/>
        </p:spPr>
        <p:txBody>
          <a:bodyPr wrap="square" rtlCol="0">
            <a:spAutoFit/>
          </a:bodyPr>
          <a:lstStyle/>
          <a:p>
            <a:r>
              <a:rPr lang="en-US" sz="2400" dirty="0" smtClean="0">
                <a:solidFill>
                  <a:srgbClr val="FF00FF"/>
                </a:solidFill>
                <a:latin typeface="Times New Roman" panose="02020603050405020304" pitchFamily="18" charset="0"/>
                <a:cs typeface="Times New Roman" panose="02020603050405020304" pitchFamily="18" charset="0"/>
              </a:rPr>
              <a:t>= 2</a:t>
            </a:r>
            <a:r>
              <a:rPr lang="en-US" sz="2400" baseline="30000" dirty="0" smtClean="0">
                <a:solidFill>
                  <a:srgbClr val="FF00FF"/>
                </a:solidFill>
                <a:latin typeface="Times New Roman" panose="02020603050405020304" pitchFamily="18" charset="0"/>
                <a:cs typeface="Times New Roman" panose="02020603050405020304" pitchFamily="18" charset="0"/>
              </a:rPr>
              <a:t>1</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85668" y="3742363"/>
            <a:ext cx="3521122" cy="461665"/>
          </a:xfrm>
          <a:prstGeom prst="rect">
            <a:avLst/>
          </a:prstGeom>
          <a:noFill/>
        </p:spPr>
        <p:txBody>
          <a:bodyPr wrap="square" rtlCol="0">
            <a:spAutoFit/>
          </a:bodyPr>
          <a:lstStyle/>
          <a:p>
            <a:r>
              <a:rPr lang="en-US" sz="2400" dirty="0" smtClean="0">
                <a:solidFill>
                  <a:srgbClr val="FF00FF"/>
                </a:solidFill>
                <a:latin typeface="Times New Roman" panose="02020603050405020304" pitchFamily="18" charset="0"/>
                <a:cs typeface="Times New Roman" panose="02020603050405020304" pitchFamily="18" charset="0"/>
              </a:rPr>
              <a:t>= 2</a:t>
            </a:r>
            <a:r>
              <a:rPr lang="en-US" sz="2400" baseline="30000" dirty="0" smtClean="0">
                <a:solidFill>
                  <a:srgbClr val="FF00FF"/>
                </a:solidFill>
                <a:latin typeface="Times New Roman" panose="02020603050405020304" pitchFamily="18" charset="0"/>
                <a:cs typeface="Times New Roman" panose="02020603050405020304" pitchFamily="18" charset="0"/>
              </a:rPr>
              <a:t>2</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872041" y="4424750"/>
            <a:ext cx="3521122" cy="461665"/>
          </a:xfrm>
          <a:prstGeom prst="rect">
            <a:avLst/>
          </a:prstGeom>
          <a:noFill/>
        </p:spPr>
        <p:txBody>
          <a:bodyPr wrap="square" rtlCol="0">
            <a:spAutoFit/>
          </a:bodyPr>
          <a:lstStyle/>
          <a:p>
            <a:r>
              <a:rPr lang="en-US" sz="2400" dirty="0" smtClean="0">
                <a:solidFill>
                  <a:srgbClr val="FF00FF"/>
                </a:solidFill>
                <a:latin typeface="Times New Roman" panose="02020603050405020304" pitchFamily="18" charset="0"/>
                <a:cs typeface="Times New Roman" panose="02020603050405020304" pitchFamily="18" charset="0"/>
              </a:rPr>
              <a:t>= 2</a:t>
            </a:r>
            <a:r>
              <a:rPr lang="en-US" sz="2400" baseline="30000" dirty="0" smtClean="0">
                <a:solidFill>
                  <a:srgbClr val="FF00FF"/>
                </a:solidFill>
                <a:latin typeface="Times New Roman" panose="02020603050405020304" pitchFamily="18" charset="0"/>
                <a:cs typeface="Times New Roman" panose="02020603050405020304" pitchFamily="18" charset="0"/>
              </a:rPr>
              <a:t>3</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721893" y="5134434"/>
            <a:ext cx="3521122" cy="461665"/>
          </a:xfrm>
          <a:prstGeom prst="rect">
            <a:avLst/>
          </a:prstGeom>
          <a:noFill/>
        </p:spPr>
        <p:txBody>
          <a:bodyPr wrap="square" rtlCol="0">
            <a:spAutoFit/>
          </a:bodyPr>
          <a:lstStyle/>
          <a:p>
            <a:r>
              <a:rPr lang="en-US" sz="2400" dirty="0" smtClean="0">
                <a:solidFill>
                  <a:srgbClr val="FF00FF"/>
                </a:solidFill>
                <a:latin typeface="Times New Roman" panose="02020603050405020304" pitchFamily="18" charset="0"/>
                <a:cs typeface="Times New Roman" panose="02020603050405020304" pitchFamily="18" charset="0"/>
              </a:rPr>
              <a:t>= 2</a:t>
            </a:r>
            <a:r>
              <a:rPr lang="en-US" sz="2400" baseline="30000" dirty="0" smtClean="0">
                <a:solidFill>
                  <a:srgbClr val="FF00FF"/>
                </a:solidFill>
                <a:latin typeface="Times New Roman" panose="02020603050405020304" pitchFamily="18" charset="0"/>
                <a:cs typeface="Times New Roman" panose="02020603050405020304" pitchFamily="18" charset="0"/>
              </a:rPr>
              <a:t>n</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6"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
        <p:nvSpPr>
          <p:cNvPr id="17" name="文本框 30"/>
          <p:cNvSpPr txBox="1"/>
          <p:nvPr/>
        </p:nvSpPr>
        <p:spPr>
          <a:xfrm>
            <a:off x="0" y="496586"/>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9"/>
                                        </p:tgtEl>
                                        <p:attrNameLst>
                                          <p:attrName>ppt_y</p:attrName>
                                        </p:attrNameLst>
                                      </p:cBhvr>
                                      <p:tavLst>
                                        <p:tav tm="0">
                                          <p:val>
                                            <p:strVal val="#ppt_y"/>
                                          </p:val>
                                        </p:tav>
                                        <p:tav tm="100000">
                                          <p:val>
                                            <p:strVal val="#ppt_y"/>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10"/>
                                        </p:tgtEl>
                                        <p:attrNameLst>
                                          <p:attrName>ppt_y</p:attrName>
                                        </p:attrNameLst>
                                      </p:cBhvr>
                                      <p:tavLst>
                                        <p:tav tm="0">
                                          <p:val>
                                            <p:strVal val="#ppt_y"/>
                                          </p:val>
                                        </p:tav>
                                        <p:tav tm="100000">
                                          <p:val>
                                            <p:strVal val="#ppt_y"/>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11"/>
                                        </p:tgtEl>
                                        <p:attrNameLst>
                                          <p:attrName>ppt_y</p:attrName>
                                        </p:attrNameLst>
                                      </p:cBhvr>
                                      <p:tavLst>
                                        <p:tav tm="0">
                                          <p:val>
                                            <p:strVal val="#ppt_y"/>
                                          </p:val>
                                        </p:tav>
                                        <p:tav tm="100000">
                                          <p:val>
                                            <p:strVal val="#ppt_y"/>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2"/>
                                        </p:tgtEl>
                                        <p:attrNameLst>
                                          <p:attrName>ppt_y</p:attrName>
                                        </p:attrNameLst>
                                      </p:cBhvr>
                                      <p:tavLst>
                                        <p:tav tm="0">
                                          <p:val>
                                            <p:strVal val="#ppt_y"/>
                                          </p:val>
                                        </p:tav>
                                        <p:tav tm="100000">
                                          <p:val>
                                            <p:strVal val="#ppt_y"/>
                                          </p:val>
                                        </p:tav>
                                      </p:tavLst>
                                    </p:anim>
                                    <p:anim calcmode="lin" valueType="num">
                                      <p:cBhvr>
                                        <p:cTn id="5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4"/>
                                        </p:tgtEl>
                                        <p:attrNameLst>
                                          <p:attrName>ppt_y</p:attrName>
                                        </p:attrNameLst>
                                      </p:cBhvr>
                                      <p:tavLst>
                                        <p:tav tm="0">
                                          <p:val>
                                            <p:strVal val="#ppt_y"/>
                                          </p:val>
                                        </p:tav>
                                        <p:tav tm="100000">
                                          <p:val>
                                            <p:strVal val="#ppt_y"/>
                                          </p:val>
                                        </p:tav>
                                      </p:tavLst>
                                    </p:anim>
                                    <p:anim calcmode="lin" valueType="num">
                                      <p:cBhvr>
                                        <p:cTn id="6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5"/>
                                        </p:tgtEl>
                                        <p:attrNameLst>
                                          <p:attrName>ppt_y</p:attrName>
                                        </p:attrNameLst>
                                      </p:cBhvr>
                                      <p:tavLst>
                                        <p:tav tm="0">
                                          <p:val>
                                            <p:strVal val="#ppt_y"/>
                                          </p:val>
                                        </p:tav>
                                        <p:tav tm="100000">
                                          <p:val>
                                            <p:strVal val="#ppt_y"/>
                                          </p:val>
                                        </p:tav>
                                      </p:tavLst>
                                    </p:anim>
                                    <p:anim calcmode="lin" valueType="num">
                                      <p:cBhvr>
                                        <p:cTn id="7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19239" y="604163"/>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970281"/>
            <a:ext cx="12192000"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Mọi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thể</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được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cấu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tạo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1299702"/>
            <a:ext cx="12192000" cy="830997"/>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kích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nhỏ</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phần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lớn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không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sát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được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bằng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mắt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thường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sử</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dụng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kính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hiển</a:t>
            </a:r>
            <a:r>
              <a:rPr lang="en-US" sz="2400" dirty="0" smtClean="0">
                <a:solidFill>
                  <a:srgbClr val="0000FF"/>
                </a:solidFill>
                <a:latin typeface="Times New Roman" panose="02020603050405020304" pitchFamily="18" charset="0"/>
                <a:cs typeface="Times New Roman" panose="02020603050405020304" pitchFamily="18" charset="0"/>
              </a:rPr>
              <a:t> vi.</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 y="2015690"/>
            <a:ext cx="12191999" cy="1200329"/>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dạng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cầu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trứng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đĩa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hồng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cầu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nấm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thần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trụ</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mạch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dẫn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thoi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trơn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cạnh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biểu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bì</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3084021"/>
            <a:ext cx="8720919"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2 </a:t>
            </a:r>
            <a:r>
              <a:rPr lang="en-US" sz="2400" dirty="0" err="1" smtClean="0">
                <a:solidFill>
                  <a:srgbClr val="0000FF"/>
                </a:solidFill>
                <a:latin typeface="Times New Roman" panose="02020603050405020304" pitchFamily="18" charset="0"/>
                <a:cs typeface="Times New Roman" panose="02020603050405020304" pitchFamily="18" charset="0"/>
              </a:rPr>
              <a:t>loại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376" y="3413845"/>
            <a:ext cx="8720919"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động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0" y="3749707"/>
            <a:ext cx="12192000" cy="1569660"/>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cấu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tạo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a:t>
            </a:r>
            <a:r>
              <a:rPr lang="en-US" sz="2400" dirty="0" smtClean="0">
                <a:solidFill>
                  <a:srgbClr val="0000FF"/>
                </a:solidFill>
                <a:latin typeface="Times New Roman" panose="02020603050405020304" pitchFamily="18" charset="0"/>
                <a:cs typeface="Times New Roman" panose="02020603050405020304" pitchFamily="18" charset="0"/>
              </a:rPr>
              <a:t> 3 </a:t>
            </a:r>
            <a:r>
              <a:rPr lang="en-US" sz="2400" dirty="0" err="1" smtClean="0">
                <a:solidFill>
                  <a:srgbClr val="0000FF"/>
                </a:solidFill>
                <a:latin typeface="Times New Roman" panose="02020603050405020304" pitchFamily="18" charset="0"/>
                <a:cs typeface="Times New Roman" panose="02020603050405020304" pitchFamily="18" charset="0"/>
              </a:rPr>
              <a:t>thành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phần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chính</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285750" indent="-285750"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Màng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vệ</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soát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khỏi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285750" indent="-285750"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285750" indent="-285750"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Điều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mọi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0" y="5201669"/>
            <a:ext cx="12010030"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lục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lạp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chức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năng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hợp</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20" name="文本框 30"/>
          <p:cNvSpPr txBox="1"/>
          <p:nvPr/>
        </p:nvSpPr>
        <p:spPr>
          <a:xfrm>
            <a:off x="0" y="5544653"/>
            <a:ext cx="8930397"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II. </a:t>
            </a:r>
            <a:r>
              <a:rPr lang="en-US" altLang="zh-CN" sz="2800" dirty="0" err="1" smtClean="0">
                <a:solidFill>
                  <a:srgbClr val="0000FF"/>
                </a:solidFill>
                <a:latin typeface="Times New Roman" panose="02020603050405020304" pitchFamily="18" charset="0"/>
                <a:cs typeface="Times New Roman" panose="02020603050405020304" pitchFamily="18" charset="0"/>
              </a:rPr>
              <a:t>Sự</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lớn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lên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và</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sinh</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sản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của</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21" name="文本框 30"/>
          <p:cNvSpPr txBox="1"/>
          <p:nvPr/>
        </p:nvSpPr>
        <p:spPr>
          <a:xfrm>
            <a:off x="3424188" y="0"/>
            <a:ext cx="5658644" cy="769441"/>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400" i="0" dirty="0" smtClean="0">
                <a:solidFill>
                  <a:srgbClr val="0000FF"/>
                </a:solidFill>
                <a:latin typeface="Arial" panose="020B0604020202020204" pitchFamily="34" charset="0"/>
                <a:cs typeface="Arial" panose="020B0604020202020204" pitchFamily="34" charset="0"/>
              </a:rPr>
              <a:t>BÀI 17: TẾ BÀO</a:t>
            </a:r>
            <a:endParaRPr lang="zh-CN" altLang="en-US" sz="4400" i="0" dirty="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0" y="5921226"/>
            <a:ext cx="12191999" cy="830997"/>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đổi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để</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lớn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đạt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kích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định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một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số</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chia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tạo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ra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con (</a:t>
            </a:r>
            <a:r>
              <a:rPr lang="en-US" sz="2400" dirty="0" err="1" smtClean="0">
                <a:solidFill>
                  <a:srgbClr val="0000FF"/>
                </a:solidFill>
                <a:latin typeface="Times New Roman" panose="02020603050405020304" pitchFamily="18" charset="0"/>
                <a:cs typeface="Times New Roman" panose="02020603050405020304" pitchFamily="18" charset="0"/>
              </a:rPr>
              <a:t>gọi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sự</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sản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919070"/>
            <a:ext cx="8930397"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II. </a:t>
            </a:r>
            <a:r>
              <a:rPr lang="en-US" altLang="zh-CN" sz="2800" dirty="0" err="1" smtClean="0">
                <a:solidFill>
                  <a:srgbClr val="0000FF"/>
                </a:solidFill>
                <a:latin typeface="Times New Roman" panose="02020603050405020304" pitchFamily="18" charset="0"/>
                <a:cs typeface="Times New Roman" panose="02020603050405020304" pitchFamily="18" charset="0"/>
              </a:rPr>
              <a:t>Sự</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lớn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lên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và</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sinh</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sản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của</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srcRect l="21596" t="25000" r="40922" b="34896"/>
          <a:stretch>
            <a:fillRect/>
          </a:stretch>
        </p:blipFill>
        <p:spPr>
          <a:xfrm>
            <a:off x="3962400" y="1907381"/>
            <a:ext cx="8229600" cy="4950619"/>
          </a:xfrm>
          <a:prstGeom prst="rect">
            <a:avLst/>
          </a:prstGeom>
        </p:spPr>
      </p:pic>
      <p:sp>
        <p:nvSpPr>
          <p:cNvPr id="4" name="TextBox 3"/>
          <p:cNvSpPr txBox="1"/>
          <p:nvPr/>
        </p:nvSpPr>
        <p:spPr>
          <a:xfrm>
            <a:off x="1029898" y="1479038"/>
            <a:ext cx="10456254" cy="1394356"/>
          </a:xfrm>
          <a:prstGeom prst="rect">
            <a:avLst/>
          </a:prstGeom>
          <a:noFill/>
        </p:spPr>
        <p:txBody>
          <a:bodyPr wrap="square" rtlCol="0">
            <a:spAutoFit/>
          </a:bodyPr>
          <a:lstStyle/>
          <a:p>
            <a:pPr algn="just">
              <a:lnSpc>
                <a:spcPct val="150000"/>
              </a:lnSpc>
            </a:pPr>
            <a:r>
              <a:rPr lang="en-US" sz="3000" dirty="0" err="1" smtClean="0">
                <a:solidFill>
                  <a:srgbClr val="FF3300"/>
                </a:solidFill>
                <a:latin typeface="Times New Roman" panose="02020603050405020304" pitchFamily="18" charset="0"/>
                <a:cs typeface="Times New Roman" panose="02020603050405020304" pitchFamily="18" charset="0"/>
              </a:rPr>
              <a:t>Em</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bé</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sinh</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ra</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nặng</a:t>
            </a:r>
            <a:r>
              <a:rPr lang="en-US" sz="3000" dirty="0" smtClean="0">
                <a:solidFill>
                  <a:srgbClr val="FF3300"/>
                </a:solidFill>
                <a:latin typeface="Times New Roman" panose="02020603050405020304" pitchFamily="18" charset="0"/>
                <a:cs typeface="Times New Roman" panose="02020603050405020304" pitchFamily="18" charset="0"/>
              </a:rPr>
              <a:t> 3kg, 1 </a:t>
            </a:r>
            <a:r>
              <a:rPr lang="en-US" sz="3000" dirty="0" err="1" smtClean="0">
                <a:solidFill>
                  <a:srgbClr val="FF3300"/>
                </a:solidFill>
                <a:latin typeface="Times New Roman" panose="02020603050405020304" pitchFamily="18" charset="0"/>
                <a:cs typeface="Times New Roman" panose="02020603050405020304" pitchFamily="18" charset="0"/>
              </a:rPr>
              <a:t>tuổi</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có</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thể</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nặng</a:t>
            </a:r>
            <a:r>
              <a:rPr lang="en-US" sz="3000" dirty="0" smtClean="0">
                <a:solidFill>
                  <a:srgbClr val="FF3300"/>
                </a:solidFill>
                <a:latin typeface="Times New Roman" panose="02020603050405020304" pitchFamily="18" charset="0"/>
                <a:cs typeface="Times New Roman" panose="02020603050405020304" pitchFamily="18" charset="0"/>
              </a:rPr>
              <a:t> 10 kg, </a:t>
            </a:r>
            <a:r>
              <a:rPr lang="en-US" sz="3000" dirty="0" err="1" smtClean="0">
                <a:solidFill>
                  <a:srgbClr val="FF3300"/>
                </a:solidFill>
                <a:latin typeface="Times New Roman" panose="02020603050405020304" pitchFamily="18" charset="0"/>
                <a:cs typeface="Times New Roman" panose="02020603050405020304" pitchFamily="18" charset="0"/>
              </a:rPr>
              <a:t>khi</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trưởng</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thành</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có</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thể</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nặng</a:t>
            </a:r>
            <a:r>
              <a:rPr lang="en-US" sz="3000" dirty="0" smtClean="0">
                <a:solidFill>
                  <a:srgbClr val="FF3300"/>
                </a:solidFill>
                <a:latin typeface="Times New Roman" panose="02020603050405020304" pitchFamily="18" charset="0"/>
                <a:cs typeface="Times New Roman" panose="02020603050405020304" pitchFamily="18" charset="0"/>
              </a:rPr>
              <a:t> 50kg. Theo </a:t>
            </a:r>
            <a:r>
              <a:rPr lang="en-US" sz="3000" dirty="0" err="1" smtClean="0">
                <a:solidFill>
                  <a:srgbClr val="FF3300"/>
                </a:solidFill>
                <a:latin typeface="Times New Roman" panose="02020603050405020304" pitchFamily="18" charset="0"/>
                <a:cs typeface="Times New Roman" panose="02020603050405020304" pitchFamily="18" charset="0"/>
              </a:rPr>
              <a:t>em</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sự</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thay</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đổi</a:t>
            </a:r>
            <a:r>
              <a:rPr lang="en-US" sz="3000" dirty="0" smtClean="0">
                <a:solidFill>
                  <a:srgbClr val="FF3300"/>
                </a:solidFill>
                <a:latin typeface="Times New Roman" panose="02020603050405020304" pitchFamily="18" charset="0"/>
                <a:cs typeface="Times New Roman" panose="02020603050405020304" pitchFamily="18" charset="0"/>
              </a:rPr>
              <a:t> </a:t>
            </a:r>
            <a:r>
              <a:rPr lang="en-US" sz="3000" dirty="0" err="1" smtClean="0">
                <a:solidFill>
                  <a:srgbClr val="FF3300"/>
                </a:solidFill>
                <a:latin typeface="Times New Roman" panose="02020603050405020304" pitchFamily="18" charset="0"/>
                <a:cs typeface="Times New Roman" panose="02020603050405020304" pitchFamily="18" charset="0"/>
              </a:rPr>
              <a:t>này</a:t>
            </a:r>
            <a:r>
              <a:rPr lang="en-US" sz="3000" dirty="0" smtClean="0">
                <a:solidFill>
                  <a:srgbClr val="FF3300"/>
                </a:solidFill>
                <a:latin typeface="Times New Roman" panose="02020603050405020304" pitchFamily="18" charset="0"/>
                <a:cs typeface="Times New Roman" panose="02020603050405020304" pitchFamily="18" charset="0"/>
              </a:rPr>
              <a:t> do </a:t>
            </a:r>
            <a:r>
              <a:rPr lang="en-US" sz="3000" dirty="0" err="1" smtClean="0">
                <a:solidFill>
                  <a:srgbClr val="FF3300"/>
                </a:solidFill>
                <a:latin typeface="Times New Roman" panose="02020603050405020304" pitchFamily="18" charset="0"/>
                <a:cs typeface="Times New Roman" panose="02020603050405020304" pitchFamily="18" charset="0"/>
              </a:rPr>
              <a:t>đâu</a:t>
            </a:r>
            <a:r>
              <a:rPr lang="en-US" sz="3000" dirty="0" smtClean="0">
                <a:solidFill>
                  <a:srgbClr val="FF3300"/>
                </a:solidFill>
                <a:latin typeface="Times New Roman" panose="02020603050405020304" pitchFamily="18" charset="0"/>
                <a:cs typeface="Times New Roman" panose="02020603050405020304" pitchFamily="18" charset="0"/>
              </a:rPr>
              <a:t>?</a:t>
            </a:r>
            <a:endParaRPr lang="en-US" sz="3000" dirty="0" smtClean="0">
              <a:solidFill>
                <a:srgbClr val="FF33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39" y="1779987"/>
            <a:ext cx="610106" cy="978209"/>
          </a:xfrm>
          <a:prstGeom prst="rect">
            <a:avLst/>
          </a:prstGeom>
        </p:spPr>
      </p:pic>
      <p:sp>
        <p:nvSpPr>
          <p:cNvPr id="6" name="TextBox 5"/>
          <p:cNvSpPr txBox="1"/>
          <p:nvPr/>
        </p:nvSpPr>
        <p:spPr>
          <a:xfrm>
            <a:off x="246462" y="3026319"/>
            <a:ext cx="3739487" cy="3554819"/>
          </a:xfrm>
          <a:prstGeom prst="rect">
            <a:avLst/>
          </a:prstGeom>
          <a:noFill/>
        </p:spPr>
        <p:txBody>
          <a:bodyPr wrap="square" rtlCol="0">
            <a:spAutoFit/>
          </a:bodyPr>
          <a:lstStyle/>
          <a:p>
            <a:pPr algn="just">
              <a:lnSpc>
                <a:spcPct val="150000"/>
              </a:lnSpc>
            </a:pPr>
            <a:r>
              <a:rPr lang="en-US" sz="3000" dirty="0" err="1" smtClean="0">
                <a:solidFill>
                  <a:srgbClr val="FF00FF"/>
                </a:solidFill>
                <a:latin typeface="Times New Roman" panose="02020603050405020304" pitchFamily="18" charset="0"/>
                <a:cs typeface="Times New Roman" panose="02020603050405020304" pitchFamily="18" charset="0"/>
              </a:rPr>
              <a:t>Sự</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tăng</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lên</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về</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khối</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lượng</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và</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kích</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thước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của</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cơ</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thể</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là</a:t>
            </a:r>
            <a:r>
              <a:rPr lang="en-US" sz="3000" dirty="0" smtClean="0">
                <a:solidFill>
                  <a:srgbClr val="FF00FF"/>
                </a:solidFill>
                <a:latin typeface="Times New Roman" panose="02020603050405020304" pitchFamily="18" charset="0"/>
                <a:cs typeface="Times New Roman" panose="02020603050405020304" pitchFamily="18" charset="0"/>
              </a:rPr>
              <a:t> do </a:t>
            </a:r>
            <a:r>
              <a:rPr lang="en-US" sz="3000" dirty="0" err="1" smtClean="0">
                <a:solidFill>
                  <a:srgbClr val="FF00FF"/>
                </a:solidFill>
                <a:latin typeface="Times New Roman" panose="02020603050405020304" pitchFamily="18" charset="0"/>
                <a:cs typeface="Times New Roman" panose="02020603050405020304" pitchFamily="18" charset="0"/>
              </a:rPr>
              <a:t>sự</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lớn</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lên</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và</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phân</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chia</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của</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tế</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bào</a:t>
            </a:r>
            <a:r>
              <a:rPr lang="en-US" sz="3000" dirty="0" smtClean="0">
                <a:solidFill>
                  <a:srgbClr val="FF00FF"/>
                </a:solidFill>
                <a:latin typeface="Times New Roman" panose="02020603050405020304" pitchFamily="18" charset="0"/>
                <a:cs typeface="Times New Roman" panose="02020603050405020304" pitchFamily="18" charset="0"/>
              </a:rPr>
              <a:t>.</a:t>
            </a:r>
            <a:endParaRPr lang="en-US" sz="3000" dirty="0" smtClean="0">
              <a:solidFill>
                <a:srgbClr val="FF00FF"/>
              </a:solidFill>
              <a:latin typeface="Times New Roman" panose="02020603050405020304" pitchFamily="18" charset="0"/>
              <a:cs typeface="Times New Roman" panose="02020603050405020304" pitchFamily="18" charset="0"/>
            </a:endParaRPr>
          </a:p>
        </p:txBody>
      </p:sp>
      <p:sp>
        <p:nvSpPr>
          <p:cNvPr id="7"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
        <p:nvSpPr>
          <p:cNvPr id="8" name="文本框 30"/>
          <p:cNvSpPr txBox="1"/>
          <p:nvPr/>
        </p:nvSpPr>
        <p:spPr>
          <a:xfrm>
            <a:off x="0" y="496586"/>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463262"/>
            <a:ext cx="6928171"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3200" dirty="0" smtClean="0">
                <a:solidFill>
                  <a:srgbClr val="0000FF"/>
                </a:solidFill>
                <a:latin typeface="Times New Roman" panose="02020603050405020304" pitchFamily="18" charset="0"/>
                <a:cs typeface="Times New Roman" panose="02020603050405020304" pitchFamily="18" charset="0"/>
              </a:rPr>
              <a:t>I. </a:t>
            </a:r>
            <a:r>
              <a:rPr lang="en-US" altLang="zh-CN" sz="3200" dirty="0" err="1" smtClean="0">
                <a:solidFill>
                  <a:srgbClr val="0000FF"/>
                </a:solidFill>
                <a:latin typeface="Times New Roman" panose="02020603050405020304" pitchFamily="18" charset="0"/>
                <a:cs typeface="Times New Roman" panose="02020603050405020304" pitchFamily="18" charset="0"/>
              </a:rPr>
              <a:t>Khái</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quát</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chung</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về</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tế</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bào</a:t>
            </a:r>
            <a:endParaRPr lang="zh-CN" altLang="en-US" sz="3200" dirty="0">
              <a:solidFill>
                <a:srgbClr val="0000FF"/>
              </a:solidFill>
              <a:latin typeface="Times New Roman" panose="02020603050405020304" pitchFamily="18" charset="0"/>
              <a:cs typeface="Times New Roman" panose="02020603050405020304" pitchFamily="18" charset="0"/>
            </a:endParaRPr>
          </a:p>
        </p:txBody>
      </p:sp>
      <p:sp>
        <p:nvSpPr>
          <p:cNvPr id="20" name="文本框 30"/>
          <p:cNvSpPr txBox="1"/>
          <p:nvPr/>
        </p:nvSpPr>
        <p:spPr>
          <a:xfrm>
            <a:off x="0" y="966241"/>
            <a:ext cx="8930397"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3200" dirty="0" smtClean="0">
                <a:solidFill>
                  <a:srgbClr val="0000FF"/>
                </a:solidFill>
                <a:latin typeface="Times New Roman" panose="02020603050405020304" pitchFamily="18" charset="0"/>
                <a:cs typeface="Times New Roman" panose="02020603050405020304" pitchFamily="18" charset="0"/>
              </a:rPr>
              <a:t>II. </a:t>
            </a:r>
            <a:r>
              <a:rPr lang="en-US" altLang="zh-CN" sz="3200" dirty="0" err="1" smtClean="0">
                <a:solidFill>
                  <a:srgbClr val="0000FF"/>
                </a:solidFill>
                <a:latin typeface="Times New Roman" panose="02020603050405020304" pitchFamily="18" charset="0"/>
                <a:cs typeface="Times New Roman" panose="02020603050405020304" pitchFamily="18" charset="0"/>
              </a:rPr>
              <a:t>Sự</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lớn</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lên</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và</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sinh</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sản</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của</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tế</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bào</a:t>
            </a:r>
            <a:endParaRPr lang="zh-CN" altLang="en-US" sz="3200" dirty="0">
              <a:solidFill>
                <a:srgbClr val="0000FF"/>
              </a:solidFill>
              <a:latin typeface="Times New Roman" panose="02020603050405020304" pitchFamily="18" charset="0"/>
              <a:cs typeface="Times New Roman" panose="02020603050405020304" pitchFamily="18" charset="0"/>
            </a:endParaRPr>
          </a:p>
        </p:txBody>
      </p:sp>
      <p:sp>
        <p:nvSpPr>
          <p:cNvPr id="21" name="文本框 30"/>
          <p:cNvSpPr txBox="1"/>
          <p:nvPr/>
        </p:nvSpPr>
        <p:spPr>
          <a:xfrm>
            <a:off x="0" y="0"/>
            <a:ext cx="12192000"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lgn="ctr" defTabSz="762000">
              <a:defRPr/>
            </a:pPr>
            <a:r>
              <a:rPr lang="en-US" altLang="zh-CN" sz="28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2800" i="0" dirty="0">
              <a:solidFill>
                <a:srgbClr val="FF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1396602"/>
            <a:ext cx="12191999" cy="1569660"/>
          </a:xfrm>
          <a:prstGeom prst="rect">
            <a:avLst/>
          </a:prstGeom>
          <a:noFill/>
        </p:spPr>
        <p:txBody>
          <a:bodyPr wrap="square" rtlCol="0">
            <a:spAutoFit/>
          </a:bodyPr>
          <a:lstStyle/>
          <a:p>
            <a:pPr algn="just"/>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Tế</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thực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hiện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trao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đổi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chất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để</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lớn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lên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khi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đạt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kích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thước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nhất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định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một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tế</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thực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hiện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phân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chia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tạo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ra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các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tế</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bào</a:t>
            </a:r>
            <a:r>
              <a:rPr lang="en-US" sz="3200" dirty="0" smtClean="0">
                <a:solidFill>
                  <a:srgbClr val="0000FF"/>
                </a:solidFill>
                <a:latin typeface="Times New Roman" panose="02020603050405020304" pitchFamily="18" charset="0"/>
                <a:cs typeface="Times New Roman" panose="02020603050405020304" pitchFamily="18" charset="0"/>
              </a:rPr>
              <a:t> con (</a:t>
            </a:r>
            <a:r>
              <a:rPr lang="en-US" sz="3200" dirty="0" err="1" smtClean="0">
                <a:solidFill>
                  <a:srgbClr val="0000FF"/>
                </a:solidFill>
                <a:latin typeface="Times New Roman" panose="02020603050405020304" pitchFamily="18" charset="0"/>
                <a:cs typeface="Times New Roman" panose="02020603050405020304" pitchFamily="18" charset="0"/>
              </a:rPr>
              <a:t>gọi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sự</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sinh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sản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tế</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bào</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0" y="2860399"/>
            <a:ext cx="12191999" cy="1077218"/>
          </a:xfrm>
          <a:prstGeom prst="rect">
            <a:avLst/>
          </a:prstGeom>
          <a:noFill/>
        </p:spPr>
        <p:txBody>
          <a:bodyPr wrap="square" rtlCol="0">
            <a:spAutoFit/>
          </a:bodyPr>
          <a:lstStyle/>
          <a:p>
            <a:pPr algn="just"/>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Sự</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lớn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lên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sinh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sản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tế</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cơ</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sở</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sự</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lớn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lên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sinh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vật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giúp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thay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thế</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các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tế</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bị</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tổn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thương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hoặc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tế</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chết</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sinh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vật</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19239" y="167427"/>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533545"/>
            <a:ext cx="12192000"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Mọi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thể</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được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cấu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tạo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62966"/>
            <a:ext cx="12192000" cy="830997"/>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kích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nhỏ</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phần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lớn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không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sát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được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bằng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mắt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thường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sử</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dụng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kính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hiển</a:t>
            </a:r>
            <a:r>
              <a:rPr lang="en-US" sz="2400" dirty="0" smtClean="0">
                <a:solidFill>
                  <a:srgbClr val="0000FF"/>
                </a:solidFill>
                <a:latin typeface="Times New Roman" panose="02020603050405020304" pitchFamily="18" charset="0"/>
                <a:cs typeface="Times New Roman" panose="02020603050405020304" pitchFamily="18" charset="0"/>
              </a:rPr>
              <a:t> vi.</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 y="1578954"/>
            <a:ext cx="12191999" cy="1200329"/>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dạng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cầu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trứng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đĩa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hồng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cầu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nấm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thần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trụ</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mạch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dẫn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thoi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trơn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cạnh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biểu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bì</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2647285"/>
            <a:ext cx="8720919"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2 </a:t>
            </a:r>
            <a:r>
              <a:rPr lang="en-US" sz="2400" dirty="0" err="1" smtClean="0">
                <a:solidFill>
                  <a:srgbClr val="0000FF"/>
                </a:solidFill>
                <a:latin typeface="Times New Roman" panose="02020603050405020304" pitchFamily="18" charset="0"/>
                <a:cs typeface="Times New Roman" panose="02020603050405020304" pitchFamily="18" charset="0"/>
              </a:rPr>
              <a:t>loại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376" y="2977109"/>
            <a:ext cx="8720919"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động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0" y="3312971"/>
            <a:ext cx="12192000" cy="1569660"/>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cấu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tạo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a:t>
            </a:r>
            <a:r>
              <a:rPr lang="en-US" sz="2400" dirty="0" smtClean="0">
                <a:solidFill>
                  <a:srgbClr val="0000FF"/>
                </a:solidFill>
                <a:latin typeface="Times New Roman" panose="02020603050405020304" pitchFamily="18" charset="0"/>
                <a:cs typeface="Times New Roman" panose="02020603050405020304" pitchFamily="18" charset="0"/>
              </a:rPr>
              <a:t> 3 </a:t>
            </a:r>
            <a:r>
              <a:rPr lang="en-US" sz="2400" dirty="0" err="1" smtClean="0">
                <a:solidFill>
                  <a:srgbClr val="0000FF"/>
                </a:solidFill>
                <a:latin typeface="Times New Roman" panose="02020603050405020304" pitchFamily="18" charset="0"/>
                <a:cs typeface="Times New Roman" panose="02020603050405020304" pitchFamily="18" charset="0"/>
              </a:rPr>
              <a:t>thành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phần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chính</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285750" indent="-285750"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Màng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vệ</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soát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khỏi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285750" indent="-285750"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285750" indent="-285750"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Điều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mọi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0" y="4764933"/>
            <a:ext cx="12010030" cy="461665"/>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lục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lạp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chức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năng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hợp</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20" name="文本框 30"/>
          <p:cNvSpPr txBox="1"/>
          <p:nvPr/>
        </p:nvSpPr>
        <p:spPr>
          <a:xfrm>
            <a:off x="0" y="5107917"/>
            <a:ext cx="8930397"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II. </a:t>
            </a:r>
            <a:r>
              <a:rPr lang="en-US" altLang="zh-CN" sz="2800" dirty="0" err="1" smtClean="0">
                <a:solidFill>
                  <a:srgbClr val="0000FF"/>
                </a:solidFill>
                <a:latin typeface="Times New Roman" panose="02020603050405020304" pitchFamily="18" charset="0"/>
                <a:cs typeface="Times New Roman" panose="02020603050405020304" pitchFamily="18" charset="0"/>
              </a:rPr>
              <a:t>Sự</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lớn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lên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và</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sinh</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sản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của</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21" name="文本框 30"/>
          <p:cNvSpPr txBox="1"/>
          <p:nvPr/>
        </p:nvSpPr>
        <p:spPr>
          <a:xfrm>
            <a:off x="0" y="0"/>
            <a:ext cx="12192000"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lgn="ctr" defTabSz="762000">
              <a:defRPr/>
            </a:pPr>
            <a:r>
              <a:rPr lang="en-US" altLang="zh-CN" sz="2800" i="0" dirty="0" smtClean="0">
                <a:solidFill>
                  <a:srgbClr val="0000FF"/>
                </a:solidFill>
                <a:latin typeface="Times New Roman" panose="02020603050405020304" pitchFamily="18" charset="0"/>
                <a:cs typeface="Times New Roman" panose="02020603050405020304" pitchFamily="18" charset="0"/>
              </a:rPr>
              <a:t>BÀI 17: TẾ BÀO</a:t>
            </a:r>
            <a:endParaRPr lang="zh-CN" altLang="en-US" sz="2800" i="0"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5484490"/>
            <a:ext cx="12191999" cy="830997"/>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đổi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để</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lớn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đạt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kích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định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một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số</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phân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chia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tạo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ra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con (</a:t>
            </a:r>
            <a:r>
              <a:rPr lang="en-US" sz="2400" dirty="0" err="1" smtClean="0">
                <a:solidFill>
                  <a:srgbClr val="0000FF"/>
                </a:solidFill>
                <a:latin typeface="Times New Roman" panose="02020603050405020304" pitchFamily="18" charset="0"/>
                <a:cs typeface="Times New Roman" panose="02020603050405020304" pitchFamily="18" charset="0"/>
              </a:rPr>
              <a:t>gọi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sự</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sản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1376" y="6114570"/>
            <a:ext cx="12191999" cy="830997"/>
          </a:xfrm>
          <a:prstGeom prst="rect">
            <a:avLst/>
          </a:prstGeom>
          <a:noFill/>
        </p:spPr>
        <p:txBody>
          <a:bodyPr wrap="square" rtlCol="0">
            <a:spAutoFit/>
          </a:bodyPr>
          <a:lstStyle/>
          <a:p>
            <a:pPr algn="just"/>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Sự</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lớn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sản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sở</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sự</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lớn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giúp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thay</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bị</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tổn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thương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hoặc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chết</a:t>
            </a:r>
            <a:r>
              <a:rPr lang="en-US" sz="2400" dirty="0" smtClean="0">
                <a:solidFill>
                  <a:srgbClr val="0000FF"/>
                </a:solidFill>
                <a:latin typeface="Times New Roman" panose="02020603050405020304" pitchFamily="18" charset="0"/>
                <a:cs typeface="Times New Roman" panose="02020603050405020304" pitchFamily="18" charset="0"/>
              </a:rPr>
              <a:t> ở </a:t>
            </a:r>
            <a:r>
              <a:rPr lang="en-US" sz="2400" dirty="0" err="1" smtClean="0">
                <a:solidFill>
                  <a:srgbClr val="0000FF"/>
                </a:solidFill>
                <a:latin typeface="Times New Roman" panose="02020603050405020304" pitchFamily="18" charset="0"/>
                <a:cs typeface="Times New Roman" panose="02020603050405020304" pitchFamily="18" charset="0"/>
              </a:rPr>
              <a:t>sinh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vật</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0" y="0"/>
            <a:ext cx="12192000" cy="3231654"/>
          </a:xfrm>
          <a:prstGeom prst="rect">
            <a:avLst/>
          </a:prstGeom>
        </p:spPr>
        <p:txBody>
          <a:bodyPr wrap="square">
            <a:spAutoFit/>
          </a:bodyPr>
          <a:lstStyle/>
          <a:p>
            <a:pPr algn="ctr"/>
            <a:r>
              <a:rPr lang="en-US" sz="4400" b="1" dirty="0">
                <a:solidFill>
                  <a:srgbClr val="0000FF"/>
                </a:solidFill>
                <a:latin typeface="Times New Roman" panose="02020603050405020304" pitchFamily="18" charset="0"/>
                <a:ea typeface="Times New Roman" panose="02020603050405020304" pitchFamily="18" charset="0"/>
              </a:rPr>
              <a:t>CHỦ ĐỀ 6: </a:t>
            </a:r>
            <a:endParaRPr lang="en-US" sz="4400" b="1" dirty="0" smtClean="0">
              <a:solidFill>
                <a:srgbClr val="0000FF"/>
              </a:solidFill>
              <a:latin typeface="Times New Roman" panose="02020603050405020304" pitchFamily="18" charset="0"/>
              <a:ea typeface="Times New Roman" panose="02020603050405020304" pitchFamily="18" charset="0"/>
            </a:endParaRPr>
          </a:p>
          <a:p>
            <a:pPr algn="ctr"/>
            <a:r>
              <a:rPr lang="vi-VN" sz="8000" b="1" dirty="0" smtClean="0">
                <a:solidFill>
                  <a:srgbClr val="0000FF"/>
                </a:solidFill>
                <a:effectLst/>
                <a:latin typeface="Times New Roman" panose="02020603050405020304" pitchFamily="18" charset="0"/>
                <a:ea typeface="Calibri" panose="020F0502020204030204" pitchFamily="34" charset="0"/>
              </a:rPr>
              <a:t>TẾ BÀO</a:t>
            </a:r>
            <a:r>
              <a:rPr lang="en-US" sz="8000" b="1" dirty="0" smtClean="0">
                <a:solidFill>
                  <a:srgbClr val="0000FF"/>
                </a:solidFill>
                <a:effectLst/>
                <a:latin typeface="Times New Roman" panose="02020603050405020304" pitchFamily="18" charset="0"/>
                <a:ea typeface="Calibri" panose="020F0502020204030204" pitchFamily="34" charset="0"/>
              </a:rPr>
              <a:t> - </a:t>
            </a:r>
            <a:r>
              <a:rPr lang="vi-VN" sz="8000" b="1" dirty="0" smtClean="0">
                <a:solidFill>
                  <a:srgbClr val="0000FF"/>
                </a:solidFill>
                <a:effectLst/>
                <a:latin typeface="Times New Roman" panose="02020603050405020304" pitchFamily="18" charset="0"/>
                <a:ea typeface="Calibri" panose="020F0502020204030204" pitchFamily="34" charset="0"/>
              </a:rPr>
              <a:t>ĐƠN VỊ CƠ SỞ CỦA SỰ SỐNG</a:t>
            </a:r>
            <a:endParaRPr lang="en-US" sz="8000" dirty="0">
              <a:solidFill>
                <a:srgbClr val="0000FF"/>
              </a:solidFill>
            </a:endParaRPr>
          </a:p>
        </p:txBody>
      </p:sp>
      <p:pic>
        <p:nvPicPr>
          <p:cNvPr id="5" name="Picture 4"/>
          <p:cNvPicPr>
            <a:picLocks noChangeAspect="1"/>
          </p:cNvPicPr>
          <p:nvPr/>
        </p:nvPicPr>
        <p:blipFill>
          <a:blip r:embed="rId2" cstate="print"/>
          <a:stretch>
            <a:fillRect/>
          </a:stretch>
        </p:blipFill>
        <p:spPr>
          <a:xfrm>
            <a:off x="4785946" y="4832092"/>
            <a:ext cx="3802115" cy="1849095"/>
          </a:xfrm>
          <a:prstGeom prst="rect">
            <a:avLst/>
          </a:prstGeom>
        </p:spPr>
      </p:pic>
      <p:sp>
        <p:nvSpPr>
          <p:cNvPr id="6" name="文本框 30"/>
          <p:cNvSpPr txBox="1"/>
          <p:nvPr/>
        </p:nvSpPr>
        <p:spPr>
          <a:xfrm>
            <a:off x="3657600" y="3481190"/>
            <a:ext cx="5658644" cy="938719"/>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5500" i="0" dirty="0" smtClean="0">
                <a:solidFill>
                  <a:srgbClr val="0000FF"/>
                </a:solidFill>
                <a:latin typeface="Arial" panose="020B0604020202020204" pitchFamily="34" charset="0"/>
                <a:cs typeface="Arial" panose="020B0604020202020204" pitchFamily="34" charset="0"/>
              </a:rPr>
              <a:t>BÀI 17: TẾ BÀO</a:t>
            </a:r>
            <a:endParaRPr lang="zh-CN" altLang="en-US" sz="5500" i="0"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up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986305"/>
            <a:ext cx="8930397"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II. </a:t>
            </a:r>
            <a:r>
              <a:rPr lang="en-US" altLang="zh-CN" sz="2800" dirty="0" err="1" smtClean="0">
                <a:solidFill>
                  <a:srgbClr val="0000FF"/>
                </a:solidFill>
                <a:latin typeface="Times New Roman" panose="02020603050405020304" pitchFamily="18" charset="0"/>
                <a:cs typeface="Times New Roman" panose="02020603050405020304" pitchFamily="18" charset="0"/>
              </a:rPr>
              <a:t>Sự</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lớn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lên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và</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sinh</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sản</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của</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5505450" y="2171700"/>
            <a:ext cx="6096000" cy="4419600"/>
          </a:xfrm>
          <a:prstGeom prst="rect">
            <a:avLst/>
          </a:prstGeom>
        </p:spPr>
      </p:pic>
      <p:sp>
        <p:nvSpPr>
          <p:cNvPr id="4" name="TextBox 3"/>
          <p:cNvSpPr txBox="1"/>
          <p:nvPr/>
        </p:nvSpPr>
        <p:spPr>
          <a:xfrm>
            <a:off x="0" y="2790171"/>
            <a:ext cx="5298141" cy="1384995"/>
          </a:xfrm>
          <a:prstGeom prst="rect">
            <a:avLst/>
          </a:prstGeom>
          <a:noFill/>
        </p:spPr>
        <p:txBody>
          <a:bodyPr wrap="square" rtlCol="0">
            <a:spAutoFit/>
          </a:bodyPr>
          <a:lstStyle/>
          <a:p>
            <a:pPr algn="just">
              <a:lnSpc>
                <a:spcPct val="150000"/>
              </a:lnSpc>
            </a:pPr>
            <a:r>
              <a:rPr lang="en-US" sz="2800" dirty="0" err="1" smtClean="0">
                <a:solidFill>
                  <a:srgbClr val="FF3300"/>
                </a:solidFill>
                <a:latin typeface="Times New Roman" panose="02020603050405020304" pitchFamily="18" charset="0"/>
                <a:cs typeface="Times New Roman" panose="02020603050405020304" pitchFamily="18" charset="0"/>
              </a:rPr>
              <a:t>Vì</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sao</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a:solidFill>
                  <a:srgbClr val="FF3300"/>
                </a:solidFill>
                <a:latin typeface="Times New Roman" panose="02020603050405020304" pitchFamily="18" charset="0"/>
                <a:cs typeface="Times New Roman" panose="02020603050405020304" pitchFamily="18" charset="0"/>
              </a:rPr>
              <a:t>T</a:t>
            </a:r>
            <a:r>
              <a:rPr lang="en-US" sz="2800" dirty="0" err="1" smtClean="0">
                <a:solidFill>
                  <a:srgbClr val="FF3300"/>
                </a:solidFill>
                <a:latin typeface="Times New Roman" panose="02020603050405020304" pitchFamily="18" charset="0"/>
                <a:cs typeface="Times New Roman" panose="02020603050405020304" pitchFamily="18" charset="0"/>
              </a:rPr>
              <a:t>hằn</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lằn</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đứt</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đuôi</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đuôi</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của</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nó</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có</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thể</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được</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tái</a:t>
            </a:r>
            <a:r>
              <a:rPr lang="en-US" sz="2800" dirty="0" smtClean="0">
                <a:solidFill>
                  <a:srgbClr val="FF3300"/>
                </a:solidFill>
                <a:latin typeface="Times New Roman" panose="02020603050405020304" pitchFamily="18" charset="0"/>
                <a:cs typeface="Times New Roman" panose="02020603050405020304" pitchFamily="18" charset="0"/>
              </a:rPr>
              <a:t> </a:t>
            </a:r>
            <a:r>
              <a:rPr lang="en-US" sz="2800" dirty="0" err="1" smtClean="0">
                <a:solidFill>
                  <a:srgbClr val="FF3300"/>
                </a:solidFill>
                <a:latin typeface="Times New Roman" panose="02020603050405020304" pitchFamily="18" charset="0"/>
                <a:cs typeface="Times New Roman" panose="02020603050405020304" pitchFamily="18" charset="0"/>
              </a:rPr>
              <a:t>sinh</a:t>
            </a:r>
            <a:r>
              <a:rPr lang="en-US" sz="2800" dirty="0" smtClean="0">
                <a:solidFill>
                  <a:srgbClr val="FF3300"/>
                </a:solidFill>
                <a:latin typeface="Times New Roman" panose="02020603050405020304" pitchFamily="18" charset="0"/>
                <a:cs typeface="Times New Roman" panose="02020603050405020304" pitchFamily="18" charset="0"/>
              </a:rPr>
              <a:t>?</a:t>
            </a:r>
            <a:endParaRPr lang="en-US" sz="2800" dirty="0" smtClean="0">
              <a:solidFill>
                <a:srgbClr val="FF33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176" y="1699304"/>
            <a:ext cx="610106" cy="978209"/>
          </a:xfrm>
          <a:prstGeom prst="rect">
            <a:avLst/>
          </a:prstGeom>
        </p:spPr>
      </p:pic>
      <p:sp>
        <p:nvSpPr>
          <p:cNvPr id="7" name="TextBox 6"/>
          <p:cNvSpPr txBox="1"/>
          <p:nvPr/>
        </p:nvSpPr>
        <p:spPr>
          <a:xfrm>
            <a:off x="0" y="4155213"/>
            <a:ext cx="5311588" cy="2077492"/>
          </a:xfrm>
          <a:prstGeom prst="rect">
            <a:avLst/>
          </a:prstGeom>
          <a:noFill/>
        </p:spPr>
        <p:txBody>
          <a:bodyPr wrap="square" rtlCol="0">
            <a:spAutoFit/>
          </a:bodyPr>
          <a:lstStyle/>
          <a:p>
            <a:pPr algn="just">
              <a:lnSpc>
                <a:spcPct val="150000"/>
              </a:lnSpc>
            </a:pPr>
            <a:r>
              <a:rPr lang="en-US" sz="3000" dirty="0" smtClean="0">
                <a:solidFill>
                  <a:srgbClr val="FF00FF"/>
                </a:solidFill>
                <a:latin typeface="Arial" panose="020B0604020202020204" pitchFamily="34" charset="0"/>
                <a:cs typeface="Arial" panose="020B0604020202020204" pitchFamily="34" charset="0"/>
              </a:rPr>
              <a:t>	</a:t>
            </a:r>
            <a:r>
              <a:rPr lang="en-US" sz="2800" dirty="0" smtClean="0">
                <a:solidFill>
                  <a:srgbClr val="FF00FF"/>
                </a:solidFill>
                <a:latin typeface="Times New Roman" panose="02020603050405020304" pitchFamily="18" charset="0"/>
                <a:cs typeface="Times New Roman" panose="02020603050405020304" pitchFamily="18" charset="0"/>
              </a:rPr>
              <a:t>Do </a:t>
            </a:r>
            <a:r>
              <a:rPr lang="en-US" sz="2800" dirty="0" err="1" smtClean="0">
                <a:solidFill>
                  <a:srgbClr val="FF00FF"/>
                </a:solidFill>
                <a:latin typeface="Times New Roman" panose="02020603050405020304" pitchFamily="18" charset="0"/>
                <a:cs typeface="Times New Roman" panose="02020603050405020304" pitchFamily="18" charset="0"/>
              </a:rPr>
              <a:t>các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có</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khả</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năng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sinh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sản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để</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thay</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thế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các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đã</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mất</a:t>
            </a:r>
            <a:r>
              <a:rPr lang="en-US" sz="2800" dirty="0" smtClean="0">
                <a:solidFill>
                  <a:srgbClr val="FF00FF"/>
                </a:solidFill>
                <a:latin typeface="Times New Roman" panose="02020603050405020304" pitchFamily="18" charset="0"/>
                <a:cs typeface="Times New Roman" panose="02020603050405020304" pitchFamily="18" charset="0"/>
              </a:rPr>
              <a:t>.</a:t>
            </a:r>
            <a:endParaRPr lang="en-US" sz="2800" dirty="0" smtClean="0">
              <a:solidFill>
                <a:srgbClr val="FF00FF"/>
              </a:solidFill>
              <a:latin typeface="Times New Roman" panose="02020603050405020304" pitchFamily="18" charset="0"/>
              <a:cs typeface="Times New Roman" panose="02020603050405020304" pitchFamily="18" charset="0"/>
            </a:endParaRPr>
          </a:p>
        </p:txBody>
      </p:sp>
      <p:sp>
        <p:nvSpPr>
          <p:cNvPr id="8" name="文本框 30"/>
          <p:cNvSpPr txBox="1"/>
          <p:nvPr/>
        </p:nvSpPr>
        <p:spPr>
          <a:xfrm>
            <a:off x="0" y="463262"/>
            <a:ext cx="6928171"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3200" dirty="0" smtClean="0">
                <a:solidFill>
                  <a:srgbClr val="0000FF"/>
                </a:solidFill>
                <a:latin typeface="Times New Roman" panose="02020603050405020304" pitchFamily="18" charset="0"/>
                <a:cs typeface="Times New Roman" panose="02020603050405020304" pitchFamily="18" charset="0"/>
              </a:rPr>
              <a:t>I. </a:t>
            </a:r>
            <a:r>
              <a:rPr lang="en-US" altLang="zh-CN" sz="3200" dirty="0" err="1" smtClean="0">
                <a:solidFill>
                  <a:srgbClr val="0000FF"/>
                </a:solidFill>
                <a:latin typeface="Times New Roman" panose="02020603050405020304" pitchFamily="18" charset="0"/>
                <a:cs typeface="Times New Roman" panose="02020603050405020304" pitchFamily="18" charset="0"/>
              </a:rPr>
              <a:t>Khái</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quát</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chung</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về</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tế</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bào</a:t>
            </a:r>
            <a:endParaRPr lang="zh-CN" altLang="en-US" sz="3200" dirty="0">
              <a:solidFill>
                <a:srgbClr val="0000FF"/>
              </a:solidFill>
              <a:latin typeface="Times New Roman" panose="02020603050405020304" pitchFamily="18" charset="0"/>
              <a:cs typeface="Times New Roman" panose="02020603050405020304" pitchFamily="18" charset="0"/>
            </a:endParaRPr>
          </a:p>
        </p:txBody>
      </p:sp>
      <p:sp>
        <p:nvSpPr>
          <p:cNvPr id="9" name="文本框 30"/>
          <p:cNvSpPr txBox="1"/>
          <p:nvPr/>
        </p:nvSpPr>
        <p:spPr>
          <a:xfrm>
            <a:off x="0" y="0"/>
            <a:ext cx="12192000"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lgn="ctr" defTabSz="762000">
              <a:defRPr/>
            </a:pPr>
            <a:r>
              <a:rPr lang="en-US" altLang="zh-CN" sz="28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28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420435" y="3318680"/>
            <a:ext cx="532263" cy="60050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87104" y="2047164"/>
            <a:ext cx="532263" cy="60050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30"/>
          <p:cNvSpPr txBox="1"/>
          <p:nvPr/>
        </p:nvSpPr>
        <p:spPr>
          <a:xfrm>
            <a:off x="87479" y="45011"/>
            <a:ext cx="8930397"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dirty="0" smtClean="0">
                <a:solidFill>
                  <a:srgbClr val="FF0000"/>
                </a:solidFill>
                <a:latin typeface="Arial" panose="020B0604020202020204" pitchFamily="34" charset="0"/>
                <a:cs typeface="Arial" panose="020B0604020202020204" pitchFamily="34" charset="0"/>
              </a:rPr>
              <a:t>BÀI TẬP:</a:t>
            </a:r>
            <a:endParaRPr lang="zh-CN" altLang="en-US" sz="4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0" y="660319"/>
            <a:ext cx="12192000" cy="3323987"/>
          </a:xfrm>
          <a:prstGeom prst="rect">
            <a:avLst/>
          </a:prstGeom>
          <a:noFill/>
        </p:spPr>
        <p:txBody>
          <a:bodyPr wrap="square" rtlCol="0">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A. (1)		B. (2)			C. (3)			D. (4)</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b)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A. (1)		B. (2)			C. (3)			D. (4)</a:t>
            </a:r>
            <a:endParaRPr lang="en-US" sz="28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srcRect/>
          <a:stretch>
            <a:fillRect/>
          </a:stretch>
        </p:blipFill>
        <p:spPr bwMode="auto">
          <a:xfrm>
            <a:off x="9840105" y="1259004"/>
            <a:ext cx="2215415" cy="28547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87479" y="45011"/>
            <a:ext cx="8930397"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dirty="0" smtClean="0">
                <a:solidFill>
                  <a:srgbClr val="FF0000"/>
                </a:solidFill>
                <a:latin typeface="Arial" panose="020B0604020202020204" pitchFamily="34" charset="0"/>
                <a:cs typeface="Arial" panose="020B0604020202020204" pitchFamily="34" charset="0"/>
              </a:rPr>
              <a:t>BÀI TẬP:</a:t>
            </a:r>
            <a:endParaRPr lang="zh-CN" altLang="en-US" sz="4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0" y="482892"/>
            <a:ext cx="12192000" cy="738664"/>
          </a:xfrm>
          <a:prstGeom prst="rect">
            <a:avLst/>
          </a:prstGeom>
          <a:noFill/>
        </p:spPr>
        <p:txBody>
          <a:bodyPr wrap="square" rtlCol="0">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pic>
        <p:nvPicPr>
          <p:cNvPr id="2050" name="Picture 2" descr="C:\Users\Welcome\Desktop\3.PNG"/>
          <p:cNvPicPr>
            <a:picLocks noChangeAspect="1" noChangeArrowheads="1"/>
          </p:cNvPicPr>
          <p:nvPr/>
        </p:nvPicPr>
        <p:blipFill>
          <a:blip r:embed="rId1"/>
          <a:srcRect/>
          <a:stretch>
            <a:fillRect/>
          </a:stretch>
        </p:blipFill>
        <p:spPr bwMode="auto">
          <a:xfrm>
            <a:off x="900753" y="2418212"/>
            <a:ext cx="5236858" cy="2140140"/>
          </a:xfrm>
          <a:prstGeom prst="rect">
            <a:avLst/>
          </a:prstGeom>
          <a:noFill/>
        </p:spPr>
      </p:pic>
      <p:pic>
        <p:nvPicPr>
          <p:cNvPr id="2051" name="Picture 3" descr="C:\Users\Welcome\Desktop\2.PNG"/>
          <p:cNvPicPr>
            <a:picLocks noChangeAspect="1" noChangeArrowheads="1"/>
          </p:cNvPicPr>
          <p:nvPr/>
        </p:nvPicPr>
        <p:blipFill>
          <a:blip r:embed="rId2"/>
          <a:srcRect/>
          <a:stretch>
            <a:fillRect/>
          </a:stretch>
        </p:blipFill>
        <p:spPr bwMode="auto">
          <a:xfrm>
            <a:off x="6982323" y="1093242"/>
            <a:ext cx="3608340" cy="55987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1000" fill="hold"/>
                                        <p:tgtEl>
                                          <p:spTgt spid="2050"/>
                                        </p:tgtEl>
                                        <p:attrNameLst>
                                          <p:attrName>ppt_x</p:attrName>
                                        </p:attrNameLst>
                                      </p:cBhvr>
                                      <p:tavLst>
                                        <p:tav tm="0">
                                          <p:val>
                                            <p:strVal val="#ppt_x"/>
                                          </p:val>
                                        </p:tav>
                                        <p:tav tm="100000">
                                          <p:val>
                                            <p:strVal val="#ppt_x"/>
                                          </p:val>
                                        </p:tav>
                                      </p:tavLst>
                                    </p:anim>
                                    <p:anim calcmode="lin" valueType="num">
                                      <p:cBhvr additive="base">
                                        <p:cTn id="13"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p:cTn id="18" dur="500" fill="hold"/>
                                        <p:tgtEl>
                                          <p:spTgt spid="2051"/>
                                        </p:tgtEl>
                                        <p:attrNameLst>
                                          <p:attrName>ppt_w</p:attrName>
                                        </p:attrNameLst>
                                      </p:cBhvr>
                                      <p:tavLst>
                                        <p:tav tm="0">
                                          <p:val>
                                            <p:fltVal val="0"/>
                                          </p:val>
                                        </p:tav>
                                        <p:tav tm="100000">
                                          <p:val>
                                            <p:strVal val="#ppt_w"/>
                                          </p:val>
                                        </p:tav>
                                      </p:tavLst>
                                    </p:anim>
                                    <p:anim calcmode="lin" valueType="num">
                                      <p:cBhvr>
                                        <p:cTn id="19" dur="500" fill="hold"/>
                                        <p:tgtEl>
                                          <p:spTgt spid="2051"/>
                                        </p:tgtEl>
                                        <p:attrNameLst>
                                          <p:attrName>ppt_h</p:attrName>
                                        </p:attrNameLst>
                                      </p:cBhvr>
                                      <p:tavLst>
                                        <p:tav tm="0">
                                          <p:val>
                                            <p:fltVal val="0"/>
                                          </p:val>
                                        </p:tav>
                                        <p:tav tm="100000">
                                          <p:val>
                                            <p:strVal val="#ppt_h"/>
                                          </p:val>
                                        </p:tav>
                                      </p:tavLst>
                                    </p:anim>
                                    <p:animEffect transition="in" filter="fade">
                                      <p:cBhvr>
                                        <p:cTn id="2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87479" y="45011"/>
            <a:ext cx="8930397"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dirty="0" smtClean="0">
                <a:solidFill>
                  <a:srgbClr val="FF0000"/>
                </a:solidFill>
                <a:latin typeface="Arial" panose="020B0604020202020204" pitchFamily="34" charset="0"/>
                <a:cs typeface="Arial" panose="020B0604020202020204" pitchFamily="34" charset="0"/>
              </a:rPr>
              <a:t>BÀI TẬP:</a:t>
            </a:r>
            <a:endParaRPr lang="zh-CN" altLang="en-US" sz="4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0" y="660313"/>
            <a:ext cx="12192000" cy="738664"/>
          </a:xfrm>
          <a:prstGeom prst="rect">
            <a:avLst/>
          </a:prstGeom>
          <a:noFill/>
        </p:spPr>
        <p:txBody>
          <a:bodyPr wrap="square" rtlCol="0">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0" y="1276741"/>
            <a:ext cx="12192000" cy="661207"/>
          </a:xfrm>
          <a:prstGeom prst="rect">
            <a:avLst/>
          </a:prstGeom>
          <a:noFill/>
        </p:spPr>
        <p:txBody>
          <a:bodyPr wrap="square" rtlCol="0">
            <a:spAutoFit/>
          </a:bodyPr>
          <a:lstStyle/>
          <a:p>
            <a:pPr algn="just">
              <a:lnSpc>
                <a:spcPct val="150000"/>
              </a:lnSpc>
            </a:pPr>
            <a:r>
              <a:rPr lang="en-US" sz="2800" dirty="0" err="1" smtClean="0">
                <a:solidFill>
                  <a:srgbClr val="FF00FF"/>
                </a:solidFill>
                <a:latin typeface="Times New Roman" panose="02020603050405020304" pitchFamily="18" charset="0"/>
                <a:cs typeface="Times New Roman" panose="02020603050405020304" pitchFamily="18" charset="0"/>
              </a:rPr>
              <a:t>Sự</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lớn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lên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và</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sinh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sản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của</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tế</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bào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là</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cơ</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sở</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cho</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sự</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lớn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lên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của</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sinh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vật</a:t>
            </a:r>
            <a:endParaRPr lang="en-US" sz="2800" dirty="0" smtClean="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1" y="480573"/>
            <a:ext cx="11372850" cy="3859454"/>
          </a:xfrm>
          <a:prstGeom prst="rect">
            <a:avLst/>
          </a:prstGeom>
        </p:spPr>
        <p:txBody>
          <a:bodyPr wrap="square">
            <a:spAutoFit/>
          </a:bodyPr>
          <a:lstStyle/>
          <a:p>
            <a:pPr lvl="1">
              <a:lnSpc>
                <a:spcPct val="112000"/>
              </a:lnSpc>
              <a:spcAft>
                <a:spcPts val="0"/>
              </a:spcAft>
              <a:buClr>
                <a:srgbClr val="000000"/>
              </a:buClr>
              <a:buSzPts val="1000"/>
              <a:tabLst>
                <a:tab pos="419735" algn="l"/>
              </a:tabLst>
            </a:pPr>
            <a:r>
              <a:rPr lang="vi-VN" sz="2400" b="1" dirty="0" smtClean="0">
                <a:latin typeface="+mj-lt"/>
                <a:ea typeface="Segoe UI" panose="020B0502040204020203" pitchFamily="34" charset="0"/>
                <a:cs typeface="Segoe UI" panose="020B0502040204020203" pitchFamily="34" charset="0"/>
              </a:rPr>
              <a:t>Câu 1</a:t>
            </a:r>
            <a:r>
              <a:rPr lang="vi-VN" sz="2400" dirty="0" smtClean="0">
                <a:latin typeface="+mj-lt"/>
                <a:ea typeface="Segoe UI" panose="020B0502040204020203" pitchFamily="34" charset="0"/>
                <a:cs typeface="Segoe UI" panose="020B0502040204020203" pitchFamily="34" charset="0"/>
              </a:rPr>
              <a:t>:Vật </a:t>
            </a:r>
            <a:r>
              <a:rPr lang="vi-VN" sz="2400" dirty="0">
                <a:latin typeface="+mj-lt"/>
                <a:ea typeface="Segoe UI" panose="020B0502040204020203" pitchFamily="34" charset="0"/>
                <a:cs typeface="Segoe UI" panose="020B0502040204020203" pitchFamily="34" charset="0"/>
              </a:rPr>
              <a:t>nào sau đây có cấu tạo từ tế bào?</a:t>
            </a:r>
            <a:endParaRPr lang="en-US" sz="2400" dirty="0">
              <a:latin typeface="+mj-lt"/>
              <a:ea typeface="Segoe UI" panose="020B0502040204020203" pitchFamily="34" charset="0"/>
              <a:cs typeface="Segoe UI" panose="020B0502040204020203" pitchFamily="34" charset="0"/>
            </a:endParaRPr>
          </a:p>
          <a:p>
            <a:pPr indent="342900">
              <a:lnSpc>
                <a:spcPct val="115000"/>
              </a:lnSpc>
              <a:spcAft>
                <a:spcPts val="0"/>
              </a:spcAft>
              <a:tabLst>
                <a:tab pos="1863725" algn="l"/>
              </a:tabLst>
            </a:pPr>
            <a:r>
              <a:rPr lang="vi-VN" sz="2400" dirty="0" smtClean="0">
                <a:latin typeface="+mj-lt"/>
                <a:ea typeface="Segoe UI" panose="020B0502040204020203" pitchFamily="34" charset="0"/>
              </a:rPr>
              <a:t>A.Xe ôtô</a:t>
            </a:r>
            <a:r>
              <a:rPr lang="vi-VN" sz="2400" dirty="0">
                <a:latin typeface="+mj-lt"/>
                <a:ea typeface="Segoe UI" panose="020B0502040204020203" pitchFamily="34" charset="0"/>
              </a:rPr>
              <a:t>.	</a:t>
            </a:r>
            <a:r>
              <a:rPr lang="vi-VN" sz="2400" dirty="0" smtClean="0">
                <a:latin typeface="+mj-lt"/>
                <a:ea typeface="Segoe UI" panose="020B0502040204020203" pitchFamily="34" charset="0"/>
              </a:rPr>
              <a:t>          B</a:t>
            </a:r>
            <a:r>
              <a:rPr lang="vi-VN" sz="2400" dirty="0">
                <a:latin typeface="+mj-lt"/>
                <a:ea typeface="Segoe UI" panose="020B0502040204020203" pitchFamily="34" charset="0"/>
              </a:rPr>
              <a:t>. Cây </a:t>
            </a:r>
            <a:r>
              <a:rPr lang="vi-VN" sz="2400" dirty="0" smtClean="0">
                <a:latin typeface="+mj-lt"/>
                <a:ea typeface="Segoe UI" panose="020B0502040204020203" pitchFamily="34" charset="0"/>
              </a:rPr>
              <a:t>cầu.             C. </a:t>
            </a:r>
            <a:r>
              <a:rPr lang="vi-VN" sz="2400" dirty="0">
                <a:latin typeface="+mj-lt"/>
                <a:ea typeface="Segoe UI" panose="020B0502040204020203" pitchFamily="34" charset="0"/>
              </a:rPr>
              <a:t>Cây bạch đàn.	</a:t>
            </a:r>
            <a:r>
              <a:rPr lang="vi-VN" sz="2400" dirty="0" smtClean="0">
                <a:latin typeface="+mj-lt"/>
                <a:ea typeface="Segoe UI" panose="020B0502040204020203" pitchFamily="34" charset="0"/>
              </a:rPr>
              <a:t>              D</a:t>
            </a:r>
            <a:r>
              <a:rPr lang="vi-VN" sz="2400" dirty="0">
                <a:latin typeface="+mj-lt"/>
                <a:ea typeface="Segoe UI" panose="020B0502040204020203" pitchFamily="34" charset="0"/>
              </a:rPr>
              <a:t>. Ngôi </a:t>
            </a:r>
            <a:r>
              <a:rPr lang="vi-VN" sz="2400" dirty="0" smtClean="0">
                <a:latin typeface="+mj-lt"/>
                <a:ea typeface="Segoe UI" panose="020B0502040204020203" pitchFamily="34" charset="0"/>
              </a:rPr>
              <a:t>nhà.</a:t>
            </a:r>
            <a:endParaRPr lang="vi-VN" sz="2400" dirty="0" smtClean="0">
              <a:latin typeface="+mj-lt"/>
              <a:ea typeface="Segoe UI" panose="020B0502040204020203" pitchFamily="34" charset="0"/>
            </a:endParaRPr>
          </a:p>
          <a:p>
            <a:pPr indent="342900">
              <a:lnSpc>
                <a:spcPct val="115000"/>
              </a:lnSpc>
              <a:spcAft>
                <a:spcPts val="0"/>
              </a:spcAft>
              <a:tabLst>
                <a:tab pos="1863725" algn="l"/>
              </a:tabLst>
            </a:pPr>
            <a:r>
              <a:rPr lang="vi-VN" sz="2400" b="1" dirty="0" smtClean="0">
                <a:latin typeface="+mj-lt"/>
                <a:ea typeface="Segoe UI" panose="020B0502040204020203" pitchFamily="34" charset="0"/>
                <a:cs typeface="Segoe UI" panose="020B0502040204020203" pitchFamily="34" charset="0"/>
              </a:rPr>
              <a:t>Câu 2:</a:t>
            </a:r>
            <a:r>
              <a:rPr lang="vi-VN" sz="2400" dirty="0" smtClean="0">
                <a:latin typeface="+mj-lt"/>
                <a:ea typeface="Segoe UI" panose="020B0502040204020203" pitchFamily="34" charset="0"/>
                <a:cs typeface="Segoe UI" panose="020B0502040204020203" pitchFamily="34" charset="0"/>
              </a:rPr>
              <a:t> Quan </a:t>
            </a:r>
            <a:r>
              <a:rPr lang="vi-VN" sz="2400" dirty="0">
                <a:latin typeface="+mj-lt"/>
                <a:ea typeface="Segoe UI" panose="020B0502040204020203" pitchFamily="34" charset="0"/>
                <a:cs typeface="Segoe UI" panose="020B0502040204020203" pitchFamily="34" charset="0"/>
              </a:rPr>
              <a:t>sát tế bào bên và cho biết mũi tên đang chỉ vào thành phần nào của tế bào.</a:t>
            </a:r>
            <a:endParaRPr lang="en-US" sz="2400" dirty="0">
              <a:latin typeface="+mj-lt"/>
              <a:ea typeface="Segoe UI" panose="020B0502040204020203" pitchFamily="34" charset="0"/>
              <a:cs typeface="Segoe UI" panose="020B0502040204020203" pitchFamily="34" charset="0"/>
            </a:endParaRPr>
          </a:p>
          <a:p>
            <a:pPr lvl="0">
              <a:lnSpc>
                <a:spcPct val="112000"/>
              </a:lnSpc>
              <a:spcAft>
                <a:spcPts val="0"/>
              </a:spcAft>
              <a:buClr>
                <a:srgbClr val="000000"/>
              </a:buClr>
              <a:buSzPts val="1000"/>
              <a:tabLst>
                <a:tab pos="579755" algn="l"/>
              </a:tabLst>
            </a:pPr>
            <a:r>
              <a:rPr lang="vi-VN" sz="2400" dirty="0" smtClean="0">
                <a:latin typeface="+mj-lt"/>
                <a:ea typeface="Segoe UI" panose="020B0502040204020203" pitchFamily="34" charset="0"/>
                <a:cs typeface="Segoe UI" panose="020B0502040204020203" pitchFamily="34" charset="0"/>
              </a:rPr>
              <a:t>A.Màng </a:t>
            </a:r>
            <a:r>
              <a:rPr lang="vi-VN" sz="2400" dirty="0">
                <a:latin typeface="+mj-lt"/>
                <a:ea typeface="Segoe UI" panose="020B0502040204020203" pitchFamily="34" charset="0"/>
                <a:cs typeface="Segoe UI" panose="020B0502040204020203" pitchFamily="34" charset="0"/>
              </a:rPr>
              <a:t>tế </a:t>
            </a:r>
            <a:r>
              <a:rPr lang="vi-VN" sz="2400" dirty="0" smtClean="0">
                <a:latin typeface="+mj-lt"/>
                <a:ea typeface="Segoe UI" panose="020B0502040204020203" pitchFamily="34" charset="0"/>
                <a:cs typeface="Segoe UI" panose="020B0502040204020203" pitchFamily="34" charset="0"/>
              </a:rPr>
              <a:t>bào.                   B.Chất </a:t>
            </a:r>
            <a:r>
              <a:rPr lang="vi-VN" sz="2400" dirty="0">
                <a:latin typeface="+mj-lt"/>
                <a:ea typeface="Segoe UI" panose="020B0502040204020203" pitchFamily="34" charset="0"/>
                <a:cs typeface="Segoe UI" panose="020B0502040204020203" pitchFamily="34" charset="0"/>
              </a:rPr>
              <a:t>tế </a:t>
            </a:r>
            <a:r>
              <a:rPr lang="vi-VN" sz="2400" dirty="0" smtClean="0">
                <a:latin typeface="+mj-lt"/>
                <a:ea typeface="Segoe UI" panose="020B0502040204020203" pitchFamily="34" charset="0"/>
                <a:cs typeface="Segoe UI" panose="020B0502040204020203" pitchFamily="34" charset="0"/>
              </a:rPr>
              <a:t>bào.            </a:t>
            </a:r>
            <a:endParaRPr lang="vi-VN" sz="2400" dirty="0" smtClean="0">
              <a:latin typeface="+mj-lt"/>
              <a:ea typeface="Segoe UI" panose="020B0502040204020203" pitchFamily="34" charset="0"/>
              <a:cs typeface="Segoe UI" panose="020B0502040204020203" pitchFamily="34" charset="0"/>
            </a:endParaRPr>
          </a:p>
          <a:p>
            <a:pPr lvl="0">
              <a:lnSpc>
                <a:spcPct val="112000"/>
              </a:lnSpc>
              <a:spcAft>
                <a:spcPts val="0"/>
              </a:spcAft>
              <a:buClr>
                <a:srgbClr val="000000"/>
              </a:buClr>
              <a:buSzPts val="1000"/>
              <a:tabLst>
                <a:tab pos="579755" algn="l"/>
              </a:tabLst>
            </a:pPr>
            <a:r>
              <a:rPr lang="vi-VN" sz="2400" dirty="0" smtClean="0">
                <a:latin typeface="+mj-lt"/>
                <a:ea typeface="Segoe UI" panose="020B0502040204020203" pitchFamily="34" charset="0"/>
              </a:rPr>
              <a:t>C. </a:t>
            </a:r>
            <a:r>
              <a:rPr lang="vi-VN" sz="2400" dirty="0">
                <a:latin typeface="+mj-lt"/>
                <a:ea typeface="Segoe UI" panose="020B0502040204020203" pitchFamily="34" charset="0"/>
              </a:rPr>
              <a:t>Nhân tế </a:t>
            </a:r>
            <a:r>
              <a:rPr lang="vi-VN" sz="2400" dirty="0" smtClean="0">
                <a:latin typeface="+mj-lt"/>
                <a:ea typeface="Segoe UI" panose="020B0502040204020203" pitchFamily="34" charset="0"/>
              </a:rPr>
              <a:t>bào.                  D</a:t>
            </a:r>
            <a:r>
              <a:rPr lang="vi-VN" sz="2400" dirty="0">
                <a:latin typeface="+mj-lt"/>
                <a:ea typeface="Segoe UI" panose="020B0502040204020203" pitchFamily="34" charset="0"/>
              </a:rPr>
              <a:t>. Vùng </a:t>
            </a:r>
            <a:r>
              <a:rPr lang="vi-VN" sz="2400" dirty="0" smtClean="0">
                <a:latin typeface="+mj-lt"/>
                <a:ea typeface="Segoe UI" panose="020B0502040204020203" pitchFamily="34" charset="0"/>
              </a:rPr>
              <a:t>nhân.</a:t>
            </a:r>
            <a:endParaRPr lang="vi-VN" sz="2400" dirty="0" smtClean="0">
              <a:latin typeface="+mj-lt"/>
              <a:ea typeface="Segoe UI" panose="020B0502040204020203" pitchFamily="34" charset="0"/>
            </a:endParaRPr>
          </a:p>
          <a:p>
            <a:pPr lvl="0">
              <a:lnSpc>
                <a:spcPct val="112000"/>
              </a:lnSpc>
              <a:spcAft>
                <a:spcPts val="0"/>
              </a:spcAft>
              <a:buClr>
                <a:srgbClr val="000000"/>
              </a:buClr>
              <a:buSzPts val="1000"/>
              <a:tabLst>
                <a:tab pos="579755" algn="l"/>
              </a:tabLst>
            </a:pPr>
            <a:r>
              <a:rPr lang="vi-VN" sz="2400" b="1" dirty="0" smtClean="0">
                <a:latin typeface="+mj-lt"/>
                <a:ea typeface="Segoe UI" panose="020B0502040204020203" pitchFamily="34" charset="0"/>
              </a:rPr>
              <a:t>Câu 3:</a:t>
            </a:r>
            <a:r>
              <a:rPr lang="vi-VN" sz="2400" dirty="0" smtClean="0">
                <a:latin typeface="+mj-lt"/>
                <a:ea typeface="Segoe UI" panose="020B0502040204020203" pitchFamily="34" charset="0"/>
              </a:rPr>
              <a:t> </a:t>
            </a:r>
            <a:r>
              <a:rPr lang="vi-VN" sz="2400" dirty="0" smtClean="0">
                <a:latin typeface="+mj-lt"/>
                <a:ea typeface="Segoe UI" panose="020B0502040204020203" pitchFamily="34" charset="0"/>
                <a:cs typeface="Segoe UI" panose="020B0502040204020203" pitchFamily="34" charset="0"/>
              </a:rPr>
              <a:t>Quan </a:t>
            </a:r>
            <a:r>
              <a:rPr lang="vi-VN" sz="2400" dirty="0">
                <a:latin typeface="+mj-lt"/>
                <a:ea typeface="Segoe UI" panose="020B0502040204020203" pitchFamily="34" charset="0"/>
                <a:cs typeface="Segoe UI" panose="020B0502040204020203" pitchFamily="34" charset="0"/>
              </a:rPr>
              <a:t>sát tế bào bên và cho biết mũi tên </a:t>
            </a:r>
            <a:endParaRPr lang="vi-VN" sz="2400" dirty="0" smtClean="0">
              <a:latin typeface="+mj-lt"/>
              <a:ea typeface="Segoe UI" panose="020B0502040204020203" pitchFamily="34" charset="0"/>
              <a:cs typeface="Segoe UI" panose="020B0502040204020203" pitchFamily="34" charset="0"/>
            </a:endParaRPr>
          </a:p>
          <a:p>
            <a:pPr lvl="0">
              <a:lnSpc>
                <a:spcPct val="112000"/>
              </a:lnSpc>
              <a:spcAft>
                <a:spcPts val="0"/>
              </a:spcAft>
              <a:buClr>
                <a:srgbClr val="000000"/>
              </a:buClr>
              <a:buSzPts val="1000"/>
              <a:tabLst>
                <a:tab pos="579755" algn="l"/>
              </a:tabLst>
            </a:pPr>
            <a:r>
              <a:rPr lang="vi-VN" sz="2400" dirty="0" smtClean="0">
                <a:latin typeface="+mj-lt"/>
                <a:ea typeface="Segoe UI" panose="020B0502040204020203" pitchFamily="34" charset="0"/>
                <a:cs typeface="Segoe UI" panose="020B0502040204020203" pitchFamily="34" charset="0"/>
              </a:rPr>
              <a:t>đang </a:t>
            </a:r>
            <a:r>
              <a:rPr lang="vi-VN" sz="2400" dirty="0">
                <a:latin typeface="+mj-lt"/>
                <a:ea typeface="Segoe UI" panose="020B0502040204020203" pitchFamily="34" charset="0"/>
                <a:cs typeface="Segoe UI" panose="020B0502040204020203" pitchFamily="34" charset="0"/>
              </a:rPr>
              <a:t>chỉ vào thành </a:t>
            </a:r>
            <a:r>
              <a:rPr lang="vi-VN" sz="2400" dirty="0" smtClean="0">
                <a:latin typeface="+mj-lt"/>
                <a:ea typeface="Segoe UI" panose="020B0502040204020203" pitchFamily="34" charset="0"/>
                <a:cs typeface="Segoe UI" panose="020B0502040204020203" pitchFamily="34" charset="0"/>
              </a:rPr>
              <a:t>phần </a:t>
            </a:r>
            <a:r>
              <a:rPr lang="vi-VN" sz="2400" dirty="0">
                <a:latin typeface="+mj-lt"/>
                <a:ea typeface="Segoe UI" panose="020B0502040204020203" pitchFamily="34" charset="0"/>
                <a:cs typeface="Segoe UI" panose="020B0502040204020203" pitchFamily="34" charset="0"/>
              </a:rPr>
              <a:t>nào của tế bào.</a:t>
            </a:r>
            <a:endParaRPr lang="en-US" sz="2400" dirty="0">
              <a:latin typeface="+mj-lt"/>
              <a:ea typeface="Segoe UI" panose="020B0502040204020203" pitchFamily="34" charset="0"/>
              <a:cs typeface="Segoe UI" panose="020B0502040204020203" pitchFamily="34" charset="0"/>
            </a:endParaRPr>
          </a:p>
          <a:p>
            <a:pPr lvl="0">
              <a:lnSpc>
                <a:spcPct val="115000"/>
              </a:lnSpc>
              <a:spcAft>
                <a:spcPts val="0"/>
              </a:spcAft>
              <a:buClr>
                <a:srgbClr val="000000"/>
              </a:buClr>
              <a:buSzPts val="1000"/>
              <a:tabLst>
                <a:tab pos="579755" algn="l"/>
              </a:tabLst>
            </a:pPr>
            <a:r>
              <a:rPr lang="vi-VN" sz="2400" dirty="0" smtClean="0">
                <a:latin typeface="+mj-lt"/>
                <a:ea typeface="Segoe UI" panose="020B0502040204020203" pitchFamily="34" charset="0"/>
                <a:cs typeface="Segoe UI" panose="020B0502040204020203" pitchFamily="34" charset="0"/>
              </a:rPr>
              <a:t>A. Màng </a:t>
            </a:r>
            <a:r>
              <a:rPr lang="vi-VN" sz="2400" dirty="0">
                <a:latin typeface="+mj-lt"/>
                <a:ea typeface="Segoe UI" panose="020B0502040204020203" pitchFamily="34" charset="0"/>
                <a:cs typeface="Segoe UI" panose="020B0502040204020203" pitchFamily="34" charset="0"/>
              </a:rPr>
              <a:t>tế </a:t>
            </a:r>
            <a:r>
              <a:rPr lang="vi-VN" sz="2400" dirty="0" smtClean="0">
                <a:latin typeface="+mj-lt"/>
                <a:ea typeface="Segoe UI" panose="020B0502040204020203" pitchFamily="34" charset="0"/>
                <a:cs typeface="Segoe UI" panose="020B0502040204020203" pitchFamily="34" charset="0"/>
              </a:rPr>
              <a:t>bào.               B.Chất </a:t>
            </a:r>
            <a:r>
              <a:rPr lang="vi-VN" sz="2400" dirty="0">
                <a:latin typeface="+mj-lt"/>
                <a:ea typeface="Segoe UI" panose="020B0502040204020203" pitchFamily="34" charset="0"/>
                <a:cs typeface="Segoe UI" panose="020B0502040204020203" pitchFamily="34" charset="0"/>
              </a:rPr>
              <a:t>tế </a:t>
            </a:r>
            <a:r>
              <a:rPr lang="vi-VN" sz="2400" dirty="0" smtClean="0">
                <a:latin typeface="+mj-lt"/>
                <a:ea typeface="Segoe UI" panose="020B0502040204020203" pitchFamily="34" charset="0"/>
                <a:cs typeface="Segoe UI" panose="020B0502040204020203" pitchFamily="34" charset="0"/>
              </a:rPr>
              <a:t>bào.         </a:t>
            </a:r>
            <a:endParaRPr lang="vi-VN" sz="2400" dirty="0" smtClean="0">
              <a:latin typeface="+mj-lt"/>
              <a:ea typeface="Segoe UI" panose="020B0502040204020203" pitchFamily="34" charset="0"/>
              <a:cs typeface="Segoe UI" panose="020B0502040204020203" pitchFamily="34" charset="0"/>
            </a:endParaRPr>
          </a:p>
          <a:p>
            <a:pPr lvl="0">
              <a:lnSpc>
                <a:spcPct val="115000"/>
              </a:lnSpc>
              <a:spcAft>
                <a:spcPts val="0"/>
              </a:spcAft>
              <a:buClr>
                <a:srgbClr val="000000"/>
              </a:buClr>
              <a:buSzPts val="1000"/>
              <a:tabLst>
                <a:tab pos="579755" algn="l"/>
              </a:tabLst>
            </a:pPr>
            <a:r>
              <a:rPr lang="vi-VN" sz="2400" dirty="0" smtClean="0">
                <a:latin typeface="+mj-lt"/>
                <a:ea typeface="Segoe UI" panose="020B0502040204020203" pitchFamily="34" charset="0"/>
                <a:cs typeface="Segoe UI" panose="020B0502040204020203" pitchFamily="34" charset="0"/>
              </a:rPr>
              <a:t>C</a:t>
            </a:r>
            <a:r>
              <a:rPr lang="vi-VN" sz="2400" dirty="0" smtClean="0">
                <a:latin typeface="+mj-lt"/>
                <a:ea typeface="Segoe UI" panose="020B0502040204020203" pitchFamily="34" charset="0"/>
              </a:rPr>
              <a:t>. </a:t>
            </a:r>
            <a:r>
              <a:rPr lang="vi-VN" sz="2400" dirty="0">
                <a:latin typeface="+mj-lt"/>
                <a:ea typeface="Segoe UI" panose="020B0502040204020203" pitchFamily="34" charset="0"/>
              </a:rPr>
              <a:t>Nhân tế </a:t>
            </a:r>
            <a:r>
              <a:rPr lang="vi-VN" sz="2400" dirty="0" smtClean="0">
                <a:latin typeface="+mj-lt"/>
                <a:ea typeface="Segoe UI" panose="020B0502040204020203" pitchFamily="34" charset="0"/>
              </a:rPr>
              <a:t>bào.                D</a:t>
            </a:r>
            <a:r>
              <a:rPr lang="vi-VN" sz="2400" dirty="0">
                <a:latin typeface="+mj-lt"/>
                <a:ea typeface="Segoe UI" panose="020B0502040204020203" pitchFamily="34" charset="0"/>
              </a:rPr>
              <a:t>. Vùng nhân.</a:t>
            </a:r>
            <a:endParaRPr lang="en-US" sz="2400" dirty="0">
              <a:effectLst/>
              <a:latin typeface="+mj-lt"/>
              <a:ea typeface="Segoe UI" panose="020B0502040204020203" pitchFamily="34" charset="0"/>
            </a:endParaRPr>
          </a:p>
        </p:txBody>
      </p:sp>
      <p:pic>
        <p:nvPicPr>
          <p:cNvPr id="3" name="Shape 189"/>
          <p:cNvPicPr/>
          <p:nvPr/>
        </p:nvPicPr>
        <p:blipFill>
          <a:blip r:embed="rId1"/>
          <a:stretch>
            <a:fillRect/>
          </a:stretch>
        </p:blipFill>
        <p:spPr>
          <a:xfrm>
            <a:off x="8107680" y="1681916"/>
            <a:ext cx="3169920" cy="3423685"/>
          </a:xfrm>
          <a:prstGeom prst="rect">
            <a:avLst/>
          </a:prstGeom>
        </p:spPr>
      </p:pic>
      <p:sp>
        <p:nvSpPr>
          <p:cNvPr id="5" name="Shape 191"/>
          <p:cNvSpPr txBox="1">
            <a:spLocks noChangeArrowheads="1"/>
          </p:cNvSpPr>
          <p:nvPr/>
        </p:nvSpPr>
        <p:spPr bwMode="auto">
          <a:xfrm>
            <a:off x="3725863" y="4531522"/>
            <a:ext cx="9334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lstStyle/>
          <a:p>
            <a:pPr marL="0" marR="0" lvl="0" indent="254000" algn="ctr" defTabSz="914400" rtl="0" eaLnBrk="0" fontAlgn="base" latinLnBrk="0" hangingPunct="0">
              <a:lnSpc>
                <a:spcPct val="100000"/>
              </a:lnSpc>
              <a:spcBef>
                <a:spcPct val="0"/>
              </a:spcBef>
              <a:spcAft>
                <a:spcPct val="0"/>
              </a:spcAft>
              <a:buClrTx/>
              <a:buSzTx/>
              <a:buFontTx/>
              <a:buNone/>
            </a:pPr>
            <a:r>
              <a:rPr kumimoji="0" lang="vi-VN" altLang="en-US" sz="2400" b="0" i="0" u="none" strike="noStrike" cap="none" normalizeH="0" baseline="0" dirty="0" smtClean="0">
                <a:ln>
                  <a:noFill/>
                </a:ln>
                <a:solidFill>
                  <a:schemeClr val="tx1"/>
                </a:solidFill>
                <a:effectLst/>
                <a:latin typeface="+mj-lt"/>
                <a:ea typeface="Segoe UI" panose="020B0502040204020203" pitchFamily="34" charset="0"/>
              </a:rPr>
              <a:t>B.có chất tế bào.</a:t>
            </a:r>
            <a:endParaRPr kumimoji="0" lang="vi-VN" altLang="en-US" sz="2400" b="0" i="0" u="none" strike="noStrike" cap="none" normalizeH="0" baseline="0" dirty="0" smtClean="0">
              <a:ln>
                <a:noFill/>
              </a:ln>
              <a:solidFill>
                <a:schemeClr val="tx1"/>
              </a:solidFill>
              <a:effectLst/>
              <a:latin typeface="+mj-lt"/>
            </a:endParaRPr>
          </a:p>
        </p:txBody>
      </p:sp>
      <p:sp>
        <p:nvSpPr>
          <p:cNvPr id="6" name="Shape 193"/>
          <p:cNvSpPr txBox="1">
            <a:spLocks noChangeArrowheads="1"/>
          </p:cNvSpPr>
          <p:nvPr/>
        </p:nvSpPr>
        <p:spPr bwMode="auto">
          <a:xfrm>
            <a:off x="6421438" y="4923039"/>
            <a:ext cx="717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lstStyle/>
          <a:p>
            <a:pPr marL="0" marR="0" lvl="0" indent="254000" algn="l" defTabSz="914400" rtl="0" eaLnBrk="0" fontAlgn="base" latinLnBrk="0" hangingPunct="0">
              <a:lnSpc>
                <a:spcPct val="100000"/>
              </a:lnSpc>
              <a:spcBef>
                <a:spcPct val="0"/>
              </a:spcBef>
              <a:spcAft>
                <a:spcPct val="0"/>
              </a:spcAft>
              <a:buClrTx/>
              <a:buSzTx/>
              <a:buFontTx/>
              <a:buNone/>
            </a:pPr>
            <a:r>
              <a:rPr kumimoji="0" lang="vi-VN" altLang="en-US" sz="2400" b="0" i="0" u="none" strike="noStrike" cap="none" normalizeH="0" baseline="0" dirty="0" smtClean="0">
                <a:ln>
                  <a:noFill/>
                </a:ln>
                <a:solidFill>
                  <a:schemeClr val="tx1"/>
                </a:solidFill>
                <a:effectLst/>
                <a:latin typeface="+mj-lt"/>
                <a:ea typeface="Segoe UI" panose="020B0502040204020203" pitchFamily="34" charset="0"/>
              </a:rPr>
              <a:t>D. có lục lạp.</a:t>
            </a:r>
            <a:endParaRPr kumimoji="0" lang="vi-VN" altLang="en-US" sz="2400" b="0" i="0" u="none" strike="noStrike" cap="none" normalizeH="0" baseline="0" dirty="0" smtClean="0">
              <a:ln>
                <a:noFill/>
              </a:ln>
              <a:solidFill>
                <a:schemeClr val="tx1"/>
              </a:solidFill>
              <a:effectLst/>
              <a:latin typeface="+mj-lt"/>
            </a:endParaRPr>
          </a:p>
        </p:txBody>
      </p:sp>
      <p:sp>
        <p:nvSpPr>
          <p:cNvPr id="7" name="Rectangle 4"/>
          <p:cNvSpPr>
            <a:spLocks noChangeArrowheads="1"/>
          </p:cNvSpPr>
          <p:nvPr/>
        </p:nvSpPr>
        <p:spPr bwMode="auto">
          <a:xfrm>
            <a:off x="1619250" y="-219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90501" y="4207639"/>
            <a:ext cx="1219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42900" eaLnBrk="0" fontAlgn="base" hangingPunct="0">
              <a:spcBef>
                <a:spcPct val="0"/>
              </a:spcBef>
              <a:spcAft>
                <a:spcPct val="0"/>
              </a:spcAft>
              <a:tabLst>
                <a:tab pos="419100" algn="l"/>
              </a:tabLst>
              <a:defRPr>
                <a:solidFill>
                  <a:schemeClr val="tx1"/>
                </a:solidFill>
                <a:latin typeface="Arial" panose="020B0604020202020204" pitchFamily="34" charset="0"/>
              </a:defRPr>
            </a:lvl1pPr>
            <a:lvl2pPr eaLnBrk="0" fontAlgn="base" hangingPunct="0">
              <a:spcBef>
                <a:spcPct val="0"/>
              </a:spcBef>
              <a:spcAft>
                <a:spcPct val="0"/>
              </a:spcAft>
              <a:tabLst>
                <a:tab pos="419100" algn="l"/>
              </a:tabLst>
              <a:defRPr>
                <a:solidFill>
                  <a:schemeClr val="tx1"/>
                </a:solidFill>
                <a:latin typeface="Arial" panose="020B0604020202020204" pitchFamily="34" charset="0"/>
              </a:defRPr>
            </a:lvl2pPr>
            <a:lvl3pPr eaLnBrk="0" fontAlgn="base" hangingPunct="0">
              <a:spcBef>
                <a:spcPct val="0"/>
              </a:spcBef>
              <a:spcAft>
                <a:spcPct val="0"/>
              </a:spcAft>
              <a:tabLst>
                <a:tab pos="419100" algn="l"/>
              </a:tabLst>
              <a:defRPr>
                <a:solidFill>
                  <a:schemeClr val="tx1"/>
                </a:solidFill>
                <a:latin typeface="Arial" panose="020B0604020202020204" pitchFamily="34" charset="0"/>
              </a:defRPr>
            </a:lvl3pPr>
            <a:lvl4pPr eaLnBrk="0" fontAlgn="base" hangingPunct="0">
              <a:spcBef>
                <a:spcPct val="0"/>
              </a:spcBef>
              <a:spcAft>
                <a:spcPct val="0"/>
              </a:spcAft>
              <a:tabLst>
                <a:tab pos="419100" algn="l"/>
              </a:tabLst>
              <a:defRPr>
                <a:solidFill>
                  <a:schemeClr val="tx1"/>
                </a:solidFill>
                <a:latin typeface="Arial" panose="020B0604020202020204" pitchFamily="34" charset="0"/>
              </a:defRPr>
            </a:lvl4pPr>
            <a:lvl5pPr eaLnBrk="0" fontAlgn="base" hangingPunct="0">
              <a:spcBef>
                <a:spcPct val="0"/>
              </a:spcBef>
              <a:spcAft>
                <a:spcPct val="0"/>
              </a:spcAft>
              <a:tabLst>
                <a:tab pos="419100" algn="l"/>
              </a:tabLst>
              <a:defRPr>
                <a:solidFill>
                  <a:schemeClr val="tx1"/>
                </a:solidFill>
                <a:latin typeface="Arial" panose="020B0604020202020204" pitchFamily="34" charset="0"/>
              </a:defRPr>
            </a:lvl5pPr>
            <a:lvl6pPr eaLnBrk="0" fontAlgn="base" hangingPunct="0">
              <a:spcBef>
                <a:spcPct val="0"/>
              </a:spcBef>
              <a:spcAft>
                <a:spcPct val="0"/>
              </a:spcAft>
              <a:tabLst>
                <a:tab pos="419100" algn="l"/>
              </a:tabLst>
              <a:defRPr>
                <a:solidFill>
                  <a:schemeClr val="tx1"/>
                </a:solidFill>
                <a:latin typeface="Arial" panose="020B0604020202020204" pitchFamily="34" charset="0"/>
              </a:defRPr>
            </a:lvl6pPr>
            <a:lvl7pPr eaLnBrk="0" fontAlgn="base" hangingPunct="0">
              <a:spcBef>
                <a:spcPct val="0"/>
              </a:spcBef>
              <a:spcAft>
                <a:spcPct val="0"/>
              </a:spcAft>
              <a:tabLst>
                <a:tab pos="419100" algn="l"/>
              </a:tabLst>
              <a:defRPr>
                <a:solidFill>
                  <a:schemeClr val="tx1"/>
                </a:solidFill>
                <a:latin typeface="Arial" panose="020B0604020202020204" pitchFamily="34" charset="0"/>
              </a:defRPr>
            </a:lvl7pPr>
            <a:lvl8pPr eaLnBrk="0" fontAlgn="base" hangingPunct="0">
              <a:spcBef>
                <a:spcPct val="0"/>
              </a:spcBef>
              <a:spcAft>
                <a:spcPct val="0"/>
              </a:spcAft>
              <a:tabLst>
                <a:tab pos="419100" algn="l"/>
              </a:tabLst>
              <a:defRPr>
                <a:solidFill>
                  <a:schemeClr val="tx1"/>
                </a:solidFill>
                <a:latin typeface="Arial" panose="020B0604020202020204" pitchFamily="34" charset="0"/>
              </a:defRPr>
            </a:lvl8pPr>
            <a:lvl9pPr eaLnBrk="0" fontAlgn="base" hangingPunct="0">
              <a:spcBef>
                <a:spcPct val="0"/>
              </a:spcBef>
              <a:spcAft>
                <a:spcPct val="0"/>
              </a:spcAft>
              <a:tabLst>
                <a:tab pos="419100" algn="l"/>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419100" algn="l"/>
              </a:tabLst>
            </a:pPr>
            <a:r>
              <a:rPr kumimoji="0" lang="vi-VN" altLang="en-US" sz="2400" b="1" i="0" u="none" strike="noStrike" cap="none" normalizeH="0" baseline="0" dirty="0" smtClean="0">
                <a:ln>
                  <a:noFill/>
                </a:ln>
                <a:solidFill>
                  <a:schemeClr val="tx1"/>
                </a:solidFill>
                <a:effectLst/>
                <a:latin typeface="+mj-lt"/>
                <a:ea typeface="Segoe UI" panose="020B0502040204020203" pitchFamily="34" charset="0"/>
              </a:rPr>
              <a:t>Câu 4: </a:t>
            </a:r>
            <a:r>
              <a:rPr kumimoji="0" lang="vi-VN" altLang="en-US" sz="2400" b="0" i="0" u="none" strike="noStrike" cap="none" normalizeH="0" baseline="0" dirty="0" smtClean="0">
                <a:ln>
                  <a:noFill/>
                </a:ln>
                <a:solidFill>
                  <a:schemeClr val="tx1"/>
                </a:solidFill>
                <a:effectLst/>
                <a:latin typeface="+mj-lt"/>
                <a:ea typeface="Segoe UI" panose="020B0502040204020203" pitchFamily="34" charset="0"/>
              </a:rPr>
              <a:t>Đặc điểm của tế bào nhân thực là </a:t>
            </a:r>
            <a:endParaRPr kumimoji="0" lang="vi-VN" altLang="en-US" sz="2400" b="0" i="0" u="none" strike="noStrike" cap="none" normalizeH="0" baseline="0" dirty="0" smtClean="0">
              <a:ln>
                <a:noFill/>
              </a:ln>
              <a:solidFill>
                <a:schemeClr val="tx1"/>
              </a:solidFill>
              <a:effectLst/>
              <a:latin typeface="+mj-lt"/>
              <a:ea typeface="Segoe UI" panose="020B0502040204020203"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419100" algn="l"/>
              </a:tabLst>
            </a:pPr>
            <a:r>
              <a:rPr kumimoji="0" lang="vi-VN" altLang="en-US" sz="2400" b="0" i="0" u="none" strike="noStrike" cap="none" normalizeH="0" baseline="0" dirty="0" smtClean="0">
                <a:ln>
                  <a:noFill/>
                </a:ln>
                <a:solidFill>
                  <a:schemeClr val="tx1"/>
                </a:solidFill>
                <a:effectLst/>
                <a:latin typeface="+mj-lt"/>
                <a:ea typeface="Segoe UI" panose="020B0502040204020203" pitchFamily="34" charset="0"/>
              </a:rPr>
              <a:t>A. có thành tế bào.</a:t>
            </a:r>
            <a:endParaRPr kumimoji="0" lang="en-US" altLang="en-US" sz="2400" b="0" i="0" u="none" strike="noStrike" cap="none" normalizeH="0" baseline="0" dirty="0" smtClean="0">
              <a:ln>
                <a:noFill/>
              </a:ln>
              <a:solidFill>
                <a:schemeClr val="tx1"/>
              </a:solidFill>
              <a:effectLst/>
              <a:latin typeface="+mj-lt"/>
            </a:endParaRPr>
          </a:p>
          <a:p>
            <a:pPr marL="0" marR="0" lvl="0" indent="342900" algn="l" defTabSz="914400" rtl="0" eaLnBrk="0" fontAlgn="base" latinLnBrk="0" hangingPunct="0">
              <a:lnSpc>
                <a:spcPct val="100000"/>
              </a:lnSpc>
              <a:spcBef>
                <a:spcPct val="0"/>
              </a:spcBef>
              <a:spcAft>
                <a:spcPct val="0"/>
              </a:spcAft>
              <a:buClrTx/>
              <a:buSzTx/>
              <a:buFontTx/>
              <a:buNone/>
              <a:tabLst>
                <a:tab pos="419100" algn="l"/>
              </a:tabLst>
            </a:pPr>
            <a:r>
              <a:rPr kumimoji="0" lang="vi-VN" altLang="en-US" sz="2400" b="0" i="0" u="none" strike="noStrike" cap="none" normalizeH="0" baseline="0" dirty="0" smtClean="0">
                <a:ln>
                  <a:noFill/>
                </a:ln>
                <a:solidFill>
                  <a:schemeClr val="tx1"/>
                </a:solidFill>
                <a:effectLst/>
                <a:latin typeface="+mj-lt"/>
                <a:ea typeface="Segoe UI" panose="020B0502040204020203" pitchFamily="34" charset="0"/>
              </a:rPr>
              <a:t>c. có màng nhân bao bọc vật chất di truyền.</a:t>
            </a:r>
            <a:endParaRPr kumimoji="0" lang="vi-VN" altLang="en-US" sz="2400" b="0" i="0" u="none" strike="noStrike" cap="none" normalizeH="0" baseline="0" dirty="0" smtClean="0">
              <a:ln>
                <a:noFill/>
              </a:ln>
              <a:solidFill>
                <a:schemeClr val="tx1"/>
              </a:solidFill>
              <a:effectLst/>
              <a:latin typeface="+mj-lt"/>
            </a:endParaRPr>
          </a:p>
        </p:txBody>
      </p:sp>
      <p:sp>
        <p:nvSpPr>
          <p:cNvPr id="9" name="Rectangle 7"/>
          <p:cNvSpPr>
            <a:spLocks noChangeArrowheads="1"/>
          </p:cNvSpPr>
          <p:nvPr/>
        </p:nvSpPr>
        <p:spPr bwMode="auto">
          <a:xfrm>
            <a:off x="1619250" y="238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1" name="Oval 10"/>
          <p:cNvSpPr/>
          <p:nvPr/>
        </p:nvSpPr>
        <p:spPr>
          <a:xfrm>
            <a:off x="5200650" y="981075"/>
            <a:ext cx="333375" cy="342900"/>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40114" y="2251457"/>
            <a:ext cx="333375" cy="342900"/>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3351" y="3885521"/>
            <a:ext cx="333375" cy="342900"/>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47639" y="5037085"/>
            <a:ext cx="333375" cy="342900"/>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5078579" y="197411"/>
            <a:ext cx="2350921"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dirty="0" smtClean="0">
                <a:solidFill>
                  <a:srgbClr val="FF0000"/>
                </a:solidFill>
                <a:latin typeface="Arial" panose="020B0604020202020204" pitchFamily="34" charset="0"/>
                <a:cs typeface="Arial" panose="020B0604020202020204" pitchFamily="34" charset="0"/>
              </a:rPr>
              <a:t>DẶN DÒ</a:t>
            </a:r>
            <a:endParaRPr lang="zh-CN" altLang="en-US" sz="4000" dirty="0">
              <a:solidFill>
                <a:srgbClr val="FF0000"/>
              </a:solidFill>
              <a:latin typeface="Arial" panose="020B0604020202020204" pitchFamily="34" charset="0"/>
              <a:cs typeface="Arial" panose="020B0604020202020204" pitchFamily="34" charset="0"/>
            </a:endParaRPr>
          </a:p>
        </p:txBody>
      </p:sp>
      <p:grpSp>
        <p:nvGrpSpPr>
          <p:cNvPr id="3" name="组合 7"/>
          <p:cNvGrpSpPr/>
          <p:nvPr/>
        </p:nvGrpSpPr>
        <p:grpSpPr>
          <a:xfrm>
            <a:off x="2777343" y="1840847"/>
            <a:ext cx="4966154" cy="4433073"/>
            <a:chOff x="3576317" y="1789637"/>
            <a:chExt cx="4966154" cy="4433073"/>
          </a:xfrm>
          <a:solidFill>
            <a:srgbClr val="195F9A"/>
          </a:solidFill>
        </p:grpSpPr>
        <p:sp>
          <p:nvSpPr>
            <p:cNvPr id="4" name="Freeform 3"/>
            <p:cNvSpPr/>
            <p:nvPr/>
          </p:nvSpPr>
          <p:spPr bwMode="auto">
            <a:xfrm>
              <a:off x="5389037" y="4284504"/>
              <a:ext cx="1529883" cy="1938206"/>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grpFill/>
            <a:ln>
              <a:noFill/>
            </a:ln>
          </p:spPr>
          <p:txBody>
            <a:bodyPr/>
            <a:lstStyle/>
            <a:p>
              <a:endParaRPr lang="zh-CN" altLang="en-US" sz="4000">
                <a:solidFill>
                  <a:schemeClr val="bg1">
                    <a:lumMod val="50000"/>
                  </a:schemeClr>
                </a:solidFill>
              </a:endParaRPr>
            </a:p>
          </p:txBody>
        </p:sp>
        <p:sp>
          <p:nvSpPr>
            <p:cNvPr id="5" name="Freeform 4"/>
            <p:cNvSpPr/>
            <p:nvPr/>
          </p:nvSpPr>
          <p:spPr bwMode="auto">
            <a:xfrm>
              <a:off x="6821581" y="3470642"/>
              <a:ext cx="1720890" cy="1497286"/>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grpFill/>
            <a:ln>
              <a:noFill/>
            </a:ln>
          </p:spPr>
          <p:txBody>
            <a:bodyPr/>
            <a:lstStyle/>
            <a:p>
              <a:endParaRPr lang="zh-CN" altLang="en-US" sz="4000">
                <a:solidFill>
                  <a:schemeClr val="bg1">
                    <a:lumMod val="50000"/>
                  </a:schemeClr>
                </a:solidFill>
              </a:endParaRPr>
            </a:p>
          </p:txBody>
        </p:sp>
        <p:sp>
          <p:nvSpPr>
            <p:cNvPr id="6" name="Freeform 5"/>
            <p:cNvSpPr/>
            <p:nvPr/>
          </p:nvSpPr>
          <p:spPr bwMode="auto">
            <a:xfrm>
              <a:off x="5987765" y="1789637"/>
              <a:ext cx="1460094" cy="2617956"/>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grpFill/>
            <a:ln>
              <a:noFill/>
            </a:ln>
          </p:spPr>
          <p:txBody>
            <a:bodyPr/>
            <a:lstStyle/>
            <a:p>
              <a:endParaRPr lang="zh-CN" altLang="en-US" sz="4000">
                <a:solidFill>
                  <a:schemeClr val="bg1">
                    <a:lumMod val="50000"/>
                  </a:schemeClr>
                </a:solidFill>
              </a:endParaRPr>
            </a:p>
          </p:txBody>
        </p:sp>
        <p:sp>
          <p:nvSpPr>
            <p:cNvPr id="7" name="Freeform 13"/>
            <p:cNvSpPr/>
            <p:nvPr/>
          </p:nvSpPr>
          <p:spPr bwMode="auto">
            <a:xfrm>
              <a:off x="4580935" y="1923750"/>
              <a:ext cx="1638243" cy="2391986"/>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grpFill/>
            <a:ln>
              <a:noFill/>
            </a:ln>
          </p:spPr>
          <p:txBody>
            <a:bodyPr/>
            <a:lstStyle/>
            <a:p>
              <a:endParaRPr lang="zh-CN" altLang="en-US" sz="4000">
                <a:solidFill>
                  <a:schemeClr val="bg1">
                    <a:lumMod val="50000"/>
                  </a:schemeClr>
                </a:solidFill>
              </a:endParaRPr>
            </a:p>
          </p:txBody>
        </p:sp>
        <p:sp>
          <p:nvSpPr>
            <p:cNvPr id="8" name="Freeform 14"/>
            <p:cNvSpPr/>
            <p:nvPr/>
          </p:nvSpPr>
          <p:spPr bwMode="auto">
            <a:xfrm>
              <a:off x="3576317" y="3553313"/>
              <a:ext cx="1816393" cy="1241922"/>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grpFill/>
            <a:ln>
              <a:noFill/>
            </a:ln>
          </p:spPr>
          <p:txBody>
            <a:bodyPr/>
            <a:lstStyle/>
            <a:p>
              <a:endParaRPr lang="zh-CN" altLang="en-US" sz="4000">
                <a:solidFill>
                  <a:schemeClr val="bg1">
                    <a:lumMod val="50000"/>
                  </a:schemeClr>
                </a:solidFill>
              </a:endParaRPr>
            </a:p>
          </p:txBody>
        </p:sp>
      </p:grpSp>
      <p:sp>
        <p:nvSpPr>
          <p:cNvPr id="9" name="AutoShape 37"/>
          <p:cNvSpPr>
            <a:spLocks noChangeArrowheads="1"/>
          </p:cNvSpPr>
          <p:nvPr/>
        </p:nvSpPr>
        <p:spPr bwMode="auto">
          <a:xfrm>
            <a:off x="483555" y="1636610"/>
            <a:ext cx="2848683" cy="1324304"/>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Làm</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bài</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tập</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1, 3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trong</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sgk</a:t>
            </a:r>
            <a:endParaRPr lang="es-ES" altLang="zh-CN" sz="3000" dirty="0">
              <a:solidFill>
                <a:srgbClr val="D24726"/>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10" name="AutoShape 38"/>
          <p:cNvSpPr/>
          <p:nvPr/>
        </p:nvSpPr>
        <p:spPr bwMode="auto">
          <a:xfrm>
            <a:off x="3483652" y="2408556"/>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195F9A"/>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Microsoft YaHei" panose="020B0503020204020204" pitchFamily="34" charset="-122"/>
              <a:cs typeface="Gill Sans" charset="0"/>
              <a:sym typeface="Arial" panose="020B0604020202020204" pitchFamily="34" charset="0"/>
            </a:endParaRPr>
          </a:p>
        </p:txBody>
      </p:sp>
      <p:sp>
        <p:nvSpPr>
          <p:cNvPr id="11" name="AutoShape 40"/>
          <p:cNvSpPr>
            <a:spLocks noChangeArrowheads="1"/>
          </p:cNvSpPr>
          <p:nvPr/>
        </p:nvSpPr>
        <p:spPr bwMode="auto">
          <a:xfrm>
            <a:off x="6955708" y="1545515"/>
            <a:ext cx="4931492" cy="1726081"/>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Chuẩn</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bị</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mẫu</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vật</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cho</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tiết</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sau</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Củ</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hành</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Ếch</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Trứng</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cá</a:t>
            </a:r>
            <a:endParaRPr lang="es-ES" altLang="zh-CN" sz="3000" dirty="0">
              <a:solidFill>
                <a:srgbClr val="D24726"/>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12" name="AutoShape 41"/>
          <p:cNvSpPr/>
          <p:nvPr/>
        </p:nvSpPr>
        <p:spPr bwMode="auto">
          <a:xfrm>
            <a:off x="6601972" y="2298762"/>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195F9A"/>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Microsoft YaHei" panose="020B0503020204020204" pitchFamily="34" charset="-122"/>
              <a:cs typeface="Gill Sans" charset="0"/>
              <a:sym typeface="Arial" panose="020B0604020202020204" pitchFamily="34" charset="0"/>
            </a:endParaRPr>
          </a:p>
        </p:txBody>
      </p:sp>
      <p:sp>
        <p:nvSpPr>
          <p:cNvPr id="13" name="AutoShape 49"/>
          <p:cNvSpPr>
            <a:spLocks noChangeArrowheads="1"/>
          </p:cNvSpPr>
          <p:nvPr/>
        </p:nvSpPr>
        <p:spPr bwMode="auto">
          <a:xfrm>
            <a:off x="401376" y="4300691"/>
            <a:ext cx="2532626" cy="664298"/>
          </a:xfrm>
          <a:custGeom>
            <a:avLst/>
            <a:gdLst>
              <a:gd name="T0" fmla="*/ 2147483646 w 21600"/>
              <a:gd name="T1" fmla="*/ 15043636 h 21600"/>
              <a:gd name="T2" fmla="*/ 2147483646 w 21600"/>
              <a:gd name="T3" fmla="*/ 15043636 h 21600"/>
              <a:gd name="T4" fmla="*/ 2147483646 w 21600"/>
              <a:gd name="T5" fmla="*/ 15043636 h 21600"/>
              <a:gd name="T6" fmla="*/ 2147483646 w 21600"/>
              <a:gd name="T7" fmla="*/ 150436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Học</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thuộc</a:t>
            </a:r>
            <a:r>
              <a:rPr lang="en-U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n-U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bài</a:t>
            </a:r>
            <a:endParaRPr lang="es-ES" altLang="zh-CN" sz="3000" dirty="0">
              <a:solidFill>
                <a:srgbClr val="D24726"/>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14" name="AutoShape 50"/>
          <p:cNvSpPr/>
          <p:nvPr/>
        </p:nvSpPr>
        <p:spPr bwMode="auto">
          <a:xfrm>
            <a:off x="3056769" y="4629654"/>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195F9A"/>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Microsoft YaHei" panose="020B0503020204020204" pitchFamily="34" charset="-122"/>
              <a:cs typeface="Gill Sans" charset="0"/>
              <a:sym typeface="Arial" panose="020B0604020202020204" pitchFamily="34" charset="0"/>
            </a:endParaRPr>
          </a:p>
        </p:txBody>
      </p:sp>
      <p:sp>
        <p:nvSpPr>
          <p:cNvPr id="15" name="AutoShape 52"/>
          <p:cNvSpPr>
            <a:spLocks noChangeArrowheads="1"/>
          </p:cNvSpPr>
          <p:nvPr/>
        </p:nvSpPr>
        <p:spPr bwMode="auto">
          <a:xfrm>
            <a:off x="8005185" y="4225484"/>
            <a:ext cx="3825273" cy="1394266"/>
          </a:xfrm>
          <a:custGeom>
            <a:avLst/>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just" eaLnBrk="1" hangingPunct="1">
              <a:lnSpc>
                <a:spcPct val="120000"/>
              </a:lnSpc>
            </a:pPr>
            <a:r>
              <a:rPr lang="es-E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Đọc</a:t>
            </a:r>
            <a:r>
              <a:rPr lang="es-E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s-E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trước</a:t>
            </a:r>
            <a:r>
              <a:rPr lang="es-E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s-E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nội</a:t>
            </a:r>
            <a:r>
              <a:rPr lang="es-E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s-E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dung</a:t>
            </a:r>
            <a:r>
              <a:rPr lang="es-E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s-E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bài</a:t>
            </a:r>
            <a:r>
              <a:rPr lang="es-E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s-E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thực</a:t>
            </a:r>
            <a:r>
              <a:rPr lang="es-ES" altLang="zh-CN" sz="3000" dirty="0" smtClean="0">
                <a:solidFill>
                  <a:srgbClr val="D24726"/>
                </a:solidFill>
                <a:latin typeface="Arial" panose="020B0604020202020204" pitchFamily="34" charset="0"/>
                <a:ea typeface="Microsoft YaHei" panose="020B0503020204020204" pitchFamily="34" charset="-122"/>
                <a:sym typeface="Arial" panose="020B0604020202020204" pitchFamily="34" charset="0"/>
              </a:rPr>
              <a:t> </a:t>
            </a:r>
            <a:r>
              <a:rPr lang="es-ES" altLang="zh-CN" sz="3000" dirty="0" err="1" smtClean="0">
                <a:solidFill>
                  <a:srgbClr val="D24726"/>
                </a:solidFill>
                <a:latin typeface="Arial" panose="020B0604020202020204" pitchFamily="34" charset="0"/>
                <a:ea typeface="Microsoft YaHei" panose="020B0503020204020204" pitchFamily="34" charset="-122"/>
                <a:sym typeface="Arial" panose="020B0604020202020204" pitchFamily="34" charset="0"/>
              </a:rPr>
              <a:t>hành</a:t>
            </a:r>
            <a:endParaRPr lang="es-ES" altLang="zh-CN" sz="3000" dirty="0">
              <a:solidFill>
                <a:srgbClr val="D24726"/>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16" name="AutoShape 53"/>
          <p:cNvSpPr/>
          <p:nvPr/>
        </p:nvSpPr>
        <p:spPr bwMode="auto">
          <a:xfrm>
            <a:off x="7530114" y="4629654"/>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195F9A"/>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Microsoft YaHei" panose="020B0503020204020204" pitchFamily="34" charset="-122"/>
              <a:cs typeface="Gill Sans" charset="0"/>
              <a:sym typeface="Arial" panose="020B0604020202020204" pitchFamily="34" charset="0"/>
            </a:endParaRPr>
          </a:p>
        </p:txBody>
      </p:sp>
      <p:cxnSp>
        <p:nvCxnSpPr>
          <p:cNvPr id="17" name="直接连接符 29"/>
          <p:cNvCxnSpPr/>
          <p:nvPr/>
        </p:nvCxnSpPr>
        <p:spPr>
          <a:xfrm>
            <a:off x="141440" y="979939"/>
            <a:ext cx="1189432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ppt_x</p:attrName>
                                        </p:attrNameLst>
                                      </p:cBhvr>
                                      <p:tavLst>
                                        <p:tav tm="0">
                                          <p:val>
                                            <p:strVal val="0-#ppt_w/2"/>
                                          </p:val>
                                        </p:tav>
                                        <p:tav tm="100000">
                                          <p:val>
                                            <p:strVal val="#ppt_x"/>
                                          </p:val>
                                        </p:tav>
                                      </p:tavLst>
                                    </p:anim>
                                    <p:anim calcmode="lin" valueType="num">
                                      <p:cBhvr>
                                        <p:cTn id="13" dur="25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250"/>
                                        <p:tgtEl>
                                          <p:spTgt spid="10"/>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ppt_x</p:attrName>
                                        </p:attrNameLst>
                                      </p:cBhvr>
                                      <p:tavLst>
                                        <p:tav tm="0">
                                          <p:val>
                                            <p:strVal val="1+#ppt_w/2"/>
                                          </p:val>
                                        </p:tav>
                                        <p:tav tm="100000">
                                          <p:val>
                                            <p:strVal val="#ppt_x"/>
                                          </p:val>
                                        </p:tav>
                                      </p:tavLst>
                                    </p:anim>
                                    <p:anim calcmode="lin" valueType="num">
                                      <p:cBhvr>
                                        <p:cTn id="22" dur="25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250"/>
                                        <p:tgtEl>
                                          <p:spTgt spid="12"/>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250" fill="hold"/>
                                        <p:tgtEl>
                                          <p:spTgt spid="13"/>
                                        </p:tgtEl>
                                        <p:attrNameLst>
                                          <p:attrName>ppt_x</p:attrName>
                                        </p:attrNameLst>
                                      </p:cBhvr>
                                      <p:tavLst>
                                        <p:tav tm="0">
                                          <p:val>
                                            <p:strVal val="0-#ppt_w/2"/>
                                          </p:val>
                                        </p:tav>
                                        <p:tav tm="100000">
                                          <p:val>
                                            <p:strVal val="#ppt_x"/>
                                          </p:val>
                                        </p:tav>
                                      </p:tavLst>
                                    </p:anim>
                                    <p:anim calcmode="lin" valueType="num">
                                      <p:cBhvr>
                                        <p:cTn id="31" dur="25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9"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250"/>
                                        <p:tgtEl>
                                          <p:spTgt spid="14"/>
                                        </p:tgtEl>
                                      </p:cBhvr>
                                    </p:animEffect>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250" fill="hold"/>
                                        <p:tgtEl>
                                          <p:spTgt spid="15"/>
                                        </p:tgtEl>
                                        <p:attrNameLst>
                                          <p:attrName>ppt_x</p:attrName>
                                        </p:attrNameLst>
                                      </p:cBhvr>
                                      <p:tavLst>
                                        <p:tav tm="0">
                                          <p:val>
                                            <p:strVal val="1+#ppt_w/2"/>
                                          </p:val>
                                        </p:tav>
                                        <p:tav tm="100000">
                                          <p:val>
                                            <p:strVal val="#ppt_x"/>
                                          </p:val>
                                        </p:tav>
                                      </p:tavLst>
                                    </p:anim>
                                    <p:anim calcmode="lin" valueType="num">
                                      <p:cBhvr>
                                        <p:cTn id="40" dur="25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9"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0"/>
          <p:cNvSpPr txBox="1"/>
          <p:nvPr/>
        </p:nvSpPr>
        <p:spPr>
          <a:xfrm>
            <a:off x="0" y="583744"/>
            <a:ext cx="6928171"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3200" dirty="0" smtClean="0">
                <a:solidFill>
                  <a:srgbClr val="0000FF"/>
                </a:solidFill>
                <a:latin typeface="Times New Roman" panose="02020603050405020304" pitchFamily="18" charset="0"/>
                <a:cs typeface="Times New Roman" panose="02020603050405020304" pitchFamily="18" charset="0"/>
              </a:rPr>
              <a:t>I. </a:t>
            </a:r>
            <a:r>
              <a:rPr lang="en-US" altLang="zh-CN" sz="3200" dirty="0" err="1" smtClean="0">
                <a:solidFill>
                  <a:srgbClr val="0000FF"/>
                </a:solidFill>
                <a:latin typeface="Times New Roman" panose="02020603050405020304" pitchFamily="18" charset="0"/>
                <a:cs typeface="Times New Roman" panose="02020603050405020304" pitchFamily="18" charset="0"/>
              </a:rPr>
              <a:t>Khái</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quát</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chung</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về</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tế</a:t>
            </a:r>
            <a:r>
              <a:rPr lang="en-US" altLang="zh-CN" sz="3200" dirty="0" smtClean="0">
                <a:solidFill>
                  <a:srgbClr val="0000FF"/>
                </a:solidFill>
                <a:latin typeface="Times New Roman" panose="02020603050405020304" pitchFamily="18" charset="0"/>
                <a:cs typeface="Times New Roman" panose="02020603050405020304" pitchFamily="18" charset="0"/>
              </a:rPr>
              <a:t> </a:t>
            </a:r>
            <a:r>
              <a:rPr lang="en-US" altLang="zh-CN" sz="3200" dirty="0" err="1" smtClean="0">
                <a:solidFill>
                  <a:srgbClr val="0000FF"/>
                </a:solidFill>
                <a:latin typeface="Times New Roman" panose="02020603050405020304" pitchFamily="18" charset="0"/>
                <a:cs typeface="Times New Roman" panose="02020603050405020304" pitchFamily="18" charset="0"/>
              </a:rPr>
              <a:t>bào</a:t>
            </a:r>
            <a:endParaRPr lang="zh-CN" altLang="en-US" sz="3200" dirty="0">
              <a:solidFill>
                <a:srgbClr val="0000FF"/>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2191406" y="1797269"/>
            <a:ext cx="9627432" cy="4855780"/>
            <a:chOff x="1702675" y="1734207"/>
            <a:chExt cx="9627432" cy="4855780"/>
          </a:xfrm>
        </p:grpSpPr>
        <p:pic>
          <p:nvPicPr>
            <p:cNvPr id="4" name="Picture 3"/>
            <p:cNvPicPr>
              <a:picLocks noChangeAspect="1"/>
            </p:cNvPicPr>
            <p:nvPr/>
          </p:nvPicPr>
          <p:blipFill rotWithShape="1">
            <a:blip r:embed="rId1"/>
            <a:srcRect l="21929" t="35668" r="22697" b="14979"/>
            <a:stretch>
              <a:fillRect/>
            </a:stretch>
          </p:blipFill>
          <p:spPr>
            <a:xfrm>
              <a:off x="1702675" y="1765738"/>
              <a:ext cx="9627431" cy="4824249"/>
            </a:xfrm>
            <a:prstGeom prst="rect">
              <a:avLst/>
            </a:prstGeom>
            <a:ln>
              <a:solidFill>
                <a:schemeClr val="bg1"/>
              </a:solidFill>
            </a:ln>
          </p:spPr>
        </p:pic>
        <p:sp>
          <p:nvSpPr>
            <p:cNvPr id="5" name="Rectangle 4"/>
            <p:cNvSpPr/>
            <p:nvPr/>
          </p:nvSpPr>
          <p:spPr>
            <a:xfrm>
              <a:off x="1702676" y="1734207"/>
              <a:ext cx="4240924" cy="1686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445063" y="5328744"/>
              <a:ext cx="2885044" cy="1261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03172" y="5126420"/>
              <a:ext cx="903890" cy="40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315904" y="1734207"/>
              <a:ext cx="1014202" cy="59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957210" y="1482282"/>
            <a:ext cx="4521967" cy="1307537"/>
          </a:xfrm>
          <a:prstGeom prst="rect">
            <a:avLst/>
          </a:prstGeom>
          <a:noFill/>
        </p:spPr>
        <p:txBody>
          <a:bodyPr wrap="square" rtlCol="0">
            <a:spAutoFit/>
          </a:bodyPr>
          <a:lstStyle/>
          <a:p>
            <a:pPr algn="just">
              <a:lnSpc>
                <a:spcPct val="150000"/>
              </a:lnSpc>
            </a:pP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cấu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trúc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cơ</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sinh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vật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072" y="650056"/>
            <a:ext cx="610106" cy="978209"/>
          </a:xfrm>
          <a:prstGeom prst="rect">
            <a:avLst/>
          </a:prstGeom>
        </p:spPr>
      </p:pic>
      <p:sp>
        <p:nvSpPr>
          <p:cNvPr id="12" name="TextBox 11"/>
          <p:cNvSpPr txBox="1"/>
          <p:nvPr/>
        </p:nvSpPr>
        <p:spPr>
          <a:xfrm>
            <a:off x="0" y="1148700"/>
            <a:ext cx="10920549" cy="584775"/>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Mọi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cấu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từ</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3200" dirty="0" smtClean="0">
                <a:solidFill>
                  <a:srgbClr val="0000FF"/>
                </a:solidFill>
                <a:latin typeface="Arial" panose="020B0604020202020204" pitchFamily="34" charset="0"/>
                <a:cs typeface="Arial" panose="020B0604020202020204" pitchFamily="34" charset="0"/>
              </a:rPr>
              <a:t>.</a:t>
            </a:r>
            <a:endParaRPr lang="en-US" sz="3200" dirty="0">
              <a:solidFill>
                <a:srgbClr val="0000FF"/>
              </a:solidFill>
              <a:latin typeface="Arial" panose="020B0604020202020204" pitchFamily="34" charset="0"/>
              <a:cs typeface="Arial" panose="020B0604020202020204" pitchFamily="34" charset="0"/>
            </a:endParaRPr>
          </a:p>
        </p:txBody>
      </p:sp>
      <p:sp>
        <p:nvSpPr>
          <p:cNvPr id="13"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1" nodeType="clickEffect">
                                  <p:stCondLst>
                                    <p:cond delay="0"/>
                                  </p:stCondLst>
                                  <p:childTnLst>
                                    <p:animEffect transition="out" filter="randombar(horizont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4" presetClass="exit" presetSubtype="10" fill="hold" nodeType="withEffect">
                                  <p:stCondLst>
                                    <p:cond delay="0"/>
                                  </p:stCondLst>
                                  <p:childTnLst>
                                    <p:animEffect transition="out" filter="randombar(horizont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600265"/>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srcRect l="20717" t="26617" r="40023" b="12608"/>
          <a:stretch>
            <a:fillRect/>
          </a:stretch>
        </p:blipFill>
        <p:spPr>
          <a:xfrm>
            <a:off x="5728138" y="1074391"/>
            <a:ext cx="6463862" cy="5625954"/>
          </a:xfrm>
          <a:prstGeom prst="rect">
            <a:avLst/>
          </a:prstGeom>
        </p:spPr>
      </p:pic>
      <p:sp>
        <p:nvSpPr>
          <p:cNvPr id="4" name="TextBox 3"/>
          <p:cNvSpPr txBox="1"/>
          <p:nvPr/>
        </p:nvSpPr>
        <p:spPr>
          <a:xfrm>
            <a:off x="0" y="3367259"/>
            <a:ext cx="5682343" cy="2600199"/>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kích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thước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tế</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bào</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smtClean="0">
              <a:solidFill>
                <a:srgbClr val="FF0000"/>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800" dirty="0" err="1" smtClean="0">
                <a:solidFill>
                  <a:srgbClr val="FF0000"/>
                </a:solidFill>
                <a:latin typeface="Times New Roman" panose="02020603050405020304" pitchFamily="18" charset="0"/>
                <a:cs typeface="Times New Roman" panose="02020603050405020304" pitchFamily="18" charset="0"/>
              </a:rPr>
              <a:t>Chúng</a:t>
            </a:r>
            <a:r>
              <a:rPr lang="en-US" sz="2800" dirty="0" smtClean="0">
                <a:solidFill>
                  <a:srgbClr val="FF0000"/>
                </a:solidFill>
                <a:latin typeface="Times New Roman" panose="02020603050405020304" pitchFamily="18" charset="0"/>
                <a:cs typeface="Times New Roman" panose="02020603050405020304" pitchFamily="18" charset="0"/>
              </a:rPr>
              <a:t> ta </a:t>
            </a:r>
            <a:r>
              <a:rPr lang="en-US" sz="2800" dirty="0" err="1" smtClean="0">
                <a:solidFill>
                  <a:srgbClr val="FF0000"/>
                </a:solidFill>
                <a:latin typeface="Times New Roman" panose="02020603050405020304" pitchFamily="18" charset="0"/>
                <a:cs typeface="Times New Roman" panose="02020603050405020304" pitchFamily="18" charset="0"/>
              </a:rPr>
              <a:t>có</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quan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tế</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bằng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những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nào</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182888"/>
            <a:ext cx="5514277" cy="1953868"/>
          </a:xfrm>
          <a:prstGeom prst="rect">
            <a:avLst/>
          </a:prstGeom>
          <a:noFill/>
        </p:spPr>
        <p:txBody>
          <a:bodyPr wrap="square" rtlCol="0">
            <a:spAutoFit/>
          </a:bodyPr>
          <a:lstStyle/>
          <a:p>
            <a:pPr algn="just">
              <a:lnSpc>
                <a:spcPct val="150000"/>
              </a:lnSpc>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nhỏ</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mắt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hiển</a:t>
            </a:r>
            <a:r>
              <a:rPr lang="en-US" sz="2800" dirty="0" smtClean="0">
                <a:solidFill>
                  <a:srgbClr val="0000FF"/>
                </a:solidFill>
                <a:latin typeface="Times New Roman" panose="02020603050405020304" pitchFamily="18" charset="0"/>
                <a:cs typeface="Times New Roman" panose="02020603050405020304" pitchFamily="18" charset="0"/>
              </a:rPr>
              <a:t> vi.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623702"/>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srcRect l="20354" t="23383" r="39539" b="29418"/>
          <a:stretch>
            <a:fillRect/>
          </a:stretch>
        </p:blipFill>
        <p:spPr>
          <a:xfrm>
            <a:off x="5113282" y="2174498"/>
            <a:ext cx="7078718" cy="4683502"/>
          </a:xfrm>
          <a:prstGeom prst="rect">
            <a:avLst/>
          </a:prstGeom>
        </p:spPr>
      </p:pic>
      <p:sp>
        <p:nvSpPr>
          <p:cNvPr id="4" name="TextBox 3"/>
          <p:cNvSpPr txBox="1"/>
          <p:nvPr/>
        </p:nvSpPr>
        <p:spPr>
          <a:xfrm>
            <a:off x="1667168" y="1518144"/>
            <a:ext cx="9565762" cy="739754"/>
          </a:xfrm>
          <a:prstGeom prst="rect">
            <a:avLst/>
          </a:prstGeom>
          <a:noFill/>
        </p:spPr>
        <p:txBody>
          <a:bodyPr wrap="square" rtlCol="0">
            <a:spAutoFit/>
          </a:bodyPr>
          <a:lstStyle/>
          <a:p>
            <a:pPr algn="just">
              <a:lnSpc>
                <a:spcPct val="150000"/>
              </a:lnSpc>
            </a:pPr>
            <a:r>
              <a:rPr lang="en-US" sz="3200" dirty="0" err="1" smtClean="0">
                <a:solidFill>
                  <a:srgbClr val="FF0000"/>
                </a:solidFill>
                <a:latin typeface="Arial" panose="020B0604020202020204" pitchFamily="34" charset="0"/>
                <a:cs typeface="Arial" panose="020B0604020202020204" pitchFamily="34" charset="0"/>
              </a:rPr>
              <a:t>Em</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hãy</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cho</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biết</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hình</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dạng</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của</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một</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số</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tế</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bào</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sau</a:t>
            </a:r>
            <a:r>
              <a:rPr lang="en-US" sz="3200" dirty="0" smtClean="0">
                <a:solidFill>
                  <a:srgbClr val="FF0000"/>
                </a:solidFill>
                <a:latin typeface="Arial" panose="020B0604020202020204" pitchFamily="34" charset="0"/>
                <a:cs typeface="Arial" panose="020B0604020202020204" pitchFamily="34" charset="0"/>
              </a:rPr>
              <a:t>.</a:t>
            </a:r>
            <a:endParaRPr lang="en-US" sz="3200"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1" y="1138615"/>
            <a:ext cx="12191999" cy="1953868"/>
          </a:xfrm>
          <a:prstGeom prst="rect">
            <a:avLst/>
          </a:prstGeom>
          <a:noFill/>
        </p:spPr>
        <p:txBody>
          <a:bodyPr wrap="square" rtlCol="0">
            <a:spAutoFit/>
          </a:bodyPr>
          <a:lstStyle/>
          <a:p>
            <a:pPr algn="just">
              <a:lnSpc>
                <a:spcPct val="150000"/>
              </a:lnSpc>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cầu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đĩa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cầu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nấm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trụ</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dẫn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thoi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bì</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8"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16" fill="hold" nodeType="clickEffect">
                                  <p:stCondLst>
                                    <p:cond delay="0"/>
                                  </p:stCondLst>
                                  <p:childTnLst>
                                    <p:anim calcmode="lin" valueType="num">
                                      <p:cBhvr>
                                        <p:cTn id="21" dur="500"/>
                                        <p:tgtEl>
                                          <p:spTgt spid="3"/>
                                        </p:tgtEl>
                                        <p:attrNameLst>
                                          <p:attrName>ppt_w</p:attrName>
                                        </p:attrNameLst>
                                      </p:cBhvr>
                                      <p:tavLst>
                                        <p:tav tm="0">
                                          <p:val>
                                            <p:strVal val="ppt_w"/>
                                          </p:val>
                                        </p:tav>
                                        <p:tav tm="100000">
                                          <p:val>
                                            <p:fltVal val="0"/>
                                          </p:val>
                                        </p:tav>
                                      </p:tavLst>
                                    </p:anim>
                                    <p:anim calcmode="lin" valueType="num">
                                      <p:cBhvr>
                                        <p:cTn id="22" dur="500"/>
                                        <p:tgtEl>
                                          <p:spTgt spid="3"/>
                                        </p:tgtEl>
                                        <p:attrNameLst>
                                          <p:attrName>ppt_h</p:attrName>
                                        </p:attrNameLst>
                                      </p:cBhvr>
                                      <p:tavLst>
                                        <p:tav tm="0">
                                          <p:val>
                                            <p:strVal val="ppt_h"/>
                                          </p:val>
                                        </p:tav>
                                        <p:tav tm="100000">
                                          <p:val>
                                            <p:fltVal val="0"/>
                                          </p:val>
                                        </p:tav>
                                      </p:tavLst>
                                    </p:anim>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622933"/>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grpSp>
        <p:nvGrpSpPr>
          <p:cNvPr id="3" name="组合 47"/>
          <p:cNvGrpSpPr/>
          <p:nvPr/>
        </p:nvGrpSpPr>
        <p:grpSpPr>
          <a:xfrm flipH="1" flipV="1">
            <a:off x="7957679" y="3265184"/>
            <a:ext cx="3030657" cy="45719"/>
            <a:chOff x="2531312" y="2421168"/>
            <a:chExt cx="1388066" cy="36000"/>
          </a:xfrm>
          <a:solidFill>
            <a:srgbClr val="FF0000"/>
          </a:solidFill>
        </p:grpSpPr>
        <p:cxnSp>
          <p:nvCxnSpPr>
            <p:cNvPr id="4" name="直接连接符 48"/>
            <p:cNvCxnSpPr/>
            <p:nvPr/>
          </p:nvCxnSpPr>
          <p:spPr>
            <a:xfrm>
              <a:off x="2539779" y="2439168"/>
              <a:ext cx="1379599" cy="0"/>
            </a:xfrm>
            <a:prstGeom prst="line">
              <a:avLst/>
            </a:prstGeom>
            <a:grpFill/>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椭圆 49"/>
            <p:cNvSpPr/>
            <p:nvPr/>
          </p:nvSpPr>
          <p:spPr>
            <a:xfrm>
              <a:off x="2531312" y="2421168"/>
              <a:ext cx="36000" cy="36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2000">
                <a:defRPr/>
              </a:pPr>
              <a:endParaRPr lang="zh-CN" altLang="en-US" sz="3000">
                <a:solidFill>
                  <a:schemeClr val="tx1"/>
                </a:solidFill>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9" name="组合 53"/>
          <p:cNvGrpSpPr/>
          <p:nvPr/>
        </p:nvGrpSpPr>
        <p:grpSpPr>
          <a:xfrm>
            <a:off x="941346" y="2789520"/>
            <a:ext cx="3993040" cy="29998"/>
            <a:chOff x="2531312" y="2421168"/>
            <a:chExt cx="1388066" cy="36000"/>
          </a:xfrm>
          <a:solidFill>
            <a:srgbClr val="FF0000"/>
          </a:solidFill>
        </p:grpSpPr>
        <p:cxnSp>
          <p:nvCxnSpPr>
            <p:cNvPr id="10" name="直接连接符 54"/>
            <p:cNvCxnSpPr/>
            <p:nvPr/>
          </p:nvCxnSpPr>
          <p:spPr>
            <a:xfrm>
              <a:off x="2539779" y="2439168"/>
              <a:ext cx="1379599" cy="0"/>
            </a:xfrm>
            <a:prstGeom prst="line">
              <a:avLst/>
            </a:prstGeom>
            <a:grpFill/>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椭圆 55"/>
            <p:cNvSpPr/>
            <p:nvPr/>
          </p:nvSpPr>
          <p:spPr>
            <a:xfrm>
              <a:off x="2531312" y="2421168"/>
              <a:ext cx="36000" cy="36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2000">
                <a:defRPr/>
              </a:pPr>
              <a:endParaRPr lang="zh-CN" altLang="en-US" sz="3000">
                <a:solidFill>
                  <a:schemeClr val="tx1"/>
                </a:solidFill>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12" name="组合 18"/>
          <p:cNvGrpSpPr/>
          <p:nvPr/>
        </p:nvGrpSpPr>
        <p:grpSpPr bwMode="auto">
          <a:xfrm>
            <a:off x="3686348" y="1468725"/>
            <a:ext cx="2908893" cy="1842177"/>
            <a:chOff x="0" y="0"/>
            <a:chExt cx="2093189" cy="1416774"/>
          </a:xfrm>
          <a:solidFill>
            <a:srgbClr val="007FDE"/>
          </a:solidFill>
        </p:grpSpPr>
        <p:sp>
          <p:nvSpPr>
            <p:cNvPr id="13" name="等腰三角形 19">
              <a:hlinkClick r:id="rId1"/>
            </p:cNvPr>
            <p:cNvSpPr>
              <a:spLocks noChangeArrowheads="1"/>
            </p:cNvSpPr>
            <p:nvPr/>
          </p:nvSpPr>
          <p:spPr bwMode="auto">
            <a:xfrm flipH="1" flipV="1">
              <a:off x="0" y="0"/>
              <a:ext cx="2093189" cy="1416774"/>
            </a:xfrm>
            <a:prstGeom prst="triangle">
              <a:avLst>
                <a:gd name="adj" fmla="val 50000"/>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6193" tIns="38097" rIns="76193" bIns="38097" rtlCol="0" anchor="ctr"/>
            <a:lstStyle/>
            <a:p>
              <a:pPr algn="ctr"/>
              <a:endParaRPr lang="zh-CN" altLang="zh-CN" sz="3000">
                <a:solidFill>
                  <a:schemeClr val="tx1"/>
                </a:solidFill>
                <a:latin typeface="Arial" panose="020B0604020202020204" pitchFamily="34" charset="0"/>
                <a:cs typeface="Arial" panose="020B0604020202020204" pitchFamily="34" charset="0"/>
                <a:sym typeface="SimSun" panose="02010600030101010101" pitchFamily="2" charset="-122"/>
              </a:endParaRPr>
            </a:p>
          </p:txBody>
        </p:sp>
        <p:sp>
          <p:nvSpPr>
            <p:cNvPr id="14" name="文本框 20"/>
            <p:cNvSpPr>
              <a:spLocks noChangeArrowheads="1"/>
            </p:cNvSpPr>
            <p:nvPr/>
          </p:nvSpPr>
          <p:spPr bwMode="auto">
            <a:xfrm>
              <a:off x="553150" y="143584"/>
              <a:ext cx="1035299" cy="494296"/>
            </a:xfrm>
            <a:prstGeom prst="rect">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6193" tIns="38097" rIns="76193" bIns="38097" rtlCol="0" anchor="ctr"/>
            <a:lstStyle/>
            <a:p>
              <a:pPr algn="ctr"/>
              <a:r>
                <a:rPr lang="en-US" altLang="zh-CN" sz="3000" dirty="0" err="1" smtClean="0">
                  <a:solidFill>
                    <a:schemeClr val="bg1"/>
                  </a:solidFill>
                  <a:latin typeface="Arial" panose="020B0604020202020204" pitchFamily="34" charset="0"/>
                  <a:cs typeface="Arial" panose="020B0604020202020204" pitchFamily="34" charset="0"/>
                </a:rPr>
                <a:t>Kích</a:t>
              </a:r>
              <a:r>
                <a:rPr lang="en-US" altLang="zh-CN" sz="3000" dirty="0" smtClean="0">
                  <a:solidFill>
                    <a:schemeClr val="bg1"/>
                  </a:solidFill>
                  <a:latin typeface="Arial" panose="020B0604020202020204" pitchFamily="34" charset="0"/>
                  <a:cs typeface="Arial" panose="020B0604020202020204" pitchFamily="34" charset="0"/>
                </a:rPr>
                <a:t> </a:t>
              </a:r>
              <a:r>
                <a:rPr lang="en-US" altLang="zh-CN" sz="3000" dirty="0" err="1" smtClean="0">
                  <a:solidFill>
                    <a:schemeClr val="bg1"/>
                  </a:solidFill>
                  <a:latin typeface="Arial" panose="020B0604020202020204" pitchFamily="34" charset="0"/>
                  <a:cs typeface="Arial" panose="020B0604020202020204" pitchFamily="34" charset="0"/>
                </a:rPr>
                <a:t>thước</a:t>
              </a:r>
              <a:endParaRPr lang="zh-CN" altLang="en-US" sz="3000" dirty="0">
                <a:solidFill>
                  <a:schemeClr val="bg1"/>
                </a:solidFill>
                <a:latin typeface="Arial" panose="020B0604020202020204" pitchFamily="34" charset="0"/>
                <a:cs typeface="Arial" panose="020B0604020202020204" pitchFamily="34" charset="0"/>
              </a:endParaRPr>
            </a:p>
          </p:txBody>
        </p:sp>
      </p:grpSp>
      <p:grpSp>
        <p:nvGrpSpPr>
          <p:cNvPr id="18" name="组合 24"/>
          <p:cNvGrpSpPr/>
          <p:nvPr/>
        </p:nvGrpSpPr>
        <p:grpSpPr bwMode="auto">
          <a:xfrm rot="10800000">
            <a:off x="5286703" y="1831629"/>
            <a:ext cx="3074814" cy="2078217"/>
            <a:chOff x="338159" y="1019896"/>
            <a:chExt cx="1869845" cy="1568894"/>
          </a:xfrm>
          <a:solidFill>
            <a:srgbClr val="007FDE"/>
          </a:solidFill>
        </p:grpSpPr>
        <p:sp>
          <p:nvSpPr>
            <p:cNvPr id="19" name="等腰三角形 25">
              <a:hlinkClick r:id="rId1"/>
            </p:cNvPr>
            <p:cNvSpPr>
              <a:spLocks noChangeArrowheads="1"/>
            </p:cNvSpPr>
            <p:nvPr/>
          </p:nvSpPr>
          <p:spPr bwMode="auto">
            <a:xfrm flipH="1" flipV="1">
              <a:off x="338159" y="1172016"/>
              <a:ext cx="1869845" cy="1416774"/>
            </a:xfrm>
            <a:prstGeom prst="triangle">
              <a:avLst>
                <a:gd name="adj" fmla="val 50000"/>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6193" tIns="38097" rIns="76193" bIns="38097" rtlCol="0" anchor="ctr"/>
            <a:lstStyle/>
            <a:p>
              <a:pPr algn="ctr"/>
              <a:endParaRPr lang="zh-CN" altLang="zh-CN" sz="3000">
                <a:solidFill>
                  <a:schemeClr val="tx1"/>
                </a:solidFill>
                <a:latin typeface="Arial" panose="020B0604020202020204" pitchFamily="34" charset="0"/>
                <a:cs typeface="Arial" panose="020B0604020202020204" pitchFamily="34" charset="0"/>
                <a:sym typeface="SimSun" panose="02010600030101010101" pitchFamily="2" charset="-122"/>
              </a:endParaRPr>
            </a:p>
          </p:txBody>
        </p:sp>
        <p:sp>
          <p:nvSpPr>
            <p:cNvPr id="20" name="文本框 26"/>
            <p:cNvSpPr>
              <a:spLocks noChangeArrowheads="1"/>
            </p:cNvSpPr>
            <p:nvPr/>
          </p:nvSpPr>
          <p:spPr bwMode="auto">
            <a:xfrm rot="10800000">
              <a:off x="668907" y="1019896"/>
              <a:ext cx="1144518" cy="13727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6193" tIns="38097" rIns="76193" bIns="38097" rtlCol="0" anchor="ctr"/>
            <a:lstStyle/>
            <a:p>
              <a:pPr algn="ctr"/>
              <a:r>
                <a:rPr lang="en-US" altLang="zh-CN" sz="3000" dirty="0" err="1" smtClean="0">
                  <a:solidFill>
                    <a:schemeClr val="bg1"/>
                  </a:solidFill>
                  <a:latin typeface="Arial" panose="020B0604020202020204" pitchFamily="34" charset="0"/>
                  <a:cs typeface="Arial" panose="020B0604020202020204" pitchFamily="34" charset="0"/>
                </a:rPr>
                <a:t>Hình</a:t>
              </a:r>
              <a:r>
                <a:rPr lang="en-US" altLang="zh-CN" sz="3000" dirty="0" smtClean="0">
                  <a:solidFill>
                    <a:schemeClr val="bg1"/>
                  </a:solidFill>
                  <a:latin typeface="Arial" panose="020B0604020202020204" pitchFamily="34" charset="0"/>
                  <a:cs typeface="Arial" panose="020B0604020202020204" pitchFamily="34" charset="0"/>
                </a:rPr>
                <a:t> </a:t>
              </a:r>
              <a:r>
                <a:rPr lang="en-US" altLang="zh-CN" sz="3000" dirty="0" err="1" smtClean="0">
                  <a:solidFill>
                    <a:schemeClr val="bg1"/>
                  </a:solidFill>
                  <a:latin typeface="Arial" panose="020B0604020202020204" pitchFamily="34" charset="0"/>
                  <a:cs typeface="Arial" panose="020B0604020202020204" pitchFamily="34" charset="0"/>
                </a:rPr>
                <a:t>dạng</a:t>
              </a:r>
              <a:endParaRPr lang="zh-CN" altLang="en-US" sz="3000" dirty="0">
                <a:solidFill>
                  <a:schemeClr val="bg1"/>
                </a:solidFill>
                <a:latin typeface="Arial" panose="020B0604020202020204" pitchFamily="34" charset="0"/>
                <a:cs typeface="Arial" panose="020B0604020202020204" pitchFamily="34" charset="0"/>
              </a:endParaRPr>
            </a:p>
          </p:txBody>
        </p:sp>
      </p:grpSp>
      <p:sp>
        <p:nvSpPr>
          <p:cNvPr id="21" name="TextBox 223"/>
          <p:cNvSpPr txBox="1"/>
          <p:nvPr/>
        </p:nvSpPr>
        <p:spPr>
          <a:xfrm>
            <a:off x="1214852" y="1683157"/>
            <a:ext cx="2824382" cy="1000260"/>
          </a:xfrm>
          <a:prstGeom prst="rect">
            <a:avLst/>
          </a:prstGeom>
          <a:noFill/>
        </p:spPr>
        <p:txBody>
          <a:bodyPr wrap="square" lIns="76187" tIns="38093" rIns="76187" bIns="38093">
            <a:spAutoFit/>
          </a:bodyPr>
          <a:lstStyle/>
          <a:p>
            <a:pPr algn="r"/>
            <a:r>
              <a:rPr lang="en-US" sz="3000" dirty="0" err="1" smtClean="0">
                <a:solidFill>
                  <a:srgbClr val="002060"/>
                </a:solidFill>
                <a:latin typeface="Arial" panose="020B0604020202020204" pitchFamily="34" charset="0"/>
                <a:cs typeface="Arial" panose="020B0604020202020204" pitchFamily="34" charset="0"/>
              </a:rPr>
              <a:t>Có</a:t>
            </a:r>
            <a:r>
              <a:rPr lang="en-US" sz="3000" dirty="0" smtClean="0">
                <a:solidFill>
                  <a:srgbClr val="002060"/>
                </a:solidFill>
                <a:latin typeface="Arial" panose="020B0604020202020204" pitchFamily="34" charset="0"/>
                <a:cs typeface="Arial" panose="020B0604020202020204" pitchFamily="34" charset="0"/>
              </a:rPr>
              <a:t> </a:t>
            </a:r>
            <a:r>
              <a:rPr lang="en-US" sz="3000" dirty="0" err="1" smtClean="0">
                <a:solidFill>
                  <a:srgbClr val="002060"/>
                </a:solidFill>
                <a:latin typeface="Arial" panose="020B0604020202020204" pitchFamily="34" charset="0"/>
                <a:cs typeface="Arial" panose="020B0604020202020204" pitchFamily="34" charset="0"/>
              </a:rPr>
              <a:t>kích</a:t>
            </a:r>
            <a:r>
              <a:rPr lang="en-US" sz="3000" dirty="0" smtClean="0">
                <a:solidFill>
                  <a:srgbClr val="002060"/>
                </a:solidFill>
                <a:latin typeface="Arial" panose="020B0604020202020204" pitchFamily="34" charset="0"/>
                <a:cs typeface="Arial" panose="020B0604020202020204" pitchFamily="34" charset="0"/>
              </a:rPr>
              <a:t> </a:t>
            </a:r>
            <a:r>
              <a:rPr lang="en-US" sz="3000" dirty="0" err="1" smtClean="0">
                <a:solidFill>
                  <a:srgbClr val="002060"/>
                </a:solidFill>
                <a:latin typeface="Arial" panose="020B0604020202020204" pitchFamily="34" charset="0"/>
                <a:cs typeface="Arial" panose="020B0604020202020204" pitchFamily="34" charset="0"/>
              </a:rPr>
              <a:t>thước</a:t>
            </a:r>
            <a:r>
              <a:rPr lang="en-US" sz="3000" dirty="0" smtClean="0">
                <a:solidFill>
                  <a:srgbClr val="002060"/>
                </a:solidFill>
                <a:latin typeface="Arial" panose="020B0604020202020204" pitchFamily="34" charset="0"/>
                <a:cs typeface="Arial" panose="020B0604020202020204" pitchFamily="34" charset="0"/>
              </a:rPr>
              <a:t> </a:t>
            </a:r>
            <a:r>
              <a:rPr lang="en-US" sz="3000" dirty="0" err="1" smtClean="0">
                <a:solidFill>
                  <a:srgbClr val="002060"/>
                </a:solidFill>
                <a:latin typeface="Arial" panose="020B0604020202020204" pitchFamily="34" charset="0"/>
                <a:cs typeface="Arial" panose="020B0604020202020204" pitchFamily="34" charset="0"/>
              </a:rPr>
              <a:t>nhỏ</a:t>
            </a:r>
            <a:r>
              <a:rPr lang="en-US" sz="3000" dirty="0" smtClean="0">
                <a:solidFill>
                  <a:srgbClr val="002060"/>
                </a:solidFill>
                <a:latin typeface="Arial" panose="020B0604020202020204" pitchFamily="34" charset="0"/>
                <a:cs typeface="Arial" panose="020B0604020202020204" pitchFamily="34" charset="0"/>
              </a:rPr>
              <a:t>, </a:t>
            </a:r>
            <a:r>
              <a:rPr lang="en-US" sz="3000" dirty="0" err="1" smtClean="0">
                <a:solidFill>
                  <a:srgbClr val="002060"/>
                </a:solidFill>
                <a:latin typeface="Arial" panose="020B0604020202020204" pitchFamily="34" charset="0"/>
                <a:cs typeface="Arial" panose="020B0604020202020204" pitchFamily="34" charset="0"/>
              </a:rPr>
              <a:t>đa</a:t>
            </a:r>
            <a:r>
              <a:rPr lang="en-US" sz="3000" dirty="0" smtClean="0">
                <a:solidFill>
                  <a:srgbClr val="002060"/>
                </a:solidFill>
                <a:latin typeface="Arial" panose="020B0604020202020204" pitchFamily="34" charset="0"/>
                <a:cs typeface="Arial" panose="020B0604020202020204" pitchFamily="34" charset="0"/>
              </a:rPr>
              <a:t> </a:t>
            </a:r>
            <a:r>
              <a:rPr lang="en-US" sz="3000" dirty="0" err="1" smtClean="0">
                <a:solidFill>
                  <a:srgbClr val="002060"/>
                </a:solidFill>
                <a:latin typeface="Arial" panose="020B0604020202020204" pitchFamily="34" charset="0"/>
                <a:cs typeface="Arial" panose="020B0604020202020204" pitchFamily="34" charset="0"/>
              </a:rPr>
              <a:t>dạng</a:t>
            </a:r>
            <a:endParaRPr lang="en-US" sz="3000" dirty="0">
              <a:solidFill>
                <a:srgbClr val="002060"/>
              </a:solidFill>
              <a:latin typeface="Arial" panose="020B0604020202020204" pitchFamily="34" charset="0"/>
              <a:cs typeface="Arial" panose="020B0604020202020204" pitchFamily="34" charset="0"/>
            </a:endParaRPr>
          </a:p>
        </p:txBody>
      </p:sp>
      <p:sp>
        <p:nvSpPr>
          <p:cNvPr id="23" name="TextBox 238"/>
          <p:cNvSpPr txBox="1"/>
          <p:nvPr/>
        </p:nvSpPr>
        <p:spPr>
          <a:xfrm>
            <a:off x="7922843" y="2098481"/>
            <a:ext cx="3034192" cy="1000260"/>
          </a:xfrm>
          <a:prstGeom prst="rect">
            <a:avLst/>
          </a:prstGeom>
          <a:noFill/>
        </p:spPr>
        <p:txBody>
          <a:bodyPr wrap="square" lIns="76187" tIns="38093" rIns="76187" bIns="38093">
            <a:spAutoFit/>
          </a:bodyPr>
          <a:lstStyle/>
          <a:p>
            <a:pPr algn="just"/>
            <a:r>
              <a:rPr lang="en-US" sz="3000" dirty="0" err="1" smtClean="0">
                <a:solidFill>
                  <a:srgbClr val="002060"/>
                </a:solidFill>
                <a:latin typeface="Arial" panose="020B0604020202020204" pitchFamily="34" charset="0"/>
                <a:cs typeface="Arial" panose="020B0604020202020204" pitchFamily="34" charset="0"/>
              </a:rPr>
              <a:t>Nhiều</a:t>
            </a:r>
            <a:r>
              <a:rPr lang="en-US" sz="3000" dirty="0" smtClean="0">
                <a:solidFill>
                  <a:srgbClr val="002060"/>
                </a:solidFill>
                <a:latin typeface="Arial" panose="020B0604020202020204" pitchFamily="34" charset="0"/>
                <a:cs typeface="Arial" panose="020B0604020202020204" pitchFamily="34" charset="0"/>
              </a:rPr>
              <a:t> </a:t>
            </a:r>
            <a:r>
              <a:rPr lang="en-US" sz="3000" dirty="0" err="1" smtClean="0">
                <a:solidFill>
                  <a:srgbClr val="002060"/>
                </a:solidFill>
                <a:latin typeface="Arial" panose="020B0604020202020204" pitchFamily="34" charset="0"/>
                <a:cs typeface="Arial" panose="020B0604020202020204" pitchFamily="34" charset="0"/>
              </a:rPr>
              <a:t>hình</a:t>
            </a:r>
            <a:r>
              <a:rPr lang="en-US" sz="3000" dirty="0" smtClean="0">
                <a:solidFill>
                  <a:srgbClr val="002060"/>
                </a:solidFill>
                <a:latin typeface="Arial" panose="020B0604020202020204" pitchFamily="34" charset="0"/>
                <a:cs typeface="Arial" panose="020B0604020202020204" pitchFamily="34" charset="0"/>
              </a:rPr>
              <a:t> </a:t>
            </a:r>
            <a:r>
              <a:rPr lang="en-US" sz="3000" dirty="0" err="1" smtClean="0">
                <a:solidFill>
                  <a:srgbClr val="002060"/>
                </a:solidFill>
                <a:latin typeface="Arial" panose="020B0604020202020204" pitchFamily="34" charset="0"/>
                <a:cs typeface="Arial" panose="020B0604020202020204" pitchFamily="34" charset="0"/>
              </a:rPr>
              <a:t>dạng</a:t>
            </a:r>
            <a:r>
              <a:rPr lang="en-US" sz="3000" dirty="0" smtClean="0">
                <a:solidFill>
                  <a:srgbClr val="002060"/>
                </a:solidFill>
                <a:latin typeface="Arial" panose="020B0604020202020204" pitchFamily="34" charset="0"/>
                <a:cs typeface="Arial" panose="020B0604020202020204" pitchFamily="34" charset="0"/>
              </a:rPr>
              <a:t> </a:t>
            </a:r>
            <a:r>
              <a:rPr lang="en-US" sz="3000" dirty="0" err="1" smtClean="0">
                <a:solidFill>
                  <a:srgbClr val="002060"/>
                </a:solidFill>
                <a:latin typeface="Arial" panose="020B0604020202020204" pitchFamily="34" charset="0"/>
                <a:cs typeface="Arial" panose="020B0604020202020204" pitchFamily="34" charset="0"/>
              </a:rPr>
              <a:t>khác</a:t>
            </a:r>
            <a:r>
              <a:rPr lang="en-US" sz="3000" dirty="0" smtClean="0">
                <a:solidFill>
                  <a:srgbClr val="002060"/>
                </a:solidFill>
                <a:latin typeface="Arial" panose="020B0604020202020204" pitchFamily="34" charset="0"/>
                <a:cs typeface="Arial" panose="020B0604020202020204" pitchFamily="34" charset="0"/>
              </a:rPr>
              <a:t> </a:t>
            </a:r>
            <a:r>
              <a:rPr lang="en-US" sz="3000" dirty="0" err="1" smtClean="0">
                <a:solidFill>
                  <a:srgbClr val="002060"/>
                </a:solidFill>
                <a:latin typeface="Arial" panose="020B0604020202020204" pitchFamily="34" charset="0"/>
                <a:cs typeface="Arial" panose="020B0604020202020204" pitchFamily="34" charset="0"/>
              </a:rPr>
              <a:t>nhau</a:t>
            </a:r>
            <a:r>
              <a:rPr lang="en-US" sz="3000" dirty="0" smtClean="0">
                <a:solidFill>
                  <a:srgbClr val="002060"/>
                </a:solidFill>
                <a:latin typeface="Arial" panose="020B0604020202020204" pitchFamily="34" charset="0"/>
                <a:cs typeface="Arial" panose="020B0604020202020204" pitchFamily="34" charset="0"/>
              </a:rPr>
              <a:t>.</a:t>
            </a:r>
            <a:endParaRPr lang="en-US" sz="3000" dirty="0">
              <a:solidFill>
                <a:srgbClr val="002060"/>
              </a:solidFill>
              <a:latin typeface="Arial" panose="020B0604020202020204" pitchFamily="34" charset="0"/>
              <a:cs typeface="Arial" panose="020B0604020202020204" pitchFamily="34" charset="0"/>
            </a:endParaRPr>
          </a:p>
        </p:txBody>
      </p:sp>
      <p:sp>
        <p:nvSpPr>
          <p:cNvPr id="28" name="TextBox 27"/>
          <p:cNvSpPr txBox="1"/>
          <p:nvPr/>
        </p:nvSpPr>
        <p:spPr>
          <a:xfrm>
            <a:off x="1074127" y="4141874"/>
            <a:ext cx="10860370" cy="1478418"/>
          </a:xfrm>
          <a:prstGeom prst="rect">
            <a:avLst/>
          </a:prstGeom>
          <a:noFill/>
        </p:spPr>
        <p:txBody>
          <a:bodyPr wrap="square" rtlCol="0">
            <a:spAutoFit/>
          </a:bodyPr>
          <a:lstStyle/>
          <a:p>
            <a:pPr algn="just">
              <a:lnSpc>
                <a:spcPct val="150000"/>
              </a:lnSpc>
            </a:pPr>
            <a:r>
              <a:rPr lang="en-US" sz="3200" dirty="0" err="1" smtClean="0">
                <a:latin typeface="Arial" panose="020B0604020202020204" pitchFamily="34" charset="0"/>
                <a:cs typeface="Arial" panose="020B0604020202020204" pitchFamily="34" charset="0"/>
              </a:rPr>
              <a:t>Sự</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nhau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về</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kích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thước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tế</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ý </a:t>
            </a:r>
            <a:r>
              <a:rPr lang="en-US" sz="3200" dirty="0" err="1" smtClean="0">
                <a:latin typeface="Arial" panose="020B0604020202020204" pitchFamily="34" charset="0"/>
                <a:cs typeface="Arial" panose="020B0604020202020204" pitchFamily="34" charset="0"/>
              </a:rPr>
              <a:t>nghĩa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với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sinh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vật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40" y="4437599"/>
            <a:ext cx="610106" cy="978209"/>
          </a:xfrm>
          <a:prstGeom prst="rect">
            <a:avLst/>
          </a:prstGeom>
        </p:spPr>
      </p:pic>
      <p:sp>
        <p:nvSpPr>
          <p:cNvPr id="30" name="TextBox 29"/>
          <p:cNvSpPr txBox="1"/>
          <p:nvPr/>
        </p:nvSpPr>
        <p:spPr>
          <a:xfrm>
            <a:off x="1612358" y="4539313"/>
            <a:ext cx="8562896" cy="739754"/>
          </a:xfrm>
          <a:prstGeom prst="rect">
            <a:avLst/>
          </a:prstGeom>
          <a:noFill/>
        </p:spPr>
        <p:txBody>
          <a:bodyPr wrap="square" rtlCol="0">
            <a:spAutoFit/>
          </a:bodyPr>
          <a:lstStyle/>
          <a:p>
            <a:pPr algn="just">
              <a:lnSpc>
                <a:spcPct val="150000"/>
              </a:lnSpc>
            </a:pPr>
            <a:r>
              <a:rPr lang="en-US" sz="3200" dirty="0" err="1" smtClean="0">
                <a:solidFill>
                  <a:srgbClr val="FF00FF"/>
                </a:solidFill>
                <a:latin typeface="Arial" panose="020B0604020202020204" pitchFamily="34" charset="0"/>
                <a:cs typeface="Arial" panose="020B0604020202020204" pitchFamily="34" charset="0"/>
              </a:rPr>
              <a:t>Phù</a:t>
            </a:r>
            <a:r>
              <a:rPr lang="en-US" sz="3200" dirty="0" smtClean="0">
                <a:solidFill>
                  <a:srgbClr val="FF00FF"/>
                </a:solidFill>
                <a:latin typeface="Arial" panose="020B0604020202020204" pitchFamily="34" charset="0"/>
                <a:cs typeface="Arial" panose="020B0604020202020204" pitchFamily="34" charset="0"/>
              </a:rPr>
              <a:t> </a:t>
            </a:r>
            <a:r>
              <a:rPr lang="en-US" sz="3200" dirty="0" err="1" smtClean="0">
                <a:solidFill>
                  <a:srgbClr val="FF00FF"/>
                </a:solidFill>
                <a:latin typeface="Arial" panose="020B0604020202020204" pitchFamily="34" charset="0"/>
                <a:cs typeface="Arial" panose="020B0604020202020204" pitchFamily="34" charset="0"/>
              </a:rPr>
              <a:t>hợp</a:t>
            </a:r>
            <a:r>
              <a:rPr lang="en-US" sz="3200" dirty="0" smtClean="0">
                <a:solidFill>
                  <a:srgbClr val="FF00FF"/>
                </a:solidFill>
                <a:latin typeface="Arial" panose="020B0604020202020204" pitchFamily="34" charset="0"/>
                <a:cs typeface="Arial" panose="020B0604020202020204" pitchFamily="34" charset="0"/>
              </a:rPr>
              <a:t> </a:t>
            </a:r>
            <a:r>
              <a:rPr lang="en-US" sz="3200" dirty="0" err="1" smtClean="0">
                <a:solidFill>
                  <a:srgbClr val="FF00FF"/>
                </a:solidFill>
                <a:latin typeface="Arial" panose="020B0604020202020204" pitchFamily="34" charset="0"/>
                <a:cs typeface="Arial" panose="020B0604020202020204" pitchFamily="34" charset="0"/>
              </a:rPr>
              <a:t>với</a:t>
            </a:r>
            <a:r>
              <a:rPr lang="en-US" sz="3200" dirty="0" smtClean="0">
                <a:solidFill>
                  <a:srgbClr val="FF00FF"/>
                </a:solidFill>
                <a:latin typeface="Arial" panose="020B0604020202020204" pitchFamily="34" charset="0"/>
                <a:cs typeface="Arial" panose="020B0604020202020204" pitchFamily="34" charset="0"/>
              </a:rPr>
              <a:t> </a:t>
            </a:r>
            <a:r>
              <a:rPr lang="en-US" sz="3200" dirty="0" err="1" smtClean="0">
                <a:solidFill>
                  <a:srgbClr val="FF00FF"/>
                </a:solidFill>
                <a:latin typeface="Arial" panose="020B0604020202020204" pitchFamily="34" charset="0"/>
                <a:cs typeface="Arial" panose="020B0604020202020204" pitchFamily="34" charset="0"/>
              </a:rPr>
              <a:t>chức</a:t>
            </a:r>
            <a:r>
              <a:rPr lang="en-US" sz="3200" dirty="0" smtClean="0">
                <a:solidFill>
                  <a:srgbClr val="FF00FF"/>
                </a:solidFill>
                <a:latin typeface="Arial" panose="020B0604020202020204" pitchFamily="34" charset="0"/>
                <a:cs typeface="Arial" panose="020B0604020202020204" pitchFamily="34" charset="0"/>
              </a:rPr>
              <a:t> </a:t>
            </a:r>
            <a:r>
              <a:rPr lang="en-US" sz="3200" dirty="0" err="1" smtClean="0">
                <a:solidFill>
                  <a:srgbClr val="FF00FF"/>
                </a:solidFill>
                <a:latin typeface="Arial" panose="020B0604020202020204" pitchFamily="34" charset="0"/>
                <a:cs typeface="Arial" panose="020B0604020202020204" pitchFamily="34" charset="0"/>
              </a:rPr>
              <a:t>năng</a:t>
            </a:r>
            <a:r>
              <a:rPr lang="en-US" sz="3200" dirty="0" smtClean="0">
                <a:solidFill>
                  <a:srgbClr val="FF00FF"/>
                </a:solidFill>
                <a:latin typeface="Arial" panose="020B0604020202020204" pitchFamily="34" charset="0"/>
                <a:cs typeface="Arial" panose="020B0604020202020204" pitchFamily="34" charset="0"/>
              </a:rPr>
              <a:t> </a:t>
            </a:r>
            <a:r>
              <a:rPr lang="en-US" sz="3200" dirty="0" err="1" smtClean="0">
                <a:solidFill>
                  <a:srgbClr val="FF00FF"/>
                </a:solidFill>
                <a:latin typeface="Arial" panose="020B0604020202020204" pitchFamily="34" charset="0"/>
                <a:cs typeface="Arial" panose="020B0604020202020204" pitchFamily="34" charset="0"/>
              </a:rPr>
              <a:t>mà</a:t>
            </a:r>
            <a:r>
              <a:rPr lang="en-US" sz="3200" dirty="0" smtClean="0">
                <a:solidFill>
                  <a:srgbClr val="FF00FF"/>
                </a:solidFill>
                <a:latin typeface="Arial" panose="020B0604020202020204" pitchFamily="34" charset="0"/>
                <a:cs typeface="Arial" panose="020B0604020202020204" pitchFamily="34" charset="0"/>
              </a:rPr>
              <a:t> </a:t>
            </a:r>
            <a:r>
              <a:rPr lang="en-US" sz="3200" dirty="0" err="1" smtClean="0">
                <a:solidFill>
                  <a:srgbClr val="FF00FF"/>
                </a:solidFill>
                <a:latin typeface="Arial" panose="020B0604020202020204" pitchFamily="34" charset="0"/>
                <a:cs typeface="Arial" panose="020B0604020202020204" pitchFamily="34" charset="0"/>
              </a:rPr>
              <a:t>tế</a:t>
            </a:r>
            <a:r>
              <a:rPr lang="en-US" sz="3200" dirty="0" smtClean="0">
                <a:solidFill>
                  <a:srgbClr val="FF00FF"/>
                </a:solidFill>
                <a:latin typeface="Arial" panose="020B0604020202020204" pitchFamily="34" charset="0"/>
                <a:cs typeface="Arial" panose="020B0604020202020204" pitchFamily="34" charset="0"/>
              </a:rPr>
              <a:t> </a:t>
            </a:r>
            <a:r>
              <a:rPr lang="en-US" sz="3200" dirty="0" err="1" smtClean="0">
                <a:solidFill>
                  <a:srgbClr val="FF00FF"/>
                </a:solidFill>
                <a:latin typeface="Arial" panose="020B0604020202020204" pitchFamily="34" charset="0"/>
                <a:cs typeface="Arial" panose="020B0604020202020204" pitchFamily="34" charset="0"/>
              </a:rPr>
              <a:t>bào</a:t>
            </a:r>
            <a:r>
              <a:rPr lang="en-US" sz="3200" dirty="0" smtClean="0">
                <a:solidFill>
                  <a:srgbClr val="FF00FF"/>
                </a:solidFill>
                <a:latin typeface="Arial" panose="020B0604020202020204" pitchFamily="34" charset="0"/>
                <a:cs typeface="Arial" panose="020B0604020202020204" pitchFamily="34" charset="0"/>
              </a:rPr>
              <a:t> </a:t>
            </a:r>
            <a:r>
              <a:rPr lang="en-US" sz="3200" dirty="0" err="1" smtClean="0">
                <a:solidFill>
                  <a:srgbClr val="FF00FF"/>
                </a:solidFill>
                <a:latin typeface="Arial" panose="020B0604020202020204" pitchFamily="34" charset="0"/>
                <a:cs typeface="Arial" panose="020B0604020202020204" pitchFamily="34" charset="0"/>
              </a:rPr>
              <a:t>đảm</a:t>
            </a:r>
            <a:r>
              <a:rPr lang="en-US" sz="3200" dirty="0" smtClean="0">
                <a:solidFill>
                  <a:srgbClr val="FF00FF"/>
                </a:solidFill>
                <a:latin typeface="Arial" panose="020B0604020202020204" pitchFamily="34" charset="0"/>
                <a:cs typeface="Arial" panose="020B0604020202020204" pitchFamily="34" charset="0"/>
              </a:rPr>
              <a:t> </a:t>
            </a:r>
            <a:r>
              <a:rPr lang="en-US" sz="3200" dirty="0" err="1" smtClean="0">
                <a:solidFill>
                  <a:srgbClr val="FF00FF"/>
                </a:solidFill>
                <a:latin typeface="Arial" panose="020B0604020202020204" pitchFamily="34" charset="0"/>
                <a:cs typeface="Arial" panose="020B0604020202020204" pitchFamily="34" charset="0"/>
              </a:rPr>
              <a:t>nhiệm</a:t>
            </a:r>
            <a:endParaRPr lang="en-US" sz="3200" dirty="0">
              <a:solidFill>
                <a:srgbClr val="FF00FF"/>
              </a:solidFill>
              <a:latin typeface="Arial" panose="020B0604020202020204" pitchFamily="34" charset="0"/>
              <a:cs typeface="Arial" panose="020B0604020202020204" pitchFamily="34" charset="0"/>
            </a:endParaRPr>
          </a:p>
        </p:txBody>
      </p:sp>
      <p:sp>
        <p:nvSpPr>
          <p:cNvPr id="22"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14" presetClass="exit" presetSubtype="10" fill="hold" nodeType="withEffect">
                                  <p:stCondLst>
                                    <p:cond delay="0"/>
                                  </p:stCondLst>
                                  <p:childTnLst>
                                    <p:animEffect transition="out" filter="randombar(horizontal)">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8" grpId="0"/>
      <p:bldP spid="28" grpId="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300506"/>
            <a:ext cx="5666930"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1"/>
          <a:srcRect l="24716" t="30280" r="45476" b="47306"/>
          <a:stretch>
            <a:fillRect/>
          </a:stretch>
        </p:blipFill>
        <p:spPr>
          <a:xfrm>
            <a:off x="6166164" y="76543"/>
            <a:ext cx="5934944" cy="2509083"/>
          </a:xfrm>
          <a:prstGeom prst="rect">
            <a:avLst/>
          </a:prstGeom>
        </p:spPr>
      </p:pic>
      <p:grpSp>
        <p:nvGrpSpPr>
          <p:cNvPr id="8" name="Group 7"/>
          <p:cNvGrpSpPr/>
          <p:nvPr/>
        </p:nvGrpSpPr>
        <p:grpSpPr>
          <a:xfrm>
            <a:off x="197841" y="2282004"/>
            <a:ext cx="10456254" cy="4388528"/>
            <a:chOff x="40182" y="2360834"/>
            <a:chExt cx="10456254" cy="4388528"/>
          </a:xfrm>
        </p:grpSpPr>
        <p:pic>
          <p:nvPicPr>
            <p:cNvPr id="6" name="Picture 5"/>
            <p:cNvPicPr>
              <a:picLocks noChangeAspect="1"/>
            </p:cNvPicPr>
            <p:nvPr/>
          </p:nvPicPr>
          <p:blipFill rotWithShape="1">
            <a:blip r:embed="rId2"/>
            <a:srcRect l="21687" t="34159" r="47778" b="16056"/>
            <a:stretch>
              <a:fillRect/>
            </a:stretch>
          </p:blipFill>
          <p:spPr>
            <a:xfrm>
              <a:off x="40182" y="2360834"/>
              <a:ext cx="4787484" cy="4388528"/>
            </a:xfrm>
            <a:prstGeom prst="rect">
              <a:avLst/>
            </a:prstGeom>
          </p:spPr>
        </p:pic>
        <p:pic>
          <p:nvPicPr>
            <p:cNvPr id="7" name="Picture 6"/>
            <p:cNvPicPr>
              <a:picLocks noChangeAspect="1"/>
            </p:cNvPicPr>
            <p:nvPr/>
          </p:nvPicPr>
          <p:blipFill rotWithShape="1">
            <a:blip r:embed="rId3"/>
            <a:srcRect l="21876" t="25539" r="48506" b="41056"/>
            <a:stretch>
              <a:fillRect/>
            </a:stretch>
          </p:blipFill>
          <p:spPr>
            <a:xfrm>
              <a:off x="4827666" y="3154824"/>
              <a:ext cx="5668770" cy="3594538"/>
            </a:xfrm>
            <a:prstGeom prst="rect">
              <a:avLst/>
            </a:prstGeom>
          </p:spPr>
        </p:pic>
      </p:grpSp>
      <p:sp>
        <p:nvSpPr>
          <p:cNvPr id="12" name="Donut 11"/>
          <p:cNvSpPr/>
          <p:nvPr/>
        </p:nvSpPr>
        <p:spPr>
          <a:xfrm>
            <a:off x="7536064" y="1644136"/>
            <a:ext cx="1497578" cy="577463"/>
          </a:xfrm>
          <a:prstGeom prst="donut">
            <a:avLst>
              <a:gd name="adj" fmla="val 5064"/>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3" name="Donut 12"/>
          <p:cNvSpPr/>
          <p:nvPr/>
        </p:nvSpPr>
        <p:spPr>
          <a:xfrm>
            <a:off x="2585665" y="2126943"/>
            <a:ext cx="1294684" cy="443720"/>
          </a:xfrm>
          <a:prstGeom prst="donut">
            <a:avLst>
              <a:gd name="adj" fmla="val 5064"/>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4" name="Donut 13"/>
          <p:cNvSpPr/>
          <p:nvPr/>
        </p:nvSpPr>
        <p:spPr>
          <a:xfrm>
            <a:off x="6104397" y="2900854"/>
            <a:ext cx="1825658" cy="570727"/>
          </a:xfrm>
          <a:prstGeom prst="donut">
            <a:avLst>
              <a:gd name="adj" fmla="val 5064"/>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5" name="Donut 14"/>
          <p:cNvSpPr/>
          <p:nvPr/>
        </p:nvSpPr>
        <p:spPr>
          <a:xfrm>
            <a:off x="9457752" y="199866"/>
            <a:ext cx="1497578" cy="577463"/>
          </a:xfrm>
          <a:prstGeom prst="donut">
            <a:avLst>
              <a:gd name="adj" fmla="val 50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6" name="Donut 15"/>
          <p:cNvSpPr/>
          <p:nvPr/>
        </p:nvSpPr>
        <p:spPr>
          <a:xfrm>
            <a:off x="2591583" y="2434673"/>
            <a:ext cx="1294684" cy="443720"/>
          </a:xfrm>
          <a:prstGeom prst="donut">
            <a:avLst>
              <a:gd name="adj" fmla="val 50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7" name="Donut 16"/>
          <p:cNvSpPr/>
          <p:nvPr/>
        </p:nvSpPr>
        <p:spPr>
          <a:xfrm>
            <a:off x="6779172" y="3379616"/>
            <a:ext cx="1729502" cy="441458"/>
          </a:xfrm>
          <a:prstGeom prst="donut">
            <a:avLst>
              <a:gd name="adj" fmla="val 50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8" name="Donut 17"/>
          <p:cNvSpPr/>
          <p:nvPr/>
        </p:nvSpPr>
        <p:spPr>
          <a:xfrm>
            <a:off x="10581030" y="-10946"/>
            <a:ext cx="1444406" cy="420849"/>
          </a:xfrm>
          <a:prstGeom prst="donut">
            <a:avLst>
              <a:gd name="adj" fmla="val 5064"/>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9" name="Donut 18"/>
          <p:cNvSpPr/>
          <p:nvPr/>
        </p:nvSpPr>
        <p:spPr>
          <a:xfrm>
            <a:off x="2603613" y="2723332"/>
            <a:ext cx="1248716" cy="355516"/>
          </a:xfrm>
          <a:prstGeom prst="donut">
            <a:avLst>
              <a:gd name="adj" fmla="val 5064"/>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0" name="Donut 19"/>
          <p:cNvSpPr/>
          <p:nvPr/>
        </p:nvSpPr>
        <p:spPr>
          <a:xfrm>
            <a:off x="8059262" y="2883835"/>
            <a:ext cx="1760838" cy="562721"/>
          </a:xfrm>
          <a:prstGeom prst="donut">
            <a:avLst>
              <a:gd name="adj" fmla="val 5064"/>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2" name="Donut 21"/>
          <p:cNvSpPr/>
          <p:nvPr/>
        </p:nvSpPr>
        <p:spPr>
          <a:xfrm>
            <a:off x="3662374" y="3174961"/>
            <a:ext cx="1497578" cy="577463"/>
          </a:xfrm>
          <a:prstGeom prst="donut">
            <a:avLst>
              <a:gd name="adj" fmla="val 506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3" name="TextBox 22"/>
          <p:cNvSpPr txBox="1"/>
          <p:nvPr/>
        </p:nvSpPr>
        <p:spPr>
          <a:xfrm>
            <a:off x="0" y="775714"/>
            <a:ext cx="8720919"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2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thực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1186221"/>
            <a:ext cx="8996082"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thực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1" name="文本框 30"/>
          <p:cNvSpPr txBox="1"/>
          <p:nvPr/>
        </p:nvSpPr>
        <p:spPr>
          <a:xfrm>
            <a:off x="4985781" y="0"/>
            <a:ext cx="3956509"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1" nodeType="clickEffect">
                                  <p:stCondLst>
                                    <p:cond delay="0"/>
                                  </p:stCondLst>
                                  <p:childTnLst>
                                    <p:animEffect transition="out" filter="wipe(down)">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22" presetClass="exit" presetSubtype="4" fill="hold" grpId="1" nodeType="withEffect">
                                  <p:stCondLst>
                                    <p:cond delay="0"/>
                                  </p:stCondLst>
                                  <p:childTnLst>
                                    <p:animEffect transition="out" filter="wipe(down)">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22" presetClass="exit" presetSubtype="4" fill="hold" grpId="1" nodeType="withEffect">
                                  <p:stCondLst>
                                    <p:cond delay="0"/>
                                  </p:stCondLst>
                                  <p:childTnLst>
                                    <p:animEffect transition="out" filter="wipe(down)">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down)">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grpId="1" nodeType="clickEffect">
                                  <p:stCondLst>
                                    <p:cond delay="0"/>
                                  </p:stCondLst>
                                  <p:childTnLst>
                                    <p:animEffect transition="out" filter="wipe(down)">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22" presetClass="exit" presetSubtype="4" fill="hold" grpId="1" nodeType="withEffect">
                                  <p:stCondLst>
                                    <p:cond delay="0"/>
                                  </p:stCondLst>
                                  <p:childTnLst>
                                    <p:animEffect transition="out" filter="wipe(down)">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par>
                                <p:cTn id="74" presetID="22" presetClass="exit" presetSubtype="4" fill="hold" grpId="1" nodeType="withEffect">
                                  <p:stCondLst>
                                    <p:cond delay="0"/>
                                  </p:stCondLst>
                                  <p:childTnLst>
                                    <p:animEffect transition="out" filter="wipe(down)">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2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par>
                                <p:cTn id="80" presetID="22" presetClass="exit" presetSubtype="4" fill="hold" grpId="1" nodeType="withEffect">
                                  <p:stCondLst>
                                    <p:cond delay="0"/>
                                  </p:stCondLst>
                                  <p:childTnLst>
                                    <p:animEffect transition="out" filter="wipe(down)">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3"/>
                                        </p:tgtEl>
                                        <p:attrNameLst>
                                          <p:attrName>ppt_y</p:attrName>
                                        </p:attrNameLst>
                                      </p:cBhvr>
                                      <p:tavLst>
                                        <p:tav tm="0">
                                          <p:val>
                                            <p:strVal val="#ppt_y"/>
                                          </p:val>
                                        </p:tav>
                                        <p:tav tm="100000">
                                          <p:val>
                                            <p:strVal val="#ppt_y"/>
                                          </p:val>
                                        </p:tav>
                                      </p:tavLst>
                                    </p:anim>
                                    <p:anim calcmode="lin" valueType="num">
                                      <p:cBhvr>
                                        <p:cTn id="8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41" presetClass="entr" presetSubtype="0" fill="hold" grpId="0" nodeType="clickEffect">
                                  <p:stCondLst>
                                    <p:cond delay="0"/>
                                  </p:stCondLst>
                                  <p:iterate type="lt">
                                    <p:tmPct val="10000"/>
                                  </p:iterate>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4"/>
                                        </p:tgtEl>
                                        <p:attrNameLst>
                                          <p:attrName>ppt_y</p:attrName>
                                        </p:attrNameLst>
                                      </p:cBhvr>
                                      <p:tavLst>
                                        <p:tav tm="0">
                                          <p:val>
                                            <p:strVal val="#ppt_y"/>
                                          </p:val>
                                        </p:tav>
                                        <p:tav tm="100000">
                                          <p:val>
                                            <p:strVal val="#ppt_y"/>
                                          </p:val>
                                        </p:tav>
                                      </p:tavLst>
                                    </p:anim>
                                    <p:anim calcmode="lin" valueType="num">
                                      <p:cBhvr>
                                        <p:cTn id="9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542552"/>
            <a:ext cx="6928171" cy="52322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2800" dirty="0" smtClean="0">
                <a:solidFill>
                  <a:srgbClr val="0000FF"/>
                </a:solidFill>
                <a:latin typeface="Times New Roman" panose="02020603050405020304" pitchFamily="18" charset="0"/>
                <a:cs typeface="Times New Roman" panose="02020603050405020304" pitchFamily="18" charset="0"/>
              </a:rPr>
              <a:t>I.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282027" y="1571002"/>
          <a:ext cx="4337269" cy="4209786"/>
        </p:xfrm>
        <a:graphic>
          <a:graphicData uri="http://schemas.openxmlformats.org/drawingml/2006/table">
            <a:tbl>
              <a:tblPr firstRow="1" bandRow="1">
                <a:tableStyleId>{5940675A-B579-460E-94D1-54222C63F5DA}</a:tableStyleId>
              </a:tblPr>
              <a:tblGrid>
                <a:gridCol w="4337269"/>
              </a:tblGrid>
              <a:tr h="1280160">
                <a:tc>
                  <a:txBody>
                    <a:bodyPr/>
                    <a:lstStyle/>
                    <a:p>
                      <a:pPr algn="ctr"/>
                      <a:r>
                        <a:rPr lang="en-US" sz="3200" dirty="0" smtClean="0">
                          <a:solidFill>
                            <a:schemeClr val="bg1"/>
                          </a:solidFill>
                          <a:latin typeface="Arial" panose="020B0604020202020204" pitchFamily="34" charset="0"/>
                          <a:cs typeface="Arial" panose="020B0604020202020204" pitchFamily="34" charset="0"/>
                        </a:rPr>
                        <a:t>A. </a:t>
                      </a:r>
                      <a:r>
                        <a:rPr lang="en-US" sz="3200" dirty="0" err="1" smtClean="0">
                          <a:solidFill>
                            <a:schemeClr val="bg1"/>
                          </a:solidFill>
                          <a:latin typeface="Arial" panose="020B0604020202020204" pitchFamily="34" charset="0"/>
                          <a:cs typeface="Arial" panose="020B0604020202020204" pitchFamily="34" charset="0"/>
                        </a:rPr>
                        <a:t>Thành</a:t>
                      </a:r>
                      <a:r>
                        <a:rPr lang="en-US" sz="3200" baseline="0" dirty="0" smtClean="0">
                          <a:solidFill>
                            <a:schemeClr val="bg1"/>
                          </a:solidFill>
                          <a:latin typeface="Arial" panose="020B0604020202020204" pitchFamily="34" charset="0"/>
                          <a:cs typeface="Arial" panose="020B0604020202020204" pitchFamily="34" charset="0"/>
                        </a:rPr>
                        <a:t> </a:t>
                      </a:r>
                      <a:r>
                        <a:rPr lang="en-US" sz="3200" baseline="0" dirty="0" err="1" smtClean="0">
                          <a:solidFill>
                            <a:schemeClr val="bg1"/>
                          </a:solidFill>
                          <a:latin typeface="Arial" panose="020B0604020202020204" pitchFamily="34" charset="0"/>
                          <a:cs typeface="Arial" panose="020B0604020202020204" pitchFamily="34" charset="0"/>
                        </a:rPr>
                        <a:t>phần</a:t>
                      </a:r>
                      <a:r>
                        <a:rPr lang="en-US" sz="3200" baseline="0" dirty="0" smtClean="0">
                          <a:solidFill>
                            <a:schemeClr val="bg1"/>
                          </a:solidFill>
                          <a:latin typeface="Arial" panose="020B0604020202020204" pitchFamily="34" charset="0"/>
                          <a:cs typeface="Arial" panose="020B0604020202020204" pitchFamily="34" charset="0"/>
                        </a:rPr>
                        <a:t> </a:t>
                      </a:r>
                      <a:r>
                        <a:rPr lang="en-US" sz="3200" baseline="0" dirty="0" err="1" smtClean="0">
                          <a:solidFill>
                            <a:schemeClr val="bg1"/>
                          </a:solidFill>
                          <a:latin typeface="Arial" panose="020B0604020202020204" pitchFamily="34" charset="0"/>
                          <a:cs typeface="Arial" panose="020B0604020202020204" pitchFamily="34" charset="0"/>
                        </a:rPr>
                        <a:t>cấu</a:t>
                      </a:r>
                      <a:r>
                        <a:rPr lang="en-US" sz="3200" baseline="0" dirty="0" smtClean="0">
                          <a:solidFill>
                            <a:schemeClr val="bg1"/>
                          </a:solidFill>
                          <a:latin typeface="Arial" panose="020B0604020202020204" pitchFamily="34" charset="0"/>
                          <a:cs typeface="Arial" panose="020B0604020202020204" pitchFamily="34" charset="0"/>
                        </a:rPr>
                        <a:t> </a:t>
                      </a:r>
                      <a:r>
                        <a:rPr lang="en-US" sz="3200" baseline="0" dirty="0" err="1" smtClean="0">
                          <a:solidFill>
                            <a:schemeClr val="bg1"/>
                          </a:solidFill>
                          <a:latin typeface="Arial" panose="020B0604020202020204" pitchFamily="34" charset="0"/>
                          <a:cs typeface="Arial" panose="020B0604020202020204" pitchFamily="34" charset="0"/>
                        </a:rPr>
                        <a:t>tạo</a:t>
                      </a:r>
                      <a:r>
                        <a:rPr lang="en-US" sz="3200" baseline="0" dirty="0" smtClean="0">
                          <a:solidFill>
                            <a:schemeClr val="bg1"/>
                          </a:solidFill>
                          <a:latin typeface="Arial" panose="020B0604020202020204" pitchFamily="34" charset="0"/>
                          <a:cs typeface="Arial" panose="020B0604020202020204" pitchFamily="34" charset="0"/>
                        </a:rPr>
                        <a:t> </a:t>
                      </a:r>
                      <a:r>
                        <a:rPr lang="en-US" sz="3200" baseline="0" dirty="0" err="1" smtClean="0">
                          <a:solidFill>
                            <a:schemeClr val="bg1"/>
                          </a:solidFill>
                          <a:latin typeface="Arial" panose="020B0604020202020204" pitchFamily="34" charset="0"/>
                          <a:cs typeface="Arial" panose="020B0604020202020204" pitchFamily="34" charset="0"/>
                        </a:rPr>
                        <a:t>tế</a:t>
                      </a:r>
                      <a:r>
                        <a:rPr lang="en-US" sz="3200" baseline="0" dirty="0" smtClean="0">
                          <a:solidFill>
                            <a:schemeClr val="bg1"/>
                          </a:solidFill>
                          <a:latin typeface="Arial" panose="020B0604020202020204" pitchFamily="34" charset="0"/>
                          <a:cs typeface="Arial" panose="020B0604020202020204" pitchFamily="34" charset="0"/>
                        </a:rPr>
                        <a:t> </a:t>
                      </a:r>
                      <a:r>
                        <a:rPr lang="en-US" sz="3200" baseline="0" dirty="0" err="1" smtClean="0">
                          <a:solidFill>
                            <a:schemeClr val="bg1"/>
                          </a:solidFill>
                          <a:latin typeface="Arial" panose="020B0604020202020204" pitchFamily="34" charset="0"/>
                          <a:cs typeface="Arial" panose="020B0604020202020204" pitchFamily="34" charset="0"/>
                        </a:rPr>
                        <a:t>bào</a:t>
                      </a:r>
                      <a:endParaRPr lang="en-US" sz="3200" dirty="0">
                        <a:solidFill>
                          <a:schemeClr val="bg1"/>
                        </a:solidFill>
                        <a:latin typeface="Arial" panose="020B0604020202020204" pitchFamily="34" charset="0"/>
                        <a:cs typeface="Arial" panose="020B0604020202020204" pitchFamily="34" charset="0"/>
                      </a:endParaRPr>
                    </a:p>
                  </a:txBody>
                  <a:tcPr anchor="ctr">
                    <a:solidFill>
                      <a:schemeClr val="tx2">
                        <a:lumMod val="50000"/>
                      </a:schemeClr>
                    </a:solidFill>
                  </a:tcPr>
                </a:tc>
              </a:tr>
              <a:tr h="824733">
                <a:tc>
                  <a:txBody>
                    <a:bodyPr/>
                    <a:lstStyle/>
                    <a:p>
                      <a:r>
                        <a:rPr lang="en-US" sz="3200" dirty="0" smtClean="0">
                          <a:latin typeface="Arial" panose="020B0604020202020204" pitchFamily="34" charset="0"/>
                          <a:cs typeface="Arial" panose="020B0604020202020204" pitchFamily="34" charset="0"/>
                        </a:rPr>
                        <a:t>1. </a:t>
                      </a:r>
                      <a:r>
                        <a:rPr lang="en-US" sz="3200" dirty="0" err="1" smtClean="0">
                          <a:latin typeface="Arial" panose="020B0604020202020204" pitchFamily="34" charset="0"/>
                          <a:cs typeface="Arial" panose="020B0604020202020204" pitchFamily="34" charset="0"/>
                        </a:rPr>
                        <a:t>Màng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tế</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bào</a:t>
                      </a:r>
                      <a:endParaRPr lang="en-US" sz="3200" dirty="0">
                        <a:latin typeface="Arial" panose="020B0604020202020204" pitchFamily="34" charset="0"/>
                        <a:cs typeface="Arial" panose="020B0604020202020204" pitchFamily="34" charset="0"/>
                      </a:endParaRPr>
                    </a:p>
                  </a:txBody>
                  <a:tcPr anchor="ctr"/>
                </a:tc>
              </a:tr>
              <a:tr h="824733">
                <a:tc>
                  <a:txBody>
                    <a:bodyPr/>
                    <a:lstStyle/>
                    <a:p>
                      <a:r>
                        <a:rPr lang="en-US" sz="3200" dirty="0" smtClean="0">
                          <a:latin typeface="Arial" panose="020B0604020202020204" pitchFamily="34" charset="0"/>
                          <a:cs typeface="Arial" panose="020B0604020202020204" pitchFamily="34" charset="0"/>
                        </a:rPr>
                        <a:t>2. </a:t>
                      </a:r>
                      <a:r>
                        <a:rPr lang="en-US" sz="3200" dirty="0" err="1" smtClean="0">
                          <a:latin typeface="Arial" panose="020B0604020202020204" pitchFamily="34" charset="0"/>
                          <a:cs typeface="Arial" panose="020B0604020202020204" pitchFamily="34" charset="0"/>
                        </a:rPr>
                        <a:t>Chất</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tế</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bào</a:t>
                      </a:r>
                      <a:endParaRPr lang="en-US" sz="3200" dirty="0">
                        <a:latin typeface="Arial" panose="020B0604020202020204" pitchFamily="34" charset="0"/>
                        <a:cs typeface="Arial" panose="020B0604020202020204" pitchFamily="34" charset="0"/>
                      </a:endParaRPr>
                    </a:p>
                  </a:txBody>
                  <a:tcPr anchor="ctr"/>
                </a:tc>
              </a:tr>
              <a:tr h="1280160">
                <a:tc>
                  <a:txBody>
                    <a:bodyPr/>
                    <a:lstStyle/>
                    <a:p>
                      <a:r>
                        <a:rPr lang="en-US" sz="3200" dirty="0" smtClean="0">
                          <a:latin typeface="Arial" panose="020B0604020202020204" pitchFamily="34" charset="0"/>
                          <a:cs typeface="Arial" panose="020B0604020202020204" pitchFamily="34" charset="0"/>
                        </a:rPr>
                        <a:t>3. </a:t>
                      </a:r>
                      <a:r>
                        <a:rPr lang="en-US" sz="3200" dirty="0" err="1" smtClean="0">
                          <a:latin typeface="Arial" panose="020B0604020202020204" pitchFamily="34" charset="0"/>
                          <a:cs typeface="Arial" panose="020B0604020202020204" pitchFamily="34" charset="0"/>
                        </a:rPr>
                        <a:t>Nhân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tế</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bào</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hoặc</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vùng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nhân</a:t>
                      </a:r>
                      <a:endParaRPr lang="en-US" sz="3200" dirty="0">
                        <a:latin typeface="Arial" panose="020B0604020202020204" pitchFamily="34" charset="0"/>
                        <a:cs typeface="Arial" panose="020B0604020202020204" pitchFamily="34" charset="0"/>
                      </a:endParaRPr>
                    </a:p>
                  </a:txBody>
                  <a:tcPr anchor="ctr"/>
                </a:tc>
              </a:tr>
            </a:tbl>
          </a:graphicData>
        </a:graphic>
      </p:graphicFrame>
      <p:graphicFrame>
        <p:nvGraphicFramePr>
          <p:cNvPr id="4" name="Table 3"/>
          <p:cNvGraphicFramePr>
            <a:graphicFrameLocks noGrp="1"/>
          </p:cNvGraphicFramePr>
          <p:nvPr/>
        </p:nvGraphicFramePr>
        <p:xfrm>
          <a:off x="6022429" y="1618299"/>
          <a:ext cx="5975130" cy="4663440"/>
        </p:xfrm>
        <a:graphic>
          <a:graphicData uri="http://schemas.openxmlformats.org/drawingml/2006/table">
            <a:tbl>
              <a:tblPr firstRow="1" bandRow="1">
                <a:tableStyleId>{5940675A-B579-460E-94D1-54222C63F5DA}</a:tableStyleId>
              </a:tblPr>
              <a:tblGrid>
                <a:gridCol w="5975130"/>
              </a:tblGrid>
              <a:tr h="822960">
                <a:tc>
                  <a:txBody>
                    <a:bodyPr/>
                    <a:lstStyle/>
                    <a:p>
                      <a:pPr algn="ctr"/>
                      <a:r>
                        <a:rPr lang="en-US" sz="3200" dirty="0" smtClean="0">
                          <a:solidFill>
                            <a:schemeClr val="bg1"/>
                          </a:solidFill>
                          <a:latin typeface="Arial" panose="020B0604020202020204" pitchFamily="34" charset="0"/>
                          <a:cs typeface="Arial" panose="020B0604020202020204" pitchFamily="34" charset="0"/>
                        </a:rPr>
                        <a:t>B. </a:t>
                      </a:r>
                      <a:r>
                        <a:rPr lang="en-US" sz="3200" dirty="0" err="1" smtClean="0">
                          <a:solidFill>
                            <a:schemeClr val="bg1"/>
                          </a:solidFill>
                          <a:latin typeface="Arial" panose="020B0604020202020204" pitchFamily="34" charset="0"/>
                          <a:cs typeface="Arial" panose="020B0604020202020204" pitchFamily="34" charset="0"/>
                        </a:rPr>
                        <a:t>Chức</a:t>
                      </a:r>
                      <a:r>
                        <a:rPr lang="en-US" sz="3200" baseline="0" dirty="0" smtClean="0">
                          <a:solidFill>
                            <a:schemeClr val="bg1"/>
                          </a:solidFill>
                          <a:latin typeface="Arial" panose="020B0604020202020204" pitchFamily="34" charset="0"/>
                          <a:cs typeface="Arial" panose="020B0604020202020204" pitchFamily="34" charset="0"/>
                        </a:rPr>
                        <a:t> </a:t>
                      </a:r>
                      <a:r>
                        <a:rPr lang="en-US" sz="3200" baseline="0" dirty="0" err="1" smtClean="0">
                          <a:solidFill>
                            <a:schemeClr val="bg1"/>
                          </a:solidFill>
                          <a:latin typeface="Arial" panose="020B0604020202020204" pitchFamily="34" charset="0"/>
                          <a:cs typeface="Arial" panose="020B0604020202020204" pitchFamily="34" charset="0"/>
                        </a:rPr>
                        <a:t>năng</a:t>
                      </a:r>
                      <a:endParaRPr lang="en-US" sz="3200" dirty="0">
                        <a:solidFill>
                          <a:schemeClr val="bg1"/>
                        </a:solidFill>
                        <a:latin typeface="Arial" panose="020B0604020202020204" pitchFamily="34" charset="0"/>
                        <a:cs typeface="Arial" panose="020B0604020202020204" pitchFamily="34" charset="0"/>
                      </a:endParaRPr>
                    </a:p>
                  </a:txBody>
                  <a:tcPr anchor="ctr">
                    <a:solidFill>
                      <a:schemeClr val="tx2">
                        <a:lumMod val="50000"/>
                      </a:schemeClr>
                    </a:solidFill>
                  </a:tcPr>
                </a:tc>
              </a:tr>
              <a:tr h="1280160">
                <a:tc>
                  <a:txBody>
                    <a:bodyPr/>
                    <a:lstStyle/>
                    <a:p>
                      <a:r>
                        <a:rPr lang="en-US" sz="3200" dirty="0" smtClean="0">
                          <a:solidFill>
                            <a:srgbClr val="00CC00"/>
                          </a:solidFill>
                          <a:latin typeface="Arial" panose="020B0604020202020204" pitchFamily="34" charset="0"/>
                          <a:cs typeface="Arial" panose="020B0604020202020204" pitchFamily="34" charset="0"/>
                        </a:rPr>
                        <a:t>a. </a:t>
                      </a:r>
                      <a:r>
                        <a:rPr lang="en-US" sz="3200" dirty="0" err="1" smtClean="0">
                          <a:solidFill>
                            <a:srgbClr val="00CC00"/>
                          </a:solidFill>
                          <a:latin typeface="Arial" panose="020B0604020202020204" pitchFamily="34" charset="0"/>
                          <a:cs typeface="Arial" panose="020B0604020202020204" pitchFamily="34" charset="0"/>
                        </a:rPr>
                        <a:t>Điều</a:t>
                      </a:r>
                      <a:r>
                        <a:rPr lang="en-US" sz="3200" dirty="0" smtClean="0">
                          <a:solidFill>
                            <a:srgbClr val="00CC00"/>
                          </a:solidFill>
                          <a:latin typeface="Arial" panose="020B0604020202020204" pitchFamily="34" charset="0"/>
                          <a:cs typeface="Arial" panose="020B0604020202020204" pitchFamily="34" charset="0"/>
                        </a:rPr>
                        <a:t> </a:t>
                      </a:r>
                      <a:r>
                        <a:rPr lang="en-US" sz="3200" dirty="0" err="1" smtClean="0">
                          <a:solidFill>
                            <a:srgbClr val="00CC00"/>
                          </a:solidFill>
                          <a:latin typeface="Arial" panose="020B0604020202020204" pitchFamily="34" charset="0"/>
                          <a:cs typeface="Arial" panose="020B0604020202020204" pitchFamily="34" charset="0"/>
                        </a:rPr>
                        <a:t>khiển</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mọi</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hoạt</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động</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sống</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của</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tế</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bào</a:t>
                      </a:r>
                      <a:endParaRPr lang="en-US" sz="3200" dirty="0">
                        <a:solidFill>
                          <a:srgbClr val="00CC00"/>
                        </a:solidFill>
                        <a:latin typeface="Arial" panose="020B0604020202020204" pitchFamily="34" charset="0"/>
                        <a:cs typeface="Arial" panose="020B0604020202020204" pitchFamily="34" charset="0"/>
                      </a:endParaRPr>
                    </a:p>
                  </a:txBody>
                  <a:tcPr anchor="ctr"/>
                </a:tc>
              </a:tr>
              <a:tr h="1280160">
                <a:tc>
                  <a:txBody>
                    <a:bodyPr/>
                    <a:lstStyle/>
                    <a:p>
                      <a:r>
                        <a:rPr lang="en-US" sz="3200" dirty="0" smtClean="0">
                          <a:solidFill>
                            <a:srgbClr val="00CC00"/>
                          </a:solidFill>
                          <a:latin typeface="Arial" panose="020B0604020202020204" pitchFamily="34" charset="0"/>
                          <a:cs typeface="Arial" panose="020B0604020202020204" pitchFamily="34" charset="0"/>
                        </a:rPr>
                        <a:t>b. </a:t>
                      </a:r>
                      <a:r>
                        <a:rPr lang="en-US" sz="3200" dirty="0" err="1" smtClean="0">
                          <a:solidFill>
                            <a:srgbClr val="00CC00"/>
                          </a:solidFill>
                          <a:latin typeface="Arial" panose="020B0604020202020204" pitchFamily="34" charset="0"/>
                          <a:cs typeface="Arial" panose="020B0604020202020204" pitchFamily="34" charset="0"/>
                        </a:rPr>
                        <a:t>Bảo</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vệ</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và</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kiểm</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soát</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các</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chất</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đi</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vào</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và</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đi</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ra</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khỏi</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tế</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bào</a:t>
                      </a:r>
                      <a:endParaRPr lang="en-US" sz="3200" dirty="0">
                        <a:solidFill>
                          <a:srgbClr val="00CC00"/>
                        </a:solidFill>
                        <a:latin typeface="Arial" panose="020B0604020202020204" pitchFamily="34" charset="0"/>
                        <a:cs typeface="Arial" panose="020B0604020202020204" pitchFamily="34" charset="0"/>
                      </a:endParaRPr>
                    </a:p>
                  </a:txBody>
                  <a:tcPr anchor="ctr"/>
                </a:tc>
              </a:tr>
              <a:tr h="1280160">
                <a:tc>
                  <a:txBody>
                    <a:bodyPr/>
                    <a:lstStyle/>
                    <a:p>
                      <a:r>
                        <a:rPr lang="en-US" sz="3200" dirty="0" smtClean="0">
                          <a:solidFill>
                            <a:srgbClr val="00CC00"/>
                          </a:solidFill>
                          <a:latin typeface="Arial" panose="020B0604020202020204" pitchFamily="34" charset="0"/>
                          <a:cs typeface="Arial" panose="020B0604020202020204" pitchFamily="34" charset="0"/>
                        </a:rPr>
                        <a:t>c. </a:t>
                      </a:r>
                      <a:r>
                        <a:rPr lang="en-US" sz="3200" dirty="0" err="1" smtClean="0">
                          <a:solidFill>
                            <a:srgbClr val="00CC00"/>
                          </a:solidFill>
                          <a:latin typeface="Arial" panose="020B0604020202020204" pitchFamily="34" charset="0"/>
                          <a:cs typeface="Arial" panose="020B0604020202020204" pitchFamily="34" charset="0"/>
                        </a:rPr>
                        <a:t>Là</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nơi</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diễn</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ra</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các</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hoạt</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động</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sống</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của</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tế</a:t>
                      </a:r>
                      <a:r>
                        <a:rPr lang="en-US" sz="3200" baseline="0" dirty="0" smtClean="0">
                          <a:solidFill>
                            <a:srgbClr val="00CC00"/>
                          </a:solidFill>
                          <a:latin typeface="Arial" panose="020B0604020202020204" pitchFamily="34" charset="0"/>
                          <a:cs typeface="Arial" panose="020B0604020202020204" pitchFamily="34" charset="0"/>
                        </a:rPr>
                        <a:t> </a:t>
                      </a:r>
                      <a:r>
                        <a:rPr lang="en-US" sz="3200" baseline="0" dirty="0" err="1" smtClean="0">
                          <a:solidFill>
                            <a:srgbClr val="00CC00"/>
                          </a:solidFill>
                          <a:latin typeface="Arial" panose="020B0604020202020204" pitchFamily="34" charset="0"/>
                          <a:cs typeface="Arial" panose="020B0604020202020204" pitchFamily="34" charset="0"/>
                        </a:rPr>
                        <a:t>bào</a:t>
                      </a:r>
                      <a:endParaRPr lang="en-US" sz="3200" dirty="0">
                        <a:solidFill>
                          <a:srgbClr val="00CC00"/>
                        </a:solidFill>
                        <a:latin typeface="Arial" panose="020B0604020202020204" pitchFamily="34" charset="0"/>
                        <a:cs typeface="Arial" panose="020B0604020202020204" pitchFamily="34" charset="0"/>
                      </a:endParaRPr>
                    </a:p>
                  </a:txBody>
                  <a:tcPr anchor="ctr"/>
                </a:tc>
              </a:tr>
            </a:tbl>
          </a:graphicData>
        </a:graphic>
      </p:graphicFrame>
      <p:cxnSp>
        <p:nvCxnSpPr>
          <p:cNvPr id="6" name="Straight Arrow Connector 5"/>
          <p:cNvCxnSpPr/>
          <p:nvPr/>
        </p:nvCxnSpPr>
        <p:spPr>
          <a:xfrm flipV="1">
            <a:off x="4619297" y="3026979"/>
            <a:ext cx="1355834" cy="20179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19297" y="3247697"/>
            <a:ext cx="1387365" cy="10247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19297" y="4035972"/>
            <a:ext cx="1387365" cy="15134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nvSpPr>
        <p:spPr>
          <a:xfrm>
            <a:off x="0" y="529105"/>
            <a:ext cx="6928171"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dirty="0" smtClean="0">
                <a:solidFill>
                  <a:srgbClr val="0000FF"/>
                </a:solidFill>
                <a:latin typeface="Arial" panose="020B0604020202020204" pitchFamily="34" charset="0"/>
                <a:cs typeface="Arial" panose="020B0604020202020204" pitchFamily="34" charset="0"/>
              </a:rPr>
              <a:t>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Khái</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quát</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chung</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về</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tế</a:t>
            </a:r>
            <a:r>
              <a:rPr lang="en-US" altLang="zh-CN" sz="2800" dirty="0" smtClean="0">
                <a:solidFill>
                  <a:srgbClr val="0000FF"/>
                </a:solidFill>
                <a:latin typeface="Times New Roman" panose="02020603050405020304" pitchFamily="18" charset="0"/>
                <a:cs typeface="Times New Roman" panose="02020603050405020304" pitchFamily="18" charset="0"/>
              </a:rPr>
              <a:t> </a:t>
            </a:r>
            <a:r>
              <a:rPr lang="en-US" altLang="zh-CN" sz="2800" dirty="0" err="1" smtClean="0">
                <a:solidFill>
                  <a:srgbClr val="0000FF"/>
                </a:solidFill>
                <a:latin typeface="Times New Roman" panose="02020603050405020304" pitchFamily="18" charset="0"/>
                <a:cs typeface="Times New Roman" panose="02020603050405020304" pitchFamily="18" charset="0"/>
              </a:rPr>
              <a:t>bào</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1315957"/>
            <a:ext cx="12192000" cy="2677656"/>
          </a:xfrm>
          <a:prstGeom prst="rect">
            <a:avLst/>
          </a:prstGeom>
          <a:noFill/>
        </p:spPr>
        <p:txBody>
          <a:bodyPr wrap="square" rtlCol="0">
            <a:spAutoFit/>
          </a:bodyPr>
          <a:lstStyle/>
          <a:p>
            <a:pPr algn="just">
              <a:lnSpc>
                <a:spcPct val="150000"/>
              </a:lnSpc>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cấu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từ</a:t>
            </a:r>
            <a:r>
              <a:rPr lang="en-US" sz="2800" dirty="0" smtClean="0">
                <a:solidFill>
                  <a:srgbClr val="0000FF"/>
                </a:solidFill>
                <a:latin typeface="Times New Roman" panose="02020603050405020304" pitchFamily="18" charset="0"/>
                <a:cs typeface="Times New Roman" panose="02020603050405020304" pitchFamily="18" charset="0"/>
              </a:rPr>
              <a:t> 3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chính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a:p>
            <a:pPr marL="285750" indent="-285750" algn="just">
              <a:lnSpc>
                <a:spcPct val="150000"/>
              </a:lnSpc>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soát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khỏi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a:p>
            <a:pPr marL="285750" indent="-285750" algn="just">
              <a:lnSpc>
                <a:spcPct val="150000"/>
              </a:lnSpc>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a:p>
            <a:pPr marL="285750" indent="-285750" algn="just">
              <a:lnSpc>
                <a:spcPct val="150000"/>
              </a:lnSpc>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mọi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4" name="文本框 30"/>
          <p:cNvSpPr txBox="1"/>
          <p:nvPr/>
        </p:nvSpPr>
        <p:spPr>
          <a:xfrm>
            <a:off x="3304903" y="0"/>
            <a:ext cx="5658644" cy="707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62000">
              <a:defRPr/>
            </a:pPr>
            <a:r>
              <a:rPr lang="en-US" altLang="zh-CN" sz="4000" i="0" dirty="0" smtClean="0">
                <a:solidFill>
                  <a:srgbClr val="FF00FF"/>
                </a:solidFill>
                <a:latin typeface="Times New Roman" panose="02020603050405020304" pitchFamily="18" charset="0"/>
                <a:cs typeface="Times New Roman" panose="02020603050405020304" pitchFamily="18" charset="0"/>
              </a:rPr>
              <a:t>BÀI 17: TẾ BÀO</a:t>
            </a:r>
            <a:endParaRPr lang="zh-CN" altLang="en-US" sz="4000" i="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NKNOELEADERBOARD" val="-378065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8547</Words>
  <Application>WPS Presentation</Application>
  <PresentationFormat>Widescreen</PresentationFormat>
  <Paragraphs>307</Paragraphs>
  <Slides>25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SimSun</vt:lpstr>
      <vt:lpstr>Wingdings</vt:lpstr>
      <vt:lpstr>Times New Roman</vt:lpstr>
      <vt:lpstr>Calibri</vt:lpstr>
      <vt:lpstr>Meiryo UI</vt:lpstr>
      <vt:lpstr>Yu Gothic UI</vt:lpstr>
      <vt:lpstr>Microsoft YaHei</vt:lpstr>
      <vt:lpstr>Arial Unicode MS</vt:lpstr>
      <vt:lpstr>Calibri Light</vt:lpstr>
      <vt:lpstr>Segoe UI</vt:lpstr>
      <vt:lpstr>Gill Sans</vt:lpstr>
      <vt:lpstr>Arial</vt:lpstr>
      <vt:lpstr>Times</vt:lpstr>
      <vt:lpstr>Times New Roman</vt:lpstr>
      <vt:lpstr>Gill Sans MT</vt:lpstr>
      <vt:lpstr>Office Theme</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Viet Roadtomaxbounty</cp:lastModifiedBy>
  <cp:revision>93</cp:revision>
  <dcterms:created xsi:type="dcterms:W3CDTF">2021-05-29T13:10:00Z</dcterms:created>
  <dcterms:modified xsi:type="dcterms:W3CDTF">2024-11-06T14:23:44Z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6A5673FE1B704831ADE93DA7C4156B25_12</vt:lpwstr>
  </property>
  <property fmtid="{D5CDD505-2E9C-101B-9397-08002B2CF9AE}" pid="3" name="KSOProductBuildVer">
    <vt:lpwstr>1033-12.2.0.18607</vt:lpwstr>
  </property>
</Properties>
</file>