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6" r:id="rId3"/>
    <p:sldId id="259" r:id="rId4"/>
    <p:sldId id="260" r:id="rId5"/>
    <p:sldId id="271" r:id="rId6"/>
    <p:sldId id="261" r:id="rId7"/>
    <p:sldId id="268" r:id="rId8"/>
    <p:sldId id="262" r:id="rId9"/>
    <p:sldId id="272" r:id="rId10"/>
    <p:sldId id="263" r:id="rId11"/>
    <p:sldId id="270" r:id="rId12"/>
    <p:sldId id="264" r:id="rId13"/>
    <p:sldId id="266" r:id="rId14"/>
    <p:sldId id="269" r:id="rId15"/>
  </p:sldIdLst>
  <p:sldSz cx="18288000" cy="10287000"/>
  <p:notesSz cx="6858000" cy="9144000"/>
  <p:embeddedFontLst>
    <p:embeddedFont>
      <p:font typeface="#9Slide03 Arima Madurai Bold" panose="020B0604020202020204" charset="0"/>
      <p:bold r:id="rId16"/>
    </p:embeddedFont>
    <p:embeddedFont>
      <p:font typeface="#9Slide03 BoosterNextFYBlack" panose="020B0604020202020204" charset="0"/>
      <p:regular r:id="rId17"/>
    </p:embeddedFont>
    <p:embeddedFont>
      <p:font typeface="#9Slide05 Edwardian" panose="020B0604020202020204" charset="0"/>
      <p:regular r:id="rId18"/>
    </p:embeddedFont>
    <p:embeddedFont>
      <p:font typeface="#9Slide05 Motion Picture" panose="020B0604020202020204" charset="0"/>
      <p:regular r:id="rId19"/>
    </p:embeddedFont>
    <p:embeddedFont>
      <p:font typeface="#9Slide07 SVNAdam Gorry" panose="02040603050506020204" charset="0"/>
      <p:regular r:id="rId20"/>
    </p:embeddedFont>
    <p:embeddedFont>
      <p:font typeface="Happy Font TH" panose="020B0604020202020204" charset="-3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5F9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13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2D6A4-5B64-406E-A9E6-66355A0C3B5E}" type="doc">
      <dgm:prSet loTypeId="urn:microsoft.com/office/officeart/2005/8/layout/process1" loCatId="process" qsTypeId="urn:microsoft.com/office/officeart/2005/8/quickstyle/simple1" qsCatId="simple" csTypeId="urn:microsoft.com/office/officeart/2005/8/colors/colorful2" csCatId="colorful" phldr="1"/>
      <dgm:spPr/>
    </dgm:pt>
    <dgm:pt modelId="{D5AA3090-ADAA-4FEB-9A59-93B17CB1B8DD}">
      <dgm:prSet phldrT="[Text]" custT="1"/>
      <dgm:spPr/>
      <dgm:t>
        <a:bodyPr/>
        <a:lstStyle/>
        <a:p>
          <a:r>
            <a:rPr lang="de-DE"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1,2: Xác định bố cục và trình bày nội dung thông tin chính trong văn bản bằng sơ đồ tư duy hoặc đồ họa thông tin.</a:t>
          </a:r>
          <a:endParaRPr lang="en-US" sz="2400" dirty="0">
            <a:latin typeface="#9Slide03 Arima Madurai Bold" panose="00000800000000000000" pitchFamily="2" charset="0"/>
            <a:cs typeface="#9Slide03 Arima Madurai Bold" panose="00000800000000000000" pitchFamily="2" charset="0"/>
          </a:endParaRPr>
        </a:p>
      </dgm:t>
    </dgm:pt>
    <dgm:pt modelId="{9D275BA8-6527-461D-9A69-EC5E15039C5E}" type="parTrans" cxnId="{6B57EA6F-F926-42D3-97C4-961CA9F3952F}">
      <dgm:prSet/>
      <dgm:spPr/>
      <dgm:t>
        <a:bodyPr/>
        <a:lstStyle/>
        <a:p>
          <a:endParaRPr lang="en-US"/>
        </a:p>
      </dgm:t>
    </dgm:pt>
    <dgm:pt modelId="{279C7B7E-D7E5-4292-95C9-F43A3F475AF0}" type="sibTrans" cxnId="{6B57EA6F-F926-42D3-97C4-961CA9F3952F}">
      <dgm:prSet/>
      <dgm:spPr/>
      <dgm:t>
        <a:bodyPr/>
        <a:lstStyle/>
        <a:p>
          <a:endParaRPr lang="en-US"/>
        </a:p>
      </dgm:t>
    </dgm:pt>
    <dgm:pt modelId="{1D031875-1DAA-44A9-8359-A2E541064FC9}">
      <dgm:prSet phldrT="[Text]" custT="1"/>
      <dgm:spPr/>
      <dgm:t>
        <a:bodyPr/>
        <a:lstStyle/>
        <a:p>
          <a:r>
            <a:rPr lang="de-DE"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3,4: Theo em, mục đích của tác giả khi viết văn bản này là gì?  Mục đích ấy được làm sáng tỏ như thế nào?</a:t>
          </a:r>
          <a:endParaRPr lang="en-US" sz="2400" dirty="0">
            <a:latin typeface="#9Slide03 Arima Madurai Bold" panose="00000800000000000000" pitchFamily="2" charset="0"/>
            <a:cs typeface="#9Slide03 Arima Madurai Bold" panose="00000800000000000000" pitchFamily="2" charset="0"/>
          </a:endParaRPr>
        </a:p>
      </dgm:t>
    </dgm:pt>
    <dgm:pt modelId="{48153DC4-1714-41FC-AA6B-2230E46548C4}" type="parTrans" cxnId="{673EB4DC-FC73-4701-B42C-E77617EB2D49}">
      <dgm:prSet/>
      <dgm:spPr/>
      <dgm:t>
        <a:bodyPr/>
        <a:lstStyle/>
        <a:p>
          <a:endParaRPr lang="en-US"/>
        </a:p>
      </dgm:t>
    </dgm:pt>
    <dgm:pt modelId="{A9A3C2E4-199F-4FDE-894F-ABC53124BE63}" type="sibTrans" cxnId="{673EB4DC-FC73-4701-B42C-E77617EB2D49}">
      <dgm:prSet/>
      <dgm:spPr/>
      <dgm:t>
        <a:bodyPr/>
        <a:lstStyle/>
        <a:p>
          <a:endParaRPr lang="en-US"/>
        </a:p>
      </dgm:t>
    </dgm:pt>
    <dgm:pt modelId="{6A89725A-8FAF-4B1A-9F9B-009B6FD527EC}">
      <dgm:prSet phldrT="[Text]" custT="1"/>
      <dgm:spPr/>
      <dgm:t>
        <a:bodyPr/>
        <a:lstStyle/>
        <a:p>
          <a:r>
            <a:rPr lang="de-DE"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5,6: Người viết đã chọn những cách nào để triển khai ý tưởng và thông tin trong văn bản? Chỉ ra những biểu hiện cụ thể của cách triển khai ấy và hiệu quả của nó.</a:t>
          </a:r>
          <a:endParaRPr lang="en-US" sz="2400" dirty="0">
            <a:latin typeface="#9Slide03 Arima Madurai Bold" panose="00000800000000000000" pitchFamily="2" charset="0"/>
            <a:cs typeface="#9Slide03 Arima Madurai Bold" panose="00000800000000000000" pitchFamily="2" charset="0"/>
          </a:endParaRPr>
        </a:p>
      </dgm:t>
    </dgm:pt>
    <dgm:pt modelId="{B965B8EC-099A-4884-8F5C-80FD93CDCBD3}" type="parTrans" cxnId="{7C958972-E212-4A3B-AD08-D9CB4C0E6B10}">
      <dgm:prSet/>
      <dgm:spPr/>
      <dgm:t>
        <a:bodyPr/>
        <a:lstStyle/>
        <a:p>
          <a:endParaRPr lang="en-US"/>
        </a:p>
      </dgm:t>
    </dgm:pt>
    <dgm:pt modelId="{A2F9FE5E-4EF1-4FE4-A947-F8E1C755F59E}" type="sibTrans" cxnId="{7C958972-E212-4A3B-AD08-D9CB4C0E6B10}">
      <dgm:prSet/>
      <dgm:spPr/>
      <dgm:t>
        <a:bodyPr/>
        <a:lstStyle/>
        <a:p>
          <a:endParaRPr lang="en-US"/>
        </a:p>
      </dgm:t>
    </dgm:pt>
    <dgm:pt modelId="{36C20643-196E-460F-93ED-FF9C0040556A}">
      <dgm:prSet custT="1"/>
      <dgm:spPr/>
      <dgm:t>
        <a:bodyPr/>
        <a:lstStyle/>
        <a:p>
          <a:r>
            <a:rPr lang="de-DE" sz="2400" i="1"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7,8: Nêu cách thức trình bày nội dung thông tin trong văn bản. Nhận xét về cách tác giả giải thích hiện tượng tự nhiên (lũ lụt) trong văn bản này.</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dgm:t>
    </dgm:pt>
    <dgm:pt modelId="{3AFC9FBA-E3DF-4C8C-B0BB-26300E0E0201}" type="parTrans" cxnId="{58D10817-958F-427D-B856-2668F5C13F89}">
      <dgm:prSet/>
      <dgm:spPr/>
      <dgm:t>
        <a:bodyPr/>
        <a:lstStyle/>
        <a:p>
          <a:endParaRPr lang="en-US"/>
        </a:p>
      </dgm:t>
    </dgm:pt>
    <dgm:pt modelId="{12424BB2-7817-463D-A1DE-B1C642F71309}" type="sibTrans" cxnId="{58D10817-958F-427D-B856-2668F5C13F89}">
      <dgm:prSet/>
      <dgm:spPr/>
      <dgm:t>
        <a:bodyPr/>
        <a:lstStyle/>
        <a:p>
          <a:endParaRPr lang="en-US"/>
        </a:p>
      </dgm:t>
    </dgm:pt>
    <dgm:pt modelId="{234EDE0B-9C8B-4AC9-9DEA-F78EF77F34BE}" type="pres">
      <dgm:prSet presAssocID="{9882D6A4-5B64-406E-A9E6-66355A0C3B5E}" presName="Name0" presStyleCnt="0">
        <dgm:presLayoutVars>
          <dgm:dir/>
          <dgm:resizeHandles val="exact"/>
        </dgm:presLayoutVars>
      </dgm:prSet>
      <dgm:spPr/>
    </dgm:pt>
    <dgm:pt modelId="{8EA90E4A-AEC4-46F9-962B-FD39C8D1BCC3}" type="pres">
      <dgm:prSet presAssocID="{D5AA3090-ADAA-4FEB-9A59-93B17CB1B8DD}" presName="node" presStyleLbl="node1" presStyleIdx="0" presStyleCnt="4" custScaleY="150414">
        <dgm:presLayoutVars>
          <dgm:bulletEnabled val="1"/>
        </dgm:presLayoutVars>
      </dgm:prSet>
      <dgm:spPr/>
    </dgm:pt>
    <dgm:pt modelId="{1614C752-D809-4295-8E5B-F94E70B44373}" type="pres">
      <dgm:prSet presAssocID="{279C7B7E-D7E5-4292-95C9-F43A3F475AF0}" presName="sibTrans" presStyleLbl="sibTrans2D1" presStyleIdx="0" presStyleCnt="3"/>
      <dgm:spPr/>
    </dgm:pt>
    <dgm:pt modelId="{AB45FCFF-F224-4930-9ECD-3296893B54ED}" type="pres">
      <dgm:prSet presAssocID="{279C7B7E-D7E5-4292-95C9-F43A3F475AF0}" presName="connectorText" presStyleLbl="sibTrans2D1" presStyleIdx="0" presStyleCnt="3"/>
      <dgm:spPr/>
    </dgm:pt>
    <dgm:pt modelId="{D7DCF97C-DD4A-46CC-804A-CD3ADFB36EDB}" type="pres">
      <dgm:prSet presAssocID="{1D031875-1DAA-44A9-8359-A2E541064FC9}" presName="node" presStyleLbl="node1" presStyleIdx="1" presStyleCnt="4" custScaleY="150414">
        <dgm:presLayoutVars>
          <dgm:bulletEnabled val="1"/>
        </dgm:presLayoutVars>
      </dgm:prSet>
      <dgm:spPr/>
    </dgm:pt>
    <dgm:pt modelId="{74E45ADA-0E89-459B-955D-7383B973898F}" type="pres">
      <dgm:prSet presAssocID="{A9A3C2E4-199F-4FDE-894F-ABC53124BE63}" presName="sibTrans" presStyleLbl="sibTrans2D1" presStyleIdx="1" presStyleCnt="3"/>
      <dgm:spPr/>
    </dgm:pt>
    <dgm:pt modelId="{6EAEAD24-4B1D-4C62-B65C-97EBEDC465E5}" type="pres">
      <dgm:prSet presAssocID="{A9A3C2E4-199F-4FDE-894F-ABC53124BE63}" presName="connectorText" presStyleLbl="sibTrans2D1" presStyleIdx="1" presStyleCnt="3"/>
      <dgm:spPr/>
    </dgm:pt>
    <dgm:pt modelId="{D8152518-D7A8-4D29-80FC-F76960007EF3}" type="pres">
      <dgm:prSet presAssocID="{6A89725A-8FAF-4B1A-9F9B-009B6FD527EC}" presName="node" presStyleLbl="node1" presStyleIdx="2" presStyleCnt="4" custScaleY="150414">
        <dgm:presLayoutVars>
          <dgm:bulletEnabled val="1"/>
        </dgm:presLayoutVars>
      </dgm:prSet>
      <dgm:spPr/>
    </dgm:pt>
    <dgm:pt modelId="{7C9B1AD8-3863-4F78-BDC3-F54DA502BEF6}" type="pres">
      <dgm:prSet presAssocID="{A2F9FE5E-4EF1-4FE4-A947-F8E1C755F59E}" presName="sibTrans" presStyleLbl="sibTrans2D1" presStyleIdx="2" presStyleCnt="3"/>
      <dgm:spPr/>
    </dgm:pt>
    <dgm:pt modelId="{A137889D-FEA3-4F65-8094-4CE82B9DAC98}" type="pres">
      <dgm:prSet presAssocID="{A2F9FE5E-4EF1-4FE4-A947-F8E1C755F59E}" presName="connectorText" presStyleLbl="sibTrans2D1" presStyleIdx="2" presStyleCnt="3"/>
      <dgm:spPr/>
    </dgm:pt>
    <dgm:pt modelId="{369ACB6C-4623-46BA-8BD0-E1B456DCCADC}" type="pres">
      <dgm:prSet presAssocID="{36C20643-196E-460F-93ED-FF9C0040556A}" presName="node" presStyleLbl="node1" presStyleIdx="3" presStyleCnt="4" custScaleY="134019">
        <dgm:presLayoutVars>
          <dgm:bulletEnabled val="1"/>
        </dgm:presLayoutVars>
      </dgm:prSet>
      <dgm:spPr/>
    </dgm:pt>
  </dgm:ptLst>
  <dgm:cxnLst>
    <dgm:cxn modelId="{58D10817-958F-427D-B856-2668F5C13F89}" srcId="{9882D6A4-5B64-406E-A9E6-66355A0C3B5E}" destId="{36C20643-196E-460F-93ED-FF9C0040556A}" srcOrd="3" destOrd="0" parTransId="{3AFC9FBA-E3DF-4C8C-B0BB-26300E0E0201}" sibTransId="{12424BB2-7817-463D-A1DE-B1C642F71309}"/>
    <dgm:cxn modelId="{BAB9AC1D-CBC5-4102-A6AC-85E67C95B6D0}" type="presOf" srcId="{A9A3C2E4-199F-4FDE-894F-ABC53124BE63}" destId="{6EAEAD24-4B1D-4C62-B65C-97EBEDC465E5}" srcOrd="1" destOrd="0" presId="urn:microsoft.com/office/officeart/2005/8/layout/process1"/>
    <dgm:cxn modelId="{C1C9B92E-B24D-435E-A696-3CA3444EAE7C}" type="presOf" srcId="{D5AA3090-ADAA-4FEB-9A59-93B17CB1B8DD}" destId="{8EA90E4A-AEC4-46F9-962B-FD39C8D1BCC3}" srcOrd="0" destOrd="0" presId="urn:microsoft.com/office/officeart/2005/8/layout/process1"/>
    <dgm:cxn modelId="{DFD0AC64-3F0C-47D6-BD0B-2DA28239E4F2}" type="presOf" srcId="{A2F9FE5E-4EF1-4FE4-A947-F8E1C755F59E}" destId="{7C9B1AD8-3863-4F78-BDC3-F54DA502BEF6}" srcOrd="0" destOrd="0" presId="urn:microsoft.com/office/officeart/2005/8/layout/process1"/>
    <dgm:cxn modelId="{4B94706E-1006-4540-B530-63BCD27CD0FC}" type="presOf" srcId="{36C20643-196E-460F-93ED-FF9C0040556A}" destId="{369ACB6C-4623-46BA-8BD0-E1B456DCCADC}" srcOrd="0" destOrd="0" presId="urn:microsoft.com/office/officeart/2005/8/layout/process1"/>
    <dgm:cxn modelId="{6B57EA6F-F926-42D3-97C4-961CA9F3952F}" srcId="{9882D6A4-5B64-406E-A9E6-66355A0C3B5E}" destId="{D5AA3090-ADAA-4FEB-9A59-93B17CB1B8DD}" srcOrd="0" destOrd="0" parTransId="{9D275BA8-6527-461D-9A69-EC5E15039C5E}" sibTransId="{279C7B7E-D7E5-4292-95C9-F43A3F475AF0}"/>
    <dgm:cxn modelId="{7C958972-E212-4A3B-AD08-D9CB4C0E6B10}" srcId="{9882D6A4-5B64-406E-A9E6-66355A0C3B5E}" destId="{6A89725A-8FAF-4B1A-9F9B-009B6FD527EC}" srcOrd="2" destOrd="0" parTransId="{B965B8EC-099A-4884-8F5C-80FD93CDCBD3}" sibTransId="{A2F9FE5E-4EF1-4FE4-A947-F8E1C755F59E}"/>
    <dgm:cxn modelId="{AEE26D8D-8084-420A-8322-CFF2230D0100}" type="presOf" srcId="{A9A3C2E4-199F-4FDE-894F-ABC53124BE63}" destId="{74E45ADA-0E89-459B-955D-7383B973898F}" srcOrd="0" destOrd="0" presId="urn:microsoft.com/office/officeart/2005/8/layout/process1"/>
    <dgm:cxn modelId="{58267AB4-899B-4F8F-B0E3-9D6109378CFE}" type="presOf" srcId="{279C7B7E-D7E5-4292-95C9-F43A3F475AF0}" destId="{1614C752-D809-4295-8E5B-F94E70B44373}" srcOrd="0" destOrd="0" presId="urn:microsoft.com/office/officeart/2005/8/layout/process1"/>
    <dgm:cxn modelId="{E40C7EBF-5E67-4EF6-8AFC-089232484312}" type="presOf" srcId="{6A89725A-8FAF-4B1A-9F9B-009B6FD527EC}" destId="{D8152518-D7A8-4D29-80FC-F76960007EF3}" srcOrd="0" destOrd="0" presId="urn:microsoft.com/office/officeart/2005/8/layout/process1"/>
    <dgm:cxn modelId="{583C9BD3-7C43-4EBE-B930-1475DE229C07}" type="presOf" srcId="{A2F9FE5E-4EF1-4FE4-A947-F8E1C755F59E}" destId="{A137889D-FEA3-4F65-8094-4CE82B9DAC98}" srcOrd="1" destOrd="0" presId="urn:microsoft.com/office/officeart/2005/8/layout/process1"/>
    <dgm:cxn modelId="{AB1C27D7-5C35-4F8B-849A-14CAE3B533B9}" type="presOf" srcId="{279C7B7E-D7E5-4292-95C9-F43A3F475AF0}" destId="{AB45FCFF-F224-4930-9ECD-3296893B54ED}" srcOrd="1" destOrd="0" presId="urn:microsoft.com/office/officeart/2005/8/layout/process1"/>
    <dgm:cxn modelId="{673EB4DC-FC73-4701-B42C-E77617EB2D49}" srcId="{9882D6A4-5B64-406E-A9E6-66355A0C3B5E}" destId="{1D031875-1DAA-44A9-8359-A2E541064FC9}" srcOrd="1" destOrd="0" parTransId="{48153DC4-1714-41FC-AA6B-2230E46548C4}" sibTransId="{A9A3C2E4-199F-4FDE-894F-ABC53124BE63}"/>
    <dgm:cxn modelId="{B37E59E6-3B0C-4DC8-B3C5-FA3A1B71154C}" type="presOf" srcId="{1D031875-1DAA-44A9-8359-A2E541064FC9}" destId="{D7DCF97C-DD4A-46CC-804A-CD3ADFB36EDB}" srcOrd="0" destOrd="0" presId="urn:microsoft.com/office/officeart/2005/8/layout/process1"/>
    <dgm:cxn modelId="{8019FEEF-E416-48ED-9E3F-2A5F2DA16337}" type="presOf" srcId="{9882D6A4-5B64-406E-A9E6-66355A0C3B5E}" destId="{234EDE0B-9C8B-4AC9-9DEA-F78EF77F34BE}" srcOrd="0" destOrd="0" presId="urn:microsoft.com/office/officeart/2005/8/layout/process1"/>
    <dgm:cxn modelId="{66FA66A5-B317-4E18-9EAA-DC7111059E4F}" type="presParOf" srcId="{234EDE0B-9C8B-4AC9-9DEA-F78EF77F34BE}" destId="{8EA90E4A-AEC4-46F9-962B-FD39C8D1BCC3}" srcOrd="0" destOrd="0" presId="urn:microsoft.com/office/officeart/2005/8/layout/process1"/>
    <dgm:cxn modelId="{A45B743A-8B50-466D-81BC-09D9D6DF45FA}" type="presParOf" srcId="{234EDE0B-9C8B-4AC9-9DEA-F78EF77F34BE}" destId="{1614C752-D809-4295-8E5B-F94E70B44373}" srcOrd="1" destOrd="0" presId="urn:microsoft.com/office/officeart/2005/8/layout/process1"/>
    <dgm:cxn modelId="{2DAF4513-C0D9-452D-A5D7-4F4811E95C0E}" type="presParOf" srcId="{1614C752-D809-4295-8E5B-F94E70B44373}" destId="{AB45FCFF-F224-4930-9ECD-3296893B54ED}" srcOrd="0" destOrd="0" presId="urn:microsoft.com/office/officeart/2005/8/layout/process1"/>
    <dgm:cxn modelId="{F1F74FA3-3C5A-4032-95FB-C30D121B0D79}" type="presParOf" srcId="{234EDE0B-9C8B-4AC9-9DEA-F78EF77F34BE}" destId="{D7DCF97C-DD4A-46CC-804A-CD3ADFB36EDB}" srcOrd="2" destOrd="0" presId="urn:microsoft.com/office/officeart/2005/8/layout/process1"/>
    <dgm:cxn modelId="{69143015-F36C-479D-AF99-F5E27E2CD6C5}" type="presParOf" srcId="{234EDE0B-9C8B-4AC9-9DEA-F78EF77F34BE}" destId="{74E45ADA-0E89-459B-955D-7383B973898F}" srcOrd="3" destOrd="0" presId="urn:microsoft.com/office/officeart/2005/8/layout/process1"/>
    <dgm:cxn modelId="{20629CC7-0EE6-43BC-8FA0-236DE37E5881}" type="presParOf" srcId="{74E45ADA-0E89-459B-955D-7383B973898F}" destId="{6EAEAD24-4B1D-4C62-B65C-97EBEDC465E5}" srcOrd="0" destOrd="0" presId="urn:microsoft.com/office/officeart/2005/8/layout/process1"/>
    <dgm:cxn modelId="{31422F66-5F5A-4D1B-831A-BC0841655375}" type="presParOf" srcId="{234EDE0B-9C8B-4AC9-9DEA-F78EF77F34BE}" destId="{D8152518-D7A8-4D29-80FC-F76960007EF3}" srcOrd="4" destOrd="0" presId="urn:microsoft.com/office/officeart/2005/8/layout/process1"/>
    <dgm:cxn modelId="{AA258735-C8EB-43A3-AE0C-FA199775AEF9}" type="presParOf" srcId="{234EDE0B-9C8B-4AC9-9DEA-F78EF77F34BE}" destId="{7C9B1AD8-3863-4F78-BDC3-F54DA502BEF6}" srcOrd="5" destOrd="0" presId="urn:microsoft.com/office/officeart/2005/8/layout/process1"/>
    <dgm:cxn modelId="{55170DE4-763B-4C89-B941-C54A8471E73E}" type="presParOf" srcId="{7C9B1AD8-3863-4F78-BDC3-F54DA502BEF6}" destId="{A137889D-FEA3-4F65-8094-4CE82B9DAC98}" srcOrd="0" destOrd="0" presId="urn:microsoft.com/office/officeart/2005/8/layout/process1"/>
    <dgm:cxn modelId="{347F933F-092C-4170-905E-690CD372AC83}" type="presParOf" srcId="{234EDE0B-9C8B-4AC9-9DEA-F78EF77F34BE}" destId="{369ACB6C-4623-46BA-8BD0-E1B456DCCADC}"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90E4A-AEC4-46F9-962B-FD39C8D1BCC3}">
      <dsp:nvSpPr>
        <dsp:cNvPr id="0" name=""/>
        <dsp:cNvSpPr/>
      </dsp:nvSpPr>
      <dsp:spPr>
        <a:xfrm>
          <a:off x="15024" y="0"/>
          <a:ext cx="3110087" cy="47844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1,2: Xác định bố cục và trình bày nội dung thông tin chính trong văn bản bằng sơ đồ tư duy hoặc đồ họa thông tin.</a:t>
          </a:r>
          <a:endParaRPr lang="en-US" sz="2400" kern="1200" dirty="0">
            <a:latin typeface="#9Slide03 Arima Madurai Bold" panose="00000800000000000000" pitchFamily="2" charset="0"/>
            <a:cs typeface="#9Slide03 Arima Madurai Bold" panose="00000800000000000000" pitchFamily="2" charset="0"/>
          </a:endParaRPr>
        </a:p>
      </dsp:txBody>
      <dsp:txXfrm>
        <a:off x="106115" y="91091"/>
        <a:ext cx="2927905" cy="4602222"/>
      </dsp:txXfrm>
    </dsp:sp>
    <dsp:sp modelId="{1614C752-D809-4295-8E5B-F94E70B44373}">
      <dsp:nvSpPr>
        <dsp:cNvPr id="0" name=""/>
        <dsp:cNvSpPr/>
      </dsp:nvSpPr>
      <dsp:spPr>
        <a:xfrm>
          <a:off x="3436120" y="2006551"/>
          <a:ext cx="659338" cy="7713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436120" y="2160811"/>
        <a:ext cx="461537" cy="462781"/>
      </dsp:txXfrm>
    </dsp:sp>
    <dsp:sp modelId="{D7DCF97C-DD4A-46CC-804A-CD3ADFB36EDB}">
      <dsp:nvSpPr>
        <dsp:cNvPr id="0" name=""/>
        <dsp:cNvSpPr/>
      </dsp:nvSpPr>
      <dsp:spPr>
        <a:xfrm>
          <a:off x="4369146" y="0"/>
          <a:ext cx="3110087" cy="4784404"/>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3,4: Theo em, mục đích của tác giả khi viết văn bản này là gì?  Mục đích ấy được làm sáng tỏ như thế nào?</a:t>
          </a:r>
          <a:endParaRPr lang="en-US" sz="2400" kern="1200" dirty="0">
            <a:latin typeface="#9Slide03 Arima Madurai Bold" panose="00000800000000000000" pitchFamily="2" charset="0"/>
            <a:cs typeface="#9Slide03 Arima Madurai Bold" panose="00000800000000000000" pitchFamily="2" charset="0"/>
          </a:endParaRPr>
        </a:p>
      </dsp:txBody>
      <dsp:txXfrm>
        <a:off x="4460237" y="91091"/>
        <a:ext cx="2927905" cy="4602222"/>
      </dsp:txXfrm>
    </dsp:sp>
    <dsp:sp modelId="{74E45ADA-0E89-459B-955D-7383B973898F}">
      <dsp:nvSpPr>
        <dsp:cNvPr id="0" name=""/>
        <dsp:cNvSpPr/>
      </dsp:nvSpPr>
      <dsp:spPr>
        <a:xfrm>
          <a:off x="7790242" y="2006551"/>
          <a:ext cx="659338" cy="771301"/>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790242" y="2160811"/>
        <a:ext cx="461537" cy="462781"/>
      </dsp:txXfrm>
    </dsp:sp>
    <dsp:sp modelId="{D8152518-D7A8-4D29-80FC-F76960007EF3}">
      <dsp:nvSpPr>
        <dsp:cNvPr id="0" name=""/>
        <dsp:cNvSpPr/>
      </dsp:nvSpPr>
      <dsp:spPr>
        <a:xfrm>
          <a:off x="8723268" y="0"/>
          <a:ext cx="3110087" cy="4784404"/>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5,6: Người viết đã chọn những cách nào để triển khai ý tưởng và thông tin trong văn bản? Chỉ ra những biểu hiện cụ thể của cách triển khai ấy và hiệu quả của nó.</a:t>
          </a:r>
          <a:endParaRPr lang="en-US" sz="2400" kern="1200" dirty="0">
            <a:latin typeface="#9Slide03 Arima Madurai Bold" panose="00000800000000000000" pitchFamily="2" charset="0"/>
            <a:cs typeface="#9Slide03 Arima Madurai Bold" panose="00000800000000000000" pitchFamily="2" charset="0"/>
          </a:endParaRPr>
        </a:p>
      </dsp:txBody>
      <dsp:txXfrm>
        <a:off x="8814359" y="91091"/>
        <a:ext cx="2927905" cy="4602222"/>
      </dsp:txXfrm>
    </dsp:sp>
    <dsp:sp modelId="{7C9B1AD8-3863-4F78-BDC3-F54DA502BEF6}">
      <dsp:nvSpPr>
        <dsp:cNvPr id="0" name=""/>
        <dsp:cNvSpPr/>
      </dsp:nvSpPr>
      <dsp:spPr>
        <a:xfrm>
          <a:off x="12144364" y="2006551"/>
          <a:ext cx="659338" cy="771301"/>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12144364" y="2160811"/>
        <a:ext cx="461537" cy="462781"/>
      </dsp:txXfrm>
    </dsp:sp>
    <dsp:sp modelId="{369ACB6C-4623-46BA-8BD0-E1B456DCCADC}">
      <dsp:nvSpPr>
        <dsp:cNvPr id="0" name=""/>
        <dsp:cNvSpPr/>
      </dsp:nvSpPr>
      <dsp:spPr>
        <a:xfrm>
          <a:off x="13077390" y="260748"/>
          <a:ext cx="3110087" cy="4262908"/>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Nhóm 7,8: Nêu cách thức trình bày nội dung thông tin trong văn bản. Nhận xét về cách tác giả giải thích hiện tượng tự nhiên (lũ lụt) trong văn bản này.</a:t>
          </a:r>
          <a:endParaRPr lang="en-US" sz="24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dsp:txBody>
      <dsp:txXfrm>
        <a:off x="13168481" y="351839"/>
        <a:ext cx="2927905" cy="40807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sv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jpg"/><Relationship Id="rId5" Type="http://schemas.openxmlformats.org/officeDocument/2006/relationships/image" Target="../media/image22.png"/><Relationship Id="rId10" Type="http://schemas.openxmlformats.org/officeDocument/2006/relationships/image" Target="../media/image26.jpg"/><Relationship Id="rId4" Type="http://schemas.openxmlformats.org/officeDocument/2006/relationships/image" Target="../media/image21.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1.svg"/><Relationship Id="rId3" Type="http://schemas.openxmlformats.org/officeDocument/2006/relationships/image" Target="../media/image29.png"/><Relationship Id="rId7" Type="http://schemas.openxmlformats.org/officeDocument/2006/relationships/diagramData" Target="../diagrams/data1.xml"/><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diagramDrawing" Target="../diagrams/drawing1.xml"/><Relationship Id="rId5" Type="http://schemas.openxmlformats.org/officeDocument/2006/relationships/image" Target="../media/image31.png"/><Relationship Id="rId10" Type="http://schemas.openxmlformats.org/officeDocument/2006/relationships/diagramColors" Target="../diagrams/colors1.xml"/><Relationship Id="rId4" Type="http://schemas.openxmlformats.org/officeDocument/2006/relationships/image" Target="../media/image30.pn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5770716" y="3191509"/>
            <a:ext cx="8602484" cy="7247593"/>
          </a:xfrm>
          <a:custGeom>
            <a:avLst/>
            <a:gdLst/>
            <a:ahLst/>
            <a:cxnLst/>
            <a:rect l="l" t="t" r="r" b="b"/>
            <a:pathLst>
              <a:path w="8602484" h="7247593">
                <a:moveTo>
                  <a:pt x="0" y="0"/>
                </a:moveTo>
                <a:lnTo>
                  <a:pt x="8602484" y="0"/>
                </a:lnTo>
                <a:lnTo>
                  <a:pt x="8602484" y="7247593"/>
                </a:lnTo>
                <a:lnTo>
                  <a:pt x="0" y="7247593"/>
                </a:lnTo>
                <a:lnTo>
                  <a:pt x="0" y="0"/>
                </a:lnTo>
                <a:close/>
              </a:path>
            </a:pathLst>
          </a:custGeom>
          <a:blipFill>
            <a:blip r:embed="rId3"/>
            <a:stretch>
              <a:fillRect/>
            </a:stretch>
          </a:blipFill>
        </p:spPr>
      </p:sp>
      <p:sp>
        <p:nvSpPr>
          <p:cNvPr id="14" name="Freeform 14"/>
          <p:cNvSpPr/>
          <p:nvPr/>
        </p:nvSpPr>
        <p:spPr>
          <a:xfrm>
            <a:off x="4529902" y="794263"/>
            <a:ext cx="9228197" cy="1529837"/>
          </a:xfrm>
          <a:custGeom>
            <a:avLst/>
            <a:gdLst/>
            <a:ahLst/>
            <a:cxnLst/>
            <a:rect l="l" t="t" r="r" b="b"/>
            <a:pathLst>
              <a:path w="9228197" h="2432888">
                <a:moveTo>
                  <a:pt x="0" y="0"/>
                </a:moveTo>
                <a:lnTo>
                  <a:pt x="9228196" y="0"/>
                </a:lnTo>
                <a:lnTo>
                  <a:pt x="9228196" y="2432888"/>
                </a:lnTo>
                <a:lnTo>
                  <a:pt x="0" y="2432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4529901" y="892431"/>
            <a:ext cx="9228197" cy="1333500"/>
          </a:xfrm>
          <a:prstGeom prst="rect">
            <a:avLst/>
          </a:prstGeom>
        </p:spPr>
        <p:txBody>
          <a:bodyPr lIns="0" tIns="0" rIns="0" bIns="0" rtlCol="0" anchor="t">
            <a:spAutoFit/>
          </a:bodyPr>
          <a:lstStyle/>
          <a:p>
            <a:pPr algn="ctr">
              <a:lnSpc>
                <a:spcPts val="10571"/>
              </a:lnSpc>
            </a:pPr>
            <a:r>
              <a:rPr lang="en-US" sz="8809" dirty="0">
                <a:solidFill>
                  <a:srgbClr val="0C4754"/>
                </a:solidFill>
                <a:latin typeface="Happy Font TH"/>
              </a:rPr>
              <a:t>K - W - L</a:t>
            </a:r>
          </a:p>
        </p:txBody>
      </p:sp>
      <p:sp>
        <p:nvSpPr>
          <p:cNvPr id="18" name="Freeform 18"/>
          <p:cNvSpPr/>
          <p:nvPr/>
        </p:nvSpPr>
        <p:spPr>
          <a:xfrm>
            <a:off x="15783206" y="8382848"/>
            <a:ext cx="2248351" cy="1750903"/>
          </a:xfrm>
          <a:custGeom>
            <a:avLst/>
            <a:gdLst/>
            <a:ahLst/>
            <a:cxnLst/>
            <a:rect l="l" t="t" r="r" b="b"/>
            <a:pathLst>
              <a:path w="2248351" h="1750903">
                <a:moveTo>
                  <a:pt x="0" y="0"/>
                </a:moveTo>
                <a:lnTo>
                  <a:pt x="2248350" y="0"/>
                </a:lnTo>
                <a:lnTo>
                  <a:pt x="2248350" y="1750904"/>
                </a:lnTo>
                <a:lnTo>
                  <a:pt x="0" y="1750904"/>
                </a:lnTo>
                <a:lnTo>
                  <a:pt x="0" y="0"/>
                </a:lnTo>
                <a:close/>
              </a:path>
            </a:pathLst>
          </a:custGeom>
          <a:blipFill>
            <a:blip r:embed="rId6"/>
            <a:stretch>
              <a:fillRect/>
            </a:stretch>
          </a:blipFill>
        </p:spPr>
      </p:sp>
      <p:sp>
        <p:nvSpPr>
          <p:cNvPr id="25" name="Freeform 9">
            <a:extLst>
              <a:ext uri="{FF2B5EF4-FFF2-40B4-BE49-F238E27FC236}">
                <a16:creationId xmlns:a16="http://schemas.microsoft.com/office/drawing/2014/main" id="{2EC06F4E-0498-4031-FBD4-E832986A4110}"/>
              </a:ext>
            </a:extLst>
          </p:cNvPr>
          <p:cNvSpPr/>
          <p:nvPr/>
        </p:nvSpPr>
        <p:spPr>
          <a:xfrm rot="8617530">
            <a:off x="-236506" y="-456756"/>
            <a:ext cx="2606976" cy="2970912"/>
          </a:xfrm>
          <a:custGeom>
            <a:avLst/>
            <a:gdLst/>
            <a:ahLst/>
            <a:cxnLst/>
            <a:rect l="l" t="t" r="r" b="b"/>
            <a:pathLst>
              <a:path w="2606976" h="2970912">
                <a:moveTo>
                  <a:pt x="0" y="0"/>
                </a:moveTo>
                <a:lnTo>
                  <a:pt x="2606975" y="0"/>
                </a:lnTo>
                <a:lnTo>
                  <a:pt x="2606975" y="2970912"/>
                </a:lnTo>
                <a:lnTo>
                  <a:pt x="0" y="2970912"/>
                </a:lnTo>
                <a:lnTo>
                  <a:pt x="0" y="0"/>
                </a:lnTo>
                <a:close/>
              </a:path>
            </a:pathLst>
          </a:custGeom>
          <a:blipFill>
            <a:blip r:embed="rId7"/>
            <a:stretch>
              <a:fillRect/>
            </a:stretch>
          </a:blipFill>
        </p:spPr>
      </p:sp>
      <p:graphicFrame>
        <p:nvGraphicFramePr>
          <p:cNvPr id="26" name="Table 25">
            <a:extLst>
              <a:ext uri="{FF2B5EF4-FFF2-40B4-BE49-F238E27FC236}">
                <a16:creationId xmlns:a16="http://schemas.microsoft.com/office/drawing/2014/main" id="{DFFA6406-C13E-8CB3-BD57-5FB004684433}"/>
              </a:ext>
            </a:extLst>
          </p:cNvPr>
          <p:cNvGraphicFramePr>
            <a:graphicFrameLocks noGrp="1"/>
          </p:cNvGraphicFramePr>
          <p:nvPr>
            <p:extLst>
              <p:ext uri="{D42A27DB-BD31-4B8C-83A1-F6EECF244321}">
                <p14:modId xmlns:p14="http://schemas.microsoft.com/office/powerpoint/2010/main" val="383801238"/>
              </p:ext>
            </p:extLst>
          </p:nvPr>
        </p:nvGraphicFramePr>
        <p:xfrm>
          <a:off x="2228342" y="2857500"/>
          <a:ext cx="13831314" cy="6233319"/>
        </p:xfrm>
        <a:graphic>
          <a:graphicData uri="http://schemas.openxmlformats.org/drawingml/2006/table">
            <a:tbl>
              <a:tblPr firstRow="1" firstCol="1" bandRow="1">
                <a:effectLst>
                  <a:outerShdw blurRad="50800" dist="38100" dir="10800000" algn="r" rotWithShape="0">
                    <a:prstClr val="black">
                      <a:alpha val="40000"/>
                    </a:prstClr>
                  </a:outerShdw>
                </a:effectLst>
                <a:tableStyleId>{7DF18680-E054-41AD-8BC1-D1AEF772440D}</a:tableStyleId>
              </a:tblPr>
              <a:tblGrid>
                <a:gridCol w="4610438">
                  <a:extLst>
                    <a:ext uri="{9D8B030D-6E8A-4147-A177-3AD203B41FA5}">
                      <a16:colId xmlns:a16="http://schemas.microsoft.com/office/drawing/2014/main" val="814169277"/>
                    </a:ext>
                  </a:extLst>
                </a:gridCol>
                <a:gridCol w="4610438">
                  <a:extLst>
                    <a:ext uri="{9D8B030D-6E8A-4147-A177-3AD203B41FA5}">
                      <a16:colId xmlns:a16="http://schemas.microsoft.com/office/drawing/2014/main" val="233967488"/>
                    </a:ext>
                  </a:extLst>
                </a:gridCol>
                <a:gridCol w="4610438">
                  <a:extLst>
                    <a:ext uri="{9D8B030D-6E8A-4147-A177-3AD203B41FA5}">
                      <a16:colId xmlns:a16="http://schemas.microsoft.com/office/drawing/2014/main" val="421655408"/>
                    </a:ext>
                  </a:extLst>
                </a:gridCol>
              </a:tblGrid>
              <a:tr h="1516775">
                <a:tc gridSpan="3">
                  <a:txBody>
                    <a:bodyPr/>
                    <a:lstStyle/>
                    <a:p>
                      <a:pPr marL="0" marR="0" algn="ctr">
                        <a:spcBef>
                          <a:spcPts val="0"/>
                        </a:spcBef>
                        <a:spcAft>
                          <a:spcPts val="0"/>
                        </a:spcAft>
                      </a:pPr>
                      <a:r>
                        <a:rPr lang="en-US" sz="4000" dirty="0" err="1">
                          <a:solidFill>
                            <a:schemeClr val="bg1"/>
                          </a:solidFill>
                          <a:effectLst/>
                          <a:latin typeface="#9Slide03 BoosterNextFYBlack" panose="02000A03000000020004" pitchFamily="2" charset="0"/>
                          <a:cs typeface="#9Slide03 Arima Madurai Bold" panose="00000800000000000000" pitchFamily="2" charset="0"/>
                        </a:rPr>
                        <a:t>PHIẾU</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HỌC</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TẬP</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SỐ</a:t>
                      </a:r>
                      <a:r>
                        <a:rPr lang="en-US" sz="4000" dirty="0">
                          <a:solidFill>
                            <a:schemeClr val="bg1"/>
                          </a:solidFill>
                          <a:effectLst/>
                          <a:latin typeface="#9Slide03 BoosterNextFYBlack" panose="02000A03000000020004" pitchFamily="2" charset="0"/>
                          <a:cs typeface="#9Slide03 Arima Madurai Bold" panose="00000800000000000000" pitchFamily="2" charset="0"/>
                        </a:rPr>
                        <a:t> 1</a:t>
                      </a:r>
                    </a:p>
                    <a:p>
                      <a:pPr marL="0" marR="0" algn="ctr">
                        <a:spcBef>
                          <a:spcPts val="0"/>
                        </a:spcBef>
                        <a:spcAft>
                          <a:spcPts val="0"/>
                        </a:spcAft>
                      </a:pPr>
                      <a:r>
                        <a:rPr lang="en-US" sz="4000" dirty="0" err="1">
                          <a:solidFill>
                            <a:schemeClr val="bg1"/>
                          </a:solidFill>
                          <a:effectLst/>
                          <a:latin typeface="#9Slide03 BoosterNextFYBlack" panose="02000A03000000020004" pitchFamily="2" charset="0"/>
                          <a:cs typeface="#9Slide03 Arima Madurai Bold" panose="00000800000000000000" pitchFamily="2" charset="0"/>
                        </a:rPr>
                        <a:t>Hiện</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400" dirty="0" err="1">
                          <a:solidFill>
                            <a:schemeClr val="bg1"/>
                          </a:solidFill>
                          <a:effectLst/>
                          <a:latin typeface="#9Slide03 BoosterNextFYBlack" panose="02000A03000000020004" pitchFamily="2" charset="0"/>
                          <a:cs typeface="#9Slide03 Arima Madurai Bold" panose="00000800000000000000" pitchFamily="2" charset="0"/>
                        </a:rPr>
                        <a:t>tượng</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lũ</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lụt</a:t>
                      </a:r>
                      <a:endParaRPr lang="en-US" sz="40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9933176"/>
                  </a:ext>
                </a:extLst>
              </a:tr>
              <a:tr h="1196735">
                <a:tc>
                  <a:txBody>
                    <a:bodyPr/>
                    <a:lstStyle/>
                    <a:p>
                      <a:pPr marL="0" marR="0" algn="ctr">
                        <a:spcBef>
                          <a:spcPts val="0"/>
                        </a:spcBef>
                        <a:spcAft>
                          <a:spcPts val="0"/>
                        </a:spcAft>
                      </a:pPr>
                      <a:r>
                        <a:rPr lang="en-US" sz="2800" dirty="0">
                          <a:solidFill>
                            <a:schemeClr val="bg1"/>
                          </a:solidFill>
                          <a:effectLst/>
                          <a:latin typeface="#9Slide03 BoosterNextFYBlack" panose="02000A03000000020004" pitchFamily="2" charset="0"/>
                          <a:cs typeface="#9Slide03 Arima Madurai Bold" panose="00000800000000000000" pitchFamily="2" charset="0"/>
                        </a:rPr>
                        <a:t>K</a:t>
                      </a:r>
                    </a:p>
                    <a:p>
                      <a:pPr marL="0" marR="0" algn="ctr">
                        <a:spcBef>
                          <a:spcPts val="0"/>
                        </a:spcBef>
                        <a:spcAft>
                          <a:spcPts val="0"/>
                        </a:spcAft>
                      </a:pPr>
                      <a:r>
                        <a:rPr lang="en-US" sz="28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điều</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em</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đã</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biết</a:t>
                      </a:r>
                      <a:endParaRPr lang="en-US" sz="28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tc>
                  <a:txBody>
                    <a:bodyPr/>
                    <a:lstStyle/>
                    <a:p>
                      <a:pPr marL="0" marR="0" algn="ctr">
                        <a:spcBef>
                          <a:spcPts val="0"/>
                        </a:spcBef>
                        <a:spcAft>
                          <a:spcPts val="0"/>
                        </a:spcAft>
                      </a:pPr>
                      <a:r>
                        <a:rPr lang="en-US" sz="2800" dirty="0">
                          <a:solidFill>
                            <a:schemeClr val="bg1"/>
                          </a:solidFill>
                          <a:effectLst/>
                          <a:latin typeface="#9Slide03 BoosterNextFYBlack" panose="02000A03000000020004" pitchFamily="2" charset="0"/>
                          <a:cs typeface="#9Slide03 Arima Madurai Bold" panose="00000800000000000000" pitchFamily="2" charset="0"/>
                        </a:rPr>
                        <a:t>W</a:t>
                      </a:r>
                    </a:p>
                    <a:p>
                      <a:pPr marL="0" marR="0" algn="ctr">
                        <a:spcBef>
                          <a:spcPts val="0"/>
                        </a:spcBef>
                        <a:spcAft>
                          <a:spcPts val="0"/>
                        </a:spcAft>
                      </a:pPr>
                      <a:r>
                        <a:rPr lang="en-US" sz="28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điều</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em</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muốn</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biết</a:t>
                      </a:r>
                      <a:endParaRPr lang="en-US" sz="28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tc>
                  <a:txBody>
                    <a:bodyPr/>
                    <a:lstStyle/>
                    <a:p>
                      <a:pPr marL="0" marR="0" algn="ctr">
                        <a:spcBef>
                          <a:spcPts val="0"/>
                        </a:spcBef>
                        <a:spcAft>
                          <a:spcPts val="0"/>
                        </a:spcAft>
                      </a:pPr>
                      <a:r>
                        <a:rPr lang="en-US" sz="2800" dirty="0">
                          <a:solidFill>
                            <a:schemeClr val="bg1"/>
                          </a:solidFill>
                          <a:effectLst/>
                          <a:latin typeface="#9Slide03 BoosterNextFYBlack" panose="02000A03000000020004" pitchFamily="2" charset="0"/>
                          <a:cs typeface="#9Slide03 Arima Madurai Bold" panose="00000800000000000000" pitchFamily="2" charset="0"/>
                        </a:rPr>
                        <a:t>L</a:t>
                      </a:r>
                    </a:p>
                    <a:p>
                      <a:pPr marL="0" marR="0" algn="ctr">
                        <a:spcBef>
                          <a:spcPts val="0"/>
                        </a:spcBef>
                        <a:spcAft>
                          <a:spcPts val="0"/>
                        </a:spcAft>
                      </a:pPr>
                      <a:r>
                        <a:rPr lang="en-US" sz="28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điều</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em</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học</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được</a:t>
                      </a:r>
                      <a:endParaRPr lang="en-US" sz="28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extLst>
                  <a:ext uri="{0D108BD9-81ED-4DB2-BD59-A6C34878D82A}">
                    <a16:rowId xmlns:a16="http://schemas.microsoft.com/office/drawing/2014/main" val="385908527"/>
                  </a:ext>
                </a:extLst>
              </a:tr>
              <a:tr h="3519809">
                <a:tc>
                  <a:txBody>
                    <a:bodyPr/>
                    <a:lstStyle/>
                    <a:p>
                      <a:pPr marL="0" marR="0" algn="just">
                        <a:spcBef>
                          <a:spcPts val="600"/>
                        </a:spcBef>
                        <a:spcAft>
                          <a:spcPts val="600"/>
                        </a:spcAft>
                      </a:pPr>
                      <a:r>
                        <a:rPr lang="en-US" sz="2800" dirty="0" err="1">
                          <a:effectLst/>
                          <a:latin typeface="#9Slide03 Arima Madurai Bold" panose="00000800000000000000" pitchFamily="2" charset="0"/>
                          <a:cs typeface="#9Slide03 Arima Madurai Bold" panose="00000800000000000000" pitchFamily="2" charset="0"/>
                        </a:rPr>
                        <a:t>Gợi</a:t>
                      </a:r>
                      <a:r>
                        <a:rPr lang="en-US" sz="2800" dirty="0">
                          <a:effectLst/>
                          <a:latin typeface="#9Slide03 Arima Madurai Bold" panose="00000800000000000000" pitchFamily="2" charset="0"/>
                          <a:cs typeface="#9Slide03 Arima Madurai Bold" panose="00000800000000000000" pitchFamily="2" charset="0"/>
                        </a:rPr>
                        <a:t> ý:</a:t>
                      </a: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gì</a:t>
                      </a:r>
                      <a:r>
                        <a:rPr lang="en-US" sz="2800" dirty="0">
                          <a:effectLst/>
                          <a:latin typeface="#9Slide03 Arima Madurai Bold" panose="00000800000000000000" pitchFamily="2" charset="0"/>
                          <a:cs typeface="#9Slide03 Arima Madurai Bold" panose="00000800000000000000" pitchFamily="2" charset="0"/>
                        </a:rPr>
                        <a:t>?</a:t>
                      </a: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Nguyên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nhân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endParaRPr lang="en-US" sz="2800" dirty="0">
                        <a:effectLst/>
                        <a:latin typeface="#9Slide03 Arima Madurai Bold" panose="00000800000000000000" pitchFamily="2" charset="0"/>
                        <a:cs typeface="#9Slide03 Arima Madurai Bold" panose="00000800000000000000" pitchFamily="2" charset="0"/>
                      </a:endParaRP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Tác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hại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r>
                        <a:rPr lang="en-US" sz="2800" dirty="0">
                          <a:effectLst/>
                          <a:latin typeface="#9Slide03 Arima Madurai Bold" panose="00000800000000000000" pitchFamily="2" charset="0"/>
                          <a:cs typeface="#9Slide03 Arima Madurai Bold" panose="00000800000000000000" pitchFamily="2" charset="0"/>
                        </a:rPr>
                        <a:t> </a:t>
                      </a: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Cách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phòng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tránh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BACC6"/>
                    </a:solidFill>
                  </a:tcPr>
                </a:tc>
                <a:tc>
                  <a:txBody>
                    <a:bodyPr/>
                    <a:lstStyle/>
                    <a:p>
                      <a:pPr marL="0" marR="0" algn="just">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BACC6"/>
                    </a:solidFill>
                  </a:tcPr>
                </a:tc>
                <a:extLst>
                  <a:ext uri="{0D108BD9-81ED-4DB2-BD59-A6C34878D82A}">
                    <a16:rowId xmlns:a16="http://schemas.microsoft.com/office/drawing/2014/main" val="2819455233"/>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377682" y="1635666"/>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765863" y="3265175"/>
            <a:ext cx="14702197" cy="5389740"/>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04064" y="8654915"/>
            <a:ext cx="10003935" cy="1971609"/>
          </a:xfrm>
          <a:custGeom>
            <a:avLst/>
            <a:gdLst/>
            <a:ahLst/>
            <a:cxnLst/>
            <a:rect l="l" t="t" r="r" b="b"/>
            <a:pathLst>
              <a:path w="10003935" h="1971609">
                <a:moveTo>
                  <a:pt x="0" y="0"/>
                </a:moveTo>
                <a:lnTo>
                  <a:pt x="10003935" y="0"/>
                </a:lnTo>
                <a:lnTo>
                  <a:pt x="10003935" y="1971609"/>
                </a:lnTo>
                <a:lnTo>
                  <a:pt x="0" y="1971609"/>
                </a:lnTo>
                <a:lnTo>
                  <a:pt x="0" y="0"/>
                </a:lnTo>
                <a:close/>
              </a:path>
            </a:pathLst>
          </a:custGeom>
          <a:blipFill>
            <a:blip r:embed="rId5"/>
            <a:stretch>
              <a:fillRect/>
            </a:stretch>
          </a:blipFill>
        </p:spPr>
      </p:sp>
      <p:sp>
        <p:nvSpPr>
          <p:cNvPr id="7" name="Freeform 7"/>
          <p:cNvSpPr/>
          <p:nvPr/>
        </p:nvSpPr>
        <p:spPr>
          <a:xfrm flipH="1">
            <a:off x="9088129" y="8654915"/>
            <a:ext cx="10003935" cy="1971609"/>
          </a:xfrm>
          <a:custGeom>
            <a:avLst/>
            <a:gdLst/>
            <a:ahLst/>
            <a:cxnLst/>
            <a:rect l="l" t="t" r="r" b="b"/>
            <a:pathLst>
              <a:path w="10003935" h="1971609">
                <a:moveTo>
                  <a:pt x="10003935" y="0"/>
                </a:moveTo>
                <a:lnTo>
                  <a:pt x="0" y="0"/>
                </a:lnTo>
                <a:lnTo>
                  <a:pt x="0" y="1971609"/>
                </a:lnTo>
                <a:lnTo>
                  <a:pt x="10003935" y="1971609"/>
                </a:lnTo>
                <a:lnTo>
                  <a:pt x="10003935" y="0"/>
                </a:lnTo>
                <a:close/>
              </a:path>
            </a:pathLst>
          </a:custGeom>
          <a:blipFill>
            <a:blip r:embed="rId5"/>
            <a:stretch>
              <a:fillRect/>
            </a:stretch>
          </a:blipFill>
        </p:spPr>
      </p:sp>
      <p:sp>
        <p:nvSpPr>
          <p:cNvPr id="8" name="Freeform 8"/>
          <p:cNvSpPr/>
          <p:nvPr/>
        </p:nvSpPr>
        <p:spPr>
          <a:xfrm rot="-1661973">
            <a:off x="1594669" y="2775203"/>
            <a:ext cx="3314628" cy="903236"/>
          </a:xfrm>
          <a:custGeom>
            <a:avLst/>
            <a:gdLst/>
            <a:ahLst/>
            <a:cxnLst/>
            <a:rect l="l" t="t" r="r" b="b"/>
            <a:pathLst>
              <a:path w="3314628" h="903236">
                <a:moveTo>
                  <a:pt x="0" y="0"/>
                </a:moveTo>
                <a:lnTo>
                  <a:pt x="3314627" y="0"/>
                </a:lnTo>
                <a:lnTo>
                  <a:pt x="3314627" y="903236"/>
                </a:lnTo>
                <a:lnTo>
                  <a:pt x="0" y="903236"/>
                </a:lnTo>
                <a:lnTo>
                  <a:pt x="0" y="0"/>
                </a:lnTo>
                <a:close/>
              </a:path>
            </a:pathLst>
          </a:custGeom>
          <a:blipFill>
            <a:blip r:embed="rId6"/>
            <a:stretch>
              <a:fillRect/>
            </a:stretch>
          </a:blipFill>
        </p:spPr>
      </p:sp>
      <p:sp>
        <p:nvSpPr>
          <p:cNvPr id="9" name="Freeform 9"/>
          <p:cNvSpPr/>
          <p:nvPr/>
        </p:nvSpPr>
        <p:spPr>
          <a:xfrm rot="-1948678">
            <a:off x="15480860" y="6564682"/>
            <a:ext cx="3556880" cy="4180466"/>
          </a:xfrm>
          <a:custGeom>
            <a:avLst/>
            <a:gdLst/>
            <a:ahLst/>
            <a:cxnLst/>
            <a:rect l="l" t="t" r="r" b="b"/>
            <a:pathLst>
              <a:path w="3556880" h="4180466">
                <a:moveTo>
                  <a:pt x="0" y="0"/>
                </a:moveTo>
                <a:lnTo>
                  <a:pt x="3556880" y="0"/>
                </a:lnTo>
                <a:lnTo>
                  <a:pt x="3556880" y="4180467"/>
                </a:lnTo>
                <a:lnTo>
                  <a:pt x="0" y="4180467"/>
                </a:lnTo>
                <a:lnTo>
                  <a:pt x="0" y="0"/>
                </a:lnTo>
                <a:close/>
              </a:path>
            </a:pathLst>
          </a:custGeom>
          <a:blipFill>
            <a:blip r:embed="rId7"/>
            <a:stretch>
              <a:fillRect/>
            </a:stretch>
          </a:blipFill>
        </p:spPr>
      </p:sp>
      <p:sp>
        <p:nvSpPr>
          <p:cNvPr id="10" name="Freeform 10"/>
          <p:cNvSpPr/>
          <p:nvPr/>
        </p:nvSpPr>
        <p:spPr>
          <a:xfrm rot="7529463">
            <a:off x="-631359" y="-782245"/>
            <a:ext cx="3320118" cy="3163796"/>
          </a:xfrm>
          <a:custGeom>
            <a:avLst/>
            <a:gdLst/>
            <a:ahLst/>
            <a:cxnLst/>
            <a:rect l="l" t="t" r="r" b="b"/>
            <a:pathLst>
              <a:path w="3320118" h="3163796">
                <a:moveTo>
                  <a:pt x="0" y="0"/>
                </a:moveTo>
                <a:lnTo>
                  <a:pt x="3320118" y="0"/>
                </a:lnTo>
                <a:lnTo>
                  <a:pt x="3320118" y="3163796"/>
                </a:lnTo>
                <a:lnTo>
                  <a:pt x="0" y="3163796"/>
                </a:lnTo>
                <a:lnTo>
                  <a:pt x="0" y="0"/>
                </a:lnTo>
                <a:close/>
              </a:path>
            </a:pathLst>
          </a:custGeom>
          <a:blipFill>
            <a:blip r:embed="rId8"/>
            <a:stretch>
              <a:fillRect/>
            </a:stretch>
          </a:blipFill>
        </p:spPr>
      </p:sp>
      <p:sp>
        <p:nvSpPr>
          <p:cNvPr id="11" name="Freeform 11"/>
          <p:cNvSpPr/>
          <p:nvPr/>
        </p:nvSpPr>
        <p:spPr>
          <a:xfrm rot="-1642283">
            <a:off x="13642614" y="1179239"/>
            <a:ext cx="1115215" cy="2415629"/>
          </a:xfrm>
          <a:custGeom>
            <a:avLst/>
            <a:gdLst/>
            <a:ahLst/>
            <a:cxnLst/>
            <a:rect l="l" t="t" r="r" b="b"/>
            <a:pathLst>
              <a:path w="1115215" h="2415629">
                <a:moveTo>
                  <a:pt x="0" y="0"/>
                </a:moveTo>
                <a:lnTo>
                  <a:pt x="1115215" y="0"/>
                </a:lnTo>
                <a:lnTo>
                  <a:pt x="1115215" y="2415629"/>
                </a:lnTo>
                <a:lnTo>
                  <a:pt x="0" y="2415629"/>
                </a:lnTo>
                <a:lnTo>
                  <a:pt x="0" y="0"/>
                </a:lnTo>
                <a:close/>
              </a:path>
            </a:pathLst>
          </a:custGeom>
          <a:blipFill>
            <a:blip r:embed="rId9"/>
            <a:stretch>
              <a:fillRect/>
            </a:stretch>
          </a:blipFill>
        </p:spPr>
      </p:sp>
      <p:sp>
        <p:nvSpPr>
          <p:cNvPr id="12" name="TextBox 12"/>
          <p:cNvSpPr txBox="1"/>
          <p:nvPr/>
        </p:nvSpPr>
        <p:spPr>
          <a:xfrm>
            <a:off x="5091421" y="2080361"/>
            <a:ext cx="8429416" cy="830997"/>
          </a:xfrm>
          <a:prstGeom prst="rect">
            <a:avLst/>
          </a:prstGeom>
        </p:spPr>
        <p:txBody>
          <a:bodyPr wrap="square" lIns="0" tIns="0" rIns="0" bIns="0" rtlCol="0" anchor="t">
            <a:spAutoFit/>
          </a:bodyPr>
          <a:lstStyle/>
          <a:p>
            <a:pPr marL="0" marR="0" indent="457200" algn="ctr">
              <a:spcBef>
                <a:spcPts val="600"/>
              </a:spcBef>
              <a:spcAft>
                <a:spcPts val="600"/>
              </a:spcAft>
            </a:pPr>
            <a:r>
              <a:rPr lang="en-US" sz="5400" b="1" dirty="0" err="1">
                <a:effectLst/>
                <a:latin typeface="#9Slide03 BoosterNextFYBlack" panose="02000A03000000020004" pitchFamily="2" charset="0"/>
                <a:ea typeface="Times New Roman" panose="02020603050405020304" pitchFamily="18" charset="0"/>
              </a:rPr>
              <a:t>Luyện</a:t>
            </a:r>
            <a:r>
              <a:rPr lang="en-US" sz="5400" b="1" dirty="0">
                <a:effectLst/>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tập</a:t>
            </a:r>
            <a:r>
              <a:rPr lang="en-US" sz="5400" b="1" dirty="0">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vận</a:t>
            </a:r>
            <a:r>
              <a:rPr lang="en-US" sz="5400" b="1" dirty="0">
                <a:effectLst/>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dụng</a:t>
            </a:r>
            <a:endParaRPr lang="en-US" sz="4800" dirty="0">
              <a:effectLst/>
              <a:latin typeface="#9Slide03 BoosterNextFYBlack" panose="02000A03000000020004"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0A87E772-A046-F85C-9766-5B23C1582E3B}"/>
              </a:ext>
            </a:extLst>
          </p:cNvPr>
          <p:cNvSpPr txBox="1"/>
          <p:nvPr/>
        </p:nvSpPr>
        <p:spPr>
          <a:xfrm>
            <a:off x="2944923" y="4159377"/>
            <a:ext cx="12509896" cy="3585597"/>
          </a:xfrm>
          <a:prstGeom prst="rect">
            <a:avLst/>
          </a:prstGeom>
          <a:noFill/>
        </p:spPr>
        <p:txBody>
          <a:bodyPr wrap="square">
            <a:spAutoFit/>
          </a:bodyPr>
          <a:lstStyle/>
          <a:p>
            <a:pPr marL="0" marR="0" indent="457200" algn="just">
              <a:spcBef>
                <a:spcPts val="1800"/>
              </a:spcBef>
              <a:spcAft>
                <a:spcPts val="2400"/>
              </a:spcAft>
            </a:pPr>
            <a:r>
              <a:rPr lang="pt-BR" sz="32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Từ văn bản, em có suy nghĩ gì về hiện tượng lũ lụt ở nước ta nói riêng và trên thế giới nói chung? Theo em cần phải làm gì để phòng tránh hiện tượng này?</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1800"/>
              </a:spcBef>
              <a:spcAft>
                <a:spcPts val="2400"/>
              </a:spcAft>
            </a:pPr>
            <a:r>
              <a:rPr lang="pt-BR" sz="32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Tìm hiểu thêm từ nhiều nguồn khác nhau và nêu một số thông tin bổ sung (kênh chữ hoặc kênh hình) về hiện tượng lũ lụt chưa có trong văn bản. (HS hoàn thiện bài tập ở nhà)</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6" name="Freeform 6"/>
          <p:cNvSpPr/>
          <p:nvPr/>
        </p:nvSpPr>
        <p:spPr>
          <a:xfrm>
            <a:off x="-609600" y="2516058"/>
            <a:ext cx="20421600" cy="4540205"/>
          </a:xfrm>
          <a:custGeom>
            <a:avLst/>
            <a:gdLst/>
            <a:ahLst/>
            <a:cxnLst/>
            <a:rect l="l" t="t" r="r" b="b"/>
            <a:pathLst>
              <a:path w="16823346" h="2859969">
                <a:moveTo>
                  <a:pt x="0" y="0"/>
                </a:moveTo>
                <a:lnTo>
                  <a:pt x="16823346" y="0"/>
                </a:lnTo>
                <a:lnTo>
                  <a:pt x="16823346" y="2859969"/>
                </a:lnTo>
                <a:lnTo>
                  <a:pt x="0" y="2859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7"/>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8"/>
            <a:stretch>
              <a:fillRect/>
            </a:stretch>
          </a:blipFill>
        </p:spPr>
      </p:sp>
      <p:sp>
        <p:nvSpPr>
          <p:cNvPr id="10" name="Freeform 10"/>
          <p:cNvSpPr/>
          <p:nvPr/>
        </p:nvSpPr>
        <p:spPr>
          <a:xfrm>
            <a:off x="13635760" y="6373071"/>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9"/>
            <a:stretch>
              <a:fillRect/>
            </a:stretch>
          </a:blipFill>
        </p:spPr>
      </p:sp>
      <p:sp>
        <p:nvSpPr>
          <p:cNvPr id="13" name="TextBox 12">
            <a:extLst>
              <a:ext uri="{FF2B5EF4-FFF2-40B4-BE49-F238E27FC236}">
                <a16:creationId xmlns:a16="http://schemas.microsoft.com/office/drawing/2014/main" id="{62280D91-1D96-17F6-E58C-F3D06D0CE2A1}"/>
              </a:ext>
            </a:extLst>
          </p:cNvPr>
          <p:cNvSpPr txBox="1"/>
          <p:nvPr/>
        </p:nvSpPr>
        <p:spPr>
          <a:xfrm>
            <a:off x="668397" y="4302146"/>
            <a:ext cx="16698511"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500" b="1" i="0" u="none" strike="noStrike" kern="0" cap="none" spc="0" normalizeH="0" baseline="0" noProof="0" dirty="0">
                <a:ln>
                  <a:noFill/>
                </a:ln>
                <a:solidFill>
                  <a:srgbClr val="0070C0"/>
                </a:solidFill>
                <a:effectLst/>
                <a:uLnTx/>
                <a:uFillTx/>
                <a:latin typeface="#9Slide07 SVNAdam Gorry" panose="02040603050506020204" pitchFamily="18" charset="0"/>
                <a:ea typeface="Times New Roman" panose="02020603050405020304" pitchFamily="18" charset="0"/>
              </a:rPr>
              <a:t>Tổng kết</a:t>
            </a:r>
            <a:endParaRPr kumimoji="0" lang="en-US" sz="331100" b="0" i="0" u="none" strike="noStrike" kern="1200" cap="none" spc="0" normalizeH="0" baseline="0" noProof="0" dirty="0">
              <a:ln>
                <a:noFill/>
              </a:ln>
              <a:solidFill>
                <a:srgbClr val="0C4754"/>
              </a:solidFill>
              <a:effectLst/>
              <a:uLnTx/>
              <a:uFillTx/>
              <a:latin typeface="#9Slide07 SVNAdam Gorry" panose="02040603050506020204" pitchFamily="18" charset="0"/>
            </a:endParaRPr>
          </a:p>
        </p:txBody>
      </p:sp>
    </p:spTree>
    <p:extLst>
      <p:ext uri="{BB962C8B-B14F-4D97-AF65-F5344CB8AC3E}">
        <p14:creationId xmlns:p14="http://schemas.microsoft.com/office/powerpoint/2010/main" val="4945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15552" y="1022461"/>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145444" y="3226821"/>
            <a:ext cx="13997111" cy="5598953"/>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457200" y="5884866"/>
            <a:ext cx="3454205" cy="4445089"/>
          </a:xfrm>
          <a:custGeom>
            <a:avLst/>
            <a:gdLst/>
            <a:ahLst/>
            <a:cxnLst/>
            <a:rect l="l" t="t" r="r" b="b"/>
            <a:pathLst>
              <a:path w="3454205" h="4445089">
                <a:moveTo>
                  <a:pt x="0" y="0"/>
                </a:moveTo>
                <a:lnTo>
                  <a:pt x="3454205" y="0"/>
                </a:lnTo>
                <a:lnTo>
                  <a:pt x="3454205" y="4445089"/>
                </a:lnTo>
                <a:lnTo>
                  <a:pt x="0" y="4445089"/>
                </a:lnTo>
                <a:lnTo>
                  <a:pt x="0" y="0"/>
                </a:lnTo>
                <a:close/>
              </a:path>
            </a:pathLst>
          </a:custGeom>
          <a:blipFill>
            <a:blip r:embed="rId5"/>
            <a:stretch>
              <a:fillRect/>
            </a:stretch>
          </a:blipFill>
        </p:spPr>
      </p:sp>
      <p:sp>
        <p:nvSpPr>
          <p:cNvPr id="6" name="Freeform 6"/>
          <p:cNvSpPr/>
          <p:nvPr/>
        </p:nvSpPr>
        <p:spPr>
          <a:xfrm rot="-7376322">
            <a:off x="13093640" y="1482177"/>
            <a:ext cx="2213164" cy="2083140"/>
          </a:xfrm>
          <a:custGeom>
            <a:avLst/>
            <a:gdLst/>
            <a:ahLst/>
            <a:cxnLst/>
            <a:rect l="l" t="t" r="r" b="b"/>
            <a:pathLst>
              <a:path w="2213164" h="2083140">
                <a:moveTo>
                  <a:pt x="0" y="0"/>
                </a:moveTo>
                <a:lnTo>
                  <a:pt x="2213164" y="0"/>
                </a:lnTo>
                <a:lnTo>
                  <a:pt x="2213164" y="2083140"/>
                </a:lnTo>
                <a:lnTo>
                  <a:pt x="0" y="2083140"/>
                </a:lnTo>
                <a:lnTo>
                  <a:pt x="0" y="0"/>
                </a:lnTo>
                <a:close/>
              </a:path>
            </a:pathLst>
          </a:custGeom>
          <a:blipFill>
            <a:blip r:embed="rId6"/>
            <a:stretch>
              <a:fillRect/>
            </a:stretch>
          </a:blipFill>
        </p:spPr>
      </p:sp>
      <p:sp>
        <p:nvSpPr>
          <p:cNvPr id="7" name="Freeform 7"/>
          <p:cNvSpPr/>
          <p:nvPr/>
        </p:nvSpPr>
        <p:spPr>
          <a:xfrm>
            <a:off x="15125321" y="7006740"/>
            <a:ext cx="2759192" cy="3509307"/>
          </a:xfrm>
          <a:custGeom>
            <a:avLst/>
            <a:gdLst/>
            <a:ahLst/>
            <a:cxnLst/>
            <a:rect l="l" t="t" r="r" b="b"/>
            <a:pathLst>
              <a:path w="2759192" h="3509307">
                <a:moveTo>
                  <a:pt x="0" y="0"/>
                </a:moveTo>
                <a:lnTo>
                  <a:pt x="2759192" y="0"/>
                </a:lnTo>
                <a:lnTo>
                  <a:pt x="2759192" y="3509307"/>
                </a:lnTo>
                <a:lnTo>
                  <a:pt x="0" y="3509307"/>
                </a:lnTo>
                <a:lnTo>
                  <a:pt x="0" y="0"/>
                </a:lnTo>
                <a:close/>
              </a:path>
            </a:pathLst>
          </a:custGeom>
          <a:blipFill>
            <a:blip r:embed="rId7"/>
            <a:stretch>
              <a:fillRect/>
            </a:stretch>
          </a:blipFill>
        </p:spPr>
      </p:sp>
      <p:sp>
        <p:nvSpPr>
          <p:cNvPr id="8" name="TextBox 8"/>
          <p:cNvSpPr txBox="1"/>
          <p:nvPr/>
        </p:nvSpPr>
        <p:spPr>
          <a:xfrm>
            <a:off x="5128976" y="1461226"/>
            <a:ext cx="8077199" cy="1815882"/>
          </a:xfrm>
          <a:prstGeom prst="rect">
            <a:avLst/>
          </a:prstGeom>
        </p:spPr>
        <p:txBody>
          <a:bodyPr wrap="square" lIns="0" tIns="0" rIns="0" bIns="0" rtlCol="0" anchor="t">
            <a:spAutoFit/>
          </a:bodyPr>
          <a:lstStyle/>
          <a:p>
            <a:pPr marL="0" marR="0" algn="ctr">
              <a:spcBef>
                <a:spcPts val="600"/>
              </a:spcBef>
              <a:spcAft>
                <a:spcPts val="600"/>
              </a:spcAft>
            </a:pPr>
            <a:r>
              <a:rPr lang="en-US" sz="5400" b="1" dirty="0">
                <a:effectLst/>
                <a:latin typeface="#9Slide03 BoosterNextFYBlack" panose="02000A03000000020004" pitchFamily="2" charset="0"/>
                <a:ea typeface="Times New Roman" panose="02020603050405020304" pitchFamily="18" charset="0"/>
              </a:rPr>
              <a:t>1. </a:t>
            </a:r>
            <a:r>
              <a:rPr lang="en-US" sz="5400" b="1" dirty="0" err="1">
                <a:effectLst/>
                <a:latin typeface="#9Slide03 BoosterNextFYBlack" panose="02000A03000000020004" pitchFamily="2" charset="0"/>
                <a:ea typeface="Times New Roman" panose="02020603050405020304" pitchFamily="18" charset="0"/>
              </a:rPr>
              <a:t>Khái</a:t>
            </a:r>
            <a:r>
              <a:rPr lang="en-US" sz="5400" b="1" dirty="0">
                <a:effectLst/>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quát</a:t>
            </a:r>
            <a:r>
              <a:rPr lang="en-US" sz="5400" b="1" dirty="0">
                <a:effectLst/>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giá</a:t>
            </a:r>
            <a:r>
              <a:rPr lang="en-US" sz="5400" b="1" dirty="0">
                <a:effectLst/>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trị</a:t>
            </a:r>
            <a:endParaRPr lang="en-US" sz="5400" b="1" dirty="0">
              <a:latin typeface="#9Slide03 BoosterNextFYBlack" panose="02000A03000000020004" pitchFamily="2" charset="0"/>
              <a:ea typeface="Times New Roman" panose="02020603050405020304" pitchFamily="18" charset="0"/>
            </a:endParaRPr>
          </a:p>
          <a:p>
            <a:pPr marL="0" marR="0" algn="ctr">
              <a:spcBef>
                <a:spcPts val="600"/>
              </a:spcBef>
              <a:spcAft>
                <a:spcPts val="600"/>
              </a:spcAft>
            </a:pPr>
            <a:r>
              <a:rPr lang="en-US" sz="5400" b="1" dirty="0" err="1">
                <a:effectLst/>
                <a:latin typeface="#9Slide03 BoosterNextFYBlack" panose="02000A03000000020004" pitchFamily="2" charset="0"/>
                <a:ea typeface="Times New Roman" panose="02020603050405020304" pitchFamily="18" charset="0"/>
              </a:rPr>
              <a:t>nội</a:t>
            </a:r>
            <a:r>
              <a:rPr lang="en-US" sz="5400" b="1" dirty="0">
                <a:effectLst/>
                <a:latin typeface="#9Slide03 BoosterNextFYBlack" panose="02000A03000000020004" pitchFamily="2" charset="0"/>
                <a:ea typeface="Times New Roman" panose="02020603050405020304" pitchFamily="18" charset="0"/>
              </a:rPr>
              <a:t> dung, </a:t>
            </a:r>
            <a:r>
              <a:rPr lang="en-US" sz="5400" b="1" dirty="0" err="1">
                <a:effectLst/>
                <a:latin typeface="#9Slide03 BoosterNextFYBlack" panose="02000A03000000020004" pitchFamily="2" charset="0"/>
                <a:ea typeface="Times New Roman" panose="02020603050405020304" pitchFamily="18" charset="0"/>
              </a:rPr>
              <a:t>nghệ</a:t>
            </a:r>
            <a:r>
              <a:rPr lang="en-US" sz="5400" b="1" dirty="0">
                <a:effectLst/>
                <a:latin typeface="#9Slide03 BoosterNextFYBlack" panose="02000A03000000020004" pitchFamily="2" charset="0"/>
                <a:ea typeface="Times New Roman" panose="02020603050405020304" pitchFamily="18" charset="0"/>
              </a:rPr>
              <a:t> </a:t>
            </a:r>
            <a:r>
              <a:rPr lang="en-US" sz="5400" b="1" dirty="0" err="1">
                <a:effectLst/>
                <a:latin typeface="#9Slide03 BoosterNextFYBlack" panose="02000A03000000020004" pitchFamily="2" charset="0"/>
                <a:ea typeface="Times New Roman" panose="02020603050405020304" pitchFamily="18" charset="0"/>
              </a:rPr>
              <a:t>thuật</a:t>
            </a:r>
            <a:endParaRPr lang="en-US" sz="5400" dirty="0">
              <a:effectLst/>
              <a:latin typeface="#9Slide03 BoosterNextFYBlack" panose="02000A03000000020004" pitchFamily="2" charset="0"/>
              <a:ea typeface="Times New Roman" panose="02020603050405020304" pitchFamily="18" charset="0"/>
            </a:endParaRPr>
          </a:p>
        </p:txBody>
      </p:sp>
      <p:sp>
        <p:nvSpPr>
          <p:cNvPr id="9" name="TextBox 9"/>
          <p:cNvSpPr txBox="1"/>
          <p:nvPr/>
        </p:nvSpPr>
        <p:spPr>
          <a:xfrm>
            <a:off x="2844783" y="4018435"/>
            <a:ext cx="12598431" cy="3877985"/>
          </a:xfrm>
          <a:prstGeom prst="rect">
            <a:avLst/>
          </a:prstGeom>
        </p:spPr>
        <p:txBody>
          <a:bodyPr wrap="square" lIns="0" tIns="0" rIns="0" bIns="0" rtlCol="0" anchor="t">
            <a:spAutoFit/>
          </a:bodyPr>
          <a:lstStyle/>
          <a:p>
            <a:pPr marL="0" marR="0" algn="just">
              <a:spcBef>
                <a:spcPts val="600"/>
              </a:spcBef>
              <a:spcAft>
                <a:spcPts val="600"/>
              </a:spcAft>
            </a:pP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Bằng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triển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khai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nguyên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kết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rõ</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ràng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bày</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mục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khoa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thấy</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lũ</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lụt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nhiên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gây</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rất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nhiều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hậu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nghiêm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nguyên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dẫn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đến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do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vậy</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mỗi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nâng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trách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nhiệm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phòng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lũ</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lụt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343328" y="799653"/>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145444" y="3226821"/>
            <a:ext cx="13997111" cy="6260526"/>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59038" y="5859884"/>
            <a:ext cx="3454205" cy="4445089"/>
          </a:xfrm>
          <a:custGeom>
            <a:avLst/>
            <a:gdLst/>
            <a:ahLst/>
            <a:cxnLst/>
            <a:rect l="l" t="t" r="r" b="b"/>
            <a:pathLst>
              <a:path w="3454205" h="4445089">
                <a:moveTo>
                  <a:pt x="0" y="0"/>
                </a:moveTo>
                <a:lnTo>
                  <a:pt x="3454205" y="0"/>
                </a:lnTo>
                <a:lnTo>
                  <a:pt x="3454205" y="4445089"/>
                </a:lnTo>
                <a:lnTo>
                  <a:pt x="0" y="4445089"/>
                </a:lnTo>
                <a:lnTo>
                  <a:pt x="0" y="0"/>
                </a:lnTo>
                <a:close/>
              </a:path>
            </a:pathLst>
          </a:custGeom>
          <a:blipFill>
            <a:blip r:embed="rId5"/>
            <a:stretch>
              <a:fillRect/>
            </a:stretch>
          </a:blipFill>
        </p:spPr>
      </p:sp>
      <p:sp>
        <p:nvSpPr>
          <p:cNvPr id="6" name="Freeform 6"/>
          <p:cNvSpPr/>
          <p:nvPr/>
        </p:nvSpPr>
        <p:spPr>
          <a:xfrm rot="-7376322">
            <a:off x="13093640" y="1482177"/>
            <a:ext cx="2213164" cy="2083140"/>
          </a:xfrm>
          <a:custGeom>
            <a:avLst/>
            <a:gdLst/>
            <a:ahLst/>
            <a:cxnLst/>
            <a:rect l="l" t="t" r="r" b="b"/>
            <a:pathLst>
              <a:path w="2213164" h="2083140">
                <a:moveTo>
                  <a:pt x="0" y="0"/>
                </a:moveTo>
                <a:lnTo>
                  <a:pt x="2213164" y="0"/>
                </a:lnTo>
                <a:lnTo>
                  <a:pt x="2213164" y="2083140"/>
                </a:lnTo>
                <a:lnTo>
                  <a:pt x="0" y="2083140"/>
                </a:lnTo>
                <a:lnTo>
                  <a:pt x="0" y="0"/>
                </a:lnTo>
                <a:close/>
              </a:path>
            </a:pathLst>
          </a:custGeom>
          <a:blipFill>
            <a:blip r:embed="rId6"/>
            <a:stretch>
              <a:fillRect/>
            </a:stretch>
          </a:blipFill>
        </p:spPr>
      </p:sp>
      <p:sp>
        <p:nvSpPr>
          <p:cNvPr id="7" name="Freeform 7"/>
          <p:cNvSpPr/>
          <p:nvPr/>
        </p:nvSpPr>
        <p:spPr>
          <a:xfrm>
            <a:off x="14975491" y="6777693"/>
            <a:ext cx="2759192" cy="3509307"/>
          </a:xfrm>
          <a:custGeom>
            <a:avLst/>
            <a:gdLst/>
            <a:ahLst/>
            <a:cxnLst/>
            <a:rect l="l" t="t" r="r" b="b"/>
            <a:pathLst>
              <a:path w="2759192" h="3509307">
                <a:moveTo>
                  <a:pt x="0" y="0"/>
                </a:moveTo>
                <a:lnTo>
                  <a:pt x="2759192" y="0"/>
                </a:lnTo>
                <a:lnTo>
                  <a:pt x="2759192" y="3509307"/>
                </a:lnTo>
                <a:lnTo>
                  <a:pt x="0" y="3509307"/>
                </a:lnTo>
                <a:lnTo>
                  <a:pt x="0" y="0"/>
                </a:lnTo>
                <a:close/>
              </a:path>
            </a:pathLst>
          </a:custGeom>
          <a:blipFill>
            <a:blip r:embed="rId7"/>
            <a:stretch>
              <a:fillRect/>
            </a:stretch>
          </a:blipFill>
        </p:spPr>
      </p:sp>
      <p:sp>
        <p:nvSpPr>
          <p:cNvPr id="8" name="TextBox 8"/>
          <p:cNvSpPr txBox="1"/>
          <p:nvPr/>
        </p:nvSpPr>
        <p:spPr>
          <a:xfrm>
            <a:off x="4953000" y="1329779"/>
            <a:ext cx="8077199" cy="1846659"/>
          </a:xfrm>
          <a:prstGeom prst="rect">
            <a:avLst/>
          </a:prstGeom>
        </p:spPr>
        <p:txBody>
          <a:bodyPr wrap="square" lIns="0" tIns="0" rIns="0" bIns="0" rtlCol="0" anchor="t">
            <a:spAutoFit/>
          </a:bodyPr>
          <a:lstStyle/>
          <a:p>
            <a:pPr marL="0" marR="0" algn="ctr">
              <a:spcBef>
                <a:spcPts val="600"/>
              </a:spcBef>
              <a:spcAft>
                <a:spcPts val="600"/>
              </a:spcAft>
            </a:pPr>
            <a:r>
              <a:rPr lang="en-US" sz="4000" dirty="0">
                <a:effectLst/>
                <a:latin typeface="#9Slide03 BoosterNextFYBlack" panose="02000A03000000020004" pitchFamily="2" charset="0"/>
                <a:ea typeface="Times New Roman" panose="02020603050405020304" pitchFamily="18" charset="0"/>
              </a:rPr>
              <a:t> </a:t>
            </a:r>
            <a:r>
              <a:rPr lang="en-US" sz="4000" b="1" dirty="0">
                <a:effectLst/>
                <a:latin typeface="#9Slide03 BoosterNextFYBlack" panose="02000A03000000020004" pitchFamily="2" charset="0"/>
                <a:ea typeface="Times New Roman" panose="02020603050405020304" pitchFamily="18" charset="0"/>
              </a:rPr>
              <a:t>2. </a:t>
            </a:r>
            <a:r>
              <a:rPr lang="en-US" sz="4000" b="1" dirty="0" err="1">
                <a:effectLst/>
                <a:latin typeface="#9Slide03 BoosterNextFYBlack" panose="02000A03000000020004" pitchFamily="2" charset="0"/>
                <a:ea typeface="Times New Roman" panose="02020603050405020304" pitchFamily="18" charset="0"/>
              </a:rPr>
              <a:t>Chiến</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lược</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đọc</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hiểu</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văn</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bản</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thông</a:t>
            </a:r>
            <a:r>
              <a:rPr lang="en-US" sz="4000" b="1" dirty="0">
                <a:effectLst/>
                <a:latin typeface="#9Slide03 BoosterNextFYBlack" panose="02000A03000000020004" pitchFamily="2" charset="0"/>
                <a:ea typeface="Times New Roman" panose="02020603050405020304" pitchFamily="18" charset="0"/>
              </a:rPr>
              <a:t> tin </a:t>
            </a:r>
            <a:r>
              <a:rPr lang="en-US" sz="4000" b="1" dirty="0" err="1">
                <a:effectLst/>
                <a:latin typeface="#9Slide03 BoosterNextFYBlack" panose="02000A03000000020004" pitchFamily="2" charset="0"/>
                <a:ea typeface="Times New Roman" panose="02020603050405020304" pitchFamily="18" charset="0"/>
              </a:rPr>
              <a:t>giải</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thích</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một</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hiện</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tượng</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tự</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nhiên</a:t>
            </a:r>
            <a:endParaRPr lang="en-US" sz="4000" dirty="0">
              <a:effectLst/>
              <a:latin typeface="#9Slide03 BoosterNextFYBlack" panose="02000A03000000020004" pitchFamily="2" charset="0"/>
              <a:ea typeface="Times New Roman" panose="02020603050405020304" pitchFamily="18" charset="0"/>
            </a:endParaRPr>
          </a:p>
        </p:txBody>
      </p:sp>
      <p:sp>
        <p:nvSpPr>
          <p:cNvPr id="9" name="TextBox 9"/>
          <p:cNvSpPr txBox="1"/>
          <p:nvPr/>
        </p:nvSpPr>
        <p:spPr>
          <a:xfrm>
            <a:off x="3010659" y="3858406"/>
            <a:ext cx="12522231" cy="5355312"/>
          </a:xfrm>
          <a:prstGeom prst="rect">
            <a:avLst/>
          </a:prstGeom>
        </p:spPr>
        <p:txBody>
          <a:bodyPr wrap="square" lIns="0" tIns="0" rIns="0" bIns="0" rtlCol="0" anchor="t">
            <a:spAutoFit/>
          </a:bodyPr>
          <a:lstStyle/>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Nhận biết nhan đề của văn bản và những yếu tố được làm nổi bật trong văn bản.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Dựa vào cách thức tổ chức thông tin, đọc lướt và phát hiện các thông tin chính nổi bật của văn bản.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Quan sát các tranh ảnh, sơ đồ, biểu bảng... kết nối chúng với thông tin của văn bản, xem chúng có tác dụng như thế nào đối với việc thể hiện nội dung thông tin.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pt-BR" sz="32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Từ vấn đề được trình bày trong văn bản, liên hệ vận dụng với bản thân hoặc với thực tiễn đời sống.</a:t>
            </a:r>
            <a:endParaRPr lang="en-US" sz="6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4125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5770716" y="3191509"/>
            <a:ext cx="8602484" cy="7247593"/>
          </a:xfrm>
          <a:custGeom>
            <a:avLst/>
            <a:gdLst/>
            <a:ahLst/>
            <a:cxnLst/>
            <a:rect l="l" t="t" r="r" b="b"/>
            <a:pathLst>
              <a:path w="8602484" h="7247593">
                <a:moveTo>
                  <a:pt x="0" y="0"/>
                </a:moveTo>
                <a:lnTo>
                  <a:pt x="8602484" y="0"/>
                </a:lnTo>
                <a:lnTo>
                  <a:pt x="8602484" y="7247593"/>
                </a:lnTo>
                <a:lnTo>
                  <a:pt x="0" y="7247593"/>
                </a:lnTo>
                <a:lnTo>
                  <a:pt x="0" y="0"/>
                </a:lnTo>
                <a:close/>
              </a:path>
            </a:pathLst>
          </a:custGeom>
          <a:blipFill>
            <a:blip r:embed="rId3"/>
            <a:stretch>
              <a:fillRect/>
            </a:stretch>
          </a:blipFill>
        </p:spPr>
      </p:sp>
      <p:sp>
        <p:nvSpPr>
          <p:cNvPr id="14" name="Freeform 14"/>
          <p:cNvSpPr/>
          <p:nvPr/>
        </p:nvSpPr>
        <p:spPr>
          <a:xfrm>
            <a:off x="4529902" y="794263"/>
            <a:ext cx="9228197" cy="1529837"/>
          </a:xfrm>
          <a:custGeom>
            <a:avLst/>
            <a:gdLst/>
            <a:ahLst/>
            <a:cxnLst/>
            <a:rect l="l" t="t" r="r" b="b"/>
            <a:pathLst>
              <a:path w="9228197" h="2432888">
                <a:moveTo>
                  <a:pt x="0" y="0"/>
                </a:moveTo>
                <a:lnTo>
                  <a:pt x="9228196" y="0"/>
                </a:lnTo>
                <a:lnTo>
                  <a:pt x="9228196" y="2432888"/>
                </a:lnTo>
                <a:lnTo>
                  <a:pt x="0" y="2432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4529901" y="892431"/>
            <a:ext cx="9228197" cy="1333500"/>
          </a:xfrm>
          <a:prstGeom prst="rect">
            <a:avLst/>
          </a:prstGeom>
        </p:spPr>
        <p:txBody>
          <a:bodyPr lIns="0" tIns="0" rIns="0" bIns="0" rtlCol="0" anchor="t">
            <a:spAutoFit/>
          </a:bodyPr>
          <a:lstStyle/>
          <a:p>
            <a:pPr marL="0" marR="0" lvl="0" indent="0" algn="ctr" defTabSz="914400" rtl="0" eaLnBrk="1" fontAlgn="auto" latinLnBrk="0" hangingPunct="1">
              <a:lnSpc>
                <a:spcPts val="10571"/>
              </a:lnSpc>
              <a:spcBef>
                <a:spcPts val="0"/>
              </a:spcBef>
              <a:spcAft>
                <a:spcPts val="0"/>
              </a:spcAft>
              <a:buClrTx/>
              <a:buSzTx/>
              <a:buFontTx/>
              <a:buNone/>
              <a:tabLst/>
              <a:defRPr/>
            </a:pPr>
            <a:r>
              <a:rPr kumimoji="0" lang="en-US" sz="8809" b="0" i="0" u="none" strike="noStrike" kern="1200" cap="none" spc="0" normalizeH="0" baseline="0" noProof="0" dirty="0">
                <a:ln>
                  <a:noFill/>
                </a:ln>
                <a:solidFill>
                  <a:srgbClr val="0C4754"/>
                </a:solidFill>
                <a:effectLst/>
                <a:uLnTx/>
                <a:uFillTx/>
                <a:latin typeface="Happy Font TH"/>
                <a:ea typeface="+mn-ea"/>
                <a:cs typeface="+mn-cs"/>
              </a:rPr>
              <a:t>K - W - L</a:t>
            </a:r>
          </a:p>
        </p:txBody>
      </p:sp>
      <p:sp>
        <p:nvSpPr>
          <p:cNvPr id="18" name="Freeform 18"/>
          <p:cNvSpPr/>
          <p:nvPr/>
        </p:nvSpPr>
        <p:spPr>
          <a:xfrm>
            <a:off x="15783206" y="8382848"/>
            <a:ext cx="2248351" cy="1750903"/>
          </a:xfrm>
          <a:custGeom>
            <a:avLst/>
            <a:gdLst/>
            <a:ahLst/>
            <a:cxnLst/>
            <a:rect l="l" t="t" r="r" b="b"/>
            <a:pathLst>
              <a:path w="2248351" h="1750903">
                <a:moveTo>
                  <a:pt x="0" y="0"/>
                </a:moveTo>
                <a:lnTo>
                  <a:pt x="2248350" y="0"/>
                </a:lnTo>
                <a:lnTo>
                  <a:pt x="2248350" y="1750904"/>
                </a:lnTo>
                <a:lnTo>
                  <a:pt x="0" y="1750904"/>
                </a:lnTo>
                <a:lnTo>
                  <a:pt x="0" y="0"/>
                </a:lnTo>
                <a:close/>
              </a:path>
            </a:pathLst>
          </a:custGeom>
          <a:blipFill>
            <a:blip r:embed="rId6"/>
            <a:stretch>
              <a:fillRect/>
            </a:stretch>
          </a:blipFill>
        </p:spPr>
      </p:sp>
      <p:sp>
        <p:nvSpPr>
          <p:cNvPr id="25" name="Freeform 9">
            <a:extLst>
              <a:ext uri="{FF2B5EF4-FFF2-40B4-BE49-F238E27FC236}">
                <a16:creationId xmlns:a16="http://schemas.microsoft.com/office/drawing/2014/main" id="{2EC06F4E-0498-4031-FBD4-E832986A4110}"/>
              </a:ext>
            </a:extLst>
          </p:cNvPr>
          <p:cNvSpPr/>
          <p:nvPr/>
        </p:nvSpPr>
        <p:spPr>
          <a:xfrm rot="8617530">
            <a:off x="-236506" y="-456756"/>
            <a:ext cx="2606976" cy="2970912"/>
          </a:xfrm>
          <a:custGeom>
            <a:avLst/>
            <a:gdLst/>
            <a:ahLst/>
            <a:cxnLst/>
            <a:rect l="l" t="t" r="r" b="b"/>
            <a:pathLst>
              <a:path w="2606976" h="2970912">
                <a:moveTo>
                  <a:pt x="0" y="0"/>
                </a:moveTo>
                <a:lnTo>
                  <a:pt x="2606975" y="0"/>
                </a:lnTo>
                <a:lnTo>
                  <a:pt x="2606975" y="2970912"/>
                </a:lnTo>
                <a:lnTo>
                  <a:pt x="0" y="2970912"/>
                </a:lnTo>
                <a:lnTo>
                  <a:pt x="0" y="0"/>
                </a:lnTo>
                <a:close/>
              </a:path>
            </a:pathLst>
          </a:custGeom>
          <a:blipFill>
            <a:blip r:embed="rId7"/>
            <a:stretch>
              <a:fillRect/>
            </a:stretch>
          </a:blipFill>
        </p:spPr>
      </p:sp>
      <p:graphicFrame>
        <p:nvGraphicFramePr>
          <p:cNvPr id="26" name="Table 25">
            <a:extLst>
              <a:ext uri="{FF2B5EF4-FFF2-40B4-BE49-F238E27FC236}">
                <a16:creationId xmlns:a16="http://schemas.microsoft.com/office/drawing/2014/main" id="{DFFA6406-C13E-8CB3-BD57-5FB004684433}"/>
              </a:ext>
            </a:extLst>
          </p:cNvPr>
          <p:cNvGraphicFramePr>
            <a:graphicFrameLocks noGrp="1"/>
          </p:cNvGraphicFramePr>
          <p:nvPr/>
        </p:nvGraphicFramePr>
        <p:xfrm>
          <a:off x="2228342" y="2857500"/>
          <a:ext cx="13831314" cy="6233319"/>
        </p:xfrm>
        <a:graphic>
          <a:graphicData uri="http://schemas.openxmlformats.org/drawingml/2006/table">
            <a:tbl>
              <a:tblPr firstRow="1" firstCol="1" bandRow="1">
                <a:effectLst>
                  <a:outerShdw blurRad="50800" dist="38100" dir="10800000" algn="r" rotWithShape="0">
                    <a:prstClr val="black">
                      <a:alpha val="40000"/>
                    </a:prstClr>
                  </a:outerShdw>
                </a:effectLst>
                <a:tableStyleId>{7DF18680-E054-41AD-8BC1-D1AEF772440D}</a:tableStyleId>
              </a:tblPr>
              <a:tblGrid>
                <a:gridCol w="4610438">
                  <a:extLst>
                    <a:ext uri="{9D8B030D-6E8A-4147-A177-3AD203B41FA5}">
                      <a16:colId xmlns:a16="http://schemas.microsoft.com/office/drawing/2014/main" val="814169277"/>
                    </a:ext>
                  </a:extLst>
                </a:gridCol>
                <a:gridCol w="4610438">
                  <a:extLst>
                    <a:ext uri="{9D8B030D-6E8A-4147-A177-3AD203B41FA5}">
                      <a16:colId xmlns:a16="http://schemas.microsoft.com/office/drawing/2014/main" val="233967488"/>
                    </a:ext>
                  </a:extLst>
                </a:gridCol>
                <a:gridCol w="4610438">
                  <a:extLst>
                    <a:ext uri="{9D8B030D-6E8A-4147-A177-3AD203B41FA5}">
                      <a16:colId xmlns:a16="http://schemas.microsoft.com/office/drawing/2014/main" val="421655408"/>
                    </a:ext>
                  </a:extLst>
                </a:gridCol>
              </a:tblGrid>
              <a:tr h="1516775">
                <a:tc gridSpan="3">
                  <a:txBody>
                    <a:bodyPr/>
                    <a:lstStyle/>
                    <a:p>
                      <a:pPr marL="0" marR="0" algn="ctr">
                        <a:spcBef>
                          <a:spcPts val="0"/>
                        </a:spcBef>
                        <a:spcAft>
                          <a:spcPts val="0"/>
                        </a:spcAft>
                      </a:pPr>
                      <a:r>
                        <a:rPr lang="en-US" sz="4000" dirty="0" err="1">
                          <a:solidFill>
                            <a:schemeClr val="bg1"/>
                          </a:solidFill>
                          <a:effectLst/>
                          <a:latin typeface="#9Slide03 BoosterNextFYBlack" panose="02000A03000000020004" pitchFamily="2" charset="0"/>
                          <a:cs typeface="#9Slide03 Arima Madurai Bold" panose="00000800000000000000" pitchFamily="2" charset="0"/>
                        </a:rPr>
                        <a:t>PHIẾU</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HỌC</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TẬP</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SỐ</a:t>
                      </a:r>
                      <a:r>
                        <a:rPr lang="en-US" sz="4000" dirty="0">
                          <a:solidFill>
                            <a:schemeClr val="bg1"/>
                          </a:solidFill>
                          <a:effectLst/>
                          <a:latin typeface="#9Slide03 BoosterNextFYBlack" panose="02000A03000000020004" pitchFamily="2" charset="0"/>
                          <a:cs typeface="#9Slide03 Arima Madurai Bold" panose="00000800000000000000" pitchFamily="2" charset="0"/>
                        </a:rPr>
                        <a:t> 1</a:t>
                      </a:r>
                    </a:p>
                    <a:p>
                      <a:pPr marL="0" marR="0" algn="ctr">
                        <a:spcBef>
                          <a:spcPts val="0"/>
                        </a:spcBef>
                        <a:spcAft>
                          <a:spcPts val="0"/>
                        </a:spcAft>
                      </a:pPr>
                      <a:r>
                        <a:rPr lang="en-US" sz="4000" dirty="0" err="1">
                          <a:solidFill>
                            <a:schemeClr val="bg1"/>
                          </a:solidFill>
                          <a:effectLst/>
                          <a:latin typeface="#9Slide03 BoosterNextFYBlack" panose="02000A03000000020004" pitchFamily="2" charset="0"/>
                          <a:cs typeface="#9Slide03 Arima Madurai Bold" panose="00000800000000000000" pitchFamily="2" charset="0"/>
                        </a:rPr>
                        <a:t>Hiện</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400" dirty="0" err="1">
                          <a:solidFill>
                            <a:schemeClr val="bg1"/>
                          </a:solidFill>
                          <a:effectLst/>
                          <a:latin typeface="#9Slide03 BoosterNextFYBlack" panose="02000A03000000020004" pitchFamily="2" charset="0"/>
                          <a:cs typeface="#9Slide03 Arima Madurai Bold" panose="00000800000000000000" pitchFamily="2" charset="0"/>
                        </a:rPr>
                        <a:t>tượng</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lũ</a:t>
                      </a:r>
                      <a:r>
                        <a:rPr lang="en-US" sz="4000" dirty="0">
                          <a:solidFill>
                            <a:schemeClr val="bg1"/>
                          </a:solidFill>
                          <a:effectLst/>
                          <a:latin typeface="#9Slide03 BoosterNextFYBlack" panose="02000A03000000020004" pitchFamily="2" charset="0"/>
                          <a:cs typeface="#9Slide03 Arima Madurai Bold" panose="00000800000000000000" pitchFamily="2" charset="0"/>
                        </a:rPr>
                        <a:t> </a:t>
                      </a:r>
                      <a:r>
                        <a:rPr lang="en-US" sz="4000" dirty="0" err="1">
                          <a:solidFill>
                            <a:schemeClr val="bg1"/>
                          </a:solidFill>
                          <a:effectLst/>
                          <a:latin typeface="#9Slide03 BoosterNextFYBlack" panose="02000A03000000020004" pitchFamily="2" charset="0"/>
                          <a:cs typeface="#9Slide03 Arima Madurai Bold" panose="00000800000000000000" pitchFamily="2" charset="0"/>
                        </a:rPr>
                        <a:t>lụt</a:t>
                      </a:r>
                      <a:endParaRPr lang="en-US" sz="40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9933176"/>
                  </a:ext>
                </a:extLst>
              </a:tr>
              <a:tr h="1196735">
                <a:tc>
                  <a:txBody>
                    <a:bodyPr/>
                    <a:lstStyle/>
                    <a:p>
                      <a:pPr marL="0" marR="0" algn="ctr">
                        <a:spcBef>
                          <a:spcPts val="0"/>
                        </a:spcBef>
                        <a:spcAft>
                          <a:spcPts val="0"/>
                        </a:spcAft>
                      </a:pPr>
                      <a:r>
                        <a:rPr lang="en-US" sz="2800" dirty="0">
                          <a:solidFill>
                            <a:schemeClr val="bg1"/>
                          </a:solidFill>
                          <a:effectLst/>
                          <a:latin typeface="#9Slide03 BoosterNextFYBlack" panose="02000A03000000020004" pitchFamily="2" charset="0"/>
                          <a:cs typeface="#9Slide03 Arima Madurai Bold" panose="00000800000000000000" pitchFamily="2" charset="0"/>
                        </a:rPr>
                        <a:t>K</a:t>
                      </a:r>
                    </a:p>
                    <a:p>
                      <a:pPr marL="0" marR="0" algn="ctr">
                        <a:spcBef>
                          <a:spcPts val="0"/>
                        </a:spcBef>
                        <a:spcAft>
                          <a:spcPts val="0"/>
                        </a:spcAft>
                      </a:pPr>
                      <a:r>
                        <a:rPr lang="en-US" sz="28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điều</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em</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đã</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biết</a:t>
                      </a:r>
                      <a:endParaRPr lang="en-US" sz="28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tc>
                  <a:txBody>
                    <a:bodyPr/>
                    <a:lstStyle/>
                    <a:p>
                      <a:pPr marL="0" marR="0" algn="ctr">
                        <a:spcBef>
                          <a:spcPts val="0"/>
                        </a:spcBef>
                        <a:spcAft>
                          <a:spcPts val="0"/>
                        </a:spcAft>
                      </a:pPr>
                      <a:r>
                        <a:rPr lang="en-US" sz="2800" dirty="0">
                          <a:solidFill>
                            <a:schemeClr val="bg1"/>
                          </a:solidFill>
                          <a:effectLst/>
                          <a:latin typeface="#9Slide03 BoosterNextFYBlack" panose="02000A03000000020004" pitchFamily="2" charset="0"/>
                          <a:cs typeface="#9Slide03 Arima Madurai Bold" panose="00000800000000000000" pitchFamily="2" charset="0"/>
                        </a:rPr>
                        <a:t>W</a:t>
                      </a:r>
                    </a:p>
                    <a:p>
                      <a:pPr marL="0" marR="0" algn="ctr">
                        <a:spcBef>
                          <a:spcPts val="0"/>
                        </a:spcBef>
                        <a:spcAft>
                          <a:spcPts val="0"/>
                        </a:spcAft>
                      </a:pPr>
                      <a:r>
                        <a:rPr lang="en-US" sz="28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điều</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em</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muốn</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biết</a:t>
                      </a:r>
                      <a:endParaRPr lang="en-US" sz="28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tc>
                  <a:txBody>
                    <a:bodyPr/>
                    <a:lstStyle/>
                    <a:p>
                      <a:pPr marL="0" marR="0" algn="ctr">
                        <a:spcBef>
                          <a:spcPts val="0"/>
                        </a:spcBef>
                        <a:spcAft>
                          <a:spcPts val="0"/>
                        </a:spcAft>
                      </a:pPr>
                      <a:r>
                        <a:rPr lang="en-US" sz="2800" dirty="0">
                          <a:solidFill>
                            <a:schemeClr val="bg1"/>
                          </a:solidFill>
                          <a:effectLst/>
                          <a:latin typeface="#9Slide03 BoosterNextFYBlack" panose="02000A03000000020004" pitchFamily="2" charset="0"/>
                          <a:cs typeface="#9Slide03 Arima Madurai Bold" panose="00000800000000000000" pitchFamily="2" charset="0"/>
                        </a:rPr>
                        <a:t>L</a:t>
                      </a:r>
                    </a:p>
                    <a:p>
                      <a:pPr marL="0" marR="0" algn="ctr">
                        <a:spcBef>
                          <a:spcPts val="0"/>
                        </a:spcBef>
                        <a:spcAft>
                          <a:spcPts val="0"/>
                        </a:spcAft>
                      </a:pPr>
                      <a:r>
                        <a:rPr lang="en-US" sz="28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điều</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em</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học</a:t>
                      </a:r>
                      <a:r>
                        <a:rPr lang="en-US" sz="2800" dirty="0">
                          <a:solidFill>
                            <a:schemeClr val="bg1"/>
                          </a:solidFill>
                          <a:effectLst/>
                          <a:latin typeface="#9Slide03 BoosterNextFYBlack" panose="02000A03000000020004" pitchFamily="2" charset="0"/>
                          <a:cs typeface="#9Slide03 Arima Madurai Bold" panose="00000800000000000000" pitchFamily="2" charset="0"/>
                        </a:rPr>
                        <a:t> </a:t>
                      </a:r>
                      <a:r>
                        <a:rPr lang="en-US" sz="2800" dirty="0" err="1">
                          <a:solidFill>
                            <a:schemeClr val="bg1"/>
                          </a:solidFill>
                          <a:effectLst/>
                          <a:latin typeface="#9Slide03 BoosterNextFYBlack" panose="02000A03000000020004" pitchFamily="2" charset="0"/>
                          <a:cs typeface="#9Slide03 Arima Madurai Bold" panose="00000800000000000000" pitchFamily="2" charset="0"/>
                        </a:rPr>
                        <a:t>được</a:t>
                      </a:r>
                      <a:endParaRPr lang="en-US" sz="28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5F909D"/>
                    </a:solidFill>
                  </a:tcPr>
                </a:tc>
                <a:extLst>
                  <a:ext uri="{0D108BD9-81ED-4DB2-BD59-A6C34878D82A}">
                    <a16:rowId xmlns:a16="http://schemas.microsoft.com/office/drawing/2014/main" val="385908527"/>
                  </a:ext>
                </a:extLst>
              </a:tr>
              <a:tr h="3519809">
                <a:tc>
                  <a:txBody>
                    <a:bodyPr/>
                    <a:lstStyle/>
                    <a:p>
                      <a:pPr marL="0" marR="0" algn="just">
                        <a:spcBef>
                          <a:spcPts val="600"/>
                        </a:spcBef>
                        <a:spcAft>
                          <a:spcPts val="600"/>
                        </a:spcAft>
                      </a:pPr>
                      <a:r>
                        <a:rPr lang="en-US" sz="2800" dirty="0" err="1">
                          <a:effectLst/>
                          <a:latin typeface="#9Slide03 Arima Madurai Bold" panose="00000800000000000000" pitchFamily="2" charset="0"/>
                          <a:cs typeface="#9Slide03 Arima Madurai Bold" panose="00000800000000000000" pitchFamily="2" charset="0"/>
                        </a:rPr>
                        <a:t>Gợi</a:t>
                      </a:r>
                      <a:r>
                        <a:rPr lang="en-US" sz="2800" dirty="0">
                          <a:effectLst/>
                          <a:latin typeface="#9Slide03 Arima Madurai Bold" panose="00000800000000000000" pitchFamily="2" charset="0"/>
                          <a:cs typeface="#9Slide03 Arima Madurai Bold" panose="00000800000000000000" pitchFamily="2" charset="0"/>
                        </a:rPr>
                        <a:t> ý:</a:t>
                      </a: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gì</a:t>
                      </a:r>
                      <a:r>
                        <a:rPr lang="en-US" sz="2800" dirty="0">
                          <a:effectLst/>
                          <a:latin typeface="#9Slide03 Arima Madurai Bold" panose="00000800000000000000" pitchFamily="2" charset="0"/>
                          <a:cs typeface="#9Slide03 Arima Madurai Bold" panose="00000800000000000000" pitchFamily="2" charset="0"/>
                        </a:rPr>
                        <a:t>?</a:t>
                      </a: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Nguyên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nhân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endParaRPr lang="en-US" sz="2800" dirty="0">
                        <a:effectLst/>
                        <a:latin typeface="#9Slide03 Arima Madurai Bold" panose="00000800000000000000" pitchFamily="2" charset="0"/>
                        <a:cs typeface="#9Slide03 Arima Madurai Bold" panose="00000800000000000000" pitchFamily="2" charset="0"/>
                      </a:endParaRP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Tác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hại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r>
                        <a:rPr lang="en-US" sz="2800" dirty="0">
                          <a:effectLst/>
                          <a:latin typeface="#9Slide03 Arima Madurai Bold" panose="00000800000000000000" pitchFamily="2" charset="0"/>
                          <a:cs typeface="#9Slide03 Arima Madurai Bold" panose="00000800000000000000" pitchFamily="2" charset="0"/>
                        </a:rPr>
                        <a:t> </a:t>
                      </a:r>
                    </a:p>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Cách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phòng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tránh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lũ</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lụt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BACC6"/>
                    </a:solidFill>
                  </a:tcPr>
                </a:tc>
                <a:tc>
                  <a:txBody>
                    <a:bodyPr/>
                    <a:lstStyle/>
                    <a:p>
                      <a:pPr marL="0" marR="0" algn="just">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BACC6"/>
                    </a:solidFill>
                  </a:tcPr>
                </a:tc>
                <a:extLst>
                  <a:ext uri="{0D108BD9-81ED-4DB2-BD59-A6C34878D82A}">
                    <a16:rowId xmlns:a16="http://schemas.microsoft.com/office/drawing/2014/main" val="2819455233"/>
                  </a:ext>
                </a:extLst>
              </a:tr>
            </a:tbl>
          </a:graphicData>
        </a:graphic>
      </p:graphicFrame>
    </p:spTree>
    <p:extLst>
      <p:ext uri="{BB962C8B-B14F-4D97-AF65-F5344CB8AC3E}">
        <p14:creationId xmlns:p14="http://schemas.microsoft.com/office/powerpoint/2010/main" val="2883681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6" name="Freeform 6"/>
          <p:cNvSpPr/>
          <p:nvPr/>
        </p:nvSpPr>
        <p:spPr>
          <a:xfrm>
            <a:off x="-609600" y="2516058"/>
            <a:ext cx="20421600" cy="4540205"/>
          </a:xfrm>
          <a:custGeom>
            <a:avLst/>
            <a:gdLst/>
            <a:ahLst/>
            <a:cxnLst/>
            <a:rect l="l" t="t" r="r" b="b"/>
            <a:pathLst>
              <a:path w="16823346" h="2859969">
                <a:moveTo>
                  <a:pt x="0" y="0"/>
                </a:moveTo>
                <a:lnTo>
                  <a:pt x="16823346" y="0"/>
                </a:lnTo>
                <a:lnTo>
                  <a:pt x="16823346" y="2859969"/>
                </a:lnTo>
                <a:lnTo>
                  <a:pt x="0" y="2859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7"/>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8"/>
            <a:stretch>
              <a:fillRect/>
            </a:stretch>
          </a:blipFill>
        </p:spPr>
      </p:sp>
      <p:sp>
        <p:nvSpPr>
          <p:cNvPr id="10" name="Freeform 10"/>
          <p:cNvSpPr/>
          <p:nvPr/>
        </p:nvSpPr>
        <p:spPr>
          <a:xfrm>
            <a:off x="13635760" y="6373071"/>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9"/>
            <a:stretch>
              <a:fillRect/>
            </a:stretch>
          </a:blipFill>
        </p:spPr>
      </p:sp>
      <p:sp>
        <p:nvSpPr>
          <p:cNvPr id="11" name="TextBox 11"/>
          <p:cNvSpPr txBox="1"/>
          <p:nvPr/>
        </p:nvSpPr>
        <p:spPr>
          <a:xfrm>
            <a:off x="1891739" y="3718101"/>
            <a:ext cx="14486786" cy="553998"/>
          </a:xfrm>
          <a:prstGeom prst="rect">
            <a:avLst/>
          </a:prstGeom>
        </p:spPr>
        <p:txBody>
          <a:bodyPr lIns="0" tIns="0" rIns="0" bIns="0" rtlCol="0" anchor="t">
            <a:spAutoFit/>
          </a:bodyPr>
          <a:lstStyle/>
          <a:p>
            <a:pPr marL="0" marR="0" indent="457200" algn="ctr">
              <a:spcBef>
                <a:spcPts val="600"/>
              </a:spcBef>
              <a:spcAft>
                <a:spcPts val="600"/>
              </a:spcAft>
              <a:tabLst>
                <a:tab pos="152400" algn="l"/>
              </a:tabLst>
            </a:pPr>
            <a:r>
              <a:rPr lang="vi-VN" sz="3600" b="1" dirty="0">
                <a:solidFill>
                  <a:srgbClr val="002060"/>
                </a:solidFill>
                <a:effectLst/>
                <a:latin typeface="Times New Roman" panose="02020603050405020304" pitchFamily="18" charset="0"/>
                <a:ea typeface="Times New Roman" panose="02020603050405020304" pitchFamily="18" charset="0"/>
              </a:rPr>
              <a:t>Tiết 36,37: </a:t>
            </a:r>
            <a:r>
              <a:rPr lang="de-DE" sz="3600" b="1" dirty="0">
                <a:solidFill>
                  <a:srgbClr val="002060"/>
                </a:solidFill>
                <a:effectLst/>
                <a:latin typeface="Times New Roman" panose="02020603050405020304" pitchFamily="18" charset="0"/>
                <a:ea typeface="Times New Roman" panose="02020603050405020304" pitchFamily="18" charset="0"/>
              </a:rPr>
              <a:t>THỰC HÀNH ĐỌC HIỂU</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62280D91-1D96-17F6-E58C-F3D06D0CE2A1}"/>
              </a:ext>
            </a:extLst>
          </p:cNvPr>
          <p:cNvSpPr txBox="1"/>
          <p:nvPr/>
        </p:nvSpPr>
        <p:spPr>
          <a:xfrm>
            <a:off x="668397" y="4302146"/>
            <a:ext cx="16698511" cy="1862048"/>
          </a:xfrm>
          <a:prstGeom prst="rect">
            <a:avLst/>
          </a:prstGeom>
          <a:noFill/>
        </p:spPr>
        <p:txBody>
          <a:bodyPr wrap="square">
            <a:spAutoFit/>
          </a:bodyPr>
          <a:lstStyle/>
          <a:p>
            <a:pPr algn="ctr"/>
            <a:r>
              <a:rPr lang="de-DE" sz="11500" b="1" kern="0" dirty="0">
                <a:solidFill>
                  <a:srgbClr val="0070C0"/>
                </a:solidFill>
                <a:effectLst/>
                <a:latin typeface="#9Slide05 Edwardian" panose="02040603050506020204" pitchFamily="18" charset="0"/>
                <a:ea typeface="Times New Roman" panose="02020603050405020304" pitchFamily="18" charset="0"/>
              </a:rPr>
              <a:t>Lũ lụt là gì? Nguyên nhân và tác hại</a:t>
            </a:r>
            <a:endParaRPr lang="en-US" sz="331100" dirty="0">
              <a:solidFill>
                <a:srgbClr val="0C4754"/>
              </a:solidFill>
              <a:latin typeface="#9Slide05 Edwardian"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p:cTn id="1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rot="142589">
            <a:off x="1415886" y="2561470"/>
            <a:ext cx="15251439" cy="6127748"/>
          </a:xfrm>
          <a:custGeom>
            <a:avLst/>
            <a:gdLst/>
            <a:ahLst/>
            <a:cxnLst/>
            <a:rect l="l" t="t" r="r" b="b"/>
            <a:pathLst>
              <a:path w="16339940" h="5525871">
                <a:moveTo>
                  <a:pt x="0" y="0"/>
                </a:moveTo>
                <a:lnTo>
                  <a:pt x="16339940" y="0"/>
                </a:lnTo>
                <a:lnTo>
                  <a:pt x="16339940" y="5525871"/>
                </a:lnTo>
                <a:lnTo>
                  <a:pt x="0" y="5525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550099" y="5457645"/>
            <a:ext cx="2737901" cy="4751238"/>
          </a:xfrm>
          <a:custGeom>
            <a:avLst/>
            <a:gdLst/>
            <a:ahLst/>
            <a:cxnLst/>
            <a:rect l="l" t="t" r="r" b="b"/>
            <a:pathLst>
              <a:path w="2737901" h="4751238">
                <a:moveTo>
                  <a:pt x="0" y="0"/>
                </a:moveTo>
                <a:lnTo>
                  <a:pt x="2737901" y="0"/>
                </a:lnTo>
                <a:lnTo>
                  <a:pt x="2737901" y="4751238"/>
                </a:lnTo>
                <a:lnTo>
                  <a:pt x="0" y="4751238"/>
                </a:lnTo>
                <a:lnTo>
                  <a:pt x="0" y="0"/>
                </a:lnTo>
                <a:close/>
              </a:path>
            </a:pathLst>
          </a:custGeom>
          <a:blipFill>
            <a:blip r:embed="rId5"/>
            <a:stretch>
              <a:fillRect/>
            </a:stretch>
          </a:blipFill>
        </p:spPr>
      </p:sp>
      <p:sp>
        <p:nvSpPr>
          <p:cNvPr id="5" name="Freeform 5"/>
          <p:cNvSpPr/>
          <p:nvPr/>
        </p:nvSpPr>
        <p:spPr>
          <a:xfrm>
            <a:off x="585160" y="2721499"/>
            <a:ext cx="1323502" cy="1425036"/>
          </a:xfrm>
          <a:custGeom>
            <a:avLst/>
            <a:gdLst/>
            <a:ahLst/>
            <a:cxnLst/>
            <a:rect l="l" t="t" r="r" b="b"/>
            <a:pathLst>
              <a:path w="1323502" h="1425036">
                <a:moveTo>
                  <a:pt x="0" y="0"/>
                </a:moveTo>
                <a:lnTo>
                  <a:pt x="1323502" y="0"/>
                </a:lnTo>
                <a:lnTo>
                  <a:pt x="1323502" y="1425036"/>
                </a:lnTo>
                <a:lnTo>
                  <a:pt x="0" y="1425036"/>
                </a:lnTo>
                <a:lnTo>
                  <a:pt x="0" y="0"/>
                </a:lnTo>
                <a:close/>
              </a:path>
            </a:pathLst>
          </a:custGeom>
          <a:blipFill>
            <a:blip r:embed="rId6"/>
            <a:stretch>
              <a:fillRect/>
            </a:stretch>
          </a:blipFill>
        </p:spPr>
      </p:sp>
      <p:sp>
        <p:nvSpPr>
          <p:cNvPr id="6" name="Freeform 6"/>
          <p:cNvSpPr/>
          <p:nvPr/>
        </p:nvSpPr>
        <p:spPr>
          <a:xfrm>
            <a:off x="305074" y="6140465"/>
            <a:ext cx="2539199" cy="3385599"/>
          </a:xfrm>
          <a:custGeom>
            <a:avLst/>
            <a:gdLst/>
            <a:ahLst/>
            <a:cxnLst/>
            <a:rect l="l" t="t" r="r" b="b"/>
            <a:pathLst>
              <a:path w="2539199" h="3385599">
                <a:moveTo>
                  <a:pt x="0" y="0"/>
                </a:moveTo>
                <a:lnTo>
                  <a:pt x="2539199" y="0"/>
                </a:lnTo>
                <a:lnTo>
                  <a:pt x="2539199" y="3385598"/>
                </a:lnTo>
                <a:lnTo>
                  <a:pt x="0" y="3385598"/>
                </a:lnTo>
                <a:lnTo>
                  <a:pt x="0" y="0"/>
                </a:lnTo>
                <a:close/>
              </a:path>
            </a:pathLst>
          </a:custGeom>
          <a:blipFill>
            <a:blip r:embed="rId7"/>
            <a:stretch>
              <a:fillRect/>
            </a:stretch>
          </a:blipFill>
        </p:spPr>
      </p:sp>
      <p:sp>
        <p:nvSpPr>
          <p:cNvPr id="7" name="Freeform 7"/>
          <p:cNvSpPr/>
          <p:nvPr/>
        </p:nvSpPr>
        <p:spPr>
          <a:xfrm rot="759241" flipH="1" flipV="1">
            <a:off x="16096454" y="-278853"/>
            <a:ext cx="2650112" cy="2524231"/>
          </a:xfrm>
          <a:custGeom>
            <a:avLst/>
            <a:gdLst/>
            <a:ahLst/>
            <a:cxnLst/>
            <a:rect l="l" t="t" r="r" b="b"/>
            <a:pathLst>
              <a:path w="2650112" h="2524231">
                <a:moveTo>
                  <a:pt x="2650112" y="2524232"/>
                </a:moveTo>
                <a:lnTo>
                  <a:pt x="0" y="2524232"/>
                </a:lnTo>
                <a:lnTo>
                  <a:pt x="0" y="0"/>
                </a:lnTo>
                <a:lnTo>
                  <a:pt x="2650112" y="0"/>
                </a:lnTo>
                <a:lnTo>
                  <a:pt x="2650112" y="2524232"/>
                </a:lnTo>
                <a:close/>
              </a:path>
            </a:pathLst>
          </a:custGeom>
          <a:blipFill>
            <a:blip r:embed="rId8"/>
            <a:stretch>
              <a:fillRect/>
            </a:stretch>
          </a:blipFill>
        </p:spPr>
      </p:sp>
      <p:sp>
        <p:nvSpPr>
          <p:cNvPr id="8" name="TextBox 8"/>
          <p:cNvSpPr txBox="1"/>
          <p:nvPr/>
        </p:nvSpPr>
        <p:spPr>
          <a:xfrm>
            <a:off x="2867032" y="3303209"/>
            <a:ext cx="12954000" cy="4308872"/>
          </a:xfrm>
          <a:prstGeom prst="rect">
            <a:avLst/>
          </a:prstGeom>
        </p:spPr>
        <p:txBody>
          <a:bodyPr wrap="square" lIns="0" tIns="0" rIns="0" bIns="0" rtlCol="0" anchor="t">
            <a:spAutoFit/>
          </a:bodyPr>
          <a:lstStyle/>
          <a:p>
            <a:pPr marL="0" marR="0" algn="just">
              <a:spcBef>
                <a:spcPts val="2400"/>
              </a:spcBef>
              <a:spcAft>
                <a:spcPts val="2400"/>
              </a:spcAft>
            </a:pPr>
            <a:r>
              <a:rPr lang="pt-BR" sz="40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Chia sẻ quá trình tự đọc văn bản ở nhà (cách đọc thành tiếng, cách khám phá văn bản theo các gợi ý đọc; những từ khó)</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2400"/>
              </a:spcBef>
              <a:spcAft>
                <a:spcPts val="2400"/>
              </a:spcAft>
            </a:pPr>
            <a:r>
              <a:rPr lang="pt-BR" sz="40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Khi đọc hiểu văn bản này em đã vận dụng những kĩ năng đọc hiểu văn bản thông tin giải thích các hiện tượng tự nhiên như thế nào?</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15553" y="1249642"/>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95400" y="2951474"/>
            <a:ext cx="16383000" cy="6306826"/>
          </a:xfrm>
          <a:custGeom>
            <a:avLst/>
            <a:gdLst/>
            <a:ahLst/>
            <a:cxnLst/>
            <a:rect l="l" t="t" r="r" b="b"/>
            <a:pathLst>
              <a:path w="12977089" h="5804298">
                <a:moveTo>
                  <a:pt x="0" y="0"/>
                </a:moveTo>
                <a:lnTo>
                  <a:pt x="12977088" y="0"/>
                </a:lnTo>
                <a:lnTo>
                  <a:pt x="12977088" y="5804298"/>
                </a:lnTo>
                <a:lnTo>
                  <a:pt x="0" y="580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2015026">
            <a:off x="-80775" y="7940600"/>
            <a:ext cx="2164813" cy="2635401"/>
          </a:xfrm>
          <a:custGeom>
            <a:avLst/>
            <a:gdLst/>
            <a:ahLst/>
            <a:cxnLst/>
            <a:rect l="l" t="t" r="r" b="b"/>
            <a:pathLst>
              <a:path w="3920174" h="3689863">
                <a:moveTo>
                  <a:pt x="0" y="0"/>
                </a:moveTo>
                <a:lnTo>
                  <a:pt x="3920174" y="0"/>
                </a:lnTo>
                <a:lnTo>
                  <a:pt x="3920174" y="3689863"/>
                </a:lnTo>
                <a:lnTo>
                  <a:pt x="0" y="3689863"/>
                </a:lnTo>
                <a:lnTo>
                  <a:pt x="0" y="0"/>
                </a:lnTo>
                <a:close/>
              </a:path>
            </a:pathLst>
          </a:custGeom>
          <a:blipFill>
            <a:blip r:embed="rId5"/>
            <a:stretch>
              <a:fillRect/>
            </a:stretch>
          </a:blipFill>
        </p:spPr>
      </p:sp>
      <p:sp>
        <p:nvSpPr>
          <p:cNvPr id="6" name="Freeform 6"/>
          <p:cNvSpPr/>
          <p:nvPr/>
        </p:nvSpPr>
        <p:spPr>
          <a:xfrm rot="1177113">
            <a:off x="371168" y="7642554"/>
            <a:ext cx="1229305" cy="2804019"/>
          </a:xfrm>
          <a:custGeom>
            <a:avLst/>
            <a:gdLst/>
            <a:ahLst/>
            <a:cxnLst/>
            <a:rect l="l" t="t" r="r" b="b"/>
            <a:pathLst>
              <a:path w="2196172" h="4977161">
                <a:moveTo>
                  <a:pt x="0" y="0"/>
                </a:moveTo>
                <a:lnTo>
                  <a:pt x="2196172" y="0"/>
                </a:lnTo>
                <a:lnTo>
                  <a:pt x="2196172" y="4977161"/>
                </a:lnTo>
                <a:lnTo>
                  <a:pt x="0" y="4977161"/>
                </a:lnTo>
                <a:lnTo>
                  <a:pt x="0" y="0"/>
                </a:lnTo>
                <a:close/>
              </a:path>
            </a:pathLst>
          </a:custGeom>
          <a:blipFill>
            <a:blip r:embed="rId6"/>
            <a:stretch>
              <a:fillRect/>
            </a:stretch>
          </a:blipFill>
        </p:spPr>
      </p:sp>
      <p:sp>
        <p:nvSpPr>
          <p:cNvPr id="7" name="Freeform 7"/>
          <p:cNvSpPr/>
          <p:nvPr/>
        </p:nvSpPr>
        <p:spPr>
          <a:xfrm>
            <a:off x="15490786" y="424370"/>
            <a:ext cx="1768514" cy="3252439"/>
          </a:xfrm>
          <a:custGeom>
            <a:avLst/>
            <a:gdLst/>
            <a:ahLst/>
            <a:cxnLst/>
            <a:rect l="l" t="t" r="r" b="b"/>
            <a:pathLst>
              <a:path w="1768514" h="3252439">
                <a:moveTo>
                  <a:pt x="0" y="0"/>
                </a:moveTo>
                <a:lnTo>
                  <a:pt x="1768514" y="0"/>
                </a:lnTo>
                <a:lnTo>
                  <a:pt x="1768514" y="3252439"/>
                </a:lnTo>
                <a:lnTo>
                  <a:pt x="0" y="3252439"/>
                </a:lnTo>
                <a:lnTo>
                  <a:pt x="0" y="0"/>
                </a:lnTo>
                <a:close/>
              </a:path>
            </a:pathLst>
          </a:custGeom>
          <a:blipFill>
            <a:blip r:embed="rId7"/>
            <a:stretch>
              <a:fillRect/>
            </a:stretch>
          </a:blipFill>
        </p:spPr>
      </p:sp>
      <p:sp>
        <p:nvSpPr>
          <p:cNvPr id="8" name="Freeform 8"/>
          <p:cNvSpPr/>
          <p:nvPr/>
        </p:nvSpPr>
        <p:spPr>
          <a:xfrm>
            <a:off x="15700041" y="8299171"/>
            <a:ext cx="2651844" cy="1778574"/>
          </a:xfrm>
          <a:custGeom>
            <a:avLst/>
            <a:gdLst/>
            <a:ahLst/>
            <a:cxnLst/>
            <a:rect l="l" t="t" r="r" b="b"/>
            <a:pathLst>
              <a:path w="3375744" h="3354646">
                <a:moveTo>
                  <a:pt x="0" y="0"/>
                </a:moveTo>
                <a:lnTo>
                  <a:pt x="3375744" y="0"/>
                </a:lnTo>
                <a:lnTo>
                  <a:pt x="3375744" y="3354646"/>
                </a:lnTo>
                <a:lnTo>
                  <a:pt x="0" y="3354646"/>
                </a:lnTo>
                <a:lnTo>
                  <a:pt x="0" y="0"/>
                </a:lnTo>
                <a:close/>
              </a:path>
            </a:pathLst>
          </a:custGeom>
          <a:blipFill>
            <a:blip r:embed="rId8"/>
            <a:stretch>
              <a:fillRect/>
            </a:stretch>
          </a:blipFill>
        </p:spPr>
      </p:sp>
      <p:sp>
        <p:nvSpPr>
          <p:cNvPr id="9" name="Freeform 9"/>
          <p:cNvSpPr/>
          <p:nvPr/>
        </p:nvSpPr>
        <p:spPr>
          <a:xfrm rot="8617530">
            <a:off x="-236506" y="-456756"/>
            <a:ext cx="2606976" cy="2970912"/>
          </a:xfrm>
          <a:custGeom>
            <a:avLst/>
            <a:gdLst/>
            <a:ahLst/>
            <a:cxnLst/>
            <a:rect l="l" t="t" r="r" b="b"/>
            <a:pathLst>
              <a:path w="2606976" h="2970912">
                <a:moveTo>
                  <a:pt x="0" y="0"/>
                </a:moveTo>
                <a:lnTo>
                  <a:pt x="2606975" y="0"/>
                </a:lnTo>
                <a:lnTo>
                  <a:pt x="2606975" y="2970912"/>
                </a:lnTo>
                <a:lnTo>
                  <a:pt x="0" y="2970912"/>
                </a:lnTo>
                <a:lnTo>
                  <a:pt x="0" y="0"/>
                </a:lnTo>
                <a:close/>
              </a:path>
            </a:pathLst>
          </a:custGeom>
          <a:blipFill>
            <a:blip r:embed="rId9"/>
            <a:stretch>
              <a:fillRect/>
            </a:stretch>
          </a:blipFill>
        </p:spPr>
      </p:sp>
      <p:sp>
        <p:nvSpPr>
          <p:cNvPr id="10" name="TextBox 10"/>
          <p:cNvSpPr txBox="1"/>
          <p:nvPr/>
        </p:nvSpPr>
        <p:spPr>
          <a:xfrm>
            <a:off x="2997461" y="1614139"/>
            <a:ext cx="12293079" cy="1175963"/>
          </a:xfrm>
          <a:prstGeom prst="rect">
            <a:avLst/>
          </a:prstGeom>
        </p:spPr>
        <p:txBody>
          <a:bodyPr lIns="0" tIns="0" rIns="0" bIns="0" rtlCol="0" anchor="t">
            <a:spAutoFit/>
          </a:bodyPr>
          <a:lstStyle/>
          <a:p>
            <a:pPr algn="ctr">
              <a:lnSpc>
                <a:spcPts val="10571"/>
              </a:lnSpc>
            </a:pPr>
            <a:r>
              <a:rPr lang="en-US" sz="5400" dirty="0" err="1">
                <a:solidFill>
                  <a:srgbClr val="0C4754"/>
                </a:solidFill>
                <a:latin typeface="#9Slide03 BoosterNextFYBlack" panose="02000A03000000020004" pitchFamily="2" charset="0"/>
              </a:rPr>
              <a:t>Giải</a:t>
            </a:r>
            <a:r>
              <a:rPr lang="en-US" sz="5400" dirty="0">
                <a:solidFill>
                  <a:srgbClr val="0C4754"/>
                </a:solidFill>
                <a:latin typeface="#9Slide03 BoosterNextFYBlack" panose="02000A03000000020004" pitchFamily="2" charset="0"/>
              </a:rPr>
              <a:t> </a:t>
            </a:r>
            <a:r>
              <a:rPr lang="en-US" sz="5400" dirty="0" err="1">
                <a:solidFill>
                  <a:srgbClr val="0C4754"/>
                </a:solidFill>
                <a:latin typeface="#9Slide03 BoosterNextFYBlack" panose="02000A03000000020004" pitchFamily="2" charset="0"/>
              </a:rPr>
              <a:t>thích</a:t>
            </a:r>
            <a:r>
              <a:rPr lang="en-US" sz="5400" dirty="0">
                <a:solidFill>
                  <a:srgbClr val="0C4754"/>
                </a:solidFill>
                <a:latin typeface="#9Slide03 BoosterNextFYBlack" panose="02000A03000000020004" pitchFamily="2" charset="0"/>
              </a:rPr>
              <a:t> </a:t>
            </a:r>
            <a:r>
              <a:rPr lang="en-US" sz="5400" dirty="0" err="1">
                <a:solidFill>
                  <a:srgbClr val="0C4754"/>
                </a:solidFill>
                <a:latin typeface="#9Slide03 BoosterNextFYBlack" panose="02000A03000000020004" pitchFamily="2" charset="0"/>
              </a:rPr>
              <a:t>từ</a:t>
            </a:r>
            <a:r>
              <a:rPr lang="en-US" sz="5400" dirty="0">
                <a:solidFill>
                  <a:srgbClr val="0C4754"/>
                </a:solidFill>
                <a:latin typeface="#9Slide03 BoosterNextFYBlack" panose="02000A03000000020004" pitchFamily="2" charset="0"/>
              </a:rPr>
              <a:t> </a:t>
            </a:r>
            <a:r>
              <a:rPr lang="en-US" sz="5400" dirty="0" err="1">
                <a:solidFill>
                  <a:srgbClr val="0C4754"/>
                </a:solidFill>
                <a:latin typeface="#9Slide03 BoosterNextFYBlack" panose="02000A03000000020004" pitchFamily="2" charset="0"/>
              </a:rPr>
              <a:t>khó</a:t>
            </a:r>
            <a:endParaRPr lang="en-US" sz="5400" dirty="0">
              <a:solidFill>
                <a:srgbClr val="0C4754"/>
              </a:solidFill>
              <a:latin typeface="#9Slide03 BoosterNextFYBlack" panose="02000A03000000020004" pitchFamily="2" charset="0"/>
            </a:endParaRPr>
          </a:p>
        </p:txBody>
      </p:sp>
      <p:pic>
        <p:nvPicPr>
          <p:cNvPr id="12" name="Picture 11" descr="A storm on the beach&#10;&#10;Description automatically generated">
            <a:extLst>
              <a:ext uri="{FF2B5EF4-FFF2-40B4-BE49-F238E27FC236}">
                <a16:creationId xmlns:a16="http://schemas.microsoft.com/office/drawing/2014/main" id="{2284FAED-BCE5-031A-854D-C59E58C378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5525" y="3938149"/>
            <a:ext cx="4836461" cy="3420648"/>
          </a:xfrm>
          <a:prstGeom prst="rect">
            <a:avLst/>
          </a:prstGeom>
        </p:spPr>
      </p:pic>
      <p:sp>
        <p:nvSpPr>
          <p:cNvPr id="15" name="TextBox 14">
            <a:extLst>
              <a:ext uri="{FF2B5EF4-FFF2-40B4-BE49-F238E27FC236}">
                <a16:creationId xmlns:a16="http://schemas.microsoft.com/office/drawing/2014/main" id="{1121762D-9B7B-0AD3-AB5D-83289526BC98}"/>
              </a:ext>
            </a:extLst>
          </p:cNvPr>
          <p:cNvSpPr txBox="1"/>
          <p:nvPr/>
        </p:nvSpPr>
        <p:spPr>
          <a:xfrm>
            <a:off x="3662601" y="7515816"/>
            <a:ext cx="2005397" cy="707886"/>
          </a:xfrm>
          <a:prstGeom prst="rect">
            <a:avLst/>
          </a:prstGeom>
          <a:noFill/>
        </p:spPr>
        <p:txBody>
          <a:bodyPr wrap="square">
            <a:spAutoFit/>
          </a:bodyPr>
          <a:lstStyle/>
          <a:p>
            <a:pPr algn="ctr"/>
            <a:r>
              <a:rPr lang="pt-BR" sz="4000" dirty="0">
                <a:effectLst/>
                <a:latin typeface="#9Slide05 Motion Picture" panose="02000000000000000000" pitchFamily="2" charset="0"/>
                <a:ea typeface="Times New Roman" panose="02020603050405020304" pitchFamily="18" charset="0"/>
              </a:rPr>
              <a:t>Bão</a:t>
            </a:r>
            <a:endParaRPr lang="en-US" sz="4000" dirty="0">
              <a:latin typeface="#9Slide05 Motion Picture" panose="02000000000000000000" pitchFamily="2" charset="0"/>
            </a:endParaRPr>
          </a:p>
        </p:txBody>
      </p:sp>
      <p:pic>
        <p:nvPicPr>
          <p:cNvPr id="17" name="Picture 16" descr="A field of grass and a tree&#10;&#10;Description automatically generated">
            <a:extLst>
              <a:ext uri="{FF2B5EF4-FFF2-40B4-BE49-F238E27FC236}">
                <a16:creationId xmlns:a16="http://schemas.microsoft.com/office/drawing/2014/main" id="{5D0B4EB9-6863-760A-3CAD-E52A6F6590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69371" y="3938149"/>
            <a:ext cx="4500692" cy="3420648"/>
          </a:xfrm>
          <a:prstGeom prst="rect">
            <a:avLst/>
          </a:prstGeom>
        </p:spPr>
      </p:pic>
      <p:sp>
        <p:nvSpPr>
          <p:cNvPr id="18" name="TextBox 17">
            <a:extLst>
              <a:ext uri="{FF2B5EF4-FFF2-40B4-BE49-F238E27FC236}">
                <a16:creationId xmlns:a16="http://schemas.microsoft.com/office/drawing/2014/main" id="{A7D81986-0EC7-B889-5565-80AD0A298BD7}"/>
              </a:ext>
            </a:extLst>
          </p:cNvPr>
          <p:cNvSpPr txBox="1"/>
          <p:nvPr/>
        </p:nvSpPr>
        <p:spPr>
          <a:xfrm>
            <a:off x="8170786" y="7439493"/>
            <a:ext cx="2903166" cy="707886"/>
          </a:xfrm>
          <a:prstGeom prst="rect">
            <a:avLst/>
          </a:prstGeom>
          <a:noFill/>
        </p:spPr>
        <p:txBody>
          <a:bodyPr wrap="square">
            <a:spAutoFit/>
          </a:bodyPr>
          <a:lstStyle/>
          <a:p>
            <a:pPr algn="ctr"/>
            <a:r>
              <a:rPr lang="pt-BR" sz="4000" dirty="0">
                <a:latin typeface="#9Slide05 Motion Picture" panose="02000000000000000000" pitchFamily="2" charset="0"/>
              </a:rPr>
              <a:t>Xói mòn đất</a:t>
            </a:r>
            <a:endParaRPr lang="en-US" sz="4000" dirty="0">
              <a:latin typeface="#9Slide05 Motion Picture" panose="02000000000000000000" pitchFamily="2" charset="0"/>
            </a:endParaRPr>
          </a:p>
        </p:txBody>
      </p:sp>
      <p:pic>
        <p:nvPicPr>
          <p:cNvPr id="20" name="Picture 19" descr="A dirt hill with trees and a blue sky&#10;&#10;Description automatically generated">
            <a:extLst>
              <a:ext uri="{FF2B5EF4-FFF2-40B4-BE49-F238E27FC236}">
                <a16:creationId xmlns:a16="http://schemas.microsoft.com/office/drawing/2014/main" id="{26F61305-E893-822C-485D-AE2BDCAB11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67447" y="3961539"/>
            <a:ext cx="4489768" cy="3397258"/>
          </a:xfrm>
          <a:prstGeom prst="rect">
            <a:avLst/>
          </a:prstGeom>
        </p:spPr>
      </p:pic>
      <p:sp>
        <p:nvSpPr>
          <p:cNvPr id="21" name="TextBox 20">
            <a:extLst>
              <a:ext uri="{FF2B5EF4-FFF2-40B4-BE49-F238E27FC236}">
                <a16:creationId xmlns:a16="http://schemas.microsoft.com/office/drawing/2014/main" id="{ECBB2DC1-5151-3B5C-1AC4-AB64041AB24E}"/>
              </a:ext>
            </a:extLst>
          </p:cNvPr>
          <p:cNvSpPr txBox="1"/>
          <p:nvPr/>
        </p:nvSpPr>
        <p:spPr>
          <a:xfrm>
            <a:off x="13254841" y="7545312"/>
            <a:ext cx="2903166" cy="707886"/>
          </a:xfrm>
          <a:prstGeom prst="rect">
            <a:avLst/>
          </a:prstGeom>
          <a:noFill/>
        </p:spPr>
        <p:txBody>
          <a:bodyPr wrap="square">
            <a:spAutoFit/>
          </a:bodyPr>
          <a:lstStyle/>
          <a:p>
            <a:pPr algn="ctr"/>
            <a:r>
              <a:rPr lang="pt-BR" sz="4000" dirty="0">
                <a:latin typeface="#9Slide05 Motion Picture" panose="02000000000000000000" pitchFamily="2" charset="0"/>
              </a:rPr>
              <a:t>Sạt lở đất</a:t>
            </a:r>
            <a:endParaRPr lang="en-US" sz="4000" dirty="0">
              <a:latin typeface="#9Slide05 Motion Pictur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6" name="Freeform 6"/>
          <p:cNvSpPr/>
          <p:nvPr/>
        </p:nvSpPr>
        <p:spPr>
          <a:xfrm>
            <a:off x="-609600" y="2516058"/>
            <a:ext cx="20421600" cy="4540205"/>
          </a:xfrm>
          <a:custGeom>
            <a:avLst/>
            <a:gdLst/>
            <a:ahLst/>
            <a:cxnLst/>
            <a:rect l="l" t="t" r="r" b="b"/>
            <a:pathLst>
              <a:path w="16823346" h="2859969">
                <a:moveTo>
                  <a:pt x="0" y="0"/>
                </a:moveTo>
                <a:lnTo>
                  <a:pt x="16823346" y="0"/>
                </a:lnTo>
                <a:lnTo>
                  <a:pt x="16823346" y="2859969"/>
                </a:lnTo>
                <a:lnTo>
                  <a:pt x="0" y="2859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7"/>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8"/>
            <a:stretch>
              <a:fillRect/>
            </a:stretch>
          </a:blipFill>
        </p:spPr>
      </p:sp>
      <p:sp>
        <p:nvSpPr>
          <p:cNvPr id="10" name="Freeform 10"/>
          <p:cNvSpPr/>
          <p:nvPr/>
        </p:nvSpPr>
        <p:spPr>
          <a:xfrm>
            <a:off x="13635760" y="6373071"/>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9"/>
            <a:stretch>
              <a:fillRect/>
            </a:stretch>
          </a:blipFill>
        </p:spPr>
      </p:sp>
      <p:sp>
        <p:nvSpPr>
          <p:cNvPr id="13" name="TextBox 12">
            <a:extLst>
              <a:ext uri="{FF2B5EF4-FFF2-40B4-BE49-F238E27FC236}">
                <a16:creationId xmlns:a16="http://schemas.microsoft.com/office/drawing/2014/main" id="{62280D91-1D96-17F6-E58C-F3D06D0CE2A1}"/>
              </a:ext>
            </a:extLst>
          </p:cNvPr>
          <p:cNvSpPr txBox="1"/>
          <p:nvPr/>
        </p:nvSpPr>
        <p:spPr>
          <a:xfrm>
            <a:off x="668397" y="4302146"/>
            <a:ext cx="16698511"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500" b="1" i="0" u="none" strike="noStrike" kern="0" cap="none" spc="0" normalizeH="0" baseline="0" noProof="0" dirty="0">
                <a:ln>
                  <a:noFill/>
                </a:ln>
                <a:solidFill>
                  <a:srgbClr val="0070C0"/>
                </a:solidFill>
                <a:effectLst/>
                <a:uLnTx/>
                <a:uFillTx/>
                <a:latin typeface="#9Slide07 SVNAdam Gorry" panose="02040603050506020204" pitchFamily="18" charset="0"/>
                <a:ea typeface="Times New Roman" panose="02020603050405020304" pitchFamily="18" charset="0"/>
                <a:cs typeface="+mn-cs"/>
              </a:rPr>
              <a:t>Thực hành đọc hiểu</a:t>
            </a:r>
            <a:endParaRPr kumimoji="0" lang="en-US" sz="331100" b="0" i="0" u="none" strike="noStrike" kern="1200" cap="none" spc="0" normalizeH="0" baseline="0" noProof="0" dirty="0">
              <a:ln>
                <a:noFill/>
              </a:ln>
              <a:solidFill>
                <a:srgbClr val="0C4754"/>
              </a:solidFill>
              <a:effectLst/>
              <a:uLnTx/>
              <a:uFillTx/>
              <a:latin typeface="#9Slide07 SVNAdam Gorry" panose="02040603050506020204" pitchFamily="18" charset="0"/>
              <a:ea typeface="+mn-ea"/>
              <a:cs typeface="+mn-cs"/>
            </a:endParaRPr>
          </a:p>
        </p:txBody>
      </p:sp>
    </p:spTree>
    <p:extLst>
      <p:ext uri="{BB962C8B-B14F-4D97-AF65-F5344CB8AC3E}">
        <p14:creationId xmlns:p14="http://schemas.microsoft.com/office/powerpoint/2010/main" val="101463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5" name="Freeform 5"/>
          <p:cNvSpPr/>
          <p:nvPr/>
        </p:nvSpPr>
        <p:spPr>
          <a:xfrm rot="1615173">
            <a:off x="5205986" y="7627200"/>
            <a:ext cx="2408279" cy="2192737"/>
          </a:xfrm>
          <a:custGeom>
            <a:avLst/>
            <a:gdLst/>
            <a:ahLst/>
            <a:cxnLst/>
            <a:rect l="l" t="t" r="r" b="b"/>
            <a:pathLst>
              <a:path w="4533566" h="5328384">
                <a:moveTo>
                  <a:pt x="0" y="0"/>
                </a:moveTo>
                <a:lnTo>
                  <a:pt x="4533566" y="0"/>
                </a:lnTo>
                <a:lnTo>
                  <a:pt x="4533566" y="5328383"/>
                </a:lnTo>
                <a:lnTo>
                  <a:pt x="0" y="5328383"/>
                </a:lnTo>
                <a:lnTo>
                  <a:pt x="0" y="0"/>
                </a:lnTo>
                <a:close/>
              </a:path>
            </a:pathLst>
          </a:custGeom>
          <a:blipFill>
            <a:blip r:embed="rId3"/>
            <a:stretch>
              <a:fillRect/>
            </a:stretch>
          </a:blipFill>
        </p:spPr>
      </p:sp>
      <p:sp>
        <p:nvSpPr>
          <p:cNvPr id="6" name="Freeform 6"/>
          <p:cNvSpPr/>
          <p:nvPr/>
        </p:nvSpPr>
        <p:spPr>
          <a:xfrm>
            <a:off x="14924623" y="7923674"/>
            <a:ext cx="1704183" cy="1288789"/>
          </a:xfrm>
          <a:custGeom>
            <a:avLst/>
            <a:gdLst/>
            <a:ahLst/>
            <a:cxnLst/>
            <a:rect l="l" t="t" r="r" b="b"/>
            <a:pathLst>
              <a:path w="1704183" h="1288789">
                <a:moveTo>
                  <a:pt x="0" y="0"/>
                </a:moveTo>
                <a:lnTo>
                  <a:pt x="1704184" y="0"/>
                </a:lnTo>
                <a:lnTo>
                  <a:pt x="1704184" y="1288789"/>
                </a:lnTo>
                <a:lnTo>
                  <a:pt x="0" y="1288789"/>
                </a:lnTo>
                <a:lnTo>
                  <a:pt x="0" y="0"/>
                </a:lnTo>
                <a:close/>
              </a:path>
            </a:pathLst>
          </a:custGeom>
          <a:blipFill>
            <a:blip r:embed="rId4"/>
            <a:stretch>
              <a:fillRect/>
            </a:stretch>
          </a:blipFill>
        </p:spPr>
      </p:sp>
      <p:sp>
        <p:nvSpPr>
          <p:cNvPr id="7" name="Freeform 7"/>
          <p:cNvSpPr/>
          <p:nvPr/>
        </p:nvSpPr>
        <p:spPr>
          <a:xfrm rot="1315768">
            <a:off x="1371539" y="7735912"/>
            <a:ext cx="2141261" cy="1975313"/>
          </a:xfrm>
          <a:custGeom>
            <a:avLst/>
            <a:gdLst/>
            <a:ahLst/>
            <a:cxnLst/>
            <a:rect l="l" t="t" r="r" b="b"/>
            <a:pathLst>
              <a:path w="2141261" h="1975313">
                <a:moveTo>
                  <a:pt x="0" y="0"/>
                </a:moveTo>
                <a:lnTo>
                  <a:pt x="2141261" y="0"/>
                </a:lnTo>
                <a:lnTo>
                  <a:pt x="2141261" y="1975313"/>
                </a:lnTo>
                <a:lnTo>
                  <a:pt x="0" y="1975313"/>
                </a:lnTo>
                <a:lnTo>
                  <a:pt x="0" y="0"/>
                </a:lnTo>
                <a:close/>
              </a:path>
            </a:pathLst>
          </a:custGeom>
          <a:blipFill>
            <a:blip r:embed="rId5"/>
            <a:stretch>
              <a:fillRect/>
            </a:stretch>
          </a:blipFill>
        </p:spPr>
      </p:sp>
      <p:sp>
        <p:nvSpPr>
          <p:cNvPr id="11" name="Freeform 8">
            <a:extLst>
              <a:ext uri="{FF2B5EF4-FFF2-40B4-BE49-F238E27FC236}">
                <a16:creationId xmlns:a16="http://schemas.microsoft.com/office/drawing/2014/main" id="{5A369842-8935-B3FE-986F-8515F8848EC8}"/>
              </a:ext>
            </a:extLst>
          </p:cNvPr>
          <p:cNvSpPr/>
          <p:nvPr/>
        </p:nvSpPr>
        <p:spPr>
          <a:xfrm>
            <a:off x="10110407" y="7898847"/>
            <a:ext cx="2438328" cy="1595497"/>
          </a:xfrm>
          <a:custGeom>
            <a:avLst/>
            <a:gdLst/>
            <a:ahLst/>
            <a:cxnLst/>
            <a:rect l="l" t="t" r="r" b="b"/>
            <a:pathLst>
              <a:path w="3375744" h="3354646">
                <a:moveTo>
                  <a:pt x="0" y="0"/>
                </a:moveTo>
                <a:lnTo>
                  <a:pt x="3375744" y="0"/>
                </a:lnTo>
                <a:lnTo>
                  <a:pt x="3375744" y="3354646"/>
                </a:lnTo>
                <a:lnTo>
                  <a:pt x="0" y="3354646"/>
                </a:lnTo>
                <a:lnTo>
                  <a:pt x="0" y="0"/>
                </a:lnTo>
                <a:close/>
              </a:path>
            </a:pathLst>
          </a:custGeom>
          <a:blipFill>
            <a:blip r:embed="rId6"/>
            <a:stretch>
              <a:fillRect/>
            </a:stretch>
          </a:blipFill>
        </p:spPr>
      </p:sp>
      <p:sp>
        <p:nvSpPr>
          <p:cNvPr id="13" name="TextBox 12">
            <a:extLst>
              <a:ext uri="{FF2B5EF4-FFF2-40B4-BE49-F238E27FC236}">
                <a16:creationId xmlns:a16="http://schemas.microsoft.com/office/drawing/2014/main" id="{9C64C033-6CF4-F3EB-080C-9899688D0FF0}"/>
              </a:ext>
            </a:extLst>
          </p:cNvPr>
          <p:cNvSpPr txBox="1"/>
          <p:nvPr/>
        </p:nvSpPr>
        <p:spPr>
          <a:xfrm>
            <a:off x="1524000" y="3874060"/>
            <a:ext cx="2362200" cy="338554"/>
          </a:xfrm>
          <a:prstGeom prst="rect">
            <a:avLst/>
          </a:prstGeom>
          <a:noFill/>
        </p:spPr>
        <p:txBody>
          <a:bodyPr wrap="square">
            <a:spAutoFit/>
          </a:bodyPr>
          <a:lstStyle/>
          <a:p>
            <a:pPr marL="0" marR="30480" algn="just">
              <a:spcBef>
                <a:spcPts val="600"/>
              </a:spcBef>
              <a:spcAft>
                <a:spcPts val="600"/>
              </a:spcAft>
            </a:pP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57C20DFF-1168-0B57-D52A-5655677A0A3B}"/>
              </a:ext>
            </a:extLst>
          </p:cNvPr>
          <p:cNvSpPr txBox="1"/>
          <p:nvPr/>
        </p:nvSpPr>
        <p:spPr>
          <a:xfrm>
            <a:off x="5257800" y="3352035"/>
            <a:ext cx="9144000" cy="338554"/>
          </a:xfrm>
          <a:prstGeom prst="rect">
            <a:avLst/>
          </a:prstGeom>
          <a:noFill/>
        </p:spPr>
        <p:txBody>
          <a:bodyPr wrap="square">
            <a:spAutoFit/>
          </a:bodyPr>
          <a:lstStyle/>
          <a:p>
            <a:pPr marL="0" marR="30480" algn="just">
              <a:spcBef>
                <a:spcPts val="600"/>
              </a:spcBef>
              <a:spcAft>
                <a:spcPts val="600"/>
              </a:spcAft>
            </a:pP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9DE1187-55BD-5FD9-6944-C6ECDBA858E3}"/>
              </a:ext>
            </a:extLst>
          </p:cNvPr>
          <p:cNvSpPr txBox="1"/>
          <p:nvPr/>
        </p:nvSpPr>
        <p:spPr>
          <a:xfrm>
            <a:off x="5105400" y="4428058"/>
            <a:ext cx="9144000" cy="338554"/>
          </a:xfrm>
          <a:prstGeom prst="rect">
            <a:avLst/>
          </a:prstGeom>
          <a:noFill/>
        </p:spPr>
        <p:txBody>
          <a:bodyPr wrap="square">
            <a:spAutoFit/>
          </a:bodyPr>
          <a:lstStyle/>
          <a:p>
            <a:pPr marL="0" marR="30480" algn="just">
              <a:spcBef>
                <a:spcPts val="600"/>
              </a:spcBef>
              <a:spcAft>
                <a:spcPts val="600"/>
              </a:spcAft>
            </a:pPr>
            <a:endParaRPr lang="en-US" sz="16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04FD77B9-3E19-4CB5-04FD-777D6963B953}"/>
              </a:ext>
            </a:extLst>
          </p:cNvPr>
          <p:cNvSpPr txBox="1"/>
          <p:nvPr/>
        </p:nvSpPr>
        <p:spPr>
          <a:xfrm>
            <a:off x="7467600" y="5824603"/>
            <a:ext cx="9144000" cy="338554"/>
          </a:xfrm>
          <a:prstGeom prst="rect">
            <a:avLst/>
          </a:prstGeom>
          <a:noFill/>
        </p:spPr>
        <p:txBody>
          <a:bodyPr wrap="square">
            <a:spAutoFit/>
          </a:bodyPr>
          <a:lstStyle/>
          <a:p>
            <a:pPr marL="0" marR="30480" algn="just">
              <a:spcBef>
                <a:spcPts val="600"/>
              </a:spcBef>
              <a:spcAft>
                <a:spcPts val="600"/>
              </a:spcAft>
            </a:pPr>
            <a:endParaRPr lang="en-US" sz="1600" dirty="0">
              <a:effectLst/>
              <a:latin typeface="Times New Roman" panose="02020603050405020304" pitchFamily="18" charset="0"/>
              <a:ea typeface="Times New Roman" panose="02020603050405020304" pitchFamily="18" charset="0"/>
            </a:endParaRPr>
          </a:p>
        </p:txBody>
      </p:sp>
      <p:graphicFrame>
        <p:nvGraphicFramePr>
          <p:cNvPr id="3" name="Diagram 2">
            <a:extLst>
              <a:ext uri="{FF2B5EF4-FFF2-40B4-BE49-F238E27FC236}">
                <a16:creationId xmlns:a16="http://schemas.microsoft.com/office/drawing/2014/main" id="{A8E13276-3AE2-72FD-EF50-2F27A41B7F5E}"/>
              </a:ext>
            </a:extLst>
          </p:cNvPr>
          <p:cNvGraphicFramePr/>
          <p:nvPr>
            <p:extLst>
              <p:ext uri="{D42A27DB-BD31-4B8C-83A1-F6EECF244321}">
                <p14:modId xmlns:p14="http://schemas.microsoft.com/office/powerpoint/2010/main" val="3254437795"/>
              </p:ext>
            </p:extLst>
          </p:nvPr>
        </p:nvGraphicFramePr>
        <p:xfrm>
          <a:off x="1042749" y="2751297"/>
          <a:ext cx="16202502" cy="47844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Freeform 3">
            <a:extLst>
              <a:ext uri="{FF2B5EF4-FFF2-40B4-BE49-F238E27FC236}">
                <a16:creationId xmlns:a16="http://schemas.microsoft.com/office/drawing/2014/main" id="{FE9445D7-7033-45B4-F23F-C11BE6BE2E00}"/>
              </a:ext>
            </a:extLst>
          </p:cNvPr>
          <p:cNvSpPr/>
          <p:nvPr/>
        </p:nvSpPr>
        <p:spPr>
          <a:xfrm>
            <a:off x="5715000" y="756812"/>
            <a:ext cx="6934200" cy="1501655"/>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 name="TextBox 10">
            <a:extLst>
              <a:ext uri="{FF2B5EF4-FFF2-40B4-BE49-F238E27FC236}">
                <a16:creationId xmlns:a16="http://schemas.microsoft.com/office/drawing/2014/main" id="{2C052ECE-1B29-0747-FDF1-E64C3F4233B0}"/>
              </a:ext>
            </a:extLst>
          </p:cNvPr>
          <p:cNvSpPr txBox="1"/>
          <p:nvPr/>
        </p:nvSpPr>
        <p:spPr>
          <a:xfrm>
            <a:off x="5676900" y="749710"/>
            <a:ext cx="6934200" cy="1175963"/>
          </a:xfrm>
          <a:prstGeom prst="rect">
            <a:avLst/>
          </a:prstGeom>
        </p:spPr>
        <p:txBody>
          <a:bodyPr wrap="square" lIns="0" tIns="0" rIns="0" bIns="0" rtlCol="0" anchor="t">
            <a:spAutoFit/>
          </a:bodyPr>
          <a:lstStyle/>
          <a:p>
            <a:pPr algn="ctr">
              <a:lnSpc>
                <a:spcPts val="10571"/>
              </a:lnSpc>
            </a:pPr>
            <a:r>
              <a:rPr lang="en-US" sz="5400" dirty="0" err="1">
                <a:solidFill>
                  <a:srgbClr val="0C4754"/>
                </a:solidFill>
                <a:latin typeface="#9Slide03 BoosterNextFYBlack" panose="02000A03000000020004" pitchFamily="2" charset="0"/>
              </a:rPr>
              <a:t>Thực</a:t>
            </a:r>
            <a:r>
              <a:rPr lang="en-US" sz="5400" dirty="0">
                <a:solidFill>
                  <a:srgbClr val="0C4754"/>
                </a:solidFill>
                <a:latin typeface="#9Slide03 BoosterNextFYBlack" panose="02000A03000000020004" pitchFamily="2" charset="0"/>
              </a:rPr>
              <a:t> </a:t>
            </a:r>
            <a:r>
              <a:rPr lang="en-US" sz="5400" dirty="0" err="1">
                <a:solidFill>
                  <a:srgbClr val="0C4754"/>
                </a:solidFill>
                <a:latin typeface="#9Slide03 BoosterNextFYBlack" panose="02000A03000000020004" pitchFamily="2" charset="0"/>
              </a:rPr>
              <a:t>hành</a:t>
            </a:r>
            <a:r>
              <a:rPr lang="en-US" sz="5400" dirty="0">
                <a:solidFill>
                  <a:srgbClr val="0C4754"/>
                </a:solidFill>
                <a:latin typeface="#9Slide03 BoosterNextFYBlack" panose="02000A03000000020004" pitchFamily="2" charset="0"/>
              </a:rPr>
              <a:t> </a:t>
            </a:r>
            <a:r>
              <a:rPr lang="en-US" sz="5400" dirty="0" err="1">
                <a:solidFill>
                  <a:srgbClr val="0C4754"/>
                </a:solidFill>
                <a:latin typeface="#9Slide03 BoosterNextFYBlack" panose="02000A03000000020004" pitchFamily="2" charset="0"/>
              </a:rPr>
              <a:t>đọc</a:t>
            </a:r>
            <a:r>
              <a:rPr lang="en-US" sz="5400" dirty="0">
                <a:solidFill>
                  <a:srgbClr val="0C4754"/>
                </a:solidFill>
                <a:latin typeface="#9Slide03 BoosterNextFYBlack" panose="02000A03000000020004" pitchFamily="2" charset="0"/>
              </a:rPr>
              <a:t> </a:t>
            </a:r>
            <a:r>
              <a:rPr lang="en-US" sz="5400" dirty="0" err="1">
                <a:solidFill>
                  <a:srgbClr val="0C4754"/>
                </a:solidFill>
                <a:latin typeface="#9Slide03 BoosterNextFYBlack" panose="02000A03000000020004" pitchFamily="2" charset="0"/>
              </a:rPr>
              <a:t>hiểu</a:t>
            </a:r>
            <a:endParaRPr lang="en-US" sz="5400" dirty="0">
              <a:solidFill>
                <a:srgbClr val="0C4754"/>
              </a:solidFill>
              <a:latin typeface="#9Slide03 BoosterNextFYBlack" panose="02000A03000000020004"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graphicFrame>
        <p:nvGraphicFramePr>
          <p:cNvPr id="11" name="Table 10">
            <a:extLst>
              <a:ext uri="{FF2B5EF4-FFF2-40B4-BE49-F238E27FC236}">
                <a16:creationId xmlns:a16="http://schemas.microsoft.com/office/drawing/2014/main" id="{1DAFF3AC-F000-956E-3C38-8162DAE7F1A4}"/>
              </a:ext>
            </a:extLst>
          </p:cNvPr>
          <p:cNvGraphicFramePr>
            <a:graphicFrameLocks noGrp="1"/>
          </p:cNvGraphicFramePr>
          <p:nvPr>
            <p:extLst>
              <p:ext uri="{D42A27DB-BD31-4B8C-83A1-F6EECF244321}">
                <p14:modId xmlns:p14="http://schemas.microsoft.com/office/powerpoint/2010/main" val="3465383726"/>
              </p:ext>
            </p:extLst>
          </p:nvPr>
        </p:nvGraphicFramePr>
        <p:xfrm>
          <a:off x="1638300" y="571500"/>
          <a:ext cx="15011400" cy="9296400"/>
        </p:xfrm>
        <a:graphic>
          <a:graphicData uri="http://schemas.openxmlformats.org/drawingml/2006/table">
            <a:tbl>
              <a:tblPr firstRow="1" firstCol="1" bandRow="1">
                <a:tableStyleId>{5C22544A-7EE6-4342-B048-85BDC9FD1C3A}</a:tableStyleId>
              </a:tblPr>
              <a:tblGrid>
                <a:gridCol w="3084720">
                  <a:extLst>
                    <a:ext uri="{9D8B030D-6E8A-4147-A177-3AD203B41FA5}">
                      <a16:colId xmlns:a16="http://schemas.microsoft.com/office/drawing/2014/main" val="2182990571"/>
                    </a:ext>
                  </a:extLst>
                </a:gridCol>
                <a:gridCol w="11926680">
                  <a:extLst>
                    <a:ext uri="{9D8B030D-6E8A-4147-A177-3AD203B41FA5}">
                      <a16:colId xmlns:a16="http://schemas.microsoft.com/office/drawing/2014/main" val="3621718284"/>
                    </a:ext>
                  </a:extLst>
                </a:gridCol>
              </a:tblGrid>
              <a:tr h="1061608">
                <a:tc gridSpan="2">
                  <a:txBody>
                    <a:bodyPr/>
                    <a:lstStyle/>
                    <a:p>
                      <a:pPr marL="0" marR="0" algn="ctr">
                        <a:spcBef>
                          <a:spcPts val="0"/>
                        </a:spcBef>
                        <a:spcAft>
                          <a:spcPts val="0"/>
                        </a:spcAft>
                      </a:pPr>
                      <a:r>
                        <a:rPr lang="de-DE" sz="2000" dirty="0">
                          <a:solidFill>
                            <a:schemeClr val="tx1"/>
                          </a:solidFill>
                          <a:effectLst/>
                          <a:latin typeface="#9Slide03 BoosterNextFYBlack" panose="02000A03000000020004" pitchFamily="2" charset="0"/>
                          <a:cs typeface="#9Slide03 Arima Madurai Bold" panose="00000800000000000000" pitchFamily="2" charset="0"/>
                        </a:rPr>
                        <a:t>ĐỌC HIỂU CHI TIẾT VĂN BẢN</a:t>
                      </a:r>
                      <a:endParaRPr lang="en-US" sz="2000" dirty="0">
                        <a:solidFill>
                          <a:schemeClr val="tx1"/>
                        </a:solidFill>
                        <a:effectLst/>
                        <a:latin typeface="#9Slide03 BoosterNextFYBlack" panose="02000A03000000020004" pitchFamily="2" charset="0"/>
                        <a:cs typeface="#9Slide03 Arima Madurai Bold" panose="00000800000000000000" pitchFamily="2" charset="0"/>
                      </a:endParaRPr>
                    </a:p>
                    <a:p>
                      <a:pPr marL="0" marR="0" algn="ctr">
                        <a:spcBef>
                          <a:spcPts val="600"/>
                        </a:spcBef>
                        <a:spcAft>
                          <a:spcPts val="600"/>
                        </a:spcAft>
                      </a:pPr>
                      <a:r>
                        <a:rPr lang="de-DE" sz="2000" dirty="0">
                          <a:solidFill>
                            <a:schemeClr val="tx1"/>
                          </a:solidFill>
                          <a:effectLst/>
                          <a:latin typeface="#9Slide03 BoosterNextFYBlack" panose="02000A03000000020004" pitchFamily="2" charset="0"/>
                          <a:cs typeface="#9Slide03 Arima Madurai Bold" panose="00000800000000000000" pitchFamily="2" charset="0"/>
                        </a:rPr>
                        <a:t>Lũ lụt là gì? Nguyên nhân tác hại và cách phòng tránh lũ lụt</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4173660320"/>
                  </a:ext>
                </a:extLst>
              </a:tr>
              <a:tr h="636212">
                <a:tc>
                  <a:txBody>
                    <a:bodyPr/>
                    <a:lstStyle/>
                    <a:p>
                      <a:pPr marL="0" marR="0" algn="ctr">
                        <a:spcBef>
                          <a:spcPts val="600"/>
                        </a:spcBef>
                        <a:spcAft>
                          <a:spcPts val="600"/>
                        </a:spcAft>
                      </a:pPr>
                      <a:r>
                        <a:rPr lang="de-DE" sz="2000">
                          <a:solidFill>
                            <a:schemeClr val="tx1"/>
                          </a:solidFill>
                          <a:effectLst/>
                          <a:latin typeface="#9Slide03 BoosterNextFYBlack" panose="02000A03000000020004" pitchFamily="2" charset="0"/>
                          <a:cs typeface="#9Slide03 Arima Madurai Bold" panose="00000800000000000000" pitchFamily="2" charset="0"/>
                        </a:rPr>
                        <a:t>Yêu cầu</a:t>
                      </a:r>
                      <a:endParaRPr lang="en-US" sz="20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a:txBody>
                    <a:bodyPr/>
                    <a:lstStyle/>
                    <a:p>
                      <a:pPr marL="0" marR="0" algn="ctr">
                        <a:spcBef>
                          <a:spcPts val="600"/>
                        </a:spcBef>
                        <a:spcAft>
                          <a:spcPts val="600"/>
                        </a:spcAft>
                      </a:pPr>
                      <a:r>
                        <a:rPr lang="de-DE" sz="2000" dirty="0">
                          <a:solidFill>
                            <a:schemeClr val="tx1"/>
                          </a:solidFill>
                          <a:effectLst/>
                          <a:latin typeface="#9Slide03 BoosterNextFYBlack" panose="02000A03000000020004" pitchFamily="2" charset="0"/>
                          <a:cs typeface="#9Slide03 Arima Madurai Bold" panose="00000800000000000000" pitchFamily="2" charset="0"/>
                        </a:rPr>
                        <a:t>Nội dung</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extLst>
                  <a:ext uri="{0D108BD9-81ED-4DB2-BD59-A6C34878D82A}">
                    <a16:rowId xmlns:a16="http://schemas.microsoft.com/office/drawing/2014/main" val="1226153600"/>
                  </a:ext>
                </a:extLst>
              </a:tr>
              <a:tr h="7598580">
                <a:tc>
                  <a:txBody>
                    <a:bodyPr/>
                    <a:lstStyle/>
                    <a:p>
                      <a:pPr marL="0" marR="0" algn="ctr">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1. Bố cục và nội dung của văn bản</a:t>
                      </a: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40000"/>
                        <a:lumOff val="60000"/>
                      </a:schemeClr>
                    </a:solidFill>
                  </a:tcPr>
                </a:tc>
                <a:tc>
                  <a:txBody>
                    <a:bodyPr/>
                    <a:lstStyle/>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40000"/>
                        <a:lumOff val="60000"/>
                      </a:schemeClr>
                    </a:solidFill>
                  </a:tcPr>
                </a:tc>
                <a:extLst>
                  <a:ext uri="{0D108BD9-81ED-4DB2-BD59-A6C34878D82A}">
                    <a16:rowId xmlns:a16="http://schemas.microsoft.com/office/drawing/2014/main" val="1729340377"/>
                  </a:ext>
                </a:extLst>
              </a:tr>
            </a:tbl>
          </a:graphicData>
        </a:graphic>
      </p:graphicFrame>
      <p:sp>
        <p:nvSpPr>
          <p:cNvPr id="6" name="Freeform 6"/>
          <p:cNvSpPr/>
          <p:nvPr/>
        </p:nvSpPr>
        <p:spPr>
          <a:xfrm rot="1169686">
            <a:off x="15578591" y="8847668"/>
            <a:ext cx="2806364" cy="1419976"/>
          </a:xfrm>
          <a:custGeom>
            <a:avLst/>
            <a:gdLst/>
            <a:ahLst/>
            <a:cxnLst/>
            <a:rect l="l" t="t" r="r" b="b"/>
            <a:pathLst>
              <a:path w="3978499" h="2198121">
                <a:moveTo>
                  <a:pt x="0" y="0"/>
                </a:moveTo>
                <a:lnTo>
                  <a:pt x="3978498" y="0"/>
                </a:lnTo>
                <a:lnTo>
                  <a:pt x="3978498" y="2198120"/>
                </a:lnTo>
                <a:lnTo>
                  <a:pt x="0" y="2198120"/>
                </a:lnTo>
                <a:lnTo>
                  <a:pt x="0" y="0"/>
                </a:lnTo>
                <a:close/>
              </a:path>
            </a:pathLst>
          </a:custGeom>
          <a:blipFill>
            <a:blip r:embed="rId3"/>
            <a:stretch>
              <a:fillRect/>
            </a:stretch>
          </a:blipFill>
        </p:spPr>
      </p:sp>
      <p:sp>
        <p:nvSpPr>
          <p:cNvPr id="7" name="Freeform 7"/>
          <p:cNvSpPr/>
          <p:nvPr/>
        </p:nvSpPr>
        <p:spPr>
          <a:xfrm>
            <a:off x="173712" y="8029978"/>
            <a:ext cx="2422272" cy="2118479"/>
          </a:xfrm>
          <a:custGeom>
            <a:avLst/>
            <a:gdLst/>
            <a:ahLst/>
            <a:cxnLst/>
            <a:rect l="l" t="t" r="r" b="b"/>
            <a:pathLst>
              <a:path w="2422272" h="2118479">
                <a:moveTo>
                  <a:pt x="0" y="0"/>
                </a:moveTo>
                <a:lnTo>
                  <a:pt x="2422273" y="0"/>
                </a:lnTo>
                <a:lnTo>
                  <a:pt x="2422273" y="2118479"/>
                </a:lnTo>
                <a:lnTo>
                  <a:pt x="0" y="2118479"/>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8FC9A613-E529-CEE6-B30D-58E0B8195E92}"/>
              </a:ext>
            </a:extLst>
          </p:cNvPr>
          <p:cNvSpPr txBox="1"/>
          <p:nvPr/>
        </p:nvSpPr>
        <p:spPr>
          <a:xfrm>
            <a:off x="4800600" y="2396563"/>
            <a:ext cx="11706123" cy="7325082"/>
          </a:xfrm>
          <a:prstGeom prst="rect">
            <a:avLst/>
          </a:prstGeom>
          <a:noFill/>
        </p:spPr>
        <p:txBody>
          <a:bodyPr wrap="square">
            <a:spAutoFit/>
          </a:bodyPr>
          <a:lstStyle/>
          <a:p>
            <a:pPr marL="0" marR="30480" algn="just">
              <a:spcBef>
                <a:spcPts val="600"/>
              </a:spcBef>
              <a:spcAft>
                <a:spcPts val="600"/>
              </a:spcAft>
            </a:pPr>
            <a:r>
              <a:rPr lang="de-DE" sz="2000" dirty="0">
                <a:solidFill>
                  <a:schemeClr val="tx1"/>
                </a:solidFill>
                <a:effectLst/>
                <a:latin typeface="#9Slide03 BoosterNextFYBlack" panose="02000A03000000020004" pitchFamily="2" charset="0"/>
                <a:cs typeface="#9Slide03 Arima Madurai Bold" panose="00000800000000000000" pitchFamily="2" charset="0"/>
              </a:rPr>
              <a:t>- Bố cục:</a:t>
            </a:r>
            <a:endParaRPr lang="en-US" sz="2000" dirty="0">
              <a:solidFill>
                <a:schemeClr val="tx1"/>
              </a:solidFill>
              <a:effectLst/>
              <a:latin typeface="#9Slide03 BoosterNextFYBlack" panose="02000A03000000020004"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 Phần mở đầu gồm: nhan đề và sa pô.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 Phần nội dung chính gồm ba mục: Lũ lụt là gì? Nguyên nhân gây ra lũ lụt và Tác hại của lũ lụt.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BoosterNextFYBlack" panose="02000A03000000020004" pitchFamily="2" charset="0"/>
                <a:cs typeface="#9Slide03 Arima Madurai Bold" panose="00000800000000000000" pitchFamily="2" charset="0"/>
              </a:rPr>
              <a:t>- Nội dung cụ thể:</a:t>
            </a:r>
            <a:endParaRPr lang="en-US" sz="2000" dirty="0">
              <a:solidFill>
                <a:schemeClr val="tx1"/>
              </a:solidFill>
              <a:effectLst/>
              <a:latin typeface="#9Slide03 BoosterNextFYBlack" panose="02000A03000000020004"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(1) Lũ lụt là gì?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(2) Nguyên nhân gây ra lũ lụt:</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a) Do bão hoặc triều cường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b) Do hiện tượng mưa lớn kéo dài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c) Do các thảm hoạ sóng thần, thuỷ triều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d) Do sự tác động của con người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(3). Tác hại của lũ lụt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a) Gây thiệt hại về vật chất</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b) Gây thương vong về con người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c) Tác động xấu đến môi trường nước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d) Là nguyên nhân của nhiều loại mầm bệnh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000" dirty="0">
                <a:solidFill>
                  <a:schemeClr val="tx1"/>
                </a:solidFill>
                <a:effectLst/>
                <a:latin typeface="#9Slide03 Arima Madurai Bold" panose="00000800000000000000" pitchFamily="2" charset="0"/>
                <a:cs typeface="#9Slide03 Arima Madurai Bold" panose="00000800000000000000" pitchFamily="2" charset="0"/>
              </a:rPr>
              <a:t>e) Ảnh hưởng trực tiếp đến kinh tế địa phương, đất nước</a:t>
            </a: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1714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fade">
                                      <p:cBhvr>
                                        <p:cTn id="67" dur="500"/>
                                        <p:tgtEl>
                                          <p:spTgt spid="4">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13" end="13"/>
                                            </p:txEl>
                                          </p:spTgt>
                                        </p:tgtEl>
                                        <p:attrNameLst>
                                          <p:attrName>style.visibility</p:attrName>
                                        </p:attrNameLst>
                                      </p:cBhvr>
                                      <p:to>
                                        <p:strVal val="visible"/>
                                      </p:to>
                                    </p:set>
                                    <p:animEffect transition="in" filter="fade">
                                      <p:cBhvr>
                                        <p:cTn id="72" dur="500"/>
                                        <p:tgtEl>
                                          <p:spTgt spid="4">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14" end="14"/>
                                            </p:txEl>
                                          </p:spTgt>
                                        </p:tgtEl>
                                        <p:attrNameLst>
                                          <p:attrName>style.visibility</p:attrName>
                                        </p:attrNameLst>
                                      </p:cBhvr>
                                      <p:to>
                                        <p:strVal val="visible"/>
                                      </p:to>
                                    </p:set>
                                    <p:animEffect transition="in" filter="fade">
                                      <p:cBhvr>
                                        <p:cTn id="77" dur="500"/>
                                        <p:tgtEl>
                                          <p:spTgt spid="4">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15" end="15"/>
                                            </p:txEl>
                                          </p:spTgt>
                                        </p:tgtEl>
                                        <p:attrNameLst>
                                          <p:attrName>style.visibility</p:attrName>
                                        </p:attrNameLst>
                                      </p:cBhvr>
                                      <p:to>
                                        <p:strVal val="visible"/>
                                      </p:to>
                                    </p:set>
                                    <p:animEffect transition="in" filter="fade">
                                      <p:cBhvr>
                                        <p:cTn id="82"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6" name="Freeform 6"/>
          <p:cNvSpPr/>
          <p:nvPr/>
        </p:nvSpPr>
        <p:spPr>
          <a:xfrm rot="1169686">
            <a:off x="14275799" y="7955463"/>
            <a:ext cx="3978499" cy="2198121"/>
          </a:xfrm>
          <a:custGeom>
            <a:avLst/>
            <a:gdLst/>
            <a:ahLst/>
            <a:cxnLst/>
            <a:rect l="l" t="t" r="r" b="b"/>
            <a:pathLst>
              <a:path w="3978499" h="2198121">
                <a:moveTo>
                  <a:pt x="0" y="0"/>
                </a:moveTo>
                <a:lnTo>
                  <a:pt x="3978498" y="0"/>
                </a:lnTo>
                <a:lnTo>
                  <a:pt x="3978498" y="2198120"/>
                </a:lnTo>
                <a:lnTo>
                  <a:pt x="0" y="2198120"/>
                </a:lnTo>
                <a:lnTo>
                  <a:pt x="0" y="0"/>
                </a:lnTo>
                <a:close/>
              </a:path>
            </a:pathLst>
          </a:custGeom>
          <a:blipFill>
            <a:blip r:embed="rId3"/>
            <a:stretch>
              <a:fillRect/>
            </a:stretch>
          </a:blipFill>
        </p:spPr>
      </p:sp>
      <p:sp>
        <p:nvSpPr>
          <p:cNvPr id="7" name="Freeform 7"/>
          <p:cNvSpPr/>
          <p:nvPr/>
        </p:nvSpPr>
        <p:spPr>
          <a:xfrm>
            <a:off x="219037" y="7768694"/>
            <a:ext cx="2422272" cy="2118479"/>
          </a:xfrm>
          <a:custGeom>
            <a:avLst/>
            <a:gdLst/>
            <a:ahLst/>
            <a:cxnLst/>
            <a:rect l="l" t="t" r="r" b="b"/>
            <a:pathLst>
              <a:path w="2422272" h="2118479">
                <a:moveTo>
                  <a:pt x="0" y="0"/>
                </a:moveTo>
                <a:lnTo>
                  <a:pt x="2422273" y="0"/>
                </a:lnTo>
                <a:lnTo>
                  <a:pt x="2422273" y="2118479"/>
                </a:lnTo>
                <a:lnTo>
                  <a:pt x="0" y="2118479"/>
                </a:lnTo>
                <a:lnTo>
                  <a:pt x="0" y="0"/>
                </a:lnTo>
                <a:close/>
              </a:path>
            </a:pathLst>
          </a:custGeom>
          <a:blipFill>
            <a:blip r:embed="rId4"/>
            <a:stretch>
              <a:fillRect/>
            </a:stretch>
          </a:blipFill>
        </p:spPr>
      </p:sp>
      <p:graphicFrame>
        <p:nvGraphicFramePr>
          <p:cNvPr id="11" name="Table 10">
            <a:extLst>
              <a:ext uri="{FF2B5EF4-FFF2-40B4-BE49-F238E27FC236}">
                <a16:creationId xmlns:a16="http://schemas.microsoft.com/office/drawing/2014/main" id="{1DAFF3AC-F000-956E-3C38-8162DAE7F1A4}"/>
              </a:ext>
            </a:extLst>
          </p:cNvPr>
          <p:cNvGraphicFramePr>
            <a:graphicFrameLocks noGrp="1"/>
          </p:cNvGraphicFramePr>
          <p:nvPr>
            <p:extLst>
              <p:ext uri="{D42A27DB-BD31-4B8C-83A1-F6EECF244321}">
                <p14:modId xmlns:p14="http://schemas.microsoft.com/office/powerpoint/2010/main" val="2522386462"/>
              </p:ext>
            </p:extLst>
          </p:nvPr>
        </p:nvGraphicFramePr>
        <p:xfrm>
          <a:off x="1143000" y="425637"/>
          <a:ext cx="16154400" cy="9442263"/>
        </p:xfrm>
        <a:graphic>
          <a:graphicData uri="http://schemas.openxmlformats.org/drawingml/2006/table">
            <a:tbl>
              <a:tblPr firstRow="1" firstCol="1" bandRow="1">
                <a:tableStyleId>{5C22544A-7EE6-4342-B048-85BDC9FD1C3A}</a:tableStyleId>
              </a:tblPr>
              <a:tblGrid>
                <a:gridCol w="2692400">
                  <a:extLst>
                    <a:ext uri="{9D8B030D-6E8A-4147-A177-3AD203B41FA5}">
                      <a16:colId xmlns:a16="http://schemas.microsoft.com/office/drawing/2014/main" val="2182990571"/>
                    </a:ext>
                  </a:extLst>
                </a:gridCol>
                <a:gridCol w="13462000">
                  <a:extLst>
                    <a:ext uri="{9D8B030D-6E8A-4147-A177-3AD203B41FA5}">
                      <a16:colId xmlns:a16="http://schemas.microsoft.com/office/drawing/2014/main" val="3621718284"/>
                    </a:ext>
                  </a:extLst>
                </a:gridCol>
              </a:tblGrid>
              <a:tr h="967095">
                <a:tc gridSpan="2">
                  <a:txBody>
                    <a:bodyPr/>
                    <a:lstStyle/>
                    <a:p>
                      <a:pPr marL="0" marR="0" algn="ctr">
                        <a:spcBef>
                          <a:spcPts val="0"/>
                        </a:spcBef>
                        <a:spcAft>
                          <a:spcPts val="0"/>
                        </a:spcAft>
                      </a:pPr>
                      <a:r>
                        <a:rPr lang="de-DE" sz="2400" dirty="0">
                          <a:solidFill>
                            <a:schemeClr val="tx1"/>
                          </a:solidFill>
                          <a:effectLst/>
                          <a:latin typeface="#9Slide03 BoosterNextFYBlack" panose="02000A03000000020004" pitchFamily="2" charset="0"/>
                          <a:cs typeface="#9Slide03 Arima Madurai Bold" panose="00000800000000000000" pitchFamily="2" charset="0"/>
                        </a:rPr>
                        <a:t>ĐỌC HIỂU CHI TIẾT VĂN BẢN</a:t>
                      </a:r>
                      <a:endParaRPr lang="en-US" sz="2400" dirty="0">
                        <a:solidFill>
                          <a:schemeClr val="tx1"/>
                        </a:solidFill>
                        <a:effectLst/>
                        <a:latin typeface="#9Slide03 BoosterNextFYBlack" panose="02000A03000000020004" pitchFamily="2" charset="0"/>
                        <a:cs typeface="#9Slide03 Arima Madurai Bold" panose="00000800000000000000" pitchFamily="2" charset="0"/>
                      </a:endParaRPr>
                    </a:p>
                    <a:p>
                      <a:pPr marL="0" marR="0" algn="ctr">
                        <a:spcBef>
                          <a:spcPts val="0"/>
                        </a:spcBef>
                        <a:spcAft>
                          <a:spcPts val="0"/>
                        </a:spcAft>
                      </a:pPr>
                      <a:r>
                        <a:rPr lang="de-DE" sz="2400" dirty="0">
                          <a:solidFill>
                            <a:schemeClr val="tx1"/>
                          </a:solidFill>
                          <a:effectLst/>
                          <a:latin typeface="#9Slide03 BoosterNextFYBlack" panose="02000A03000000020004" pitchFamily="2" charset="0"/>
                          <a:cs typeface="#9Slide03 Arima Madurai Bold" panose="00000800000000000000" pitchFamily="2" charset="0"/>
                        </a:rPr>
                        <a:t>Lũ lụt là gì? Nguyên nhân tác hại và cách phòng tránh lũ lụt</a:t>
                      </a:r>
                      <a:endParaRPr lang="en-US" sz="24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4173660320"/>
                  </a:ext>
                </a:extLst>
              </a:tr>
              <a:tr h="613214">
                <a:tc>
                  <a:txBody>
                    <a:bodyPr/>
                    <a:lstStyle/>
                    <a:p>
                      <a:pPr marL="0" marR="0" algn="ctr">
                        <a:spcBef>
                          <a:spcPts val="600"/>
                        </a:spcBef>
                        <a:spcAft>
                          <a:spcPts val="600"/>
                        </a:spcAft>
                      </a:pPr>
                      <a:r>
                        <a:rPr lang="de-DE" sz="2400">
                          <a:solidFill>
                            <a:schemeClr val="tx1"/>
                          </a:solidFill>
                          <a:effectLst/>
                          <a:latin typeface="#9Slide03 BoosterNextFYBlack" panose="02000A03000000020004" pitchFamily="2" charset="0"/>
                          <a:cs typeface="#9Slide03 Arima Madurai Bold" panose="00000800000000000000" pitchFamily="2" charset="0"/>
                        </a:rPr>
                        <a:t>Yêu cầu</a:t>
                      </a:r>
                      <a:endParaRPr lang="en-US" sz="24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a:txBody>
                    <a:bodyPr/>
                    <a:lstStyle/>
                    <a:p>
                      <a:pPr marL="0" marR="0" algn="ctr">
                        <a:spcBef>
                          <a:spcPts val="600"/>
                        </a:spcBef>
                        <a:spcAft>
                          <a:spcPts val="600"/>
                        </a:spcAft>
                      </a:pPr>
                      <a:r>
                        <a:rPr lang="de-DE" sz="2400" dirty="0">
                          <a:solidFill>
                            <a:schemeClr val="tx1"/>
                          </a:solidFill>
                          <a:effectLst/>
                          <a:latin typeface="#9Slide03 BoosterNextFYBlack" panose="02000A03000000020004" pitchFamily="2" charset="0"/>
                          <a:cs typeface="#9Slide03 Arima Madurai Bold" panose="00000800000000000000" pitchFamily="2" charset="0"/>
                        </a:rPr>
                        <a:t>Nội dung</a:t>
                      </a:r>
                      <a:endParaRPr lang="en-US" sz="24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extLst>
                  <a:ext uri="{0D108BD9-81ED-4DB2-BD59-A6C34878D82A}">
                    <a16:rowId xmlns:a16="http://schemas.microsoft.com/office/drawing/2014/main" val="1226153600"/>
                  </a:ext>
                </a:extLst>
              </a:tr>
              <a:tr h="1842154">
                <a:tc>
                  <a:txBody>
                    <a:bodyPr/>
                    <a:lstStyle/>
                    <a:p>
                      <a:pPr marL="0" marR="0" algn="ctr">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2. Mối liên hệ giữa mục đích và nội dung của văn bản</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a:txBody>
                    <a:bodyPr/>
                    <a:lstStyle/>
                    <a:p>
                      <a:pPr marL="0" marR="30480" algn="just">
                        <a:spcBef>
                          <a:spcPts val="600"/>
                        </a:spcBef>
                        <a:spcAft>
                          <a:spcPts val="600"/>
                        </a:spcAft>
                      </a:pP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extLst>
                  <a:ext uri="{0D108BD9-81ED-4DB2-BD59-A6C34878D82A}">
                    <a16:rowId xmlns:a16="http://schemas.microsoft.com/office/drawing/2014/main" val="4018543226"/>
                  </a:ext>
                </a:extLst>
              </a:tr>
              <a:tr h="2652267">
                <a:tc>
                  <a:txBody>
                    <a:bodyPr/>
                    <a:lstStyle/>
                    <a:p>
                      <a:pPr marL="0" marR="0" algn="ctr">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3. Cách triển khai ý tưởng và thông tin trong văn bản</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a:txBody>
                    <a:bodyPr/>
                    <a:lstStyle/>
                    <a:p>
                      <a:pPr marL="0" marR="30480" algn="just">
                        <a:spcBef>
                          <a:spcPts val="600"/>
                        </a:spcBef>
                        <a:spcAft>
                          <a:spcPts val="600"/>
                        </a:spcAft>
                      </a:pP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extLst>
                  <a:ext uri="{0D108BD9-81ED-4DB2-BD59-A6C34878D82A}">
                    <a16:rowId xmlns:a16="http://schemas.microsoft.com/office/drawing/2014/main" val="2930858479"/>
                  </a:ext>
                </a:extLst>
              </a:tr>
              <a:tr h="3367533">
                <a:tc>
                  <a:txBody>
                    <a:bodyPr/>
                    <a:lstStyle/>
                    <a:p>
                      <a:pPr marL="0" marR="0" algn="ctr">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4. Cách trình bày thông tin trong văn bản</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tc>
                  <a:txBody>
                    <a:bodyPr/>
                    <a:lstStyle/>
                    <a:p>
                      <a:pPr marL="0" marR="0" algn="just">
                        <a:spcBef>
                          <a:spcPts val="600"/>
                        </a:spcBef>
                        <a:spcAft>
                          <a:spcPts val="600"/>
                        </a:spcAft>
                      </a:pP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2731" marR="22731" marT="0" marB="0" anchor="ctr">
                    <a:solidFill>
                      <a:schemeClr val="accent2">
                        <a:lumMod val="60000"/>
                        <a:lumOff val="40000"/>
                      </a:schemeClr>
                    </a:solidFill>
                  </a:tcPr>
                </a:tc>
                <a:extLst>
                  <a:ext uri="{0D108BD9-81ED-4DB2-BD59-A6C34878D82A}">
                    <a16:rowId xmlns:a16="http://schemas.microsoft.com/office/drawing/2014/main" val="2762464671"/>
                  </a:ext>
                </a:extLst>
              </a:tr>
            </a:tbl>
          </a:graphicData>
        </a:graphic>
      </p:graphicFrame>
      <p:sp>
        <p:nvSpPr>
          <p:cNvPr id="4" name="TextBox 3">
            <a:extLst>
              <a:ext uri="{FF2B5EF4-FFF2-40B4-BE49-F238E27FC236}">
                <a16:creationId xmlns:a16="http://schemas.microsoft.com/office/drawing/2014/main" id="{FF558AA3-ECE1-D986-470F-069856687D35}"/>
              </a:ext>
            </a:extLst>
          </p:cNvPr>
          <p:cNvSpPr txBox="1"/>
          <p:nvPr/>
        </p:nvSpPr>
        <p:spPr>
          <a:xfrm>
            <a:off x="3945194" y="2171700"/>
            <a:ext cx="13352205" cy="1723549"/>
          </a:xfrm>
          <a:prstGeom prst="rect">
            <a:avLst/>
          </a:prstGeom>
          <a:noFill/>
        </p:spPr>
        <p:txBody>
          <a:bodyPr wrap="square">
            <a:spAutoFit/>
          </a:bodyPr>
          <a:lstStyle/>
          <a:p>
            <a:pPr marL="0" marR="3048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Mục đích của văn bản được nêu ngay ở nhan đề bài viết và nhắc lại trong phần sa pô: cung cấp thông tin về hiện tượng lũ, lụt; chỉ ra nguyên nhân và tác hại của hiện tượng ấy. </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Nội dung chính của văn bản đã lần lượt trình bày các thông tin theo đúng thứ tự mà mục đích của văn bản đặt ra.</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2BA3925F-F600-D338-974B-7FB684B87E20}"/>
              </a:ext>
            </a:extLst>
          </p:cNvPr>
          <p:cNvSpPr txBox="1"/>
          <p:nvPr/>
        </p:nvSpPr>
        <p:spPr>
          <a:xfrm>
            <a:off x="3945193" y="3901394"/>
            <a:ext cx="13352204" cy="2616101"/>
          </a:xfrm>
          <a:prstGeom prst="rect">
            <a:avLst/>
          </a:prstGeom>
          <a:noFill/>
        </p:spPr>
        <p:txBody>
          <a:bodyPr wrap="square">
            <a:spAutoFit/>
          </a:bodyPr>
          <a:lstStyle/>
          <a:p>
            <a:pPr marL="0" marR="3048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Ý tưởng thông tin trong bài viết được triển khai theo cách nêu nguyên nhân và kết quả: giới thiệu hiện tượng lũ lụt là gì, giải thích nguyên nhân của hiện tượng lũ lụt và tác hại của hiện tượng ấy. </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Ví dụ, trong phần mở đầu, bài viết đã giải thích và phân biệt rất rõ: Lũ là gì? Lụt là gì? Có những loại lũ nào?... </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Cách trình bày trên giúp người đọc tiếp nhận thông tin rất rõ ràng, dễ hiểu và có hệ thống,..</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D804F6D9-EFFD-93F7-EB6B-484541CAD1C6}"/>
              </a:ext>
            </a:extLst>
          </p:cNvPr>
          <p:cNvSpPr txBox="1"/>
          <p:nvPr/>
        </p:nvSpPr>
        <p:spPr>
          <a:xfrm>
            <a:off x="3910782" y="6626668"/>
            <a:ext cx="13352204" cy="3200876"/>
          </a:xfrm>
          <a:prstGeom prst="rect">
            <a:avLst/>
          </a:prstGeom>
          <a:noFill/>
        </p:spPr>
        <p:txBody>
          <a:bodyPr wrap="square">
            <a:spAutoFit/>
          </a:bodyPr>
          <a:lstStyle/>
          <a:p>
            <a:pPr marL="0" marR="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Các nội dung chính được nêu thành đề mục (in đậm); trong mỗi đề mục in đậm lại có các nội dung nhỏ (in đậm nghiêng) triển khai cho mục in đậm. </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400" dirty="0">
                <a:solidFill>
                  <a:schemeClr val="tx1"/>
                </a:solidFill>
                <a:effectLst/>
                <a:latin typeface="#9Slide03 Arima Madurai Bold" panose="00000800000000000000" pitchFamily="2" charset="0"/>
                <a:cs typeface="#9Slide03 Arima Madurai Bold" panose="00000800000000000000" pitchFamily="2" charset="0"/>
              </a:rPr>
              <a:t>-  Ví dụ: Để làm rõ cho tiểu mục lũ lụt gây thương vong về con người, bài viết nêu các thông tin cụ thể gồm: “Không chỉ gây thiệt hại về vật chất mà lũ lụt còn gây thiệt hại cả về con người, cướp đi sinh mạng của rất nhiều người. Điển hình là lũ lụt sông Dương Tử ở Trung Quốc năm 1911 đã khiến cho 100 000 người chết, hay lũ lụt đồng bằng sông Hồng năm 1971 khiến cho 594 người chết và hơn 100 000 người bị thương nặng. Như vậy, có thể thấy lũ lụt gây thiệt hại nghiêm trọng về người.”</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6" name="Freeform 6"/>
          <p:cNvSpPr/>
          <p:nvPr/>
        </p:nvSpPr>
        <p:spPr>
          <a:xfrm>
            <a:off x="-609600" y="2516058"/>
            <a:ext cx="20421600" cy="4540205"/>
          </a:xfrm>
          <a:custGeom>
            <a:avLst/>
            <a:gdLst/>
            <a:ahLst/>
            <a:cxnLst/>
            <a:rect l="l" t="t" r="r" b="b"/>
            <a:pathLst>
              <a:path w="16823346" h="2859969">
                <a:moveTo>
                  <a:pt x="0" y="0"/>
                </a:moveTo>
                <a:lnTo>
                  <a:pt x="16823346" y="0"/>
                </a:lnTo>
                <a:lnTo>
                  <a:pt x="16823346" y="2859969"/>
                </a:lnTo>
                <a:lnTo>
                  <a:pt x="0" y="2859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7"/>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8"/>
            <a:stretch>
              <a:fillRect/>
            </a:stretch>
          </a:blipFill>
        </p:spPr>
      </p:sp>
      <p:sp>
        <p:nvSpPr>
          <p:cNvPr id="10" name="Freeform 10"/>
          <p:cNvSpPr/>
          <p:nvPr/>
        </p:nvSpPr>
        <p:spPr>
          <a:xfrm>
            <a:off x="13635760" y="6373071"/>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9"/>
            <a:stretch>
              <a:fillRect/>
            </a:stretch>
          </a:blipFill>
        </p:spPr>
      </p:sp>
      <p:sp>
        <p:nvSpPr>
          <p:cNvPr id="13" name="TextBox 12">
            <a:extLst>
              <a:ext uri="{FF2B5EF4-FFF2-40B4-BE49-F238E27FC236}">
                <a16:creationId xmlns:a16="http://schemas.microsoft.com/office/drawing/2014/main" id="{62280D91-1D96-17F6-E58C-F3D06D0CE2A1}"/>
              </a:ext>
            </a:extLst>
          </p:cNvPr>
          <p:cNvSpPr txBox="1"/>
          <p:nvPr/>
        </p:nvSpPr>
        <p:spPr>
          <a:xfrm>
            <a:off x="668397" y="4302146"/>
            <a:ext cx="16698511"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500" b="1" i="0" u="none" strike="noStrike" kern="0" cap="none" spc="0" normalizeH="0" baseline="0" noProof="0" dirty="0">
                <a:ln>
                  <a:noFill/>
                </a:ln>
                <a:solidFill>
                  <a:srgbClr val="0070C0"/>
                </a:solidFill>
                <a:effectLst/>
                <a:uLnTx/>
                <a:uFillTx/>
                <a:latin typeface="#9Slide07 SVNAdam Gorry" panose="02040603050506020204" pitchFamily="18" charset="0"/>
                <a:ea typeface="Times New Roman" panose="02020603050405020304" pitchFamily="18" charset="0"/>
                <a:cs typeface="+mn-cs"/>
              </a:rPr>
              <a:t>Luyện tập, vận dụng</a:t>
            </a:r>
            <a:endParaRPr kumimoji="0" lang="en-US" sz="331100" b="0" i="0" u="none" strike="noStrike" kern="1200" cap="none" spc="0" normalizeH="0" baseline="0" noProof="0" dirty="0">
              <a:ln>
                <a:noFill/>
              </a:ln>
              <a:solidFill>
                <a:srgbClr val="0C4754"/>
              </a:solidFill>
              <a:effectLst/>
              <a:uLnTx/>
              <a:uFillTx/>
              <a:latin typeface="#9Slide07 SVNAdam Gorry" panose="02040603050506020204" pitchFamily="18" charset="0"/>
              <a:ea typeface="+mn-ea"/>
              <a:cs typeface="+mn-cs"/>
            </a:endParaRPr>
          </a:p>
        </p:txBody>
      </p:sp>
    </p:spTree>
    <p:extLst>
      <p:ext uri="{BB962C8B-B14F-4D97-AF65-F5344CB8AC3E}">
        <p14:creationId xmlns:p14="http://schemas.microsoft.com/office/powerpoint/2010/main" val="79616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1285</Words>
  <Application>Microsoft Office PowerPoint</Application>
  <PresentationFormat>Tùy chỉnh</PresentationFormat>
  <Paragraphs>108</Paragraphs>
  <Slides>14</Slides>
  <Notes>0</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14</vt:i4>
      </vt:variant>
    </vt:vector>
  </HeadingPairs>
  <TitlesOfParts>
    <vt:vector size="24" baseType="lpstr">
      <vt:lpstr>#9Slide03 Arima Madurai Bold</vt:lpstr>
      <vt:lpstr>Happy Font TH</vt:lpstr>
      <vt:lpstr>Calibri</vt:lpstr>
      <vt:lpstr>#9Slide03 BoosterNextFYBlack</vt:lpstr>
      <vt:lpstr>#9Slide05 Edwardian</vt:lpstr>
      <vt:lpstr>Arial</vt:lpstr>
      <vt:lpstr>#9Slide05 Motion Picture</vt:lpstr>
      <vt:lpstr>#9Slide07 SVNAdam Gorry</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Huyền</cp:lastModifiedBy>
  <cp:revision>9</cp:revision>
  <dcterms:created xsi:type="dcterms:W3CDTF">2006-08-16T00:00:00Z</dcterms:created>
  <dcterms:modified xsi:type="dcterms:W3CDTF">2024-09-07T08:56:50Z</dcterms:modified>
  <dc:identifier>DAFoG7rRbpw</dc:identifier>
</cp:coreProperties>
</file>