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7" r:id="rId2"/>
    <p:sldId id="278" r:id="rId3"/>
    <p:sldId id="272" r:id="rId4"/>
    <p:sldId id="275" r:id="rId5"/>
    <p:sldId id="276" r:id="rId6"/>
    <p:sldId id="279" r:id="rId7"/>
    <p:sldId id="280" r:id="rId8"/>
    <p:sldId id="281" r:id="rId9"/>
    <p:sldId id="282" r:id="rId10"/>
    <p:sldId id="283" r:id="rId11"/>
    <p:sldId id="285" r:id="rId12"/>
    <p:sldId id="284" r:id="rId13"/>
    <p:sldId id="286" r:id="rId14"/>
    <p:sldId id="287" r:id="rId15"/>
    <p:sldId id="309" r:id="rId16"/>
    <p:sldId id="327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4F966C-BCDA-43BF-92A9-D575D6EA083E}">
          <p14:sldIdLst>
            <p14:sldId id="277"/>
            <p14:sldId id="278"/>
            <p14:sldId id="272"/>
            <p14:sldId id="275"/>
            <p14:sldId id="276"/>
            <p14:sldId id="279"/>
            <p14:sldId id="280"/>
            <p14:sldId id="281"/>
            <p14:sldId id="282"/>
            <p14:sldId id="283"/>
            <p14:sldId id="285"/>
            <p14:sldId id="284"/>
            <p14:sldId id="286"/>
            <p14:sldId id="287"/>
            <p14:sldId id="309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A82"/>
    <a:srgbClr val="FFF3DC"/>
    <a:srgbClr val="96B1F6"/>
    <a:srgbClr val="72A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6166D-3C77-4F60-BE36-6DA5F663B75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320E-FA0A-4A34-AF70-2A3F9DE58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320E-FA0A-4A34-AF70-2A3F9DE58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38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sv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sv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396693-DC47-4D80-9F81-53471B651221}"/>
              </a:ext>
            </a:extLst>
          </p:cNvPr>
          <p:cNvSpPr txBox="1"/>
          <p:nvPr/>
        </p:nvSpPr>
        <p:spPr>
          <a:xfrm>
            <a:off x="4000500" y="495300"/>
            <a:ext cx="1028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1500F3-D78B-BC6F-5F2B-7BF900235BCB}"/>
              </a:ext>
            </a:extLst>
          </p:cNvPr>
          <p:cNvGrpSpPr/>
          <p:nvPr/>
        </p:nvGrpSpPr>
        <p:grpSpPr>
          <a:xfrm>
            <a:off x="152400" y="2628900"/>
            <a:ext cx="6629400" cy="7076081"/>
            <a:chOff x="457200" y="2317117"/>
            <a:chExt cx="6629400" cy="70760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527D63-46D9-8902-CC20-A8E9810B0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66838" y="2317117"/>
              <a:ext cx="4953000" cy="617918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816578-E9D6-7BDD-CEA9-CD4834AA7B58}"/>
                </a:ext>
              </a:extLst>
            </p:cNvPr>
            <p:cNvSpPr txBox="1"/>
            <p:nvPr/>
          </p:nvSpPr>
          <p:spPr>
            <a:xfrm>
              <a:off x="457200" y="8839200"/>
              <a:ext cx="6629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1.1. </a:t>
              </a:r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 điện trong gia đình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F160D1-1378-BC25-F9F6-7E5FC91A4047}"/>
              </a:ext>
            </a:extLst>
          </p:cNvPr>
          <p:cNvGrpSpPr/>
          <p:nvPr/>
        </p:nvGrpSpPr>
        <p:grpSpPr>
          <a:xfrm>
            <a:off x="6748464" y="2595562"/>
            <a:ext cx="11049000" cy="4343400"/>
            <a:chOff x="6553200" y="2476500"/>
            <a:chExt cx="11049000" cy="4343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41DF36D-3516-1392-00FE-05AF63D3C66F}"/>
                </a:ext>
              </a:extLst>
            </p:cNvPr>
            <p:cNvSpPr/>
            <p:nvPr/>
          </p:nvSpPr>
          <p:spPr>
            <a:xfrm>
              <a:off x="6705600" y="2628900"/>
              <a:ext cx="10896600" cy="419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8A30FD6-E25F-151B-A480-E1AF243BE60F}"/>
                </a:ext>
              </a:extLst>
            </p:cNvPr>
            <p:cNvSpPr/>
            <p:nvPr/>
          </p:nvSpPr>
          <p:spPr>
            <a:xfrm>
              <a:off x="6553200" y="2476500"/>
              <a:ext cx="10896600" cy="419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9079D1-6E34-98EC-E2EB-C507EDD000D7}"/>
                </a:ext>
              </a:extLst>
            </p:cNvPr>
            <p:cNvSpPr/>
            <p:nvPr/>
          </p:nvSpPr>
          <p:spPr>
            <a:xfrm>
              <a:off x="6810375" y="2628900"/>
              <a:ext cx="304800" cy="3048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EDAFA75-D021-9991-3FE8-A1D357BD9B7A}"/>
                </a:ext>
              </a:extLst>
            </p:cNvPr>
            <p:cNvSpPr/>
            <p:nvPr/>
          </p:nvSpPr>
          <p:spPr>
            <a:xfrm>
              <a:off x="7467599" y="2628900"/>
              <a:ext cx="304800" cy="3048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D8163B-BE7C-8FFE-29FC-896A28A4EB97}"/>
                </a:ext>
              </a:extLst>
            </p:cNvPr>
            <p:cNvSpPr/>
            <p:nvPr/>
          </p:nvSpPr>
          <p:spPr>
            <a:xfrm>
              <a:off x="8105771" y="2628900"/>
              <a:ext cx="304800" cy="304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B9AC06-BECC-2FD5-FCDE-FD6C55724B93}"/>
                </a:ext>
              </a:extLst>
            </p:cNvPr>
            <p:cNvSpPr txBox="1"/>
            <p:nvPr/>
          </p:nvSpPr>
          <p:spPr>
            <a:xfrm>
              <a:off x="6653212" y="3435720"/>
              <a:ext cx="10696575" cy="2615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800" i="1">
                  <a:latin typeface="Arial" panose="020B0604020202020204" pitchFamily="34" charset="0"/>
                  <a:cs typeface="Arial" panose="020B0604020202020204" pitchFamily="34" charset="0"/>
                </a:rPr>
                <a:t>Hiện nay, trong mỗi gia đình đều có các thiết bị đóng cắt và lấy điện để phục vụ nhu cầu sinh hoạt trong gia đình.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E13CA3-0014-1FEE-12CC-C68D6ACCE79C}"/>
              </a:ext>
            </a:extLst>
          </p:cNvPr>
          <p:cNvGrpSpPr/>
          <p:nvPr/>
        </p:nvGrpSpPr>
        <p:grpSpPr>
          <a:xfrm>
            <a:off x="6695122" y="7194296"/>
            <a:ext cx="10983275" cy="2615460"/>
            <a:chOff x="6695122" y="7194296"/>
            <a:chExt cx="10983275" cy="2615460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249CA1E-A4A6-E750-CDE5-AA5ABEE3EC08}"/>
                </a:ext>
              </a:extLst>
            </p:cNvPr>
            <p:cNvSpPr/>
            <p:nvPr/>
          </p:nvSpPr>
          <p:spPr>
            <a:xfrm>
              <a:off x="6695122" y="7898182"/>
              <a:ext cx="1458278" cy="1524997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21C5D6-8747-B0BE-6B03-EF00124FCD13}"/>
                </a:ext>
              </a:extLst>
            </p:cNvPr>
            <p:cNvSpPr txBox="1"/>
            <p:nvPr/>
          </p:nvSpPr>
          <p:spPr>
            <a:xfrm>
              <a:off x="8453435" y="7194296"/>
              <a:ext cx="9224962" cy="26154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Các em hãy quan sát hình 1.1. và cho biết có những thiết bị đóng cắt và lấy điện nào có trong bảng điện.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999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15FE22D-576B-406B-130D-D205D1868F85}"/>
              </a:ext>
            </a:extLst>
          </p:cNvPr>
          <p:cNvSpPr/>
          <p:nvPr/>
        </p:nvSpPr>
        <p:spPr>
          <a:xfrm>
            <a:off x="1828800" y="2171700"/>
            <a:ext cx="169926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70BE95AA-9DB2-C4E9-9A89-492E4BE9EA13}"/>
              </a:ext>
            </a:extLst>
          </p:cNvPr>
          <p:cNvSpPr/>
          <p:nvPr/>
        </p:nvSpPr>
        <p:spPr>
          <a:xfrm>
            <a:off x="381000" y="6367462"/>
            <a:ext cx="4142735" cy="3924300"/>
          </a:xfrm>
          <a:custGeom>
            <a:avLst/>
            <a:gdLst/>
            <a:ahLst/>
            <a:cxnLst/>
            <a:rect l="l" t="t" r="r" b="b"/>
            <a:pathLst>
              <a:path w="4343839" h="4114800">
                <a:moveTo>
                  <a:pt x="0" y="0"/>
                </a:moveTo>
                <a:lnTo>
                  <a:pt x="4343839" y="0"/>
                </a:lnTo>
                <a:lnTo>
                  <a:pt x="43438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87E9529-47B5-7488-706B-AC22E4B1982B}"/>
              </a:ext>
            </a:extLst>
          </p:cNvPr>
          <p:cNvSpPr/>
          <p:nvPr/>
        </p:nvSpPr>
        <p:spPr>
          <a:xfrm>
            <a:off x="15240000" y="419100"/>
            <a:ext cx="2772173" cy="2671366"/>
          </a:xfrm>
          <a:custGeom>
            <a:avLst/>
            <a:gdLst/>
            <a:ahLst/>
            <a:cxnLst/>
            <a:rect l="l" t="t" r="r" b="b"/>
            <a:pathLst>
              <a:path w="2772173" h="2671366">
                <a:moveTo>
                  <a:pt x="0" y="0"/>
                </a:moveTo>
                <a:lnTo>
                  <a:pt x="2772173" y="0"/>
                </a:lnTo>
                <a:lnTo>
                  <a:pt x="2772173" y="2671366"/>
                </a:lnTo>
                <a:lnTo>
                  <a:pt x="0" y="26713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DA6E37-6F34-BC6D-47DF-46CC7A6E9883}"/>
              </a:ext>
            </a:extLst>
          </p:cNvPr>
          <p:cNvGrpSpPr/>
          <p:nvPr/>
        </p:nvGrpSpPr>
        <p:grpSpPr>
          <a:xfrm>
            <a:off x="6757668" y="3009900"/>
            <a:ext cx="6753865" cy="954390"/>
            <a:chOff x="6934199" y="2512710"/>
            <a:chExt cx="6753865" cy="95439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28EAF-C0DD-54C3-9383-BCC31BA4B1EC}"/>
                </a:ext>
              </a:extLst>
            </p:cNvPr>
            <p:cNvSpPr txBox="1"/>
            <p:nvPr/>
          </p:nvSpPr>
          <p:spPr>
            <a:xfrm>
              <a:off x="7148832" y="2512710"/>
              <a:ext cx="632460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AB5157-44A3-7522-896C-00508FF69476}"/>
                </a:ext>
              </a:extLst>
            </p:cNvPr>
            <p:cNvCxnSpPr/>
            <p:nvPr/>
          </p:nvCxnSpPr>
          <p:spPr>
            <a:xfrm>
              <a:off x="6934199" y="3467100"/>
              <a:ext cx="6753865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C5CA49A-056B-1B04-EDD8-E661BF1E9FAC}"/>
              </a:ext>
            </a:extLst>
          </p:cNvPr>
          <p:cNvSpPr txBox="1"/>
          <p:nvPr/>
        </p:nvSpPr>
        <p:spPr>
          <a:xfrm>
            <a:off x="3276600" y="4447790"/>
            <a:ext cx="137160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Hãy mô tả cấu tạo và đọc thông số kĩ thuật của một số công tắc điện. </a:t>
            </a:r>
          </a:p>
        </p:txBody>
      </p:sp>
    </p:spTree>
    <p:extLst>
      <p:ext uri="{BB962C8B-B14F-4D97-AF65-F5344CB8AC3E}">
        <p14:creationId xmlns:p14="http://schemas.microsoft.com/office/powerpoint/2010/main" val="32691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697A4-73E1-547D-81EB-7FFA6770C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92" b="36632"/>
          <a:stretch/>
        </p:blipFill>
        <p:spPr>
          <a:xfrm rot="10800000" flipV="1">
            <a:off x="5948361" y="3547660"/>
            <a:ext cx="6978550" cy="50911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EFA1B3-B359-80DD-96C2-39DDC1462D3B}"/>
              </a:ext>
            </a:extLst>
          </p:cNvPr>
          <p:cNvGrpSpPr/>
          <p:nvPr/>
        </p:nvGrpSpPr>
        <p:grpSpPr>
          <a:xfrm>
            <a:off x="304800" y="1343435"/>
            <a:ext cx="5899550" cy="1895065"/>
            <a:chOff x="364925" y="771426"/>
            <a:chExt cx="5899550" cy="1895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CEBE7F9-7A86-E8F1-95C2-734D00B60000}"/>
                </a:ext>
              </a:extLst>
            </p:cNvPr>
            <p:cNvSpPr/>
            <p:nvPr/>
          </p:nvSpPr>
          <p:spPr>
            <a:xfrm>
              <a:off x="1371600" y="1113819"/>
              <a:ext cx="4892875" cy="1210281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529C3B-18C9-A287-12A3-5E79840464EB}"/>
                </a:ext>
              </a:extLst>
            </p:cNvPr>
            <p:cNvSpPr/>
            <p:nvPr/>
          </p:nvSpPr>
          <p:spPr>
            <a:xfrm>
              <a:off x="364925" y="771426"/>
              <a:ext cx="2013350" cy="1895065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BCC915-BAAB-9BB1-CFEF-A9BE075C6B60}"/>
                </a:ext>
              </a:extLst>
            </p:cNvPr>
            <p:cNvSpPr txBox="1"/>
            <p:nvPr/>
          </p:nvSpPr>
          <p:spPr>
            <a:xfrm>
              <a:off x="2209800" y="1332338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KHÁM PHÁ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249E03-2D21-255D-8ED0-01DF03D33FC7}"/>
              </a:ext>
            </a:extLst>
          </p:cNvPr>
          <p:cNvSpPr txBox="1"/>
          <p:nvPr/>
        </p:nvSpPr>
        <p:spPr>
          <a:xfrm>
            <a:off x="6660950" y="1367060"/>
            <a:ext cx="10989174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sát hình 1.3 và cho biết: Cầu dao có cấu tạo gồm những bộ phận nào?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609600" y="429035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500" b="1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500" b="1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Cầu dao</a:t>
            </a:r>
          </a:p>
        </p:txBody>
      </p:sp>
      <p:pic>
        <p:nvPicPr>
          <p:cNvPr id="4098" name="Picture 2" descr="Cầu dao là gì? Cấu tạo và ứng dụng của cầu dao - Halana điện nước kim khí">
            <a:extLst>
              <a:ext uri="{FF2B5EF4-FFF2-40B4-BE49-F238E27FC236}">
                <a16:creationId xmlns:a16="http://schemas.microsoft.com/office/drawing/2014/main" id="{C16AF1E7-F826-FB65-1311-11CB17F8B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20454"/>
          <a:stretch/>
        </p:blipFill>
        <p:spPr bwMode="auto">
          <a:xfrm>
            <a:off x="842961" y="2933700"/>
            <a:ext cx="5410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8591F8-F627-121B-AC9F-673859D3DF36}"/>
              </a:ext>
            </a:extLst>
          </p:cNvPr>
          <p:cNvSpPr txBox="1"/>
          <p:nvPr/>
        </p:nvSpPr>
        <p:spPr>
          <a:xfrm>
            <a:off x="3624261" y="9458792"/>
            <a:ext cx="777240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1.3. </a:t>
            </a:r>
            <a:r>
              <a:rPr lang="en-US" sz="3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của cầu dao một pha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80A783-F336-C2E7-736A-A76D483A288E}"/>
              </a:ext>
            </a:extLst>
          </p:cNvPr>
          <p:cNvCxnSpPr>
            <a:cxnSpLocks/>
          </p:cNvCxnSpPr>
          <p:nvPr/>
        </p:nvCxnSpPr>
        <p:spPr>
          <a:xfrm flipV="1">
            <a:off x="3014662" y="3671386"/>
            <a:ext cx="1828801" cy="9387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9D3DAF-CBD5-A53E-84CF-3FF72E02A1B8}"/>
              </a:ext>
            </a:extLst>
          </p:cNvPr>
          <p:cNvCxnSpPr>
            <a:cxnSpLocks/>
          </p:cNvCxnSpPr>
          <p:nvPr/>
        </p:nvCxnSpPr>
        <p:spPr>
          <a:xfrm flipH="1" flipV="1">
            <a:off x="4843463" y="3671386"/>
            <a:ext cx="2019298" cy="4952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84B55C2-DCF3-C34A-A3DB-C91A06DD45E3}"/>
              </a:ext>
            </a:extLst>
          </p:cNvPr>
          <p:cNvSpPr txBox="1"/>
          <p:nvPr/>
        </p:nvSpPr>
        <p:spPr>
          <a:xfrm>
            <a:off x="4404857" y="3098593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045453-EFDC-CB79-00A4-85E468543A00}"/>
              </a:ext>
            </a:extLst>
          </p:cNvPr>
          <p:cNvCxnSpPr>
            <a:cxnSpLocks/>
          </p:cNvCxnSpPr>
          <p:nvPr/>
        </p:nvCxnSpPr>
        <p:spPr>
          <a:xfrm flipV="1">
            <a:off x="3408009" y="5249884"/>
            <a:ext cx="1828801" cy="93871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2ADD6E-DED0-DA0F-A68B-96ACFBF6F905}"/>
              </a:ext>
            </a:extLst>
          </p:cNvPr>
          <p:cNvCxnSpPr>
            <a:cxnSpLocks/>
          </p:cNvCxnSpPr>
          <p:nvPr/>
        </p:nvCxnSpPr>
        <p:spPr>
          <a:xfrm flipH="1" flipV="1">
            <a:off x="5236810" y="5249884"/>
            <a:ext cx="1889377" cy="74848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4DF2E65-D99E-3B34-8A00-41EF342A7EBA}"/>
              </a:ext>
            </a:extLst>
          </p:cNvPr>
          <p:cNvSpPr txBox="1"/>
          <p:nvPr/>
        </p:nvSpPr>
        <p:spPr>
          <a:xfrm>
            <a:off x="4820833" y="4628895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BF4683-5B44-3F13-5A78-1994DA89FD57}"/>
              </a:ext>
            </a:extLst>
          </p:cNvPr>
          <p:cNvCxnSpPr>
            <a:cxnSpLocks/>
          </p:cNvCxnSpPr>
          <p:nvPr/>
        </p:nvCxnSpPr>
        <p:spPr>
          <a:xfrm flipV="1">
            <a:off x="5508572" y="8176913"/>
            <a:ext cx="1617615" cy="19115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33587BF-8E6F-393B-B54B-4A9452EBB2A0}"/>
              </a:ext>
            </a:extLst>
          </p:cNvPr>
          <p:cNvCxnSpPr>
            <a:cxnSpLocks/>
          </p:cNvCxnSpPr>
          <p:nvPr/>
        </p:nvCxnSpPr>
        <p:spPr>
          <a:xfrm flipV="1">
            <a:off x="4465433" y="8176913"/>
            <a:ext cx="2660754" cy="74302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463DC0-6FA3-90AE-24C7-B1D8674607C8}"/>
              </a:ext>
            </a:extLst>
          </p:cNvPr>
          <p:cNvCxnSpPr>
            <a:cxnSpLocks/>
          </p:cNvCxnSpPr>
          <p:nvPr/>
        </p:nvCxnSpPr>
        <p:spPr>
          <a:xfrm flipV="1">
            <a:off x="7126187" y="7171208"/>
            <a:ext cx="3851374" cy="10024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76C7048-9E1D-C58E-B059-40AA128D5C37}"/>
              </a:ext>
            </a:extLst>
          </p:cNvPr>
          <p:cNvCxnSpPr>
            <a:cxnSpLocks/>
          </p:cNvCxnSpPr>
          <p:nvPr/>
        </p:nvCxnSpPr>
        <p:spPr>
          <a:xfrm flipV="1">
            <a:off x="7126187" y="7813007"/>
            <a:ext cx="3047691" cy="36062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9C02E81-F499-8960-E6B3-FF9E89975A3D}"/>
              </a:ext>
            </a:extLst>
          </p:cNvPr>
          <p:cNvSpPr txBox="1"/>
          <p:nvPr/>
        </p:nvSpPr>
        <p:spPr>
          <a:xfrm>
            <a:off x="6712308" y="7517628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E04B36C-2E76-947F-101F-0E68D0E86223}"/>
              </a:ext>
            </a:extLst>
          </p:cNvPr>
          <p:cNvSpPr txBox="1"/>
          <p:nvPr/>
        </p:nvSpPr>
        <p:spPr>
          <a:xfrm>
            <a:off x="12496800" y="6098878"/>
            <a:ext cx="47244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đóng cắt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000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cực nối điện</a:t>
            </a:r>
          </a:p>
        </p:txBody>
      </p:sp>
    </p:spTree>
    <p:extLst>
      <p:ext uri="{BB962C8B-B14F-4D97-AF65-F5344CB8AC3E}">
        <p14:creationId xmlns:p14="http://schemas.microsoft.com/office/powerpoint/2010/main" val="136364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13" grpId="0"/>
      <p:bldP spid="26" grpId="0"/>
      <p:bldP spid="33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>
            <a:extLst>
              <a:ext uri="{FF2B5EF4-FFF2-40B4-BE49-F238E27FC236}">
                <a16:creationId xmlns:a16="http://schemas.microsoft.com/office/drawing/2014/main" id="{9EC8CD1B-5208-56BB-D7AA-E591E3E215F6}"/>
              </a:ext>
            </a:extLst>
          </p:cNvPr>
          <p:cNvSpPr/>
          <p:nvPr/>
        </p:nvSpPr>
        <p:spPr>
          <a:xfrm>
            <a:off x="9169899" y="-1550970"/>
            <a:ext cx="11638798" cy="8229600"/>
          </a:xfrm>
          <a:custGeom>
            <a:avLst/>
            <a:gdLst/>
            <a:ahLst/>
            <a:cxnLst/>
            <a:rect l="l" t="t" r="r" b="b"/>
            <a:pathLst>
              <a:path w="11638798" h="8229600">
                <a:moveTo>
                  <a:pt x="0" y="0"/>
                </a:moveTo>
                <a:lnTo>
                  <a:pt x="11638798" y="0"/>
                </a:lnTo>
                <a:lnTo>
                  <a:pt x="116387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0CBDD3-3811-887D-F7D8-D3116FFED314}"/>
              </a:ext>
            </a:extLst>
          </p:cNvPr>
          <p:cNvGrpSpPr/>
          <p:nvPr/>
        </p:nvGrpSpPr>
        <p:grpSpPr>
          <a:xfrm>
            <a:off x="228600" y="-723900"/>
            <a:ext cx="6096000" cy="6575461"/>
            <a:chOff x="228600" y="-723900"/>
            <a:chExt cx="6096000" cy="6575461"/>
          </a:xfrm>
        </p:grpSpPr>
        <p:pic>
          <p:nvPicPr>
            <p:cNvPr id="2" name="Picture 2" descr="Cầu dao là gì? Cấu tạo và ứng dụng của cầu dao - Halana điện nước kim khí">
              <a:extLst>
                <a:ext uri="{FF2B5EF4-FFF2-40B4-BE49-F238E27FC236}">
                  <a16:creationId xmlns:a16="http://schemas.microsoft.com/office/drawing/2014/main" id="{A08D074A-CC41-F8CA-E4C9-57C97D1C7E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58" r="20454"/>
            <a:stretch/>
          </p:blipFill>
          <p:spPr bwMode="auto">
            <a:xfrm>
              <a:off x="228600" y="-723900"/>
              <a:ext cx="4863101" cy="6575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DD6EBF-EEAE-623B-D163-7B69AC241B03}"/>
                </a:ext>
              </a:extLst>
            </p:cNvPr>
            <p:cNvSpPr txBox="1"/>
            <p:nvPr/>
          </p:nvSpPr>
          <p:spPr>
            <a:xfrm>
              <a:off x="1600200" y="5297563"/>
              <a:ext cx="472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 dao một pha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CF405-B3B4-B676-2F93-DA3776BED1D6}"/>
              </a:ext>
            </a:extLst>
          </p:cNvPr>
          <p:cNvGrpSpPr/>
          <p:nvPr/>
        </p:nvGrpSpPr>
        <p:grpSpPr>
          <a:xfrm>
            <a:off x="3048000" y="5295900"/>
            <a:ext cx="6096000" cy="4652962"/>
            <a:chOff x="3048000" y="5295900"/>
            <a:chExt cx="6096000" cy="4652962"/>
          </a:xfrm>
        </p:grpSpPr>
        <p:pic>
          <p:nvPicPr>
            <p:cNvPr id="5126" name="Picture 6" descr="Cầu chì là gì? - Nguyên lý cấu tạo hoạt động các loại cầu chì">
              <a:extLst>
                <a:ext uri="{FF2B5EF4-FFF2-40B4-BE49-F238E27FC236}">
                  <a16:creationId xmlns:a16="http://schemas.microsoft.com/office/drawing/2014/main" id="{ECF4EC21-FB47-9155-76B9-E15FA03B16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00" t="2009" r="18000" b="1"/>
            <a:stretch/>
          </p:blipFill>
          <p:spPr bwMode="auto">
            <a:xfrm>
              <a:off x="3048000" y="5295900"/>
              <a:ext cx="6096000" cy="4643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185D74-0661-FB57-A5D5-105714F629BE}"/>
                </a:ext>
              </a:extLst>
            </p:cNvPr>
            <p:cNvSpPr txBox="1"/>
            <p:nvPr/>
          </p:nvSpPr>
          <p:spPr>
            <a:xfrm>
              <a:off x="3733800" y="9394864"/>
              <a:ext cx="4724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 chì 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6A898B-3F8A-686D-8F44-857512375727}"/>
              </a:ext>
            </a:extLst>
          </p:cNvPr>
          <p:cNvSpPr/>
          <p:nvPr/>
        </p:nvSpPr>
        <p:spPr>
          <a:xfrm>
            <a:off x="4267200" y="1000125"/>
            <a:ext cx="3962400" cy="1066800"/>
          </a:xfrm>
          <a:prstGeom prst="roundRect">
            <a:avLst>
              <a:gd name="adj" fmla="val 12649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Chức năng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65A6FB1-225D-9EB7-B253-411915707EC3}"/>
              </a:ext>
            </a:extLst>
          </p:cNvPr>
          <p:cNvSpPr/>
          <p:nvPr/>
        </p:nvSpPr>
        <p:spPr>
          <a:xfrm>
            <a:off x="9169899" y="1028700"/>
            <a:ext cx="9701801" cy="8534400"/>
          </a:xfrm>
          <a:prstGeom prst="roundRect">
            <a:avLst>
              <a:gd name="adj" fmla="val 0"/>
            </a:avLst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50F59A-936D-CADD-00CC-0CD9505D1F13}"/>
              </a:ext>
            </a:extLst>
          </p:cNvPr>
          <p:cNvSpPr txBox="1"/>
          <p:nvPr/>
        </p:nvSpPr>
        <p:spPr>
          <a:xfrm>
            <a:off x="9703299" y="1788305"/>
            <a:ext cx="7793243" cy="7015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/>
              <a:t>Là thiết bị đóng hoặc cắt điện cho toàn bộ hoặc một phần mạng điện trong nhà. </a:t>
            </a:r>
            <a:endParaRPr lang="en-US" sz="380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/>
              <a:t>Kết hợp với cầu chì để thực hiện chức năng bảo vệ. </a:t>
            </a:r>
            <a:endParaRPr lang="en-US" sz="3800"/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/>
              <a:t>Thường được dùng để đóng cắt điện khi cần kiểm tra, lắp đặt, sửa chữa mạng điện.</a:t>
            </a:r>
            <a:endParaRPr lang="en-US" sz="3800"/>
          </a:p>
        </p:txBody>
      </p:sp>
    </p:spTree>
    <p:extLst>
      <p:ext uri="{BB962C8B-B14F-4D97-AF65-F5344CB8AC3E}">
        <p14:creationId xmlns:p14="http://schemas.microsoft.com/office/powerpoint/2010/main" val="307919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4809CD-C74B-B249-9B00-2C33905AD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992" b="36632"/>
          <a:stretch/>
        </p:blipFill>
        <p:spPr>
          <a:xfrm rot="10800000" flipV="1">
            <a:off x="7591386" y="2071816"/>
            <a:ext cx="7924800" cy="5781427"/>
          </a:xfrm>
          <a:prstGeom prst="rect">
            <a:avLst/>
          </a:prstGeom>
        </p:spPr>
      </p:pic>
      <p:pic>
        <p:nvPicPr>
          <p:cNvPr id="7" name="Picture 2" descr="Cầu dao là gì? Cấu tạo và ứng dụng của cầu dao - Halana điện nước kim khí">
            <a:extLst>
              <a:ext uri="{FF2B5EF4-FFF2-40B4-BE49-F238E27FC236}">
                <a16:creationId xmlns:a16="http://schemas.microsoft.com/office/drawing/2014/main" id="{C78DCEA8-1484-9F6E-2965-435DC17EC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r="20454"/>
          <a:stretch/>
        </p:blipFill>
        <p:spPr bwMode="auto">
          <a:xfrm>
            <a:off x="-304800" y="2475202"/>
            <a:ext cx="6143791" cy="830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983FEA-114A-4845-A280-390FC8972B4D}"/>
              </a:ext>
            </a:extLst>
          </p:cNvPr>
          <p:cNvCxnSpPr>
            <a:cxnSpLocks/>
          </p:cNvCxnSpPr>
          <p:nvPr/>
        </p:nvCxnSpPr>
        <p:spPr>
          <a:xfrm flipV="1">
            <a:off x="1238499" y="3066790"/>
            <a:ext cx="4610102" cy="13613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ECAD4C0-2E99-6099-0294-792AF737A61C}"/>
              </a:ext>
            </a:extLst>
          </p:cNvPr>
          <p:cNvCxnSpPr>
            <a:cxnSpLocks/>
          </p:cNvCxnSpPr>
          <p:nvPr/>
        </p:nvCxnSpPr>
        <p:spPr>
          <a:xfrm flipH="1">
            <a:off x="5848601" y="2651707"/>
            <a:ext cx="2857498" cy="41508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AF15FA-1627-61A6-1755-1A7C966F8FA6}"/>
              </a:ext>
            </a:extLst>
          </p:cNvPr>
          <p:cNvSpPr txBox="1"/>
          <p:nvPr/>
        </p:nvSpPr>
        <p:spPr>
          <a:xfrm>
            <a:off x="5409995" y="2493997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6C960D-6071-A811-7153-F961AC2EC132}"/>
              </a:ext>
            </a:extLst>
          </p:cNvPr>
          <p:cNvCxnSpPr>
            <a:cxnSpLocks/>
          </p:cNvCxnSpPr>
          <p:nvPr/>
        </p:nvCxnSpPr>
        <p:spPr>
          <a:xfrm flipV="1">
            <a:off x="2767095" y="4645288"/>
            <a:ext cx="3474853" cy="172677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861AC3-0513-58F4-DDFF-3EFF11422466}"/>
              </a:ext>
            </a:extLst>
          </p:cNvPr>
          <p:cNvCxnSpPr>
            <a:cxnSpLocks/>
          </p:cNvCxnSpPr>
          <p:nvPr/>
        </p:nvCxnSpPr>
        <p:spPr>
          <a:xfrm flipH="1" flipV="1">
            <a:off x="6241948" y="4645288"/>
            <a:ext cx="2845151" cy="35418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784A49-87AC-621F-CBB0-DA34C0459A81}"/>
              </a:ext>
            </a:extLst>
          </p:cNvPr>
          <p:cNvSpPr txBox="1"/>
          <p:nvPr/>
        </p:nvSpPr>
        <p:spPr>
          <a:xfrm>
            <a:off x="5825971" y="4024299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32A17E-DFDD-2515-6BCA-B4DC51397393}"/>
              </a:ext>
            </a:extLst>
          </p:cNvPr>
          <p:cNvCxnSpPr>
            <a:cxnSpLocks/>
          </p:cNvCxnSpPr>
          <p:nvPr/>
        </p:nvCxnSpPr>
        <p:spPr>
          <a:xfrm flipV="1">
            <a:off x="5034989" y="7572317"/>
            <a:ext cx="3096336" cy="98076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20E537-3221-D4EC-5AAC-84CE72FEB155}"/>
              </a:ext>
            </a:extLst>
          </p:cNvPr>
          <p:cNvCxnSpPr>
            <a:cxnSpLocks/>
          </p:cNvCxnSpPr>
          <p:nvPr/>
        </p:nvCxnSpPr>
        <p:spPr>
          <a:xfrm flipV="1">
            <a:off x="3905499" y="7572317"/>
            <a:ext cx="4225826" cy="16191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BA6B722-DA09-6C62-1D6D-E4040BB27F1B}"/>
              </a:ext>
            </a:extLst>
          </p:cNvPr>
          <p:cNvCxnSpPr>
            <a:cxnSpLocks/>
          </p:cNvCxnSpPr>
          <p:nvPr/>
        </p:nvCxnSpPr>
        <p:spPr>
          <a:xfrm flipV="1">
            <a:off x="8131325" y="6234096"/>
            <a:ext cx="5146774" cy="133493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5C750C-DACB-1C07-E5B6-B4EDBF5047BC}"/>
              </a:ext>
            </a:extLst>
          </p:cNvPr>
          <p:cNvCxnSpPr>
            <a:cxnSpLocks/>
          </p:cNvCxnSpPr>
          <p:nvPr/>
        </p:nvCxnSpPr>
        <p:spPr>
          <a:xfrm flipV="1">
            <a:off x="8131325" y="6933937"/>
            <a:ext cx="4384774" cy="6350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CA9DFE4-BE73-0648-DD0A-588267334B25}"/>
              </a:ext>
            </a:extLst>
          </p:cNvPr>
          <p:cNvSpPr txBox="1"/>
          <p:nvPr/>
        </p:nvSpPr>
        <p:spPr>
          <a:xfrm>
            <a:off x="7717446" y="6913032"/>
            <a:ext cx="831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4C7CA46-F8C6-6E64-017A-408ED3E32149}"/>
              </a:ext>
            </a:extLst>
          </p:cNvPr>
          <p:cNvSpPr/>
          <p:nvPr/>
        </p:nvSpPr>
        <p:spPr>
          <a:xfrm>
            <a:off x="685800" y="642217"/>
            <a:ext cx="3962400" cy="1066800"/>
          </a:xfrm>
          <a:prstGeom prst="roundRect">
            <a:avLst>
              <a:gd name="adj" fmla="val 12649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Cấu tạo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5B40E43-7145-F39E-10DE-BD6CBF6AA51A}"/>
              </a:ext>
            </a:extLst>
          </p:cNvPr>
          <p:cNvSpPr txBox="1"/>
          <p:nvPr/>
        </p:nvSpPr>
        <p:spPr>
          <a:xfrm rot="20875981">
            <a:off x="4263871" y="3230075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 đóng cắt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18EA4-27B2-9E0F-BF2A-6C3CF9FADFE5}"/>
              </a:ext>
            </a:extLst>
          </p:cNvPr>
          <p:cNvSpPr txBox="1"/>
          <p:nvPr/>
        </p:nvSpPr>
        <p:spPr>
          <a:xfrm rot="20875981">
            <a:off x="4777010" y="4924690"/>
            <a:ext cx="3124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Vỏ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098345-5679-CBED-23B5-94A6C9997BA7}"/>
              </a:ext>
            </a:extLst>
          </p:cNvPr>
          <p:cNvSpPr txBox="1"/>
          <p:nvPr/>
        </p:nvSpPr>
        <p:spPr>
          <a:xfrm rot="20875981">
            <a:off x="6400633" y="7932389"/>
            <a:ext cx="4005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cực nối điện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DEA1EA4-0BA7-AF9E-2A43-EE1C48768328}"/>
              </a:ext>
            </a:extLst>
          </p:cNvPr>
          <p:cNvCxnSpPr>
            <a:cxnSpLocks/>
          </p:cNvCxnSpPr>
          <p:nvPr/>
        </p:nvCxnSpPr>
        <p:spPr>
          <a:xfrm flipV="1">
            <a:off x="10972800" y="1371974"/>
            <a:ext cx="2514600" cy="1676021"/>
          </a:xfrm>
          <a:prstGeom prst="bentConnector3">
            <a:avLst>
              <a:gd name="adj1" fmla="val 8409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F6DEC956-C362-6C29-32E2-FC3D4E6FCA11}"/>
              </a:ext>
            </a:extLst>
          </p:cNvPr>
          <p:cNvSpPr/>
          <p:nvPr/>
        </p:nvSpPr>
        <p:spPr>
          <a:xfrm>
            <a:off x="13492162" y="838574"/>
            <a:ext cx="4191000" cy="87044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liệu chịu nhiệt </a:t>
            </a:r>
          </a:p>
        </p:txBody>
      </p:sp>
      <p:cxnSp>
        <p:nvCxnSpPr>
          <p:cNvPr id="48" name="Straight Connector 37">
            <a:extLst>
              <a:ext uri="{FF2B5EF4-FFF2-40B4-BE49-F238E27FC236}">
                <a16:creationId xmlns:a16="http://schemas.microsoft.com/office/drawing/2014/main" id="{C6FFF724-59E3-DD79-6B80-41E9D616980C}"/>
              </a:ext>
            </a:extLst>
          </p:cNvPr>
          <p:cNvCxnSpPr>
            <a:cxnSpLocks/>
          </p:cNvCxnSpPr>
          <p:nvPr/>
        </p:nvCxnSpPr>
        <p:spPr>
          <a:xfrm>
            <a:off x="9382416" y="2651707"/>
            <a:ext cx="3647784" cy="393005"/>
          </a:xfrm>
          <a:prstGeom prst="straightConnector1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034912A-25C5-8D94-9011-0E76F0C3B79D}"/>
              </a:ext>
            </a:extLst>
          </p:cNvPr>
          <p:cNvSpPr/>
          <p:nvPr/>
        </p:nvSpPr>
        <p:spPr>
          <a:xfrm>
            <a:off x="14049609" y="4449295"/>
            <a:ext cx="3076106" cy="870443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</a:p>
        </p:txBody>
      </p:sp>
      <p:cxnSp>
        <p:nvCxnSpPr>
          <p:cNvPr id="53" name="Straight Connector 37">
            <a:extLst>
              <a:ext uri="{FF2B5EF4-FFF2-40B4-BE49-F238E27FC236}">
                <a16:creationId xmlns:a16="http://schemas.microsoft.com/office/drawing/2014/main" id="{2ABDF2A7-A493-D2CC-B485-D9FCF7680A1E}"/>
              </a:ext>
            </a:extLst>
          </p:cNvPr>
          <p:cNvCxnSpPr>
            <a:cxnSpLocks/>
            <a:endCxn id="52" idx="1"/>
          </p:cNvCxnSpPr>
          <p:nvPr/>
        </p:nvCxnSpPr>
        <p:spPr>
          <a:xfrm flipV="1">
            <a:off x="12788695" y="4884517"/>
            <a:ext cx="1260914" cy="857439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4" grpId="0"/>
      <p:bldP spid="33" grpId="0" animBg="1"/>
      <p:bldP spid="34" grpId="0"/>
      <p:bldP spid="35" grpId="0"/>
      <p:bldP spid="36" grpId="0"/>
      <p:bldP spid="47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74E21CD-D356-F90D-EA4D-B0AB6991A5E7}"/>
              </a:ext>
            </a:extLst>
          </p:cNvPr>
          <p:cNvSpPr/>
          <p:nvPr/>
        </p:nvSpPr>
        <p:spPr>
          <a:xfrm>
            <a:off x="8356416" y="5430247"/>
            <a:ext cx="10350850" cy="5280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289636-1329-E40A-743C-0E9352D6D5D6}"/>
              </a:ext>
            </a:extLst>
          </p:cNvPr>
          <p:cNvGrpSpPr/>
          <p:nvPr/>
        </p:nvGrpSpPr>
        <p:grpSpPr>
          <a:xfrm>
            <a:off x="152400" y="1181100"/>
            <a:ext cx="4204230" cy="6423978"/>
            <a:chOff x="304800" y="1179264"/>
            <a:chExt cx="4204230" cy="6423978"/>
          </a:xfrm>
        </p:grpSpPr>
        <p:pic>
          <p:nvPicPr>
            <p:cNvPr id="6148" name="Picture 4" descr="Sự khác nhau giữa cầu dao điện và aptomat là gì?">
              <a:extLst>
                <a:ext uri="{FF2B5EF4-FFF2-40B4-BE49-F238E27FC236}">
                  <a16:creationId xmlns:a16="http://schemas.microsoft.com/office/drawing/2014/main" id="{C4F8FC7A-26C3-78F8-C794-C3FCE63492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5" r="18939"/>
            <a:stretch/>
          </p:blipFill>
          <p:spPr bwMode="auto">
            <a:xfrm rot="20658318" flipH="1">
              <a:off x="574023" y="1179264"/>
              <a:ext cx="3935007" cy="6059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16077E-47BF-FF3B-1312-5FE0A0EC7AF4}"/>
                </a:ext>
              </a:extLst>
            </p:cNvPr>
            <p:cNvSpPr txBox="1"/>
            <p:nvPr/>
          </p:nvSpPr>
          <p:spPr>
            <a:xfrm>
              <a:off x="304800" y="6972300"/>
              <a:ext cx="3886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i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 dao một pha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BBC4420-F666-D4BE-8C21-892B82A0DE65}"/>
              </a:ext>
            </a:extLst>
          </p:cNvPr>
          <p:cNvGrpSpPr/>
          <p:nvPr/>
        </p:nvGrpSpPr>
        <p:grpSpPr>
          <a:xfrm>
            <a:off x="3294371" y="3353589"/>
            <a:ext cx="6060460" cy="6423359"/>
            <a:chOff x="3755834" y="3117419"/>
            <a:chExt cx="6060460" cy="6423359"/>
          </a:xfrm>
        </p:grpSpPr>
        <p:pic>
          <p:nvPicPr>
            <p:cNvPr id="6146" name="Picture 2" descr="Cầu dao điện 3 pha 30A/600V - Vinakip">
              <a:extLst>
                <a:ext uri="{FF2B5EF4-FFF2-40B4-BE49-F238E27FC236}">
                  <a16:creationId xmlns:a16="http://schemas.microsoft.com/office/drawing/2014/main" id="{EACD3BED-69BC-B9E8-3149-BA8FC8427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58817">
              <a:off x="3755834" y="3117419"/>
              <a:ext cx="6060460" cy="6060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B9CACF-7A9D-8BE9-1AFB-D803DA449F28}"/>
                </a:ext>
              </a:extLst>
            </p:cNvPr>
            <p:cNvSpPr txBox="1"/>
            <p:nvPr/>
          </p:nvSpPr>
          <p:spPr>
            <a:xfrm>
              <a:off x="4038600" y="8909836"/>
              <a:ext cx="388620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i="1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 dao ba pha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DE48F-E4B6-466B-6BF3-E073B89E9271}"/>
              </a:ext>
            </a:extLst>
          </p:cNvPr>
          <p:cNvGrpSpPr/>
          <p:nvPr/>
        </p:nvGrpSpPr>
        <p:grpSpPr>
          <a:xfrm rot="819552">
            <a:off x="8806873" y="934268"/>
            <a:ext cx="4091702" cy="4243319"/>
            <a:chOff x="8745448" y="1982748"/>
            <a:chExt cx="4091702" cy="42433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E9E1E8-5328-EE0A-A7AE-67D2509CB03A}"/>
                </a:ext>
              </a:extLst>
            </p:cNvPr>
            <p:cNvSpPr/>
            <p:nvPr/>
          </p:nvSpPr>
          <p:spPr>
            <a:xfrm>
              <a:off x="8745448" y="2192574"/>
              <a:ext cx="3903752" cy="3903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50" name="Picture 6" descr="Cầu dao đế sứ cực kẹp D22 - CÔNG TY CỔ PHẦN CHẾ TẠO THIẾT BỊ ĐIỆN OMEGA">
              <a:extLst>
                <a:ext uri="{FF2B5EF4-FFF2-40B4-BE49-F238E27FC236}">
                  <a16:creationId xmlns:a16="http://schemas.microsoft.com/office/drawing/2014/main" id="{6FC794C0-A6B4-9F4D-D162-90BC7A4CE5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71" r="37661" b="65585"/>
            <a:stretch/>
          </p:blipFill>
          <p:spPr bwMode="auto">
            <a:xfrm rot="1981174">
              <a:off x="8833847" y="1982748"/>
              <a:ext cx="4003303" cy="424331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6DF03CB-9251-934B-28F8-14C7D8B53AC0}"/>
              </a:ext>
            </a:extLst>
          </p:cNvPr>
          <p:cNvCxnSpPr>
            <a:cxnSpLocks/>
          </p:cNvCxnSpPr>
          <p:nvPr/>
        </p:nvCxnSpPr>
        <p:spPr>
          <a:xfrm flipV="1">
            <a:off x="7315200" y="3924300"/>
            <a:ext cx="2402530" cy="762000"/>
          </a:xfrm>
          <a:prstGeom prst="line">
            <a:avLst/>
          </a:prstGeom>
          <a:ln w="57150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peech Bubble: Rectangle 28">
            <a:extLst>
              <a:ext uri="{FF2B5EF4-FFF2-40B4-BE49-F238E27FC236}">
                <a16:creationId xmlns:a16="http://schemas.microsoft.com/office/drawing/2014/main" id="{B33D85A0-8A35-9BBE-303B-68D042818FE9}"/>
              </a:ext>
            </a:extLst>
          </p:cNvPr>
          <p:cNvSpPr/>
          <p:nvPr/>
        </p:nvSpPr>
        <p:spPr>
          <a:xfrm>
            <a:off x="12877800" y="1257300"/>
            <a:ext cx="3810681" cy="914400"/>
          </a:xfrm>
          <a:prstGeom prst="wedgeRectCallout">
            <a:avLst>
              <a:gd name="adj1" fmla="val -70721"/>
              <a:gd name="adj2" fmla="val 5156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60A</a:t>
            </a:r>
          </a:p>
        </p:txBody>
      </p:sp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id="{331E6021-02D1-5A02-FEF2-CEC75463AC41}"/>
              </a:ext>
            </a:extLst>
          </p:cNvPr>
          <p:cNvSpPr/>
          <p:nvPr/>
        </p:nvSpPr>
        <p:spPr>
          <a:xfrm>
            <a:off x="12877800" y="2609165"/>
            <a:ext cx="3810681" cy="914400"/>
          </a:xfrm>
          <a:prstGeom prst="wedgeRectCallout">
            <a:avLst>
              <a:gd name="adj1" fmla="val -70721"/>
              <a:gd name="adj2" fmla="val 5156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600V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3FAC9FD-02A7-C47A-F6EA-28488DBD7131}"/>
              </a:ext>
            </a:extLst>
          </p:cNvPr>
          <p:cNvSpPr/>
          <p:nvPr/>
        </p:nvSpPr>
        <p:spPr>
          <a:xfrm>
            <a:off x="8306925" y="5466266"/>
            <a:ext cx="5697561" cy="1066800"/>
          </a:xfrm>
          <a:prstGeom prst="roundRect">
            <a:avLst>
              <a:gd name="adj" fmla="val 12649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Thông số kĩ thuật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17E41D-A858-5AF0-D579-1A7BCE1A9EA3}"/>
              </a:ext>
            </a:extLst>
          </p:cNvPr>
          <p:cNvSpPr txBox="1"/>
          <p:nvPr/>
        </p:nvSpPr>
        <p:spPr>
          <a:xfrm>
            <a:off x="8613752" y="6886902"/>
            <a:ext cx="8991600" cy="262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/>
              <a:t>Thông tin về dòng điện và điện áp định mức của cầu dao thường được ghi trên vị trí tay cầm của cần đóng cắt.</a:t>
            </a:r>
            <a:endParaRPr lang="en-US" sz="38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E937BF-4655-AFCA-25E6-5ECF71D11E76}"/>
              </a:ext>
            </a:extLst>
          </p:cNvPr>
          <p:cNvSpPr txBox="1"/>
          <p:nvPr/>
        </p:nvSpPr>
        <p:spPr>
          <a:xfrm>
            <a:off x="457200" y="498419"/>
            <a:ext cx="8420100" cy="86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loại cầu dao thường gặp  </a:t>
            </a:r>
          </a:p>
        </p:txBody>
      </p:sp>
    </p:spTree>
    <p:extLst>
      <p:ext uri="{BB962C8B-B14F-4D97-AF65-F5344CB8AC3E}">
        <p14:creationId xmlns:p14="http://schemas.microsoft.com/office/powerpoint/2010/main" val="5615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9" grpId="0" animBg="1"/>
      <p:bldP spid="30" grpId="0" animBg="1"/>
      <p:bldP spid="31" grpId="0" animBg="1"/>
      <p:bldP spid="37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2529840" y="1615274"/>
            <a:ext cx="1216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3048000" y="3692768"/>
            <a:ext cx="13243560" cy="439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cả năm tất cả các bài môn: </a:t>
            </a: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Công nghệ 9 Kết nối tri thức</a:t>
            </a: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LH </a:t>
            </a: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Zalo 0969 325 896</a:t>
            </a:r>
          </a:p>
          <a:p>
            <a:pPr marL="0" marR="0" lvl="0" indent="0" algn="l" defTabSz="1371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Tailieugiaovien.edu.vn</a:t>
            </a:r>
            <a:endParaRPr kumimoji="0" lang="vi-VN" sz="4800" b="1" i="1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28" y="155016"/>
            <a:ext cx="16606944" cy="99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97398D-6BFF-B6B3-7CEE-ADCC9E89A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55" y="3231517"/>
            <a:ext cx="5197316" cy="648398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E60291-7639-DD27-E8ED-1F58B0C4A12B}"/>
              </a:ext>
            </a:extLst>
          </p:cNvPr>
          <p:cNvSpPr/>
          <p:nvPr/>
        </p:nvSpPr>
        <p:spPr>
          <a:xfrm>
            <a:off x="762000" y="1062454"/>
            <a:ext cx="6019800" cy="914400"/>
          </a:xfrm>
          <a:prstGeom prst="roundRect">
            <a:avLst>
              <a:gd name="adj" fmla="val 50000"/>
            </a:avLst>
          </a:prstGeom>
          <a:solidFill>
            <a:srgbClr val="72A6A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Hướng dẫn thực hiện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D9EBB-2BDB-6C92-2B1C-A304CF522D91}"/>
              </a:ext>
            </a:extLst>
          </p:cNvPr>
          <p:cNvSpPr txBox="1"/>
          <p:nvPr/>
        </p:nvSpPr>
        <p:spPr>
          <a:xfrm>
            <a:off x="7239000" y="1181100"/>
            <a:ext cx="8001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i="1">
                <a:latin typeface="Arial" panose="020B0604020202020204" pitchFamily="34" charset="0"/>
                <a:cs typeface="Arial" panose="020B0604020202020204" pitchFamily="34" charset="0"/>
              </a:rPr>
              <a:t>Trong hình 1.1 có các thiết bị sau: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B83E32-C38E-9880-EB4C-BCB16BB77363}"/>
              </a:ext>
            </a:extLst>
          </p:cNvPr>
          <p:cNvSpPr txBox="1"/>
          <p:nvPr/>
        </p:nvSpPr>
        <p:spPr>
          <a:xfrm>
            <a:off x="914400" y="3236280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đóng cắt: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1C0F6F-52B2-31C2-C81A-5EFB1F2499EF}"/>
              </a:ext>
            </a:extLst>
          </p:cNvPr>
          <p:cNvSpPr txBox="1"/>
          <p:nvPr/>
        </p:nvSpPr>
        <p:spPr>
          <a:xfrm>
            <a:off x="12253913" y="3236280"/>
            <a:ext cx="4038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 bị lấy điện: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DE1F44-5C09-17B9-31D5-CE38E13579E5}"/>
              </a:ext>
            </a:extLst>
          </p:cNvPr>
          <p:cNvGrpSpPr/>
          <p:nvPr/>
        </p:nvGrpSpPr>
        <p:grpSpPr>
          <a:xfrm>
            <a:off x="1738313" y="6877468"/>
            <a:ext cx="5486400" cy="1428750"/>
            <a:chOff x="1752600" y="6362700"/>
            <a:chExt cx="5486400" cy="142875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6BCA206-9985-3F41-16CD-745412D39C30}"/>
                </a:ext>
              </a:extLst>
            </p:cNvPr>
            <p:cNvSpPr/>
            <p:nvPr/>
          </p:nvSpPr>
          <p:spPr>
            <a:xfrm>
              <a:off x="1752600" y="6610350"/>
              <a:ext cx="3773567" cy="1181100"/>
            </a:xfrm>
            <a:prstGeom prst="roundRect">
              <a:avLst>
                <a:gd name="adj" fmla="val 8772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Aptomat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3CC0291-FE22-B8BF-49B6-862998AED8EE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V="1">
              <a:off x="5526167" y="6362700"/>
              <a:ext cx="1712833" cy="8382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CD6334-FA88-6F00-1637-311439462311}"/>
              </a:ext>
            </a:extLst>
          </p:cNvPr>
          <p:cNvGrpSpPr/>
          <p:nvPr/>
        </p:nvGrpSpPr>
        <p:grpSpPr>
          <a:xfrm>
            <a:off x="1738313" y="3574834"/>
            <a:ext cx="7239000" cy="2562739"/>
            <a:chOff x="1752600" y="5228711"/>
            <a:chExt cx="7239000" cy="256273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EDAA1B9-6E52-5CF8-D8AB-81C14BA0F6EB}"/>
                </a:ext>
              </a:extLst>
            </p:cNvPr>
            <p:cNvSpPr/>
            <p:nvPr/>
          </p:nvSpPr>
          <p:spPr>
            <a:xfrm>
              <a:off x="1752600" y="6610350"/>
              <a:ext cx="3773567" cy="1181100"/>
            </a:xfrm>
            <a:prstGeom prst="roundRect">
              <a:avLst>
                <a:gd name="adj" fmla="val 8772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0C14348-E577-A99A-77B2-B2A0413D81F4}"/>
                </a:ext>
              </a:extLst>
            </p:cNvPr>
            <p:cNvCxnSpPr>
              <a:cxnSpLocks/>
              <a:stCxn id="36" idx="3"/>
            </p:cNvCxnSpPr>
            <p:nvPr/>
          </p:nvCxnSpPr>
          <p:spPr>
            <a:xfrm flipV="1">
              <a:off x="5526167" y="5228711"/>
              <a:ext cx="3465433" cy="1972189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E710577-C8A8-37E8-6D86-81518BC564C9}"/>
              </a:ext>
            </a:extLst>
          </p:cNvPr>
          <p:cNvGrpSpPr/>
          <p:nvPr/>
        </p:nvGrpSpPr>
        <p:grpSpPr>
          <a:xfrm>
            <a:off x="11299746" y="6392020"/>
            <a:ext cx="4992767" cy="2022257"/>
            <a:chOff x="533400" y="6610350"/>
            <a:chExt cx="4992767" cy="20222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E5AA5282-BDA2-84C5-38F0-78B54B04B2AE}"/>
                </a:ext>
              </a:extLst>
            </p:cNvPr>
            <p:cNvSpPr/>
            <p:nvPr/>
          </p:nvSpPr>
          <p:spPr>
            <a:xfrm>
              <a:off x="1752600" y="6610350"/>
              <a:ext cx="3773567" cy="1181100"/>
            </a:xfrm>
            <a:prstGeom prst="roundRect">
              <a:avLst>
                <a:gd name="adj" fmla="val 8772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Ổ cắm 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46C4E2E-E393-9897-E78A-04E0A16533BD}"/>
                </a:ext>
              </a:extLst>
            </p:cNvPr>
            <p:cNvCxnSpPr>
              <a:cxnSpLocks/>
              <a:stCxn id="40" idx="1"/>
            </p:cNvCxnSpPr>
            <p:nvPr/>
          </p:nvCxnSpPr>
          <p:spPr>
            <a:xfrm flipH="1">
              <a:off x="533400" y="7200900"/>
              <a:ext cx="1219200" cy="143170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19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1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0DC41D74-037B-D46D-C5F3-8FF5FDA46AA4}"/>
              </a:ext>
            </a:extLst>
          </p:cNvPr>
          <p:cNvSpPr/>
          <p:nvPr/>
        </p:nvSpPr>
        <p:spPr>
          <a:xfrm>
            <a:off x="-5031610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8" y="0"/>
                </a:lnTo>
                <a:lnTo>
                  <a:pt x="15214938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3">
            <a:extLst>
              <a:ext uri="{FF2B5EF4-FFF2-40B4-BE49-F238E27FC236}">
                <a16:creationId xmlns:a16="http://schemas.microsoft.com/office/drawing/2014/main" id="{AA29AFD2-B500-783F-92E7-E7901321AC68}"/>
              </a:ext>
            </a:extLst>
          </p:cNvPr>
          <p:cNvSpPr/>
          <p:nvPr/>
        </p:nvSpPr>
        <p:spPr>
          <a:xfrm>
            <a:off x="10145413" y="-2463969"/>
            <a:ext cx="15214939" cy="15214939"/>
          </a:xfrm>
          <a:custGeom>
            <a:avLst/>
            <a:gdLst/>
            <a:ahLst/>
            <a:cxnLst/>
            <a:rect l="l" t="t" r="r" b="b"/>
            <a:pathLst>
              <a:path w="15214939" h="15214939">
                <a:moveTo>
                  <a:pt x="0" y="0"/>
                </a:moveTo>
                <a:lnTo>
                  <a:pt x="15214939" y="0"/>
                </a:lnTo>
                <a:lnTo>
                  <a:pt x="15214939" y="15214938"/>
                </a:lnTo>
                <a:lnTo>
                  <a:pt x="0" y="152149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23D5164-2093-BD1F-D387-FADCF4929D6C}"/>
              </a:ext>
            </a:extLst>
          </p:cNvPr>
          <p:cNvSpPr/>
          <p:nvPr/>
        </p:nvSpPr>
        <p:spPr>
          <a:xfrm>
            <a:off x="1211164" y="1545420"/>
            <a:ext cx="15875665" cy="7346605"/>
          </a:xfrm>
          <a:prstGeom prst="roundRect">
            <a:avLst>
              <a:gd name="adj" fmla="val 4864"/>
            </a:avLst>
          </a:prstGeom>
          <a:solidFill>
            <a:srgbClr val="FFF3DC"/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F7B23111-7D42-0248-A415-0869A4D029A4}"/>
              </a:ext>
            </a:extLst>
          </p:cNvPr>
          <p:cNvSpPr/>
          <p:nvPr/>
        </p:nvSpPr>
        <p:spPr>
          <a:xfrm rot="593324">
            <a:off x="-54070" y="6561080"/>
            <a:ext cx="3553691" cy="4114800"/>
          </a:xfrm>
          <a:custGeom>
            <a:avLst/>
            <a:gdLst/>
            <a:ahLst/>
            <a:cxnLst/>
            <a:rect l="l" t="t" r="r" b="b"/>
            <a:pathLst>
              <a:path w="3553691" h="4114800">
                <a:moveTo>
                  <a:pt x="0" y="0"/>
                </a:moveTo>
                <a:lnTo>
                  <a:pt x="3553691" y="0"/>
                </a:lnTo>
                <a:lnTo>
                  <a:pt x="35536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F85D25D2-EB49-673A-7F9F-5D33EC597794}"/>
              </a:ext>
            </a:extLst>
          </p:cNvPr>
          <p:cNvSpPr/>
          <p:nvPr/>
        </p:nvSpPr>
        <p:spPr>
          <a:xfrm rot="13731194">
            <a:off x="15659068" y="119630"/>
            <a:ext cx="2400045" cy="3012609"/>
          </a:xfrm>
          <a:custGeom>
            <a:avLst/>
            <a:gdLst/>
            <a:ahLst/>
            <a:cxnLst/>
            <a:rect l="l" t="t" r="r" b="b"/>
            <a:pathLst>
              <a:path w="6556248" h="8229600">
                <a:moveTo>
                  <a:pt x="0" y="0"/>
                </a:moveTo>
                <a:lnTo>
                  <a:pt x="6556248" y="0"/>
                </a:lnTo>
                <a:lnTo>
                  <a:pt x="655624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B0BB25-66C4-0F47-BA68-F7909DC879FA}"/>
              </a:ext>
            </a:extLst>
          </p:cNvPr>
          <p:cNvSpPr txBox="1"/>
          <p:nvPr/>
        </p:nvSpPr>
        <p:spPr>
          <a:xfrm>
            <a:off x="1133985" y="2466892"/>
            <a:ext cx="16020029" cy="5736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BÀI 1: THIẾT BỊ ĐÓNG CẮT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VÀ LẤY ĐIỆN 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latin typeface="Arial" panose="020B0604020202020204" pitchFamily="34" charset="0"/>
                <a:cs typeface="Arial" panose="020B0604020202020204" pitchFamily="34" charset="0"/>
              </a:rPr>
              <a:t>TRONG GIA ĐÌNH</a:t>
            </a:r>
          </a:p>
        </p:txBody>
      </p:sp>
    </p:spTree>
    <p:extLst>
      <p:ext uri="{BB962C8B-B14F-4D97-AF65-F5344CB8AC3E}">
        <p14:creationId xmlns:p14="http://schemas.microsoft.com/office/powerpoint/2010/main" val="41206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3C7A681-29FD-A919-006F-57303E0EE40B}"/>
              </a:ext>
            </a:extLst>
          </p:cNvPr>
          <p:cNvSpPr/>
          <p:nvPr/>
        </p:nvSpPr>
        <p:spPr>
          <a:xfrm rot="20706808">
            <a:off x="4240099" y="1703986"/>
            <a:ext cx="14964553" cy="7869654"/>
          </a:xfrm>
          <a:custGeom>
            <a:avLst/>
            <a:gdLst>
              <a:gd name="connsiteX0" fmla="*/ 0 w 10101263"/>
              <a:gd name="connsiteY0" fmla="*/ 4314825 h 4872718"/>
              <a:gd name="connsiteX1" fmla="*/ 2286000 w 10101263"/>
              <a:gd name="connsiteY1" fmla="*/ 4786312 h 4872718"/>
              <a:gd name="connsiteX2" fmla="*/ 4700588 w 10101263"/>
              <a:gd name="connsiteY2" fmla="*/ 2771775 h 4872718"/>
              <a:gd name="connsiteX3" fmla="*/ 8815388 w 10101263"/>
              <a:gd name="connsiteY3" fmla="*/ 3900487 h 4872718"/>
              <a:gd name="connsiteX4" fmla="*/ 10101263 w 10101263"/>
              <a:gd name="connsiteY4" fmla="*/ 0 h 487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63" h="4872718">
                <a:moveTo>
                  <a:pt x="0" y="4314825"/>
                </a:moveTo>
                <a:cubicBezTo>
                  <a:pt x="751284" y="4679156"/>
                  <a:pt x="1502569" y="5043487"/>
                  <a:pt x="2286000" y="4786312"/>
                </a:cubicBezTo>
                <a:cubicBezTo>
                  <a:pt x="3069431" y="4529137"/>
                  <a:pt x="3612357" y="2919412"/>
                  <a:pt x="4700588" y="2771775"/>
                </a:cubicBezTo>
                <a:cubicBezTo>
                  <a:pt x="5788819" y="2624137"/>
                  <a:pt x="7915276" y="4362449"/>
                  <a:pt x="8815388" y="3900487"/>
                </a:cubicBezTo>
                <a:cubicBezTo>
                  <a:pt x="9715500" y="3438525"/>
                  <a:pt x="9908381" y="1719262"/>
                  <a:pt x="10101263" y="0"/>
                </a:cubicBezTo>
              </a:path>
            </a:pathLst>
          </a:custGeom>
          <a:noFill/>
          <a:ln w="38100">
            <a:solidFill>
              <a:srgbClr val="505A8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4">
            <a:extLst>
              <a:ext uri="{FF2B5EF4-FFF2-40B4-BE49-F238E27FC236}">
                <a16:creationId xmlns:a16="http://schemas.microsoft.com/office/drawing/2014/main" id="{F7D802EC-8343-E0FB-DBFD-9068989291D4}"/>
              </a:ext>
            </a:extLst>
          </p:cNvPr>
          <p:cNvSpPr/>
          <p:nvPr/>
        </p:nvSpPr>
        <p:spPr>
          <a:xfrm>
            <a:off x="10668000" y="3238499"/>
            <a:ext cx="7219974" cy="7048499"/>
          </a:xfrm>
          <a:custGeom>
            <a:avLst/>
            <a:gdLst/>
            <a:ahLst/>
            <a:cxnLst/>
            <a:rect l="l" t="t" r="r" b="b"/>
            <a:pathLst>
              <a:path w="8429808" h="8229600">
                <a:moveTo>
                  <a:pt x="0" y="0"/>
                </a:moveTo>
                <a:lnTo>
                  <a:pt x="8429808" y="0"/>
                </a:lnTo>
                <a:lnTo>
                  <a:pt x="8429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A201D8-EEBA-CEBA-F52D-4ED115536930}"/>
              </a:ext>
            </a:extLst>
          </p:cNvPr>
          <p:cNvSpPr txBox="1"/>
          <p:nvPr/>
        </p:nvSpPr>
        <p:spPr>
          <a:xfrm>
            <a:off x="8229600" y="1409700"/>
            <a:ext cx="10591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>
                <a:solidFill>
                  <a:srgbClr val="505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168BB-89C9-3AC5-155C-43E490E6FA62}"/>
              </a:ext>
            </a:extLst>
          </p:cNvPr>
          <p:cNvGrpSpPr/>
          <p:nvPr/>
        </p:nvGrpSpPr>
        <p:grpSpPr>
          <a:xfrm>
            <a:off x="-457200" y="571509"/>
            <a:ext cx="8458200" cy="1142991"/>
            <a:chOff x="-457200" y="4343404"/>
            <a:chExt cx="8153400" cy="114299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451FAF1-7FF4-2044-5033-390F62820CD8}"/>
                </a:ext>
              </a:extLst>
            </p:cNvPr>
            <p:cNvCxnSpPr>
              <a:cxnSpLocks/>
            </p:cNvCxnSpPr>
            <p:nvPr/>
          </p:nvCxnSpPr>
          <p:spPr>
            <a:xfrm>
              <a:off x="-457200" y="4914900"/>
              <a:ext cx="1295400" cy="0"/>
            </a:xfrm>
            <a:prstGeom prst="line">
              <a:avLst/>
            </a:prstGeom>
            <a:ln w="57150">
              <a:solidFill>
                <a:srgbClr val="505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10835F8-C972-4D81-3B78-039D2C5BD6E4}"/>
                </a:ext>
              </a:extLst>
            </p:cNvPr>
            <p:cNvSpPr/>
            <p:nvPr/>
          </p:nvSpPr>
          <p:spPr>
            <a:xfrm>
              <a:off x="838200" y="4343404"/>
              <a:ext cx="6858000" cy="1142991"/>
            </a:xfrm>
            <a:prstGeom prst="roundRect">
              <a:avLst>
                <a:gd name="adj" fmla="val 10417"/>
              </a:avLst>
            </a:prstGeom>
            <a:solidFill>
              <a:schemeClr val="bg1"/>
            </a:solidFill>
            <a:ln w="38100">
              <a:solidFill>
                <a:srgbClr val="505A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THIẾT BỊ  ĐÓNG CẮT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E971AC-422B-DA6D-3752-E5209E9A204A}"/>
              </a:ext>
            </a:extLst>
          </p:cNvPr>
          <p:cNvGrpSpPr/>
          <p:nvPr/>
        </p:nvGrpSpPr>
        <p:grpSpPr>
          <a:xfrm>
            <a:off x="886626" y="2019300"/>
            <a:ext cx="6553200" cy="914400"/>
            <a:chOff x="1066800" y="2536388"/>
            <a:chExt cx="6553200" cy="91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43C6881-FD63-C8D2-E04B-7B59EC3AE718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6194F-27AF-0F64-AB50-4B392115B060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Công tắc điện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44A95A-5B52-9492-F393-474407572CFA}"/>
              </a:ext>
            </a:extLst>
          </p:cNvPr>
          <p:cNvGrpSpPr/>
          <p:nvPr/>
        </p:nvGrpSpPr>
        <p:grpSpPr>
          <a:xfrm>
            <a:off x="886626" y="3320228"/>
            <a:ext cx="6553200" cy="914400"/>
            <a:chOff x="1066800" y="2536388"/>
            <a:chExt cx="6553200" cy="9144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9F9EFDF-ADA5-C340-5277-EC1EDD571C19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377A8-8274-C6FD-1438-EA63602FE178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Cầu dao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396769-3AAE-3491-1EA6-E1A538BC782A}"/>
              </a:ext>
            </a:extLst>
          </p:cNvPr>
          <p:cNvGrpSpPr/>
          <p:nvPr/>
        </p:nvGrpSpPr>
        <p:grpSpPr>
          <a:xfrm>
            <a:off x="886626" y="4724413"/>
            <a:ext cx="9019374" cy="914400"/>
            <a:chOff x="1066800" y="2536388"/>
            <a:chExt cx="9019374" cy="9144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907662-B975-25EB-901A-E5E5C8D8C9E7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B6A252-38FB-820A-36A4-BB8F4FBF743D}"/>
                </a:ext>
              </a:extLst>
            </p:cNvPr>
            <p:cNvSpPr txBox="1"/>
            <p:nvPr/>
          </p:nvSpPr>
          <p:spPr>
            <a:xfrm>
              <a:off x="2285999" y="2639645"/>
              <a:ext cx="78001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Aptomat (Circuit breaker – CB)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6445CC-DDC7-8375-6F22-6E7662180CA1}"/>
              </a:ext>
            </a:extLst>
          </p:cNvPr>
          <p:cNvGrpSpPr/>
          <p:nvPr/>
        </p:nvGrpSpPr>
        <p:grpSpPr>
          <a:xfrm>
            <a:off x="-457200" y="6000783"/>
            <a:ext cx="8458200" cy="1142991"/>
            <a:chOff x="-457200" y="4343404"/>
            <a:chExt cx="8153400" cy="114299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3122A5-DEFB-2915-3FCD-EE5BC166F7FF}"/>
                </a:ext>
              </a:extLst>
            </p:cNvPr>
            <p:cNvCxnSpPr>
              <a:cxnSpLocks/>
            </p:cNvCxnSpPr>
            <p:nvPr/>
          </p:nvCxnSpPr>
          <p:spPr>
            <a:xfrm>
              <a:off x="-457200" y="4914900"/>
              <a:ext cx="1295400" cy="0"/>
            </a:xfrm>
            <a:prstGeom prst="line">
              <a:avLst/>
            </a:prstGeom>
            <a:ln w="57150">
              <a:solidFill>
                <a:srgbClr val="505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1E6703F-E001-E70A-B12F-9948A3514532}"/>
                </a:ext>
              </a:extLst>
            </p:cNvPr>
            <p:cNvSpPr/>
            <p:nvPr/>
          </p:nvSpPr>
          <p:spPr>
            <a:xfrm>
              <a:off x="838200" y="4343404"/>
              <a:ext cx="6858000" cy="1142991"/>
            </a:xfrm>
            <a:prstGeom prst="roundRect">
              <a:avLst>
                <a:gd name="adj" fmla="val 10417"/>
              </a:avLst>
            </a:prstGeom>
            <a:solidFill>
              <a:schemeClr val="bg1"/>
            </a:solidFill>
            <a:ln w="38100">
              <a:solidFill>
                <a:srgbClr val="505A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THIẾT BỊ  LẤY ĐIỆN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B58D39-7AF4-D365-87E6-3D849E606ED4}"/>
              </a:ext>
            </a:extLst>
          </p:cNvPr>
          <p:cNvGrpSpPr/>
          <p:nvPr/>
        </p:nvGrpSpPr>
        <p:grpSpPr>
          <a:xfrm>
            <a:off x="886626" y="7609001"/>
            <a:ext cx="6553200" cy="914400"/>
            <a:chOff x="1066800" y="2536388"/>
            <a:chExt cx="6553200" cy="91440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5BB483-F023-8329-0BCE-43013B6128D7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E59B10-7900-9D16-D170-9BB0213DFA2F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Ổ cắm điện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2A5AE36-97D5-0090-2301-FAED7966C4BB}"/>
              </a:ext>
            </a:extLst>
          </p:cNvPr>
          <p:cNvGrpSpPr/>
          <p:nvPr/>
        </p:nvGrpSpPr>
        <p:grpSpPr>
          <a:xfrm>
            <a:off x="886626" y="8909929"/>
            <a:ext cx="6553200" cy="914400"/>
            <a:chOff x="1066800" y="2536388"/>
            <a:chExt cx="6553200" cy="9144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9E8921-2069-D678-78CC-F6F51B7D0006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12C2B8-24F9-D9A5-C56C-419D545429FF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Phích cắm điện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84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A2BB47-561E-6BBB-FC0E-6D1DD8FB1986}"/>
              </a:ext>
            </a:extLst>
          </p:cNvPr>
          <p:cNvSpPr/>
          <p:nvPr/>
        </p:nvSpPr>
        <p:spPr>
          <a:xfrm>
            <a:off x="-914400" y="-266700"/>
            <a:ext cx="10058400" cy="3352800"/>
          </a:xfrm>
          <a:prstGeom prst="rect">
            <a:avLst/>
          </a:prstGeom>
          <a:solidFill>
            <a:srgbClr val="96B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06F311-25FA-2015-4E88-D168C66D87BE}"/>
              </a:ext>
            </a:extLst>
          </p:cNvPr>
          <p:cNvSpPr/>
          <p:nvPr/>
        </p:nvSpPr>
        <p:spPr>
          <a:xfrm>
            <a:off x="9144000" y="7810502"/>
            <a:ext cx="10668000" cy="3505202"/>
          </a:xfrm>
          <a:prstGeom prst="rect">
            <a:avLst/>
          </a:prstGeom>
          <a:solidFill>
            <a:srgbClr val="72A6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879AFB-27C5-C29F-ABD7-939ED3FDB7E4}"/>
              </a:ext>
            </a:extLst>
          </p:cNvPr>
          <p:cNvSpPr/>
          <p:nvPr/>
        </p:nvSpPr>
        <p:spPr>
          <a:xfrm>
            <a:off x="-919163" y="3314700"/>
            <a:ext cx="10058400" cy="228600"/>
          </a:xfrm>
          <a:prstGeom prst="rect">
            <a:avLst/>
          </a:prstGeom>
          <a:solidFill>
            <a:srgbClr val="96B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15686-6B92-FE04-AA8A-3DAC4D3D7A22}"/>
              </a:ext>
            </a:extLst>
          </p:cNvPr>
          <p:cNvSpPr/>
          <p:nvPr/>
        </p:nvSpPr>
        <p:spPr>
          <a:xfrm>
            <a:off x="9139237" y="7367589"/>
            <a:ext cx="10058400" cy="228600"/>
          </a:xfrm>
          <a:prstGeom prst="rect">
            <a:avLst/>
          </a:prstGeom>
          <a:solidFill>
            <a:srgbClr val="72A6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6A527C5F-F0BE-B0AD-8BA1-E757B3418295}"/>
              </a:ext>
            </a:extLst>
          </p:cNvPr>
          <p:cNvSpPr/>
          <p:nvPr/>
        </p:nvSpPr>
        <p:spPr>
          <a:xfrm>
            <a:off x="16078200" y="6438900"/>
            <a:ext cx="1838142" cy="2115017"/>
          </a:xfrm>
          <a:custGeom>
            <a:avLst/>
            <a:gdLst/>
            <a:ahLst/>
            <a:cxnLst/>
            <a:rect l="l" t="t" r="r" b="b"/>
            <a:pathLst>
              <a:path w="2235490" h="2572217">
                <a:moveTo>
                  <a:pt x="0" y="0"/>
                </a:moveTo>
                <a:lnTo>
                  <a:pt x="2235490" y="0"/>
                </a:lnTo>
                <a:lnTo>
                  <a:pt x="2235490" y="2572217"/>
                </a:lnTo>
                <a:lnTo>
                  <a:pt x="0" y="2572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7C476E04-3E4A-C1F0-0AEF-45944BA8DA77}"/>
              </a:ext>
            </a:extLst>
          </p:cNvPr>
          <p:cNvSpPr/>
          <p:nvPr/>
        </p:nvSpPr>
        <p:spPr>
          <a:xfrm>
            <a:off x="457200" y="2294220"/>
            <a:ext cx="2177669" cy="1583759"/>
          </a:xfrm>
          <a:custGeom>
            <a:avLst/>
            <a:gdLst/>
            <a:ahLst/>
            <a:cxnLst/>
            <a:rect l="l" t="t" r="r" b="b"/>
            <a:pathLst>
              <a:path w="2634869" h="1916268">
                <a:moveTo>
                  <a:pt x="0" y="0"/>
                </a:moveTo>
                <a:lnTo>
                  <a:pt x="2634869" y="0"/>
                </a:lnTo>
                <a:lnTo>
                  <a:pt x="2634869" y="1916268"/>
                </a:lnTo>
                <a:lnTo>
                  <a:pt x="0" y="1916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C88BD2-4C49-CC47-6A81-1AE9C2EC8749}"/>
              </a:ext>
            </a:extLst>
          </p:cNvPr>
          <p:cNvSpPr txBox="1"/>
          <p:nvPr/>
        </p:nvSpPr>
        <p:spPr>
          <a:xfrm>
            <a:off x="3888440" y="3643390"/>
            <a:ext cx="10501593" cy="35575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1.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THIẾT BỊ ĐÓNG CẮT </a:t>
            </a:r>
          </a:p>
        </p:txBody>
      </p:sp>
    </p:spTree>
    <p:extLst>
      <p:ext uri="{BB962C8B-B14F-4D97-AF65-F5344CB8AC3E}">
        <p14:creationId xmlns:p14="http://schemas.microsoft.com/office/powerpoint/2010/main" val="27957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6a Non Modular Switch">
            <a:extLst>
              <a:ext uri="{FF2B5EF4-FFF2-40B4-BE49-F238E27FC236}">
                <a16:creationId xmlns:a16="http://schemas.microsoft.com/office/drawing/2014/main" id="{2A193560-9029-D51D-F6B4-29B80A152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5100" l="10000" r="90000">
                        <a14:foregroundMark x1="33333" y1="90600" x2="33333" y2="90600"/>
                        <a14:foregroundMark x1="31333" y1="95100" x2="31333" y2="95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3" t="6000" r="24267" b="1200"/>
          <a:stretch/>
        </p:blipFill>
        <p:spPr bwMode="auto">
          <a:xfrm>
            <a:off x="6527898" y="2895091"/>
            <a:ext cx="3880577" cy="682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9EFA1B3-B359-80DD-96C2-39DDC1462D3B}"/>
              </a:ext>
            </a:extLst>
          </p:cNvPr>
          <p:cNvGrpSpPr/>
          <p:nvPr/>
        </p:nvGrpSpPr>
        <p:grpSpPr>
          <a:xfrm>
            <a:off x="304800" y="1648235"/>
            <a:ext cx="5899550" cy="1895065"/>
            <a:chOff x="364925" y="771426"/>
            <a:chExt cx="5899550" cy="1895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CEBE7F9-7A86-E8F1-95C2-734D00B60000}"/>
                </a:ext>
              </a:extLst>
            </p:cNvPr>
            <p:cNvSpPr/>
            <p:nvPr/>
          </p:nvSpPr>
          <p:spPr>
            <a:xfrm>
              <a:off x="1371600" y="1113819"/>
              <a:ext cx="4892875" cy="1210281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1529C3B-18C9-A287-12A3-5E79840464EB}"/>
                </a:ext>
              </a:extLst>
            </p:cNvPr>
            <p:cNvSpPr/>
            <p:nvPr/>
          </p:nvSpPr>
          <p:spPr>
            <a:xfrm>
              <a:off x="364925" y="771426"/>
              <a:ext cx="2013350" cy="1895065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BCC915-BAAB-9BB1-CFEF-A9BE075C6B60}"/>
                </a:ext>
              </a:extLst>
            </p:cNvPr>
            <p:cNvSpPr txBox="1"/>
            <p:nvPr/>
          </p:nvSpPr>
          <p:spPr>
            <a:xfrm>
              <a:off x="2209800" y="1332338"/>
              <a:ext cx="3886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249E03-2D21-255D-8ED0-01DF03D33FC7}"/>
              </a:ext>
            </a:extLst>
          </p:cNvPr>
          <p:cNvSpPr txBox="1"/>
          <p:nvPr/>
        </p:nvSpPr>
        <p:spPr>
          <a:xfrm>
            <a:off x="6660950" y="1671860"/>
            <a:ext cx="10989174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i="1">
                <a:latin typeface="Arial" panose="020B0604020202020204" pitchFamily="34" charset="0"/>
                <a:cs typeface="Arial" panose="020B0604020202020204" pitchFamily="34" charset="0"/>
              </a:rPr>
              <a:t>Quan sát Hình 1.2 và cho biết: Công tắc điện có cấu tạo gồm những bộ phận nào?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074BDD3-595C-2729-47DB-37AF90DF2192}"/>
              </a:ext>
            </a:extLst>
          </p:cNvPr>
          <p:cNvGrpSpPr/>
          <p:nvPr/>
        </p:nvGrpSpPr>
        <p:grpSpPr>
          <a:xfrm>
            <a:off x="4226588" y="7000101"/>
            <a:ext cx="3119136" cy="1381390"/>
            <a:chOff x="4902401" y="6733910"/>
            <a:chExt cx="3119136" cy="138139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C9932C2-C8F7-3210-AA74-FE7FE542F2ED}"/>
                </a:ext>
              </a:extLst>
            </p:cNvPr>
            <p:cNvCxnSpPr>
              <a:cxnSpLocks/>
            </p:cNvCxnSpPr>
            <p:nvPr/>
          </p:nvCxnSpPr>
          <p:spPr>
            <a:xfrm>
              <a:off x="5300362" y="7429500"/>
              <a:ext cx="2721175" cy="685800"/>
            </a:xfrm>
            <a:prstGeom prst="bentConnector3">
              <a:avLst>
                <a:gd name="adj1" fmla="val 12722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D63ED0-9DB2-4176-1781-C897B3FA7434}"/>
                </a:ext>
              </a:extLst>
            </p:cNvPr>
            <p:cNvSpPr txBox="1"/>
            <p:nvPr/>
          </p:nvSpPr>
          <p:spPr>
            <a:xfrm>
              <a:off x="4902401" y="6733910"/>
              <a:ext cx="1142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18D1CF9-74B4-8BD0-4562-6853ED51E342}"/>
              </a:ext>
            </a:extLst>
          </p:cNvPr>
          <p:cNvGrpSpPr/>
          <p:nvPr/>
        </p:nvGrpSpPr>
        <p:grpSpPr>
          <a:xfrm>
            <a:off x="4217063" y="4784168"/>
            <a:ext cx="3092267" cy="1311323"/>
            <a:chOff x="4892876" y="4517977"/>
            <a:chExt cx="3092267" cy="1311323"/>
          </a:xfrm>
        </p:grpSpPr>
        <p:cxnSp>
          <p:nvCxnSpPr>
            <p:cNvPr id="23" name="Straight Connector 11">
              <a:extLst>
                <a:ext uri="{FF2B5EF4-FFF2-40B4-BE49-F238E27FC236}">
                  <a16:creationId xmlns:a16="http://schemas.microsoft.com/office/drawing/2014/main" id="{274360E6-9763-71F3-F182-142C558DD812}"/>
                </a:ext>
              </a:extLst>
            </p:cNvPr>
            <p:cNvCxnSpPr>
              <a:cxnSpLocks/>
            </p:cNvCxnSpPr>
            <p:nvPr/>
          </p:nvCxnSpPr>
          <p:spPr>
            <a:xfrm>
              <a:off x="5263968" y="5143500"/>
              <a:ext cx="2721175" cy="685800"/>
            </a:xfrm>
            <a:prstGeom prst="bentConnector3">
              <a:avLst>
                <a:gd name="adj1" fmla="val 12722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C82FF6-25CA-ABDE-FB61-E03AA96767F8}"/>
                </a:ext>
              </a:extLst>
            </p:cNvPr>
            <p:cNvSpPr txBox="1"/>
            <p:nvPr/>
          </p:nvSpPr>
          <p:spPr>
            <a:xfrm>
              <a:off x="4892876" y="4517977"/>
              <a:ext cx="1142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074A75B-AD87-BC4C-56A8-77AF34BCEC8D}"/>
              </a:ext>
            </a:extLst>
          </p:cNvPr>
          <p:cNvGrpSpPr/>
          <p:nvPr/>
        </p:nvGrpSpPr>
        <p:grpSpPr>
          <a:xfrm>
            <a:off x="9696913" y="4720547"/>
            <a:ext cx="3952873" cy="2825417"/>
            <a:chOff x="10372726" y="4454356"/>
            <a:chExt cx="3952873" cy="282541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8722374-D5C5-85D0-3AD4-BCA5EEE8E762}"/>
                </a:ext>
              </a:extLst>
            </p:cNvPr>
            <p:cNvSpPr txBox="1"/>
            <p:nvPr/>
          </p:nvSpPr>
          <p:spPr>
            <a:xfrm>
              <a:off x="13182600" y="4454356"/>
              <a:ext cx="11429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(3)</a:t>
              </a:r>
            </a:p>
          </p:txBody>
        </p:sp>
        <p:cxnSp>
          <p:nvCxnSpPr>
            <p:cNvPr id="28" name="Straight Connector 11">
              <a:extLst>
                <a:ext uri="{FF2B5EF4-FFF2-40B4-BE49-F238E27FC236}">
                  <a16:creationId xmlns:a16="http://schemas.microsoft.com/office/drawing/2014/main" id="{D1CB5EBA-91CB-499D-C8B0-296CD40065C9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72726" y="5143499"/>
              <a:ext cx="3648075" cy="1202575"/>
            </a:xfrm>
            <a:prstGeom prst="bentConnector3">
              <a:avLst>
                <a:gd name="adj1" fmla="val 15144"/>
              </a:avLst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1">
              <a:extLst>
                <a:ext uri="{FF2B5EF4-FFF2-40B4-BE49-F238E27FC236}">
                  <a16:creationId xmlns:a16="http://schemas.microsoft.com/office/drawing/2014/main" id="{ED9C9C95-DDBD-3577-5329-CDCBBF9478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2727" y="6346072"/>
              <a:ext cx="3099144" cy="933701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4109161" y="9480325"/>
            <a:ext cx="79849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i="1">
                <a:latin typeface="Arial" panose="020B0604020202020204" pitchFamily="34" charset="0"/>
                <a:cs typeface="Arial" panose="020B0604020202020204" pitchFamily="34" charset="0"/>
              </a:rPr>
              <a:t>Hình 1.2. </a:t>
            </a:r>
            <a:r>
              <a:rPr lang="en-US" sz="3300" i="1">
                <a:latin typeface="Arial" panose="020B0604020202020204" pitchFamily="34" charset="0"/>
                <a:cs typeface="Arial" panose="020B0604020202020204" pitchFamily="34" charset="0"/>
              </a:rPr>
              <a:t>Cấu tạo của công tắc hai cực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E691C9-71A8-29B3-9662-852B06389D77}"/>
              </a:ext>
            </a:extLst>
          </p:cNvPr>
          <p:cNvSpPr txBox="1"/>
          <p:nvPr/>
        </p:nvSpPr>
        <p:spPr>
          <a:xfrm>
            <a:off x="1673042" y="4691835"/>
            <a:ext cx="291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Nút bật tắt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23F81E-CF3D-48CC-9006-27738DA2A7F8}"/>
              </a:ext>
            </a:extLst>
          </p:cNvPr>
          <p:cNvSpPr txBox="1"/>
          <p:nvPr/>
        </p:nvSpPr>
        <p:spPr>
          <a:xfrm>
            <a:off x="3130598" y="6982333"/>
            <a:ext cx="147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B10C11-645E-0394-1D0B-630B6B4CA9C9}"/>
              </a:ext>
            </a:extLst>
          </p:cNvPr>
          <p:cNvSpPr txBox="1"/>
          <p:nvPr/>
        </p:nvSpPr>
        <p:spPr>
          <a:xfrm>
            <a:off x="13503011" y="4997546"/>
            <a:ext cx="388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latin typeface="Arial" panose="020B0604020202020204" pitchFamily="34" charset="0"/>
                <a:cs typeface="Arial" panose="020B0604020202020204" pitchFamily="34" charset="0"/>
              </a:rPr>
              <a:t>Các cực nối điện</a:t>
            </a:r>
          </a:p>
        </p:txBody>
      </p:sp>
      <p:sp>
        <p:nvSpPr>
          <p:cNvPr id="57" name="Freeform 6">
            <a:extLst>
              <a:ext uri="{FF2B5EF4-FFF2-40B4-BE49-F238E27FC236}">
                <a16:creationId xmlns:a16="http://schemas.microsoft.com/office/drawing/2014/main" id="{FDAF0FF1-36C6-CBC1-D524-97D5C54BEA30}"/>
              </a:ext>
            </a:extLst>
          </p:cNvPr>
          <p:cNvSpPr/>
          <p:nvPr/>
        </p:nvSpPr>
        <p:spPr>
          <a:xfrm>
            <a:off x="13433553" y="8966937"/>
            <a:ext cx="6096914" cy="1102526"/>
          </a:xfrm>
          <a:custGeom>
            <a:avLst/>
            <a:gdLst/>
            <a:ahLst/>
            <a:cxnLst/>
            <a:rect l="l" t="t" r="r" b="b"/>
            <a:pathLst>
              <a:path w="16230600" h="2935034">
                <a:moveTo>
                  <a:pt x="0" y="0"/>
                </a:moveTo>
                <a:lnTo>
                  <a:pt x="16230600" y="0"/>
                </a:lnTo>
                <a:lnTo>
                  <a:pt x="16230600" y="2935033"/>
                </a:lnTo>
                <a:lnTo>
                  <a:pt x="0" y="29350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8" name="Freeform 2">
            <a:extLst>
              <a:ext uri="{FF2B5EF4-FFF2-40B4-BE49-F238E27FC236}">
                <a16:creationId xmlns:a16="http://schemas.microsoft.com/office/drawing/2014/main" id="{9C595039-EB67-B041-C420-291AA136BF79}"/>
              </a:ext>
            </a:extLst>
          </p:cNvPr>
          <p:cNvSpPr/>
          <p:nvPr/>
        </p:nvSpPr>
        <p:spPr>
          <a:xfrm rot="19530322">
            <a:off x="337242" y="8589372"/>
            <a:ext cx="1304769" cy="1596048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609600" y="495300"/>
            <a:ext cx="5562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Công tắc điện </a:t>
            </a:r>
          </a:p>
        </p:txBody>
      </p:sp>
    </p:spTree>
    <p:extLst>
      <p:ext uri="{BB962C8B-B14F-4D97-AF65-F5344CB8AC3E}">
        <p14:creationId xmlns:p14="http://schemas.microsoft.com/office/powerpoint/2010/main" val="28409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4" grpId="0"/>
      <p:bldP spid="55" grpId="0"/>
      <p:bldP spid="56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B7F4FF3C-0745-87D0-D800-896D53ED392B}"/>
              </a:ext>
            </a:extLst>
          </p:cNvPr>
          <p:cNvGrpSpPr/>
          <p:nvPr/>
        </p:nvGrpSpPr>
        <p:grpSpPr>
          <a:xfrm>
            <a:off x="650081" y="342900"/>
            <a:ext cx="16987838" cy="2438789"/>
            <a:chOff x="538162" y="3559430"/>
            <a:chExt cx="16987838" cy="24387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BC57909-CF22-968C-3299-61A38CF7D732}"/>
                </a:ext>
              </a:extLst>
            </p:cNvPr>
            <p:cNvSpPr/>
            <p:nvPr/>
          </p:nvSpPr>
          <p:spPr>
            <a:xfrm>
              <a:off x="685800" y="3559430"/>
              <a:ext cx="16687800" cy="17364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65A28B-D795-5E59-3D6B-5E5EA1A68B03}"/>
                </a:ext>
              </a:extLst>
            </p:cNvPr>
            <p:cNvSpPr/>
            <p:nvPr/>
          </p:nvSpPr>
          <p:spPr>
            <a:xfrm>
              <a:off x="838200" y="3711830"/>
              <a:ext cx="16687800" cy="1736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56B0F92-5380-348D-B9F5-C6FF9874D456}"/>
                </a:ext>
              </a:extLst>
            </p:cNvPr>
            <p:cNvGrpSpPr/>
            <p:nvPr/>
          </p:nvGrpSpPr>
          <p:grpSpPr>
            <a:xfrm>
              <a:off x="538162" y="4169419"/>
              <a:ext cx="1708660" cy="1828800"/>
              <a:chOff x="5181600" y="2143125"/>
              <a:chExt cx="3657600" cy="3914775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EB8AD281-1EBE-D06C-C0EE-94E9F226E457}"/>
                  </a:ext>
                </a:extLst>
              </p:cNvPr>
              <p:cNvSpPr/>
              <p:nvPr/>
            </p:nvSpPr>
            <p:spPr>
              <a:xfrm>
                <a:off x="5181600" y="2143125"/>
                <a:ext cx="3657600" cy="3657600"/>
              </a:xfrm>
              <a:custGeom>
                <a:avLst/>
                <a:gdLst/>
                <a:ahLst/>
                <a:cxnLst/>
                <a:rect l="l" t="t" r="r" b="b"/>
                <a:pathLst>
                  <a:path w="4114800" h="4114800">
                    <a:moveTo>
                      <a:pt x="0" y="0"/>
                    </a:moveTo>
                    <a:lnTo>
                      <a:pt x="4114800" y="0"/>
                    </a:lnTo>
                    <a:lnTo>
                      <a:pt x="4114800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131BE711-9128-6C8F-E934-9F7439BAF692}"/>
                  </a:ext>
                </a:extLst>
              </p:cNvPr>
              <p:cNvSpPr/>
              <p:nvPr/>
            </p:nvSpPr>
            <p:spPr>
              <a:xfrm flipH="1">
                <a:off x="6324600" y="4229100"/>
                <a:ext cx="2209800" cy="1828800"/>
              </a:xfrm>
              <a:custGeom>
                <a:avLst/>
                <a:gdLst/>
                <a:ahLst/>
                <a:cxnLst/>
                <a:rect l="l" t="t" r="r" b="b"/>
                <a:pathLst>
                  <a:path w="4114800" h="4114800">
                    <a:moveTo>
                      <a:pt x="0" y="0"/>
                    </a:moveTo>
                    <a:lnTo>
                      <a:pt x="4114800" y="0"/>
                    </a:lnTo>
                    <a:lnTo>
                      <a:pt x="4114800" y="4114800"/>
                    </a:lnTo>
                    <a:lnTo>
                      <a:pt x="0" y="41148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334B1C9-94C9-8F24-A6A2-F93CA6BCC6DD}"/>
                </a:ext>
              </a:extLst>
            </p:cNvPr>
            <p:cNvSpPr txBox="1"/>
            <p:nvPr/>
          </p:nvSpPr>
          <p:spPr>
            <a:xfrm>
              <a:off x="2394460" y="3673730"/>
              <a:ext cx="15035249" cy="17522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800"/>
                <a:t>Có nhiều loại công tắc điện khác nhau tùy vào kiểu nút bật tắt và số lượng cực nối điện.</a:t>
              </a:r>
              <a:endParaRPr lang="en-US" sz="38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9A93F2-DAD6-6A2D-171C-847CB3B13B23}"/>
              </a:ext>
            </a:extLst>
          </p:cNvPr>
          <p:cNvGrpSpPr/>
          <p:nvPr/>
        </p:nvGrpSpPr>
        <p:grpSpPr>
          <a:xfrm>
            <a:off x="386871" y="3206240"/>
            <a:ext cx="3753389" cy="3546209"/>
            <a:chOff x="1058208" y="3587240"/>
            <a:chExt cx="3753389" cy="354620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260BB7-C5BD-E51F-BEA8-85ED3AB66B2F}"/>
                </a:ext>
              </a:extLst>
            </p:cNvPr>
            <p:cNvSpPr txBox="1"/>
            <p:nvPr/>
          </p:nvSpPr>
          <p:spPr>
            <a:xfrm>
              <a:off x="1058208" y="6579451"/>
              <a:ext cx="37533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hai cực </a:t>
              </a:r>
            </a:p>
          </p:txBody>
        </p:sp>
        <p:pic>
          <p:nvPicPr>
            <p:cNvPr id="2056" name="Picture 8" descr="Công tắc ba 1 chiều SINO S983D1 - Tổng kho Sino chiết khấu cao">
              <a:extLst>
                <a:ext uri="{FF2B5EF4-FFF2-40B4-BE49-F238E27FC236}">
                  <a16:creationId xmlns:a16="http://schemas.microsoft.com/office/drawing/2014/main" id="{41A39CC0-82F4-EDDF-06AB-A3587FA8C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235" y="3587240"/>
              <a:ext cx="2913336" cy="2913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1490E90-4550-FAF9-7680-1F2132B35C98}"/>
              </a:ext>
            </a:extLst>
          </p:cNvPr>
          <p:cNvGrpSpPr/>
          <p:nvPr/>
        </p:nvGrpSpPr>
        <p:grpSpPr>
          <a:xfrm>
            <a:off x="4360717" y="3272939"/>
            <a:ext cx="4802805" cy="3496391"/>
            <a:chOff x="4403470" y="3572707"/>
            <a:chExt cx="4802805" cy="3496391"/>
          </a:xfrm>
        </p:grpSpPr>
        <p:pic>
          <p:nvPicPr>
            <p:cNvPr id="2052" name="Picture 4" descr="Công Tắc 3 Cực Là Gì? Đấu Công Tắc 3 Cực Đúng Kỹ Thuật">
              <a:extLst>
                <a:ext uri="{FF2B5EF4-FFF2-40B4-BE49-F238E27FC236}">
                  <a16:creationId xmlns:a16="http://schemas.microsoft.com/office/drawing/2014/main" id="{ACB952C2-2174-B4C3-0412-962EF604E5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3470" y="3572707"/>
              <a:ext cx="4802805" cy="2933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1EDDCB-0F3C-7296-A2B4-E7F9F97BB0DC}"/>
                </a:ext>
              </a:extLst>
            </p:cNvPr>
            <p:cNvSpPr txBox="1"/>
            <p:nvPr/>
          </p:nvSpPr>
          <p:spPr>
            <a:xfrm>
              <a:off x="4865030" y="6515100"/>
              <a:ext cx="37533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ba cực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A5DBC49-04B6-B216-409B-25C91AC4C950}"/>
              </a:ext>
            </a:extLst>
          </p:cNvPr>
          <p:cNvGrpSpPr/>
          <p:nvPr/>
        </p:nvGrpSpPr>
        <p:grpSpPr>
          <a:xfrm>
            <a:off x="9512147" y="3206240"/>
            <a:ext cx="3753389" cy="3469549"/>
            <a:chOff x="9886411" y="3663167"/>
            <a:chExt cx="3753389" cy="3469549"/>
          </a:xfrm>
        </p:grpSpPr>
        <p:pic>
          <p:nvPicPr>
            <p:cNvPr id="2060" name="Picture 12" descr="Công Tắc Gạt Đảo Chiều Động Cơ 1322 6 Chân 250VAC-15A | Linh Kiện Điện Tử 3M">
              <a:extLst>
                <a:ext uri="{FF2B5EF4-FFF2-40B4-BE49-F238E27FC236}">
                  <a16:creationId xmlns:a16="http://schemas.microsoft.com/office/drawing/2014/main" id="{F6B22F3D-F43F-D968-81F4-9C5272D3B4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8" r="12231"/>
            <a:stretch/>
          </p:blipFill>
          <p:spPr bwMode="auto">
            <a:xfrm>
              <a:off x="10086794" y="3663167"/>
              <a:ext cx="3400606" cy="2933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01C9F2-EFBE-6F3B-C610-BF422037B024}"/>
                </a:ext>
              </a:extLst>
            </p:cNvPr>
            <p:cNvSpPr txBox="1"/>
            <p:nvPr/>
          </p:nvSpPr>
          <p:spPr>
            <a:xfrm>
              <a:off x="9886411" y="6578718"/>
              <a:ext cx="37533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gạt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D15EC09-254A-64DC-951A-DB92342496C8}"/>
              </a:ext>
            </a:extLst>
          </p:cNvPr>
          <p:cNvGrpSpPr/>
          <p:nvPr/>
        </p:nvGrpSpPr>
        <p:grpSpPr>
          <a:xfrm>
            <a:off x="13701200" y="3221234"/>
            <a:ext cx="3840428" cy="3531215"/>
            <a:chOff x="13400361" y="3602234"/>
            <a:chExt cx="3840428" cy="3531215"/>
          </a:xfrm>
        </p:grpSpPr>
        <p:pic>
          <p:nvPicPr>
            <p:cNvPr id="2058" name="Picture 10" descr="Công Tắc Rùa - Công Tắc Treo - Công Tắc 2 Cực | Lazada.vn">
              <a:extLst>
                <a:ext uri="{FF2B5EF4-FFF2-40B4-BE49-F238E27FC236}">
                  <a16:creationId xmlns:a16="http://schemas.microsoft.com/office/drawing/2014/main" id="{D802FF4C-E087-ABFC-9042-BF90ED20AE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12" b="15547"/>
            <a:stretch/>
          </p:blipFill>
          <p:spPr bwMode="auto">
            <a:xfrm>
              <a:off x="13400361" y="3602234"/>
              <a:ext cx="3817531" cy="289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5FD84F-79F1-324F-879D-3610B47D2CE0}"/>
                </a:ext>
              </a:extLst>
            </p:cNvPr>
            <p:cNvSpPr txBox="1"/>
            <p:nvPr/>
          </p:nvSpPr>
          <p:spPr>
            <a:xfrm>
              <a:off x="13487400" y="6579451"/>
              <a:ext cx="37533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treo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BADC5C-F920-E566-2FA8-5011BA5AA3AA}"/>
              </a:ext>
            </a:extLst>
          </p:cNvPr>
          <p:cNvGrpSpPr/>
          <p:nvPr/>
        </p:nvGrpSpPr>
        <p:grpSpPr>
          <a:xfrm>
            <a:off x="415446" y="7094046"/>
            <a:ext cx="8587742" cy="2974653"/>
            <a:chOff x="415446" y="7094046"/>
            <a:chExt cx="8587742" cy="2974653"/>
          </a:xfrm>
        </p:grpSpPr>
        <p:pic>
          <p:nvPicPr>
            <p:cNvPr id="2062" name="Picture 14" descr="Công tắc thông minh là gì? Có tốt không? Có nên mua không?">
              <a:extLst>
                <a:ext uri="{FF2B5EF4-FFF2-40B4-BE49-F238E27FC236}">
                  <a16:creationId xmlns:a16="http://schemas.microsoft.com/office/drawing/2014/main" id="{046BD8F0-DF6B-98B3-43DC-6A7355270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9767" y="7094046"/>
              <a:ext cx="4623421" cy="2850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8D317C-F141-F30D-21C2-0DC9B40954C1}"/>
                </a:ext>
              </a:extLst>
            </p:cNvPr>
            <p:cNvSpPr txBox="1"/>
            <p:nvPr/>
          </p:nvSpPr>
          <p:spPr>
            <a:xfrm>
              <a:off x="415446" y="9514701"/>
              <a:ext cx="37533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thông minh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CC7F8EB-907B-7FDC-DD7E-9789C07A8F14}"/>
              </a:ext>
            </a:extLst>
          </p:cNvPr>
          <p:cNvGrpSpPr/>
          <p:nvPr/>
        </p:nvGrpSpPr>
        <p:grpSpPr>
          <a:xfrm>
            <a:off x="9499404" y="7091781"/>
            <a:ext cx="7670764" cy="2862618"/>
            <a:chOff x="9499404" y="7091781"/>
            <a:chExt cx="7670764" cy="2862618"/>
          </a:xfrm>
        </p:grpSpPr>
        <p:pic>
          <p:nvPicPr>
            <p:cNvPr id="2054" name="Picture 6" descr="Công Tắc Xoay 3 Vị Trí - Phụ Kiện Tủ Điện Master">
              <a:extLst>
                <a:ext uri="{FF2B5EF4-FFF2-40B4-BE49-F238E27FC236}">
                  <a16:creationId xmlns:a16="http://schemas.microsoft.com/office/drawing/2014/main" id="{0586059E-7472-30A6-B553-0DC1721F7E9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207" b="21122"/>
            <a:stretch/>
          </p:blipFill>
          <p:spPr bwMode="auto">
            <a:xfrm>
              <a:off x="9499404" y="7091781"/>
              <a:ext cx="4343400" cy="2852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3EF875-A408-E5DF-EDD6-79ED83EB4A51}"/>
                </a:ext>
              </a:extLst>
            </p:cNvPr>
            <p:cNvSpPr txBox="1"/>
            <p:nvPr/>
          </p:nvSpPr>
          <p:spPr>
            <a:xfrm>
              <a:off x="13941570" y="9400401"/>
              <a:ext cx="322859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i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 tắc xoay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61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21535D-DDE8-4BA8-254A-AA441536BA89}"/>
              </a:ext>
            </a:extLst>
          </p:cNvPr>
          <p:cNvCxnSpPr>
            <a:cxnSpLocks/>
          </p:cNvCxnSpPr>
          <p:nvPr/>
        </p:nvCxnSpPr>
        <p:spPr>
          <a:xfrm>
            <a:off x="7519206" y="-247650"/>
            <a:ext cx="0" cy="107823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5FDF74-F896-7F3B-7159-7A96C6C3C71C}"/>
              </a:ext>
            </a:extLst>
          </p:cNvPr>
          <p:cNvGrpSpPr/>
          <p:nvPr/>
        </p:nvGrpSpPr>
        <p:grpSpPr>
          <a:xfrm>
            <a:off x="152400" y="1303744"/>
            <a:ext cx="4838700" cy="8067764"/>
            <a:chOff x="609600" y="1943100"/>
            <a:chExt cx="4838700" cy="8067764"/>
          </a:xfrm>
        </p:grpSpPr>
        <p:pic>
          <p:nvPicPr>
            <p:cNvPr id="11" name="Picture 4" descr="6a Non Modular Switch">
              <a:extLst>
                <a:ext uri="{FF2B5EF4-FFF2-40B4-BE49-F238E27FC236}">
                  <a16:creationId xmlns:a16="http://schemas.microsoft.com/office/drawing/2014/main" id="{433DECE4-092F-D939-95AF-81AF813492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5100" l="10000" r="90000">
                          <a14:foregroundMark x1="33333" y1="90600" x2="33333" y2="90600"/>
                          <a14:foregroundMark x1="31333" y1="95100" x2="31333" y2="95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3" t="6000" r="24267" b="1200"/>
            <a:stretch/>
          </p:blipFill>
          <p:spPr bwMode="auto">
            <a:xfrm>
              <a:off x="1143000" y="1943100"/>
              <a:ext cx="4114800" cy="7232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B8977F-6B8F-3DDB-AA43-6EEA77DE77E3}"/>
                </a:ext>
              </a:extLst>
            </p:cNvPr>
            <p:cNvSpPr txBox="1"/>
            <p:nvPr/>
          </p:nvSpPr>
          <p:spPr>
            <a:xfrm>
              <a:off x="609600" y="9410700"/>
              <a:ext cx="48387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300" i="1">
                  <a:latin typeface="Arial" panose="020B0604020202020204" pitchFamily="34" charset="0"/>
                  <a:cs typeface="Arial" panose="020B0604020202020204" pitchFamily="34" charset="0"/>
                </a:rPr>
                <a:t>Công tắc hai cực 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C7CCF8-C495-AE15-3C04-AD566E6AC682}"/>
              </a:ext>
            </a:extLst>
          </p:cNvPr>
          <p:cNvSpPr/>
          <p:nvPr/>
        </p:nvSpPr>
        <p:spPr>
          <a:xfrm>
            <a:off x="5461806" y="1524000"/>
            <a:ext cx="4114800" cy="9906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Chức năng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4FEBE6-CF90-379E-0C6E-FD063F3F5CD6}"/>
              </a:ext>
            </a:extLst>
          </p:cNvPr>
          <p:cNvSpPr txBox="1"/>
          <p:nvPr/>
        </p:nvSpPr>
        <p:spPr>
          <a:xfrm>
            <a:off x="9906000" y="1193464"/>
            <a:ext cx="790653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Là thiết bị dùng để đóng cắt điện cho các đồ dùng, thiết bị điện.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08D7143-76EC-273D-CDB0-AA3AD9060840}"/>
              </a:ext>
            </a:extLst>
          </p:cNvPr>
          <p:cNvSpPr/>
          <p:nvPr/>
        </p:nvSpPr>
        <p:spPr>
          <a:xfrm>
            <a:off x="5461806" y="4285267"/>
            <a:ext cx="4114800" cy="9906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Cấu tạo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FA5140-6BA2-0484-BE13-CBE4885D0C8E}"/>
              </a:ext>
            </a:extLst>
          </p:cNvPr>
          <p:cNvSpPr txBox="1"/>
          <p:nvPr/>
        </p:nvSpPr>
        <p:spPr>
          <a:xfrm>
            <a:off x="9906000" y="3954731"/>
            <a:ext cx="790653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Gồm ba bộ phận: nút bật tắt, vỏ, các cực nối điện.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0A061A-9D00-CA94-0081-7CBAFC845CFB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4049989" y="2191828"/>
            <a:ext cx="230717" cy="299811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3010CE4-D81F-D9ED-E1BC-9F26CAF68343}"/>
              </a:ext>
            </a:extLst>
          </p:cNvPr>
          <p:cNvCxnSpPr>
            <a:cxnSpLocks/>
            <a:endCxn id="49" idx="2"/>
          </p:cNvCxnSpPr>
          <p:nvPr/>
        </p:nvCxnSpPr>
        <p:spPr>
          <a:xfrm flipV="1">
            <a:off x="3728130" y="2191828"/>
            <a:ext cx="552576" cy="3687018"/>
          </a:xfrm>
          <a:prstGeom prst="straightConnector1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88956ED-C933-B3BC-F58E-70292B012416}"/>
              </a:ext>
            </a:extLst>
          </p:cNvPr>
          <p:cNvSpPr txBox="1"/>
          <p:nvPr/>
        </p:nvSpPr>
        <p:spPr>
          <a:xfrm>
            <a:off x="3175806" y="800100"/>
            <a:ext cx="220980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làm bằng đồng </a:t>
            </a:r>
          </a:p>
        </p:txBody>
      </p:sp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70DE8271-5C8F-8FBE-886D-5D8E95F23361}"/>
              </a:ext>
            </a:extLst>
          </p:cNvPr>
          <p:cNvCxnSpPr>
            <a:cxnSpLocks/>
            <a:stCxn id="2048" idx="2"/>
          </p:cNvCxnSpPr>
          <p:nvPr/>
        </p:nvCxnSpPr>
        <p:spPr>
          <a:xfrm rot="5400000" flipH="1">
            <a:off x="2863895" y="5176358"/>
            <a:ext cx="1848730" cy="2509876"/>
          </a:xfrm>
          <a:prstGeom prst="bentConnector4">
            <a:avLst>
              <a:gd name="adj1" fmla="val -12365"/>
              <a:gd name="adj2" fmla="val 79408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>
            <a:extLst>
              <a:ext uri="{FF2B5EF4-FFF2-40B4-BE49-F238E27FC236}">
                <a16:creationId xmlns:a16="http://schemas.microsoft.com/office/drawing/2014/main" id="{D4067E4F-8A04-182D-ED87-0EC5EC1DDC9E}"/>
              </a:ext>
            </a:extLst>
          </p:cNvPr>
          <p:cNvSpPr txBox="1"/>
          <p:nvPr/>
        </p:nvSpPr>
        <p:spPr>
          <a:xfrm>
            <a:off x="3566987" y="5963933"/>
            <a:ext cx="2952422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làm </a:t>
            </a:r>
          </a:p>
          <a:p>
            <a:pPr algn="ctr">
              <a:lnSpc>
                <a:spcPct val="150000"/>
              </a:lnSpc>
            </a:pPr>
            <a:r>
              <a:rPr lang="en-US" sz="3000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nhựa </a:t>
            </a:r>
          </a:p>
        </p:txBody>
      </p:sp>
      <p:sp>
        <p:nvSpPr>
          <p:cNvPr id="2055" name="Rectangle: Rounded Corners 2054">
            <a:extLst>
              <a:ext uri="{FF2B5EF4-FFF2-40B4-BE49-F238E27FC236}">
                <a16:creationId xmlns:a16="http://schemas.microsoft.com/office/drawing/2014/main" id="{3167620B-4837-9D0B-C772-B3179CFF5603}"/>
              </a:ext>
            </a:extLst>
          </p:cNvPr>
          <p:cNvSpPr/>
          <p:nvPr/>
        </p:nvSpPr>
        <p:spPr>
          <a:xfrm>
            <a:off x="5461806" y="8147081"/>
            <a:ext cx="4114800" cy="9906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Thông số 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3A7F01FB-27F2-6C4F-E1FE-71889A1065AE}"/>
              </a:ext>
            </a:extLst>
          </p:cNvPr>
          <p:cNvSpPr txBox="1"/>
          <p:nvPr/>
        </p:nvSpPr>
        <p:spPr>
          <a:xfrm>
            <a:off x="9905998" y="7236024"/>
            <a:ext cx="5531101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Thông số về dòng điện, điện áp định mức thường in trên vỏ. </a:t>
            </a:r>
          </a:p>
        </p:txBody>
      </p:sp>
      <p:pic>
        <p:nvPicPr>
          <p:cNvPr id="3080" name="Picture 8" descr="Công tắc 2 cực 20A - Sino Vanlock - SCMD20/NS giá rẻ nhất - Phương Minh">
            <a:extLst>
              <a:ext uri="{FF2B5EF4-FFF2-40B4-BE49-F238E27FC236}">
                <a16:creationId xmlns:a16="http://schemas.microsoft.com/office/drawing/2014/main" id="{45AD5B4C-A6FE-A4F2-8FB6-A212F84D42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83" b="23783"/>
          <a:stretch/>
        </p:blipFill>
        <p:spPr bwMode="auto">
          <a:xfrm rot="16200000">
            <a:off x="14189150" y="6697827"/>
            <a:ext cx="4772025" cy="25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36" grpId="0" animBg="1"/>
      <p:bldP spid="37" grpId="0"/>
      <p:bldP spid="49" grpId="0"/>
      <p:bldP spid="2048" grpId="0"/>
      <p:bldP spid="2055" grpId="0" animBg="1"/>
      <p:bldP spid="20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086B52B-7EFB-AFD2-DDE5-AA700A206382}"/>
              </a:ext>
            </a:extLst>
          </p:cNvPr>
          <p:cNvGrpSpPr/>
          <p:nvPr/>
        </p:nvGrpSpPr>
        <p:grpSpPr>
          <a:xfrm>
            <a:off x="1094553" y="876300"/>
            <a:ext cx="7897047" cy="7424064"/>
            <a:chOff x="762000" y="647700"/>
            <a:chExt cx="7897047" cy="7424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A370FCD-DB67-5DA5-0D2D-799A97C8F606}"/>
                </a:ext>
              </a:extLst>
            </p:cNvPr>
            <p:cNvSpPr/>
            <p:nvPr/>
          </p:nvSpPr>
          <p:spPr>
            <a:xfrm>
              <a:off x="762000" y="647700"/>
              <a:ext cx="7377113" cy="6553200"/>
            </a:xfrm>
            <a:prstGeom prst="roundRect">
              <a:avLst>
                <a:gd name="adj" fmla="val 445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2ACE80C9-BE77-265B-D1C2-126A585C78E1}"/>
                </a:ext>
              </a:extLst>
            </p:cNvPr>
            <p:cNvSpPr/>
            <p:nvPr/>
          </p:nvSpPr>
          <p:spPr>
            <a:xfrm rot="20065152">
              <a:off x="6581677" y="5464186"/>
              <a:ext cx="2077370" cy="2607578"/>
            </a:xfrm>
            <a:custGeom>
              <a:avLst/>
              <a:gdLst/>
              <a:ahLst/>
              <a:cxnLst/>
              <a:rect l="l" t="t" r="r" b="b"/>
              <a:pathLst>
                <a:path w="6556248" h="8229600">
                  <a:moveTo>
                    <a:pt x="0" y="0"/>
                  </a:moveTo>
                  <a:lnTo>
                    <a:pt x="6556248" y="0"/>
                  </a:lnTo>
                  <a:lnTo>
                    <a:pt x="6556248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sp>
      </p:grpSp>
      <p:sp>
        <p:nvSpPr>
          <p:cNvPr id="5" name="Freeform 7">
            <a:extLst>
              <a:ext uri="{FF2B5EF4-FFF2-40B4-BE49-F238E27FC236}">
                <a16:creationId xmlns:a16="http://schemas.microsoft.com/office/drawing/2014/main" id="{D72FDEFF-6E20-4503-3F80-1126D8E9EC45}"/>
              </a:ext>
            </a:extLst>
          </p:cNvPr>
          <p:cNvSpPr/>
          <p:nvPr/>
        </p:nvSpPr>
        <p:spPr>
          <a:xfrm>
            <a:off x="10058400" y="4000500"/>
            <a:ext cx="7956530" cy="6305550"/>
          </a:xfrm>
          <a:custGeom>
            <a:avLst/>
            <a:gdLst/>
            <a:ahLst/>
            <a:cxnLst/>
            <a:rect l="l" t="t" r="r" b="b"/>
            <a:pathLst>
              <a:path w="10384353" h="8229600">
                <a:moveTo>
                  <a:pt x="0" y="0"/>
                </a:moveTo>
                <a:lnTo>
                  <a:pt x="10384353" y="0"/>
                </a:lnTo>
                <a:lnTo>
                  <a:pt x="103843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56A6CE-63F6-28C2-6220-65EB6B70AA58}"/>
              </a:ext>
            </a:extLst>
          </p:cNvPr>
          <p:cNvSpPr txBox="1"/>
          <p:nvPr/>
        </p:nvSpPr>
        <p:spPr>
          <a:xfrm>
            <a:off x="10058400" y="1181099"/>
            <a:ext cx="62484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Kí hiệu của công tắc trong mạch điện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939BC7-F356-A898-883C-F883BBDDDCF6}"/>
              </a:ext>
            </a:extLst>
          </p:cNvPr>
          <p:cNvSpPr/>
          <p:nvPr/>
        </p:nvSpPr>
        <p:spPr>
          <a:xfrm>
            <a:off x="3411509" y="2095500"/>
            <a:ext cx="2590800" cy="2590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CF6AB1-9362-C614-4C15-570CFE61B181}"/>
              </a:ext>
            </a:extLst>
          </p:cNvPr>
          <p:cNvGrpSpPr/>
          <p:nvPr/>
        </p:nvGrpSpPr>
        <p:grpSpPr>
          <a:xfrm>
            <a:off x="1800962" y="3240439"/>
            <a:ext cx="2330036" cy="304800"/>
            <a:chOff x="1800962" y="3240439"/>
            <a:chExt cx="2330036" cy="304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B1C1C-99C8-AE57-EDC1-A1F4C3EB62D7}"/>
                </a:ext>
              </a:extLst>
            </p:cNvPr>
            <p:cNvSpPr/>
            <p:nvPr/>
          </p:nvSpPr>
          <p:spPr>
            <a:xfrm>
              <a:off x="3826198" y="3240439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7E58DC-3844-28E1-FFF7-4568AF0FC1B8}"/>
                </a:ext>
              </a:extLst>
            </p:cNvPr>
            <p:cNvSpPr/>
            <p:nvPr/>
          </p:nvSpPr>
          <p:spPr>
            <a:xfrm>
              <a:off x="1800962" y="3262436"/>
              <a:ext cx="2185988" cy="250686"/>
            </a:xfrm>
            <a:custGeom>
              <a:avLst/>
              <a:gdLst>
                <a:gd name="connsiteX0" fmla="*/ 0 w 2185988"/>
                <a:gd name="connsiteY0" fmla="*/ 228689 h 250686"/>
                <a:gd name="connsiteX1" fmla="*/ 300038 w 2185988"/>
                <a:gd name="connsiteY1" fmla="*/ 228689 h 250686"/>
                <a:gd name="connsiteX2" fmla="*/ 800100 w 2185988"/>
                <a:gd name="connsiteY2" fmla="*/ 89 h 250686"/>
                <a:gd name="connsiteX3" fmla="*/ 1343025 w 2185988"/>
                <a:gd name="connsiteY3" fmla="*/ 200114 h 250686"/>
                <a:gd name="connsiteX4" fmla="*/ 2185988 w 2185988"/>
                <a:gd name="connsiteY4" fmla="*/ 114389 h 25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88" h="250686">
                  <a:moveTo>
                    <a:pt x="0" y="228689"/>
                  </a:moveTo>
                  <a:cubicBezTo>
                    <a:pt x="83344" y="247739"/>
                    <a:pt x="166688" y="266789"/>
                    <a:pt x="300038" y="228689"/>
                  </a:cubicBezTo>
                  <a:cubicBezTo>
                    <a:pt x="433388" y="190589"/>
                    <a:pt x="626269" y="4851"/>
                    <a:pt x="800100" y="89"/>
                  </a:cubicBezTo>
                  <a:cubicBezTo>
                    <a:pt x="973931" y="-4673"/>
                    <a:pt x="1112044" y="181064"/>
                    <a:pt x="1343025" y="200114"/>
                  </a:cubicBezTo>
                  <a:cubicBezTo>
                    <a:pt x="1574006" y="219164"/>
                    <a:pt x="1879997" y="166776"/>
                    <a:pt x="2185988" y="11438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6901C94-B151-A043-7F9A-5E97950BF207}"/>
              </a:ext>
            </a:extLst>
          </p:cNvPr>
          <p:cNvCxnSpPr>
            <a:cxnSpLocks/>
          </p:cNvCxnSpPr>
          <p:nvPr/>
        </p:nvCxnSpPr>
        <p:spPr>
          <a:xfrm flipV="1">
            <a:off x="4057800" y="2859439"/>
            <a:ext cx="1276200" cy="493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111925-F4D3-E1DD-EEE2-2EC1B2656064}"/>
              </a:ext>
            </a:extLst>
          </p:cNvPr>
          <p:cNvGrpSpPr/>
          <p:nvPr/>
        </p:nvGrpSpPr>
        <p:grpSpPr>
          <a:xfrm>
            <a:off x="5334000" y="3240439"/>
            <a:ext cx="2743200" cy="304800"/>
            <a:chOff x="5334000" y="3240439"/>
            <a:chExt cx="2743200" cy="3048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31B732-D26D-1781-B5E3-29957BBB6F41}"/>
                </a:ext>
              </a:extLst>
            </p:cNvPr>
            <p:cNvSpPr/>
            <p:nvPr/>
          </p:nvSpPr>
          <p:spPr>
            <a:xfrm>
              <a:off x="5334000" y="3240439"/>
              <a:ext cx="304800" cy="304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98A0544-E308-5905-ECA6-2524BB0286EA}"/>
                </a:ext>
              </a:extLst>
            </p:cNvPr>
            <p:cNvSpPr/>
            <p:nvPr/>
          </p:nvSpPr>
          <p:spPr>
            <a:xfrm>
              <a:off x="5486400" y="3262436"/>
              <a:ext cx="2590800" cy="211959"/>
            </a:xfrm>
            <a:custGeom>
              <a:avLst/>
              <a:gdLst>
                <a:gd name="connsiteX0" fmla="*/ 0 w 2185988"/>
                <a:gd name="connsiteY0" fmla="*/ 228689 h 250686"/>
                <a:gd name="connsiteX1" fmla="*/ 300038 w 2185988"/>
                <a:gd name="connsiteY1" fmla="*/ 228689 h 250686"/>
                <a:gd name="connsiteX2" fmla="*/ 800100 w 2185988"/>
                <a:gd name="connsiteY2" fmla="*/ 89 h 250686"/>
                <a:gd name="connsiteX3" fmla="*/ 1343025 w 2185988"/>
                <a:gd name="connsiteY3" fmla="*/ 200114 h 250686"/>
                <a:gd name="connsiteX4" fmla="*/ 2185988 w 2185988"/>
                <a:gd name="connsiteY4" fmla="*/ 114389 h 25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5988" h="250686">
                  <a:moveTo>
                    <a:pt x="0" y="228689"/>
                  </a:moveTo>
                  <a:cubicBezTo>
                    <a:pt x="83344" y="247739"/>
                    <a:pt x="166688" y="266789"/>
                    <a:pt x="300038" y="228689"/>
                  </a:cubicBezTo>
                  <a:cubicBezTo>
                    <a:pt x="433388" y="190589"/>
                    <a:pt x="626269" y="4851"/>
                    <a:pt x="800100" y="89"/>
                  </a:cubicBezTo>
                  <a:cubicBezTo>
                    <a:pt x="973931" y="-4673"/>
                    <a:pt x="1112044" y="181064"/>
                    <a:pt x="1343025" y="200114"/>
                  </a:cubicBezTo>
                  <a:cubicBezTo>
                    <a:pt x="1574006" y="219164"/>
                    <a:pt x="1879997" y="166776"/>
                    <a:pt x="2185988" y="114389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84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558</Words>
  <Application>Microsoft Office PowerPoint</Application>
  <PresentationFormat>Custom</PresentationFormat>
  <Paragraphs>96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trungduchy1980</cp:lastModifiedBy>
  <cp:revision>1</cp:revision>
  <dcterms:created xsi:type="dcterms:W3CDTF">2006-08-16T00:00:00Z</dcterms:created>
  <dcterms:modified xsi:type="dcterms:W3CDTF">2024-08-15T08:03:27Z</dcterms:modified>
  <dc:identifier>DAGFWh3rbUw</dc:identifier>
</cp:coreProperties>
</file>