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86" r:id="rId3"/>
    <p:sldId id="298" r:id="rId4"/>
    <p:sldId id="293" r:id="rId5"/>
    <p:sldId id="299" r:id="rId6"/>
    <p:sldId id="295" r:id="rId7"/>
    <p:sldId id="296" r:id="rId8"/>
    <p:sldId id="297" r:id="rId9"/>
    <p:sldId id="264" r:id="rId10"/>
    <p:sldId id="303" r:id="rId11"/>
    <p:sldId id="304" r:id="rId12"/>
    <p:sldId id="258" r:id="rId13"/>
    <p:sldId id="260" r:id="rId14"/>
    <p:sldId id="278" r:id="rId15"/>
    <p:sldId id="261" r:id="rId16"/>
    <p:sldId id="288" r:id="rId17"/>
    <p:sldId id="290" r:id="rId18"/>
    <p:sldId id="279" r:id="rId19"/>
    <p:sldId id="280" r:id="rId20"/>
    <p:sldId id="281" r:id="rId21"/>
    <p:sldId id="282" r:id="rId22"/>
    <p:sldId id="283" r:id="rId23"/>
    <p:sldId id="291" r:id="rId24"/>
    <p:sldId id="292" r:id="rId25"/>
    <p:sldId id="269" r:id="rId26"/>
    <p:sldId id="262" r:id="rId27"/>
    <p:sldId id="263" r:id="rId28"/>
    <p:sldId id="301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1D6FF"/>
    <a:srgbClr val="B7ECFF"/>
    <a:srgbClr val="F16649"/>
    <a:srgbClr val="97E4FF"/>
    <a:srgbClr val="FFFFFF"/>
    <a:srgbClr val="00A1DA"/>
    <a:srgbClr val="1DC4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114" d="100"/>
          <a:sy n="114" d="100"/>
        </p:scale>
        <p:origin x="1446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4.xml"/><Relationship Id="rId3" Type="http://schemas.openxmlformats.org/officeDocument/2006/relationships/control" Target="../activeX/activeX2.xml"/><Relationship Id="rId7" Type="http://schemas.openxmlformats.org/officeDocument/2006/relationships/slide" Target="slide20.xml"/><Relationship Id="rId12" Type="http://schemas.openxmlformats.org/officeDocument/2006/relationships/slide" Target="slide23.xml"/><Relationship Id="rId17" Type="http://schemas.openxmlformats.org/officeDocument/2006/relationships/image" Target="../media/image17.wmf"/><Relationship Id="rId2" Type="http://schemas.openxmlformats.org/officeDocument/2006/relationships/control" Target="../activeX/activeX1.xml"/><Relationship Id="rId16" Type="http://schemas.openxmlformats.org/officeDocument/2006/relationships/slide" Target="slide25.xml"/><Relationship Id="rId1" Type="http://schemas.openxmlformats.org/officeDocument/2006/relationships/vmlDrawing" Target="../drawings/vmlDrawing1.vml"/><Relationship Id="rId6" Type="http://schemas.openxmlformats.org/officeDocument/2006/relationships/slide" Target="slide17.xml"/><Relationship Id="rId11" Type="http://schemas.openxmlformats.org/officeDocument/2006/relationships/slide" Target="slide2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9.png"/><Relationship Id="rId10" Type="http://schemas.openxmlformats.org/officeDocument/2006/relationships/slide" Target="slide22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9.xml"/><Relationship Id="rId1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1260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296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3.Form( </a:t>
            </a:r>
            <a:r>
              <a:rPr lang="en-US" sz="2400" b="1" dirty="0" err="1">
                <a:solidFill>
                  <a:srgbClr val="FF0000"/>
                </a:solidFill>
              </a:rPr>
              <a:t>Cấu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trúc</a:t>
            </a:r>
            <a:r>
              <a:rPr lang="en-US" sz="2400" b="1" dirty="0">
                <a:solidFill>
                  <a:srgbClr val="FF0000"/>
                </a:solidFill>
              </a:rPr>
              <a:t>): Present continuous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511378"/>
              </p:ext>
            </p:extLst>
          </p:nvPr>
        </p:nvGraphicFramePr>
        <p:xfrm>
          <a:off x="444137" y="1410790"/>
          <a:ext cx="8321039" cy="479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68">
                  <a:extLst>
                    <a:ext uri="{9D8B030D-6E8A-4147-A177-3AD203B41FA5}">
                      <a16:colId xmlns:a16="http://schemas.microsoft.com/office/drawing/2014/main" val="2017597343"/>
                    </a:ext>
                  </a:extLst>
                </a:gridCol>
                <a:gridCol w="3468378">
                  <a:extLst>
                    <a:ext uri="{9D8B030D-6E8A-4147-A177-3AD203B41FA5}">
                      <a16:colId xmlns:a16="http://schemas.microsoft.com/office/drawing/2014/main" val="2745447836"/>
                    </a:ext>
                  </a:extLst>
                </a:gridCol>
                <a:gridCol w="3448593">
                  <a:extLst>
                    <a:ext uri="{9D8B030D-6E8A-4147-A177-3AD203B41FA5}">
                      <a16:colId xmlns:a16="http://schemas.microsoft.com/office/drawing/2014/main" val="192567340"/>
                    </a:ext>
                  </a:extLst>
                </a:gridCol>
              </a:tblGrid>
              <a:tr h="553745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896810"/>
                  </a:ext>
                </a:extLst>
              </a:tr>
              <a:tr h="1365399">
                <a:tc>
                  <a:txBody>
                    <a:bodyPr/>
                    <a:lstStyle/>
                    <a:p>
                      <a:r>
                        <a:rPr lang="en-US" sz="2200" dirty="0" err="1"/>
                        <a:t>Khẳng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định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S +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 is/am/are + V-</a:t>
                      </a:r>
                      <a:r>
                        <a:rPr lang="en-US" sz="2200" baseline="0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Lan is</a:t>
                      </a:r>
                      <a:r>
                        <a:rPr lang="en-US" sz="2200" baseline="0" dirty="0"/>
                        <a:t> reading</a:t>
                      </a:r>
                    </a:p>
                    <a:p>
                      <a:r>
                        <a:rPr lang="en-US" sz="2200" baseline="0" dirty="0"/>
                        <a:t>I am watching TV</a:t>
                      </a:r>
                    </a:p>
                    <a:p>
                      <a:r>
                        <a:rPr lang="en-US" sz="2200" baseline="0" dirty="0"/>
                        <a:t>They are playing soccer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45679"/>
                  </a:ext>
                </a:extLst>
              </a:tr>
              <a:tr h="553745">
                <a:tc>
                  <a:txBody>
                    <a:bodyPr/>
                    <a:lstStyle/>
                    <a:p>
                      <a:r>
                        <a:rPr lang="en-US" sz="2200" dirty="0" err="1"/>
                        <a:t>Phủ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định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S + is/am/are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 not + V-</a:t>
                      </a:r>
                      <a:r>
                        <a:rPr lang="en-US" sz="2200" baseline="0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Lan is</a:t>
                      </a:r>
                      <a:r>
                        <a:rPr lang="en-US" sz="2200" baseline="0" dirty="0"/>
                        <a:t> not reading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077907"/>
                  </a:ext>
                </a:extLst>
              </a:tr>
              <a:tr h="1365399">
                <a:tc>
                  <a:txBody>
                    <a:bodyPr/>
                    <a:lstStyle/>
                    <a:p>
                      <a:r>
                        <a:rPr lang="en-US" sz="2200" dirty="0" err="1"/>
                        <a:t>Nghi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vấn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</a:rPr>
                        <a:t>Is/Am/Are/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 + S + V-</a:t>
                      </a:r>
                      <a:r>
                        <a:rPr lang="en-US" sz="2200" baseline="0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? </a:t>
                      </a:r>
                    </a:p>
                    <a:p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Yes, S + is/am/are</a:t>
                      </a:r>
                    </a:p>
                    <a:p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No, S + is/am/are not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Are</a:t>
                      </a:r>
                      <a:r>
                        <a:rPr lang="en-US" sz="2200" baseline="0" dirty="0"/>
                        <a:t> you listening to music? </a:t>
                      </a:r>
                    </a:p>
                    <a:p>
                      <a:r>
                        <a:rPr lang="en-US" sz="2200" baseline="0" dirty="0"/>
                        <a:t>Yes, I am</a:t>
                      </a:r>
                    </a:p>
                    <a:p>
                      <a:r>
                        <a:rPr lang="en-US" sz="2200" baseline="0" dirty="0"/>
                        <a:t>No, I </a:t>
                      </a:r>
                      <a:r>
                        <a:rPr lang="en-US" sz="2200" baseline="0" dirty="0" err="1"/>
                        <a:t>amnot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2354"/>
                  </a:ext>
                </a:extLst>
              </a:tr>
              <a:tr h="955780">
                <a:tc>
                  <a:txBody>
                    <a:bodyPr/>
                    <a:lstStyle/>
                    <a:p>
                      <a:r>
                        <a:rPr lang="en-US" sz="2200" dirty="0" err="1"/>
                        <a:t>Câu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hỏi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rgbClr val="FF0000"/>
                          </a:solidFill>
                        </a:rPr>
                        <a:t>Wh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 + is/am/are + S + V-</a:t>
                      </a:r>
                      <a:r>
                        <a:rPr lang="en-US" sz="2200" baseline="0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r>
                        <a:rPr lang="en-US" sz="2200" baseline="0" dirty="0">
                          <a:solidFill>
                            <a:srgbClr val="FF0000"/>
                          </a:solidFill>
                        </a:rPr>
                        <a:t>S + is/ am/are + V-</a:t>
                      </a:r>
                      <a:r>
                        <a:rPr lang="en-US" sz="2200" baseline="0" dirty="0" err="1">
                          <a:solidFill>
                            <a:srgbClr val="FF0000"/>
                          </a:solidFill>
                        </a:rPr>
                        <a:t>ing</a:t>
                      </a:r>
                      <a:endParaRPr 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What</a:t>
                      </a:r>
                      <a:r>
                        <a:rPr lang="en-US" sz="2200" baseline="0" dirty="0"/>
                        <a:t> are you doing now? </a:t>
                      </a:r>
                    </a:p>
                    <a:p>
                      <a:r>
                        <a:rPr lang="en-US" sz="2200" baseline="0" dirty="0"/>
                        <a:t>I am studying English.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3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798267"/>
              </p:ext>
            </p:extLst>
          </p:nvPr>
        </p:nvGraphicFramePr>
        <p:xfrm>
          <a:off x="326572" y="1319347"/>
          <a:ext cx="8151222" cy="47358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06685">
                  <a:extLst>
                    <a:ext uri="{9D8B030D-6E8A-4147-A177-3AD203B41FA5}">
                      <a16:colId xmlns:a16="http://schemas.microsoft.com/office/drawing/2014/main" val="2817591713"/>
                    </a:ext>
                  </a:extLst>
                </a:gridCol>
                <a:gridCol w="1621498">
                  <a:extLst>
                    <a:ext uri="{9D8B030D-6E8A-4147-A177-3AD203B41FA5}">
                      <a16:colId xmlns:a16="http://schemas.microsoft.com/office/drawing/2014/main" val="2902210604"/>
                    </a:ext>
                  </a:extLst>
                </a:gridCol>
                <a:gridCol w="2023039">
                  <a:extLst>
                    <a:ext uri="{9D8B030D-6E8A-4147-A177-3AD203B41FA5}">
                      <a16:colId xmlns:a16="http://schemas.microsoft.com/office/drawing/2014/main" val="1513870464"/>
                    </a:ext>
                  </a:extLst>
                </a:gridCol>
              </a:tblGrid>
              <a:tr h="387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Các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quy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tắc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Ví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dụ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20410"/>
                  </a:ext>
                </a:extLst>
              </a:tr>
              <a:tr h="38706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Động từ kết thúc bởi “e”, ta bỏ “e” thêm “ing”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Have- having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Make- making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726371"/>
                  </a:ext>
                </a:extLst>
              </a:tr>
              <a:tr h="387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Write – writing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Come- coming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160656"/>
                  </a:ext>
                </a:extLst>
              </a:tr>
              <a:tr h="774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Động từ kết thúc bởi “ee”, ta thêm “ing” mà không bỏ “e”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See- seeing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Agree - agreeing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398169"/>
                  </a:ext>
                </a:extLst>
              </a:tr>
              <a:tr h="7741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Động từ kết thúc bởi “ie”, ta đổi “ie” thành “y” rồi thêm đuổi “ing”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Lie – lying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Die- dying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332132"/>
                  </a:ext>
                </a:extLst>
              </a:tr>
              <a:tr h="38706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Động từ kết thúc bởi 1 nguyên âm (u,e,o,a,i) + 1 phụ âm, ta gấp đôi phụ âm cuối rồi thêm –ing.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Run- running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Stop - stopping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348127"/>
                  </a:ext>
                </a:extLst>
              </a:tr>
              <a:tr h="774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Get – getting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Travel - travelling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347705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1398" y="565866"/>
            <a:ext cx="6959562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9401" y="1042642"/>
            <a:ext cx="856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  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926694" y="1782388"/>
            <a:ext cx="140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117734" y="4119809"/>
            <a:ext cx="144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3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961130" y="4877102"/>
            <a:ext cx="105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383005" y="1753905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433469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131287" y="3307562"/>
            <a:ext cx="3743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a sandwich at present.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0891" y="195943"/>
            <a:ext cx="269881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II. Practice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225802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6718" y="127699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26254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906785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2212" y="5382508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FF0000"/>
                </a:solidFill>
              </a:rPr>
              <a:t>’s talking </a:t>
            </a:r>
            <a:r>
              <a:rPr lang="en-US" sz="2800" dirty="0">
                <a:solidFill>
                  <a:srgbClr val="FF0000"/>
                </a:solidFill>
              </a:rPr>
              <a:t>to Mai. (talk)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CFF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taking photos.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eating ice cream.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/ Ha’s writing a letter.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not / aren’t playing badminton.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not / isn’t drawing a picture.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" y="337948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9451" y="397574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2383" y="155173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4" y="86227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00200" y="4408678"/>
            <a:ext cx="6078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       </a:t>
            </a:r>
            <a:r>
              <a:rPr lang="en-US" sz="2800" dirty="0"/>
              <a:t>Yes,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41109" y="5570942"/>
            <a:ext cx="355523" cy="0"/>
          </a:xfrm>
          <a:prstGeom prst="straightConnector1">
            <a:avLst/>
          </a:prstGeom>
          <a:ln w="3810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09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9225"/>
            <a:ext cx="1338263" cy="1628775"/>
          </a:xfrm>
          <a:prstGeom prst="rect">
            <a:avLst/>
          </a:prstGeom>
          <a:solidFill>
            <a:srgbClr val="B7ECFF"/>
          </a:solidFill>
          <a:ln w="38100"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457199" y="5943600"/>
            <a:ext cx="497541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800">
              <a:cs typeface="Arial" charset="0"/>
            </a:endParaRP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0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6" action="ppaction://hlinksldjump"/>
          </p:cNvPr>
          <p:cNvSpPr/>
          <p:nvPr/>
        </p:nvSpPr>
        <p:spPr>
          <a:xfrm>
            <a:off x="3981450" y="6233319"/>
            <a:ext cx="1236009" cy="638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84" name="TextBox1" r:id="rId2" imgW="1219320" imgH="876240"/>
        </mc:Choice>
        <mc:Fallback>
          <p:control name="TextBox1" r:id="rId2" imgW="1219320" imgH="87624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981200" y="5224463"/>
                  <a:ext cx="1219200" cy="8810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5" name="TextBox2" r:id="rId3" imgW="1219320" imgH="876240"/>
        </mc:Choice>
        <mc:Fallback>
          <p:control name="TextBox2" r:id="rId3" imgW="1219320" imgH="87624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6310313" y="5257800"/>
                  <a:ext cx="1219200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48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1" grpId="0"/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  <p:bldP spid="287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Yes, he is.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-248767"/>
            <a:ext cx="640080" cy="6400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29" y="259532"/>
            <a:ext cx="6087774" cy="345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83837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469465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524550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4293285"/>
            <a:ext cx="430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4841978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5344080"/>
            <a:ext cx="549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having a picnic.)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78307" y="123688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BlackH" pitchFamily="34" charset="0"/>
              </a:rPr>
              <a:t>UNIT 3: MY FRIENDS</a:t>
            </a:r>
            <a:endParaRPr lang="en-GB" sz="40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10343" y="1671795"/>
            <a:ext cx="6975566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Period 18 : A closer look 2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38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384620"/>
            <a:ext cx="640080" cy="50423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568811"/>
            <a:ext cx="3695563" cy="3642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217924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04015" y="513320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4015" y="5674223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4721995"/>
            <a:ext cx="37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270688"/>
            <a:ext cx="211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5753124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(She’s / She is doing karate.)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ln>
            <a:solidFill>
              <a:srgbClr val="F1664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405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66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Yes, they are.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40394"/>
            <a:ext cx="640080" cy="5139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9" y="240394"/>
            <a:ext cx="4269370" cy="3511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3752963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8789" y="505772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8789" y="559874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45021" y="4260794"/>
            <a:ext cx="527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507631" y="4684061"/>
            <a:ext cx="252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5155822"/>
            <a:ext cx="58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(They’re / They are walking to school.)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7907715" y="5704201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6925"/>
            <a:ext cx="6768752" cy="9732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3" name="AutoShape 2" descr="VỎ HỘP QUÀ TẶ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5365376"/>
            <a:ext cx="882243" cy="672353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0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634" y="1812230"/>
            <a:ext cx="8552732" cy="2491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6609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42770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34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2096371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When something is happening now, we use the present continuous.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966" y="4625788"/>
            <a:ext cx="7558716" cy="120032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+ </a:t>
            </a:r>
            <a:r>
              <a:rPr lang="vi-VN" i="1" dirty="0"/>
              <a:t>Khi một điều gì đó thường xảy ra hoặc đã được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( </a:t>
            </a:r>
            <a:r>
              <a:rPr lang="en-US" i="1" dirty="0" err="1"/>
              <a:t>chắc</a:t>
            </a:r>
            <a:r>
              <a:rPr lang="en-US" i="1" dirty="0"/>
              <a:t> </a:t>
            </a:r>
            <a:r>
              <a:rPr lang="en-US" i="1" dirty="0" err="1"/>
              <a:t>chắn</a:t>
            </a:r>
            <a:r>
              <a:rPr lang="en-US" i="1" dirty="0"/>
              <a:t>)</a:t>
            </a:r>
            <a:r>
              <a:rPr lang="vi-VN" i="1" dirty="0"/>
              <a:t>, chúng ta sử dụng thì hiện tại đơn.</a:t>
            </a:r>
            <a:endParaRPr lang="en-US" i="1" dirty="0"/>
          </a:p>
          <a:p>
            <a:r>
              <a:rPr lang="en-US" i="1" dirty="0"/>
              <a:t>+ </a:t>
            </a:r>
            <a:r>
              <a:rPr lang="vi-VN" i="1" dirty="0"/>
              <a:t> Khi một điều gì đó đang xảy ra </a:t>
            </a:r>
            <a:r>
              <a:rPr lang="en-US" i="1" dirty="0"/>
              <a:t>ở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vi-VN" i="1" dirty="0"/>
              <a:t>, chúng ta sử dụng thì hiện tại tiếp diễn.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262809"/>
            <a:ext cx="293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70" dirty="0" err="1">
                <a:solidFill>
                  <a:srgbClr val="FF0000"/>
                </a:solidFill>
              </a:rPr>
              <a:t>doesnot</a:t>
            </a:r>
            <a:r>
              <a:rPr lang="en-US" sz="2400" b="1" spc="-70" dirty="0">
                <a:solidFill>
                  <a:srgbClr val="FF0000"/>
                </a:solidFill>
              </a:rPr>
              <a:t> / doesn’t walk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2686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1745" y="90414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152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143605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4528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0736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015979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43703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589786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2769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00" y="1178607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5745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11052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354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361730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68957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2181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209447"/>
            <a:ext cx="785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5566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5578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1717739"/>
            <a:ext cx="93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35941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359017"/>
            <a:ext cx="110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21215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4656614" y="3210375"/>
            <a:ext cx="88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895912" y="4119743"/>
            <a:ext cx="223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466012" y="5073613"/>
            <a:ext cx="26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not / isn‘t doing.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273417" y="5536734"/>
            <a:ext cx="188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/ ‘s reading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711192" y="1259776"/>
            <a:ext cx="2624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80673" y="2354933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</a:t>
            </a:r>
            <a:r>
              <a:rPr lang="en-US" sz="2400" b="1" dirty="0"/>
              <a:t>            </a:t>
            </a:r>
            <a:r>
              <a:rPr lang="en-US" sz="2400" dirty="0"/>
              <a:t>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270339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5718056" y="3235343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1969824" y="3199096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57293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152258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5366819" y="5014176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583078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601702" y="138671"/>
            <a:ext cx="2328451" cy="4924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9" y="139969"/>
            <a:ext cx="2026920" cy="59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7" name="TextBox 46"/>
          <p:cNvSpPr txBox="1"/>
          <p:nvPr/>
        </p:nvSpPr>
        <p:spPr>
          <a:xfrm>
            <a:off x="1088409" y="984451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Are you dancing?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No, I’m not.</a:t>
            </a:r>
          </a:p>
          <a:p>
            <a:r>
              <a:rPr lang="en-US" sz="2800" b="1" i="1" dirty="0"/>
              <a:t>C: </a:t>
            </a:r>
            <a:r>
              <a:rPr lang="en-US" sz="2800" dirty="0"/>
              <a:t>Are you looking for something?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I am.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35" y="174811"/>
            <a:ext cx="2931459" cy="243975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494" y="342019"/>
            <a:ext cx="416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* Home </a:t>
            </a:r>
            <a:r>
              <a:rPr lang="en-US" altLang="en-US" sz="4000" b="1" dirty="0">
                <a:solidFill>
                  <a:srgbClr val="CC00CC"/>
                </a:solidFill>
                <a:latin typeface=".VnArabiaH" pitchFamily="34" charset="0"/>
                <a:cs typeface="Arial" pitchFamily="34" charset="0"/>
              </a:rPr>
              <a:t>work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811" y="2614570"/>
            <a:ext cx="6382871" cy="3597971"/>
          </a:xfrm>
          <a:prstGeom prst="cloudCallout">
            <a:avLst>
              <a:gd name="adj1" fmla="val -31338"/>
              <a:gd name="adj2" fmla="val 47583"/>
            </a:avLst>
          </a:prstGeom>
          <a:solidFill>
            <a:srgbClr val="D6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 Learn by heart grammar.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Do exercise in workbook.</a:t>
            </a:r>
          </a:p>
          <a:p>
            <a:pPr algn="ctr" eaLnBrk="1" hangingPunct="1">
              <a:buFontTx/>
              <a:buChar char="-"/>
            </a:pPr>
            <a:r>
              <a:rPr lang="en-US" altLang="en-US" sz="2800" dirty="0">
                <a:latin typeface=".VnTime" pitchFamily="34" charset="0"/>
                <a:cs typeface="Arial" pitchFamily="34" charset="0"/>
              </a:rPr>
              <a:t>Prepare new lesson: </a:t>
            </a:r>
          </a:p>
          <a:p>
            <a:pPr algn="ctr" eaLnBrk="1" hangingPunct="1"/>
            <a:r>
              <a:rPr lang="en-US" altLang="en-US" sz="2800" b="1" dirty="0">
                <a:latin typeface=".VnTime" pitchFamily="34" charset="0"/>
                <a:cs typeface="Arial" pitchFamily="34" charset="0"/>
              </a:rPr>
              <a:t>Unit 3. 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9510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9650"/>
            <a:ext cx="4648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063625" y="2286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</a:rPr>
              <a:t>Goodbye – See you again.</a:t>
            </a:r>
          </a:p>
        </p:txBody>
      </p:sp>
    </p:spTree>
    <p:extLst>
      <p:ext uri="{BB962C8B-B14F-4D97-AF65-F5344CB8AC3E}">
        <p14:creationId xmlns:p14="http://schemas.microsoft.com/office/powerpoint/2010/main" val="14534493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609600" y="381000"/>
            <a:ext cx="3706906" cy="1864659"/>
          </a:xfrm>
          <a:prstGeom prst="cloudCallout">
            <a:avLst>
              <a:gd name="adj1" fmla="val 46690"/>
              <a:gd name="adj2" fmla="val 443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What are they doing?</a:t>
            </a: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5136777" y="138953"/>
            <a:ext cx="3536576" cy="2286000"/>
          </a:xfrm>
          <a:prstGeom prst="cloudCallout">
            <a:avLst>
              <a:gd name="adj1" fmla="val -49894"/>
              <a:gd name="adj2" fmla="val 43056"/>
            </a:avLst>
          </a:prstGeom>
          <a:solidFill>
            <a:srgbClr val="61D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libri" pitchFamily="34" charset="0"/>
                <a:cs typeface="Arial" pitchFamily="34" charset="0"/>
              </a:rPr>
              <a:t>They are playing football.</a:t>
            </a:r>
          </a:p>
        </p:txBody>
      </p:sp>
      <p:pic>
        <p:nvPicPr>
          <p:cNvPr id="6148" name="Picture 16" descr="%7B4AF487BB-0403-4B14-B977-9BD07983DB8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70094"/>
            <a:ext cx="5029200" cy="358308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257800" cy="3838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676400" y="5562600"/>
            <a:ext cx="5791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</a:rPr>
              <a:t>He is watching T.V</a:t>
            </a:r>
          </a:p>
        </p:txBody>
      </p:sp>
    </p:spTree>
    <p:extLst>
      <p:ext uri="{BB962C8B-B14F-4D97-AF65-F5344CB8AC3E}">
        <p14:creationId xmlns:p14="http://schemas.microsoft.com/office/powerpoint/2010/main" val="422545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unit3 cl1\mon_the_thao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3174" y="832271"/>
            <a:ext cx="47625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8835" y="4576517"/>
            <a:ext cx="710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They are riding a  bike</a:t>
            </a:r>
          </a:p>
        </p:txBody>
      </p:sp>
    </p:spTree>
    <p:extLst>
      <p:ext uri="{BB962C8B-B14F-4D97-AF65-F5344CB8AC3E}">
        <p14:creationId xmlns:p14="http://schemas.microsoft.com/office/powerpoint/2010/main" val="36362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sUlsMwJcU-_C3GsNUqT0apfBb8ph4M2opPqA1rgOJwB8w1Kln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5" y="489857"/>
            <a:ext cx="6705600" cy="44481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5499463"/>
            <a:ext cx="6629400" cy="627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800" dirty="0">
                <a:solidFill>
                  <a:srgbClr val="FF0000"/>
                </a:solidFill>
                <a:latin typeface="Times New Roman" pitchFamily="18" charset="0"/>
              </a:rPr>
              <a:t>Yes. he is writing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55320" y="4926875"/>
            <a:ext cx="6629400" cy="572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800" dirty="0">
                <a:solidFill>
                  <a:srgbClr val="FF0000"/>
                </a:solidFill>
                <a:latin typeface="Times New Roman" pitchFamily="18" charset="0"/>
              </a:rPr>
              <a:t>Is he writing ?</a:t>
            </a:r>
          </a:p>
        </p:txBody>
      </p:sp>
    </p:spTree>
    <p:extLst>
      <p:ext uri="{BB962C8B-B14F-4D97-AF65-F5344CB8AC3E}">
        <p14:creationId xmlns:p14="http://schemas.microsoft.com/office/powerpoint/2010/main" val="38732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Mabel_Sk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533400"/>
            <a:ext cx="6243918" cy="4524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09600" y="5682343"/>
            <a:ext cx="8153400" cy="561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5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dirty="0" err="1">
                <a:solidFill>
                  <a:srgbClr val="0000FF"/>
                </a:solidFill>
                <a:latin typeface="Times New Roman" pitchFamily="18" charset="0"/>
              </a:rPr>
              <a:t>No,she</a:t>
            </a:r>
            <a:r>
              <a:rPr lang="en-US" altLang="en-US" sz="3800" dirty="0">
                <a:solidFill>
                  <a:srgbClr val="0000FF"/>
                </a:solidFill>
                <a:latin typeface="Times New Roman" pitchFamily="18" charset="0"/>
              </a:rPr>
              <a:t> isn’t. She is skipping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5089207"/>
            <a:ext cx="8153400" cy="561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5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800" dirty="0">
                <a:solidFill>
                  <a:srgbClr val="0000FF"/>
                </a:solidFill>
                <a:latin typeface="Times New Roman" pitchFamily="18" charset="0"/>
              </a:rPr>
              <a:t>Is she dancing?</a:t>
            </a:r>
          </a:p>
        </p:txBody>
      </p:sp>
    </p:spTree>
    <p:extLst>
      <p:ext uri="{BB962C8B-B14F-4D97-AF65-F5344CB8AC3E}">
        <p14:creationId xmlns:p14="http://schemas.microsoft.com/office/powerpoint/2010/main" val="8499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hild-watching-TV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2635250" cy="1771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%7B4AF487BB-0403-4B14-B977-9BD07983DB8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24828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11" descr="ANd9GcSeHfPHuqlsreCMP203b5NBZyp9oqo9BdxqEqj1bnAcarr_Ot-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251460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10" descr="ANd9GcSsUlsMwJcU-_C3GsNUqT0apfBb8ph4M2opPqA1rgOJwB8w1Klnx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9" descr="Mabel_Sk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635250" cy="1924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1981200"/>
            <a:ext cx="3733800" cy="2438400"/>
          </a:xfrm>
          <a:prstGeom prst="ellipse">
            <a:avLst/>
          </a:prstGeom>
          <a:solidFill>
            <a:srgbClr val="FDF6A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THE PRESENT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CONTINUOUS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Calibri" pitchFamily="34" charset="0"/>
                <a:cs typeface="Arial" pitchFamily="34" charset="0"/>
              </a:rPr>
              <a:t>TENSE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5562600" y="457200"/>
            <a:ext cx="3581400" cy="1905000"/>
          </a:xfrm>
          <a:prstGeom prst="cloudCallout">
            <a:avLst>
              <a:gd name="adj1" fmla="val -55009"/>
              <a:gd name="adj2" fmla="val 50972"/>
            </a:avLst>
          </a:prstGeom>
          <a:solidFill>
            <a:srgbClr val="F7A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200">
                <a:latin typeface="Calibri" pitchFamily="34" charset="0"/>
                <a:cs typeface="Arial" pitchFamily="34" charset="0"/>
              </a:rPr>
              <a:t>Actions now</a:t>
            </a:r>
          </a:p>
        </p:txBody>
      </p:sp>
    </p:spTree>
    <p:extLst>
      <p:ext uri="{BB962C8B-B14F-4D97-AF65-F5344CB8AC3E}">
        <p14:creationId xmlns:p14="http://schemas.microsoft.com/office/powerpoint/2010/main" val="354821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6219" y="1980196"/>
            <a:ext cx="8009450" cy="4210207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6519" y="261084"/>
            <a:ext cx="252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I. Grammar: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8313" y="916900"/>
            <a:ext cx="37147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The present continuous</a:t>
            </a:r>
          </a:p>
          <a:p>
            <a:pPr algn="ctr"/>
            <a:r>
              <a:rPr lang="en-US" sz="2000" b="1" i="1" dirty="0"/>
              <a:t>        (</a:t>
            </a:r>
            <a:r>
              <a:rPr lang="en-US" sz="2000" b="1" i="1" dirty="0" err="1"/>
              <a:t>Thì</a:t>
            </a:r>
            <a:r>
              <a:rPr lang="en-US" sz="2000" b="1" i="1" dirty="0"/>
              <a:t> </a:t>
            </a:r>
            <a:r>
              <a:rPr lang="en-US" sz="2000" b="1" i="1" dirty="0" err="1"/>
              <a:t>hiện</a:t>
            </a:r>
            <a:r>
              <a:rPr lang="en-US" sz="2000" b="1" i="1" dirty="0"/>
              <a:t> </a:t>
            </a:r>
            <a:r>
              <a:rPr lang="en-US" sz="2000" b="1" i="1" dirty="0" err="1"/>
              <a:t>tại</a:t>
            </a:r>
            <a:r>
              <a:rPr lang="en-US" sz="2000" b="1" i="1" dirty="0"/>
              <a:t> </a:t>
            </a:r>
            <a:r>
              <a:rPr lang="en-US" sz="2000" b="1" i="1" dirty="0" err="1"/>
              <a:t>tiếp</a:t>
            </a:r>
            <a:r>
              <a:rPr lang="en-US" sz="2000" b="1" i="1" dirty="0"/>
              <a:t> </a:t>
            </a:r>
            <a:r>
              <a:rPr lang="en-US" sz="2000" b="1" i="1" dirty="0" err="1"/>
              <a:t>diễn</a:t>
            </a:r>
            <a:r>
              <a:rPr lang="en-US" sz="2000" b="1" i="1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81" y="2360503"/>
            <a:ext cx="751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7434" y="3239994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talking.</a:t>
            </a:r>
          </a:p>
          <a:p>
            <a:pPr marL="1085850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085300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can use the present continuous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moment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4958631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Example: </a:t>
            </a:r>
            <a:r>
              <a:rPr lang="en-US" sz="2200" b="1" dirty="0"/>
              <a:t>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doing my homework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present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reading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00150" indent="57150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3" grpId="0"/>
      <p:bldP spid="2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1090</Words>
  <Application>Microsoft Office PowerPoint</Application>
  <PresentationFormat>On-screen Show (4:3)</PresentationFormat>
  <Paragraphs>218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.VnArabia</vt:lpstr>
      <vt:lpstr>.VnArabiaH</vt:lpstr>
      <vt:lpstr>.VnBlackH</vt:lpstr>
      <vt:lpstr>.VnTifani HeavyH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3.Form( Cấu trúc): Present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WIN10</cp:lastModifiedBy>
  <cp:revision>123</cp:revision>
  <dcterms:created xsi:type="dcterms:W3CDTF">2020-12-09T02:04:09Z</dcterms:created>
  <dcterms:modified xsi:type="dcterms:W3CDTF">2024-09-29T12:40:57Z</dcterms:modified>
</cp:coreProperties>
</file>