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300" r:id="rId2"/>
    <p:sldId id="283" r:id="rId3"/>
    <p:sldId id="279" r:id="rId4"/>
    <p:sldId id="280" r:id="rId5"/>
    <p:sldId id="277" r:id="rId6"/>
    <p:sldId id="282" r:id="rId7"/>
    <p:sldId id="258" r:id="rId8"/>
    <p:sldId id="259" r:id="rId9"/>
    <p:sldId id="260" r:id="rId10"/>
    <p:sldId id="261" r:id="rId11"/>
    <p:sldId id="296" r:id="rId12"/>
    <p:sldId id="273" r:id="rId13"/>
    <p:sldId id="292" r:id="rId14"/>
    <p:sldId id="264" r:id="rId15"/>
    <p:sldId id="275" r:id="rId16"/>
    <p:sldId id="276" r:id="rId17"/>
    <p:sldId id="274" r:id="rId18"/>
    <p:sldId id="301" r:id="rId19"/>
    <p:sldId id="263" r:id="rId20"/>
    <p:sldId id="286" r:id="rId21"/>
    <p:sldId id="289" r:id="rId22"/>
    <p:sldId id="299" r:id="rId23"/>
    <p:sldId id="29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4" d="100"/>
          <a:sy n="114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ongHung\&#160;\GIAO%20AN%208\GADT8_Bai%2012_Tiet%2073\Spleeping%20child%20(MLTR)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jpeg"/><Relationship Id="rId2" Type="http://schemas.openxmlformats.org/officeDocument/2006/relationships/audio" Target="../media/media2.mp3"/><Relationship Id="rId16" Type="http://schemas.openxmlformats.org/officeDocument/2006/relationships/image" Target="../media/image12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1.jpe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065635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Match the word with it’s meaning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cheek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eye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mouth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hair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shoulder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foot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Gò</a:t>
            </a:r>
            <a:r>
              <a:rPr lang="en-US" dirty="0"/>
              <a:t> </a:t>
            </a:r>
            <a:r>
              <a:rPr lang="en-US" dirty="0" err="1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b="1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Gợn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Xoăn</a:t>
            </a:r>
            <a:r>
              <a:rPr lang="en-US" b="1" dirty="0"/>
              <a:t>, </a:t>
            </a:r>
            <a:r>
              <a:rPr lang="en-US" b="1" dirty="0" err="1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6406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Lan has a long hair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     have/has  </a:t>
            </a:r>
            <a:r>
              <a:rPr lang="en-US" sz="2000" dirty="0" err="1">
                <a:solidFill>
                  <a:srgbClr val="FF0000"/>
                </a:solidFill>
              </a:rPr>
              <a:t>adj</a:t>
            </a:r>
            <a:r>
              <a:rPr lang="en-US" sz="2000" dirty="0">
                <a:solidFill>
                  <a:srgbClr val="FF0000"/>
                </a:solidFill>
              </a:rPr>
              <a:t>      N</a:t>
            </a:r>
          </a:p>
          <a:p>
            <a:r>
              <a:rPr lang="en-US" dirty="0"/>
              <a:t>Lan’s hair is long.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                    be  </a:t>
            </a:r>
            <a:r>
              <a:rPr lang="en-US" sz="2000" dirty="0" err="1">
                <a:solidFill>
                  <a:srgbClr val="FF0000"/>
                </a:solidFill>
              </a:rPr>
              <a:t>adj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40526" y="1854926"/>
            <a:ext cx="4702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554480" y="1854926"/>
            <a:ext cx="483326" cy="13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25635" y="1867990"/>
            <a:ext cx="613954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35532" y="1841863"/>
            <a:ext cx="613954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40526" y="2664823"/>
            <a:ext cx="1528354" cy="13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586446" y="2677887"/>
            <a:ext cx="346166" cy="13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050178" y="2677887"/>
            <a:ext cx="613954" cy="13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627017" y="3618411"/>
            <a:ext cx="496389" cy="326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80161" y="3618411"/>
            <a:ext cx="700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 describe the people , S use the structure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61" y="4219303"/>
            <a:ext cx="5865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S  +   have/has + (a/an) + </a:t>
            </a:r>
            <a:r>
              <a:rPr lang="en-US" sz="2400" b="1" dirty="0" err="1">
                <a:solidFill>
                  <a:srgbClr val="002060"/>
                </a:solidFill>
              </a:rPr>
              <a:t>adj</a:t>
            </a:r>
            <a:r>
              <a:rPr lang="en-US" sz="2400" b="1" dirty="0">
                <a:solidFill>
                  <a:srgbClr val="002060"/>
                </a:solidFill>
              </a:rPr>
              <a:t>    +  N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OR 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S     +               be +  </a:t>
            </a:r>
            <a:r>
              <a:rPr lang="en-US" sz="2400" b="1" dirty="0" err="1">
                <a:solidFill>
                  <a:srgbClr val="002060"/>
                </a:solidFill>
              </a:rPr>
              <a:t>adj</a:t>
            </a:r>
            <a:endParaRPr lang="en-US" sz="2400" b="1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>
                <a:solidFill>
                  <a:srgbClr val="FF0000"/>
                </a:solidFill>
              </a:rPr>
              <a:t>. </a:t>
            </a:r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Inside my beautiful room.  I have a bed and a   (1)………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a mirror.  I have many (2)……… 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And they (3)………come. We(4)………, we play, we have(5)……...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b="1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sz="3800" b="1" u="sng" dirty="0"/>
            </a:br>
            <a:r>
              <a:rPr lang="en-US" sz="3800" dirty="0"/>
              <a:t>- </a:t>
            </a:r>
            <a:r>
              <a:rPr lang="en-US" sz="3800" b="1" dirty="0"/>
              <a:t>Learn by heart all the new words.</a:t>
            </a:r>
            <a:br>
              <a:rPr lang="en-US" sz="3800" b="1" dirty="0"/>
            </a:br>
            <a:r>
              <a:rPr lang="en-US" sz="3800" b="1" dirty="0"/>
              <a:t>- Prepare  lesson 2 ( A closer look 1)</a:t>
            </a:r>
            <a:r>
              <a:rPr lang="en-US" sz="3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REW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FIREWRK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914400"/>
            <a:ext cx="134302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REWRK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0005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467600" y="9906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4495800" y="1371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 flipV="1">
            <a:off x="1828800" y="1676400"/>
            <a:ext cx="304800" cy="228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704" name="WordArt 8"/>
          <p:cNvSpPr>
            <a:spLocks noChangeArrowheads="1" noChangeShapeType="1" noTextEdit="1"/>
          </p:cNvSpPr>
          <p:nvPr/>
        </p:nvSpPr>
        <p:spPr bwMode="auto">
          <a:xfrm>
            <a:off x="838200" y="3733800"/>
            <a:ext cx="7162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Goodbye</a:t>
            </a:r>
          </a:p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See you again!!!</a:t>
            </a:r>
          </a:p>
        </p:txBody>
      </p:sp>
      <p:pic>
        <p:nvPicPr>
          <p:cNvPr id="10249" name="Spleeping child (MLTR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7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0963" fill="hold"/>
                                        <p:tgtEl>
                                          <p:spTgt spid="10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9"/>
                </p:tgtEl>
              </p:cMediaNode>
            </p:audio>
          </p:childTnLst>
        </p:cTn>
      </p:par>
    </p:tnLst>
    <p:bldLst>
      <p:bldP spid="10245" grpId="0" animBg="1"/>
      <p:bldP spid="10246" grpId="0" animBg="1"/>
      <p:bldP spid="102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68" y="218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Qúy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thầy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cô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cầu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thì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bạn</a:t>
            </a:r>
            <a:r>
              <a:rPr lang="en-US" b="1" dirty="0">
                <a:solidFill>
                  <a:srgbClr val="FF0000"/>
                </a:solidFill>
              </a:rPr>
              <a:t> qua </a:t>
            </a:r>
            <a:r>
              <a:rPr lang="en-US" b="1" dirty="0" err="1">
                <a:solidFill>
                  <a:srgbClr val="FF0000"/>
                </a:solidFill>
              </a:rPr>
              <a:t>fb</a:t>
            </a:r>
            <a:r>
              <a:rPr lang="en-US" b="1" dirty="0">
                <a:solidFill>
                  <a:srgbClr val="FF0000"/>
                </a:solidFill>
              </a:rPr>
              <a:t> ( </a:t>
            </a:r>
            <a:r>
              <a:rPr lang="en-US" b="1" dirty="0" err="1">
                <a:solidFill>
                  <a:srgbClr val="FF0000"/>
                </a:solidFill>
              </a:rPr>
              <a:t>Côi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Nguyễn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dirty="0" err="1">
                <a:solidFill>
                  <a:srgbClr val="FF0000"/>
                </a:solidFill>
              </a:rPr>
              <a:t>hoặc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số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đt</a:t>
            </a:r>
            <a:r>
              <a:rPr lang="en-US" b="1" dirty="0">
                <a:solidFill>
                  <a:srgbClr val="FF0000"/>
                </a:solidFill>
              </a:rPr>
              <a:t> : 0837939997.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         </a:t>
            </a:r>
            <a:r>
              <a:rPr lang="en-US" b="1" dirty="0">
                <a:solidFill>
                  <a:srgbClr val="00B0F0"/>
                </a:solidFill>
              </a:rPr>
              <a:t>(150k/ 1hk)</a:t>
            </a:r>
            <a:endParaRPr lang="en-GB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62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3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What can you do with your friends?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we sing some songs</a:t>
            </a:r>
            <a:endParaRPr lang="en-US" b="1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play some games</a:t>
            </a:r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can eat and drink together</a:t>
            </a:r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9" y="2305127"/>
            <a:ext cx="7717536" cy="40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8171" y="1448004"/>
            <a:ext cx="5878286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Period 16 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51339" y="2516286"/>
            <a:ext cx="36704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Biscuit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/>
              <a:t>/ˈ</a:t>
            </a:r>
            <a:r>
              <a:rPr lang="en-US" dirty="0" err="1"/>
              <a:t>bɪs.kɪt</a:t>
            </a:r>
            <a:r>
              <a:rPr lang="en-US" dirty="0"/>
              <a:t>/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569136" y="2489630"/>
            <a:ext cx="2942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438" y="1610776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3200" b="1" i="1" u="sng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253" y="1144244"/>
            <a:ext cx="4635144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1: </a:t>
            </a:r>
            <a:r>
              <a:rPr lang="en-US" sz="2800" b="1" dirty="0" err="1">
                <a:solidFill>
                  <a:srgbClr val="FF0000"/>
                </a:solidFill>
                <a:latin typeface=".VnArial" pitchFamily="34" charset="0"/>
              </a:rPr>
              <a:t>Gettingstarted</a:t>
            </a:r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20" y="1667463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560" y="1816131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8274" y="3784503"/>
            <a:ext cx="4629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Magazine </a:t>
            </a:r>
            <a:r>
              <a:rPr lang="en-US" dirty="0"/>
              <a:t> /ˌ</a:t>
            </a:r>
            <a:r>
              <a:rPr lang="en-US" dirty="0" err="1"/>
              <a:t>mæɡ.əˈziːn</a:t>
            </a:r>
            <a:r>
              <a:rPr lang="en-US" dirty="0"/>
              <a:t>/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5" y="1914056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0467" y="3382643"/>
            <a:ext cx="34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Glasses /</a:t>
            </a:r>
            <a:r>
              <a:rPr lang="en-US" dirty="0" err="1"/>
              <a:t>ɡlæs·əz</a:t>
            </a:r>
            <a:r>
              <a:rPr lang="en-US" dirty="0"/>
              <a:t>/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(n ) :</a:t>
            </a: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18" y="1863524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0119" y="2129479"/>
            <a:ext cx="3507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dirty="0"/>
              <a:t>/ˈ</a:t>
            </a:r>
            <a:r>
              <a:rPr lang="en-US" dirty="0" err="1"/>
              <a:t>pɪk.nɪk</a:t>
            </a:r>
            <a:r>
              <a:rPr lang="en-US" dirty="0"/>
              <a:t>/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1940" y="2104251"/>
            <a:ext cx="1693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1678" y="2976735"/>
            <a:ext cx="2362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</a:t>
            </a:r>
            <a:r>
              <a:rPr lang="en-US" dirty="0"/>
              <a:t>/</a:t>
            </a:r>
            <a:r>
              <a:rPr lang="en-US" dirty="0" err="1"/>
              <a:t>pɑːs</a:t>
            </a:r>
            <a:r>
              <a:rPr lang="en-US" dirty="0"/>
              <a:t>/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(v)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49653" y="3000658"/>
            <a:ext cx="3074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27156" y="3379507"/>
            <a:ext cx="1644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13275" y="3792821"/>
            <a:ext cx="1526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3215" y="4249000"/>
            <a:ext cx="3045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-surprise</a:t>
            </a:r>
            <a:r>
              <a:rPr lang="en-US" dirty="0"/>
              <a:t>/</a:t>
            </a:r>
            <a:r>
              <a:rPr lang="en-US" dirty="0" err="1"/>
              <a:t>səˈpraɪz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(a):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27156" y="4215699"/>
            <a:ext cx="29420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ukpiano022">
            <a:hlinkClick r:id="" action="ppaction://media"/>
            <a:extLst>
              <a:ext uri="{FF2B5EF4-FFF2-40B4-BE49-F238E27FC236}">
                <a16:creationId xmlns:a16="http://schemas.microsoft.com/office/drawing/2014/main" id="{BD795B3E-B9B9-4BC0-A099-7DA34CFDA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6251" y="2035122"/>
            <a:ext cx="609600" cy="609600"/>
          </a:xfrm>
          <a:prstGeom prst="rect">
            <a:avLst/>
          </a:prstGeom>
        </p:spPr>
      </p:pic>
      <p:pic>
        <p:nvPicPr>
          <p:cNvPr id="3" name="ukbipla018">
            <a:hlinkClick r:id="" action="ppaction://media"/>
            <a:extLst>
              <a:ext uri="{FF2B5EF4-FFF2-40B4-BE49-F238E27FC236}">
                <a16:creationId xmlns:a16="http://schemas.microsoft.com/office/drawing/2014/main" id="{96F96D56-8723-42CA-918B-2DD198CDE7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3787" y="2553825"/>
            <a:ext cx="609600" cy="485681"/>
          </a:xfrm>
          <a:prstGeom prst="rect">
            <a:avLst/>
          </a:prstGeom>
        </p:spPr>
      </p:pic>
      <p:pic>
        <p:nvPicPr>
          <p:cNvPr id="4" name="ukparti016">
            <a:hlinkClick r:id="" action="ppaction://media"/>
            <a:extLst>
              <a:ext uri="{FF2B5EF4-FFF2-40B4-BE49-F238E27FC236}">
                <a16:creationId xmlns:a16="http://schemas.microsoft.com/office/drawing/2014/main" id="{7181E040-F74A-4BAE-83BD-ED49794F29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5912" y="2884174"/>
            <a:ext cx="609600" cy="609600"/>
          </a:xfrm>
          <a:prstGeom prst="rect">
            <a:avLst/>
          </a:prstGeom>
        </p:spPr>
      </p:pic>
      <p:pic>
        <p:nvPicPr>
          <p:cNvPr id="5" name="ukmade_009">
            <a:hlinkClick r:id="" action="ppaction://media"/>
            <a:extLst>
              <a:ext uri="{FF2B5EF4-FFF2-40B4-BE49-F238E27FC236}">
                <a16:creationId xmlns:a16="http://schemas.microsoft.com/office/drawing/2014/main" id="{C884E039-2E10-49E3-8AE1-B2173E2F17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657" y="3792821"/>
            <a:ext cx="609600" cy="609600"/>
          </a:xfrm>
          <a:prstGeom prst="rect">
            <a:avLst/>
          </a:prstGeom>
        </p:spPr>
      </p:pic>
      <p:pic>
        <p:nvPicPr>
          <p:cNvPr id="7" name="glasses">
            <a:hlinkClick r:id="" action="ppaction://media"/>
            <a:extLst>
              <a:ext uri="{FF2B5EF4-FFF2-40B4-BE49-F238E27FC236}">
                <a16:creationId xmlns:a16="http://schemas.microsoft.com/office/drawing/2014/main" id="{51DCE6AD-5EDD-480E-AB50-88F5317D82C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7897" y="3320006"/>
            <a:ext cx="609600" cy="609600"/>
          </a:xfrm>
          <a:prstGeom prst="rect">
            <a:avLst/>
          </a:prstGeom>
        </p:spPr>
      </p:pic>
      <p:pic>
        <p:nvPicPr>
          <p:cNvPr id="12" name="uksurge017">
            <a:hlinkClick r:id="" action="ppaction://media"/>
            <a:extLst>
              <a:ext uri="{FF2B5EF4-FFF2-40B4-BE49-F238E27FC236}">
                <a16:creationId xmlns:a16="http://schemas.microsoft.com/office/drawing/2014/main" id="{D8863B89-76C0-4378-87E2-54C4A717E3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6915" y="4273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9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1572384"/>
            <a:ext cx="7983253" cy="4572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6485" y="233128"/>
            <a:ext cx="3970481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377" y="1216578"/>
            <a:ext cx="487363" cy="476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485" y="862253"/>
            <a:ext cx="416705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1. Practice the dialogue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894126" y="303673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Fill the blanks with the words from the conversation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4821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Nam are having a              </a:t>
            </a:r>
            <a:r>
              <a:rPr lang="en-US" sz="2400" dirty="0"/>
              <a:t>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4Teen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56035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1897</TotalTime>
  <Words>854</Words>
  <Application>Microsoft Office PowerPoint</Application>
  <PresentationFormat>On-screen Show (4:3)</PresentationFormat>
  <Paragraphs>221</Paragraphs>
  <Slides>23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.VnBlackH</vt:lpstr>
      <vt:lpstr>Arial</vt:lpstr>
      <vt:lpstr>Arial Black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Example:</vt:lpstr>
      <vt:lpstr>PowerPoint Presentation</vt:lpstr>
      <vt:lpstr>6. Homework - Learn by heart all the new words. - Prepare  lesson 2 ( A closer look 1).</vt:lpstr>
      <vt:lpstr>PowerPoint Presentation</vt:lpstr>
      <vt:lpstr>Qúy thầy cô có nhu cầu thì kết bạn qua fb ( Côi Nguyễn) hoặc số đt : 0837939997.           (150k/ 1hk)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WIN10</cp:lastModifiedBy>
  <cp:revision>99</cp:revision>
  <dcterms:created xsi:type="dcterms:W3CDTF">2020-12-09T02:04:09Z</dcterms:created>
  <dcterms:modified xsi:type="dcterms:W3CDTF">2024-10-04T14:51:38Z</dcterms:modified>
</cp:coreProperties>
</file>