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66" r:id="rId3"/>
    <p:sldId id="256" r:id="rId4"/>
    <p:sldId id="268" r:id="rId5"/>
    <p:sldId id="258" r:id="rId6"/>
    <p:sldId id="269" r:id="rId7"/>
    <p:sldId id="282" r:id="rId8"/>
    <p:sldId id="285" r:id="rId9"/>
    <p:sldId id="286" r:id="rId10"/>
    <p:sldId id="287" r:id="rId11"/>
    <p:sldId id="283" r:id="rId12"/>
    <p:sldId id="284" r:id="rId13"/>
    <p:sldId id="293" r:id="rId14"/>
    <p:sldId id="294" r:id="rId15"/>
    <p:sldId id="296" r:id="rId16"/>
    <p:sldId id="297" r:id="rId17"/>
    <p:sldId id="260" r:id="rId18"/>
    <p:sldId id="271" r:id="rId19"/>
    <p:sldId id="298" r:id="rId20"/>
    <p:sldId id="299" r:id="rId21"/>
    <p:sldId id="300" r:id="rId22"/>
    <p:sldId id="263" r:id="rId23"/>
    <p:sldId id="272" r:id="rId24"/>
    <p:sldId id="267" r:id="rId25"/>
    <p:sldId id="275" r:id="rId26"/>
  </p:sldIdLst>
  <p:sldSz cx="12192000" cy="6858000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28T16:32:41.51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3.png"/><Relationship Id="rId7" Type="http://schemas.openxmlformats.org/officeDocument/2006/relationships/image" Target="../media/image6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9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9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6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66.png"/><Relationship Id="rId7" Type="http://schemas.openxmlformats.org/officeDocument/2006/relationships/image" Target="../media/image10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7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oc10fb/" TargetMode="External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microsoft.com/office/2007/relationships/hdphoto" Target="../media/hdphoto2.wdp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7-tap-1/1/141/27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28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9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29.sv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">
            <a:extLst>
              <a:ext uri="{FF2B5EF4-FFF2-40B4-BE49-F238E27FC236}">
                <a16:creationId xmlns:a16="http://schemas.microsoft.com/office/drawing/2014/main" id="{445AD166-5953-D4C3-42AC-D142C42BFBCB}"/>
              </a:ext>
            </a:extLst>
          </p:cNvPr>
          <p:cNvSpPr txBox="1">
            <a:spLocks/>
          </p:cNvSpPr>
          <p:nvPr/>
        </p:nvSpPr>
        <p:spPr>
          <a:xfrm>
            <a:off x="727107" y="1732188"/>
            <a:ext cx="10737785" cy="1008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Chương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82855-712F-9AB1-FE12-87CC3606BF15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7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C9B45-E972-D48E-C957-994A4C1943A3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5F236-4F50-8655-7021-8F7613B52F83}"/>
              </a:ext>
            </a:extLst>
          </p:cNvPr>
          <p:cNvSpPr txBox="1"/>
          <p:nvPr/>
        </p:nvSpPr>
        <p:spPr>
          <a:xfrm>
            <a:off x="672367" y="2947020"/>
            <a:ext cx="108472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buClr>
                <a:srgbClr val="000000"/>
              </a:buClr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5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Biểu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diễn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thập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của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hữu</a:t>
            </a:r>
            <a:r>
              <a:rPr lang="en-US" sz="60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tỉ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56">
                <a:extLst>
                  <a:ext uri="{FF2B5EF4-FFF2-40B4-BE49-F238E27FC236}">
                    <a16:creationId xmlns:a16="http://schemas.microsoft.com/office/drawing/2014/main" id="{142B75C4-915F-F41F-5922-A5FCBA26D5E9}"/>
                  </a:ext>
                </a:extLst>
              </p:cNvPr>
              <p:cNvSpPr txBox="1"/>
              <p:nvPr/>
            </p:nvSpPr>
            <p:spPr>
              <a:xfrm>
                <a:off x="1188923" y="1972827"/>
                <a:ext cx="9814150" cy="2051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: Trong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một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hay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một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cụm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liền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latin typeface="UTM Avo" panose="02040603050506020204" pitchFamily="18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56">
                <a:extLst>
                  <a:ext uri="{FF2B5EF4-FFF2-40B4-BE49-F238E27FC236}">
                    <a16:creationId xmlns:a16="http://schemas.microsoft.com/office/drawing/2014/main" id="{142B75C4-915F-F41F-5922-A5FCBA26D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23" y="1972827"/>
                <a:ext cx="9814150" cy="2051780"/>
              </a:xfrm>
              <a:prstGeom prst="rect">
                <a:avLst/>
              </a:prstGeom>
              <a:blipFill>
                <a:blip r:embed="rId3"/>
                <a:stretch>
                  <a:fillRect l="-683" r="-807" b="-5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ình Bầu dục 57">
            <a:extLst>
              <a:ext uri="{FF2B5EF4-FFF2-40B4-BE49-F238E27FC236}">
                <a16:creationId xmlns:a16="http://schemas.microsoft.com/office/drawing/2014/main" id="{9A77112E-D9AA-DB09-FD29-08DB35DA95C5}"/>
              </a:ext>
            </a:extLst>
          </p:cNvPr>
          <p:cNvSpPr/>
          <p:nvPr/>
        </p:nvSpPr>
        <p:spPr>
          <a:xfrm>
            <a:off x="4599299" y="1120684"/>
            <a:ext cx="2993399" cy="7008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Nhận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/>
              </a:rPr>
              <a:t>xét</a:t>
            </a:r>
            <a:endParaRPr lang="en-US" sz="280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77CED-13D8-01B1-398A-B817BA882939}"/>
              </a:ext>
            </a:extLst>
          </p:cNvPr>
          <p:cNvSpPr txBox="1"/>
          <p:nvPr/>
        </p:nvSpPr>
        <p:spPr>
          <a:xfrm>
            <a:off x="1188923" y="4097509"/>
            <a:ext cx="9814150" cy="255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UTM Avo" panose="02040603050506020204" pitchFamily="18"/>
              </a:rPr>
              <a:t>Trong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1,333...,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3 </a:t>
            </a:r>
            <a:r>
              <a:rPr lang="en-US" sz="2200" dirty="0" err="1">
                <a:latin typeface="UTM Avo" panose="02040603050506020204" pitchFamily="18"/>
              </a:rPr>
              <a:t>xuất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hiện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liên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tiếp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mãi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ngay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từ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hàng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mười</a:t>
            </a:r>
            <a:r>
              <a:rPr lang="en-US" sz="2200" dirty="0">
                <a:latin typeface="UTM Avo" panose="02040603050506020204" pitchFamily="18"/>
              </a:rPr>
              <a:t>.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3 </a:t>
            </a:r>
            <a:r>
              <a:rPr lang="en-US" sz="2200" dirty="0" err="1">
                <a:latin typeface="UTM Avo" panose="02040603050506020204" pitchFamily="18"/>
              </a:rPr>
              <a:t>gọi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chu </a:t>
            </a:r>
            <a:r>
              <a:rPr lang="en-US" sz="2200" dirty="0" err="1">
                <a:latin typeface="UTM Avo" panose="02040603050506020204" pitchFamily="18"/>
              </a:rPr>
              <a:t>kì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vô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hạn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tuần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hoàn</a:t>
            </a:r>
            <a:r>
              <a:rPr lang="en-US" sz="2200" dirty="0">
                <a:latin typeface="UTM Avo" panose="02040603050506020204" pitchFamily="18"/>
              </a:rPr>
              <a:t> 1,333...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đó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được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viết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gọn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1,(3), </a:t>
            </a:r>
            <a:r>
              <a:rPr lang="en-US" sz="2200" dirty="0" err="1">
                <a:latin typeface="UTM Avo" panose="02040603050506020204" pitchFamily="18"/>
              </a:rPr>
              <a:t>tức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4 : 3 = 1,333... = 1,(3). </a:t>
            </a:r>
          </a:p>
        </p:txBody>
      </p:sp>
    </p:spTree>
    <p:extLst>
      <p:ext uri="{BB962C8B-B14F-4D97-AF65-F5344CB8AC3E}">
        <p14:creationId xmlns:p14="http://schemas.microsoft.com/office/powerpoint/2010/main" val="21976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CDF381-DC76-8487-AD73-56D5D0A12161}"/>
              </a:ext>
            </a:extLst>
          </p:cNvPr>
          <p:cNvSpPr txBox="1"/>
          <p:nvPr/>
        </p:nvSpPr>
        <p:spPr>
          <a:xfrm>
            <a:off x="675654" y="1780859"/>
            <a:ext cx="10840691" cy="4590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UTM Avo" panose="02040603050506020204" pitchFamily="18"/>
              </a:rPr>
              <a:t>Trong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0,2333...,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3 </a:t>
            </a:r>
            <a:r>
              <a:rPr lang="en-US" sz="2200" dirty="0" err="1">
                <a:latin typeface="UTM Avo" panose="02040603050506020204" pitchFamily="18"/>
              </a:rPr>
              <a:t>xuất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hiện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liên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tiếp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mãi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bắt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đầu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từ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hàng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trăm</a:t>
            </a:r>
            <a:r>
              <a:rPr lang="en-US" sz="2200" dirty="0">
                <a:latin typeface="UTM Avo" panose="02040603050506020204" pitchFamily="18"/>
              </a:rPr>
              <a:t>.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3 </a:t>
            </a:r>
            <a:r>
              <a:rPr lang="en-US" sz="2200" dirty="0" err="1">
                <a:latin typeface="UTM Avo" panose="02040603050506020204" pitchFamily="18"/>
              </a:rPr>
              <a:t>cũng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chu </a:t>
            </a:r>
            <a:r>
              <a:rPr lang="en-US" sz="2200" dirty="0" err="1">
                <a:latin typeface="UTM Avo" panose="02040603050506020204" pitchFamily="18"/>
              </a:rPr>
              <a:t>kì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vô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hạn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tuần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hoàn</a:t>
            </a:r>
            <a:r>
              <a:rPr lang="en-US" sz="2200" dirty="0">
                <a:latin typeface="UTM Avo" panose="02040603050506020204" pitchFamily="18"/>
              </a:rPr>
              <a:t> 0,2333...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đó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được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viết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gọn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0,2(3), </a:t>
            </a:r>
            <a:r>
              <a:rPr lang="en-US" sz="2200" dirty="0" err="1">
                <a:latin typeface="UTM Avo" panose="02040603050506020204" pitchFamily="18"/>
              </a:rPr>
              <a:t>tức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7 : 30 = 0,2333... = 0,2(3).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UTM Avo" panose="02040603050506020204" pitchFamily="18"/>
              </a:rPr>
              <a:t>Trong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0,12313131..., </a:t>
            </a:r>
            <a:r>
              <a:rPr lang="en-US" sz="2200" dirty="0" err="1">
                <a:latin typeface="UTM Avo" panose="02040603050506020204" pitchFamily="18"/>
              </a:rPr>
              <a:t>cụm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chữ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liền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nhau</a:t>
            </a:r>
            <a:r>
              <a:rPr lang="en-US" sz="2200" dirty="0">
                <a:latin typeface="UTM Avo" panose="02040603050506020204" pitchFamily="18"/>
              </a:rPr>
              <a:t> 31 </a:t>
            </a:r>
            <a:r>
              <a:rPr lang="en-US" sz="2200" dirty="0" err="1">
                <a:latin typeface="UTM Avo" panose="02040603050506020204" pitchFamily="18"/>
              </a:rPr>
              <a:t>xuất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hiện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liên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tiếp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mãi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bắt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đầu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từ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hàng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nghìn</a:t>
            </a:r>
            <a:r>
              <a:rPr lang="en-US" sz="2200" dirty="0">
                <a:latin typeface="UTM Avo" panose="02040603050506020204" pitchFamily="18"/>
              </a:rPr>
              <a:t>.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31 </a:t>
            </a:r>
            <a:r>
              <a:rPr lang="en-US" sz="2200" dirty="0" err="1">
                <a:latin typeface="UTM Avo" panose="02040603050506020204" pitchFamily="18"/>
              </a:rPr>
              <a:t>cũng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chu </a:t>
            </a:r>
            <a:r>
              <a:rPr lang="en-US" sz="2200" dirty="0" err="1">
                <a:latin typeface="UTM Avo" panose="02040603050506020204" pitchFamily="18"/>
              </a:rPr>
              <a:t>kì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của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vô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hạn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tuần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hoàn</a:t>
            </a:r>
            <a:r>
              <a:rPr lang="en-US" sz="2200" dirty="0">
                <a:latin typeface="UTM Avo" panose="02040603050506020204" pitchFamily="18"/>
              </a:rPr>
              <a:t> 0,12313131... </a:t>
            </a:r>
            <a:r>
              <a:rPr lang="en-US" sz="2200" dirty="0" err="1">
                <a:latin typeface="UTM Avo" panose="02040603050506020204" pitchFamily="18"/>
              </a:rPr>
              <a:t>và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số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thập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phân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đó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được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viết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gọn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 0,12(31), </a:t>
            </a:r>
            <a:r>
              <a:rPr lang="en-US" sz="2200" dirty="0" err="1">
                <a:latin typeface="UTM Avo" panose="02040603050506020204" pitchFamily="18"/>
              </a:rPr>
              <a:t>tức</a:t>
            </a:r>
            <a:r>
              <a:rPr lang="en-US" sz="2200" dirty="0">
                <a:latin typeface="UTM Avo" panose="02040603050506020204" pitchFamily="18"/>
              </a:rPr>
              <a:t> </a:t>
            </a:r>
            <a:r>
              <a:rPr lang="en-US" sz="2200" dirty="0" err="1">
                <a:latin typeface="UTM Avo" panose="02040603050506020204" pitchFamily="18"/>
              </a:rPr>
              <a:t>là</a:t>
            </a:r>
            <a:r>
              <a:rPr lang="en-US" sz="2200" dirty="0">
                <a:latin typeface="UTM Avo" panose="02040603050506020204" pitchFamily="18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200" dirty="0">
                <a:latin typeface="UTM Avo" panose="02040603050506020204" pitchFamily="18"/>
              </a:rPr>
              <a:t>1 219 : 9 900 = 0,12313131... = 0,12(31).</a:t>
            </a:r>
          </a:p>
        </p:txBody>
      </p:sp>
    </p:spTree>
    <p:extLst>
      <p:ext uri="{BB962C8B-B14F-4D97-AF65-F5344CB8AC3E}">
        <p14:creationId xmlns:p14="http://schemas.microsoft.com/office/powerpoint/2010/main" val="429467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049;p13">
            <a:extLst>
              <a:ext uri="{FF2B5EF4-FFF2-40B4-BE49-F238E27FC236}">
                <a16:creationId xmlns:a16="http://schemas.microsoft.com/office/drawing/2014/main" id="{4B2DD118-F3D2-83DE-557A-B13DD8381564}"/>
              </a:ext>
            </a:extLst>
          </p:cNvPr>
          <p:cNvGrpSpPr/>
          <p:nvPr/>
        </p:nvGrpSpPr>
        <p:grpSpPr>
          <a:xfrm rot="1385541">
            <a:off x="421220" y="4214255"/>
            <a:ext cx="597193" cy="957471"/>
            <a:chOff x="1450227" y="1895738"/>
            <a:chExt cx="1194386" cy="1914942"/>
          </a:xfrm>
        </p:grpSpPr>
        <p:sp>
          <p:nvSpPr>
            <p:cNvPr id="10" name="Google Shape;2050;p13">
              <a:extLst>
                <a:ext uri="{FF2B5EF4-FFF2-40B4-BE49-F238E27FC236}">
                  <a16:creationId xmlns:a16="http://schemas.microsoft.com/office/drawing/2014/main" id="{018ABD34-FE8F-B8A8-65A6-AD77C52C1284}"/>
                </a:ext>
              </a:extLst>
            </p:cNvPr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51;p13">
              <a:extLst>
                <a:ext uri="{FF2B5EF4-FFF2-40B4-BE49-F238E27FC236}">
                  <a16:creationId xmlns:a16="http://schemas.microsoft.com/office/drawing/2014/main" id="{4C24B0D6-6233-C80C-1AAD-C1C112241625}"/>
                </a:ext>
              </a:extLst>
            </p:cNvPr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52;p13">
              <a:extLst>
                <a:ext uri="{FF2B5EF4-FFF2-40B4-BE49-F238E27FC236}">
                  <a16:creationId xmlns:a16="http://schemas.microsoft.com/office/drawing/2014/main" id="{424B9453-634C-60F9-4384-FC372EFD8493}"/>
                </a:ext>
              </a:extLst>
            </p:cNvPr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095B390E-F73D-3042-B0A6-B034ED37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930618"/>
            <a:ext cx="2961061" cy="1927382"/>
          </a:xfrm>
          <a:prstGeom prst="rect">
            <a:avLst/>
          </a:prstGeom>
        </p:spPr>
      </p:pic>
      <p:sp>
        <p:nvSpPr>
          <p:cNvPr id="8" name="Hộp Văn bản 50">
            <a:extLst>
              <a:ext uri="{FF2B5EF4-FFF2-40B4-BE49-F238E27FC236}">
                <a16:creationId xmlns:a16="http://schemas.microsoft.com/office/drawing/2014/main" id="{B85029B0-78A0-25D6-80EF-89BCD3A672C8}"/>
              </a:ext>
            </a:extLst>
          </p:cNvPr>
          <p:cNvSpPr txBox="1"/>
          <p:nvPr/>
        </p:nvSpPr>
        <p:spPr>
          <a:xfrm>
            <a:off x="2759814" y="1719495"/>
            <a:ext cx="807044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/>
                <a:ea typeface="Times New Roman" panose="02020603050405020304" pitchFamily="18" charset="0"/>
              </a:rPr>
              <a:t>S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ử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cầm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nhanh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phép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:</a:t>
            </a:r>
            <a:endParaRPr lang="en-US" sz="26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55">
                <a:extLst>
                  <a:ext uri="{FF2B5EF4-FFF2-40B4-BE49-F238E27FC236}">
                    <a16:creationId xmlns:a16="http://schemas.microsoft.com/office/drawing/2014/main" id="{490A1D56-DC13-2BEC-EB96-B0D6B9C7DB69}"/>
                  </a:ext>
                </a:extLst>
              </p:cNvPr>
              <p:cNvSpPr txBox="1"/>
              <p:nvPr/>
            </p:nvSpPr>
            <p:spPr>
              <a:xfrm>
                <a:off x="4058974" y="3427920"/>
                <a:ext cx="1048473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0,(1)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55">
                <a:extLst>
                  <a:ext uri="{FF2B5EF4-FFF2-40B4-BE49-F238E27FC236}">
                    <a16:creationId xmlns:a16="http://schemas.microsoft.com/office/drawing/2014/main" id="{490A1D56-DC13-2BEC-EB96-B0D6B9C7D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74" y="3427920"/>
                <a:ext cx="1048473" cy="492443"/>
              </a:xfrm>
              <a:prstGeom prst="rect">
                <a:avLst/>
              </a:prstGeom>
              <a:blipFill>
                <a:blip r:embed="rId5"/>
                <a:stretch>
                  <a:fillRect r="-22619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192AF898-1554-3460-E51A-923E264F6499}"/>
              </a:ext>
            </a:extLst>
          </p:cNvPr>
          <p:cNvSpPr txBox="1"/>
          <p:nvPr/>
        </p:nvSpPr>
        <p:spPr>
          <a:xfrm>
            <a:off x="3069696" y="3373825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7">
                <a:extLst>
                  <a:ext uri="{FF2B5EF4-FFF2-40B4-BE49-F238E27FC236}">
                    <a16:creationId xmlns:a16="http://schemas.microsoft.com/office/drawing/2014/main" id="{7F49C411-1C44-87F1-1E86-9BB4CB7D0FBA}"/>
                  </a:ext>
                </a:extLst>
              </p:cNvPr>
              <p:cNvSpPr txBox="1"/>
              <p:nvPr/>
            </p:nvSpPr>
            <p:spPr>
              <a:xfrm>
                <a:off x="3781655" y="3232067"/>
                <a:ext cx="277319" cy="771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7">
                <a:extLst>
                  <a:ext uri="{FF2B5EF4-FFF2-40B4-BE49-F238E27FC236}">
                    <a16:creationId xmlns:a16="http://schemas.microsoft.com/office/drawing/2014/main" id="{7F49C411-1C44-87F1-1E86-9BB4CB7D0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655" y="3232067"/>
                <a:ext cx="277319" cy="771109"/>
              </a:xfrm>
              <a:prstGeom prst="rect">
                <a:avLst/>
              </a:prstGeom>
              <a:blipFill>
                <a:blip r:embed="rId6"/>
                <a:stretch>
                  <a:fillRect l="-26087" t="-3226" r="-26087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58">
            <a:extLst>
              <a:ext uri="{FF2B5EF4-FFF2-40B4-BE49-F238E27FC236}">
                <a16:creationId xmlns:a16="http://schemas.microsoft.com/office/drawing/2014/main" id="{48756F49-DEE8-6DAD-7C0B-7814F3305B0D}"/>
              </a:ext>
            </a:extLst>
          </p:cNvPr>
          <p:cNvSpPr txBox="1"/>
          <p:nvPr/>
        </p:nvSpPr>
        <p:spPr>
          <a:xfrm>
            <a:off x="3077450" y="4454092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59">
                <a:extLst>
                  <a:ext uri="{FF2B5EF4-FFF2-40B4-BE49-F238E27FC236}">
                    <a16:creationId xmlns:a16="http://schemas.microsoft.com/office/drawing/2014/main" id="{71288782-6CC1-D58F-6C20-66317C947B28}"/>
                  </a:ext>
                </a:extLst>
              </p:cNvPr>
              <p:cNvSpPr txBox="1"/>
              <p:nvPr/>
            </p:nvSpPr>
            <p:spPr>
              <a:xfrm>
                <a:off x="3634179" y="4353766"/>
                <a:ext cx="572273" cy="77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−11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8" name="Hộp Văn bản 59">
                <a:extLst>
                  <a:ext uri="{FF2B5EF4-FFF2-40B4-BE49-F238E27FC236}">
                    <a16:creationId xmlns:a16="http://schemas.microsoft.com/office/drawing/2014/main" id="{71288782-6CC1-D58F-6C20-66317C947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179" y="4353766"/>
                <a:ext cx="572273" cy="775533"/>
              </a:xfrm>
              <a:prstGeom prst="rect">
                <a:avLst/>
              </a:prstGeom>
              <a:blipFill>
                <a:blip r:embed="rId7"/>
                <a:stretch>
                  <a:fillRect l="-4348" t="-3226" r="-13043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60">
                <a:extLst>
                  <a:ext uri="{FF2B5EF4-FFF2-40B4-BE49-F238E27FC236}">
                    <a16:creationId xmlns:a16="http://schemas.microsoft.com/office/drawing/2014/main" id="{F485DFD3-6EE2-C810-AB0B-01C5E83B9F30}"/>
                  </a:ext>
                </a:extLst>
              </p:cNvPr>
              <p:cNvSpPr txBox="1"/>
              <p:nvPr/>
            </p:nvSpPr>
            <p:spPr>
              <a:xfrm>
                <a:off x="4278538" y="4515047"/>
                <a:ext cx="1361972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9" name="Hộp Văn bản 60">
                <a:extLst>
                  <a:ext uri="{FF2B5EF4-FFF2-40B4-BE49-F238E27FC236}">
                    <a16:creationId xmlns:a16="http://schemas.microsoft.com/office/drawing/2014/main" id="{F485DFD3-6EE2-C810-AB0B-01C5E83B9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38" y="4515047"/>
                <a:ext cx="1361972" cy="492443"/>
              </a:xfrm>
              <a:prstGeom prst="rect">
                <a:avLst/>
              </a:prstGeom>
              <a:blipFill>
                <a:blip r:embed="rId8"/>
                <a:stretch>
                  <a:fillRect r="-15596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ình chữ nhật: Góc Tròn 16">
            <a:extLst>
              <a:ext uri="{FF2B5EF4-FFF2-40B4-BE49-F238E27FC236}">
                <a16:creationId xmlns:a16="http://schemas.microsoft.com/office/drawing/2014/main" id="{36F8F794-986F-717D-4263-F07C9841CE5A}"/>
              </a:ext>
            </a:extLst>
          </p:cNvPr>
          <p:cNvSpPr/>
          <p:nvPr/>
        </p:nvSpPr>
        <p:spPr>
          <a:xfrm>
            <a:off x="477602" y="1803980"/>
            <a:ext cx="2197825" cy="571915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Luyện</a:t>
            </a:r>
            <a:r>
              <a:rPr lang="en-US" sz="23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3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7605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4DA27B7-C15D-C4FA-1EFF-EBECB8C9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27225" y="1810708"/>
            <a:ext cx="8337549" cy="3971473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4556638-5E42-2913-83DD-9CFDC15C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66185" y="3591739"/>
            <a:ext cx="1324320" cy="3266261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442DAB8C-EB5E-52EB-0A62-72EC6321A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6997" y="2927764"/>
            <a:ext cx="1423809" cy="3882663"/>
          </a:xfrm>
          <a:prstGeom prst="rect">
            <a:avLst/>
          </a:prstGeom>
        </p:spPr>
      </p:pic>
      <p:sp>
        <p:nvSpPr>
          <p:cNvPr id="31" name="Hộp Văn bản 29">
            <a:extLst>
              <a:ext uri="{FF2B5EF4-FFF2-40B4-BE49-F238E27FC236}">
                <a16:creationId xmlns:a16="http://schemas.microsoft.com/office/drawing/2014/main" id="{3AEE5406-D55F-6D37-E461-737EDB3F9C72}"/>
              </a:ext>
            </a:extLst>
          </p:cNvPr>
          <p:cNvSpPr txBox="1"/>
          <p:nvPr/>
        </p:nvSpPr>
        <p:spPr>
          <a:xfrm>
            <a:off x="3125816" y="2476498"/>
            <a:ext cx="5922690" cy="223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700" b="1" dirty="0">
                <a:solidFill>
                  <a:schemeClr val="bg1"/>
                </a:solidFill>
                <a:latin typeface="UTM Avo" panose="02040603050506020204" pitchFamily="18"/>
              </a:rPr>
              <a:t>II. </a:t>
            </a:r>
          </a:p>
          <a:p>
            <a:pPr algn="ctr">
              <a:lnSpc>
                <a:spcPct val="130000"/>
              </a:lnSpc>
            </a:pPr>
            <a:r>
              <a:rPr lang="en-US" sz="3700" b="1" dirty="0">
                <a:solidFill>
                  <a:schemeClr val="bg1"/>
                </a:solidFill>
                <a:latin typeface="UTM Avo" panose="02040603050506020204" pitchFamily="18"/>
              </a:rPr>
              <a:t>BIỂU DIỄN THẬP PHÂN CỦA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165159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D49775F1-7CBE-37BC-48C3-B34115096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24252" y="4590717"/>
            <a:ext cx="3486149" cy="2269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E5F101-E8CB-781A-E352-3112658A2703}"/>
                  </a:ext>
                </a:extLst>
              </p:cNvPr>
              <p:cNvSpPr txBox="1"/>
              <p:nvPr/>
            </p:nvSpPr>
            <p:spPr>
              <a:xfrm>
                <a:off x="715713" y="1719857"/>
                <a:ext cx="10760574" cy="2808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200" dirty="0">
                    <a:latin typeface="UTM Avo" panose="02040603050506020204" pitchFamily="18"/>
                  </a:rPr>
                  <a:t>Ta </a:t>
                </a:r>
                <a:r>
                  <a:rPr lang="en-US" sz="2200" dirty="0" err="1">
                    <a:latin typeface="UTM Avo" panose="02040603050506020204" pitchFamily="18"/>
                  </a:rPr>
                  <a:t>đã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biết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mỗi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hữu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tỉ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đều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viết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được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dưới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dạng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phân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latin typeface="UTM Avo" panose="02040603050506020204" pitchFamily="18"/>
                  </a:rPr>
                  <a:t>với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UTM Avo" panose="02040603050506020204" pitchFamily="18"/>
                  </a:rPr>
                  <a:t>∈ Z;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UTM Avo" panose="02040603050506020204" pitchFamily="18"/>
                  </a:rPr>
                  <a:t> &gt; 0. </a:t>
                </a:r>
                <a:r>
                  <a:rPr lang="en-US" sz="2200" dirty="0" err="1">
                    <a:latin typeface="UTM Avo" panose="02040603050506020204" pitchFamily="18"/>
                  </a:rPr>
                  <a:t>Thực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hiện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phép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tính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latin typeface="UTM Avo" panose="02040603050506020204" pitchFamily="18"/>
                  </a:rPr>
                  <a:t>, ta </a:t>
                </a:r>
                <a:r>
                  <a:rPr lang="en-US" sz="2200" dirty="0" err="1">
                    <a:latin typeface="UTM Avo" panose="02040603050506020204" pitchFamily="18"/>
                  </a:rPr>
                  <a:t>có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thể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biểu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diễn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hữu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tỉ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đó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dưới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dạng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thập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phân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hữu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hạn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hoặc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vô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hạn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tuần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hoàn</a:t>
                </a:r>
                <a:r>
                  <a:rPr lang="en-US" sz="2200" dirty="0">
                    <a:latin typeface="UTM Avo" panose="02040603050506020204" pitchFamily="18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200" b="1" dirty="0" err="1">
                    <a:latin typeface="UTM Avo" panose="02040603050506020204" pitchFamily="18"/>
                  </a:rPr>
                  <a:t>Nhận</a:t>
                </a:r>
                <a:r>
                  <a:rPr lang="en-US" sz="2200" b="1" dirty="0">
                    <a:latin typeface="UTM Avo" panose="02040603050506020204" pitchFamily="18"/>
                  </a:rPr>
                  <a:t> </a:t>
                </a:r>
                <a:r>
                  <a:rPr lang="en-US" sz="2200" b="1" dirty="0" err="1">
                    <a:latin typeface="UTM Avo" panose="02040603050506020204" pitchFamily="18"/>
                  </a:rPr>
                  <a:t>xét</a:t>
                </a:r>
                <a:r>
                  <a:rPr lang="en-US" sz="2200" dirty="0">
                    <a:latin typeface="UTM Avo" panose="02040603050506020204" pitchFamily="18"/>
                  </a:rPr>
                  <a:t>: </a:t>
                </a:r>
                <a:r>
                  <a:rPr lang="en-US" sz="2200" dirty="0" err="1">
                    <a:latin typeface="UTM Avo" panose="02040603050506020204" pitchFamily="18"/>
                  </a:rPr>
                  <a:t>Mỗi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hữu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tỉ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được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biểu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diễn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bởi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một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số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thập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phân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hữu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hạn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hoặc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vô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hạn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tuần</a:t>
                </a:r>
                <a:r>
                  <a:rPr lang="en-US" sz="2200" dirty="0">
                    <a:latin typeface="UTM Avo" panose="02040603050506020204" pitchFamily="18"/>
                  </a:rPr>
                  <a:t> </a:t>
                </a:r>
                <a:r>
                  <a:rPr lang="en-US" sz="2200" dirty="0" err="1">
                    <a:latin typeface="UTM Avo" panose="02040603050506020204" pitchFamily="18"/>
                  </a:rPr>
                  <a:t>hoàn</a:t>
                </a:r>
                <a:r>
                  <a:rPr lang="en-US" sz="2200" dirty="0"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E5F101-E8CB-781A-E352-3112658A2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13" y="1719857"/>
                <a:ext cx="10760574" cy="2808269"/>
              </a:xfrm>
              <a:prstGeom prst="rect">
                <a:avLst/>
              </a:prstGeom>
              <a:blipFill>
                <a:blip r:embed="rId5"/>
                <a:stretch>
                  <a:fillRect l="-736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64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64FD918-86DC-73A6-3552-5108898587B5}"/>
              </a:ext>
            </a:extLst>
          </p:cNvPr>
          <p:cNvSpPr txBox="1"/>
          <p:nvPr/>
        </p:nvSpPr>
        <p:spPr>
          <a:xfrm>
            <a:off x="2440558" y="1709217"/>
            <a:ext cx="7310884" cy="54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err="1">
                <a:latin typeface="UTM Avo" panose="02040603050506020204" pitchFamily="18"/>
              </a:rPr>
              <a:t>Viết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biểu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diễn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thập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mỗi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số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hữu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tỉ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sau</a:t>
            </a:r>
            <a:endParaRPr lang="en-US" sz="23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6D9D89F-A60B-98E5-6A40-2E527B0FA89C}"/>
                  </a:ext>
                </a:extLst>
              </p:cNvPr>
              <p:cNvSpPr txBox="1"/>
              <p:nvPr/>
            </p:nvSpPr>
            <p:spPr>
              <a:xfrm>
                <a:off x="1112755" y="2614714"/>
                <a:ext cx="741231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123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6D9D89F-A60B-98E5-6A40-2E527B0F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55" y="2614714"/>
                <a:ext cx="741231" cy="782009"/>
              </a:xfrm>
              <a:prstGeom prst="rect">
                <a:avLst/>
              </a:prstGeom>
              <a:blipFill>
                <a:blip r:embed="rId3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88">
                <a:extLst>
                  <a:ext uri="{FF2B5EF4-FFF2-40B4-BE49-F238E27FC236}">
                    <a16:creationId xmlns:a16="http://schemas.microsoft.com/office/drawing/2014/main" id="{491BD1D2-DBA7-D5B9-9FF8-3725A82847F0}"/>
                  </a:ext>
                </a:extLst>
              </p:cNvPr>
              <p:cNvSpPr txBox="1"/>
              <p:nvPr/>
            </p:nvSpPr>
            <p:spPr>
              <a:xfrm>
                <a:off x="1112740" y="3726891"/>
                <a:ext cx="741231" cy="778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388">
                <a:extLst>
                  <a:ext uri="{FF2B5EF4-FFF2-40B4-BE49-F238E27FC236}">
                    <a16:creationId xmlns:a16="http://schemas.microsoft.com/office/drawing/2014/main" id="{491BD1D2-DBA7-D5B9-9FF8-3725A8284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0" y="3726891"/>
                <a:ext cx="741231" cy="778098"/>
              </a:xfrm>
              <a:prstGeom prst="rect">
                <a:avLst/>
              </a:prstGeom>
              <a:blipFill>
                <a:blip r:embed="rId4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389">
                <a:extLst>
                  <a:ext uri="{FF2B5EF4-FFF2-40B4-BE49-F238E27FC236}">
                    <a16:creationId xmlns:a16="http://schemas.microsoft.com/office/drawing/2014/main" id="{A62276F7-763F-0BC1-EBCD-623DF8E4AA1A}"/>
                  </a:ext>
                </a:extLst>
              </p:cNvPr>
              <p:cNvSpPr txBox="1"/>
              <p:nvPr/>
            </p:nvSpPr>
            <p:spPr>
              <a:xfrm>
                <a:off x="1112740" y="4866362"/>
                <a:ext cx="741231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37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389">
                <a:extLst>
                  <a:ext uri="{FF2B5EF4-FFF2-40B4-BE49-F238E27FC236}">
                    <a16:creationId xmlns:a16="http://schemas.microsoft.com/office/drawing/2014/main" id="{A62276F7-763F-0BC1-EBCD-623DF8E4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40" y="4866362"/>
                <a:ext cx="741231" cy="782009"/>
              </a:xfrm>
              <a:prstGeom prst="rect">
                <a:avLst/>
              </a:prstGeom>
              <a:blipFill>
                <a:blip r:embed="rId5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390">
                <a:extLst>
                  <a:ext uri="{FF2B5EF4-FFF2-40B4-BE49-F238E27FC236}">
                    <a16:creationId xmlns:a16="http://schemas.microsoft.com/office/drawing/2014/main" id="{2ABACFFA-4092-A699-12C1-2A6EB54183CD}"/>
                  </a:ext>
                </a:extLst>
              </p:cNvPr>
              <p:cNvSpPr txBox="1"/>
              <p:nvPr/>
            </p:nvSpPr>
            <p:spPr>
              <a:xfrm>
                <a:off x="1816315" y="2812178"/>
                <a:ext cx="108454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3,075.</m:t>
                      </m:r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390">
                <a:extLst>
                  <a:ext uri="{FF2B5EF4-FFF2-40B4-BE49-F238E27FC236}">
                    <a16:creationId xmlns:a16="http://schemas.microsoft.com/office/drawing/2014/main" id="{2ABACFFA-4092-A699-12C1-2A6EB541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15" y="2812178"/>
                <a:ext cx="1084545" cy="446276"/>
              </a:xfrm>
              <a:prstGeom prst="rect">
                <a:avLst/>
              </a:prstGeom>
              <a:blipFill>
                <a:blip r:embed="rId6"/>
                <a:stretch>
                  <a:fillRect r="-22093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91">
                <a:extLst>
                  <a:ext uri="{FF2B5EF4-FFF2-40B4-BE49-F238E27FC236}">
                    <a16:creationId xmlns:a16="http://schemas.microsoft.com/office/drawing/2014/main" id="{54671511-B847-EFF1-1CC7-FD0BF3BDBEAC}"/>
                  </a:ext>
                </a:extLst>
              </p:cNvPr>
              <p:cNvSpPr txBox="1"/>
              <p:nvPr/>
            </p:nvSpPr>
            <p:spPr>
              <a:xfrm>
                <a:off x="1688538" y="3920444"/>
                <a:ext cx="118988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1,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09</m:t>
                          </m:r>
                        </m:e>
                      </m:d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.</m:t>
                      </m:r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391">
                <a:extLst>
                  <a:ext uri="{FF2B5EF4-FFF2-40B4-BE49-F238E27FC236}">
                    <a16:creationId xmlns:a16="http://schemas.microsoft.com/office/drawing/2014/main" id="{54671511-B847-EFF1-1CC7-FD0BF3BDB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538" y="3920444"/>
                <a:ext cx="1189889" cy="446276"/>
              </a:xfrm>
              <a:prstGeom prst="rect">
                <a:avLst/>
              </a:prstGeom>
              <a:blipFill>
                <a:blip r:embed="rId7"/>
                <a:stretch>
                  <a:fillRect r="-9474" b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392">
                <a:extLst>
                  <a:ext uri="{FF2B5EF4-FFF2-40B4-BE49-F238E27FC236}">
                    <a16:creationId xmlns:a16="http://schemas.microsoft.com/office/drawing/2014/main" id="{63CB6EB3-BD9F-9122-A6A3-21B6EC8CD6B2}"/>
                  </a:ext>
                </a:extLst>
              </p:cNvPr>
              <p:cNvSpPr txBox="1"/>
              <p:nvPr/>
            </p:nvSpPr>
            <p:spPr>
              <a:xfrm>
                <a:off x="1710971" y="5081087"/>
                <a:ext cx="118988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1,2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300" b="0" i="0" smtClean="0">
                              <a:latin typeface="UTM Avo" panose="02040603050506020204" pitchFamily="18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2300" b="0" i="0" smtClean="0">
                          <a:latin typeface="UTM Avo" panose="02040603050506020204" pitchFamily="18"/>
                        </a:rPr>
                        <m:t>.</m:t>
                      </m:r>
                    </m:oMath>
                  </m:oMathPara>
                </a14:m>
                <a:endParaRPr lang="en-US" sz="23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392">
                <a:extLst>
                  <a:ext uri="{FF2B5EF4-FFF2-40B4-BE49-F238E27FC236}">
                    <a16:creationId xmlns:a16="http://schemas.microsoft.com/office/drawing/2014/main" id="{63CB6EB3-BD9F-9122-A6A3-21B6EC8CD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71" y="5081087"/>
                <a:ext cx="1189889" cy="446276"/>
              </a:xfrm>
              <a:prstGeom prst="rect">
                <a:avLst/>
              </a:prstGeom>
              <a:blipFill>
                <a:blip r:embed="rId8"/>
                <a:stretch>
                  <a:fillRect r="-9474"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3">
            <a:extLst>
              <a:ext uri="{FF2B5EF4-FFF2-40B4-BE49-F238E27FC236}">
                <a16:creationId xmlns:a16="http://schemas.microsoft.com/office/drawing/2014/main" id="{DB895176-BA33-A413-5D40-8CAB90544BB5}"/>
              </a:ext>
            </a:extLst>
          </p:cNvPr>
          <p:cNvSpPr txBox="1"/>
          <p:nvPr/>
        </p:nvSpPr>
        <p:spPr>
          <a:xfrm>
            <a:off x="3176369" y="2812178"/>
            <a:ext cx="49944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UTM Avo" panose="02040603050506020204" pitchFamily="18"/>
              </a:rPr>
              <a:t>Đây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số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thập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hữu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hạn</a:t>
            </a:r>
            <a:r>
              <a:rPr lang="en-US" sz="23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12" name="Hộp Văn bản 395">
            <a:extLst>
              <a:ext uri="{FF2B5EF4-FFF2-40B4-BE49-F238E27FC236}">
                <a16:creationId xmlns:a16="http://schemas.microsoft.com/office/drawing/2014/main" id="{FB547718-9214-7BCD-AC90-1B55E169A07D}"/>
              </a:ext>
            </a:extLst>
          </p:cNvPr>
          <p:cNvSpPr txBox="1"/>
          <p:nvPr/>
        </p:nvSpPr>
        <p:spPr>
          <a:xfrm>
            <a:off x="3176369" y="3920444"/>
            <a:ext cx="61162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>
                <a:latin typeface="UTM Avo" panose="02040603050506020204" pitchFamily="18"/>
              </a:rPr>
              <a:t>Đây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số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thập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vô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hạn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tuần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hoàn</a:t>
            </a:r>
            <a:r>
              <a:rPr lang="en-US" sz="23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13" name="Hộp Văn bản 396">
            <a:extLst>
              <a:ext uri="{FF2B5EF4-FFF2-40B4-BE49-F238E27FC236}">
                <a16:creationId xmlns:a16="http://schemas.microsoft.com/office/drawing/2014/main" id="{C9E91010-2BC4-63EE-F09C-2876A7A97047}"/>
              </a:ext>
            </a:extLst>
          </p:cNvPr>
          <p:cNvSpPr txBox="1"/>
          <p:nvPr/>
        </p:nvSpPr>
        <p:spPr>
          <a:xfrm>
            <a:off x="3176369" y="4987888"/>
            <a:ext cx="4447441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dirty="0" err="1">
                <a:latin typeface="UTM Avo" panose="02040603050506020204" pitchFamily="18"/>
              </a:rPr>
              <a:t>Đây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số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thập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vô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hạn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tuần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hoàn</a:t>
            </a:r>
            <a:r>
              <a:rPr lang="en-US" sz="23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14" name="Hình chữ nhật: Góc Tròn 16">
            <a:extLst>
              <a:ext uri="{FF2B5EF4-FFF2-40B4-BE49-F238E27FC236}">
                <a16:creationId xmlns:a16="http://schemas.microsoft.com/office/drawing/2014/main" id="{02FB7BC1-3922-BAA7-23C0-E555A67C7CAD}"/>
              </a:ext>
            </a:extLst>
          </p:cNvPr>
          <p:cNvSpPr/>
          <p:nvPr/>
        </p:nvSpPr>
        <p:spPr>
          <a:xfrm>
            <a:off x="822229" y="1754486"/>
            <a:ext cx="1461254" cy="502766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 </a:t>
            </a:r>
            <a:r>
              <a:rPr lang="en-US" sz="23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3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94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535" y="2920440"/>
            <a:ext cx="2866614" cy="18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4D624-7970-3C09-AD00-C5E0D30B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4384" y="3529299"/>
            <a:ext cx="3777352" cy="3777352"/>
          </a:xfrm>
          <a:prstGeom prst="rect">
            <a:avLst/>
          </a:prstGeom>
        </p:spPr>
      </p:pic>
      <p:sp>
        <p:nvSpPr>
          <p:cNvPr id="7" name="Hộp Văn bản 41">
            <a:extLst>
              <a:ext uri="{FF2B5EF4-FFF2-40B4-BE49-F238E27FC236}">
                <a16:creationId xmlns:a16="http://schemas.microsoft.com/office/drawing/2014/main" id="{6DE5A10B-CF2F-4376-BC60-DEE260D8254A}"/>
              </a:ext>
            </a:extLst>
          </p:cNvPr>
          <p:cNvSpPr txBox="1"/>
          <p:nvPr/>
        </p:nvSpPr>
        <p:spPr>
          <a:xfrm>
            <a:off x="1613016" y="1632743"/>
            <a:ext cx="10079874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/>
              </a:rPr>
              <a:t>Viết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mỗi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số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hữu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tỉ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sau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dưới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dạng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số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thập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phân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hữu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hạn</a:t>
            </a:r>
            <a:r>
              <a:rPr lang="en-US" sz="26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44">
                <a:extLst>
                  <a:ext uri="{FF2B5EF4-FFF2-40B4-BE49-F238E27FC236}">
                    <a16:creationId xmlns:a16="http://schemas.microsoft.com/office/drawing/2014/main" id="{F6B47B20-B876-F47D-B68D-20044EEE53BB}"/>
                  </a:ext>
                </a:extLst>
              </p:cNvPr>
              <p:cNvSpPr txBox="1"/>
              <p:nvPr/>
            </p:nvSpPr>
            <p:spPr>
              <a:xfrm>
                <a:off x="2264662" y="2836259"/>
                <a:ext cx="132091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44">
                <a:extLst>
                  <a:ext uri="{FF2B5EF4-FFF2-40B4-BE49-F238E27FC236}">
                    <a16:creationId xmlns:a16="http://schemas.microsoft.com/office/drawing/2014/main" id="{F6B47B20-B876-F47D-B68D-20044EEE5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62" y="2836259"/>
                <a:ext cx="1320915" cy="492443"/>
              </a:xfrm>
              <a:prstGeom prst="rect">
                <a:avLst/>
              </a:prstGeom>
              <a:blipFill>
                <a:blip r:embed="rId4"/>
                <a:stretch>
                  <a:fillRect r="-19048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3">
                <a:extLst>
                  <a:ext uri="{FF2B5EF4-FFF2-40B4-BE49-F238E27FC236}">
                    <a16:creationId xmlns:a16="http://schemas.microsoft.com/office/drawing/2014/main" id="{6668FC4F-C3C1-6F6C-3F2C-E403BB58BB1F}"/>
                  </a:ext>
                </a:extLst>
              </p:cNvPr>
              <p:cNvSpPr txBox="1"/>
              <p:nvPr/>
            </p:nvSpPr>
            <p:spPr>
              <a:xfrm>
                <a:off x="1651560" y="2614075"/>
                <a:ext cx="498055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9" name="Hộp Văn bản 3">
                <a:extLst>
                  <a:ext uri="{FF2B5EF4-FFF2-40B4-BE49-F238E27FC236}">
                    <a16:creationId xmlns:a16="http://schemas.microsoft.com/office/drawing/2014/main" id="{6668FC4F-C3C1-6F6C-3F2C-E403BB58B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60" y="2614075"/>
                <a:ext cx="498055" cy="872034"/>
              </a:xfrm>
              <a:prstGeom prst="rect">
                <a:avLst/>
              </a:prstGeom>
              <a:blipFill>
                <a:blip r:embed="rId5"/>
                <a:stretch>
                  <a:fillRect l="-7500" r="-17500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48">
                <a:extLst>
                  <a:ext uri="{FF2B5EF4-FFF2-40B4-BE49-F238E27FC236}">
                    <a16:creationId xmlns:a16="http://schemas.microsoft.com/office/drawing/2014/main" id="{8B544A68-1391-D49E-396C-92893A55759A}"/>
                  </a:ext>
                </a:extLst>
              </p:cNvPr>
              <p:cNvSpPr txBox="1"/>
              <p:nvPr/>
            </p:nvSpPr>
            <p:spPr>
              <a:xfrm>
                <a:off x="5992495" y="2836259"/>
                <a:ext cx="1320915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48">
                <a:extLst>
                  <a:ext uri="{FF2B5EF4-FFF2-40B4-BE49-F238E27FC236}">
                    <a16:creationId xmlns:a16="http://schemas.microsoft.com/office/drawing/2014/main" id="{8B544A68-1391-D49E-396C-92893A557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95" y="2836259"/>
                <a:ext cx="1320915" cy="492443"/>
              </a:xfrm>
              <a:prstGeom prst="rect">
                <a:avLst/>
              </a:prstGeom>
              <a:blipFill>
                <a:blip r:embed="rId6"/>
                <a:stretch>
                  <a:fillRect r="-7619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6">
                <a:extLst>
                  <a:ext uri="{FF2B5EF4-FFF2-40B4-BE49-F238E27FC236}">
                    <a16:creationId xmlns:a16="http://schemas.microsoft.com/office/drawing/2014/main" id="{1D41B3AD-F8DA-6B14-3C45-0279B320DF07}"/>
                  </a:ext>
                </a:extLst>
              </p:cNvPr>
              <p:cNvSpPr txBox="1"/>
              <p:nvPr/>
            </p:nvSpPr>
            <p:spPr>
              <a:xfrm>
                <a:off x="5257292" y="2614011"/>
                <a:ext cx="686680" cy="87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−18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6">
                <a:extLst>
                  <a:ext uri="{FF2B5EF4-FFF2-40B4-BE49-F238E27FC236}">
                    <a16:creationId xmlns:a16="http://schemas.microsoft.com/office/drawing/2014/main" id="{1D41B3AD-F8DA-6B14-3C45-0279B320D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2" y="2614011"/>
                <a:ext cx="686680" cy="872098"/>
              </a:xfrm>
              <a:prstGeom prst="rect">
                <a:avLst/>
              </a:prstGeom>
              <a:blipFill>
                <a:blip r:embed="rId7"/>
                <a:stretch>
                  <a:fillRect l="-5357" r="-10714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A084BC6F-CE49-CA20-AE5C-B669F9F1749B}"/>
              </a:ext>
            </a:extLst>
          </p:cNvPr>
          <p:cNvSpPr/>
          <p:nvPr/>
        </p:nvSpPr>
        <p:spPr>
          <a:xfrm>
            <a:off x="808408" y="1775344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996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4D624-7970-3C09-AD00-C5E0D30B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4384" y="3529299"/>
            <a:ext cx="3777352" cy="3777352"/>
          </a:xfrm>
          <a:prstGeom prst="rect">
            <a:avLst/>
          </a:prstGeom>
        </p:spPr>
      </p:pic>
      <p:sp>
        <p:nvSpPr>
          <p:cNvPr id="2" name="Hộp Văn bản 31">
            <a:extLst>
              <a:ext uri="{FF2B5EF4-FFF2-40B4-BE49-F238E27FC236}">
                <a16:creationId xmlns:a16="http://schemas.microsoft.com/office/drawing/2014/main" id="{9CC16C12-0BFB-159A-2782-54B4F66088F8}"/>
              </a:ext>
            </a:extLst>
          </p:cNvPr>
          <p:cNvSpPr txBox="1"/>
          <p:nvPr/>
        </p:nvSpPr>
        <p:spPr>
          <a:xfrm>
            <a:off x="1651794" y="1621133"/>
            <a:ext cx="9138126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600" i="0" dirty="0" err="1">
                <a:effectLst/>
                <a:latin typeface="UTM Avo" panose="02040603050506020204" pitchFamily="18"/>
              </a:rPr>
              <a:t>Viết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mỗi</a:t>
            </a:r>
            <a:r>
              <a:rPr lang="vi-VN" sz="2600" i="0" dirty="0">
                <a:effectLst/>
                <a:latin typeface="UTM Avo" panose="02040603050506020204" pitchFamily="18"/>
              </a:rPr>
              <a:t> phân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số</a:t>
            </a:r>
            <a:r>
              <a:rPr lang="vi-VN" sz="2600" i="0" dirty="0">
                <a:effectLst/>
                <a:latin typeface="UTM Avo" panose="02040603050506020204" pitchFamily="18"/>
              </a:rPr>
              <a:t> sau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dưới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dạng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số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thập</a:t>
            </a:r>
            <a:r>
              <a:rPr lang="vi-VN" sz="2600" i="0" dirty="0">
                <a:effectLst/>
                <a:latin typeface="UTM Avo" panose="02040603050506020204" pitchFamily="18"/>
              </a:rPr>
              <a:t> phân vô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hạn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tuần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hoàn</a:t>
            </a:r>
            <a:r>
              <a:rPr lang="vi-VN" sz="2600" i="0" dirty="0">
                <a:effectLst/>
                <a:latin typeface="UTM Avo" panose="02040603050506020204" pitchFamily="18"/>
              </a:rPr>
              <a:t> (</a:t>
            </a:r>
            <a:r>
              <a:rPr lang="vi-VN" sz="2600" i="0" dirty="0" err="1">
                <a:effectLst/>
                <a:latin typeface="UTM Avo" panose="02040603050506020204" pitchFamily="18"/>
              </a:rPr>
              <a:t>dùng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dấu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ngoặc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để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nhận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rõ</a:t>
            </a:r>
            <a:r>
              <a:rPr lang="vi-VN" sz="2600" i="0" dirty="0">
                <a:effectLst/>
                <a:latin typeface="UTM Avo" panose="02040603050506020204" pitchFamily="18"/>
              </a:rPr>
              <a:t> chu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kì</a:t>
            </a:r>
            <a:r>
              <a:rPr lang="vi-VN" sz="2600" i="0" dirty="0">
                <a:effectLst/>
                <a:latin typeface="UTM Avo" panose="02040603050506020204" pitchFamily="18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35">
                <a:extLst>
                  <a:ext uri="{FF2B5EF4-FFF2-40B4-BE49-F238E27FC236}">
                    <a16:creationId xmlns:a16="http://schemas.microsoft.com/office/drawing/2014/main" id="{B1658E91-13E1-19C7-58C9-BB308C88D23D}"/>
                  </a:ext>
                </a:extLst>
              </p:cNvPr>
              <p:cNvSpPr txBox="1"/>
              <p:nvPr/>
            </p:nvSpPr>
            <p:spPr>
              <a:xfrm>
                <a:off x="2905517" y="3290319"/>
                <a:ext cx="123944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600" i="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,(</m:t>
                      </m:r>
                      <m:r>
                        <m:rPr>
                          <m:nor/>
                        </m:rPr>
                        <a:rPr lang="en-US" sz="2600" b="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600" i="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45</m:t>
                      </m:r>
                      <m:r>
                        <m:rPr>
                          <m:nor/>
                        </m:rPr>
                        <a:rPr lang="en-US" sz="2600" i="0" dirty="0" smtClean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35">
                <a:extLst>
                  <a:ext uri="{FF2B5EF4-FFF2-40B4-BE49-F238E27FC236}">
                    <a16:creationId xmlns:a16="http://schemas.microsoft.com/office/drawing/2014/main" id="{B1658E91-13E1-19C7-58C9-BB308C88D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517" y="3290319"/>
                <a:ext cx="1239440" cy="492443"/>
              </a:xfrm>
              <a:prstGeom prst="rect">
                <a:avLst/>
              </a:prstGeom>
              <a:blipFill>
                <a:blip r:embed="rId4"/>
                <a:stretch>
                  <a:fillRect t="-17500" r="-41414" b="-2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4">
                <a:extLst>
                  <a:ext uri="{FF2B5EF4-FFF2-40B4-BE49-F238E27FC236}">
                    <a16:creationId xmlns:a16="http://schemas.microsoft.com/office/drawing/2014/main" id="{CF0151E4-9691-D19C-6034-31ACEB564D8A}"/>
                  </a:ext>
                </a:extLst>
              </p:cNvPr>
              <p:cNvSpPr txBox="1"/>
              <p:nvPr/>
            </p:nvSpPr>
            <p:spPr>
              <a:xfrm>
                <a:off x="2245318" y="3075917"/>
                <a:ext cx="537848" cy="86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4">
                <a:extLst>
                  <a:ext uri="{FF2B5EF4-FFF2-40B4-BE49-F238E27FC236}">
                    <a16:creationId xmlns:a16="http://schemas.microsoft.com/office/drawing/2014/main" id="{CF0151E4-9691-D19C-6034-31ACEB564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318" y="3075917"/>
                <a:ext cx="537848" cy="863441"/>
              </a:xfrm>
              <a:prstGeom prst="rect">
                <a:avLst/>
              </a:prstGeom>
              <a:blipFill>
                <a:blip r:embed="rId5"/>
                <a:stretch>
                  <a:fillRect l="-6818" r="-40909" b="-86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39">
                <a:extLst>
                  <a:ext uri="{FF2B5EF4-FFF2-40B4-BE49-F238E27FC236}">
                    <a16:creationId xmlns:a16="http://schemas.microsoft.com/office/drawing/2014/main" id="{D6560E9D-E44B-4803-CB31-BADB6E18799F}"/>
                  </a:ext>
                </a:extLst>
              </p:cNvPr>
              <p:cNvSpPr txBox="1"/>
              <p:nvPr/>
            </p:nvSpPr>
            <p:spPr>
              <a:xfrm>
                <a:off x="5789981" y="3283077"/>
                <a:ext cx="213547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i="0" dirty="0">
                          <a:solidFill>
                            <a:srgbClr val="000000"/>
                          </a:solidFill>
                          <a:effectLst/>
                          <a:latin typeface="UTM Avo" panose="02040603050506020204" pitchFamily="18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39">
                <a:extLst>
                  <a:ext uri="{FF2B5EF4-FFF2-40B4-BE49-F238E27FC236}">
                    <a16:creationId xmlns:a16="http://schemas.microsoft.com/office/drawing/2014/main" id="{D6560E9D-E44B-4803-CB31-BADB6E187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981" y="3283077"/>
                <a:ext cx="2135470" cy="492443"/>
              </a:xfrm>
              <a:prstGeom prst="rect">
                <a:avLst/>
              </a:prstGeom>
              <a:blipFill>
                <a:blip r:embed="rId6"/>
                <a:stretch>
                  <a:fillRect t="-17500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7">
                <a:extLst>
                  <a:ext uri="{FF2B5EF4-FFF2-40B4-BE49-F238E27FC236}">
                    <a16:creationId xmlns:a16="http://schemas.microsoft.com/office/drawing/2014/main" id="{07728054-25C1-B13D-C2EB-DCD45AC357DE}"/>
                  </a:ext>
                </a:extLst>
              </p:cNvPr>
              <p:cNvSpPr txBox="1"/>
              <p:nvPr/>
            </p:nvSpPr>
            <p:spPr>
              <a:xfrm>
                <a:off x="5495925" y="3071492"/>
                <a:ext cx="600075" cy="867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−7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7">
                <a:extLst>
                  <a:ext uri="{FF2B5EF4-FFF2-40B4-BE49-F238E27FC236}">
                    <a16:creationId xmlns:a16="http://schemas.microsoft.com/office/drawing/2014/main" id="{07728054-25C1-B13D-C2EB-DCD45AC35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25" y="3071492"/>
                <a:ext cx="600075" cy="867866"/>
              </a:xfrm>
              <a:prstGeom prst="rect">
                <a:avLst/>
              </a:prstGeom>
              <a:blipFill>
                <a:blip r:embed="rId7"/>
                <a:stretch>
                  <a:fillRect l="-2041" b="-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5B028B64-9B40-9F57-C1AD-7781106EA40D}"/>
              </a:ext>
            </a:extLst>
          </p:cNvPr>
          <p:cNvSpPr/>
          <p:nvPr/>
        </p:nvSpPr>
        <p:spPr>
          <a:xfrm>
            <a:off x="893114" y="1757860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497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4D624-7970-3C09-AD00-C5E0D30B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4384" y="3529299"/>
            <a:ext cx="3777352" cy="3777352"/>
          </a:xfrm>
          <a:prstGeom prst="rect">
            <a:avLst/>
          </a:prstGeom>
        </p:spPr>
      </p:pic>
      <p:sp>
        <p:nvSpPr>
          <p:cNvPr id="2" name="Hộp Văn bản 50">
            <a:extLst>
              <a:ext uri="{FF2B5EF4-FFF2-40B4-BE49-F238E27FC236}">
                <a16:creationId xmlns:a16="http://schemas.microsoft.com/office/drawing/2014/main" id="{10E0193A-0F3B-C3F8-A4AD-1EC6F58C2EA2}"/>
              </a:ext>
            </a:extLst>
          </p:cNvPr>
          <p:cNvSpPr txBox="1"/>
          <p:nvPr/>
        </p:nvSpPr>
        <p:spPr>
          <a:xfrm>
            <a:off x="1782550" y="1610490"/>
            <a:ext cx="904166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/>
              </a:rPr>
              <a:t>Viết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mỗi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số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thập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phân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hữu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hạn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sau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dưới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dạng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phân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số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tối</a:t>
            </a:r>
            <a:r>
              <a:rPr lang="en-US" sz="2600" dirty="0">
                <a:latin typeface="UTM Avo" panose="02040603050506020204" pitchFamily="18"/>
              </a:rPr>
              <a:t> </a:t>
            </a:r>
            <a:r>
              <a:rPr lang="en-US" sz="2600" dirty="0" err="1">
                <a:latin typeface="UTM Avo" panose="02040603050506020204" pitchFamily="18"/>
              </a:rPr>
              <a:t>giản</a:t>
            </a:r>
            <a:r>
              <a:rPr lang="en-US" sz="2600" dirty="0"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3">
                <a:extLst>
                  <a:ext uri="{FF2B5EF4-FFF2-40B4-BE49-F238E27FC236}">
                    <a16:creationId xmlns:a16="http://schemas.microsoft.com/office/drawing/2014/main" id="{DD2D4B53-000A-5A03-234E-F0ACD2314378}"/>
                  </a:ext>
                </a:extLst>
              </p:cNvPr>
              <p:cNvSpPr txBox="1"/>
              <p:nvPr/>
            </p:nvSpPr>
            <p:spPr>
              <a:xfrm>
                <a:off x="3393736" y="3142567"/>
                <a:ext cx="554639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6,5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3">
                <a:extLst>
                  <a:ext uri="{FF2B5EF4-FFF2-40B4-BE49-F238E27FC236}">
                    <a16:creationId xmlns:a16="http://schemas.microsoft.com/office/drawing/2014/main" id="{DD2D4B53-000A-5A03-234E-F0ACD2314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36" y="3142567"/>
                <a:ext cx="554639" cy="400110"/>
              </a:xfrm>
              <a:prstGeom prst="rect">
                <a:avLst/>
              </a:prstGeom>
              <a:blipFill>
                <a:blip r:embed="rId4"/>
                <a:stretch>
                  <a:fillRect l="-15556" r="-1333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55">
                <a:extLst>
                  <a:ext uri="{FF2B5EF4-FFF2-40B4-BE49-F238E27FC236}">
                    <a16:creationId xmlns:a16="http://schemas.microsoft.com/office/drawing/2014/main" id="{546EB042-7442-6966-4113-C57F2F4D89F6}"/>
                  </a:ext>
                </a:extLst>
              </p:cNvPr>
              <p:cNvSpPr txBox="1"/>
              <p:nvPr/>
            </p:nvSpPr>
            <p:spPr>
              <a:xfrm>
                <a:off x="3420196" y="4250433"/>
                <a:ext cx="84959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−1,28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55">
                <a:extLst>
                  <a:ext uri="{FF2B5EF4-FFF2-40B4-BE49-F238E27FC236}">
                    <a16:creationId xmlns:a16="http://schemas.microsoft.com/office/drawing/2014/main" id="{546EB042-7442-6966-4113-C57F2F4D8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96" y="4250433"/>
                <a:ext cx="849592" cy="400110"/>
              </a:xfrm>
              <a:prstGeom prst="rect">
                <a:avLst/>
              </a:prstGeom>
              <a:blipFill>
                <a:blip r:embed="rId5"/>
                <a:stretch>
                  <a:fillRect l="-1493" r="-11940" b="-212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6">
                <a:extLst>
                  <a:ext uri="{FF2B5EF4-FFF2-40B4-BE49-F238E27FC236}">
                    <a16:creationId xmlns:a16="http://schemas.microsoft.com/office/drawing/2014/main" id="{F4D07AA3-1C29-ADA4-CDAE-5CD06D7F08BE}"/>
                  </a:ext>
                </a:extLst>
              </p:cNvPr>
              <p:cNvSpPr txBox="1"/>
              <p:nvPr/>
            </p:nvSpPr>
            <p:spPr>
              <a:xfrm>
                <a:off x="3414586" y="5266094"/>
                <a:ext cx="92333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smtClean="0">
                          <a:latin typeface="UTM Avo" panose="02040603050506020204" pitchFamily="18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,124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56">
                <a:extLst>
                  <a:ext uri="{FF2B5EF4-FFF2-40B4-BE49-F238E27FC236}">
                    <a16:creationId xmlns:a16="http://schemas.microsoft.com/office/drawing/2014/main" id="{F4D07AA3-1C29-ADA4-CDAE-5CD06D7F0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86" y="5266094"/>
                <a:ext cx="923330" cy="400110"/>
              </a:xfrm>
              <a:prstGeom prst="rect">
                <a:avLst/>
              </a:prstGeom>
              <a:blipFill>
                <a:blip r:embed="rId6"/>
                <a:stretch>
                  <a:fillRect l="-8108" r="-9459" b="-28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F8A22ABB-3851-F88A-0036-BA60AB57C5F2}"/>
              </a:ext>
            </a:extLst>
          </p:cNvPr>
          <p:cNvSpPr txBox="1"/>
          <p:nvPr/>
        </p:nvSpPr>
        <p:spPr>
          <a:xfrm>
            <a:off x="2930465" y="3100039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a)</a:t>
            </a:r>
          </a:p>
        </p:txBody>
      </p:sp>
      <p:sp>
        <p:nvSpPr>
          <p:cNvPr id="8" name="Hộp Văn bản 58">
            <a:extLst>
              <a:ext uri="{FF2B5EF4-FFF2-40B4-BE49-F238E27FC236}">
                <a16:creationId xmlns:a16="http://schemas.microsoft.com/office/drawing/2014/main" id="{484E2187-1776-EC60-76A2-25C3995463D3}"/>
              </a:ext>
            </a:extLst>
          </p:cNvPr>
          <p:cNvSpPr txBox="1"/>
          <p:nvPr/>
        </p:nvSpPr>
        <p:spPr>
          <a:xfrm>
            <a:off x="2930465" y="4201198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b)</a:t>
            </a:r>
          </a:p>
        </p:txBody>
      </p:sp>
      <p:sp>
        <p:nvSpPr>
          <p:cNvPr id="9" name="Hộp Văn bản 59">
            <a:extLst>
              <a:ext uri="{FF2B5EF4-FFF2-40B4-BE49-F238E27FC236}">
                <a16:creationId xmlns:a16="http://schemas.microsoft.com/office/drawing/2014/main" id="{06E6F0E6-C57E-E581-992F-16A2A82BCD3E}"/>
              </a:ext>
            </a:extLst>
          </p:cNvPr>
          <p:cNvSpPr txBox="1"/>
          <p:nvPr/>
        </p:nvSpPr>
        <p:spPr>
          <a:xfrm>
            <a:off x="2930465" y="5173761"/>
            <a:ext cx="524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0">
                <a:extLst>
                  <a:ext uri="{FF2B5EF4-FFF2-40B4-BE49-F238E27FC236}">
                    <a16:creationId xmlns:a16="http://schemas.microsoft.com/office/drawing/2014/main" id="{D1968BB5-7B5A-3EB5-7BAD-670AD4094856}"/>
                  </a:ext>
                </a:extLst>
              </p:cNvPr>
              <p:cNvSpPr txBox="1"/>
              <p:nvPr/>
            </p:nvSpPr>
            <p:spPr>
              <a:xfrm>
                <a:off x="3987181" y="2942505"/>
                <a:ext cx="802720" cy="77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60">
                <a:extLst>
                  <a:ext uri="{FF2B5EF4-FFF2-40B4-BE49-F238E27FC236}">
                    <a16:creationId xmlns:a16="http://schemas.microsoft.com/office/drawing/2014/main" id="{D1968BB5-7B5A-3EB5-7BAD-670AD409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181" y="2942505"/>
                <a:ext cx="802720" cy="775533"/>
              </a:xfrm>
              <a:prstGeom prst="rect">
                <a:avLst/>
              </a:prstGeom>
              <a:blipFill>
                <a:blip r:embed="rId7"/>
                <a:stretch>
                  <a:fillRect l="-1538" t="-3226" r="-9231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61">
                <a:extLst>
                  <a:ext uri="{FF2B5EF4-FFF2-40B4-BE49-F238E27FC236}">
                    <a16:creationId xmlns:a16="http://schemas.microsoft.com/office/drawing/2014/main" id="{A06A5A60-A4D7-2BC1-AD5D-238A78D86AE3}"/>
                  </a:ext>
                </a:extLst>
              </p:cNvPr>
              <p:cNvSpPr txBox="1"/>
              <p:nvPr/>
            </p:nvSpPr>
            <p:spPr>
              <a:xfrm>
                <a:off x="4844132" y="2941031"/>
                <a:ext cx="802720" cy="775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61">
                <a:extLst>
                  <a:ext uri="{FF2B5EF4-FFF2-40B4-BE49-F238E27FC236}">
                    <a16:creationId xmlns:a16="http://schemas.microsoft.com/office/drawing/2014/main" id="{A06A5A60-A4D7-2BC1-AD5D-238A78D86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132" y="2941031"/>
                <a:ext cx="802720" cy="775340"/>
              </a:xfrm>
              <a:prstGeom prst="rect">
                <a:avLst/>
              </a:prstGeom>
              <a:blipFill>
                <a:blip r:embed="rId8"/>
                <a:stretch>
                  <a:fillRect l="-3125" t="-3226" r="-9375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62">
                <a:extLst>
                  <a:ext uri="{FF2B5EF4-FFF2-40B4-BE49-F238E27FC236}">
                    <a16:creationId xmlns:a16="http://schemas.microsoft.com/office/drawing/2014/main" id="{0A801266-0D73-9979-3CEA-BB6476297C1C}"/>
                  </a:ext>
                </a:extLst>
              </p:cNvPr>
              <p:cNvSpPr txBox="1"/>
              <p:nvPr/>
            </p:nvSpPr>
            <p:spPr>
              <a:xfrm>
                <a:off x="4299893" y="3982266"/>
                <a:ext cx="1097673" cy="779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−128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62">
                <a:extLst>
                  <a:ext uri="{FF2B5EF4-FFF2-40B4-BE49-F238E27FC236}">
                    <a16:creationId xmlns:a16="http://schemas.microsoft.com/office/drawing/2014/main" id="{0A801266-0D73-9979-3CEA-BB6476297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893" y="3982266"/>
                <a:ext cx="1097673" cy="779765"/>
              </a:xfrm>
              <a:prstGeom prst="rect">
                <a:avLst/>
              </a:prstGeom>
              <a:blipFill>
                <a:blip r:embed="rId9"/>
                <a:stretch>
                  <a:fillRect l="-2299" t="-3226" r="-8046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63">
                <a:extLst>
                  <a:ext uri="{FF2B5EF4-FFF2-40B4-BE49-F238E27FC236}">
                    <a16:creationId xmlns:a16="http://schemas.microsoft.com/office/drawing/2014/main" id="{C36937B6-D4CE-3D03-B585-CE632D95832A}"/>
                  </a:ext>
                </a:extLst>
              </p:cNvPr>
              <p:cNvSpPr txBox="1"/>
              <p:nvPr/>
            </p:nvSpPr>
            <p:spPr>
              <a:xfrm>
                <a:off x="5475112" y="3982266"/>
                <a:ext cx="913327" cy="779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−32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63">
                <a:extLst>
                  <a:ext uri="{FF2B5EF4-FFF2-40B4-BE49-F238E27FC236}">
                    <a16:creationId xmlns:a16="http://schemas.microsoft.com/office/drawing/2014/main" id="{C36937B6-D4CE-3D03-B585-CE632D958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12" y="3982266"/>
                <a:ext cx="913327" cy="779765"/>
              </a:xfrm>
              <a:prstGeom prst="rect">
                <a:avLst/>
              </a:prstGeom>
              <a:blipFill>
                <a:blip r:embed="rId10"/>
                <a:stretch>
                  <a:fillRect l="-2740" t="-3226" r="-8219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64">
                <a:extLst>
                  <a:ext uri="{FF2B5EF4-FFF2-40B4-BE49-F238E27FC236}">
                    <a16:creationId xmlns:a16="http://schemas.microsoft.com/office/drawing/2014/main" id="{B4DEC20A-A131-AEFC-BDB7-1D2D2CFC72A8}"/>
                  </a:ext>
                </a:extLst>
              </p:cNvPr>
              <p:cNvSpPr txBox="1"/>
              <p:nvPr/>
            </p:nvSpPr>
            <p:spPr>
              <a:xfrm>
                <a:off x="4337916" y="5030099"/>
                <a:ext cx="1171410" cy="779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124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64">
                <a:extLst>
                  <a:ext uri="{FF2B5EF4-FFF2-40B4-BE49-F238E27FC236}">
                    <a16:creationId xmlns:a16="http://schemas.microsoft.com/office/drawing/2014/main" id="{B4DEC20A-A131-AEFC-BDB7-1D2D2CFC7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916" y="5030099"/>
                <a:ext cx="1171410" cy="779765"/>
              </a:xfrm>
              <a:prstGeom prst="rect">
                <a:avLst/>
              </a:prstGeom>
              <a:blipFill>
                <a:blip r:embed="rId11"/>
                <a:stretch>
                  <a:fillRect l="-2151" t="-3226" r="-6452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65">
                <a:extLst>
                  <a:ext uri="{FF2B5EF4-FFF2-40B4-BE49-F238E27FC236}">
                    <a16:creationId xmlns:a16="http://schemas.microsoft.com/office/drawing/2014/main" id="{432622A7-53F9-2F1E-F6DE-EFBB786495D5}"/>
                  </a:ext>
                </a:extLst>
              </p:cNvPr>
              <p:cNvSpPr txBox="1"/>
              <p:nvPr/>
            </p:nvSpPr>
            <p:spPr>
              <a:xfrm>
                <a:off x="5509326" y="5022801"/>
                <a:ext cx="987065" cy="779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31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latin typeface="UTM Avo" panose="02040603050506020204" pitchFamily="18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65">
                <a:extLst>
                  <a:ext uri="{FF2B5EF4-FFF2-40B4-BE49-F238E27FC236}">
                    <a16:creationId xmlns:a16="http://schemas.microsoft.com/office/drawing/2014/main" id="{432622A7-53F9-2F1E-F6DE-EFBB78649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326" y="5022801"/>
                <a:ext cx="987065" cy="779765"/>
              </a:xfrm>
              <a:prstGeom prst="rect">
                <a:avLst/>
              </a:prstGeom>
              <a:blipFill>
                <a:blip r:embed="rId12"/>
                <a:stretch>
                  <a:fillRect l="-1266" t="-3226" r="-7595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65D57EAE-94E7-EF0F-5144-A1497CAC8C91}"/>
              </a:ext>
            </a:extLst>
          </p:cNvPr>
          <p:cNvSpPr/>
          <p:nvPr/>
        </p:nvSpPr>
        <p:spPr>
          <a:xfrm>
            <a:off x="992968" y="174736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9057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D8C709-9454-C7B7-FF1B-F24C0136F905}"/>
              </a:ext>
            </a:extLst>
          </p:cNvPr>
          <p:cNvGrpSpPr/>
          <p:nvPr/>
        </p:nvGrpSpPr>
        <p:grpSpPr>
          <a:xfrm>
            <a:off x="4822032" y="3011092"/>
            <a:ext cx="2736543" cy="1857229"/>
            <a:chOff x="309542" y="967667"/>
            <a:chExt cx="2878585" cy="185722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1AD23ED-1434-4C91-7A3A-0204D8ACA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51987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6D34DB-F0C9-ACFC-C2F7-70B441D112B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4D624-7970-3C09-AD00-C5E0D30BE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4384" y="3529299"/>
            <a:ext cx="3777352" cy="3777352"/>
          </a:xfrm>
          <a:prstGeom prst="rect">
            <a:avLst/>
          </a:prstGeom>
        </p:spPr>
      </p:pic>
      <p:sp>
        <p:nvSpPr>
          <p:cNvPr id="2" name="Hộp Văn bản 15">
            <a:extLst>
              <a:ext uri="{FF2B5EF4-FFF2-40B4-BE49-F238E27FC236}">
                <a16:creationId xmlns:a16="http://schemas.microsoft.com/office/drawing/2014/main" id="{1657527D-A2F3-D6B1-1ECC-5EABBA877AC7}"/>
              </a:ext>
            </a:extLst>
          </p:cNvPr>
          <p:cNvSpPr txBox="1"/>
          <p:nvPr/>
        </p:nvSpPr>
        <p:spPr>
          <a:xfrm>
            <a:off x="1670261" y="1589984"/>
            <a:ext cx="8399569" cy="1207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600" i="0" dirty="0" err="1">
                <a:effectLst/>
                <a:latin typeface="UTM Avo" panose="02040603050506020204" pitchFamily="18"/>
              </a:rPr>
              <a:t>Sử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dụng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máy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tính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cầm</a:t>
            </a:r>
            <a:r>
              <a:rPr lang="vi-VN" sz="2600" i="0" dirty="0">
                <a:effectLst/>
                <a:latin typeface="UTM Avo" panose="02040603050506020204" pitchFamily="18"/>
              </a:rPr>
              <a:t> tay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để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viết</a:t>
            </a:r>
            <a:r>
              <a:rPr lang="vi-VN" sz="2600" i="0" dirty="0">
                <a:effectLst/>
                <a:latin typeface="UTM Avo" panose="02040603050506020204" pitchFamily="18"/>
              </a:rPr>
              <a:t> thương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của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mỗi</a:t>
            </a:r>
            <a:r>
              <a:rPr lang="vi-VN" sz="2600" i="0" dirty="0">
                <a:effectLst/>
                <a:latin typeface="UTM Avo" panose="02040603050506020204" pitchFamily="18"/>
              </a:rPr>
              <a:t> </a:t>
            </a:r>
            <a:r>
              <a:rPr lang="vi-VN" sz="2600" i="0" dirty="0" err="1">
                <a:effectLst/>
                <a:latin typeface="UTM Avo" panose="02040603050506020204" pitchFamily="18"/>
              </a:rPr>
              <a:t>phép</a:t>
            </a:r>
            <a:r>
              <a:rPr lang="vi-VN" sz="2600" i="0" dirty="0">
                <a:effectLst/>
                <a:latin typeface="UTM Avo" panose="02040603050506020204" pitchFamily="18"/>
              </a:rPr>
              <a:t> chia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0">
                <a:extLst>
                  <a:ext uri="{FF2B5EF4-FFF2-40B4-BE49-F238E27FC236}">
                    <a16:creationId xmlns:a16="http://schemas.microsoft.com/office/drawing/2014/main" id="{6BFC145F-F5BF-17B3-70E7-A7EE11B59807}"/>
                  </a:ext>
                </a:extLst>
              </p:cNvPr>
              <p:cNvSpPr txBox="1"/>
              <p:nvPr/>
            </p:nvSpPr>
            <p:spPr>
              <a:xfrm>
                <a:off x="3556769" y="3129189"/>
                <a:ext cx="110927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1 :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999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20">
                <a:extLst>
                  <a:ext uri="{FF2B5EF4-FFF2-40B4-BE49-F238E27FC236}">
                    <a16:creationId xmlns:a16="http://schemas.microsoft.com/office/drawing/2014/main" id="{6BFC145F-F5BF-17B3-70E7-A7EE11B5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769" y="3129189"/>
                <a:ext cx="1109278" cy="400110"/>
              </a:xfrm>
              <a:prstGeom prst="rect">
                <a:avLst/>
              </a:prstGeom>
              <a:blipFill>
                <a:blip r:embed="rId4"/>
                <a:stretch>
                  <a:fillRect l="-5618" t="-34375" r="-6742" b="-43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21">
                <a:extLst>
                  <a:ext uri="{FF2B5EF4-FFF2-40B4-BE49-F238E27FC236}">
                    <a16:creationId xmlns:a16="http://schemas.microsoft.com/office/drawing/2014/main" id="{1950A241-9767-4F0D-8C93-9F5F55CF6004}"/>
                  </a:ext>
                </a:extLst>
              </p:cNvPr>
              <p:cNvSpPr txBox="1"/>
              <p:nvPr/>
            </p:nvSpPr>
            <p:spPr>
              <a:xfrm>
                <a:off x="3576106" y="4036302"/>
                <a:ext cx="101790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8,5 :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3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21">
                <a:extLst>
                  <a:ext uri="{FF2B5EF4-FFF2-40B4-BE49-F238E27FC236}">
                    <a16:creationId xmlns:a16="http://schemas.microsoft.com/office/drawing/2014/main" id="{1950A241-9767-4F0D-8C93-9F5F55CF6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106" y="4036302"/>
                <a:ext cx="1017907" cy="400110"/>
              </a:xfrm>
              <a:prstGeom prst="rect">
                <a:avLst/>
              </a:prstGeom>
              <a:blipFill>
                <a:blip r:embed="rId5"/>
                <a:stretch>
                  <a:fillRect l="-8642" t="-30303" r="-8642" b="-393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22">
                <a:extLst>
                  <a:ext uri="{FF2B5EF4-FFF2-40B4-BE49-F238E27FC236}">
                    <a16:creationId xmlns:a16="http://schemas.microsoft.com/office/drawing/2014/main" id="{687CB089-9296-BA1F-2649-E15E38EA0F68}"/>
                  </a:ext>
                </a:extLst>
              </p:cNvPr>
              <p:cNvSpPr txBox="1"/>
              <p:nvPr/>
            </p:nvSpPr>
            <p:spPr>
              <a:xfrm>
                <a:off x="3512083" y="4985824"/>
                <a:ext cx="1637834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14,2 :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3,3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22">
                <a:extLst>
                  <a:ext uri="{FF2B5EF4-FFF2-40B4-BE49-F238E27FC236}">
                    <a16:creationId xmlns:a16="http://schemas.microsoft.com/office/drawing/2014/main" id="{687CB089-9296-BA1F-2649-E15E38EA0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083" y="4985824"/>
                <a:ext cx="1637834" cy="400110"/>
              </a:xfrm>
              <a:prstGeom prst="rect">
                <a:avLst/>
              </a:prstGeom>
              <a:blipFill>
                <a:blip r:embed="rId6"/>
                <a:stretch>
                  <a:fillRect l="-769" t="-30303" r="-769" b="-393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23">
            <a:extLst>
              <a:ext uri="{FF2B5EF4-FFF2-40B4-BE49-F238E27FC236}">
                <a16:creationId xmlns:a16="http://schemas.microsoft.com/office/drawing/2014/main" id="{77A22A4D-188D-5F5C-C660-CA15648531A0}"/>
              </a:ext>
            </a:extLst>
          </p:cNvPr>
          <p:cNvSpPr txBox="1"/>
          <p:nvPr/>
        </p:nvSpPr>
        <p:spPr>
          <a:xfrm>
            <a:off x="3009953" y="3082576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a)</a:t>
            </a:r>
          </a:p>
        </p:txBody>
      </p:sp>
      <p:sp>
        <p:nvSpPr>
          <p:cNvPr id="8" name="Hộp Văn bản 24">
            <a:extLst>
              <a:ext uri="{FF2B5EF4-FFF2-40B4-BE49-F238E27FC236}">
                <a16:creationId xmlns:a16="http://schemas.microsoft.com/office/drawing/2014/main" id="{DA8CFF7B-2776-DEA0-1208-2FFCC92A439B}"/>
              </a:ext>
            </a:extLst>
          </p:cNvPr>
          <p:cNvSpPr txBox="1"/>
          <p:nvPr/>
        </p:nvSpPr>
        <p:spPr>
          <a:xfrm>
            <a:off x="3012357" y="3990136"/>
            <a:ext cx="5357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b)</a:t>
            </a:r>
          </a:p>
        </p:txBody>
      </p:sp>
      <p:sp>
        <p:nvSpPr>
          <p:cNvPr id="9" name="Hộp Văn bản 25">
            <a:extLst>
              <a:ext uri="{FF2B5EF4-FFF2-40B4-BE49-F238E27FC236}">
                <a16:creationId xmlns:a16="http://schemas.microsoft.com/office/drawing/2014/main" id="{F5E8E8E9-81B8-6007-BC9C-D2849F30532A}"/>
              </a:ext>
            </a:extLst>
          </p:cNvPr>
          <p:cNvSpPr txBox="1"/>
          <p:nvPr/>
        </p:nvSpPr>
        <p:spPr>
          <a:xfrm>
            <a:off x="3021174" y="4893491"/>
            <a:ext cx="5245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UTM Avo" panose="02040603050506020204" pitchFamily="18"/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id="{98675888-50BD-1ED7-27AA-43F96A1ACC84}"/>
                  </a:ext>
                </a:extLst>
              </p:cNvPr>
              <p:cNvSpPr txBox="1"/>
              <p:nvPr/>
            </p:nvSpPr>
            <p:spPr>
              <a:xfrm>
                <a:off x="4685975" y="3129189"/>
                <a:ext cx="151124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0,(001)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0" name="Hộp Văn bản 26">
                <a:extLst>
                  <a:ext uri="{FF2B5EF4-FFF2-40B4-BE49-F238E27FC236}">
                    <a16:creationId xmlns:a16="http://schemas.microsoft.com/office/drawing/2014/main" id="{98675888-50BD-1ED7-27AA-43F96A1AC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75" y="3129189"/>
                <a:ext cx="1511247" cy="400110"/>
              </a:xfrm>
              <a:prstGeom prst="rect">
                <a:avLst/>
              </a:prstGeom>
              <a:blipFill>
                <a:blip r:embed="rId7"/>
                <a:stretch>
                  <a:fillRect l="-1667" t="-3125" r="-6667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28">
                <a:extLst>
                  <a:ext uri="{FF2B5EF4-FFF2-40B4-BE49-F238E27FC236}">
                    <a16:creationId xmlns:a16="http://schemas.microsoft.com/office/drawing/2014/main" id="{E3A5790F-FFAF-536B-0B89-40C90EEB3DFF}"/>
                  </a:ext>
                </a:extLst>
              </p:cNvPr>
              <p:cNvSpPr txBox="1"/>
              <p:nvPr/>
            </p:nvSpPr>
            <p:spPr>
              <a:xfrm>
                <a:off x="4568616" y="4036302"/>
                <a:ext cx="133171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2,8(3)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28">
                <a:extLst>
                  <a:ext uri="{FF2B5EF4-FFF2-40B4-BE49-F238E27FC236}">
                    <a16:creationId xmlns:a16="http://schemas.microsoft.com/office/drawing/2014/main" id="{E3A5790F-FFAF-536B-0B89-40C90EEB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16" y="4036302"/>
                <a:ext cx="1331710" cy="400110"/>
              </a:xfrm>
              <a:prstGeom prst="rect">
                <a:avLst/>
              </a:prstGeom>
              <a:blipFill>
                <a:blip r:embed="rId8"/>
                <a:stretch>
                  <a:fillRect l="-943" r="-7547" b="-3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30">
                <a:extLst>
                  <a:ext uri="{FF2B5EF4-FFF2-40B4-BE49-F238E27FC236}">
                    <a16:creationId xmlns:a16="http://schemas.microsoft.com/office/drawing/2014/main" id="{F4E80BAB-90B5-FAE9-534A-ED4C803B087C}"/>
                  </a:ext>
                </a:extLst>
              </p:cNvPr>
              <p:cNvSpPr txBox="1"/>
              <p:nvPr/>
            </p:nvSpPr>
            <p:spPr>
              <a:xfrm>
                <a:off x="5057576" y="4982327"/>
                <a:ext cx="132690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4,(30)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30">
                <a:extLst>
                  <a:ext uri="{FF2B5EF4-FFF2-40B4-BE49-F238E27FC236}">
                    <a16:creationId xmlns:a16="http://schemas.microsoft.com/office/drawing/2014/main" id="{F4E80BAB-90B5-FAE9-534A-ED4C803B0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76" y="4982327"/>
                <a:ext cx="1326902" cy="400110"/>
              </a:xfrm>
              <a:prstGeom prst="rect">
                <a:avLst/>
              </a:prstGeom>
              <a:blipFill>
                <a:blip r:embed="rId9"/>
                <a:stretch>
                  <a:fillRect l="-1905" t="-3125" r="-8571" b="-3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BF813794-830F-C808-5EC1-1512C374EB0E}"/>
              </a:ext>
            </a:extLst>
          </p:cNvPr>
          <p:cNvSpPr/>
          <p:nvPr/>
        </p:nvSpPr>
        <p:spPr>
          <a:xfrm>
            <a:off x="911907" y="1754800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335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33D0C5-66DC-2ED3-1B1D-E7B7E1DAF2EE}"/>
              </a:ext>
            </a:extLst>
          </p:cNvPr>
          <p:cNvGrpSpPr/>
          <p:nvPr/>
        </p:nvGrpSpPr>
        <p:grpSpPr>
          <a:xfrm>
            <a:off x="4822032" y="3011092"/>
            <a:ext cx="2736543" cy="1857229"/>
            <a:chOff x="309542" y="967667"/>
            <a:chExt cx="2878585" cy="185722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0129A76F-AD36-CB4D-84F5-288552439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51987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6ADDCB-3E3D-E453-514F-53C194FA50E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A11B899E-0301-C148-7A20-65B5ADD1EC91}"/>
              </a:ext>
            </a:extLst>
          </p:cNvPr>
          <p:cNvSpPr txBox="1"/>
          <p:nvPr/>
        </p:nvSpPr>
        <p:spPr>
          <a:xfrm>
            <a:off x="972497" y="3721642"/>
            <a:ext cx="28932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Ghi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E7CC1B84-F922-5EE7-2CC4-DBDE640C3EE8}"/>
              </a:ext>
            </a:extLst>
          </p:cNvPr>
          <p:cNvSpPr txBox="1"/>
          <p:nvPr/>
        </p:nvSpPr>
        <p:spPr>
          <a:xfrm>
            <a:off x="4439763" y="3721641"/>
            <a:ext cx="2994819" cy="1852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Hoàn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tập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ách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E2E7BB97-8BAC-7368-0EA4-C57FF61167BB}"/>
              </a:ext>
            </a:extLst>
          </p:cNvPr>
          <p:cNvSpPr txBox="1"/>
          <p:nvPr/>
        </p:nvSpPr>
        <p:spPr>
          <a:xfrm>
            <a:off x="8181278" y="3714396"/>
            <a:ext cx="2593293" cy="1859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46">
              <a:lnSpc>
                <a:spcPct val="150000"/>
              </a:lnSpc>
              <a:defRPr/>
            </a:pPr>
            <a:r>
              <a:rPr lang="vi-VN" sz="2667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Chuẩn bị </a:t>
            </a:r>
          </a:p>
          <a:p>
            <a:pPr lvl="0" algn="ctr" defTabSz="914446">
              <a:lnSpc>
                <a:spcPct val="150000"/>
              </a:lnSpc>
              <a:defRPr/>
            </a:pPr>
            <a:r>
              <a:rPr lang="vi-VN" sz="2667" b="1" dirty="0">
                <a:solidFill>
                  <a:prstClr val="black"/>
                </a:solidFill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rPr>
              <a:t>Bài tập cuối chương I</a:t>
            </a: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0F2F2210-42FF-4D33-0CE5-CC8927544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429" y="2165891"/>
            <a:ext cx="1574800" cy="15748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1F8D5403-6B70-7662-7F1A-5ED20806B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7354" y="2208425"/>
            <a:ext cx="1574800" cy="15748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08654BE8-6ED6-2254-0314-04C8ECFD5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0525" y="2208425"/>
            <a:ext cx="1574800" cy="157480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497C0-3E10-4FC5-D836-718421E3E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161531">
            <a:off x="10586532" y="1315417"/>
            <a:ext cx="1016437" cy="91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A12D8E-95D4-FEAA-4466-B0A0969F2F22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B8277-022A-FA83-1F27-8AB4EC66CB9E}"/>
              </a:ext>
            </a:extLst>
          </p:cNvPr>
          <p:cNvSpPr txBox="1"/>
          <p:nvPr/>
        </p:nvSpPr>
        <p:spPr>
          <a:xfrm>
            <a:off x="462105" y="912740"/>
            <a:ext cx="1136708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Like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fanpage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Hoc10 -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10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thêm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tài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liệu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giảng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dạy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đường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 link: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F1492-905C-F2F2-AE28-5D1AE2B9DF20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384142EF-7412-E984-432B-75EE1BBB9309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Hoc10 –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Học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 </a:t>
            </a:r>
            <a:r>
              <a:rPr lang="en-US" sz="2400" b="1" u="sng" dirty="0" err="1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biết</a:t>
            </a:r>
            <a:r>
              <a:rPr lang="en-US" sz="2400" b="1" u="sng" dirty="0">
                <a:solidFill>
                  <a:srgbClr val="843C0C"/>
                </a:solidFill>
                <a:latin typeface="UTM Avo" panose="02040603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</a:t>
            </a:r>
            <a:endParaRPr lang="en-US" sz="2400" b="1" u="sng" dirty="0">
              <a:solidFill>
                <a:srgbClr val="843C0C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47845-F3B8-7C7E-CBFD-026113046482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9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C51CD2EB-38CB-6657-D095-B85CFDE4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D06E2-E04F-02F2-3DE7-15A84D572B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2136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hought Bubble: Cloud 2">
            <a:extLst>
              <a:ext uri="{FF2B5EF4-FFF2-40B4-BE49-F238E27FC236}">
                <a16:creationId xmlns:a16="http://schemas.microsoft.com/office/drawing/2014/main" id="{F32CA3E4-154A-EBDF-EB5A-941BB9D3636F}"/>
              </a:ext>
            </a:extLst>
          </p:cNvPr>
          <p:cNvSpPr/>
          <p:nvPr/>
        </p:nvSpPr>
        <p:spPr>
          <a:xfrm>
            <a:off x="1536532" y="3755952"/>
            <a:ext cx="8808409" cy="2693564"/>
          </a:xfrm>
          <a:prstGeom prst="cloudCallout">
            <a:avLst>
              <a:gd name="adj1" fmla="val -52908"/>
              <a:gd name="adj2" fmla="val 4080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50">
                <a:extLst>
                  <a:ext uri="{FF2B5EF4-FFF2-40B4-BE49-F238E27FC236}">
                    <a16:creationId xmlns:a16="http://schemas.microsoft.com/office/drawing/2014/main" id="{D2141169-C3B6-6DB5-BCED-BE45833F8F7E}"/>
                  </a:ext>
                </a:extLst>
              </p:cNvPr>
              <p:cNvSpPr txBox="1"/>
              <p:nvPr/>
            </p:nvSpPr>
            <p:spPr>
              <a:xfrm>
                <a:off x="1536532" y="1465946"/>
                <a:ext cx="9118936" cy="1032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Viết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các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hữu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tỉ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và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dưới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dạng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thập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phân</a:t>
                </a:r>
                <a:r>
                  <a:rPr lang="en-US" sz="26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?</a:t>
                </a:r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50">
                <a:extLst>
                  <a:ext uri="{FF2B5EF4-FFF2-40B4-BE49-F238E27FC236}">
                    <a16:creationId xmlns:a16="http://schemas.microsoft.com/office/drawing/2014/main" id="{D2141169-C3B6-6DB5-BCED-BE45833F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2" y="1465946"/>
                <a:ext cx="9118936" cy="1032527"/>
              </a:xfrm>
              <a:prstGeom prst="rect">
                <a:avLst/>
              </a:prstGeom>
              <a:blipFill>
                <a:blip r:embed="rId3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5">
                <a:extLst>
                  <a:ext uri="{FF2B5EF4-FFF2-40B4-BE49-F238E27FC236}">
                    <a16:creationId xmlns:a16="http://schemas.microsoft.com/office/drawing/2014/main" id="{5B984606-18D0-502E-4473-68F97C0D6691}"/>
                  </a:ext>
                </a:extLst>
              </p:cNvPr>
              <p:cNvSpPr txBox="1"/>
              <p:nvPr/>
            </p:nvSpPr>
            <p:spPr>
              <a:xfrm>
                <a:off x="3300093" y="2657130"/>
                <a:ext cx="1366848" cy="77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0,1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5">
                <a:extLst>
                  <a:ext uri="{FF2B5EF4-FFF2-40B4-BE49-F238E27FC236}">
                    <a16:creationId xmlns:a16="http://schemas.microsoft.com/office/drawing/2014/main" id="{5B984606-18D0-502E-4473-68F97C0D6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093" y="2657130"/>
                <a:ext cx="1366848" cy="775533"/>
              </a:xfrm>
              <a:prstGeom prst="rect">
                <a:avLst/>
              </a:prstGeom>
              <a:blipFill>
                <a:blip r:embed="rId4"/>
                <a:stretch>
                  <a:fillRect l="-5505" t="-3226" r="-6422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55">
                <a:extLst>
                  <a:ext uri="{FF2B5EF4-FFF2-40B4-BE49-F238E27FC236}">
                    <a16:creationId xmlns:a16="http://schemas.microsoft.com/office/drawing/2014/main" id="{BB3F4060-47FA-88BB-6504-9A8F5A37EDFF}"/>
                  </a:ext>
                </a:extLst>
              </p:cNvPr>
              <p:cNvSpPr txBox="1"/>
              <p:nvPr/>
            </p:nvSpPr>
            <p:spPr>
              <a:xfrm>
                <a:off x="7221844" y="2659343"/>
                <a:ext cx="1884618" cy="771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b="0" i="0" smtClean="0">
                              <a:solidFill>
                                <a:srgbClr val="000000"/>
                              </a:solidFill>
                              <a:latin typeface="UTM Avo" panose="02040603050506020204" pitchFamily="18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0,111…</m:t>
                      </m:r>
                    </m:oMath>
                  </m:oMathPara>
                </a14:m>
                <a:endParaRPr lang="en-US" sz="26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55">
                <a:extLst>
                  <a:ext uri="{FF2B5EF4-FFF2-40B4-BE49-F238E27FC236}">
                    <a16:creationId xmlns:a16="http://schemas.microsoft.com/office/drawing/2014/main" id="{BB3F4060-47FA-88BB-6504-9A8F5A37E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844" y="2659343"/>
                <a:ext cx="1884618" cy="771109"/>
              </a:xfrm>
              <a:prstGeom prst="rect">
                <a:avLst/>
              </a:prstGeom>
              <a:blipFill>
                <a:blip r:embed="rId5"/>
                <a:stretch>
                  <a:fillRect l="-4000" t="-3226" r="-4000" b="-145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350">
            <a:extLst>
              <a:ext uri="{FF2B5EF4-FFF2-40B4-BE49-F238E27FC236}">
                <a16:creationId xmlns:a16="http://schemas.microsoft.com/office/drawing/2014/main" id="{84A047F4-5B41-96D9-BF9A-60A9474DEA93}"/>
              </a:ext>
            </a:extLst>
          </p:cNvPr>
          <p:cNvSpPr txBox="1"/>
          <p:nvPr/>
        </p:nvSpPr>
        <p:spPr>
          <a:xfrm>
            <a:off x="2565673" y="4198800"/>
            <a:ext cx="6750125" cy="180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00" dirty="0">
                <a:latin typeface="UTM Avo" panose="02040603050506020204" pitchFamily="18"/>
              </a:rPr>
              <a:t>Hai số thập phân 0,1 và 0,111... khác nhau như thế nào? Biểu diễn thập phân của số hữu tỉ như thế nào?</a:t>
            </a:r>
            <a:endParaRPr lang="en-US" sz="26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67DBF0-8FA7-C975-B336-420A11487EBB}"/>
              </a:ext>
            </a:extLst>
          </p:cNvPr>
          <p:cNvGrpSpPr/>
          <p:nvPr/>
        </p:nvGrpSpPr>
        <p:grpSpPr>
          <a:xfrm>
            <a:off x="4822032" y="3011092"/>
            <a:ext cx="2736543" cy="1857229"/>
            <a:chOff x="309542" y="967667"/>
            <a:chExt cx="2878585" cy="185722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EA0B35B0-2F39-4585-85C8-1CB0538AE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51987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126CA8-7E5E-F4BE-B313-F7F2107EAD1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F4DA27B7-C15D-C4FA-1EFF-EBECB8C9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27225" y="1810708"/>
            <a:ext cx="8337549" cy="3971473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4556638-5E42-2913-83DD-9CFDC15C5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66185" y="3591739"/>
            <a:ext cx="1324320" cy="3266261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442DAB8C-EB5E-52EB-0A62-72EC6321A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06997" y="2927764"/>
            <a:ext cx="1423809" cy="3882663"/>
          </a:xfrm>
          <a:prstGeom prst="rect">
            <a:avLst/>
          </a:prstGeom>
        </p:spPr>
      </p:pic>
      <p:sp>
        <p:nvSpPr>
          <p:cNvPr id="31" name="Hộp Văn bản 29">
            <a:extLst>
              <a:ext uri="{FF2B5EF4-FFF2-40B4-BE49-F238E27FC236}">
                <a16:creationId xmlns:a16="http://schemas.microsoft.com/office/drawing/2014/main" id="{3AEE5406-D55F-6D37-E461-737EDB3F9C72}"/>
              </a:ext>
            </a:extLst>
          </p:cNvPr>
          <p:cNvSpPr txBox="1"/>
          <p:nvPr/>
        </p:nvSpPr>
        <p:spPr>
          <a:xfrm>
            <a:off x="3324180" y="2378682"/>
            <a:ext cx="5543638" cy="242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chemeClr val="bg1"/>
                </a:solidFill>
                <a:latin typeface="UTM Avo" panose="02040603050506020204" pitchFamily="18"/>
              </a:rPr>
              <a:t>I. </a:t>
            </a:r>
          </a:p>
          <a:p>
            <a:pPr algn="ctr">
              <a:lnSpc>
                <a:spcPct val="130000"/>
              </a:lnSpc>
            </a:pPr>
            <a:r>
              <a:rPr lang="en-US" sz="3000" b="1" dirty="0">
                <a:solidFill>
                  <a:schemeClr val="bg1"/>
                </a:solidFill>
                <a:latin typeface="UTM Avo" panose="02040603050506020204" pitchFamily="18"/>
              </a:rPr>
              <a:t>SỐ THẬP PHÂN HỮU HẠN VÀ SỐ THẬP PHÂN VÔ HẠN TUẦN HOÀN</a:t>
            </a:r>
          </a:p>
        </p:txBody>
      </p:sp>
    </p:spTree>
    <p:extLst>
      <p:ext uri="{BB962C8B-B14F-4D97-AF65-F5344CB8AC3E}">
        <p14:creationId xmlns:p14="http://schemas.microsoft.com/office/powerpoint/2010/main" val="288690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082;p14">
            <a:extLst>
              <a:ext uri="{FF2B5EF4-FFF2-40B4-BE49-F238E27FC236}">
                <a16:creationId xmlns:a16="http://schemas.microsoft.com/office/drawing/2014/main" id="{1CB95EB1-C174-06AC-E45B-7356B5037EB9}"/>
              </a:ext>
            </a:extLst>
          </p:cNvPr>
          <p:cNvGrpSpPr/>
          <p:nvPr/>
        </p:nvGrpSpPr>
        <p:grpSpPr>
          <a:xfrm rot="-1408077">
            <a:off x="10345838" y="1144136"/>
            <a:ext cx="1098349" cy="1177606"/>
            <a:chOff x="1406865" y="6814633"/>
            <a:chExt cx="2196896" cy="2355238"/>
          </a:xfrm>
        </p:grpSpPr>
        <p:sp>
          <p:nvSpPr>
            <p:cNvPr id="3" name="Google Shape;2083;p14">
              <a:extLst>
                <a:ext uri="{FF2B5EF4-FFF2-40B4-BE49-F238E27FC236}">
                  <a16:creationId xmlns:a16="http://schemas.microsoft.com/office/drawing/2014/main" id="{8D36CBF8-B5E8-2AAA-50BA-08B1C9159950}"/>
                </a:ext>
              </a:extLst>
            </p:cNvPr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084;p14">
              <a:extLst>
                <a:ext uri="{FF2B5EF4-FFF2-40B4-BE49-F238E27FC236}">
                  <a16:creationId xmlns:a16="http://schemas.microsoft.com/office/drawing/2014/main" id="{D212B83C-F665-AEF1-83E6-E5717744668B}"/>
                </a:ext>
              </a:extLst>
            </p:cNvPr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085;p14">
              <a:extLst>
                <a:ext uri="{FF2B5EF4-FFF2-40B4-BE49-F238E27FC236}">
                  <a16:creationId xmlns:a16="http://schemas.microsoft.com/office/drawing/2014/main" id="{1D779E9C-6296-4CA8-2A1C-147AA01B3DB2}"/>
                </a:ext>
              </a:extLst>
            </p:cNvPr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3">
                <a:extLst>
                  <a:ext uri="{FF2B5EF4-FFF2-40B4-BE49-F238E27FC236}">
                    <a16:creationId xmlns:a16="http://schemas.microsoft.com/office/drawing/2014/main" id="{69FEC549-FD8C-2FEC-4872-C589019791BF}"/>
                  </a:ext>
                </a:extLst>
              </p:cNvPr>
              <p:cNvSpPr txBox="1"/>
              <p:nvPr/>
            </p:nvSpPr>
            <p:spPr>
              <a:xfrm>
                <a:off x="2528447" y="1870216"/>
                <a:ext cx="581431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UTM Avo" panose="02040603050506020204" pitchFamily="18"/>
                  </a:rPr>
                  <a:t>Đặt </a:t>
                </a:r>
                <a:r>
                  <a:rPr lang="en-US" sz="2600" dirty="0" err="1">
                    <a:latin typeface="UTM Avo" panose="02040603050506020204" pitchFamily="18"/>
                  </a:rPr>
                  <a:t>tính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để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tính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:r>
                  <a:rPr lang="en-US" sz="2600" dirty="0" err="1">
                    <a:latin typeface="UTM Avo" panose="02040603050506020204" pitchFamily="18"/>
                  </a:rPr>
                  <a:t>thương</a:t>
                </a:r>
                <a:r>
                  <a:rPr lang="en-US" sz="26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30 :</m:t>
                    </m:r>
                    <m:r>
                      <m:rPr>
                        <m:nor/>
                      </m:rPr>
                      <a:rPr lang="vi-VN" sz="26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smtClean="0">
                        <a:latin typeface="UTM Avo" panose="02040603050506020204" pitchFamily="18"/>
                      </a:rPr>
                      <m:t>22</m:t>
                    </m:r>
                  </m:oMath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Hộp Văn bản 3">
                <a:extLst>
                  <a:ext uri="{FF2B5EF4-FFF2-40B4-BE49-F238E27FC236}">
                    <a16:creationId xmlns:a16="http://schemas.microsoft.com/office/drawing/2014/main" id="{69FEC549-FD8C-2FEC-4872-C58901979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447" y="1870216"/>
                <a:ext cx="5814319" cy="492443"/>
              </a:xfrm>
              <a:prstGeom prst="rect">
                <a:avLst/>
              </a:prstGeom>
              <a:blipFill>
                <a:blip r:embed="rId3"/>
                <a:stretch>
                  <a:fillRect l="-1961" t="-17500" b="-2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4">
                <a:extLst>
                  <a:ext uri="{FF2B5EF4-FFF2-40B4-BE49-F238E27FC236}">
                    <a16:creationId xmlns:a16="http://schemas.microsoft.com/office/drawing/2014/main" id="{CF9B6ADB-012F-2DDD-890B-6ABD5133F8DC}"/>
                  </a:ext>
                </a:extLst>
              </p:cNvPr>
              <p:cNvSpPr txBox="1"/>
              <p:nvPr/>
            </p:nvSpPr>
            <p:spPr>
              <a:xfrm>
                <a:off x="2265728" y="2813838"/>
                <a:ext cx="46166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30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Hộp Văn bản 4">
                <a:extLst>
                  <a:ext uri="{FF2B5EF4-FFF2-40B4-BE49-F238E27FC236}">
                    <a16:creationId xmlns:a16="http://schemas.microsoft.com/office/drawing/2014/main" id="{CF9B6ADB-012F-2DDD-890B-6ABD5133F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28" y="2813838"/>
                <a:ext cx="461665" cy="400110"/>
              </a:xfrm>
              <a:prstGeom prst="rect">
                <a:avLst/>
              </a:prstGeom>
              <a:blipFill>
                <a:blip r:embed="rId4"/>
                <a:stretch>
                  <a:fillRect l="-18919" r="-18919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35">
                <a:extLst>
                  <a:ext uri="{FF2B5EF4-FFF2-40B4-BE49-F238E27FC236}">
                    <a16:creationId xmlns:a16="http://schemas.microsoft.com/office/drawing/2014/main" id="{0171A65A-1FC0-217A-E6F9-08EED1678B60}"/>
                  </a:ext>
                </a:extLst>
              </p:cNvPr>
              <p:cNvSpPr txBox="1"/>
              <p:nvPr/>
            </p:nvSpPr>
            <p:spPr>
              <a:xfrm>
                <a:off x="3262247" y="2783099"/>
                <a:ext cx="46166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22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8" name="Hộp Văn bản 35">
                <a:extLst>
                  <a:ext uri="{FF2B5EF4-FFF2-40B4-BE49-F238E27FC236}">
                    <a16:creationId xmlns:a16="http://schemas.microsoft.com/office/drawing/2014/main" id="{0171A65A-1FC0-217A-E6F9-08EED1678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247" y="2783099"/>
                <a:ext cx="461665" cy="400110"/>
              </a:xfrm>
              <a:prstGeom prst="rect">
                <a:avLst/>
              </a:prstGeom>
              <a:blipFill>
                <a:blip r:embed="rId5"/>
                <a:stretch>
                  <a:fillRect l="-15789" r="-15789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2A62C8DB-9D58-38B9-8064-5C7A3E40546F}"/>
              </a:ext>
            </a:extLst>
          </p:cNvPr>
          <p:cNvCxnSpPr>
            <a:cxnSpLocks/>
          </p:cNvCxnSpPr>
          <p:nvPr/>
        </p:nvCxnSpPr>
        <p:spPr>
          <a:xfrm>
            <a:off x="3124136" y="2783099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39">
            <a:extLst>
              <a:ext uri="{FF2B5EF4-FFF2-40B4-BE49-F238E27FC236}">
                <a16:creationId xmlns:a16="http://schemas.microsoft.com/office/drawing/2014/main" id="{F7B03EE5-C37B-6E5C-B93A-F0C8E6EA903F}"/>
              </a:ext>
            </a:extLst>
          </p:cNvPr>
          <p:cNvCxnSpPr>
            <a:cxnSpLocks/>
          </p:cNvCxnSpPr>
          <p:nvPr/>
        </p:nvCxnSpPr>
        <p:spPr>
          <a:xfrm>
            <a:off x="3131279" y="3186708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42">
                <a:extLst>
                  <a:ext uri="{FF2B5EF4-FFF2-40B4-BE49-F238E27FC236}">
                    <a16:creationId xmlns:a16="http://schemas.microsoft.com/office/drawing/2014/main" id="{513D7F5C-C74A-4BAB-07A8-1BC0DE9ACF11}"/>
                  </a:ext>
                </a:extLst>
              </p:cNvPr>
              <p:cNvSpPr txBox="1"/>
              <p:nvPr/>
            </p:nvSpPr>
            <p:spPr>
              <a:xfrm>
                <a:off x="3269391" y="3256836"/>
                <a:ext cx="27732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1" name="Hộp Văn bản 42">
                <a:extLst>
                  <a:ext uri="{FF2B5EF4-FFF2-40B4-BE49-F238E27FC236}">
                    <a16:creationId xmlns:a16="http://schemas.microsoft.com/office/drawing/2014/main" id="{513D7F5C-C74A-4BAB-07A8-1BC0DE9A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91" y="3256836"/>
                <a:ext cx="277320" cy="400110"/>
              </a:xfrm>
              <a:prstGeom prst="rect">
                <a:avLst/>
              </a:prstGeom>
              <a:blipFill>
                <a:blip r:embed="rId6"/>
                <a:stretch>
                  <a:fillRect l="-26087" r="-26087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43">
                <a:extLst>
                  <a:ext uri="{FF2B5EF4-FFF2-40B4-BE49-F238E27FC236}">
                    <a16:creationId xmlns:a16="http://schemas.microsoft.com/office/drawing/2014/main" id="{3D86F20F-62D3-942C-C8DB-EBE0058B6406}"/>
                  </a:ext>
                </a:extLst>
              </p:cNvPr>
              <p:cNvSpPr txBox="1"/>
              <p:nvPr/>
            </p:nvSpPr>
            <p:spPr>
              <a:xfrm>
                <a:off x="2265728" y="3228945"/>
                <a:ext cx="46166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13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2" name="Hộp Văn bản 43">
                <a:extLst>
                  <a:ext uri="{FF2B5EF4-FFF2-40B4-BE49-F238E27FC236}">
                    <a16:creationId xmlns:a16="http://schemas.microsoft.com/office/drawing/2014/main" id="{3D86F20F-62D3-942C-C8DB-EBE0058B6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28" y="3228945"/>
                <a:ext cx="461665" cy="400110"/>
              </a:xfrm>
              <a:prstGeom prst="rect">
                <a:avLst/>
              </a:prstGeom>
              <a:blipFill>
                <a:blip r:embed="rId7"/>
                <a:stretch>
                  <a:fillRect l="-18919" r="-18919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44">
                <a:extLst>
                  <a:ext uri="{FF2B5EF4-FFF2-40B4-BE49-F238E27FC236}">
                    <a16:creationId xmlns:a16="http://schemas.microsoft.com/office/drawing/2014/main" id="{29E687B0-00AC-7D03-4FB4-F45E3F36ADAC}"/>
                  </a:ext>
                </a:extLst>
              </p:cNvPr>
              <p:cNvSpPr txBox="1"/>
              <p:nvPr/>
            </p:nvSpPr>
            <p:spPr>
              <a:xfrm>
                <a:off x="2662471" y="3228945"/>
                <a:ext cx="27732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3" name="Hộp Văn bản 44">
                <a:extLst>
                  <a:ext uri="{FF2B5EF4-FFF2-40B4-BE49-F238E27FC236}">
                    <a16:creationId xmlns:a16="http://schemas.microsoft.com/office/drawing/2014/main" id="{29E687B0-00AC-7D03-4FB4-F45E3F36A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471" y="3228945"/>
                <a:ext cx="277320" cy="400110"/>
              </a:xfrm>
              <a:prstGeom prst="rect">
                <a:avLst/>
              </a:prstGeom>
              <a:blipFill>
                <a:blip r:embed="rId8"/>
                <a:stretch>
                  <a:fillRect l="-26087" r="-30435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45">
                <a:extLst>
                  <a:ext uri="{FF2B5EF4-FFF2-40B4-BE49-F238E27FC236}">
                    <a16:creationId xmlns:a16="http://schemas.microsoft.com/office/drawing/2014/main" id="{970D3F77-FBEC-6225-DA34-E58490CBDDE2}"/>
                  </a:ext>
                </a:extLst>
              </p:cNvPr>
              <p:cNvSpPr txBox="1"/>
              <p:nvPr/>
            </p:nvSpPr>
            <p:spPr>
              <a:xfrm>
                <a:off x="3413630" y="3268980"/>
                <a:ext cx="185948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,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4" name="Hộp Văn bản 45">
                <a:extLst>
                  <a:ext uri="{FF2B5EF4-FFF2-40B4-BE49-F238E27FC236}">
                    <a16:creationId xmlns:a16="http://schemas.microsoft.com/office/drawing/2014/main" id="{970D3F77-FBEC-6225-DA34-E58490CBD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30" y="3268980"/>
                <a:ext cx="18594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46">
                <a:extLst>
                  <a:ext uri="{FF2B5EF4-FFF2-40B4-BE49-F238E27FC236}">
                    <a16:creationId xmlns:a16="http://schemas.microsoft.com/office/drawing/2014/main" id="{4ADF32F6-5FBF-C95E-452B-86CDED4CF6B7}"/>
                  </a:ext>
                </a:extLst>
              </p:cNvPr>
              <p:cNvSpPr txBox="1"/>
              <p:nvPr/>
            </p:nvSpPr>
            <p:spPr>
              <a:xfrm>
                <a:off x="3487368" y="3268980"/>
                <a:ext cx="27732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6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5" name="Hộp Văn bản 46">
                <a:extLst>
                  <a:ext uri="{FF2B5EF4-FFF2-40B4-BE49-F238E27FC236}">
                    <a16:creationId xmlns:a16="http://schemas.microsoft.com/office/drawing/2014/main" id="{4ADF32F6-5FBF-C95E-452B-86CDED4CF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68" y="3268980"/>
                <a:ext cx="277320" cy="400110"/>
              </a:xfrm>
              <a:prstGeom prst="rect">
                <a:avLst/>
              </a:prstGeom>
              <a:blipFill>
                <a:blip r:embed="rId10"/>
                <a:stretch>
                  <a:fillRect l="-26087" r="-26087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47">
                <a:extLst>
                  <a:ext uri="{FF2B5EF4-FFF2-40B4-BE49-F238E27FC236}">
                    <a16:creationId xmlns:a16="http://schemas.microsoft.com/office/drawing/2014/main" id="{7416CCE8-FB7A-3799-B36C-1489EAD70479}"/>
                  </a:ext>
                </a:extLst>
              </p:cNvPr>
              <p:cNvSpPr txBox="1"/>
              <p:nvPr/>
            </p:nvSpPr>
            <p:spPr>
              <a:xfrm>
                <a:off x="2431234" y="3678457"/>
                <a:ext cx="46166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10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6" name="Hộp Văn bản 47">
                <a:extLst>
                  <a:ext uri="{FF2B5EF4-FFF2-40B4-BE49-F238E27FC236}">
                    <a16:creationId xmlns:a16="http://schemas.microsoft.com/office/drawing/2014/main" id="{7416CCE8-FB7A-3799-B36C-1489EAD7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234" y="3678457"/>
                <a:ext cx="461665" cy="400110"/>
              </a:xfrm>
              <a:prstGeom prst="rect">
                <a:avLst/>
              </a:prstGeom>
              <a:blipFill>
                <a:blip r:embed="rId11"/>
                <a:stretch>
                  <a:fillRect l="-18421" r="-15789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48">
                <a:extLst>
                  <a:ext uri="{FF2B5EF4-FFF2-40B4-BE49-F238E27FC236}">
                    <a16:creationId xmlns:a16="http://schemas.microsoft.com/office/drawing/2014/main" id="{977A5C1A-BC49-A517-CFA6-8091B1507DD0}"/>
                  </a:ext>
                </a:extLst>
              </p:cNvPr>
              <p:cNvSpPr txBox="1"/>
              <p:nvPr/>
            </p:nvSpPr>
            <p:spPr>
              <a:xfrm>
                <a:off x="2822903" y="3678457"/>
                <a:ext cx="278102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7" name="Hộp Văn bản 48">
                <a:extLst>
                  <a:ext uri="{FF2B5EF4-FFF2-40B4-BE49-F238E27FC236}">
                    <a16:creationId xmlns:a16="http://schemas.microsoft.com/office/drawing/2014/main" id="{977A5C1A-BC49-A517-CFA6-8091B1507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903" y="3678457"/>
                <a:ext cx="278102" cy="400110"/>
              </a:xfrm>
              <a:prstGeom prst="rect">
                <a:avLst/>
              </a:prstGeom>
              <a:blipFill>
                <a:blip r:embed="rId12"/>
                <a:stretch>
                  <a:fillRect l="-26087" r="-26087" b="-121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49">
                <a:extLst>
                  <a:ext uri="{FF2B5EF4-FFF2-40B4-BE49-F238E27FC236}">
                    <a16:creationId xmlns:a16="http://schemas.microsoft.com/office/drawing/2014/main" id="{C9E9C1F5-477D-5CA5-6CAC-7C6EEA4CE92E}"/>
                  </a:ext>
                </a:extLst>
              </p:cNvPr>
              <p:cNvSpPr txBox="1"/>
              <p:nvPr/>
            </p:nvSpPr>
            <p:spPr>
              <a:xfrm>
                <a:off x="3697323" y="3268980"/>
                <a:ext cx="27732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5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8" name="Hộp Văn bản 49">
                <a:extLst>
                  <a:ext uri="{FF2B5EF4-FFF2-40B4-BE49-F238E27FC236}">
                    <a16:creationId xmlns:a16="http://schemas.microsoft.com/office/drawing/2014/main" id="{C9E9C1F5-477D-5CA5-6CAC-7C6EEA4CE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23" y="3268980"/>
                <a:ext cx="277320" cy="400110"/>
              </a:xfrm>
              <a:prstGeom prst="rect">
                <a:avLst/>
              </a:prstGeom>
              <a:blipFill>
                <a:blip r:embed="rId13"/>
                <a:stretch>
                  <a:fillRect l="-27273" r="-27273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50">
                <a:extLst>
                  <a:ext uri="{FF2B5EF4-FFF2-40B4-BE49-F238E27FC236}">
                    <a16:creationId xmlns:a16="http://schemas.microsoft.com/office/drawing/2014/main" id="{5CC28EBB-BF29-E97C-6007-F099BE2E073F}"/>
                  </a:ext>
                </a:extLst>
              </p:cNvPr>
              <p:cNvSpPr txBox="1"/>
              <p:nvPr/>
            </p:nvSpPr>
            <p:spPr>
              <a:xfrm>
                <a:off x="2826404" y="4064492"/>
                <a:ext cx="27732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6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19" name="Hộp Văn bản 50">
                <a:extLst>
                  <a:ext uri="{FF2B5EF4-FFF2-40B4-BE49-F238E27FC236}">
                    <a16:creationId xmlns:a16="http://schemas.microsoft.com/office/drawing/2014/main" id="{5CC28EBB-BF29-E97C-6007-F099BE2E0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04" y="4064492"/>
                <a:ext cx="277320" cy="400110"/>
              </a:xfrm>
              <a:prstGeom prst="rect">
                <a:avLst/>
              </a:prstGeom>
              <a:blipFill>
                <a:blip r:embed="rId14"/>
                <a:stretch>
                  <a:fillRect l="-26087" r="-30435" b="-156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53">
            <a:extLst>
              <a:ext uri="{FF2B5EF4-FFF2-40B4-BE49-F238E27FC236}">
                <a16:creationId xmlns:a16="http://schemas.microsoft.com/office/drawing/2014/main" id="{BDA23526-B74F-AE6C-F8A2-B26682EB8B4E}"/>
              </a:ext>
            </a:extLst>
          </p:cNvPr>
          <p:cNvSpPr txBox="1"/>
          <p:nvPr/>
        </p:nvSpPr>
        <p:spPr>
          <a:xfrm>
            <a:off x="5274468" y="2560394"/>
            <a:ext cx="5642745" cy="300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Lưu</a:t>
            </a:r>
            <a:r>
              <a:rPr lang="en-US" sz="2600" b="1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ý: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thập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gồm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hữu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chữ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","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thập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hữu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Chẳng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1,65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thập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hữu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hạn</a:t>
            </a:r>
            <a:r>
              <a:rPr lang="en-US" sz="2600" dirty="0">
                <a:solidFill>
                  <a:srgbClr val="000000"/>
                </a:solidFill>
                <a:effectLst/>
                <a:latin typeface="UTM Avo" panose="02040603050506020204" pitchFamily="18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UTM Avo" panose="02040603050506020204" pitchFamily="18"/>
              <a:ea typeface="Times New Roman" panose="02020603050405020304" pitchFamily="18" charset="0"/>
            </a:endParaRPr>
          </a:p>
        </p:txBody>
      </p:sp>
      <p:sp>
        <p:nvSpPr>
          <p:cNvPr id="21" name="Hình chữ nhật: Góc Tròn 16">
            <a:extLst>
              <a:ext uri="{FF2B5EF4-FFF2-40B4-BE49-F238E27FC236}">
                <a16:creationId xmlns:a16="http://schemas.microsoft.com/office/drawing/2014/main" id="{669BE2B0-B6F8-6608-F036-369F10D3EA25}"/>
              </a:ext>
            </a:extLst>
          </p:cNvPr>
          <p:cNvSpPr/>
          <p:nvPr/>
        </p:nvSpPr>
        <p:spPr>
          <a:xfrm>
            <a:off x="1112711" y="1870216"/>
            <a:ext cx="1153017" cy="492443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6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1BEC05-9724-B03D-8007-1AC3185239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220" y="4727109"/>
            <a:ext cx="3519491" cy="21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049;p13">
            <a:extLst>
              <a:ext uri="{FF2B5EF4-FFF2-40B4-BE49-F238E27FC236}">
                <a16:creationId xmlns:a16="http://schemas.microsoft.com/office/drawing/2014/main" id="{4B2DD118-F3D2-83DE-557A-B13DD8381564}"/>
              </a:ext>
            </a:extLst>
          </p:cNvPr>
          <p:cNvGrpSpPr/>
          <p:nvPr/>
        </p:nvGrpSpPr>
        <p:grpSpPr>
          <a:xfrm rot="1385541">
            <a:off x="421220" y="4214255"/>
            <a:ext cx="597193" cy="957471"/>
            <a:chOff x="1450227" y="1895738"/>
            <a:chExt cx="1194386" cy="1914942"/>
          </a:xfrm>
        </p:grpSpPr>
        <p:sp>
          <p:nvSpPr>
            <p:cNvPr id="10" name="Google Shape;2050;p13">
              <a:extLst>
                <a:ext uri="{FF2B5EF4-FFF2-40B4-BE49-F238E27FC236}">
                  <a16:creationId xmlns:a16="http://schemas.microsoft.com/office/drawing/2014/main" id="{018ABD34-FE8F-B8A8-65A6-AD77C52C1284}"/>
                </a:ext>
              </a:extLst>
            </p:cNvPr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51;p13">
              <a:extLst>
                <a:ext uri="{FF2B5EF4-FFF2-40B4-BE49-F238E27FC236}">
                  <a16:creationId xmlns:a16="http://schemas.microsoft.com/office/drawing/2014/main" id="{4C24B0D6-6233-C80C-1AAD-C1C112241625}"/>
                </a:ext>
              </a:extLst>
            </p:cNvPr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52;p13">
              <a:extLst>
                <a:ext uri="{FF2B5EF4-FFF2-40B4-BE49-F238E27FC236}">
                  <a16:creationId xmlns:a16="http://schemas.microsoft.com/office/drawing/2014/main" id="{424B9453-634C-60F9-4384-FC372EFD8493}"/>
                </a:ext>
              </a:extLst>
            </p:cNvPr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">
                <a:extLst>
                  <a:ext uri="{FF2B5EF4-FFF2-40B4-BE49-F238E27FC236}">
                    <a16:creationId xmlns:a16="http://schemas.microsoft.com/office/drawing/2014/main" id="{AED8D98B-3BD7-1A7C-D658-DF91F58A8DB1}"/>
                  </a:ext>
                </a:extLst>
              </p:cNvPr>
              <p:cNvSpPr txBox="1"/>
              <p:nvPr/>
            </p:nvSpPr>
            <p:spPr>
              <a:xfrm>
                <a:off x="2205067" y="1645055"/>
                <a:ext cx="8059074" cy="112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/>
                  </a:rPr>
                  <a:t>Sử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dụng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máy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tính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cầm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tay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để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viết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thương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của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phép</a:t>
                </a:r>
                <a:r>
                  <a:rPr lang="en-US" sz="2400" dirty="0">
                    <a:latin typeface="UTM Avo" panose="02040603050506020204" pitchFamily="18"/>
                  </a:rPr>
                  <a:t> chia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51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: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125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dưới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dạng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số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thập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phân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hữu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hạn</a:t>
                </a:r>
                <a:r>
                  <a:rPr lang="en-US" sz="2400" dirty="0">
                    <a:latin typeface="UTM Avo" panose="02040603050506020204" pitchFamily="18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">
                <a:extLst>
                  <a:ext uri="{FF2B5EF4-FFF2-40B4-BE49-F238E27FC236}">
                    <a16:creationId xmlns:a16="http://schemas.microsoft.com/office/drawing/2014/main" id="{AED8D98B-3BD7-1A7C-D658-DF91F58A8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67" y="1645055"/>
                <a:ext cx="8059074" cy="1128642"/>
              </a:xfrm>
              <a:prstGeom prst="rect">
                <a:avLst/>
              </a:prstGeom>
              <a:blipFill>
                <a:blip r:embed="rId3"/>
                <a:stretch>
                  <a:fillRect l="-1210" b="-1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350">
                <a:extLst>
                  <a:ext uri="{FF2B5EF4-FFF2-40B4-BE49-F238E27FC236}">
                    <a16:creationId xmlns:a16="http://schemas.microsoft.com/office/drawing/2014/main" id="{9A73841E-627F-A02E-5CD8-BED6A7161D75}"/>
                  </a:ext>
                </a:extLst>
              </p:cNvPr>
              <p:cNvSpPr txBox="1"/>
              <p:nvPr/>
            </p:nvSpPr>
            <p:spPr>
              <a:xfrm>
                <a:off x="2205066" y="3198167"/>
                <a:ext cx="42589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</a:rPr>
                  <a:t>Ta </a:t>
                </a:r>
                <a:r>
                  <a:rPr lang="en-US" sz="2400" dirty="0" err="1">
                    <a:latin typeface="UTM Avo" panose="02040603050506020204" pitchFamily="18"/>
                  </a:rPr>
                  <a:t>có</a:t>
                </a:r>
                <a:r>
                  <a:rPr lang="en-US" sz="2400" dirty="0">
                    <a:latin typeface="UTM Avo" panose="02040603050506020204" pitchFamily="18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51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: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i="0" dirty="0" smtClean="0">
                        <a:latin typeface="UTM Avo" panose="02040603050506020204" pitchFamily="18"/>
                      </a:rPr>
                      <m:t>125</m:t>
                    </m:r>
                    <m:r>
                      <m:rPr>
                        <m:nor/>
                      </m:rPr>
                      <a:rPr lang="vi-VN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=</m:t>
                    </m:r>
                    <m:r>
                      <m:rPr>
                        <m:nor/>
                      </m:rPr>
                      <a:rPr lang="vi-VN" sz="2400" b="0" i="0" dirty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UTM Avo" panose="02040603050506020204" pitchFamily="18"/>
                      </a:rPr>
                      <m:t>0,408</m:t>
                    </m:r>
                  </m:oMath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14" name="Hộp Văn bản 350">
                <a:extLst>
                  <a:ext uri="{FF2B5EF4-FFF2-40B4-BE49-F238E27FC236}">
                    <a16:creationId xmlns:a16="http://schemas.microsoft.com/office/drawing/2014/main" id="{9A73841E-627F-A02E-5CD8-BED6A7161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66" y="3198167"/>
                <a:ext cx="4258906" cy="461665"/>
              </a:xfrm>
              <a:prstGeom prst="rect">
                <a:avLst/>
              </a:prstGeom>
              <a:blipFill>
                <a:blip r:embed="rId4"/>
                <a:stretch>
                  <a:fillRect l="-2292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>
            <a:extLst>
              <a:ext uri="{FF2B5EF4-FFF2-40B4-BE49-F238E27FC236}">
                <a16:creationId xmlns:a16="http://schemas.microsoft.com/office/drawing/2014/main" id="{095B390E-F73D-3042-B0A6-B034ED376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4930618"/>
            <a:ext cx="2961061" cy="1927382"/>
          </a:xfrm>
          <a:prstGeom prst="rect">
            <a:avLst/>
          </a:prstGeom>
        </p:spPr>
      </p:pic>
      <p:sp>
        <p:nvSpPr>
          <p:cNvPr id="16" name="Hình chữ nhật: Góc Tròn 16">
            <a:extLst>
              <a:ext uri="{FF2B5EF4-FFF2-40B4-BE49-F238E27FC236}">
                <a16:creationId xmlns:a16="http://schemas.microsoft.com/office/drawing/2014/main" id="{42537711-726A-212D-C8C0-A4354B92E172}"/>
              </a:ext>
            </a:extLst>
          </p:cNvPr>
          <p:cNvSpPr/>
          <p:nvPr/>
        </p:nvSpPr>
        <p:spPr>
          <a:xfrm>
            <a:off x="573286" y="1765916"/>
            <a:ext cx="1410484" cy="502766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0" name="Picture 29">
            <a:extLst>
              <a:ext uri="{FF2B5EF4-FFF2-40B4-BE49-F238E27FC236}">
                <a16:creationId xmlns:a16="http://schemas.microsoft.com/office/drawing/2014/main" id="{539996EE-85D2-573E-5C02-CF237ED07D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933" y="1707118"/>
            <a:ext cx="2005009" cy="20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61BEC05-9724-B03D-8007-1AC318523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220" y="4727109"/>
            <a:ext cx="3519491" cy="2130891"/>
          </a:xfrm>
          <a:prstGeom prst="rect">
            <a:avLst/>
          </a:prstGeom>
        </p:spPr>
      </p:pic>
      <p:grpSp>
        <p:nvGrpSpPr>
          <p:cNvPr id="24" name="Google Shape;2082;p14">
            <a:extLst>
              <a:ext uri="{FF2B5EF4-FFF2-40B4-BE49-F238E27FC236}">
                <a16:creationId xmlns:a16="http://schemas.microsoft.com/office/drawing/2014/main" id="{97288A2E-EE4D-8192-60D0-ED42A754182F}"/>
              </a:ext>
            </a:extLst>
          </p:cNvPr>
          <p:cNvGrpSpPr/>
          <p:nvPr/>
        </p:nvGrpSpPr>
        <p:grpSpPr>
          <a:xfrm rot="-1408077">
            <a:off x="10761398" y="946720"/>
            <a:ext cx="1098349" cy="1177606"/>
            <a:chOff x="1406865" y="6814633"/>
            <a:chExt cx="2196896" cy="2355238"/>
          </a:xfrm>
        </p:grpSpPr>
        <p:sp>
          <p:nvSpPr>
            <p:cNvPr id="25" name="Google Shape;2083;p14">
              <a:extLst>
                <a:ext uri="{FF2B5EF4-FFF2-40B4-BE49-F238E27FC236}">
                  <a16:creationId xmlns:a16="http://schemas.microsoft.com/office/drawing/2014/main" id="{496C8139-D333-F784-A766-E47C1C3E4788}"/>
                </a:ext>
              </a:extLst>
            </p:cNvPr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084;p14">
              <a:extLst>
                <a:ext uri="{FF2B5EF4-FFF2-40B4-BE49-F238E27FC236}">
                  <a16:creationId xmlns:a16="http://schemas.microsoft.com/office/drawing/2014/main" id="{FD88818D-018E-4BF9-98B4-8312F1C63EE1}"/>
                </a:ext>
              </a:extLst>
            </p:cNvPr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085;p14">
              <a:extLst>
                <a:ext uri="{FF2B5EF4-FFF2-40B4-BE49-F238E27FC236}">
                  <a16:creationId xmlns:a16="http://schemas.microsoft.com/office/drawing/2014/main" id="{68F1ADE5-CBA9-1EB0-15BE-A8B902AFD16C}"/>
                </a:ext>
              </a:extLst>
            </p:cNvPr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3">
                <a:extLst>
                  <a:ext uri="{FF2B5EF4-FFF2-40B4-BE49-F238E27FC236}">
                    <a16:creationId xmlns:a16="http://schemas.microsoft.com/office/drawing/2014/main" id="{6AD59915-5822-3019-D545-14B29E0C5083}"/>
                  </a:ext>
                </a:extLst>
              </p:cNvPr>
              <p:cNvSpPr txBox="1"/>
              <p:nvPr/>
            </p:nvSpPr>
            <p:spPr>
              <a:xfrm>
                <a:off x="1848824" y="1780259"/>
                <a:ext cx="56539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UTM Avo" panose="02040603050506020204" pitchFamily="18"/>
                  </a:rPr>
                  <a:t>Đặt </a:t>
                </a:r>
                <a:r>
                  <a:rPr lang="en-US" sz="2400" dirty="0" err="1">
                    <a:latin typeface="UTM Avo" panose="02040603050506020204" pitchFamily="18"/>
                  </a:rPr>
                  <a:t>tính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để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tính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:r>
                  <a:rPr lang="en-US" sz="2400" dirty="0" err="1">
                    <a:latin typeface="UTM Avo" panose="02040603050506020204" pitchFamily="18"/>
                  </a:rPr>
                  <a:t>thương</a:t>
                </a:r>
                <a:r>
                  <a:rPr lang="en-US" sz="2400" dirty="0">
                    <a:latin typeface="UTM Avo" panose="02040603050506020204" pitchFamily="1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/>
                      </a:rPr>
                      <m:t>4 :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/>
                      </a:rPr>
                      <m:t>3</m:t>
                    </m:r>
                  </m:oMath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>
          <p:sp>
            <p:nvSpPr>
              <p:cNvPr id="28" name="Hộp Văn bản 3">
                <a:extLst>
                  <a:ext uri="{FF2B5EF4-FFF2-40B4-BE49-F238E27FC236}">
                    <a16:creationId xmlns:a16="http://schemas.microsoft.com/office/drawing/2014/main" id="{6AD59915-5822-3019-D545-14B29E0C5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824" y="1780259"/>
                <a:ext cx="5653924" cy="461665"/>
              </a:xfrm>
              <a:prstGeom prst="rect">
                <a:avLst/>
              </a:prstGeom>
              <a:blipFill>
                <a:blip r:embed="rId5"/>
                <a:stretch>
                  <a:fillRect l="-161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4">
                <a:extLst>
                  <a:ext uri="{FF2B5EF4-FFF2-40B4-BE49-F238E27FC236}">
                    <a16:creationId xmlns:a16="http://schemas.microsoft.com/office/drawing/2014/main" id="{25BBDABF-D490-3A50-E183-6BC40CEAFFA4}"/>
                  </a:ext>
                </a:extLst>
              </p:cNvPr>
              <p:cNvSpPr txBox="1"/>
              <p:nvPr/>
            </p:nvSpPr>
            <p:spPr>
              <a:xfrm>
                <a:off x="2695405" y="250448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4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29" name="Hộp Văn bản 4">
                <a:extLst>
                  <a:ext uri="{FF2B5EF4-FFF2-40B4-BE49-F238E27FC236}">
                    <a16:creationId xmlns:a16="http://schemas.microsoft.com/office/drawing/2014/main" id="{25BBDABF-D490-3A50-E183-6BC40CEAF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05" y="2504487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35">
                <a:extLst>
                  <a:ext uri="{FF2B5EF4-FFF2-40B4-BE49-F238E27FC236}">
                    <a16:creationId xmlns:a16="http://schemas.microsoft.com/office/drawing/2014/main" id="{D86B6281-D2F6-2A81-EEBA-E8E53870E5DD}"/>
                  </a:ext>
                </a:extLst>
              </p:cNvPr>
              <p:cNvSpPr txBox="1"/>
              <p:nvPr/>
            </p:nvSpPr>
            <p:spPr>
              <a:xfrm>
                <a:off x="3821222" y="247753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0" name="Hộp Văn bản 35">
                <a:extLst>
                  <a:ext uri="{FF2B5EF4-FFF2-40B4-BE49-F238E27FC236}">
                    <a16:creationId xmlns:a16="http://schemas.microsoft.com/office/drawing/2014/main" id="{D86B6281-D2F6-2A81-EEBA-E8E53870E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22" y="2477537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2727" r="-22727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Đường nối Thẳng 6">
            <a:extLst>
              <a:ext uri="{FF2B5EF4-FFF2-40B4-BE49-F238E27FC236}">
                <a16:creationId xmlns:a16="http://schemas.microsoft.com/office/drawing/2014/main" id="{276BE333-7627-A0B0-6D43-4652F999729C}"/>
              </a:ext>
            </a:extLst>
          </p:cNvPr>
          <p:cNvCxnSpPr>
            <a:cxnSpLocks/>
          </p:cNvCxnSpPr>
          <p:nvPr/>
        </p:nvCxnSpPr>
        <p:spPr>
          <a:xfrm flipH="1">
            <a:off x="3537954" y="2511015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39">
            <a:extLst>
              <a:ext uri="{FF2B5EF4-FFF2-40B4-BE49-F238E27FC236}">
                <a16:creationId xmlns:a16="http://schemas.microsoft.com/office/drawing/2014/main" id="{2CEE29C8-4D6E-8814-2AD0-D0A75491B347}"/>
              </a:ext>
            </a:extLst>
          </p:cNvPr>
          <p:cNvCxnSpPr>
            <a:cxnSpLocks/>
          </p:cNvCxnSpPr>
          <p:nvPr/>
        </p:nvCxnSpPr>
        <p:spPr>
          <a:xfrm>
            <a:off x="3561707" y="2924254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42">
                <a:extLst>
                  <a:ext uri="{FF2B5EF4-FFF2-40B4-BE49-F238E27FC236}">
                    <a16:creationId xmlns:a16="http://schemas.microsoft.com/office/drawing/2014/main" id="{E20BFAA3-8751-7303-DA53-07829CD3C875}"/>
                  </a:ext>
                </a:extLst>
              </p:cNvPr>
              <p:cNvSpPr txBox="1"/>
              <p:nvPr/>
            </p:nvSpPr>
            <p:spPr>
              <a:xfrm>
                <a:off x="3611711" y="294903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3" name="Hộp Văn bản 42">
                <a:extLst>
                  <a:ext uri="{FF2B5EF4-FFF2-40B4-BE49-F238E27FC236}">
                    <a16:creationId xmlns:a16="http://schemas.microsoft.com/office/drawing/2014/main" id="{E20BFAA3-8751-7303-DA53-07829CD3C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711" y="2949039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43">
                <a:extLst>
                  <a:ext uri="{FF2B5EF4-FFF2-40B4-BE49-F238E27FC236}">
                    <a16:creationId xmlns:a16="http://schemas.microsoft.com/office/drawing/2014/main" id="{85B8267A-6A5A-F319-3ABC-C4C7EFA99396}"/>
                  </a:ext>
                </a:extLst>
              </p:cNvPr>
              <p:cNvSpPr txBox="1"/>
              <p:nvPr/>
            </p:nvSpPr>
            <p:spPr>
              <a:xfrm>
                <a:off x="2695687" y="287425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4" name="Hộp Văn bản 43">
                <a:extLst>
                  <a:ext uri="{FF2B5EF4-FFF2-40B4-BE49-F238E27FC236}">
                    <a16:creationId xmlns:a16="http://schemas.microsoft.com/office/drawing/2014/main" id="{85B8267A-6A5A-F319-3ABC-C4C7EFA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87" y="2874255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44">
                <a:extLst>
                  <a:ext uri="{FF2B5EF4-FFF2-40B4-BE49-F238E27FC236}">
                    <a16:creationId xmlns:a16="http://schemas.microsoft.com/office/drawing/2014/main" id="{DA963FE1-CFB8-19D2-86AF-DACFF67BAF1E}"/>
                  </a:ext>
                </a:extLst>
              </p:cNvPr>
              <p:cNvSpPr txBox="1"/>
              <p:nvPr/>
            </p:nvSpPr>
            <p:spPr>
              <a:xfrm>
                <a:off x="2869604" y="287425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5" name="Hộp Văn bản 44">
                <a:extLst>
                  <a:ext uri="{FF2B5EF4-FFF2-40B4-BE49-F238E27FC236}">
                    <a16:creationId xmlns:a16="http://schemas.microsoft.com/office/drawing/2014/main" id="{DA963FE1-CFB8-19D2-86AF-DACFF67BA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604" y="2874255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45">
                <a:extLst>
                  <a:ext uri="{FF2B5EF4-FFF2-40B4-BE49-F238E27FC236}">
                    <a16:creationId xmlns:a16="http://schemas.microsoft.com/office/drawing/2014/main" id="{9E85914D-F105-05D7-00ED-91F641A2EF11}"/>
                  </a:ext>
                </a:extLst>
              </p:cNvPr>
              <p:cNvSpPr txBox="1"/>
              <p:nvPr/>
            </p:nvSpPr>
            <p:spPr>
              <a:xfrm>
                <a:off x="3782103" y="2948927"/>
                <a:ext cx="169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,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6" name="Hộp Văn bản 45">
                <a:extLst>
                  <a:ext uri="{FF2B5EF4-FFF2-40B4-BE49-F238E27FC236}">
                    <a16:creationId xmlns:a16="http://schemas.microsoft.com/office/drawing/2014/main" id="{9E85914D-F105-05D7-00ED-91F641A2E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103" y="2948927"/>
                <a:ext cx="16991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46">
                <a:extLst>
                  <a:ext uri="{FF2B5EF4-FFF2-40B4-BE49-F238E27FC236}">
                    <a16:creationId xmlns:a16="http://schemas.microsoft.com/office/drawing/2014/main" id="{24B9D10E-D0E5-1172-4605-3373C92F7638}"/>
                  </a:ext>
                </a:extLst>
              </p:cNvPr>
              <p:cNvSpPr txBox="1"/>
              <p:nvPr/>
            </p:nvSpPr>
            <p:spPr>
              <a:xfrm>
                <a:off x="3855841" y="2948927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7" name="Hộp Văn bản 46">
                <a:extLst>
                  <a:ext uri="{FF2B5EF4-FFF2-40B4-BE49-F238E27FC236}">
                    <a16:creationId xmlns:a16="http://schemas.microsoft.com/office/drawing/2014/main" id="{24B9D10E-D0E5-1172-4605-3373C92F7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41" y="2948927"/>
                <a:ext cx="254877" cy="369332"/>
              </a:xfrm>
              <a:prstGeom prst="rect">
                <a:avLst/>
              </a:prstGeom>
              <a:blipFill>
                <a:blip r:embed="rId12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47">
                <a:extLst>
                  <a:ext uri="{FF2B5EF4-FFF2-40B4-BE49-F238E27FC236}">
                    <a16:creationId xmlns:a16="http://schemas.microsoft.com/office/drawing/2014/main" id="{4D30051D-E7E8-3B9D-F747-3884E4B3F4B2}"/>
                  </a:ext>
                </a:extLst>
              </p:cNvPr>
              <p:cNvSpPr txBox="1"/>
              <p:nvPr/>
            </p:nvSpPr>
            <p:spPr>
              <a:xfrm>
                <a:off x="2856282" y="323894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8" name="Hộp Văn bản 47">
                <a:extLst>
                  <a:ext uri="{FF2B5EF4-FFF2-40B4-BE49-F238E27FC236}">
                    <a16:creationId xmlns:a16="http://schemas.microsoft.com/office/drawing/2014/main" id="{4D30051D-E7E8-3B9D-F747-3884E4B3F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82" y="3238940"/>
                <a:ext cx="254878" cy="369332"/>
              </a:xfrm>
              <a:prstGeom prst="rect">
                <a:avLst/>
              </a:prstGeom>
              <a:blipFill>
                <a:blip r:embed="rId13"/>
                <a:stretch>
                  <a:fillRect l="-35000" r="-30000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48">
                <a:extLst>
                  <a:ext uri="{FF2B5EF4-FFF2-40B4-BE49-F238E27FC236}">
                    <a16:creationId xmlns:a16="http://schemas.microsoft.com/office/drawing/2014/main" id="{47C1D962-BF1B-58C1-A925-4D63DCA42E3C}"/>
                  </a:ext>
                </a:extLst>
              </p:cNvPr>
              <p:cNvSpPr txBox="1"/>
              <p:nvPr/>
            </p:nvSpPr>
            <p:spPr>
              <a:xfrm>
                <a:off x="3015216" y="323532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9" name="Hộp Văn bản 48">
                <a:extLst>
                  <a:ext uri="{FF2B5EF4-FFF2-40B4-BE49-F238E27FC236}">
                    <a16:creationId xmlns:a16="http://schemas.microsoft.com/office/drawing/2014/main" id="{47C1D962-BF1B-58C1-A925-4D63DCA42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216" y="3235329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49">
                <a:extLst>
                  <a:ext uri="{FF2B5EF4-FFF2-40B4-BE49-F238E27FC236}">
                    <a16:creationId xmlns:a16="http://schemas.microsoft.com/office/drawing/2014/main" id="{158444D5-6052-57B2-14C8-EA9671CB5EBB}"/>
                  </a:ext>
                </a:extLst>
              </p:cNvPr>
              <p:cNvSpPr txBox="1"/>
              <p:nvPr/>
            </p:nvSpPr>
            <p:spPr>
              <a:xfrm>
                <a:off x="4022535" y="295854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0" name="Hộp Văn bản 49">
                <a:extLst>
                  <a:ext uri="{FF2B5EF4-FFF2-40B4-BE49-F238E27FC236}">
                    <a16:creationId xmlns:a16="http://schemas.microsoft.com/office/drawing/2014/main" id="{158444D5-6052-57B2-14C8-EA9671CB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535" y="2958545"/>
                <a:ext cx="254877" cy="369332"/>
              </a:xfrm>
              <a:prstGeom prst="rect">
                <a:avLst/>
              </a:prstGeom>
              <a:blipFill>
                <a:blip r:embed="rId15"/>
                <a:stretch>
                  <a:fillRect l="-23810" r="-28571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50">
                <a:extLst>
                  <a:ext uri="{FF2B5EF4-FFF2-40B4-BE49-F238E27FC236}">
                    <a16:creationId xmlns:a16="http://schemas.microsoft.com/office/drawing/2014/main" id="{F162E45C-79CA-C24E-CF3F-D51A5AC4CB57}"/>
                  </a:ext>
                </a:extLst>
              </p:cNvPr>
              <p:cNvSpPr txBox="1"/>
              <p:nvPr/>
            </p:nvSpPr>
            <p:spPr>
              <a:xfrm>
                <a:off x="4184456" y="2958545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3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1" name="Hộp Văn bản 50">
                <a:extLst>
                  <a:ext uri="{FF2B5EF4-FFF2-40B4-BE49-F238E27FC236}">
                    <a16:creationId xmlns:a16="http://schemas.microsoft.com/office/drawing/2014/main" id="{F162E45C-79CA-C24E-CF3F-D51A5AC4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456" y="2958545"/>
                <a:ext cx="254877" cy="369332"/>
              </a:xfrm>
              <a:prstGeom prst="rect">
                <a:avLst/>
              </a:prstGeom>
              <a:blipFill>
                <a:blip r:embed="rId16"/>
                <a:stretch>
                  <a:fillRect l="-28571" r="-28571" b="-129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53">
                <a:extLst>
                  <a:ext uri="{FF2B5EF4-FFF2-40B4-BE49-F238E27FC236}">
                    <a16:creationId xmlns:a16="http://schemas.microsoft.com/office/drawing/2014/main" id="{DD522DA7-1860-7619-378A-BA729568D3FC}"/>
                  </a:ext>
                </a:extLst>
              </p:cNvPr>
              <p:cNvSpPr txBox="1"/>
              <p:nvPr/>
            </p:nvSpPr>
            <p:spPr>
              <a:xfrm>
                <a:off x="5363894" y="2294323"/>
                <a:ext cx="5946679" cy="38918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Lưu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ý: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rgbClr val="000000"/>
                        </a:solidFill>
                        <a:effectLst/>
                        <a:latin typeface="UTM Avo" panose="02040603050506020204" pitchFamily="18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UTM Avo" panose="02040603050506020204" pitchFamily="18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UTM Avo" panose="02040603050506020204" pitchFamily="18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Hộp Văn bản 53">
                <a:extLst>
                  <a:ext uri="{FF2B5EF4-FFF2-40B4-BE49-F238E27FC236}">
                    <a16:creationId xmlns:a16="http://schemas.microsoft.com/office/drawing/2014/main" id="{DD522DA7-1860-7619-378A-BA729568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894" y="2294323"/>
                <a:ext cx="5946679" cy="3891835"/>
              </a:xfrm>
              <a:prstGeom prst="rect">
                <a:avLst/>
              </a:prstGeom>
              <a:blipFill>
                <a:blip r:embed="rId17"/>
                <a:stretch>
                  <a:fillRect l="-1706" r="-1706" b="-25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24">
                <a:extLst>
                  <a:ext uri="{FF2B5EF4-FFF2-40B4-BE49-F238E27FC236}">
                    <a16:creationId xmlns:a16="http://schemas.microsoft.com/office/drawing/2014/main" id="{71B10F21-A602-8E9B-4F18-C6D3642B896B}"/>
                  </a:ext>
                </a:extLst>
              </p:cNvPr>
              <p:cNvSpPr txBox="1"/>
              <p:nvPr/>
            </p:nvSpPr>
            <p:spPr>
              <a:xfrm>
                <a:off x="2981201" y="363151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3" name="Hộp Văn bản 24">
                <a:extLst>
                  <a:ext uri="{FF2B5EF4-FFF2-40B4-BE49-F238E27FC236}">
                    <a16:creationId xmlns:a16="http://schemas.microsoft.com/office/drawing/2014/main" id="{71B10F21-A602-8E9B-4F18-C6D3642B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201" y="3631514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8571" r="-28571" b="-172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25">
                <a:extLst>
                  <a:ext uri="{FF2B5EF4-FFF2-40B4-BE49-F238E27FC236}">
                    <a16:creationId xmlns:a16="http://schemas.microsoft.com/office/drawing/2014/main" id="{E7218E54-1088-76DC-2C17-F0B93E91B066}"/>
                  </a:ext>
                </a:extLst>
              </p:cNvPr>
              <p:cNvSpPr txBox="1"/>
              <p:nvPr/>
            </p:nvSpPr>
            <p:spPr>
              <a:xfrm>
                <a:off x="3140135" y="362790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0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4" name="Hộp Văn bản 25">
                <a:extLst>
                  <a:ext uri="{FF2B5EF4-FFF2-40B4-BE49-F238E27FC236}">
                    <a16:creationId xmlns:a16="http://schemas.microsoft.com/office/drawing/2014/main" id="{E7218E54-1088-76DC-2C17-F0B93E91B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135" y="3627903"/>
                <a:ext cx="254878" cy="369332"/>
              </a:xfrm>
              <a:prstGeom prst="rect">
                <a:avLst/>
              </a:prstGeom>
              <a:blipFill>
                <a:blip r:embed="rId19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D266FD59-E4AE-5BA9-AC04-E7B0FC17AC41}"/>
                  </a:ext>
                </a:extLst>
              </p:cNvPr>
              <p:cNvSpPr txBox="1"/>
              <p:nvPr/>
            </p:nvSpPr>
            <p:spPr>
              <a:xfrm>
                <a:off x="3116382" y="396435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</a:rPr>
                        <m:t>1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5" name="Hộp Văn bản 26">
                <a:extLst>
                  <a:ext uri="{FF2B5EF4-FFF2-40B4-BE49-F238E27FC236}">
                    <a16:creationId xmlns:a16="http://schemas.microsoft.com/office/drawing/2014/main" id="{D266FD59-E4AE-5BA9-AC04-E7B0FC17A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382" y="396435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8571" r="-28571" b="-1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27">
                <a:extLst>
                  <a:ext uri="{FF2B5EF4-FFF2-40B4-BE49-F238E27FC236}">
                    <a16:creationId xmlns:a16="http://schemas.microsoft.com/office/drawing/2014/main" id="{A1BACB86-F3EC-CEF4-20B7-41B1AC2BE940}"/>
                  </a:ext>
                </a:extLst>
              </p:cNvPr>
              <p:cNvSpPr txBox="1"/>
              <p:nvPr/>
            </p:nvSpPr>
            <p:spPr>
              <a:xfrm>
                <a:off x="4346953" y="2962102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6" name="Hộp Văn bản 27">
                <a:extLst>
                  <a:ext uri="{FF2B5EF4-FFF2-40B4-BE49-F238E27FC236}">
                    <a16:creationId xmlns:a16="http://schemas.microsoft.com/office/drawing/2014/main" id="{A1BACB86-F3EC-CEF4-20B7-41B1AC2BE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53" y="2962102"/>
                <a:ext cx="3157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31">
                <a:extLst>
                  <a:ext uri="{FF2B5EF4-FFF2-40B4-BE49-F238E27FC236}">
                    <a16:creationId xmlns:a16="http://schemas.microsoft.com/office/drawing/2014/main" id="{48419593-6972-BD10-65BE-7426EF8D361F}"/>
                  </a:ext>
                </a:extLst>
              </p:cNvPr>
              <p:cNvSpPr txBox="1"/>
              <p:nvPr/>
            </p:nvSpPr>
            <p:spPr>
              <a:xfrm>
                <a:off x="3164458" y="4301999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7" name="Hộp Văn bản 31">
                <a:extLst>
                  <a:ext uri="{FF2B5EF4-FFF2-40B4-BE49-F238E27FC236}">
                    <a16:creationId xmlns:a16="http://schemas.microsoft.com/office/drawing/2014/main" id="{48419593-6972-BD10-65BE-7426EF8D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58" y="4301999"/>
                <a:ext cx="181140" cy="369332"/>
              </a:xfrm>
              <a:prstGeom prst="rect">
                <a:avLst/>
              </a:prstGeom>
              <a:blipFill>
                <a:blip r:embed="rId21"/>
                <a:stretch>
                  <a:fillRect l="-33333" r="-26667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ình chữ nhật: Góc Tròn 16">
            <a:extLst>
              <a:ext uri="{FF2B5EF4-FFF2-40B4-BE49-F238E27FC236}">
                <a16:creationId xmlns:a16="http://schemas.microsoft.com/office/drawing/2014/main" id="{AA03ED0C-CBF4-B6D0-8602-58113C94154C}"/>
              </a:ext>
            </a:extLst>
          </p:cNvPr>
          <p:cNvSpPr/>
          <p:nvPr/>
        </p:nvSpPr>
        <p:spPr>
          <a:xfrm>
            <a:off x="815633" y="1751602"/>
            <a:ext cx="912342" cy="461665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HĐ2</a:t>
            </a:r>
          </a:p>
        </p:txBody>
      </p:sp>
    </p:spTree>
    <p:extLst>
      <p:ext uri="{BB962C8B-B14F-4D97-AF65-F5344CB8AC3E}">
        <p14:creationId xmlns:p14="http://schemas.microsoft.com/office/powerpoint/2010/main" val="23180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2049;p13">
            <a:extLst>
              <a:ext uri="{FF2B5EF4-FFF2-40B4-BE49-F238E27FC236}">
                <a16:creationId xmlns:a16="http://schemas.microsoft.com/office/drawing/2014/main" id="{4B2DD118-F3D2-83DE-557A-B13DD8381564}"/>
              </a:ext>
            </a:extLst>
          </p:cNvPr>
          <p:cNvGrpSpPr/>
          <p:nvPr/>
        </p:nvGrpSpPr>
        <p:grpSpPr>
          <a:xfrm rot="1385541">
            <a:off x="421220" y="4214255"/>
            <a:ext cx="597193" cy="957471"/>
            <a:chOff x="1450227" y="1895738"/>
            <a:chExt cx="1194386" cy="1914942"/>
          </a:xfrm>
        </p:grpSpPr>
        <p:sp>
          <p:nvSpPr>
            <p:cNvPr id="10" name="Google Shape;2050;p13">
              <a:extLst>
                <a:ext uri="{FF2B5EF4-FFF2-40B4-BE49-F238E27FC236}">
                  <a16:creationId xmlns:a16="http://schemas.microsoft.com/office/drawing/2014/main" id="{018ABD34-FE8F-B8A8-65A6-AD77C52C1284}"/>
                </a:ext>
              </a:extLst>
            </p:cNvPr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051;p13">
              <a:extLst>
                <a:ext uri="{FF2B5EF4-FFF2-40B4-BE49-F238E27FC236}">
                  <a16:creationId xmlns:a16="http://schemas.microsoft.com/office/drawing/2014/main" id="{4C24B0D6-6233-C80C-1AAD-C1C112241625}"/>
                </a:ext>
              </a:extLst>
            </p:cNvPr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052;p13">
              <a:extLst>
                <a:ext uri="{FF2B5EF4-FFF2-40B4-BE49-F238E27FC236}">
                  <a16:creationId xmlns:a16="http://schemas.microsoft.com/office/drawing/2014/main" id="{424B9453-634C-60F9-4384-FC372EFD8493}"/>
                </a:ext>
              </a:extLst>
            </p:cNvPr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UTM Avo" panose="02040603050506020204" pitchFamily="18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7">
            <a:extLst>
              <a:ext uri="{FF2B5EF4-FFF2-40B4-BE49-F238E27FC236}">
                <a16:creationId xmlns:a16="http://schemas.microsoft.com/office/drawing/2014/main" id="{095B390E-F73D-3042-B0A6-B034ED37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930618"/>
            <a:ext cx="2961061" cy="1927382"/>
          </a:xfrm>
          <a:prstGeom prst="rect">
            <a:avLst/>
          </a:prstGeom>
        </p:spPr>
      </p:pic>
      <p:sp>
        <p:nvSpPr>
          <p:cNvPr id="2" name="Hộp Văn bản 20">
            <a:extLst>
              <a:ext uri="{FF2B5EF4-FFF2-40B4-BE49-F238E27FC236}">
                <a16:creationId xmlns:a16="http://schemas.microsoft.com/office/drawing/2014/main" id="{68CE4BD5-240C-EA01-BE86-44289DF33CDD}"/>
              </a:ext>
            </a:extLst>
          </p:cNvPr>
          <p:cNvSpPr txBox="1"/>
          <p:nvPr/>
        </p:nvSpPr>
        <p:spPr>
          <a:xfrm>
            <a:off x="2243938" y="1641612"/>
            <a:ext cx="9033662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Sử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tay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vô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hạn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tuần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">
                <a:extLst>
                  <a:ext uri="{FF2B5EF4-FFF2-40B4-BE49-F238E27FC236}">
                    <a16:creationId xmlns:a16="http://schemas.microsoft.com/office/drawing/2014/main" id="{A97EEB77-1FD0-B211-A77F-89C817A3D624}"/>
                  </a:ext>
                </a:extLst>
              </p:cNvPr>
              <p:cNvSpPr txBox="1"/>
              <p:nvPr/>
            </p:nvSpPr>
            <p:spPr>
              <a:xfrm>
                <a:off x="2031407" y="3205275"/>
                <a:ext cx="1358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7 :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30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3" name="Hộp Văn bản 1">
                <a:extLst>
                  <a:ext uri="{FF2B5EF4-FFF2-40B4-BE49-F238E27FC236}">
                    <a16:creationId xmlns:a16="http://schemas.microsoft.com/office/drawing/2014/main" id="{A97EEB77-1FD0-B211-A77F-89C817A3D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07" y="3205275"/>
                <a:ext cx="1358064" cy="461665"/>
              </a:xfrm>
              <a:prstGeom prst="rect">
                <a:avLst/>
              </a:prstGeom>
              <a:blipFill>
                <a:blip r:embed="rId5"/>
                <a:stretch>
                  <a:fillRect l="-6726" t="-11842" r="-1794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22">
                <a:extLst>
                  <a:ext uri="{FF2B5EF4-FFF2-40B4-BE49-F238E27FC236}">
                    <a16:creationId xmlns:a16="http://schemas.microsoft.com/office/drawing/2014/main" id="{3726F4B0-3485-B2AE-C1B7-39A23276A71D}"/>
                  </a:ext>
                </a:extLst>
              </p:cNvPr>
              <p:cNvSpPr txBox="1"/>
              <p:nvPr/>
            </p:nvSpPr>
            <p:spPr>
              <a:xfrm>
                <a:off x="2031407" y="3989745"/>
                <a:ext cx="23775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UTM Avo" panose="02040603050506020204" pitchFamily="18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 219 :</m:t>
                    </m:r>
                    <m:r>
                      <m:rPr>
                        <m:nor/>
                      </m:rPr>
                      <a:rPr lang="vi-VN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UTM Avo" panose="02040603050506020204" pitchFamily="18"/>
                      </a:rPr>
                      <m:t>9 900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4" name="Hộp Văn bản 22">
                <a:extLst>
                  <a:ext uri="{FF2B5EF4-FFF2-40B4-BE49-F238E27FC236}">
                    <a16:creationId xmlns:a16="http://schemas.microsoft.com/office/drawing/2014/main" id="{3726F4B0-3485-B2AE-C1B7-39A23276A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07" y="3989745"/>
                <a:ext cx="2377574" cy="461665"/>
              </a:xfrm>
              <a:prstGeom prst="rect">
                <a:avLst/>
              </a:prstGeom>
              <a:blipFill>
                <a:blip r:embed="rId6"/>
                <a:stretch>
                  <a:fillRect l="-3846" t="-11842" r="-51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ình chữ nhật: Góc Tròn 16">
            <a:extLst>
              <a:ext uri="{FF2B5EF4-FFF2-40B4-BE49-F238E27FC236}">
                <a16:creationId xmlns:a16="http://schemas.microsoft.com/office/drawing/2014/main" id="{BCB44FF7-74BE-7D59-50E5-A0AAB97E3F6C}"/>
              </a:ext>
            </a:extLst>
          </p:cNvPr>
          <p:cNvSpPr/>
          <p:nvPr/>
        </p:nvSpPr>
        <p:spPr>
          <a:xfrm>
            <a:off x="729377" y="1741796"/>
            <a:ext cx="1410484" cy="502766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Ví </a:t>
            </a:r>
            <a:r>
              <a:rPr lang="en-US" sz="2400" b="1" dirty="0" err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1387E-54A8-F8DD-0479-9A208A05AB97}"/>
                  </a:ext>
                </a:extLst>
              </p:cNvPr>
              <p:cNvSpPr txBox="1"/>
              <p:nvPr/>
            </p:nvSpPr>
            <p:spPr>
              <a:xfrm>
                <a:off x="3220194" y="3205274"/>
                <a:ext cx="19991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0,2333…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81387E-54A8-F8DD-0479-9A208A05A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194" y="3205274"/>
                <a:ext cx="1999125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EF021-F226-E795-BEF5-D291D702E49E}"/>
                  </a:ext>
                </a:extLst>
              </p:cNvPr>
              <p:cNvSpPr txBox="1"/>
              <p:nvPr/>
            </p:nvSpPr>
            <p:spPr>
              <a:xfrm>
                <a:off x="4219756" y="3989744"/>
                <a:ext cx="2847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=</m:t>
                      </m:r>
                      <m:r>
                        <m:rPr>
                          <m:nor/>
                        </m:rPr>
                        <a:rPr lang="vi-VN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UTM Avo" panose="02040603050506020204" pitchFamily="18"/>
                        </a:rPr>
                        <m:t>0,12313131…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BEF021-F226-E795-BEF5-D291D702E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56" y="3989744"/>
                <a:ext cx="2847039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86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111</TotalTime>
  <Words>937</Words>
  <Application>Microsoft Office PowerPoint</Application>
  <PresentationFormat>Widescreen</PresentationFormat>
  <Paragraphs>135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 Light</vt:lpstr>
      <vt:lpstr>Cambria Math</vt:lpstr>
      <vt:lpstr>Calibri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 Nguyễn</cp:lastModifiedBy>
  <cp:revision>10</cp:revision>
  <dcterms:created xsi:type="dcterms:W3CDTF">2023-11-28T09:31:40Z</dcterms:created>
  <dcterms:modified xsi:type="dcterms:W3CDTF">2024-01-27T08:23:10Z</dcterms:modified>
</cp:coreProperties>
</file>