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7"/>
  </p:notesMasterIdLst>
  <p:sldIdLst>
    <p:sldId id="294" r:id="rId6"/>
    <p:sldId id="290" r:id="rId7"/>
    <p:sldId id="272" r:id="rId8"/>
    <p:sldId id="273" r:id="rId9"/>
    <p:sldId id="270" r:id="rId10"/>
    <p:sldId id="268" r:id="rId11"/>
    <p:sldId id="271" r:id="rId12"/>
    <p:sldId id="291" r:id="rId13"/>
    <p:sldId id="293" r:id="rId14"/>
    <p:sldId id="275" r:id="rId15"/>
    <p:sldId id="285" r:id="rId16"/>
    <p:sldId id="274" r:id="rId17"/>
    <p:sldId id="292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6" r:id="rId2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sinhhoa" initials="Ly" lastIdx="1" clrIdx="0">
    <p:extLst>
      <p:ext uri="{19B8F6BF-5375-455C-9EA6-DF929625EA0E}">
        <p15:presenceInfo xmlns:p15="http://schemas.microsoft.com/office/powerpoint/2012/main" userId="Lysinhho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6E6"/>
    <a:srgbClr val="FDF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91" autoAdjust="0"/>
    <p:restoredTop sz="94660"/>
  </p:normalViewPr>
  <p:slideViewPr>
    <p:cSldViewPr>
      <p:cViewPr varScale="1">
        <p:scale>
          <a:sx n="70" d="100"/>
          <a:sy n="70" d="100"/>
        </p:scale>
        <p:origin x="16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B39E1-80EC-4260-BBE9-2C4C9E6DDDC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31724-D6A5-4BEF-B0E9-2475223E8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33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B083-6341-4D16-99EA-593026F266ED}" type="datetimeFigureOut">
              <a:rPr lang="vi-VN" smtClean="0"/>
              <a:t>24/10/2024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944D-F63D-4BAD-8359-8D1596F82BD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692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B083-6341-4D16-99EA-593026F266ED}" type="datetimeFigureOut">
              <a:rPr lang="vi-VN" smtClean="0"/>
              <a:t>24/10/2024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944D-F63D-4BAD-8359-8D1596F82BD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3384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B083-6341-4D16-99EA-593026F266ED}" type="datetimeFigureOut">
              <a:rPr lang="vi-VN" smtClean="0"/>
              <a:t>24/10/2024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944D-F63D-4BAD-8359-8D1596F82BD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1586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8E14017C-3E59-4849-BBF2-C2DE5DAA2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53FCBB11-983B-CFED-94D3-2AF076DF53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2C75F10-B772-8AD0-33E6-AD3E968C1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B083-6341-4D16-99EA-593026F266ED}" type="datetimeFigureOut">
              <a:rPr lang="vi-VN" smtClean="0"/>
              <a:t>24/10/2024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CE8728A-5AAF-8F93-CBFE-3B5AFCC3C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749AC42-B7B8-184C-65BD-F3D68B94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944D-F63D-4BAD-8359-8D1596F82BD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7731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98FE0D8-C42B-C41B-721B-3FF68302F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EBD70C6F-A4DC-C8A2-58A2-B5B68CA1C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642807C2-25C3-A58E-7A8A-3E25149B8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B083-6341-4D16-99EA-593026F266ED}" type="datetimeFigureOut">
              <a:rPr lang="vi-VN" smtClean="0"/>
              <a:t>24/10/2024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63F43CB-8227-9D9E-3ED5-D8FD45148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CF6CBA86-22D5-6254-7608-328DBF141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944D-F63D-4BAD-8359-8D1596F82BD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731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5707714-062F-BD56-00C4-036E1EA4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A87CADC1-BCD9-35C0-0D86-E377B1B8D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56B1E7F-014B-439B-F1A2-1B3763BC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B083-6341-4D16-99EA-593026F266ED}" type="datetimeFigureOut">
              <a:rPr lang="vi-VN" smtClean="0"/>
              <a:t>24/10/2024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C1BDBDF0-569C-C60E-CF57-C54966AD1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35CDE6A6-18F6-74A0-DDB5-5659AC486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944D-F63D-4BAD-8359-8D1596F82BD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926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EE2276D-5AB5-17EA-3883-7CBBE55FF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95678775-4B4F-6161-AA95-4444BADC6C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0FDC382D-ACE6-CFBA-80F4-1DE040C10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4A8C4AF4-66B0-084C-2347-C67271781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B083-6341-4D16-99EA-593026F266ED}" type="datetimeFigureOut">
              <a:rPr lang="vi-VN" smtClean="0"/>
              <a:t>24/10/2024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620D9C2A-FE85-AA86-767B-3D044F1A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AF462801-C430-B6CF-5622-1530AB046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944D-F63D-4BAD-8359-8D1596F82BD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3465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DFE55B1-D492-65D4-C694-16CC4DD4F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3EDD5C69-AE9F-BD6B-9588-1E578C0D9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3B2C521C-BE5C-AA47-A083-65AF37A5F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FA781A07-9FCF-2471-DD9F-9AA9A09517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E015B8EF-DDB3-D953-FC42-ED141ACB9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8040D7B0-EE84-F97A-3AE3-07385D1C2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B083-6341-4D16-99EA-593026F266ED}" type="datetimeFigureOut">
              <a:rPr lang="vi-VN" smtClean="0"/>
              <a:t>24/10/2024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2F2F34E0-896F-82C4-A561-DBABFB566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DF9E0715-1564-08B7-BBB1-4E17BAFC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944D-F63D-4BAD-8359-8D1596F82BD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9458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4D9BA2C-4C03-D9EE-1BA8-DFF32B17A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D37141DD-88D8-6286-83D5-855A8C92D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B083-6341-4D16-99EA-593026F266ED}" type="datetimeFigureOut">
              <a:rPr lang="vi-VN" smtClean="0"/>
              <a:t>24/10/2024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0D07103A-8056-7918-6027-906726069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5E7E58FF-3897-206A-230E-39027084F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944D-F63D-4BAD-8359-8D1596F82BD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2209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39F10505-1F44-2F3B-5B92-2192CAA47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B083-6341-4D16-99EA-593026F266ED}" type="datetimeFigureOut">
              <a:rPr lang="vi-VN" smtClean="0"/>
              <a:t>24/10/2024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F3094DCC-D4CC-4ACF-5803-1AD7ACF99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874D3678-9DF4-9A66-CD56-EF996323E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944D-F63D-4BAD-8359-8D1596F82BD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5723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C6353B1-043B-1573-DE89-65F4CD8DA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5954A5B-98BD-07AF-3E7C-8B2673674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0B4646B0-EEB9-9805-2E85-A4A4610DA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039C496B-9F79-E8B6-513B-4146FF96E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B083-6341-4D16-99EA-593026F266ED}" type="datetimeFigureOut">
              <a:rPr lang="vi-VN" smtClean="0"/>
              <a:t>24/10/2024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6C1C46E7-9211-3EB5-DB72-FF86B9152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5BD74DCB-6770-AEA2-9AC3-B2F17F119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944D-F63D-4BAD-8359-8D1596F82BD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7024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B083-6341-4D16-99EA-593026F266ED}" type="datetimeFigureOut">
              <a:rPr lang="vi-VN" smtClean="0"/>
              <a:t>24/10/2024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944D-F63D-4BAD-8359-8D1596F82BD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9852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28EF344-4067-148E-CD3C-7C91E16EC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FB807BE0-706C-BAFB-C8C3-294CE49E7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06B466A9-0D7C-3A69-A066-DAC45CC0F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31B39F44-41A2-14FE-4A8D-28BF8DD16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B083-6341-4D16-99EA-593026F266ED}" type="datetimeFigureOut">
              <a:rPr lang="vi-VN" smtClean="0"/>
              <a:t>24/10/2024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B9DFED8F-0468-0EA7-9C0C-8FA1BA414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63ADEBE6-74A4-A460-0B91-3CFA4F34F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944D-F63D-4BAD-8359-8D1596F82BD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6503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99EDFAC-896F-4B46-41BC-B5CB61A9F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79DD44AC-0DF0-01A8-B22C-779A243C7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220CF04-8725-4ECD-C27F-941FDBCF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B083-6341-4D16-99EA-593026F266ED}" type="datetimeFigureOut">
              <a:rPr lang="vi-VN" smtClean="0"/>
              <a:t>24/10/2024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510C576-DA16-9F9F-F0AF-A9B879624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B0A63D5-8FE0-73C8-E96C-08F601EE5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944D-F63D-4BAD-8359-8D1596F82BD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7566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48A125F4-1091-176A-25C9-D1D9860DC4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96F52677-5C75-98D5-2A97-06FDDF68D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D6578BAC-6C2F-E59F-867A-0DFF74A90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B083-6341-4D16-99EA-593026F266ED}" type="datetimeFigureOut">
              <a:rPr lang="vi-VN" smtClean="0"/>
              <a:t>24/10/2024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E0C9AC1C-BE72-43EE-4075-A0E878C17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1BBCCF07-5062-27A2-469C-5DC4B07A4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944D-F63D-4BAD-8359-8D1596F82BD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029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8E14017C-3E59-4849-BBF2-C2DE5DAA2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53FCBB11-983B-CFED-94D3-2AF076DF53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2C75F10-B772-8AD0-33E6-AD3E968C1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B083-6341-4D16-99EA-593026F266ED}" type="datetimeFigureOut">
              <a:rPr lang="vi-VN" smtClean="0"/>
              <a:t>24/10/2024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CE8728A-5AAF-8F93-CBFE-3B5AFCC3C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749AC42-B7B8-184C-65BD-F3D68B94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944D-F63D-4BAD-8359-8D1596F82BD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291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98FE0D8-C42B-C41B-721B-3FF68302F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EBD70C6F-A4DC-C8A2-58A2-B5B68CA1C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642807C2-25C3-A58E-7A8A-3E25149B8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B083-6341-4D16-99EA-593026F266ED}" type="datetimeFigureOut">
              <a:rPr lang="vi-VN" smtClean="0"/>
              <a:t>24/10/2024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63F43CB-8227-9D9E-3ED5-D8FD45148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CF6CBA86-22D5-6254-7608-328DBF141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944D-F63D-4BAD-8359-8D1596F82BD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0177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5707714-062F-BD56-00C4-036E1EA4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A87CADC1-BCD9-35C0-0D86-E377B1B8D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56B1E7F-014B-439B-F1A2-1B3763BC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B083-6341-4D16-99EA-593026F266ED}" type="datetimeFigureOut">
              <a:rPr lang="vi-VN" smtClean="0"/>
              <a:t>24/10/2024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C1BDBDF0-569C-C60E-CF57-C54966AD1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35CDE6A6-18F6-74A0-DDB5-5659AC486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944D-F63D-4BAD-8359-8D1596F82BD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4836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EE2276D-5AB5-17EA-3883-7CBBE55FF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95678775-4B4F-6161-AA95-4444BADC6C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0FDC382D-ACE6-CFBA-80F4-1DE040C10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4A8C4AF4-66B0-084C-2347-C67271781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B083-6341-4D16-99EA-593026F266ED}" type="datetimeFigureOut">
              <a:rPr lang="vi-VN" smtClean="0"/>
              <a:t>24/10/2024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620D9C2A-FE85-AA86-767B-3D044F1A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AF462801-C430-B6CF-5622-1530AB046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944D-F63D-4BAD-8359-8D1596F82BD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5195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DFE55B1-D492-65D4-C694-16CC4DD4F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3EDD5C69-AE9F-BD6B-9588-1E578C0D9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3B2C521C-BE5C-AA47-A083-65AF37A5F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FA781A07-9FCF-2471-DD9F-9AA9A09517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E015B8EF-DDB3-D953-FC42-ED141ACB9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8040D7B0-EE84-F97A-3AE3-07385D1C2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B083-6341-4D16-99EA-593026F266ED}" type="datetimeFigureOut">
              <a:rPr lang="vi-VN" smtClean="0"/>
              <a:t>24/10/2024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2F2F34E0-896F-82C4-A561-DBABFB566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DF9E0715-1564-08B7-BBB1-4E17BAFC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944D-F63D-4BAD-8359-8D1596F82BD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4872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4D9BA2C-4C03-D9EE-1BA8-DFF32B17A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D37141DD-88D8-6286-83D5-855A8C92D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B083-6341-4D16-99EA-593026F266ED}" type="datetimeFigureOut">
              <a:rPr lang="vi-VN" smtClean="0"/>
              <a:t>24/10/2024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0D07103A-8056-7918-6027-906726069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5E7E58FF-3897-206A-230E-39027084F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944D-F63D-4BAD-8359-8D1596F82BD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1435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39F10505-1F44-2F3B-5B92-2192CAA47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B083-6341-4D16-99EA-593026F266ED}" type="datetimeFigureOut">
              <a:rPr lang="vi-VN" smtClean="0"/>
              <a:t>24/10/2024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F3094DCC-D4CC-4ACF-5803-1AD7ACF99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874D3678-9DF4-9A66-CD56-EF996323E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944D-F63D-4BAD-8359-8D1596F82BD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629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B083-6341-4D16-99EA-593026F266ED}" type="datetimeFigureOut">
              <a:rPr lang="vi-VN" smtClean="0"/>
              <a:t>24/10/2024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944D-F63D-4BAD-8359-8D1596F82BD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22174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C6353B1-043B-1573-DE89-65F4CD8DA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5954A5B-98BD-07AF-3E7C-8B2673674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0B4646B0-EEB9-9805-2E85-A4A4610DA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039C496B-9F79-E8B6-513B-4146FF96E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B083-6341-4D16-99EA-593026F266ED}" type="datetimeFigureOut">
              <a:rPr lang="vi-VN" smtClean="0"/>
              <a:t>24/10/2024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6C1C46E7-9211-3EB5-DB72-FF86B9152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5BD74DCB-6770-AEA2-9AC3-B2F17F119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944D-F63D-4BAD-8359-8D1596F82BD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59044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28EF344-4067-148E-CD3C-7C91E16EC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FB807BE0-706C-BAFB-C8C3-294CE49E7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06B466A9-0D7C-3A69-A066-DAC45CC0F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31B39F44-41A2-14FE-4A8D-28BF8DD16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B083-6341-4D16-99EA-593026F266ED}" type="datetimeFigureOut">
              <a:rPr lang="vi-VN" smtClean="0"/>
              <a:t>24/10/2024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B9DFED8F-0468-0EA7-9C0C-8FA1BA414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63ADEBE6-74A4-A460-0B91-3CFA4F34F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944D-F63D-4BAD-8359-8D1596F82BD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09034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99EDFAC-896F-4B46-41BC-B5CB61A9F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79DD44AC-0DF0-01A8-B22C-779A243C7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220CF04-8725-4ECD-C27F-941FDBCF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B083-6341-4D16-99EA-593026F266ED}" type="datetimeFigureOut">
              <a:rPr lang="vi-VN" smtClean="0"/>
              <a:t>24/10/2024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510C576-DA16-9F9F-F0AF-A9B879624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B0A63D5-8FE0-73C8-E96C-08F601EE5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944D-F63D-4BAD-8359-8D1596F82BD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9884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48A125F4-1091-176A-25C9-D1D9860DC4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96F52677-5C75-98D5-2A97-06FDDF68D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D6578BAC-6C2F-E59F-867A-0DFF74A90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B083-6341-4D16-99EA-593026F266ED}" type="datetimeFigureOut">
              <a:rPr lang="vi-VN" smtClean="0"/>
              <a:t>24/10/2024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E0C9AC1C-BE72-43EE-4075-A0E878C17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1BBCCF07-5062-27A2-469C-5DC4B07A4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944D-F63D-4BAD-8359-8D1596F82BD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60287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8CC43F-0414-4C58-95A0-A34FAC4203F5}" type="datetimeFigureOut">
              <a:rPr lang="en-US" smtClean="0"/>
              <a:pPr>
                <a:defRPr/>
              </a:pPr>
              <a:t>10/24/2024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24D3BA-8024-4A37-97E3-069BF764B0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354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70CB8F-BD8D-449C-B5B9-E58AD2726A0E}" type="datetimeFigureOut">
              <a:rPr lang="en-US" smtClean="0"/>
              <a:pPr>
                <a:defRPr/>
              </a:pPr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24072-456D-45B5-B976-A79B7E7F74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168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A63B65-3715-42B6-AC5D-276AA6CA5208}" type="datetimeFigureOut">
              <a:rPr lang="en-US" smtClean="0"/>
              <a:pPr>
                <a:defRPr/>
              </a:pPr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8FD20-FDFF-4264-98DC-77E4B13578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46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FF60C1-2A55-4DD7-AE5C-D95BF8696F02}" type="datetimeFigureOut">
              <a:rPr lang="en-US" smtClean="0"/>
              <a:pPr>
                <a:defRPr/>
              </a:pPr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CF138-6D0B-446C-B170-B0C59340EA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04048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CFF081-1494-493B-BC98-263E9EA713D1}" type="datetimeFigureOut">
              <a:rPr lang="en-US" smtClean="0"/>
              <a:pPr>
                <a:defRPr/>
              </a:pPr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60E4A-FEE6-41C1-966C-A92E63EB3A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3583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79E6E7-C191-4E32-B0F6-990BAB32F91E}" type="datetimeFigureOut">
              <a:rPr lang="en-US" smtClean="0"/>
              <a:pPr>
                <a:defRPr/>
              </a:pPr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5F37E-E4F4-4335-B2DB-D47B9534B4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0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B083-6341-4D16-99EA-593026F266ED}" type="datetimeFigureOut">
              <a:rPr lang="vi-VN" smtClean="0"/>
              <a:t>24/10/2024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944D-F63D-4BAD-8359-8D1596F82BD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9130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09DC19-1B0B-47EC-B724-D188E5FE3329}" type="datetimeFigureOut">
              <a:rPr lang="en-US" smtClean="0"/>
              <a:pPr>
                <a:defRPr/>
              </a:pPr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D1D5E-23F6-4E6E-86E4-4786CAE54D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161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E3FC72-E7EA-46EA-850D-6D421629F0DE}" type="datetimeFigureOut">
              <a:rPr lang="en-US" smtClean="0"/>
              <a:pPr>
                <a:defRPr/>
              </a:pPr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B8BFB-C2FE-4454-9928-1EB651383B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291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57A69E-4B6A-4F36-A77D-0EBD7F8FFECC}" type="datetimeFigureOut">
              <a:rPr lang="en-US" smtClean="0"/>
              <a:pPr>
                <a:defRPr/>
              </a:pPr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95D02-B494-4686-AF51-A37DACBA72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51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C21C23-A2DC-4A7E-82A4-ACADB72D6A69}" type="datetimeFigureOut">
              <a:rPr lang="en-US" smtClean="0"/>
              <a:pPr>
                <a:defRPr/>
              </a:pPr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3E8FC-2714-42A7-AB50-0FD3C9D7D2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8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0E7602-9016-4448-9881-3A0897393443}" type="datetimeFigureOut">
              <a:rPr lang="en-US" smtClean="0"/>
              <a:pPr>
                <a:defRPr/>
              </a:pPr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ED0E8-6936-40CF-89E1-F89203F0CB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539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4395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37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6761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005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1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B083-6341-4D16-99EA-593026F266ED}" type="datetimeFigureOut">
              <a:rPr lang="vi-VN" smtClean="0"/>
              <a:t>24/10/2024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944D-F63D-4BAD-8359-8D1596F82BD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63734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080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368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588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1813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993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5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B083-6341-4D16-99EA-593026F266ED}" type="datetimeFigureOut">
              <a:rPr lang="vi-VN" smtClean="0"/>
              <a:t>24/10/2024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944D-F63D-4BAD-8359-8D1596F82BD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434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B083-6341-4D16-99EA-593026F266ED}" type="datetimeFigureOut">
              <a:rPr lang="vi-VN" smtClean="0"/>
              <a:t>24/10/2024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944D-F63D-4BAD-8359-8D1596F82BD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771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B083-6341-4D16-99EA-593026F266ED}" type="datetimeFigureOut">
              <a:rPr lang="vi-VN" smtClean="0"/>
              <a:t>24/10/2024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944D-F63D-4BAD-8359-8D1596F82BD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152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B083-6341-4D16-99EA-593026F266ED}" type="datetimeFigureOut">
              <a:rPr lang="vi-VN" smtClean="0"/>
              <a:t>24/10/2024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944D-F63D-4BAD-8359-8D1596F82BD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446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3B083-6341-4D16-99EA-593026F266ED}" type="datetimeFigureOut">
              <a:rPr lang="vi-VN" smtClean="0"/>
              <a:t>24/10/2024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4944D-F63D-4BAD-8359-8D1596F82BD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735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02F3C924-A8D4-6F97-F4BE-99F7AE936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AD096477-FCDC-370F-C488-56AF46DFA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4BFD1F6-FB1B-42E2-4E00-87D83099A5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3B083-6341-4D16-99EA-593026F266ED}" type="datetimeFigureOut">
              <a:rPr lang="vi-VN" smtClean="0"/>
              <a:t>24/10/2024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AF8CEC7-B502-01E1-FDED-DAB3DDDA3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2FE0EF45-192A-A856-8931-D5B3B4BD4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4944D-F63D-4BAD-8359-8D1596F82BD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709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02F3C924-A8D4-6F97-F4BE-99F7AE936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AD096477-FCDC-370F-C488-56AF46DFA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4BFD1F6-FB1B-42E2-4E00-87D83099A5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3B083-6341-4D16-99EA-593026F266ED}" type="datetimeFigureOut">
              <a:rPr lang="vi-VN" smtClean="0"/>
              <a:t>24/10/2024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AF8CEC7-B502-01E1-FDED-DAB3DDDA3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2FE0EF45-192A-A856-8931-D5B3B4BD4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4944D-F63D-4BAD-8359-8D1596F82BD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646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F7517-97A5-4541-B65F-F09C9139EE5E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A602D2-83DD-49B3-ADEE-B2E40C3753D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9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6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jp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18.xml"/><Relationship Id="rId3" Type="http://schemas.openxmlformats.org/officeDocument/2006/relationships/slideLayout" Target="../slideLayouts/slideLayout51.xml"/><Relationship Id="rId7" Type="http://schemas.microsoft.com/office/2007/relationships/hdphoto" Target="../media/hdphoto3.wdp"/><Relationship Id="rId12" Type="http://schemas.microsoft.com/office/2007/relationships/hdphoto" Target="../media/hdphoto2.wdp"/><Relationship Id="rId17" Type="http://schemas.openxmlformats.org/officeDocument/2006/relationships/image" Target="../media/image15.png"/><Relationship Id="rId2" Type="http://schemas.openxmlformats.org/officeDocument/2006/relationships/audio" Target="../media/media2.mp3"/><Relationship Id="rId16" Type="http://schemas.openxmlformats.org/officeDocument/2006/relationships/image" Target="../media/image20.png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11" Type="http://schemas.openxmlformats.org/officeDocument/2006/relationships/image" Target="../media/image14.png"/><Relationship Id="rId5" Type="http://schemas.openxmlformats.org/officeDocument/2006/relationships/slide" Target="slide19.xml"/><Relationship Id="rId15" Type="http://schemas.openxmlformats.org/officeDocument/2006/relationships/image" Target="../media/image19.png"/><Relationship Id="rId10" Type="http://schemas.openxmlformats.org/officeDocument/2006/relationships/slide" Target="slide15.xml"/><Relationship Id="rId4" Type="http://schemas.openxmlformats.org/officeDocument/2006/relationships/image" Target="../media/image17.jpg"/><Relationship Id="rId9" Type="http://schemas.openxmlformats.org/officeDocument/2006/relationships/slide" Target="slide20.xml"/><Relationship Id="rId1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jp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slide" Target="slide14.xml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jp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slide" Target="slide14.xml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jp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slide" Target="slide14.xml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jp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slide" Target="slide14.xml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jp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slide" Target="slide14.xml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jp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slide" Target="slide14.xml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6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2">
            <a:extLst>
              <a:ext uri="{FF2B5EF4-FFF2-40B4-BE49-F238E27FC236}">
                <a16:creationId xmlns:a16="http://schemas.microsoft.com/office/drawing/2014/main" xmlns="" id="{577E720C-F37B-D61F-C1C5-426ED200D1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712498"/>
              </p:ext>
            </p:extLst>
          </p:nvPr>
        </p:nvGraphicFramePr>
        <p:xfrm>
          <a:off x="0" y="845457"/>
          <a:ext cx="9144000" cy="601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195099176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12180773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413192261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611536852"/>
                    </a:ext>
                  </a:extLst>
                </a:gridCol>
              </a:tblGrid>
              <a:tr h="1504950">
                <a:tc gridSpan="2">
                  <a:txBody>
                    <a:bodyPr/>
                    <a:lstStyle/>
                    <a:p>
                      <a:pPr algn="ctr"/>
                      <a:r>
                        <a:rPr lang="vi-VN" sz="3600">
                          <a:latin typeface="+mj-lt"/>
                        </a:rPr>
                        <a:t>TRAO ĐỔI KHÍ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>
                          <a:latin typeface="+mj-lt"/>
                        </a:rPr>
                        <a:t>KHÍ LẤY VÀO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>
                          <a:latin typeface="+mj-lt"/>
                        </a:rPr>
                        <a:t>KHÍ THẢI 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8464156"/>
                  </a:ext>
                </a:extLst>
              </a:tr>
              <a:tr h="1504950">
                <a:tc>
                  <a:txBody>
                    <a:bodyPr/>
                    <a:lstStyle/>
                    <a:p>
                      <a:pPr algn="ctr"/>
                      <a:r>
                        <a:rPr lang="vi-VN" sz="3600">
                          <a:latin typeface="+mj-lt"/>
                        </a:rPr>
                        <a:t>Ở động vật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>
                          <a:latin typeface="+mj-lt"/>
                        </a:rPr>
                        <a:t>Hô hấp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>
                        <a:latin typeface="+mj-lt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>
                        <a:latin typeface="+mj-lt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4976830"/>
                  </a:ext>
                </a:extLst>
              </a:tr>
              <a:tr h="1504950">
                <a:tc rowSpan="2">
                  <a:txBody>
                    <a:bodyPr/>
                    <a:lstStyle/>
                    <a:p>
                      <a:pPr algn="ctr"/>
                      <a:r>
                        <a:rPr lang="vi-VN" sz="3600">
                          <a:latin typeface="+mj-lt"/>
                        </a:rPr>
                        <a:t>Ở thực vật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>
                          <a:latin typeface="+mj-lt"/>
                        </a:rPr>
                        <a:t>Quang hợp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5159435"/>
                  </a:ext>
                </a:extLst>
              </a:tr>
              <a:tr h="150495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>
                          <a:latin typeface="+mj-lt"/>
                        </a:rPr>
                        <a:t>Hô hấp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1701686"/>
                  </a:ext>
                </a:extLst>
              </a:tr>
            </a:tbl>
          </a:graphicData>
        </a:graphic>
      </p:graphicFrame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D72A9971-7944-FFB4-5116-7F72989AFE66}"/>
              </a:ext>
            </a:extLst>
          </p:cNvPr>
          <p:cNvSpPr txBox="1"/>
          <p:nvPr/>
        </p:nvSpPr>
        <p:spPr>
          <a:xfrm>
            <a:off x="685800" y="228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9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2">
            <a:extLst>
              <a:ext uri="{FF2B5EF4-FFF2-40B4-BE49-F238E27FC236}">
                <a16:creationId xmlns:a16="http://schemas.microsoft.com/office/drawing/2014/main" xmlns="" id="{577E720C-F37B-D61F-C1C5-426ED200D1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24221"/>
              </p:ext>
            </p:extLst>
          </p:nvPr>
        </p:nvGraphicFramePr>
        <p:xfrm>
          <a:off x="0" y="228600"/>
          <a:ext cx="9144000" cy="648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195099176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12180773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413192261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611536852"/>
                    </a:ext>
                  </a:extLst>
                </a:gridCol>
              </a:tblGrid>
              <a:tr h="1504950">
                <a:tc gridSpan="2">
                  <a:txBody>
                    <a:bodyPr/>
                    <a:lstStyle/>
                    <a:p>
                      <a:pPr algn="ctr"/>
                      <a:r>
                        <a:rPr lang="vi-VN" sz="3600">
                          <a:latin typeface="+mj-lt"/>
                        </a:rPr>
                        <a:t>TRAO ĐỔI KHÍ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>
                          <a:latin typeface="+mj-lt"/>
                        </a:rPr>
                        <a:t>KHÍ LẤY VÀO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>
                          <a:latin typeface="+mj-lt"/>
                        </a:rPr>
                        <a:t>KHÍ THẢI 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8464156"/>
                  </a:ext>
                </a:extLst>
              </a:tr>
              <a:tr h="1504950">
                <a:tc>
                  <a:txBody>
                    <a:bodyPr/>
                    <a:lstStyle/>
                    <a:p>
                      <a:pPr algn="ctr"/>
                      <a:r>
                        <a:rPr lang="vi-VN" sz="3600">
                          <a:latin typeface="+mj-lt"/>
                        </a:rPr>
                        <a:t>Ở động vật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>
                          <a:latin typeface="+mj-lt"/>
                        </a:rPr>
                        <a:t>Hô hấp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>
                          <a:latin typeface="+mj-lt"/>
                        </a:rPr>
                        <a:t>Oxygen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+mj-lt"/>
                        </a:rPr>
                        <a:t>Ca</a:t>
                      </a:r>
                      <a:r>
                        <a:rPr lang="en-US" sz="3600" dirty="0">
                          <a:latin typeface="+mj-lt"/>
                        </a:rPr>
                        <a:t>r</a:t>
                      </a:r>
                      <a:r>
                        <a:rPr lang="vi-VN" sz="3600" dirty="0">
                          <a:latin typeface="+mj-lt"/>
                        </a:rPr>
                        <a:t>bon dioxide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4976830"/>
                  </a:ext>
                </a:extLst>
              </a:tr>
              <a:tr h="1504950">
                <a:tc rowSpan="2">
                  <a:txBody>
                    <a:bodyPr/>
                    <a:lstStyle/>
                    <a:p>
                      <a:pPr algn="ctr"/>
                      <a:r>
                        <a:rPr lang="vi-VN" sz="3600">
                          <a:latin typeface="+mj-lt"/>
                        </a:rPr>
                        <a:t>Ở thực vật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>
                          <a:latin typeface="+mj-lt"/>
                        </a:rPr>
                        <a:t>Quang hợp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bon dioxide</a:t>
                      </a:r>
                    </a:p>
                    <a:p>
                      <a:pPr algn="ctr"/>
                      <a:endParaRPr lang="vi-VN" sz="3600" dirty="0"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Oxygen</a:t>
                      </a:r>
                    </a:p>
                    <a:p>
                      <a:pPr algn="ctr"/>
                      <a:endParaRPr lang="vi-VN" sz="3600"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5159435"/>
                  </a:ext>
                </a:extLst>
              </a:tr>
              <a:tr h="150495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>
                          <a:latin typeface="+mj-lt"/>
                        </a:rPr>
                        <a:t>Hô hấp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Oxygen</a:t>
                      </a:r>
                    </a:p>
                    <a:p>
                      <a:pPr algn="ctr"/>
                      <a:endParaRPr lang="vi-VN" sz="3600"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bon dioxide</a:t>
                      </a:r>
                    </a:p>
                    <a:p>
                      <a:pPr algn="ctr"/>
                      <a:endParaRPr lang="vi-VN" sz="3600" dirty="0"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1701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43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13" b="66764" l="51566" r="897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768" r="26011" b="40882"/>
          <a:stretch/>
        </p:blipFill>
        <p:spPr>
          <a:xfrm>
            <a:off x="4572000" y="1695253"/>
            <a:ext cx="2286000" cy="2343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000" b="66667" l="4333" r="2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6165273" y="4953000"/>
            <a:ext cx="3114559" cy="1752745"/>
          </a:xfrm>
          <a:prstGeom prst="rect">
            <a:avLst/>
          </a:prstGeom>
        </p:spPr>
      </p:pic>
      <p:pic>
        <p:nvPicPr>
          <p:cNvPr id="2" name="KhuVuonTrenMay-Dangcapnhat_vfb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207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9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1924972"/>
            <a:ext cx="8077200" cy="409482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2590800"/>
            <a:ext cx="586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MỤC TIÊU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1BA5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$ 900</a:t>
            </a:r>
          </a:p>
        </p:txBody>
      </p:sp>
    </p:spTree>
    <p:extLst>
      <p:ext uri="{BB962C8B-B14F-4D97-AF65-F5344CB8AC3E}">
        <p14:creationId xmlns:p14="http://schemas.microsoft.com/office/powerpoint/2010/main" val="2554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C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1" b="74805" l="0" r="99671">
                        <a14:foregroundMark x1="9226" y1="27930" x2="26030" y2="1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1760" b="24574"/>
          <a:stretch/>
        </p:blipFill>
        <p:spPr>
          <a:xfrm>
            <a:off x="7620000" y="3124200"/>
            <a:ext cx="1088023" cy="680244"/>
          </a:xfrm>
          <a:prstGeom prst="rect">
            <a:avLst/>
          </a:prstGeom>
        </p:spPr>
      </p:pic>
      <p:pic>
        <p:nvPicPr>
          <p:cNvPr id="4" name="KC2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1" b="74805" l="0" r="99671">
                        <a14:foregroundMark x1="9226" y1="27930" x2="26030" y2="1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1760" b="24574"/>
          <a:stretch/>
        </p:blipFill>
        <p:spPr>
          <a:xfrm>
            <a:off x="2524329" y="2825642"/>
            <a:ext cx="1088023" cy="680244"/>
          </a:xfrm>
          <a:prstGeom prst="rect">
            <a:avLst/>
          </a:prstGeom>
        </p:spPr>
      </p:pic>
      <p:pic>
        <p:nvPicPr>
          <p:cNvPr id="5" name="KC1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1" b="74805" l="0" r="99671">
                        <a14:foregroundMark x1="9226" y1="27930" x2="26030" y2="1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1760" b="24574"/>
          <a:stretch/>
        </p:blipFill>
        <p:spPr>
          <a:xfrm>
            <a:off x="7283308" y="4878810"/>
            <a:ext cx="1088023" cy="680244"/>
          </a:xfrm>
          <a:prstGeom prst="rect">
            <a:avLst/>
          </a:prstGeom>
        </p:spPr>
      </p:pic>
      <p:pic>
        <p:nvPicPr>
          <p:cNvPr id="7" name="vàng 1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000" b="66667" l="4333" r="2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-142221" y="2047986"/>
            <a:ext cx="1912390" cy="1076214"/>
          </a:xfrm>
          <a:prstGeom prst="rect">
            <a:avLst/>
          </a:prstGeom>
        </p:spPr>
      </p:pic>
      <p:pic>
        <p:nvPicPr>
          <p:cNvPr id="8" name="vàng 4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000" b="66667" l="4333" r="2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5812898" y="3165764"/>
            <a:ext cx="1557279" cy="876372"/>
          </a:xfrm>
          <a:prstGeom prst="rect">
            <a:avLst/>
          </a:prstGeom>
        </p:spPr>
      </p:pic>
      <p:pic>
        <p:nvPicPr>
          <p:cNvPr id="10" name="vàng 3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000" b="66667" l="4333" r="2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3505200" y="3447039"/>
            <a:ext cx="1231080" cy="6928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778" b="90000" l="37167" r="4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72141" r="50519" b="10966"/>
          <a:stretch/>
        </p:blipFill>
        <p:spPr>
          <a:xfrm>
            <a:off x="5175540" y="5304808"/>
            <a:ext cx="1270559" cy="11476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778" b="90000" l="37167" r="4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72141" r="50519" b="10966"/>
          <a:stretch/>
        </p:blipFill>
        <p:spPr>
          <a:xfrm>
            <a:off x="1032872" y="3376182"/>
            <a:ext cx="1474595" cy="13319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000" b="68667" l="17333" r="27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67" t="48768" r="68667" b="41241"/>
          <a:stretch/>
        </p:blipFill>
        <p:spPr>
          <a:xfrm>
            <a:off x="5142981" y="1752600"/>
            <a:ext cx="2046337" cy="9788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778" b="90000" l="37167" r="4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72141" r="50519" b="10966"/>
          <a:stretch/>
        </p:blipFill>
        <p:spPr>
          <a:xfrm>
            <a:off x="1897867" y="5991605"/>
            <a:ext cx="870014" cy="78582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4943" y="3109631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26558" y="3970271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96054" y="5521855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52806" y="3402018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64011" y="3694406"/>
            <a:ext cx="675189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05206" y="4123315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230</a:t>
            </a:r>
          </a:p>
        </p:txBody>
      </p:sp>
      <p:pic>
        <p:nvPicPr>
          <p:cNvPr id="3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219110" y="0"/>
            <a:ext cx="304800" cy="304800"/>
          </a:xfrm>
          <a:prstGeom prst="rect">
            <a:avLst/>
          </a:prstGeom>
        </p:spPr>
      </p:pic>
      <p:pic>
        <p:nvPicPr>
          <p:cNvPr id="31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175567" y="290286"/>
            <a:ext cx="304800" cy="304800"/>
          </a:xfrm>
          <a:prstGeom prst="rect">
            <a:avLst/>
          </a:prstGeom>
        </p:spPr>
      </p:pic>
      <p:pic>
        <p:nvPicPr>
          <p:cNvPr id="32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228906" y="609600"/>
            <a:ext cx="304800" cy="304800"/>
          </a:xfrm>
          <a:prstGeom prst="rect">
            <a:avLst/>
          </a:prstGeom>
        </p:spPr>
      </p:pic>
      <p:pic>
        <p:nvPicPr>
          <p:cNvPr id="33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245959" y="914400"/>
            <a:ext cx="304800" cy="304800"/>
          </a:xfrm>
          <a:prstGeom prst="rect">
            <a:avLst/>
          </a:prstGeom>
        </p:spPr>
      </p:pic>
      <p:pic>
        <p:nvPicPr>
          <p:cNvPr id="34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270269" y="1240971"/>
            <a:ext cx="304800" cy="304800"/>
          </a:xfrm>
          <a:prstGeom prst="rect">
            <a:avLst/>
          </a:prstGeom>
        </p:spPr>
      </p:pic>
      <p:pic>
        <p:nvPicPr>
          <p:cNvPr id="35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287321" y="1545771"/>
            <a:ext cx="304800" cy="304800"/>
          </a:xfrm>
          <a:prstGeom prst="rect">
            <a:avLst/>
          </a:prstGeom>
        </p:spPr>
      </p:pic>
      <p:pic>
        <p:nvPicPr>
          <p:cNvPr id="36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265550" y="2242001"/>
            <a:ext cx="304800" cy="304800"/>
          </a:xfrm>
          <a:prstGeom prst="rect">
            <a:avLst/>
          </a:prstGeom>
        </p:spPr>
      </p:pic>
      <p:pic>
        <p:nvPicPr>
          <p:cNvPr id="37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297475" y="2668804"/>
            <a:ext cx="304800" cy="304800"/>
          </a:xfrm>
          <a:prstGeom prst="rect">
            <a:avLst/>
          </a:prstGeom>
        </p:spPr>
      </p:pic>
      <p:pic>
        <p:nvPicPr>
          <p:cNvPr id="3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260832" y="2973604"/>
            <a:ext cx="304800" cy="304800"/>
          </a:xfrm>
          <a:prstGeom prst="rect">
            <a:avLst/>
          </a:prstGeom>
        </p:spPr>
      </p:pic>
      <p:pic>
        <p:nvPicPr>
          <p:cNvPr id="39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352277" y="1937201"/>
            <a:ext cx="304800" cy="304800"/>
          </a:xfrm>
          <a:prstGeom prst="rect">
            <a:avLst/>
          </a:prstGeom>
        </p:spPr>
      </p:pic>
      <p:pic>
        <p:nvPicPr>
          <p:cNvPr id="4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330506" y="340201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1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8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85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17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85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255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085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08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08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808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808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100"/>
                            </p:stCondLst>
                            <p:childTnLst>
                              <p:par>
                                <p:cTn id="9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808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8085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4269" y="609600"/>
            <a:ext cx="6594331" cy="29238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Trao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đổi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khí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là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quá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trình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Lấy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khí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</a:t>
            </a:r>
            <a:r>
              <a:rPr kumimoji="0" lang="fr-FR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môi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cơ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thải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khí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</a:t>
            </a:r>
            <a:r>
              <a:rPr kumimoji="0" lang="fr-FR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cơ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ra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môi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Lấy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khí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</a:t>
            </a:r>
            <a:r>
              <a:rPr kumimoji="0" lang="fr-FR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môi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cơ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thải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khí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</a:t>
            </a:r>
            <a:r>
              <a:rPr kumimoji="0" lang="fr-FR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cơ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ra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mòi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C.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Lấy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khí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</a:t>
            </a:r>
            <a:r>
              <a:rPr kumimoji="0" lang="fr-FR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hoặc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</a:t>
            </a:r>
            <a:r>
              <a:rPr kumimoji="0" lang="fr-FR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môi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cơ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thời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thải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khí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</a:t>
            </a:r>
            <a:r>
              <a:rPr kumimoji="0" lang="fr-FR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hoặc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</a:t>
            </a:r>
            <a:r>
              <a:rPr kumimoji="0" lang="fr-FR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cơ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ra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môi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D.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Lấy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khí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</a:t>
            </a:r>
            <a:r>
              <a:rPr kumimoji="0" lang="fr-FR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môi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cơ</a:t>
            </a:r>
            <a:r>
              <a:rPr kumimoji="0" lang="fr-FR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thể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thời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thải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khí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</a:t>
            </a:r>
            <a:r>
              <a:rPr kumimoji="0" lang="fr-FR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 CO</a:t>
            </a:r>
            <a:r>
              <a:rPr kumimoji="0" lang="fr-FR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môi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9754" y="4648200"/>
            <a:ext cx="294755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grpSp>
        <p:nvGrpSpPr>
          <p:cNvPr id="19" name="times up"/>
          <p:cNvGrpSpPr/>
          <p:nvPr/>
        </p:nvGrpSpPr>
        <p:grpSpPr>
          <a:xfrm>
            <a:off x="63476" y="1734399"/>
            <a:ext cx="1205624" cy="362438"/>
            <a:chOff x="4284637" y="-304827"/>
            <a:chExt cx="2669678" cy="697560"/>
          </a:xfrm>
        </p:grpSpPr>
        <p:sp>
          <p:nvSpPr>
            <p:cNvPr id="20" name="Rounded Rectangle 19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78590" y="-17211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77" y="287170"/>
            <a:ext cx="1370670" cy="1366322"/>
          </a:xfrm>
          <a:prstGeom prst="rect">
            <a:avLst/>
          </a:prstGeom>
        </p:spPr>
      </p:pic>
      <p:grpSp>
        <p:nvGrpSpPr>
          <p:cNvPr id="24" name="Clock hand spin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400808" y="864540"/>
            <a:ext cx="525701" cy="509437"/>
            <a:chOff x="840573" y="2379277"/>
            <a:chExt cx="3829048" cy="3849975"/>
          </a:xfrm>
        </p:grpSpPr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21093" y="909903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8506" y="1163550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2781" y="947473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6679" y="663682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9910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609600"/>
            <a:ext cx="601980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Trao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đổi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khí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diễn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ra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thông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qua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quá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trình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Quang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thoát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hơi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	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Hô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hấp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C.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Thoát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hơi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D. Quang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hô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hấp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2153" y="3810000"/>
            <a:ext cx="294755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85153" y="1748254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00267" y="-3356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025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422485" y="878395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42770" y="923758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0183" y="1177405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458" y="961328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8356" y="677537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33209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609600"/>
            <a:ext cx="61722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trao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  </a:t>
            </a:r>
            <a:endParaRPr lang="vi-VN" sz="32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3865545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73921" y="1803672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89035" y="52062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32" y="356443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411253" y="933813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31538" y="979176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8951" y="1232823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3226" y="1016746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7124" y="732955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</a:p>
        </p:txBody>
      </p:sp>
      <p:sp>
        <p:nvSpPr>
          <p:cNvPr id="19" name="Hộp Văn bản 4">
            <a:extLst>
              <a:ext uri="{FF2B5EF4-FFF2-40B4-BE49-F238E27FC236}">
                <a16:creationId xmlns:a16="http://schemas.microsoft.com/office/drawing/2014/main" xmlns="" id="{F425FA8A-80E7-4246-92CB-B17C793E22FB}"/>
              </a:ext>
            </a:extLst>
          </p:cNvPr>
          <p:cNvSpPr txBox="1"/>
          <p:nvPr/>
        </p:nvSpPr>
        <p:spPr>
          <a:xfrm>
            <a:off x="1600200" y="1812167"/>
            <a:ext cx="177894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>
                <a:latin typeface="+mj-lt"/>
              </a:rPr>
              <a:t>A. sáng </a:t>
            </a:r>
            <a:endParaRPr lang="vi-VN" sz="4000">
              <a:latin typeface="+mj-lt"/>
            </a:endParaRPr>
          </a:p>
        </p:txBody>
      </p:sp>
      <p:sp>
        <p:nvSpPr>
          <p:cNvPr id="20" name="Hộp Văn bản 10">
            <a:extLst>
              <a:ext uri="{FF2B5EF4-FFF2-40B4-BE49-F238E27FC236}">
                <a16:creationId xmlns:a16="http://schemas.microsoft.com/office/drawing/2014/main" xmlns="" id="{4568432C-5A9B-41F6-9270-8CB05EEA4BA0}"/>
              </a:ext>
            </a:extLst>
          </p:cNvPr>
          <p:cNvSpPr txBox="1"/>
          <p:nvPr/>
        </p:nvSpPr>
        <p:spPr>
          <a:xfrm>
            <a:off x="5546377" y="1812167"/>
            <a:ext cx="198804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>
                <a:latin typeface="+mj-lt"/>
              </a:rPr>
              <a:t>B. Chiều </a:t>
            </a:r>
            <a:endParaRPr lang="vi-VN" sz="4000">
              <a:latin typeface="+mj-lt"/>
            </a:endParaRPr>
          </a:p>
        </p:txBody>
      </p:sp>
      <p:sp>
        <p:nvSpPr>
          <p:cNvPr id="21" name="Hộp Văn bản 11">
            <a:extLst>
              <a:ext uri="{FF2B5EF4-FFF2-40B4-BE49-F238E27FC236}">
                <a16:creationId xmlns:a16="http://schemas.microsoft.com/office/drawing/2014/main" xmlns="" id="{5555545C-8262-47B6-B446-47CA17C8D800}"/>
              </a:ext>
            </a:extLst>
          </p:cNvPr>
          <p:cNvSpPr txBox="1"/>
          <p:nvPr/>
        </p:nvSpPr>
        <p:spPr>
          <a:xfrm>
            <a:off x="1570892" y="2694057"/>
            <a:ext cx="177894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C. Tối</a:t>
            </a:r>
            <a:endParaRPr lang="vi-VN" sz="4000">
              <a:latin typeface="+mj-lt"/>
            </a:endParaRPr>
          </a:p>
        </p:txBody>
      </p:sp>
      <p:sp>
        <p:nvSpPr>
          <p:cNvPr id="22" name="Hộp Văn bản 12">
            <a:extLst>
              <a:ext uri="{FF2B5EF4-FFF2-40B4-BE49-F238E27FC236}">
                <a16:creationId xmlns:a16="http://schemas.microsoft.com/office/drawing/2014/main" xmlns="" id="{8B651E43-6152-457C-9E9B-462A51C4D713}"/>
              </a:ext>
            </a:extLst>
          </p:cNvPr>
          <p:cNvSpPr txBox="1"/>
          <p:nvPr/>
        </p:nvSpPr>
        <p:spPr>
          <a:xfrm>
            <a:off x="4141170" y="2721114"/>
            <a:ext cx="447225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>
                <a:latin typeface="+mj-lt"/>
              </a:rPr>
              <a:t>D. Suốt cả ngày đêm </a:t>
            </a:r>
            <a:endParaRPr lang="vi-VN" sz="4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28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637310"/>
            <a:ext cx="53340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 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9346" y="5127061"/>
            <a:ext cx="261850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D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21260" y="1762108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36374" y="10498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93" y="314879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358592" y="892249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78877" y="93761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6290" y="1191259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0565" y="975182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4463" y="691391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</a:p>
        </p:txBody>
      </p:sp>
      <p:sp>
        <p:nvSpPr>
          <p:cNvPr id="19" name="Hộp Văn bản 4">
            <a:extLst>
              <a:ext uri="{FF2B5EF4-FFF2-40B4-BE49-F238E27FC236}">
                <a16:creationId xmlns:a16="http://schemas.microsoft.com/office/drawing/2014/main" xmlns="" id="{0C3C5AF3-2EB9-4D40-B11A-3E0409DA2000}"/>
              </a:ext>
            </a:extLst>
          </p:cNvPr>
          <p:cNvSpPr txBox="1"/>
          <p:nvPr/>
        </p:nvSpPr>
        <p:spPr>
          <a:xfrm>
            <a:off x="1600200" y="2060652"/>
            <a:ext cx="177894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A. sáng </a:t>
            </a:r>
            <a:endParaRPr kumimoji="0" lang="vi-VN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" name="Hộp Văn bản 10">
            <a:extLst>
              <a:ext uri="{FF2B5EF4-FFF2-40B4-BE49-F238E27FC236}">
                <a16:creationId xmlns:a16="http://schemas.microsoft.com/office/drawing/2014/main" xmlns="" id="{0FA7A996-92DA-40D5-8C7E-DBC80FFB9C53}"/>
              </a:ext>
            </a:extLst>
          </p:cNvPr>
          <p:cNvSpPr txBox="1"/>
          <p:nvPr/>
        </p:nvSpPr>
        <p:spPr>
          <a:xfrm>
            <a:off x="4591480" y="2060652"/>
            <a:ext cx="198804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B. Chiều </a:t>
            </a:r>
            <a:endParaRPr kumimoji="0" lang="vi-VN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Hộp Văn bản 11">
            <a:extLst>
              <a:ext uri="{FF2B5EF4-FFF2-40B4-BE49-F238E27FC236}">
                <a16:creationId xmlns:a16="http://schemas.microsoft.com/office/drawing/2014/main" xmlns="" id="{ECDA6071-B82A-4FDD-A11A-91B2918B5048}"/>
              </a:ext>
            </a:extLst>
          </p:cNvPr>
          <p:cNvSpPr txBox="1"/>
          <p:nvPr/>
        </p:nvSpPr>
        <p:spPr>
          <a:xfrm>
            <a:off x="1600200" y="3392647"/>
            <a:ext cx="177894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C. Tối</a:t>
            </a:r>
            <a:endParaRPr kumimoji="0" lang="vi-VN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" name="Hộp Văn bản 12">
            <a:extLst>
              <a:ext uri="{FF2B5EF4-FFF2-40B4-BE49-F238E27FC236}">
                <a16:creationId xmlns:a16="http://schemas.microsoft.com/office/drawing/2014/main" xmlns="" id="{BB2CA0A2-55D9-463F-B00E-CE8CAEFE42C3}"/>
              </a:ext>
            </a:extLst>
          </p:cNvPr>
          <p:cNvSpPr txBox="1"/>
          <p:nvPr/>
        </p:nvSpPr>
        <p:spPr>
          <a:xfrm>
            <a:off x="4545037" y="3528580"/>
            <a:ext cx="447225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Suốt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ngày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đêm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6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0937" y="28829"/>
            <a:ext cx="594056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prstClr val="black"/>
                </a:solidFill>
              </a:rPr>
              <a:t>Tại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sao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khi</a:t>
            </a:r>
            <a:r>
              <a:rPr lang="en-US" sz="3200" dirty="0">
                <a:solidFill>
                  <a:prstClr val="black"/>
                </a:solidFill>
              </a:rPr>
              <a:t> ở </a:t>
            </a:r>
            <a:r>
              <a:rPr lang="en-US" sz="3200" dirty="0" err="1">
                <a:solidFill>
                  <a:prstClr val="black"/>
                </a:solidFill>
              </a:rPr>
              <a:t>trong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phòng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kín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đông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người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một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thời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gian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thì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cơ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thể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thường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thấy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nhịp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hô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hấp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tăng</a:t>
            </a:r>
            <a:r>
              <a:rPr lang="en-US" sz="3200" dirty="0">
                <a:solidFill>
                  <a:prstClr val="black"/>
                </a:solidFill>
              </a:rPr>
              <a:t>?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3168" y="1921567"/>
            <a:ext cx="5895109" cy="3539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Đ/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 phòng kín đ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 người, lượng </a:t>
            </a:r>
            <a:r>
              <a:rPr lang="fr-FR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fr-FR" sz="32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ngày càng tăng còn </a:t>
            </a:r>
            <a:r>
              <a:rPr lang="fr-FR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sz="32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ngày càng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giảm do quá trình trao đồi khí của cơ thể dẫn đến không khí hít vào thiếu </a:t>
            </a:r>
            <a:r>
              <a:rPr lang="fr-FR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sz="32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 vậy nhịp 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hấp tăng để lấy đủ </a:t>
            </a:r>
            <a:r>
              <a:rPr lang="fr-FR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sz="32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cho cơ thể.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85153" y="1789817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00267" y="38207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88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422485" y="919958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42770" y="965321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0183" y="1218968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458" y="1002891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8356" y="719100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94964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D:\KHTN 7 - KNTT\SÁCH KHTN 7\bai-tap-tho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0"/>
            <a:ext cx="89496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28600"/>
            <a:ext cx="472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Lặp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5234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599" y="623455"/>
            <a:ext cx="6670599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khuếch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……(1)…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…………(2)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7089" y="5410867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A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21260" y="1789817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36374" y="38207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93" y="342588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358592" y="919958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78877" y="965321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6290" y="1218968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0565" y="1002891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4463" y="719100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</a:p>
        </p:txBody>
      </p:sp>
      <p:sp>
        <p:nvSpPr>
          <p:cNvPr id="19" name="Hộp Văn bản 5">
            <a:extLst>
              <a:ext uri="{FF2B5EF4-FFF2-40B4-BE49-F238E27FC236}">
                <a16:creationId xmlns:a16="http://schemas.microsoft.com/office/drawing/2014/main" xmlns="" id="{4F5F4A32-EB70-4019-BCFB-9ADFA8A7C587}"/>
              </a:ext>
            </a:extLst>
          </p:cNvPr>
          <p:cNvSpPr txBox="1"/>
          <p:nvPr/>
        </p:nvSpPr>
        <p:spPr>
          <a:xfrm>
            <a:off x="362927" y="2442989"/>
            <a:ext cx="38862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(1)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6">
            <a:extLst>
              <a:ext uri="{FF2B5EF4-FFF2-40B4-BE49-F238E27FC236}">
                <a16:creationId xmlns:a16="http://schemas.microsoft.com/office/drawing/2014/main" xmlns="" id="{5BBB6A2C-661F-46D7-9591-29F71F172B40}"/>
              </a:ext>
            </a:extLst>
          </p:cNvPr>
          <p:cNvSpPr txBox="1"/>
          <p:nvPr/>
        </p:nvSpPr>
        <p:spPr>
          <a:xfrm>
            <a:off x="362927" y="3597176"/>
            <a:ext cx="38862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C. (1)nhiều ánh sáng (2) ít ánh sáng 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7">
            <a:extLst>
              <a:ext uri="{FF2B5EF4-FFF2-40B4-BE49-F238E27FC236}">
                <a16:creationId xmlns:a16="http://schemas.microsoft.com/office/drawing/2014/main" xmlns="" id="{5BA866BE-DD57-4E6D-A3B7-DCD98DC88E51}"/>
              </a:ext>
            </a:extLst>
          </p:cNvPr>
          <p:cNvSpPr txBox="1"/>
          <p:nvPr/>
        </p:nvSpPr>
        <p:spPr>
          <a:xfrm>
            <a:off x="4706898" y="2474893"/>
            <a:ext cx="38862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B. (1)nồng độ thấp (2) nồng độ cao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ộp Văn bản 8">
            <a:extLst>
              <a:ext uri="{FF2B5EF4-FFF2-40B4-BE49-F238E27FC236}">
                <a16:creationId xmlns:a16="http://schemas.microsoft.com/office/drawing/2014/main" xmlns="" id="{06941D3E-CCE9-4B0A-933C-A38D28F8B39C}"/>
              </a:ext>
            </a:extLst>
          </p:cNvPr>
          <p:cNvSpPr txBox="1"/>
          <p:nvPr/>
        </p:nvSpPr>
        <p:spPr>
          <a:xfrm>
            <a:off x="4727220" y="3613418"/>
            <a:ext cx="38862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D. (1)Nhiệt độ cao  (2) nhiệt độ thấp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26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BAFB604A-56A3-CC96-9400-4C0EDF52CF8C}"/>
              </a:ext>
            </a:extLst>
          </p:cNvPr>
          <p:cNvSpPr txBox="1"/>
          <p:nvPr/>
        </p:nvSpPr>
        <p:spPr>
          <a:xfrm>
            <a:off x="762000" y="3109463"/>
            <a:ext cx="7010400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Học bài chuẩn bị phần 2 trao đổi khí ở thực vật</a:t>
            </a:r>
            <a:endParaRPr lang="vi-VN" sz="4400"/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CE90C123-F1D3-9C9C-B448-6E414C68EB4E}"/>
              </a:ext>
            </a:extLst>
          </p:cNvPr>
          <p:cNvSpPr/>
          <p:nvPr/>
        </p:nvSpPr>
        <p:spPr>
          <a:xfrm>
            <a:off x="3389784" y="685800"/>
            <a:ext cx="2550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Dặn dò:</a:t>
            </a:r>
            <a:endParaRPr lang="vi-VN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663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A16307DB-9C84-ADA8-E723-F77B77A4BD20}"/>
              </a:ext>
            </a:extLst>
          </p:cNvPr>
          <p:cNvSpPr txBox="1"/>
          <p:nvPr/>
        </p:nvSpPr>
        <p:spPr>
          <a:xfrm>
            <a:off x="838201" y="3810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Khi hô hấp con người hấp thụ khí gì và thải ra ngoài môi trường khí gì?</a:t>
            </a:r>
            <a:endParaRPr lang="vi-VN" sz="3600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7F8D6604-49E5-010F-CDFC-81E72ECA6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781443"/>
            <a:ext cx="5257800" cy="468326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2962ACC6-FBED-720C-E54B-B11AEE11F21F}"/>
              </a:ext>
            </a:extLst>
          </p:cNvPr>
          <p:cNvSpPr txBox="1"/>
          <p:nvPr/>
        </p:nvSpPr>
        <p:spPr>
          <a:xfrm>
            <a:off x="5943600" y="2819400"/>
            <a:ext cx="18288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Oxygen</a:t>
            </a:r>
            <a:endParaRPr lang="vi-VN" sz="2800">
              <a:solidFill>
                <a:srgbClr val="C00000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EE6B3803-EC36-D2A5-FDCF-75622FAD6ED3}"/>
              </a:ext>
            </a:extLst>
          </p:cNvPr>
          <p:cNvSpPr txBox="1"/>
          <p:nvPr/>
        </p:nvSpPr>
        <p:spPr>
          <a:xfrm>
            <a:off x="5943600" y="3489981"/>
            <a:ext cx="24384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</a:rPr>
              <a:t>Cabon dioxide</a:t>
            </a:r>
            <a:endParaRPr lang="vi-VN" sz="28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4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4D9B3930-9752-C4D5-6153-CBAF74F19C78}"/>
              </a:ext>
            </a:extLst>
          </p:cNvPr>
          <p:cNvSpPr txBox="1"/>
          <p:nvPr/>
        </p:nvSpPr>
        <p:spPr>
          <a:xfrm>
            <a:off x="762000" y="3810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C00000"/>
                </a:solidFill>
              </a:rPr>
              <a:t>Thực vật có trao đổi khí không ?</a:t>
            </a:r>
            <a:r>
              <a:rPr lang="en-US" sz="2400">
                <a:solidFill>
                  <a:srgbClr val="C00000"/>
                </a:solidFill>
              </a:rPr>
              <a:t>  </a:t>
            </a:r>
            <a:endParaRPr lang="vi-VN" sz="2400">
              <a:solidFill>
                <a:srgbClr val="C00000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967379F1-447F-AB2C-9BDC-BCCE64C62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43000"/>
            <a:ext cx="8077200" cy="48768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5FF5C160-F57F-B0F7-D2E5-3F2130B33996}"/>
              </a:ext>
            </a:extLst>
          </p:cNvPr>
          <p:cNvSpPr txBox="1"/>
          <p:nvPr/>
        </p:nvSpPr>
        <p:spPr>
          <a:xfrm>
            <a:off x="495300" y="5871236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Thực vật trao đổi khí được thực hiện ở trong cả quá trình hô hấp và quang hợp</a:t>
            </a:r>
            <a:endParaRPr lang="vi-VN" sz="2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9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FDCC1576-C763-AED3-0543-615C39979EB8}"/>
              </a:ext>
            </a:extLst>
          </p:cNvPr>
          <p:cNvSpPr/>
          <p:nvPr/>
        </p:nvSpPr>
        <p:spPr>
          <a:xfrm>
            <a:off x="6172200" y="4267200"/>
            <a:ext cx="2057400" cy="1219200"/>
          </a:xfrm>
          <a:prstGeom prst="rect">
            <a:avLst/>
          </a:prstGeom>
          <a:solidFill>
            <a:srgbClr val="FDF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DFDFC"/>
              </a:solidFill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9F28F1BB-D1AC-4A86-36FC-40E8F03F4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0272"/>
            <a:ext cx="8633636" cy="6026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AA2D948-1634-480A-B859-BDBA8792408D}"/>
              </a:ext>
            </a:extLst>
          </p:cNvPr>
          <p:cNvSpPr txBox="1"/>
          <p:nvPr/>
        </p:nvSpPr>
        <p:spPr>
          <a:xfrm>
            <a:off x="2514600" y="12192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94 ĐẾN 97- BÀI 27: </a:t>
            </a:r>
          </a:p>
        </p:txBody>
      </p:sp>
    </p:spTree>
    <p:extLst>
      <p:ext uri="{BB962C8B-B14F-4D97-AF65-F5344CB8AC3E}">
        <p14:creationId xmlns:p14="http://schemas.microsoft.com/office/powerpoint/2010/main" val="192607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641955Barres_petits_noeuds__18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2194"/>
            <a:ext cx="1828800" cy="135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2" descr="641955Barres_petits_noeuds__18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1828800" cy="135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641955Barres_petits_noeuds__18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-60572"/>
            <a:ext cx="1828800" cy="135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315405ljnkmgol3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264" y="3479121"/>
            <a:ext cx="4714875" cy="340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9530DABA-CBBE-AD83-B640-93B3712DA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1" y="1081010"/>
            <a:ext cx="9144000" cy="577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9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0F3B7328-BB04-AC8B-9B83-2946573D3336}"/>
              </a:ext>
            </a:extLst>
          </p:cNvPr>
          <p:cNvSpPr/>
          <p:nvPr/>
        </p:nvSpPr>
        <p:spPr>
          <a:xfrm>
            <a:off x="555172" y="-3629"/>
            <a:ext cx="7620000" cy="1219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1. TRAO ĐỔI KHÍ Ở SINH VẬT</a:t>
            </a:r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D5ECE8-5839-4879-9E6A-EBC42F418FE3}"/>
              </a:ext>
            </a:extLst>
          </p:cNvPr>
          <p:cNvSpPr txBox="1"/>
          <p:nvPr/>
        </p:nvSpPr>
        <p:spPr>
          <a:xfrm>
            <a:off x="228600" y="1524000"/>
            <a:ext cx="8436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– KĨ THUẬT KHĂN TRẢI BÀN (7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06DEFF-4EF9-43B1-BE1B-1966C4E8B13D}"/>
              </a:ext>
            </a:extLst>
          </p:cNvPr>
          <p:cNvSpPr txBox="1"/>
          <p:nvPr/>
        </p:nvSpPr>
        <p:spPr>
          <a:xfrm>
            <a:off x="482991" y="2182837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SGK 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4162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455A7372-827F-B4ED-F7DD-2236AB92BECE}"/>
              </a:ext>
            </a:extLst>
          </p:cNvPr>
          <p:cNvSpPr txBox="1"/>
          <p:nvPr/>
        </p:nvSpPr>
        <p:spPr>
          <a:xfrm>
            <a:off x="2095500" y="1524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ĐÁP ÁN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029DB939-547F-7A04-57F8-304534C385A9}"/>
              </a:ext>
            </a:extLst>
          </p:cNvPr>
          <p:cNvSpPr txBox="1"/>
          <p:nvPr/>
        </p:nvSpPr>
        <p:spPr>
          <a:xfrm>
            <a:off x="0" y="737029"/>
            <a:ext cx="8991600" cy="2402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000"/>
              <a:buFontTx/>
              <a:buAutoNum type="arabicPeriod"/>
              <a:tabLst>
                <a:tab pos="554355" algn="l"/>
              </a:tabLst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Quá trình trao đổi khí diễn ra suốt cả ngày, đêm.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(2đ)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000"/>
              <a:buFontTx/>
              <a:buAutoNum type="arabicPeriod"/>
              <a:tabLst>
                <a:tab pos="554355" algn="l"/>
              </a:tabLst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Cơ chế chung: khuếch tán. Các phân tử khí di chuyển từ nơi có nồng độ cao đến nơi có nổng độ thấp.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(2đ)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egoe UI" panose="020B0502040204020203" pitchFamily="34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000"/>
              <a:buFont typeface="+mj-lt"/>
              <a:buAutoNum type="arabicPeriod"/>
              <a:tabLst>
                <a:tab pos="563245" algn="l"/>
              </a:tabLst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Giúp cơ thể trao đổi khí với môi trường bên ngoài.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(2đ)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egoe UI" panose="020B0502040204020203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000"/>
              <a:buFontTx/>
              <a:buNone/>
              <a:tabLst>
                <a:tab pos="515620" algn="l"/>
              </a:tabLst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4.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Sự trao đổi khí ở cơ thể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tạo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điều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kiện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hô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hấp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tế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bào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diễn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ra .(2đ)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egoe UI" panose="020B0502040204020203" pitchFamily="34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93D1E4B-30D2-441C-9791-8C6D6CC5AA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6"/>
          <a:stretch/>
        </p:blipFill>
        <p:spPr>
          <a:xfrm>
            <a:off x="1028700" y="3429000"/>
            <a:ext cx="7086600" cy="305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2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0229779-AB57-4F84-AFFF-8C4F91768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609600"/>
            <a:ext cx="8001000" cy="58340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BD5B511-6379-4EAE-B57A-2AE4B82497F6}"/>
              </a:ext>
            </a:extLst>
          </p:cNvPr>
          <p:cNvSpPr/>
          <p:nvPr/>
        </p:nvSpPr>
        <p:spPr>
          <a:xfrm>
            <a:off x="1905000" y="84565"/>
            <a:ext cx="5791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https://www.youtube.com/watch?v=Bz_h48e4b0k</a:t>
            </a:r>
          </a:p>
        </p:txBody>
      </p:sp>
    </p:spTree>
    <p:extLst>
      <p:ext uri="{BB962C8B-B14F-4D97-AF65-F5344CB8AC3E}">
        <p14:creationId xmlns:p14="http://schemas.microsoft.com/office/powerpoint/2010/main" val="286756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1193</TotalTime>
  <Words>750</Words>
  <Application>Microsoft Office PowerPoint</Application>
  <PresentationFormat>On-screen Show (4:3)</PresentationFormat>
  <Paragraphs>122</Paragraphs>
  <Slides>21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SimSun</vt:lpstr>
      <vt:lpstr>Arial</vt:lpstr>
      <vt:lpstr>Calibri</vt:lpstr>
      <vt:lpstr>Calibri Light</vt:lpstr>
      <vt:lpstr>Century Gothic</vt:lpstr>
      <vt:lpstr>Courier New</vt:lpstr>
      <vt:lpstr>Palatino Linotype</vt:lpstr>
      <vt:lpstr>Segoe UI</vt:lpstr>
      <vt:lpstr>Times New Roman</vt:lpstr>
      <vt:lpstr>Office Theme</vt:lpstr>
      <vt:lpstr>Chủ đề Office</vt:lpstr>
      <vt:lpstr>1_Chủ đề Office</vt:lpstr>
      <vt:lpstr>Executive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</dc:creator>
  <cp:lastModifiedBy>Administrator</cp:lastModifiedBy>
  <cp:revision>31</cp:revision>
  <dcterms:created xsi:type="dcterms:W3CDTF">2020-07-14T12:49:56Z</dcterms:created>
  <dcterms:modified xsi:type="dcterms:W3CDTF">2024-10-24T01:09:51Z</dcterms:modified>
</cp:coreProperties>
</file>