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Lst>
  <p:notesMasterIdLst>
    <p:notesMasterId r:id="rId48"/>
  </p:notesMasterIdLst>
  <p:sldIdLst>
    <p:sldId id="283" r:id="rId3"/>
    <p:sldId id="261" r:id="rId4"/>
    <p:sldId id="362" r:id="rId5"/>
    <p:sldId id="260" r:id="rId6"/>
    <p:sldId id="357" r:id="rId7"/>
    <p:sldId id="308" r:id="rId8"/>
    <p:sldId id="312" r:id="rId9"/>
    <p:sldId id="309" r:id="rId10"/>
    <p:sldId id="313" r:id="rId11"/>
    <p:sldId id="310" r:id="rId12"/>
    <p:sldId id="314" r:id="rId13"/>
    <p:sldId id="350" r:id="rId14"/>
    <p:sldId id="311" r:id="rId15"/>
    <p:sldId id="315" r:id="rId16"/>
    <p:sldId id="351" r:id="rId17"/>
    <p:sldId id="353" r:id="rId18"/>
    <p:sldId id="354" r:id="rId19"/>
    <p:sldId id="300" r:id="rId20"/>
    <p:sldId id="363" r:id="rId21"/>
    <p:sldId id="364" r:id="rId22"/>
    <p:sldId id="316" r:id="rId23"/>
    <p:sldId id="302" r:id="rId24"/>
    <p:sldId id="365" r:id="rId25"/>
    <p:sldId id="367" r:id="rId26"/>
    <p:sldId id="275" r:id="rId27"/>
    <p:sldId id="368" r:id="rId28"/>
    <p:sldId id="358" r:id="rId29"/>
    <p:sldId id="366" r:id="rId30"/>
    <p:sldId id="305" r:id="rId31"/>
    <p:sldId id="293" r:id="rId32"/>
    <p:sldId id="361" r:id="rId33"/>
    <p:sldId id="317" r:id="rId34"/>
    <p:sldId id="294" r:id="rId35"/>
    <p:sldId id="352" r:id="rId36"/>
    <p:sldId id="318" r:id="rId37"/>
    <p:sldId id="295" r:id="rId38"/>
    <p:sldId id="359" r:id="rId39"/>
    <p:sldId id="360" r:id="rId40"/>
    <p:sldId id="264" r:id="rId41"/>
    <p:sldId id="346" r:id="rId42"/>
    <p:sldId id="347" r:id="rId43"/>
    <p:sldId id="348" r:id="rId44"/>
    <p:sldId id="349" r:id="rId45"/>
    <p:sldId id="319" r:id="rId46"/>
    <p:sldId id="27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14" autoAdjust="0"/>
    <p:restoredTop sz="94660"/>
  </p:normalViewPr>
  <p:slideViewPr>
    <p:cSldViewPr snapToGrid="0">
      <p:cViewPr varScale="1">
        <p:scale>
          <a:sx n="86" d="100"/>
          <a:sy n="86" d="100"/>
        </p:scale>
        <p:origin x="605"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4DD623-AE33-4F83-AF40-071E020D8CD4}" type="datetimeFigureOut">
              <a:rPr lang="en-US" smtClean="0"/>
              <a:t>3/31/2024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11680A-E3EC-4E6E-BC07-09D0D89F5113}" type="slidenum">
              <a:rPr lang="en-US" smtClean="0"/>
              <a:t>‹#›</a:t>
            </a:fld>
            <a:endParaRPr lang="en-US"/>
          </a:p>
        </p:txBody>
      </p:sp>
    </p:spTree>
    <p:extLst>
      <p:ext uri="{BB962C8B-B14F-4D97-AF65-F5344CB8AC3E}">
        <p14:creationId xmlns:p14="http://schemas.microsoft.com/office/powerpoint/2010/main" val="3497009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t>1</a:t>
            </a:fld>
            <a:endParaRPr lang="zh-CN" altLang="en-US"/>
          </a:p>
        </p:txBody>
      </p:sp>
    </p:spTree>
    <p:extLst>
      <p:ext uri="{BB962C8B-B14F-4D97-AF65-F5344CB8AC3E}">
        <p14:creationId xmlns:p14="http://schemas.microsoft.com/office/powerpoint/2010/main" val="605494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1313569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872741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979360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3763332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788118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1099493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29</a:t>
            </a:fld>
            <a:endParaRPr lang="zh-CN" altLang="en-US">
              <a:solidFill>
                <a:prstClr val="black"/>
              </a:solidFill>
            </a:endParaRPr>
          </a:p>
        </p:txBody>
      </p:sp>
    </p:spTree>
    <p:extLst>
      <p:ext uri="{BB962C8B-B14F-4D97-AF65-F5344CB8AC3E}">
        <p14:creationId xmlns:p14="http://schemas.microsoft.com/office/powerpoint/2010/main" val="35331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30</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32</a:t>
            </a:fld>
            <a:endParaRPr lang="zh-CN" altLang="en-US">
              <a:solidFill>
                <a:prstClr val="black"/>
              </a:solidFill>
            </a:endParaRPr>
          </a:p>
        </p:txBody>
      </p:sp>
    </p:spTree>
    <p:extLst>
      <p:ext uri="{BB962C8B-B14F-4D97-AF65-F5344CB8AC3E}">
        <p14:creationId xmlns:p14="http://schemas.microsoft.com/office/powerpoint/2010/main" val="401028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33</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35</a:t>
            </a:fld>
            <a:endParaRPr lang="zh-CN" altLang="en-US">
              <a:solidFill>
                <a:prstClr val="black"/>
              </a:solidFill>
            </a:endParaRPr>
          </a:p>
        </p:txBody>
      </p:sp>
    </p:spTree>
    <p:extLst>
      <p:ext uri="{BB962C8B-B14F-4D97-AF65-F5344CB8AC3E}">
        <p14:creationId xmlns:p14="http://schemas.microsoft.com/office/powerpoint/2010/main" val="3280192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36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t>44</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solidFill>
                  <a:prstClr val="black"/>
                </a:solidFill>
              </a:rPr>
              <a:pPr/>
              <a:t>45</a:t>
            </a:fld>
            <a:endParaRPr lang="zh-CN" altLang="en-US">
              <a:solidFill>
                <a:prstClr val="black"/>
              </a:solidFill>
            </a:endParaRPr>
          </a:p>
        </p:txBody>
      </p:sp>
    </p:spTree>
    <p:extLst>
      <p:ext uri="{BB962C8B-B14F-4D97-AF65-F5344CB8AC3E}">
        <p14:creationId xmlns:p14="http://schemas.microsoft.com/office/powerpoint/2010/main" val="132103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3320129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2053060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765882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3529540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2037508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2384800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671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2024/3/31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114944"/>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2024/3/31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257330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2024/3/31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766251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2024/3/31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968020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2024/3/31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942623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2024/3/31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353737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2024/3/31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666379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2024/3/31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2141093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763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316501"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453380"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93935"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0025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0612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16654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2696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24586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357DFE-CAEF-403F-A2DC-C5ED726A47B1}" type="datetimeFigureOut">
              <a:rPr lang="en-US" smtClean="0"/>
              <a:t>3/31/2024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7BB140-9D1B-4F52-9B68-7D779870C018}" type="slidenum">
              <a:rPr lang="en-US" smtClean="0"/>
              <a:t>‹#›</a:t>
            </a:fld>
            <a:endParaRPr lang="en-US"/>
          </a:p>
        </p:txBody>
      </p:sp>
    </p:spTree>
    <p:extLst>
      <p:ext uri="{BB962C8B-B14F-4D97-AF65-F5344CB8AC3E}">
        <p14:creationId xmlns:p14="http://schemas.microsoft.com/office/powerpoint/2010/main" val="3831066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E357DFE-CAEF-403F-A2DC-C5ED726A47B1}" type="datetimeFigureOut">
              <a:rPr lang="en-US" smtClean="0"/>
              <a:t>3/31/2024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7BB140-9D1B-4F52-9B68-7D779870C01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4401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2024/3/31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70581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2024/3/31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69446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2024/3/31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758072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9"/>
          <a:srcRect l="838" t="838" r="838" b="838"/>
          <a:stretch/>
        </p:blipFill>
        <p:spPr>
          <a:xfrm>
            <a:off x="-1" y="0"/>
            <a:ext cx="12192001"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515791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7" r:id="rId5"/>
    <p:sldLayoutId id="214748367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B7B95-319A-47BC-8F19-306856B3C9D9}" type="datetimeFigureOut">
              <a:rPr lang="zh-CN" altLang="en-US" smtClean="0">
                <a:solidFill>
                  <a:prstClr val="black">
                    <a:tint val="75000"/>
                  </a:prstClr>
                </a:solidFill>
              </a:rPr>
              <a:pPr/>
              <a:t>2024/3/31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536636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12" Type="http://schemas.openxmlformats.org/officeDocument/2006/relationships/image" Target="../media/image12.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emf"/><Relationship Id="rId11" Type="http://schemas.openxmlformats.org/officeDocument/2006/relationships/image" Target="../media/image11.emf"/><Relationship Id="rId5" Type="http://schemas.openxmlformats.org/officeDocument/2006/relationships/image" Target="../media/image5.emf"/><Relationship Id="rId10" Type="http://schemas.openxmlformats.org/officeDocument/2006/relationships/image" Target="../media/image10.emf"/><Relationship Id="rId4" Type="http://schemas.openxmlformats.org/officeDocument/2006/relationships/image" Target="../media/image4.emf"/><Relationship Id="rId9" Type="http://schemas.openxmlformats.org/officeDocument/2006/relationships/image" Target="../media/image9.em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5.png"/><Relationship Id="rId5" Type="http://schemas.microsoft.com/office/2007/relationships/media" Target="../media/media3.mp3"/><Relationship Id="rId10" Type="http://schemas.openxmlformats.org/officeDocument/2006/relationships/image" Target="../media/image34.png"/><Relationship Id="rId4" Type="http://schemas.openxmlformats.org/officeDocument/2006/relationships/audio" Target="../media/media2.mp3"/><Relationship Id="rId9"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5.png"/><Relationship Id="rId5" Type="http://schemas.microsoft.com/office/2007/relationships/media" Target="../media/media3.mp3"/><Relationship Id="rId10" Type="http://schemas.openxmlformats.org/officeDocument/2006/relationships/image" Target="../media/image34.png"/><Relationship Id="rId4" Type="http://schemas.openxmlformats.org/officeDocument/2006/relationships/audio" Target="../media/media2.mp3"/><Relationship Id="rId9"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5.png"/><Relationship Id="rId5" Type="http://schemas.microsoft.com/office/2007/relationships/media" Target="../media/media3.mp3"/><Relationship Id="rId10" Type="http://schemas.openxmlformats.org/officeDocument/2006/relationships/image" Target="../media/image34.png"/><Relationship Id="rId4" Type="http://schemas.openxmlformats.org/officeDocument/2006/relationships/audio" Target="../media/media2.mp3"/><Relationship Id="rId9"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5.png"/><Relationship Id="rId5" Type="http://schemas.microsoft.com/office/2007/relationships/media" Target="../media/media3.mp3"/><Relationship Id="rId10" Type="http://schemas.openxmlformats.org/officeDocument/2006/relationships/image" Target="../media/image34.png"/><Relationship Id="rId4" Type="http://schemas.openxmlformats.org/officeDocument/2006/relationships/audio" Target="../media/media2.mp3"/><Relationship Id="rId9"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640040" y="895217"/>
            <a:ext cx="882495" cy="1583183"/>
          </a:xfrm>
          <a:prstGeom prst="rect">
            <a:avLst/>
          </a:prstGeom>
        </p:spPr>
      </p:pic>
      <p:pic>
        <p:nvPicPr>
          <p:cNvPr id="3" name="图片 2"/>
          <p:cNvPicPr>
            <a:picLocks noChangeAspect="1"/>
          </p:cNvPicPr>
          <p:nvPr/>
        </p:nvPicPr>
        <p:blipFill>
          <a:blip r:embed="rId4"/>
          <a:stretch>
            <a:fillRect/>
          </a:stretch>
        </p:blipFill>
        <p:spPr>
          <a:xfrm>
            <a:off x="819668" y="4379601"/>
            <a:ext cx="1044058" cy="1351799"/>
          </a:xfrm>
          <a:prstGeom prst="rect">
            <a:avLst/>
          </a:prstGeom>
        </p:spPr>
      </p:pic>
      <p:pic>
        <p:nvPicPr>
          <p:cNvPr id="4" name="图片 3"/>
          <p:cNvPicPr>
            <a:picLocks noChangeAspect="1"/>
          </p:cNvPicPr>
          <p:nvPr/>
        </p:nvPicPr>
        <p:blipFill>
          <a:blip r:embed="rId5"/>
          <a:stretch>
            <a:fillRect/>
          </a:stretch>
        </p:blipFill>
        <p:spPr>
          <a:xfrm>
            <a:off x="972931" y="2567934"/>
            <a:ext cx="1389944" cy="1185694"/>
          </a:xfrm>
          <a:prstGeom prst="rect">
            <a:avLst/>
          </a:prstGeom>
        </p:spPr>
      </p:pic>
      <p:pic>
        <p:nvPicPr>
          <p:cNvPr id="5" name="图片 4"/>
          <p:cNvPicPr>
            <a:picLocks noChangeAspect="1"/>
          </p:cNvPicPr>
          <p:nvPr/>
        </p:nvPicPr>
        <p:blipFill>
          <a:blip r:embed="rId6"/>
          <a:stretch>
            <a:fillRect/>
          </a:stretch>
        </p:blipFill>
        <p:spPr>
          <a:xfrm>
            <a:off x="3225222" y="4578999"/>
            <a:ext cx="1302179" cy="1449387"/>
          </a:xfrm>
          <a:prstGeom prst="rect">
            <a:avLst/>
          </a:prstGeom>
        </p:spPr>
      </p:pic>
      <p:pic>
        <p:nvPicPr>
          <p:cNvPr id="6" name="图片 5"/>
          <p:cNvPicPr>
            <a:picLocks noChangeAspect="1"/>
          </p:cNvPicPr>
          <p:nvPr/>
        </p:nvPicPr>
        <p:blipFill>
          <a:blip r:embed="rId7"/>
          <a:stretch>
            <a:fillRect/>
          </a:stretch>
        </p:blipFill>
        <p:spPr>
          <a:xfrm>
            <a:off x="2651675" y="3720385"/>
            <a:ext cx="436104" cy="450394"/>
          </a:xfrm>
          <a:prstGeom prst="rect">
            <a:avLst/>
          </a:prstGeom>
        </p:spPr>
      </p:pic>
      <p:pic>
        <p:nvPicPr>
          <p:cNvPr id="7" name="图片 6"/>
          <p:cNvPicPr>
            <a:picLocks noChangeAspect="1"/>
          </p:cNvPicPr>
          <p:nvPr/>
        </p:nvPicPr>
        <p:blipFill>
          <a:blip r:embed="rId8"/>
          <a:stretch>
            <a:fillRect/>
          </a:stretch>
        </p:blipFill>
        <p:spPr>
          <a:xfrm>
            <a:off x="1901209" y="311227"/>
            <a:ext cx="1275347" cy="1253188"/>
          </a:xfrm>
          <a:prstGeom prst="rect">
            <a:avLst/>
          </a:prstGeom>
        </p:spPr>
      </p:pic>
      <p:pic>
        <p:nvPicPr>
          <p:cNvPr id="8" name="图片 7"/>
          <p:cNvPicPr>
            <a:picLocks noChangeAspect="1"/>
          </p:cNvPicPr>
          <p:nvPr/>
        </p:nvPicPr>
        <p:blipFill>
          <a:blip r:embed="rId9"/>
          <a:stretch>
            <a:fillRect/>
          </a:stretch>
        </p:blipFill>
        <p:spPr>
          <a:xfrm>
            <a:off x="8828569" y="663195"/>
            <a:ext cx="825094" cy="876300"/>
          </a:xfrm>
          <a:prstGeom prst="rect">
            <a:avLst/>
          </a:prstGeom>
        </p:spPr>
      </p:pic>
      <p:pic>
        <p:nvPicPr>
          <p:cNvPr id="9" name="图片 8"/>
          <p:cNvPicPr>
            <a:picLocks noChangeAspect="1"/>
          </p:cNvPicPr>
          <p:nvPr/>
        </p:nvPicPr>
        <p:blipFill>
          <a:blip r:embed="rId10"/>
          <a:stretch>
            <a:fillRect/>
          </a:stretch>
        </p:blipFill>
        <p:spPr>
          <a:xfrm>
            <a:off x="8902143" y="2603500"/>
            <a:ext cx="418894" cy="381000"/>
          </a:xfrm>
          <a:prstGeom prst="rect">
            <a:avLst/>
          </a:prstGeom>
        </p:spPr>
      </p:pic>
      <p:pic>
        <p:nvPicPr>
          <p:cNvPr id="11" name="图片 10"/>
          <p:cNvPicPr>
            <a:picLocks noChangeAspect="1"/>
          </p:cNvPicPr>
          <p:nvPr/>
        </p:nvPicPr>
        <p:blipFill>
          <a:blip r:embed="rId11"/>
          <a:stretch>
            <a:fillRect/>
          </a:stretch>
        </p:blipFill>
        <p:spPr>
          <a:xfrm>
            <a:off x="7664600" y="4060304"/>
            <a:ext cx="884280" cy="2189298"/>
          </a:xfrm>
          <a:prstGeom prst="rect">
            <a:avLst/>
          </a:prstGeom>
        </p:spPr>
      </p:pic>
      <p:pic>
        <p:nvPicPr>
          <p:cNvPr id="13" name="图片 12"/>
          <p:cNvPicPr>
            <a:picLocks noChangeAspect="1"/>
          </p:cNvPicPr>
          <p:nvPr/>
        </p:nvPicPr>
        <p:blipFill>
          <a:blip r:embed="rId12"/>
          <a:stretch>
            <a:fillRect/>
          </a:stretch>
        </p:blipFill>
        <p:spPr>
          <a:xfrm>
            <a:off x="9972746" y="3206983"/>
            <a:ext cx="496492" cy="582380"/>
          </a:xfrm>
          <a:prstGeom prst="rect">
            <a:avLst/>
          </a:prstGeom>
        </p:spPr>
      </p:pic>
      <p:sp>
        <p:nvSpPr>
          <p:cNvPr id="14" name="文本框 13"/>
          <p:cNvSpPr txBox="1"/>
          <p:nvPr/>
        </p:nvSpPr>
        <p:spPr>
          <a:xfrm>
            <a:off x="1393678" y="1721052"/>
            <a:ext cx="9180718" cy="1754326"/>
          </a:xfrm>
          <a:prstGeom prst="rect">
            <a:avLst/>
          </a:prstGeom>
          <a:noFill/>
        </p:spPr>
        <p:txBody>
          <a:bodyPr wrap="none" rtlCol="0">
            <a:spAutoFit/>
          </a:bodyPr>
          <a:lstStyle/>
          <a:p>
            <a:pPr algn="ctr"/>
            <a:r>
              <a:rPr lang="vi-VN" altLang="zh-CN" sz="5400" dirty="0">
                <a:solidFill>
                  <a:srgbClr val="FFFF00"/>
                </a:solidFill>
                <a:latin typeface="汉仪喵魂体W" panose="00020600040101010101" pitchFamily="18" charset="-122"/>
                <a:ea typeface="汉仪喵魂体W" panose="00020600040101010101" pitchFamily="18" charset="-122"/>
              </a:rPr>
              <a:t>Chào mừng quý thầy cô về </a:t>
            </a:r>
          </a:p>
          <a:p>
            <a:pPr algn="ctr"/>
            <a:r>
              <a:rPr lang="vi-VN" altLang="zh-CN" sz="5400" dirty="0">
                <a:solidFill>
                  <a:srgbClr val="FFFF00"/>
                </a:solidFill>
                <a:latin typeface="汉仪喵魂体W" panose="00020600040101010101" pitchFamily="18" charset="-122"/>
                <a:ea typeface="汉仪喵魂体W" panose="00020600040101010101" pitchFamily="18" charset="-122"/>
              </a:rPr>
              <a:t>dự giờ thăm lớp</a:t>
            </a:r>
            <a:endParaRPr lang="zh-CN" altLang="en-US" sz="5400" dirty="0">
              <a:solidFill>
                <a:srgbClr val="FFFF00"/>
              </a:solidFill>
              <a:latin typeface="汉仪喵魂体W" panose="00020600040101010101" pitchFamily="18" charset="-122"/>
              <a:ea typeface="汉仪喵魂体W" panose="00020600040101010101" pitchFamily="18" charset="-122"/>
            </a:endParaRPr>
          </a:p>
        </p:txBody>
      </p:sp>
      <p:grpSp>
        <p:nvGrpSpPr>
          <p:cNvPr id="16" name="Group 4"/>
          <p:cNvGrpSpPr>
            <a:grpSpLocks noChangeAspect="1"/>
          </p:cNvGrpSpPr>
          <p:nvPr/>
        </p:nvGrpSpPr>
        <p:grpSpPr bwMode="auto">
          <a:xfrm>
            <a:off x="10374312" y="1645481"/>
            <a:ext cx="1157287" cy="1309687"/>
            <a:chOff x="6191" y="815"/>
            <a:chExt cx="729" cy="825"/>
          </a:xfrm>
        </p:grpSpPr>
        <p:sp>
          <p:nvSpPr>
            <p:cNvPr id="17" name="AutoShape 3"/>
            <p:cNvSpPr>
              <a:spLocks noChangeAspect="1" noChangeArrowheads="1" noTextEdit="1"/>
            </p:cNvSpPr>
            <p:nvPr/>
          </p:nvSpPr>
          <p:spPr bwMode="auto">
            <a:xfrm>
              <a:off x="6191" y="815"/>
              <a:ext cx="729" cy="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5"/>
            <p:cNvSpPr>
              <a:spLocks/>
            </p:cNvSpPr>
            <p:nvPr/>
          </p:nvSpPr>
          <p:spPr bwMode="auto">
            <a:xfrm>
              <a:off x="6178" y="776"/>
              <a:ext cx="742" cy="731"/>
            </a:xfrm>
            <a:custGeom>
              <a:avLst/>
              <a:gdLst>
                <a:gd name="T0" fmla="*/ 159 w 229"/>
                <a:gd name="T1" fmla="*/ 23 h 226"/>
                <a:gd name="T2" fmla="*/ 26 w 229"/>
                <a:gd name="T3" fmla="*/ 61 h 226"/>
                <a:gd name="T4" fmla="*/ 56 w 229"/>
                <a:gd name="T5" fmla="*/ 197 h 226"/>
                <a:gd name="T6" fmla="*/ 195 w 229"/>
                <a:gd name="T7" fmla="*/ 172 h 226"/>
                <a:gd name="T8" fmla="*/ 159 w 229"/>
                <a:gd name="T9" fmla="*/ 23 h 226"/>
                <a:gd name="T10" fmla="*/ 153 w 229"/>
                <a:gd name="T11" fmla="*/ 33 h 226"/>
                <a:gd name="T12" fmla="*/ 188 w 229"/>
                <a:gd name="T13" fmla="*/ 161 h 226"/>
                <a:gd name="T14" fmla="*/ 62 w 229"/>
                <a:gd name="T15" fmla="*/ 187 h 226"/>
                <a:gd name="T16" fmla="*/ 34 w 229"/>
                <a:gd name="T17" fmla="*/ 72 h 226"/>
                <a:gd name="T18" fmla="*/ 153 w 229"/>
                <a:gd name="T19" fmla="*/ 33 h 226"/>
                <a:gd name="T20" fmla="*/ 159 w 229"/>
                <a:gd name="T21" fmla="*/ 23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9" h="226">
                  <a:moveTo>
                    <a:pt x="159" y="23"/>
                  </a:moveTo>
                  <a:cubicBezTo>
                    <a:pt x="107" y="0"/>
                    <a:pt x="56" y="8"/>
                    <a:pt x="26" y="61"/>
                  </a:cubicBezTo>
                  <a:cubicBezTo>
                    <a:pt x="0" y="107"/>
                    <a:pt x="11" y="168"/>
                    <a:pt x="56" y="197"/>
                  </a:cubicBezTo>
                  <a:cubicBezTo>
                    <a:pt x="100" y="226"/>
                    <a:pt x="164" y="213"/>
                    <a:pt x="195" y="172"/>
                  </a:cubicBezTo>
                  <a:cubicBezTo>
                    <a:pt x="229" y="128"/>
                    <a:pt x="212" y="46"/>
                    <a:pt x="159" y="23"/>
                  </a:cubicBezTo>
                  <a:cubicBezTo>
                    <a:pt x="152" y="20"/>
                    <a:pt x="146" y="30"/>
                    <a:pt x="153" y="33"/>
                  </a:cubicBezTo>
                  <a:cubicBezTo>
                    <a:pt x="200" y="54"/>
                    <a:pt x="211" y="120"/>
                    <a:pt x="188" y="161"/>
                  </a:cubicBezTo>
                  <a:cubicBezTo>
                    <a:pt x="163" y="204"/>
                    <a:pt x="102" y="209"/>
                    <a:pt x="62" y="187"/>
                  </a:cubicBezTo>
                  <a:cubicBezTo>
                    <a:pt x="22" y="164"/>
                    <a:pt x="17" y="110"/>
                    <a:pt x="34" y="72"/>
                  </a:cubicBezTo>
                  <a:cubicBezTo>
                    <a:pt x="57" y="21"/>
                    <a:pt x="106" y="13"/>
                    <a:pt x="153" y="33"/>
                  </a:cubicBezTo>
                  <a:cubicBezTo>
                    <a:pt x="160" y="37"/>
                    <a:pt x="166" y="26"/>
                    <a:pt x="159" y="23"/>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6"/>
            <p:cNvSpPr>
              <a:spLocks/>
            </p:cNvSpPr>
            <p:nvPr/>
          </p:nvSpPr>
          <p:spPr bwMode="auto">
            <a:xfrm>
              <a:off x="6233" y="802"/>
              <a:ext cx="684" cy="725"/>
            </a:xfrm>
            <a:custGeom>
              <a:avLst/>
              <a:gdLst>
                <a:gd name="T0" fmla="*/ 160 w 211"/>
                <a:gd name="T1" fmla="*/ 14 h 224"/>
                <a:gd name="T2" fmla="*/ 199 w 211"/>
                <a:gd name="T3" fmla="*/ 98 h 224"/>
                <a:gd name="T4" fmla="*/ 169 w 211"/>
                <a:gd name="T5" fmla="*/ 180 h 224"/>
                <a:gd name="T6" fmla="*/ 94 w 211"/>
                <a:gd name="T7" fmla="*/ 210 h 224"/>
                <a:gd name="T8" fmla="*/ 13 w 211"/>
                <a:gd name="T9" fmla="*/ 169 h 224"/>
                <a:gd name="T10" fmla="*/ 5 w 211"/>
                <a:gd name="T11" fmla="*/ 178 h 224"/>
                <a:gd name="T12" fmla="*/ 94 w 211"/>
                <a:gd name="T13" fmla="*/ 222 h 224"/>
                <a:gd name="T14" fmla="*/ 178 w 211"/>
                <a:gd name="T15" fmla="*/ 189 h 224"/>
                <a:gd name="T16" fmla="*/ 211 w 211"/>
                <a:gd name="T17" fmla="*/ 98 h 224"/>
                <a:gd name="T18" fmla="*/ 168 w 211"/>
                <a:gd name="T19" fmla="*/ 6 h 224"/>
                <a:gd name="T20" fmla="*/ 160 w 211"/>
                <a:gd name="T21" fmla="*/ 1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 h="224">
                  <a:moveTo>
                    <a:pt x="160" y="14"/>
                  </a:moveTo>
                  <a:cubicBezTo>
                    <a:pt x="181" y="39"/>
                    <a:pt x="197" y="65"/>
                    <a:pt x="199" y="98"/>
                  </a:cubicBezTo>
                  <a:cubicBezTo>
                    <a:pt x="200" y="127"/>
                    <a:pt x="189" y="159"/>
                    <a:pt x="169" y="180"/>
                  </a:cubicBezTo>
                  <a:cubicBezTo>
                    <a:pt x="150" y="202"/>
                    <a:pt x="122" y="210"/>
                    <a:pt x="94" y="210"/>
                  </a:cubicBezTo>
                  <a:cubicBezTo>
                    <a:pt x="60" y="210"/>
                    <a:pt x="35" y="193"/>
                    <a:pt x="13" y="169"/>
                  </a:cubicBezTo>
                  <a:cubicBezTo>
                    <a:pt x="8" y="164"/>
                    <a:pt x="0" y="172"/>
                    <a:pt x="5" y="178"/>
                  </a:cubicBezTo>
                  <a:cubicBezTo>
                    <a:pt x="30" y="205"/>
                    <a:pt x="56" y="220"/>
                    <a:pt x="94" y="222"/>
                  </a:cubicBezTo>
                  <a:cubicBezTo>
                    <a:pt x="125" y="224"/>
                    <a:pt x="156" y="211"/>
                    <a:pt x="178" y="189"/>
                  </a:cubicBezTo>
                  <a:cubicBezTo>
                    <a:pt x="201" y="166"/>
                    <a:pt x="211" y="130"/>
                    <a:pt x="211" y="98"/>
                  </a:cubicBezTo>
                  <a:cubicBezTo>
                    <a:pt x="211" y="63"/>
                    <a:pt x="190" y="32"/>
                    <a:pt x="168" y="6"/>
                  </a:cubicBezTo>
                  <a:cubicBezTo>
                    <a:pt x="163" y="0"/>
                    <a:pt x="155" y="9"/>
                    <a:pt x="160" y="14"/>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7"/>
            <p:cNvSpPr>
              <a:spLocks/>
            </p:cNvSpPr>
            <p:nvPr/>
          </p:nvSpPr>
          <p:spPr bwMode="auto">
            <a:xfrm>
              <a:off x="6314" y="1430"/>
              <a:ext cx="110" cy="113"/>
            </a:xfrm>
            <a:custGeom>
              <a:avLst/>
              <a:gdLst>
                <a:gd name="T0" fmla="*/ 8 w 34"/>
                <a:gd name="T1" fmla="*/ 3 h 35"/>
                <a:gd name="T2" fmla="*/ 1 w 34"/>
                <a:gd name="T3" fmla="*/ 20 h 35"/>
                <a:gd name="T4" fmla="*/ 8 w 34"/>
                <a:gd name="T5" fmla="*/ 33 h 35"/>
                <a:gd name="T6" fmla="*/ 23 w 34"/>
                <a:gd name="T7" fmla="*/ 32 h 35"/>
                <a:gd name="T8" fmla="*/ 33 w 34"/>
                <a:gd name="T9" fmla="*/ 16 h 35"/>
                <a:gd name="T10" fmla="*/ 21 w 34"/>
                <a:gd name="T11" fmla="*/ 13 h 35"/>
                <a:gd name="T12" fmla="*/ 20 w 34"/>
                <a:gd name="T13" fmla="*/ 18 h 35"/>
                <a:gd name="T14" fmla="*/ 19 w 34"/>
                <a:gd name="T15" fmla="*/ 20 h 35"/>
                <a:gd name="T16" fmla="*/ 17 w 34"/>
                <a:gd name="T17" fmla="*/ 22 h 35"/>
                <a:gd name="T18" fmla="*/ 16 w 34"/>
                <a:gd name="T19" fmla="*/ 22 h 35"/>
                <a:gd name="T20" fmla="*/ 15 w 34"/>
                <a:gd name="T21" fmla="*/ 23 h 35"/>
                <a:gd name="T22" fmla="*/ 14 w 34"/>
                <a:gd name="T23" fmla="*/ 22 h 35"/>
                <a:gd name="T24" fmla="*/ 13 w 34"/>
                <a:gd name="T25" fmla="*/ 22 h 35"/>
                <a:gd name="T26" fmla="*/ 14 w 34"/>
                <a:gd name="T27" fmla="*/ 22 h 35"/>
                <a:gd name="T28" fmla="*/ 13 w 34"/>
                <a:gd name="T29" fmla="*/ 22 h 35"/>
                <a:gd name="T30" fmla="*/ 13 w 34"/>
                <a:gd name="T31" fmla="*/ 21 h 35"/>
                <a:gd name="T32" fmla="*/ 13 w 34"/>
                <a:gd name="T33" fmla="*/ 21 h 35"/>
                <a:gd name="T34" fmla="*/ 13 w 34"/>
                <a:gd name="T35" fmla="*/ 20 h 35"/>
                <a:gd name="T36" fmla="*/ 13 w 34"/>
                <a:gd name="T37" fmla="*/ 20 h 35"/>
                <a:gd name="T38" fmla="*/ 13 w 34"/>
                <a:gd name="T39" fmla="*/ 19 h 35"/>
                <a:gd name="T40" fmla="*/ 13 w 34"/>
                <a:gd name="T41" fmla="*/ 19 h 35"/>
                <a:gd name="T42" fmla="*/ 13 w 34"/>
                <a:gd name="T43" fmla="*/ 16 h 35"/>
                <a:gd name="T44" fmla="*/ 14 w 34"/>
                <a:gd name="T45" fmla="*/ 16 h 35"/>
                <a:gd name="T46" fmla="*/ 15 w 34"/>
                <a:gd name="T47" fmla="*/ 14 h 35"/>
                <a:gd name="T48" fmla="*/ 16 w 34"/>
                <a:gd name="T49" fmla="*/ 11 h 35"/>
                <a:gd name="T50" fmla="*/ 16 w 34"/>
                <a:gd name="T51" fmla="*/ 3 h 35"/>
                <a:gd name="T52" fmla="*/ 8 w 34"/>
                <a:gd name="T53"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5">
                  <a:moveTo>
                    <a:pt x="8" y="3"/>
                  </a:moveTo>
                  <a:cubicBezTo>
                    <a:pt x="4" y="8"/>
                    <a:pt x="0" y="14"/>
                    <a:pt x="1" y="20"/>
                  </a:cubicBezTo>
                  <a:cubicBezTo>
                    <a:pt x="1" y="25"/>
                    <a:pt x="3" y="30"/>
                    <a:pt x="8" y="33"/>
                  </a:cubicBezTo>
                  <a:cubicBezTo>
                    <a:pt x="13" y="35"/>
                    <a:pt x="18" y="35"/>
                    <a:pt x="23" y="32"/>
                  </a:cubicBezTo>
                  <a:cubicBezTo>
                    <a:pt x="28" y="29"/>
                    <a:pt x="31" y="23"/>
                    <a:pt x="33" y="16"/>
                  </a:cubicBezTo>
                  <a:cubicBezTo>
                    <a:pt x="34" y="9"/>
                    <a:pt x="23" y="6"/>
                    <a:pt x="21" y="13"/>
                  </a:cubicBezTo>
                  <a:cubicBezTo>
                    <a:pt x="21" y="15"/>
                    <a:pt x="20" y="17"/>
                    <a:pt x="20" y="18"/>
                  </a:cubicBezTo>
                  <a:cubicBezTo>
                    <a:pt x="19" y="19"/>
                    <a:pt x="18" y="21"/>
                    <a:pt x="19" y="20"/>
                  </a:cubicBezTo>
                  <a:cubicBezTo>
                    <a:pt x="18" y="21"/>
                    <a:pt x="17" y="21"/>
                    <a:pt x="17" y="22"/>
                  </a:cubicBezTo>
                  <a:cubicBezTo>
                    <a:pt x="18" y="21"/>
                    <a:pt x="16" y="22"/>
                    <a:pt x="16" y="22"/>
                  </a:cubicBezTo>
                  <a:cubicBezTo>
                    <a:pt x="17" y="22"/>
                    <a:pt x="15" y="22"/>
                    <a:pt x="15" y="23"/>
                  </a:cubicBezTo>
                  <a:cubicBezTo>
                    <a:pt x="17" y="22"/>
                    <a:pt x="15" y="22"/>
                    <a:pt x="14" y="22"/>
                  </a:cubicBezTo>
                  <a:cubicBezTo>
                    <a:pt x="16" y="23"/>
                    <a:pt x="14" y="22"/>
                    <a:pt x="13" y="22"/>
                  </a:cubicBezTo>
                  <a:cubicBezTo>
                    <a:pt x="16" y="23"/>
                    <a:pt x="12" y="21"/>
                    <a:pt x="14" y="22"/>
                  </a:cubicBezTo>
                  <a:cubicBezTo>
                    <a:pt x="13" y="22"/>
                    <a:pt x="12" y="21"/>
                    <a:pt x="13" y="22"/>
                  </a:cubicBezTo>
                  <a:cubicBezTo>
                    <a:pt x="13" y="22"/>
                    <a:pt x="13" y="22"/>
                    <a:pt x="13" y="21"/>
                  </a:cubicBezTo>
                  <a:cubicBezTo>
                    <a:pt x="12" y="20"/>
                    <a:pt x="13" y="23"/>
                    <a:pt x="13" y="21"/>
                  </a:cubicBezTo>
                  <a:cubicBezTo>
                    <a:pt x="13" y="21"/>
                    <a:pt x="13" y="21"/>
                    <a:pt x="13" y="20"/>
                  </a:cubicBezTo>
                  <a:cubicBezTo>
                    <a:pt x="12" y="19"/>
                    <a:pt x="13" y="22"/>
                    <a:pt x="13" y="20"/>
                  </a:cubicBezTo>
                  <a:cubicBezTo>
                    <a:pt x="12" y="20"/>
                    <a:pt x="12" y="20"/>
                    <a:pt x="13" y="19"/>
                  </a:cubicBezTo>
                  <a:cubicBezTo>
                    <a:pt x="13" y="18"/>
                    <a:pt x="12" y="21"/>
                    <a:pt x="13" y="19"/>
                  </a:cubicBezTo>
                  <a:cubicBezTo>
                    <a:pt x="13" y="18"/>
                    <a:pt x="13" y="17"/>
                    <a:pt x="13" y="16"/>
                  </a:cubicBezTo>
                  <a:cubicBezTo>
                    <a:pt x="13" y="17"/>
                    <a:pt x="13" y="17"/>
                    <a:pt x="14" y="16"/>
                  </a:cubicBezTo>
                  <a:cubicBezTo>
                    <a:pt x="14" y="15"/>
                    <a:pt x="14" y="15"/>
                    <a:pt x="15" y="14"/>
                  </a:cubicBezTo>
                  <a:cubicBezTo>
                    <a:pt x="15" y="13"/>
                    <a:pt x="16" y="12"/>
                    <a:pt x="16" y="11"/>
                  </a:cubicBezTo>
                  <a:cubicBezTo>
                    <a:pt x="19" y="9"/>
                    <a:pt x="19" y="5"/>
                    <a:pt x="16" y="3"/>
                  </a:cubicBezTo>
                  <a:cubicBezTo>
                    <a:pt x="14" y="1"/>
                    <a:pt x="10" y="0"/>
                    <a:pt x="8" y="3"/>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8"/>
            <p:cNvSpPr>
              <a:spLocks/>
            </p:cNvSpPr>
            <p:nvPr/>
          </p:nvSpPr>
          <p:spPr bwMode="auto">
            <a:xfrm>
              <a:off x="6165" y="1443"/>
              <a:ext cx="344" cy="216"/>
            </a:xfrm>
            <a:custGeom>
              <a:avLst/>
              <a:gdLst>
                <a:gd name="T0" fmla="*/ 52 w 106"/>
                <a:gd name="T1" fmla="*/ 7 h 67"/>
                <a:gd name="T2" fmla="*/ 8 w 106"/>
                <a:gd name="T3" fmla="*/ 15 h 67"/>
                <a:gd name="T4" fmla="*/ 38 w 106"/>
                <a:gd name="T5" fmla="*/ 51 h 67"/>
                <a:gd name="T6" fmla="*/ 89 w 106"/>
                <a:gd name="T7" fmla="*/ 59 h 67"/>
                <a:gd name="T8" fmla="*/ 76 w 106"/>
                <a:gd name="T9" fmla="*/ 19 h 67"/>
                <a:gd name="T10" fmla="*/ 67 w 106"/>
                <a:gd name="T11" fmla="*/ 28 h 67"/>
                <a:gd name="T12" fmla="*/ 78 w 106"/>
                <a:gd name="T13" fmla="*/ 50 h 67"/>
                <a:gd name="T14" fmla="*/ 44 w 106"/>
                <a:gd name="T15" fmla="*/ 41 h 67"/>
                <a:gd name="T16" fmla="*/ 19 w 106"/>
                <a:gd name="T17" fmla="*/ 22 h 67"/>
                <a:gd name="T18" fmla="*/ 49 w 106"/>
                <a:gd name="T19" fmla="*/ 19 h 67"/>
                <a:gd name="T20" fmla="*/ 52 w 106"/>
                <a:gd name="T21" fmla="*/ 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67">
                  <a:moveTo>
                    <a:pt x="52" y="7"/>
                  </a:moveTo>
                  <a:cubicBezTo>
                    <a:pt x="40" y="4"/>
                    <a:pt x="15" y="0"/>
                    <a:pt x="8" y="15"/>
                  </a:cubicBezTo>
                  <a:cubicBezTo>
                    <a:pt x="0" y="33"/>
                    <a:pt x="26" y="46"/>
                    <a:pt x="38" y="51"/>
                  </a:cubicBezTo>
                  <a:cubicBezTo>
                    <a:pt x="52" y="58"/>
                    <a:pt x="74" y="67"/>
                    <a:pt x="89" y="59"/>
                  </a:cubicBezTo>
                  <a:cubicBezTo>
                    <a:pt x="106" y="49"/>
                    <a:pt x="84" y="26"/>
                    <a:pt x="76" y="19"/>
                  </a:cubicBezTo>
                  <a:cubicBezTo>
                    <a:pt x="70" y="14"/>
                    <a:pt x="61" y="23"/>
                    <a:pt x="67" y="28"/>
                  </a:cubicBezTo>
                  <a:cubicBezTo>
                    <a:pt x="71" y="30"/>
                    <a:pt x="91" y="48"/>
                    <a:pt x="78" y="50"/>
                  </a:cubicBezTo>
                  <a:cubicBezTo>
                    <a:pt x="67" y="51"/>
                    <a:pt x="54" y="45"/>
                    <a:pt x="44" y="41"/>
                  </a:cubicBezTo>
                  <a:cubicBezTo>
                    <a:pt x="37" y="38"/>
                    <a:pt x="20" y="31"/>
                    <a:pt x="19" y="22"/>
                  </a:cubicBezTo>
                  <a:cubicBezTo>
                    <a:pt x="18" y="13"/>
                    <a:pt x="45" y="18"/>
                    <a:pt x="49" y="19"/>
                  </a:cubicBezTo>
                  <a:cubicBezTo>
                    <a:pt x="57" y="20"/>
                    <a:pt x="60" y="9"/>
                    <a:pt x="52" y="7"/>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9"/>
            <p:cNvSpPr>
              <a:spLocks/>
            </p:cNvSpPr>
            <p:nvPr/>
          </p:nvSpPr>
          <p:spPr bwMode="auto">
            <a:xfrm>
              <a:off x="6567" y="857"/>
              <a:ext cx="282" cy="282"/>
            </a:xfrm>
            <a:custGeom>
              <a:avLst/>
              <a:gdLst>
                <a:gd name="T0" fmla="*/ 38 w 87"/>
                <a:gd name="T1" fmla="*/ 7 h 87"/>
                <a:gd name="T2" fmla="*/ 13 w 87"/>
                <a:gd name="T3" fmla="*/ 35 h 87"/>
                <a:gd name="T4" fmla="*/ 2 w 87"/>
                <a:gd name="T5" fmla="*/ 56 h 87"/>
                <a:gd name="T6" fmla="*/ 27 w 87"/>
                <a:gd name="T7" fmla="*/ 79 h 87"/>
                <a:gd name="T8" fmla="*/ 80 w 87"/>
                <a:gd name="T9" fmla="*/ 86 h 87"/>
                <a:gd name="T10" fmla="*/ 80 w 87"/>
                <a:gd name="T11" fmla="*/ 74 h 87"/>
                <a:gd name="T12" fmla="*/ 38 w 87"/>
                <a:gd name="T13" fmla="*/ 70 h 87"/>
                <a:gd name="T14" fmla="*/ 16 w 87"/>
                <a:gd name="T15" fmla="*/ 48 h 87"/>
                <a:gd name="T16" fmla="*/ 48 w 87"/>
                <a:gd name="T17" fmla="*/ 13 h 87"/>
                <a:gd name="T18" fmla="*/ 38 w 87"/>
                <a:gd name="T19" fmla="*/ 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 h="87">
                  <a:moveTo>
                    <a:pt x="38" y="7"/>
                  </a:moveTo>
                  <a:cubicBezTo>
                    <a:pt x="33" y="19"/>
                    <a:pt x="22" y="26"/>
                    <a:pt x="13" y="35"/>
                  </a:cubicBezTo>
                  <a:cubicBezTo>
                    <a:pt x="7" y="40"/>
                    <a:pt x="0" y="47"/>
                    <a:pt x="2" y="56"/>
                  </a:cubicBezTo>
                  <a:cubicBezTo>
                    <a:pt x="5" y="67"/>
                    <a:pt x="17" y="75"/>
                    <a:pt x="27" y="79"/>
                  </a:cubicBezTo>
                  <a:cubicBezTo>
                    <a:pt x="44" y="86"/>
                    <a:pt x="62" y="84"/>
                    <a:pt x="80" y="86"/>
                  </a:cubicBezTo>
                  <a:cubicBezTo>
                    <a:pt x="87" y="87"/>
                    <a:pt x="87" y="75"/>
                    <a:pt x="80" y="74"/>
                  </a:cubicBezTo>
                  <a:cubicBezTo>
                    <a:pt x="66" y="72"/>
                    <a:pt x="52" y="73"/>
                    <a:pt x="38" y="70"/>
                  </a:cubicBezTo>
                  <a:cubicBezTo>
                    <a:pt x="31" y="68"/>
                    <a:pt x="8" y="59"/>
                    <a:pt x="16" y="48"/>
                  </a:cubicBezTo>
                  <a:cubicBezTo>
                    <a:pt x="26" y="35"/>
                    <a:pt x="42" y="29"/>
                    <a:pt x="48" y="13"/>
                  </a:cubicBezTo>
                  <a:cubicBezTo>
                    <a:pt x="51" y="6"/>
                    <a:pt x="41" y="0"/>
                    <a:pt x="38" y="7"/>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10"/>
            <p:cNvSpPr>
              <a:spLocks/>
            </p:cNvSpPr>
            <p:nvPr/>
          </p:nvSpPr>
          <p:spPr bwMode="auto">
            <a:xfrm>
              <a:off x="6466" y="1093"/>
              <a:ext cx="379" cy="379"/>
            </a:xfrm>
            <a:custGeom>
              <a:avLst/>
              <a:gdLst>
                <a:gd name="T0" fmla="*/ 109 w 117"/>
                <a:gd name="T1" fmla="*/ 40 h 117"/>
                <a:gd name="T2" fmla="*/ 42 w 117"/>
                <a:gd name="T3" fmla="*/ 7 h 117"/>
                <a:gd name="T4" fmla="*/ 12 w 117"/>
                <a:gd name="T5" fmla="*/ 16 h 117"/>
                <a:gd name="T6" fmla="*/ 16 w 117"/>
                <a:gd name="T7" fmla="*/ 33 h 117"/>
                <a:gd name="T8" fmla="*/ 23 w 117"/>
                <a:gd name="T9" fmla="*/ 43 h 117"/>
                <a:gd name="T10" fmla="*/ 30 w 117"/>
                <a:gd name="T11" fmla="*/ 63 h 117"/>
                <a:gd name="T12" fmla="*/ 15 w 117"/>
                <a:gd name="T13" fmla="*/ 110 h 117"/>
                <a:gd name="T14" fmla="*/ 23 w 117"/>
                <a:gd name="T15" fmla="*/ 102 h 117"/>
                <a:gd name="T16" fmla="*/ 48 w 117"/>
                <a:gd name="T17" fmla="*/ 58 h 117"/>
                <a:gd name="T18" fmla="*/ 28 w 117"/>
                <a:gd name="T19" fmla="*/ 30 h 117"/>
                <a:gd name="T20" fmla="*/ 34 w 117"/>
                <a:gd name="T21" fmla="*/ 17 h 117"/>
                <a:gd name="T22" fmla="*/ 61 w 117"/>
                <a:gd name="T23" fmla="*/ 31 h 117"/>
                <a:gd name="T24" fmla="*/ 106 w 117"/>
                <a:gd name="T25" fmla="*/ 52 h 117"/>
                <a:gd name="T26" fmla="*/ 109 w 117"/>
                <a:gd name="T27" fmla="*/ 4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7" h="117">
                  <a:moveTo>
                    <a:pt x="109" y="40"/>
                  </a:moveTo>
                  <a:cubicBezTo>
                    <a:pt x="84" y="34"/>
                    <a:pt x="66" y="16"/>
                    <a:pt x="42" y="7"/>
                  </a:cubicBezTo>
                  <a:cubicBezTo>
                    <a:pt x="33" y="4"/>
                    <a:pt x="13" y="0"/>
                    <a:pt x="12" y="16"/>
                  </a:cubicBezTo>
                  <a:cubicBezTo>
                    <a:pt x="11" y="22"/>
                    <a:pt x="13" y="28"/>
                    <a:pt x="16" y="33"/>
                  </a:cubicBezTo>
                  <a:cubicBezTo>
                    <a:pt x="18" y="37"/>
                    <a:pt x="20" y="40"/>
                    <a:pt x="23" y="43"/>
                  </a:cubicBezTo>
                  <a:cubicBezTo>
                    <a:pt x="29" y="51"/>
                    <a:pt x="39" y="53"/>
                    <a:pt x="30" y="63"/>
                  </a:cubicBezTo>
                  <a:cubicBezTo>
                    <a:pt x="16" y="78"/>
                    <a:pt x="0" y="91"/>
                    <a:pt x="15" y="110"/>
                  </a:cubicBezTo>
                  <a:cubicBezTo>
                    <a:pt x="20" y="117"/>
                    <a:pt x="28" y="108"/>
                    <a:pt x="23" y="102"/>
                  </a:cubicBezTo>
                  <a:cubicBezTo>
                    <a:pt x="11" y="86"/>
                    <a:pt x="47" y="72"/>
                    <a:pt x="48" y="58"/>
                  </a:cubicBezTo>
                  <a:cubicBezTo>
                    <a:pt x="48" y="45"/>
                    <a:pt x="35" y="39"/>
                    <a:pt x="28" y="30"/>
                  </a:cubicBezTo>
                  <a:cubicBezTo>
                    <a:pt x="22" y="22"/>
                    <a:pt x="21" y="14"/>
                    <a:pt x="34" y="17"/>
                  </a:cubicBezTo>
                  <a:cubicBezTo>
                    <a:pt x="44" y="19"/>
                    <a:pt x="53" y="26"/>
                    <a:pt x="61" y="31"/>
                  </a:cubicBezTo>
                  <a:cubicBezTo>
                    <a:pt x="75" y="40"/>
                    <a:pt x="89" y="48"/>
                    <a:pt x="106" y="52"/>
                  </a:cubicBezTo>
                  <a:cubicBezTo>
                    <a:pt x="113" y="53"/>
                    <a:pt x="117" y="42"/>
                    <a:pt x="109" y="40"/>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11"/>
            <p:cNvSpPr>
              <a:spLocks/>
            </p:cNvSpPr>
            <p:nvPr/>
          </p:nvSpPr>
          <p:spPr bwMode="auto">
            <a:xfrm>
              <a:off x="6308" y="825"/>
              <a:ext cx="285" cy="178"/>
            </a:xfrm>
            <a:custGeom>
              <a:avLst/>
              <a:gdLst>
                <a:gd name="T0" fmla="*/ 75 w 88"/>
                <a:gd name="T1" fmla="*/ 7 h 55"/>
                <a:gd name="T2" fmla="*/ 63 w 88"/>
                <a:gd name="T3" fmla="*/ 25 h 55"/>
                <a:gd name="T4" fmla="*/ 47 w 88"/>
                <a:gd name="T5" fmla="*/ 19 h 55"/>
                <a:gd name="T6" fmla="*/ 36 w 88"/>
                <a:gd name="T7" fmla="*/ 28 h 55"/>
                <a:gd name="T8" fmla="*/ 33 w 88"/>
                <a:gd name="T9" fmla="*/ 38 h 55"/>
                <a:gd name="T10" fmla="*/ 14 w 88"/>
                <a:gd name="T11" fmla="*/ 28 h 55"/>
                <a:gd name="T12" fmla="*/ 4 w 88"/>
                <a:gd name="T13" fmla="*/ 35 h 55"/>
                <a:gd name="T14" fmla="*/ 29 w 88"/>
                <a:gd name="T15" fmla="*/ 53 h 55"/>
                <a:gd name="T16" fmla="*/ 41 w 88"/>
                <a:gd name="T17" fmla="*/ 47 h 55"/>
                <a:gd name="T18" fmla="*/ 52 w 88"/>
                <a:gd name="T19" fmla="*/ 32 h 55"/>
                <a:gd name="T20" fmla="*/ 76 w 88"/>
                <a:gd name="T21" fmla="*/ 38 h 55"/>
                <a:gd name="T22" fmla="*/ 87 w 88"/>
                <a:gd name="T23" fmla="*/ 7 h 55"/>
                <a:gd name="T24" fmla="*/ 75 w 88"/>
                <a:gd name="T25" fmla="*/ 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55">
                  <a:moveTo>
                    <a:pt x="75" y="7"/>
                  </a:moveTo>
                  <a:cubicBezTo>
                    <a:pt x="75" y="14"/>
                    <a:pt x="73" y="35"/>
                    <a:pt x="63" y="25"/>
                  </a:cubicBezTo>
                  <a:cubicBezTo>
                    <a:pt x="58" y="21"/>
                    <a:pt x="54" y="18"/>
                    <a:pt x="47" y="19"/>
                  </a:cubicBezTo>
                  <a:cubicBezTo>
                    <a:pt x="42" y="19"/>
                    <a:pt x="38" y="23"/>
                    <a:pt x="36" y="28"/>
                  </a:cubicBezTo>
                  <a:cubicBezTo>
                    <a:pt x="34" y="31"/>
                    <a:pt x="34" y="34"/>
                    <a:pt x="33" y="38"/>
                  </a:cubicBezTo>
                  <a:cubicBezTo>
                    <a:pt x="29" y="50"/>
                    <a:pt x="15" y="31"/>
                    <a:pt x="14" y="28"/>
                  </a:cubicBezTo>
                  <a:cubicBezTo>
                    <a:pt x="10" y="22"/>
                    <a:pt x="0" y="28"/>
                    <a:pt x="4" y="35"/>
                  </a:cubicBezTo>
                  <a:cubicBezTo>
                    <a:pt x="8" y="44"/>
                    <a:pt x="18" y="55"/>
                    <a:pt x="29" y="53"/>
                  </a:cubicBezTo>
                  <a:cubicBezTo>
                    <a:pt x="34" y="52"/>
                    <a:pt x="39" y="51"/>
                    <a:pt x="41" y="47"/>
                  </a:cubicBezTo>
                  <a:cubicBezTo>
                    <a:pt x="43" y="44"/>
                    <a:pt x="47" y="27"/>
                    <a:pt x="52" y="32"/>
                  </a:cubicBezTo>
                  <a:cubicBezTo>
                    <a:pt x="60" y="38"/>
                    <a:pt x="66" y="43"/>
                    <a:pt x="76" y="38"/>
                  </a:cubicBezTo>
                  <a:cubicBezTo>
                    <a:pt x="85" y="33"/>
                    <a:pt x="88" y="17"/>
                    <a:pt x="87" y="7"/>
                  </a:cubicBezTo>
                  <a:cubicBezTo>
                    <a:pt x="86" y="0"/>
                    <a:pt x="74" y="0"/>
                    <a:pt x="75" y="7"/>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12"/>
            <p:cNvSpPr>
              <a:spLocks/>
            </p:cNvSpPr>
            <p:nvPr/>
          </p:nvSpPr>
          <p:spPr bwMode="auto">
            <a:xfrm>
              <a:off x="6256" y="977"/>
              <a:ext cx="210" cy="430"/>
            </a:xfrm>
            <a:custGeom>
              <a:avLst/>
              <a:gdLst>
                <a:gd name="T0" fmla="*/ 2 w 65"/>
                <a:gd name="T1" fmla="*/ 11 h 133"/>
                <a:gd name="T2" fmla="*/ 17 w 65"/>
                <a:gd name="T3" fmla="*/ 29 h 133"/>
                <a:gd name="T4" fmla="*/ 43 w 65"/>
                <a:gd name="T5" fmla="*/ 54 h 133"/>
                <a:gd name="T6" fmla="*/ 26 w 65"/>
                <a:gd name="T7" fmla="*/ 79 h 133"/>
                <a:gd name="T8" fmla="*/ 30 w 65"/>
                <a:gd name="T9" fmla="*/ 88 h 133"/>
                <a:gd name="T10" fmla="*/ 23 w 65"/>
                <a:gd name="T11" fmla="*/ 119 h 133"/>
                <a:gd name="T12" fmla="*/ 32 w 65"/>
                <a:gd name="T13" fmla="*/ 128 h 133"/>
                <a:gd name="T14" fmla="*/ 49 w 65"/>
                <a:gd name="T15" fmla="*/ 92 h 133"/>
                <a:gd name="T16" fmla="*/ 40 w 65"/>
                <a:gd name="T17" fmla="*/ 81 h 133"/>
                <a:gd name="T18" fmla="*/ 57 w 65"/>
                <a:gd name="T19" fmla="*/ 56 h 133"/>
                <a:gd name="T20" fmla="*/ 54 w 65"/>
                <a:gd name="T21" fmla="*/ 29 h 133"/>
                <a:gd name="T22" fmla="*/ 13 w 65"/>
                <a:gd name="T23" fmla="*/ 8 h 133"/>
                <a:gd name="T24" fmla="*/ 2 w 65"/>
                <a:gd name="T25" fmla="*/ 1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133">
                  <a:moveTo>
                    <a:pt x="2" y="11"/>
                  </a:moveTo>
                  <a:cubicBezTo>
                    <a:pt x="4" y="19"/>
                    <a:pt x="8" y="26"/>
                    <a:pt x="17" y="29"/>
                  </a:cubicBezTo>
                  <a:cubicBezTo>
                    <a:pt x="26" y="33"/>
                    <a:pt x="61" y="35"/>
                    <a:pt x="43" y="54"/>
                  </a:cubicBezTo>
                  <a:cubicBezTo>
                    <a:pt x="36" y="61"/>
                    <a:pt x="26" y="69"/>
                    <a:pt x="26" y="79"/>
                  </a:cubicBezTo>
                  <a:cubicBezTo>
                    <a:pt x="26" y="82"/>
                    <a:pt x="27" y="86"/>
                    <a:pt x="30" y="88"/>
                  </a:cubicBezTo>
                  <a:cubicBezTo>
                    <a:pt x="40" y="99"/>
                    <a:pt x="34" y="111"/>
                    <a:pt x="23" y="119"/>
                  </a:cubicBezTo>
                  <a:cubicBezTo>
                    <a:pt x="17" y="124"/>
                    <a:pt x="26" y="133"/>
                    <a:pt x="32" y="128"/>
                  </a:cubicBezTo>
                  <a:cubicBezTo>
                    <a:pt x="43" y="119"/>
                    <a:pt x="55" y="108"/>
                    <a:pt x="49" y="92"/>
                  </a:cubicBezTo>
                  <a:cubicBezTo>
                    <a:pt x="47" y="88"/>
                    <a:pt x="43" y="85"/>
                    <a:pt x="40" y="81"/>
                  </a:cubicBezTo>
                  <a:cubicBezTo>
                    <a:pt x="34" y="75"/>
                    <a:pt x="54" y="60"/>
                    <a:pt x="57" y="56"/>
                  </a:cubicBezTo>
                  <a:cubicBezTo>
                    <a:pt x="65" y="46"/>
                    <a:pt x="62" y="37"/>
                    <a:pt x="54" y="29"/>
                  </a:cubicBezTo>
                  <a:cubicBezTo>
                    <a:pt x="42" y="18"/>
                    <a:pt x="17" y="26"/>
                    <a:pt x="13" y="8"/>
                  </a:cubicBezTo>
                  <a:cubicBezTo>
                    <a:pt x="12" y="0"/>
                    <a:pt x="0" y="3"/>
                    <a:pt x="2" y="11"/>
                  </a:cubicBezTo>
                  <a:close/>
                </a:path>
              </a:pathLst>
            </a:custGeom>
            <a:solidFill>
              <a:srgbClr val="81D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6" name="Group 15"/>
          <p:cNvGrpSpPr>
            <a:grpSpLocks noChangeAspect="1"/>
          </p:cNvGrpSpPr>
          <p:nvPr/>
        </p:nvGrpSpPr>
        <p:grpSpPr bwMode="auto">
          <a:xfrm>
            <a:off x="9841706" y="4561344"/>
            <a:ext cx="1065212" cy="1203325"/>
            <a:chOff x="6103" y="2773"/>
            <a:chExt cx="671" cy="758"/>
          </a:xfrm>
        </p:grpSpPr>
        <p:sp>
          <p:nvSpPr>
            <p:cNvPr id="27" name="AutoShape 14"/>
            <p:cNvSpPr>
              <a:spLocks noChangeAspect="1" noChangeArrowheads="1" noTextEdit="1"/>
            </p:cNvSpPr>
            <p:nvPr/>
          </p:nvSpPr>
          <p:spPr bwMode="auto">
            <a:xfrm>
              <a:off x="6103" y="2773"/>
              <a:ext cx="671" cy="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16"/>
            <p:cNvSpPr>
              <a:spLocks/>
            </p:cNvSpPr>
            <p:nvPr/>
          </p:nvSpPr>
          <p:spPr bwMode="auto">
            <a:xfrm>
              <a:off x="6092" y="2822"/>
              <a:ext cx="420" cy="378"/>
            </a:xfrm>
            <a:custGeom>
              <a:avLst/>
              <a:gdLst>
                <a:gd name="T0" fmla="*/ 4 w 188"/>
                <a:gd name="T1" fmla="*/ 89 h 169"/>
                <a:gd name="T2" fmla="*/ 137 w 188"/>
                <a:gd name="T3" fmla="*/ 141 h 169"/>
                <a:gd name="T4" fmla="*/ 159 w 188"/>
                <a:gd name="T5" fmla="*/ 3 h 169"/>
                <a:gd name="T6" fmla="*/ 154 w 188"/>
                <a:gd name="T7" fmla="*/ 0 h 169"/>
                <a:gd name="T8" fmla="*/ 6 w 188"/>
                <a:gd name="T9" fmla="*/ 80 h 169"/>
                <a:gd name="T10" fmla="*/ 15 w 188"/>
                <a:gd name="T11" fmla="*/ 89 h 169"/>
                <a:gd name="T12" fmla="*/ 95 w 188"/>
                <a:gd name="T13" fmla="*/ 28 h 169"/>
                <a:gd name="T14" fmla="*/ 140 w 188"/>
                <a:gd name="T15" fmla="*/ 13 h 169"/>
                <a:gd name="T16" fmla="*/ 156 w 188"/>
                <a:gd name="T17" fmla="*/ 25 h 169"/>
                <a:gd name="T18" fmla="*/ 164 w 188"/>
                <a:gd name="T19" fmla="*/ 57 h 169"/>
                <a:gd name="T20" fmla="*/ 112 w 188"/>
                <a:gd name="T21" fmla="*/ 138 h 169"/>
                <a:gd name="T22" fmla="*/ 15 w 188"/>
                <a:gd name="T23" fmla="*/ 83 h 169"/>
                <a:gd name="T24" fmla="*/ 4 w 188"/>
                <a:gd name="T25" fmla="*/ 8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169">
                  <a:moveTo>
                    <a:pt x="4" y="89"/>
                  </a:moveTo>
                  <a:cubicBezTo>
                    <a:pt x="33" y="136"/>
                    <a:pt x="83" y="169"/>
                    <a:pt x="137" y="141"/>
                  </a:cubicBezTo>
                  <a:cubicBezTo>
                    <a:pt x="188" y="113"/>
                    <a:pt x="180" y="46"/>
                    <a:pt x="159" y="3"/>
                  </a:cubicBezTo>
                  <a:cubicBezTo>
                    <a:pt x="158" y="1"/>
                    <a:pt x="155" y="0"/>
                    <a:pt x="154" y="0"/>
                  </a:cubicBezTo>
                  <a:cubicBezTo>
                    <a:pt x="99" y="2"/>
                    <a:pt x="40" y="39"/>
                    <a:pt x="6" y="80"/>
                  </a:cubicBezTo>
                  <a:cubicBezTo>
                    <a:pt x="2" y="86"/>
                    <a:pt x="10" y="95"/>
                    <a:pt x="15" y="89"/>
                  </a:cubicBezTo>
                  <a:cubicBezTo>
                    <a:pt x="37" y="62"/>
                    <a:pt x="65" y="43"/>
                    <a:pt x="95" y="28"/>
                  </a:cubicBezTo>
                  <a:cubicBezTo>
                    <a:pt x="110" y="21"/>
                    <a:pt x="125" y="16"/>
                    <a:pt x="140" y="13"/>
                  </a:cubicBezTo>
                  <a:cubicBezTo>
                    <a:pt x="152" y="11"/>
                    <a:pt x="151" y="13"/>
                    <a:pt x="156" y="25"/>
                  </a:cubicBezTo>
                  <a:cubicBezTo>
                    <a:pt x="160" y="35"/>
                    <a:pt x="162" y="46"/>
                    <a:pt x="164" y="57"/>
                  </a:cubicBezTo>
                  <a:cubicBezTo>
                    <a:pt x="168" y="94"/>
                    <a:pt x="148" y="128"/>
                    <a:pt x="112" y="138"/>
                  </a:cubicBezTo>
                  <a:cubicBezTo>
                    <a:pt x="70" y="149"/>
                    <a:pt x="35" y="116"/>
                    <a:pt x="15" y="83"/>
                  </a:cubicBezTo>
                  <a:cubicBezTo>
                    <a:pt x="11" y="77"/>
                    <a:pt x="0" y="83"/>
                    <a:pt x="4" y="89"/>
                  </a:cubicBezTo>
                  <a:close/>
                </a:path>
              </a:pathLst>
            </a:custGeom>
            <a:solidFill>
              <a:srgbClr val="FFE8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17"/>
            <p:cNvSpPr>
              <a:spLocks/>
            </p:cNvSpPr>
            <p:nvPr/>
          </p:nvSpPr>
          <p:spPr bwMode="auto">
            <a:xfrm>
              <a:off x="6148" y="2891"/>
              <a:ext cx="648" cy="671"/>
            </a:xfrm>
            <a:custGeom>
              <a:avLst/>
              <a:gdLst>
                <a:gd name="T0" fmla="*/ 1 w 290"/>
                <a:gd name="T1" fmla="*/ 89 h 300"/>
                <a:gd name="T2" fmla="*/ 17 w 290"/>
                <a:gd name="T3" fmla="*/ 199 h 300"/>
                <a:gd name="T4" fmla="*/ 55 w 290"/>
                <a:gd name="T5" fmla="*/ 271 h 300"/>
                <a:gd name="T6" fmla="*/ 198 w 290"/>
                <a:gd name="T7" fmla="*/ 259 h 300"/>
                <a:gd name="T8" fmla="*/ 277 w 290"/>
                <a:gd name="T9" fmla="*/ 142 h 300"/>
                <a:gd name="T10" fmla="*/ 231 w 290"/>
                <a:gd name="T11" fmla="*/ 74 h 300"/>
                <a:gd name="T12" fmla="*/ 146 w 290"/>
                <a:gd name="T13" fmla="*/ 4 h 300"/>
                <a:gd name="T14" fmla="*/ 137 w 290"/>
                <a:gd name="T15" fmla="*/ 13 h 300"/>
                <a:gd name="T16" fmla="*/ 258 w 290"/>
                <a:gd name="T17" fmla="*/ 126 h 300"/>
                <a:gd name="T18" fmla="*/ 192 w 290"/>
                <a:gd name="T19" fmla="*/ 249 h 300"/>
                <a:gd name="T20" fmla="*/ 55 w 290"/>
                <a:gd name="T21" fmla="*/ 256 h 300"/>
                <a:gd name="T22" fmla="*/ 25 w 290"/>
                <a:gd name="T23" fmla="*/ 175 h 300"/>
                <a:gd name="T24" fmla="*/ 13 w 290"/>
                <a:gd name="T25" fmla="*/ 86 h 300"/>
                <a:gd name="T26" fmla="*/ 1 w 290"/>
                <a:gd name="T27" fmla="*/ 8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0" h="300">
                  <a:moveTo>
                    <a:pt x="1" y="89"/>
                  </a:moveTo>
                  <a:cubicBezTo>
                    <a:pt x="8" y="126"/>
                    <a:pt x="10" y="163"/>
                    <a:pt x="17" y="199"/>
                  </a:cubicBezTo>
                  <a:cubicBezTo>
                    <a:pt x="23" y="227"/>
                    <a:pt x="31" y="254"/>
                    <a:pt x="55" y="271"/>
                  </a:cubicBezTo>
                  <a:cubicBezTo>
                    <a:pt x="96" y="300"/>
                    <a:pt x="158" y="278"/>
                    <a:pt x="198" y="259"/>
                  </a:cubicBezTo>
                  <a:cubicBezTo>
                    <a:pt x="243" y="238"/>
                    <a:pt x="289" y="198"/>
                    <a:pt x="277" y="142"/>
                  </a:cubicBezTo>
                  <a:cubicBezTo>
                    <a:pt x="271" y="115"/>
                    <a:pt x="250" y="92"/>
                    <a:pt x="231" y="74"/>
                  </a:cubicBezTo>
                  <a:cubicBezTo>
                    <a:pt x="204" y="49"/>
                    <a:pt x="174" y="27"/>
                    <a:pt x="146" y="4"/>
                  </a:cubicBezTo>
                  <a:cubicBezTo>
                    <a:pt x="140" y="0"/>
                    <a:pt x="131" y="8"/>
                    <a:pt x="137" y="13"/>
                  </a:cubicBezTo>
                  <a:cubicBezTo>
                    <a:pt x="180" y="46"/>
                    <a:pt x="231" y="78"/>
                    <a:pt x="258" y="126"/>
                  </a:cubicBezTo>
                  <a:cubicBezTo>
                    <a:pt x="290" y="182"/>
                    <a:pt x="237" y="227"/>
                    <a:pt x="192" y="249"/>
                  </a:cubicBezTo>
                  <a:cubicBezTo>
                    <a:pt x="153" y="268"/>
                    <a:pt x="92" y="287"/>
                    <a:pt x="55" y="256"/>
                  </a:cubicBezTo>
                  <a:cubicBezTo>
                    <a:pt x="33" y="238"/>
                    <a:pt x="29" y="202"/>
                    <a:pt x="25" y="175"/>
                  </a:cubicBezTo>
                  <a:cubicBezTo>
                    <a:pt x="20" y="146"/>
                    <a:pt x="18" y="116"/>
                    <a:pt x="13" y="86"/>
                  </a:cubicBezTo>
                  <a:cubicBezTo>
                    <a:pt x="11" y="78"/>
                    <a:pt x="0" y="82"/>
                    <a:pt x="1" y="89"/>
                  </a:cubicBezTo>
                  <a:close/>
                </a:path>
              </a:pathLst>
            </a:custGeom>
            <a:solidFill>
              <a:srgbClr val="FFE8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18"/>
            <p:cNvSpPr>
              <a:spLocks/>
            </p:cNvSpPr>
            <p:nvPr/>
          </p:nvSpPr>
          <p:spPr bwMode="auto">
            <a:xfrm>
              <a:off x="6300" y="3146"/>
              <a:ext cx="356" cy="345"/>
            </a:xfrm>
            <a:custGeom>
              <a:avLst/>
              <a:gdLst>
                <a:gd name="T0" fmla="*/ 2 w 159"/>
                <a:gd name="T1" fmla="*/ 75 h 154"/>
                <a:gd name="T2" fmla="*/ 113 w 159"/>
                <a:gd name="T3" fmla="*/ 134 h 154"/>
                <a:gd name="T4" fmla="*/ 152 w 159"/>
                <a:gd name="T5" fmla="*/ 86 h 154"/>
                <a:gd name="T6" fmla="*/ 126 w 159"/>
                <a:gd name="T7" fmla="*/ 7 h 154"/>
                <a:gd name="T8" fmla="*/ 115 w 159"/>
                <a:gd name="T9" fmla="*/ 13 h 154"/>
                <a:gd name="T10" fmla="*/ 114 w 159"/>
                <a:gd name="T11" fmla="*/ 121 h 154"/>
                <a:gd name="T12" fmla="*/ 13 w 159"/>
                <a:gd name="T13" fmla="*/ 72 h 154"/>
                <a:gd name="T14" fmla="*/ 2 w 159"/>
                <a:gd name="T15" fmla="*/ 75 h 1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 h="154">
                  <a:moveTo>
                    <a:pt x="2" y="75"/>
                  </a:moveTo>
                  <a:cubicBezTo>
                    <a:pt x="15" y="126"/>
                    <a:pt x="63" y="154"/>
                    <a:pt x="113" y="134"/>
                  </a:cubicBezTo>
                  <a:cubicBezTo>
                    <a:pt x="134" y="126"/>
                    <a:pt x="148" y="108"/>
                    <a:pt x="152" y="86"/>
                  </a:cubicBezTo>
                  <a:cubicBezTo>
                    <a:pt x="157" y="57"/>
                    <a:pt x="140" y="30"/>
                    <a:pt x="126" y="7"/>
                  </a:cubicBezTo>
                  <a:cubicBezTo>
                    <a:pt x="122" y="0"/>
                    <a:pt x="111" y="6"/>
                    <a:pt x="115" y="13"/>
                  </a:cubicBezTo>
                  <a:cubicBezTo>
                    <a:pt x="137" y="47"/>
                    <a:pt x="159" y="95"/>
                    <a:pt x="114" y="121"/>
                  </a:cubicBezTo>
                  <a:cubicBezTo>
                    <a:pt x="70" y="146"/>
                    <a:pt x="25" y="115"/>
                    <a:pt x="13" y="72"/>
                  </a:cubicBezTo>
                  <a:cubicBezTo>
                    <a:pt x="11" y="64"/>
                    <a:pt x="0" y="68"/>
                    <a:pt x="2" y="75"/>
                  </a:cubicBezTo>
                  <a:close/>
                </a:path>
              </a:pathLst>
            </a:custGeom>
            <a:solidFill>
              <a:srgbClr val="FFE8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19"/>
            <p:cNvSpPr>
              <a:spLocks/>
            </p:cNvSpPr>
            <p:nvPr/>
          </p:nvSpPr>
          <p:spPr bwMode="auto">
            <a:xfrm>
              <a:off x="6300" y="3149"/>
              <a:ext cx="293" cy="221"/>
            </a:xfrm>
            <a:custGeom>
              <a:avLst/>
              <a:gdLst>
                <a:gd name="T0" fmla="*/ 5 w 131"/>
                <a:gd name="T1" fmla="*/ 75 h 99"/>
                <a:gd name="T2" fmla="*/ 88 w 131"/>
                <a:gd name="T3" fmla="*/ 90 h 99"/>
                <a:gd name="T4" fmla="*/ 125 w 131"/>
                <a:gd name="T5" fmla="*/ 7 h 99"/>
                <a:gd name="T6" fmla="*/ 114 w 131"/>
                <a:gd name="T7" fmla="*/ 10 h 99"/>
                <a:gd name="T8" fmla="*/ 76 w 131"/>
                <a:gd name="T9" fmla="*/ 81 h 99"/>
                <a:gd name="T10" fmla="*/ 14 w 131"/>
                <a:gd name="T11" fmla="*/ 67 h 99"/>
                <a:gd name="T12" fmla="*/ 5 w 131"/>
                <a:gd name="T13" fmla="*/ 75 h 99"/>
              </a:gdLst>
              <a:ahLst/>
              <a:cxnLst>
                <a:cxn ang="0">
                  <a:pos x="T0" y="T1"/>
                </a:cxn>
                <a:cxn ang="0">
                  <a:pos x="T2" y="T3"/>
                </a:cxn>
                <a:cxn ang="0">
                  <a:pos x="T4" y="T5"/>
                </a:cxn>
                <a:cxn ang="0">
                  <a:pos x="T6" y="T7"/>
                </a:cxn>
                <a:cxn ang="0">
                  <a:pos x="T8" y="T9"/>
                </a:cxn>
                <a:cxn ang="0">
                  <a:pos x="T10" y="T11"/>
                </a:cxn>
                <a:cxn ang="0">
                  <a:pos x="T12" y="T13"/>
                </a:cxn>
              </a:cxnLst>
              <a:rect l="0" t="0" r="r" b="b"/>
              <a:pathLst>
                <a:path w="131" h="99">
                  <a:moveTo>
                    <a:pt x="5" y="75"/>
                  </a:moveTo>
                  <a:cubicBezTo>
                    <a:pt x="28" y="95"/>
                    <a:pt x="60" y="99"/>
                    <a:pt x="88" y="90"/>
                  </a:cubicBezTo>
                  <a:cubicBezTo>
                    <a:pt x="123" y="78"/>
                    <a:pt x="131" y="41"/>
                    <a:pt x="125" y="7"/>
                  </a:cubicBezTo>
                  <a:cubicBezTo>
                    <a:pt x="124" y="0"/>
                    <a:pt x="112" y="3"/>
                    <a:pt x="114" y="10"/>
                  </a:cubicBezTo>
                  <a:cubicBezTo>
                    <a:pt x="119" y="43"/>
                    <a:pt x="110" y="72"/>
                    <a:pt x="76" y="81"/>
                  </a:cubicBezTo>
                  <a:cubicBezTo>
                    <a:pt x="56" y="86"/>
                    <a:pt x="30" y="81"/>
                    <a:pt x="14" y="67"/>
                  </a:cubicBezTo>
                  <a:cubicBezTo>
                    <a:pt x="8" y="62"/>
                    <a:pt x="0" y="70"/>
                    <a:pt x="5" y="75"/>
                  </a:cubicBezTo>
                  <a:close/>
                </a:path>
              </a:pathLst>
            </a:custGeom>
            <a:solidFill>
              <a:srgbClr val="FFE8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0"/>
            <p:cNvSpPr>
              <a:spLocks/>
            </p:cNvSpPr>
            <p:nvPr/>
          </p:nvSpPr>
          <p:spPr bwMode="auto">
            <a:xfrm>
              <a:off x="6300" y="3146"/>
              <a:ext cx="288" cy="181"/>
            </a:xfrm>
            <a:custGeom>
              <a:avLst/>
              <a:gdLst>
                <a:gd name="T0" fmla="*/ 14 w 129"/>
                <a:gd name="T1" fmla="*/ 76 h 81"/>
                <a:gd name="T2" fmla="*/ 121 w 129"/>
                <a:gd name="T3" fmla="*/ 14 h 81"/>
                <a:gd name="T4" fmla="*/ 118 w 129"/>
                <a:gd name="T5" fmla="*/ 3 h 81"/>
                <a:gd name="T6" fmla="*/ 5 w 129"/>
                <a:gd name="T7" fmla="*/ 68 h 81"/>
                <a:gd name="T8" fmla="*/ 14 w 129"/>
                <a:gd name="T9" fmla="*/ 76 h 81"/>
              </a:gdLst>
              <a:ahLst/>
              <a:cxnLst>
                <a:cxn ang="0">
                  <a:pos x="T0" y="T1"/>
                </a:cxn>
                <a:cxn ang="0">
                  <a:pos x="T2" y="T3"/>
                </a:cxn>
                <a:cxn ang="0">
                  <a:pos x="T4" y="T5"/>
                </a:cxn>
                <a:cxn ang="0">
                  <a:pos x="T6" y="T7"/>
                </a:cxn>
                <a:cxn ang="0">
                  <a:pos x="T8" y="T9"/>
                </a:cxn>
              </a:cxnLst>
              <a:rect l="0" t="0" r="r" b="b"/>
              <a:pathLst>
                <a:path w="129" h="81">
                  <a:moveTo>
                    <a:pt x="14" y="76"/>
                  </a:moveTo>
                  <a:cubicBezTo>
                    <a:pt x="45" y="48"/>
                    <a:pt x="82" y="28"/>
                    <a:pt x="121" y="14"/>
                  </a:cubicBezTo>
                  <a:cubicBezTo>
                    <a:pt x="129" y="12"/>
                    <a:pt x="126" y="0"/>
                    <a:pt x="118" y="3"/>
                  </a:cubicBezTo>
                  <a:cubicBezTo>
                    <a:pt x="76" y="17"/>
                    <a:pt x="38" y="38"/>
                    <a:pt x="5" y="68"/>
                  </a:cubicBezTo>
                  <a:cubicBezTo>
                    <a:pt x="0" y="73"/>
                    <a:pt x="8" y="81"/>
                    <a:pt x="14" y="76"/>
                  </a:cubicBezTo>
                  <a:close/>
                </a:path>
              </a:pathLst>
            </a:custGeom>
            <a:solidFill>
              <a:srgbClr val="FFE8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
            <p:cNvSpPr>
              <a:spLocks/>
            </p:cNvSpPr>
            <p:nvPr/>
          </p:nvSpPr>
          <p:spPr bwMode="auto">
            <a:xfrm>
              <a:off x="6354" y="3066"/>
              <a:ext cx="73" cy="127"/>
            </a:xfrm>
            <a:custGeom>
              <a:avLst/>
              <a:gdLst>
                <a:gd name="T0" fmla="*/ 1 w 33"/>
                <a:gd name="T1" fmla="*/ 10 h 57"/>
                <a:gd name="T2" fmla="*/ 18 w 33"/>
                <a:gd name="T3" fmla="*/ 51 h 57"/>
                <a:gd name="T4" fmla="*/ 29 w 33"/>
                <a:gd name="T5" fmla="*/ 45 h 57"/>
                <a:gd name="T6" fmla="*/ 13 w 33"/>
                <a:gd name="T7" fmla="*/ 7 h 57"/>
                <a:gd name="T8" fmla="*/ 1 w 33"/>
                <a:gd name="T9" fmla="*/ 10 h 57"/>
              </a:gdLst>
              <a:ahLst/>
              <a:cxnLst>
                <a:cxn ang="0">
                  <a:pos x="T0" y="T1"/>
                </a:cxn>
                <a:cxn ang="0">
                  <a:pos x="T2" y="T3"/>
                </a:cxn>
                <a:cxn ang="0">
                  <a:pos x="T4" y="T5"/>
                </a:cxn>
                <a:cxn ang="0">
                  <a:pos x="T6" y="T7"/>
                </a:cxn>
                <a:cxn ang="0">
                  <a:pos x="T8" y="T9"/>
                </a:cxn>
              </a:cxnLst>
              <a:rect l="0" t="0" r="r" b="b"/>
              <a:pathLst>
                <a:path w="33" h="57">
                  <a:moveTo>
                    <a:pt x="1" y="10"/>
                  </a:moveTo>
                  <a:cubicBezTo>
                    <a:pt x="4" y="25"/>
                    <a:pt x="9" y="39"/>
                    <a:pt x="18" y="51"/>
                  </a:cubicBezTo>
                  <a:cubicBezTo>
                    <a:pt x="23" y="57"/>
                    <a:pt x="33" y="51"/>
                    <a:pt x="29" y="45"/>
                  </a:cubicBezTo>
                  <a:cubicBezTo>
                    <a:pt x="20" y="33"/>
                    <a:pt x="15" y="21"/>
                    <a:pt x="13" y="7"/>
                  </a:cubicBezTo>
                  <a:cubicBezTo>
                    <a:pt x="12" y="0"/>
                    <a:pt x="0" y="3"/>
                    <a:pt x="1" y="10"/>
                  </a:cubicBezTo>
                  <a:close/>
                </a:path>
              </a:pathLst>
            </a:custGeom>
            <a:solidFill>
              <a:srgbClr val="FFE8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
            <p:cNvSpPr>
              <a:spLocks/>
            </p:cNvSpPr>
            <p:nvPr/>
          </p:nvSpPr>
          <p:spPr bwMode="auto">
            <a:xfrm>
              <a:off x="6454" y="3285"/>
              <a:ext cx="81" cy="110"/>
            </a:xfrm>
            <a:custGeom>
              <a:avLst/>
              <a:gdLst>
                <a:gd name="T0" fmla="*/ 5 w 36"/>
                <a:gd name="T1" fmla="*/ 12 h 49"/>
                <a:gd name="T2" fmla="*/ 22 w 36"/>
                <a:gd name="T3" fmla="*/ 42 h 49"/>
                <a:gd name="T4" fmla="*/ 33 w 36"/>
                <a:gd name="T5" fmla="*/ 39 h 49"/>
                <a:gd name="T6" fmla="*/ 15 w 36"/>
                <a:gd name="T7" fmla="*/ 6 h 49"/>
                <a:gd name="T8" fmla="*/ 5 w 36"/>
                <a:gd name="T9" fmla="*/ 12 h 49"/>
              </a:gdLst>
              <a:ahLst/>
              <a:cxnLst>
                <a:cxn ang="0">
                  <a:pos x="T0" y="T1"/>
                </a:cxn>
                <a:cxn ang="0">
                  <a:pos x="T2" y="T3"/>
                </a:cxn>
                <a:cxn ang="0">
                  <a:pos x="T4" y="T5"/>
                </a:cxn>
                <a:cxn ang="0">
                  <a:pos x="T6" y="T7"/>
                </a:cxn>
                <a:cxn ang="0">
                  <a:pos x="T8" y="T9"/>
                </a:cxn>
              </a:cxnLst>
              <a:rect l="0" t="0" r="r" b="b"/>
              <a:pathLst>
                <a:path w="36" h="49">
                  <a:moveTo>
                    <a:pt x="5" y="12"/>
                  </a:moveTo>
                  <a:cubicBezTo>
                    <a:pt x="11" y="22"/>
                    <a:pt x="17" y="31"/>
                    <a:pt x="22" y="42"/>
                  </a:cubicBezTo>
                  <a:cubicBezTo>
                    <a:pt x="25" y="49"/>
                    <a:pt x="36" y="46"/>
                    <a:pt x="33" y="39"/>
                  </a:cubicBezTo>
                  <a:cubicBezTo>
                    <a:pt x="29" y="27"/>
                    <a:pt x="22" y="17"/>
                    <a:pt x="15" y="6"/>
                  </a:cubicBezTo>
                  <a:cubicBezTo>
                    <a:pt x="11" y="0"/>
                    <a:pt x="0" y="6"/>
                    <a:pt x="5" y="12"/>
                  </a:cubicBezTo>
                  <a:close/>
                </a:path>
              </a:pathLst>
            </a:custGeom>
            <a:solidFill>
              <a:srgbClr val="FFE8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3"/>
            <p:cNvSpPr>
              <a:spLocks/>
            </p:cNvSpPr>
            <p:nvPr/>
          </p:nvSpPr>
          <p:spPr bwMode="auto">
            <a:xfrm>
              <a:off x="6094" y="2755"/>
              <a:ext cx="289" cy="226"/>
            </a:xfrm>
            <a:custGeom>
              <a:avLst/>
              <a:gdLst>
                <a:gd name="T0" fmla="*/ 34 w 129"/>
                <a:gd name="T1" fmla="*/ 88 h 101"/>
                <a:gd name="T2" fmla="*/ 48 w 129"/>
                <a:gd name="T3" fmla="*/ 24 h 101"/>
                <a:gd name="T4" fmla="*/ 115 w 129"/>
                <a:gd name="T5" fmla="*/ 42 h 101"/>
                <a:gd name="T6" fmla="*/ 126 w 129"/>
                <a:gd name="T7" fmla="*/ 36 h 101"/>
                <a:gd name="T8" fmla="*/ 38 w 129"/>
                <a:gd name="T9" fmla="*/ 15 h 101"/>
                <a:gd name="T10" fmla="*/ 25 w 129"/>
                <a:gd name="T11" fmla="*/ 96 h 101"/>
                <a:gd name="T12" fmla="*/ 34 w 129"/>
                <a:gd name="T13" fmla="*/ 88 h 101"/>
              </a:gdLst>
              <a:ahLst/>
              <a:cxnLst>
                <a:cxn ang="0">
                  <a:pos x="T0" y="T1"/>
                </a:cxn>
                <a:cxn ang="0">
                  <a:pos x="T2" y="T3"/>
                </a:cxn>
                <a:cxn ang="0">
                  <a:pos x="T4" y="T5"/>
                </a:cxn>
                <a:cxn ang="0">
                  <a:pos x="T6" y="T7"/>
                </a:cxn>
                <a:cxn ang="0">
                  <a:pos x="T8" y="T9"/>
                </a:cxn>
                <a:cxn ang="0">
                  <a:pos x="T10" y="T11"/>
                </a:cxn>
                <a:cxn ang="0">
                  <a:pos x="T12" y="T13"/>
                </a:cxn>
              </a:cxnLst>
              <a:rect l="0" t="0" r="r" b="b"/>
              <a:pathLst>
                <a:path w="129" h="101">
                  <a:moveTo>
                    <a:pt x="34" y="88"/>
                  </a:moveTo>
                  <a:cubicBezTo>
                    <a:pt x="11" y="66"/>
                    <a:pt x="23" y="37"/>
                    <a:pt x="48" y="24"/>
                  </a:cubicBezTo>
                  <a:cubicBezTo>
                    <a:pt x="69" y="11"/>
                    <a:pt x="105" y="19"/>
                    <a:pt x="115" y="42"/>
                  </a:cubicBezTo>
                  <a:cubicBezTo>
                    <a:pt x="119" y="49"/>
                    <a:pt x="129" y="43"/>
                    <a:pt x="126" y="36"/>
                  </a:cubicBezTo>
                  <a:cubicBezTo>
                    <a:pt x="111" y="4"/>
                    <a:pt x="66" y="0"/>
                    <a:pt x="38" y="15"/>
                  </a:cubicBezTo>
                  <a:cubicBezTo>
                    <a:pt x="8" y="33"/>
                    <a:pt x="0" y="72"/>
                    <a:pt x="25" y="96"/>
                  </a:cubicBezTo>
                  <a:cubicBezTo>
                    <a:pt x="31" y="101"/>
                    <a:pt x="40" y="93"/>
                    <a:pt x="34" y="88"/>
                  </a:cubicBezTo>
                  <a:close/>
                </a:path>
              </a:pathLst>
            </a:custGeom>
            <a:solidFill>
              <a:srgbClr val="FFE8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4"/>
            <p:cNvSpPr>
              <a:spLocks/>
            </p:cNvSpPr>
            <p:nvPr/>
          </p:nvSpPr>
          <p:spPr bwMode="auto">
            <a:xfrm>
              <a:off x="6139" y="2782"/>
              <a:ext cx="197" cy="179"/>
            </a:xfrm>
            <a:custGeom>
              <a:avLst/>
              <a:gdLst>
                <a:gd name="T0" fmla="*/ 27 w 88"/>
                <a:gd name="T1" fmla="*/ 70 h 80"/>
                <a:gd name="T2" fmla="*/ 74 w 88"/>
                <a:gd name="T3" fmla="*/ 37 h 80"/>
                <a:gd name="T4" fmla="*/ 82 w 88"/>
                <a:gd name="T5" fmla="*/ 28 h 80"/>
                <a:gd name="T6" fmla="*/ 15 w 88"/>
                <a:gd name="T7" fmla="*/ 73 h 80"/>
                <a:gd name="T8" fmla="*/ 27 w 88"/>
                <a:gd name="T9" fmla="*/ 70 h 80"/>
              </a:gdLst>
              <a:ahLst/>
              <a:cxnLst>
                <a:cxn ang="0">
                  <a:pos x="T0" y="T1"/>
                </a:cxn>
                <a:cxn ang="0">
                  <a:pos x="T2" y="T3"/>
                </a:cxn>
                <a:cxn ang="0">
                  <a:pos x="T4" y="T5"/>
                </a:cxn>
                <a:cxn ang="0">
                  <a:pos x="T6" y="T7"/>
                </a:cxn>
                <a:cxn ang="0">
                  <a:pos x="T8" y="T9"/>
                </a:cxn>
              </a:cxnLst>
              <a:rect l="0" t="0" r="r" b="b"/>
              <a:pathLst>
                <a:path w="88" h="80">
                  <a:moveTo>
                    <a:pt x="27" y="70"/>
                  </a:moveTo>
                  <a:cubicBezTo>
                    <a:pt x="16" y="43"/>
                    <a:pt x="51" y="16"/>
                    <a:pt x="74" y="37"/>
                  </a:cubicBezTo>
                  <a:cubicBezTo>
                    <a:pt x="79" y="42"/>
                    <a:pt x="88" y="34"/>
                    <a:pt x="82" y="28"/>
                  </a:cubicBezTo>
                  <a:cubicBezTo>
                    <a:pt x="52" y="0"/>
                    <a:pt x="0" y="34"/>
                    <a:pt x="15" y="73"/>
                  </a:cubicBezTo>
                  <a:cubicBezTo>
                    <a:pt x="18" y="80"/>
                    <a:pt x="30" y="77"/>
                    <a:pt x="27" y="70"/>
                  </a:cubicBezTo>
                  <a:close/>
                </a:path>
              </a:pathLst>
            </a:custGeom>
            <a:solidFill>
              <a:srgbClr val="FFE8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846409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4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anim calcmode="lin" valueType="num">
                                      <p:cBhvr>
                                        <p:cTn id="10" dur="500" fill="hold"/>
                                        <p:tgtEl>
                                          <p:spTgt spid="2"/>
                                        </p:tgtEl>
                                        <p:attrNameLst>
                                          <p:attrName>ppt_x</p:attrName>
                                        </p:attrNameLst>
                                      </p:cBhvr>
                                      <p:tavLst>
                                        <p:tav tm="0">
                                          <p:val>
                                            <p:fltVal val="0.5"/>
                                          </p:val>
                                        </p:tav>
                                        <p:tav tm="100000">
                                          <p:val>
                                            <p:strVal val="#ppt_x"/>
                                          </p:val>
                                        </p:tav>
                                      </p:tavLst>
                                    </p:anim>
                                    <p:anim calcmode="lin" valueType="num">
                                      <p:cBhvr>
                                        <p:cTn id="11" dur="500" fill="hold"/>
                                        <p:tgtEl>
                                          <p:spTgt spid="2"/>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70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anim calcmode="lin" valueType="num">
                                      <p:cBhvr>
                                        <p:cTn id="17" dur="500" fill="hold"/>
                                        <p:tgtEl>
                                          <p:spTgt spid="3"/>
                                        </p:tgtEl>
                                        <p:attrNameLst>
                                          <p:attrName>ppt_x</p:attrName>
                                        </p:attrNameLst>
                                      </p:cBhvr>
                                      <p:tavLst>
                                        <p:tav tm="0">
                                          <p:val>
                                            <p:fltVal val="0.5"/>
                                          </p:val>
                                        </p:tav>
                                        <p:tav tm="100000">
                                          <p:val>
                                            <p:strVal val="#ppt_x"/>
                                          </p:val>
                                        </p:tav>
                                      </p:tavLst>
                                    </p:anim>
                                    <p:anim calcmode="lin" valueType="num">
                                      <p:cBhvr>
                                        <p:cTn id="18" dur="500" fill="hold"/>
                                        <p:tgtEl>
                                          <p:spTgt spid="3"/>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10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anim calcmode="lin" valueType="num">
                                      <p:cBhvr>
                                        <p:cTn id="24" dur="500" fill="hold"/>
                                        <p:tgtEl>
                                          <p:spTgt spid="4"/>
                                        </p:tgtEl>
                                        <p:attrNameLst>
                                          <p:attrName>ppt_x</p:attrName>
                                        </p:attrNameLst>
                                      </p:cBhvr>
                                      <p:tavLst>
                                        <p:tav tm="0">
                                          <p:val>
                                            <p:fltVal val="0.5"/>
                                          </p:val>
                                        </p:tav>
                                        <p:tav tm="100000">
                                          <p:val>
                                            <p:strVal val="#ppt_x"/>
                                          </p:val>
                                        </p:tav>
                                      </p:tavLst>
                                    </p:anim>
                                    <p:anim calcmode="lin" valueType="num">
                                      <p:cBhvr>
                                        <p:cTn id="25" dur="500" fill="hold"/>
                                        <p:tgtEl>
                                          <p:spTgt spid="4"/>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60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anim calcmode="lin" valueType="num">
                                      <p:cBhvr>
                                        <p:cTn id="31" dur="500" fill="hold"/>
                                        <p:tgtEl>
                                          <p:spTgt spid="5"/>
                                        </p:tgtEl>
                                        <p:attrNameLst>
                                          <p:attrName>ppt_x</p:attrName>
                                        </p:attrNameLst>
                                      </p:cBhvr>
                                      <p:tavLst>
                                        <p:tav tm="0">
                                          <p:val>
                                            <p:fltVal val="0.5"/>
                                          </p:val>
                                        </p:tav>
                                        <p:tav tm="100000">
                                          <p:val>
                                            <p:strVal val="#ppt_x"/>
                                          </p:val>
                                        </p:tav>
                                      </p:tavLst>
                                    </p:anim>
                                    <p:anim calcmode="lin" valueType="num">
                                      <p:cBhvr>
                                        <p:cTn id="32" dur="500" fill="hold"/>
                                        <p:tgtEl>
                                          <p:spTgt spid="5"/>
                                        </p:tgtEl>
                                        <p:attrNameLst>
                                          <p:attrName>ppt_y</p:attrName>
                                        </p:attrNameLst>
                                      </p:cBhvr>
                                      <p:tavLst>
                                        <p:tav tm="0">
                                          <p:val>
                                            <p:fltVal val="0.5"/>
                                          </p:val>
                                        </p:tav>
                                        <p:tav tm="100000">
                                          <p:val>
                                            <p:strVal val="#ppt_y"/>
                                          </p:val>
                                        </p:tav>
                                      </p:tavLst>
                                    </p:anim>
                                  </p:childTnLst>
                                </p:cTn>
                              </p:par>
                              <p:par>
                                <p:cTn id="33" presetID="53" presetClass="entr" presetSubtype="528" fill="hold" nodeType="withEffect">
                                  <p:stCondLst>
                                    <p:cond delay="80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anim calcmode="lin" valueType="num">
                                      <p:cBhvr>
                                        <p:cTn id="38" dur="500" fill="hold"/>
                                        <p:tgtEl>
                                          <p:spTgt spid="6"/>
                                        </p:tgtEl>
                                        <p:attrNameLst>
                                          <p:attrName>ppt_x</p:attrName>
                                        </p:attrNameLst>
                                      </p:cBhvr>
                                      <p:tavLst>
                                        <p:tav tm="0">
                                          <p:val>
                                            <p:fltVal val="0.5"/>
                                          </p:val>
                                        </p:tav>
                                        <p:tav tm="100000">
                                          <p:val>
                                            <p:strVal val="#ppt_x"/>
                                          </p:val>
                                        </p:tav>
                                      </p:tavLst>
                                    </p:anim>
                                    <p:anim calcmode="lin" valueType="num">
                                      <p:cBhvr>
                                        <p:cTn id="39" dur="500" fill="hold"/>
                                        <p:tgtEl>
                                          <p:spTgt spid="6"/>
                                        </p:tgtEl>
                                        <p:attrNameLst>
                                          <p:attrName>ppt_y</p:attrName>
                                        </p:attrNameLst>
                                      </p:cBhvr>
                                      <p:tavLst>
                                        <p:tav tm="0">
                                          <p:val>
                                            <p:fltVal val="0.5"/>
                                          </p:val>
                                        </p:tav>
                                        <p:tav tm="100000">
                                          <p:val>
                                            <p:strVal val="#ppt_y"/>
                                          </p:val>
                                        </p:tav>
                                      </p:tavLst>
                                    </p:anim>
                                  </p:childTnLst>
                                </p:cTn>
                              </p:par>
                              <p:par>
                                <p:cTn id="40" presetID="53" presetClass="entr" presetSubtype="528"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anim calcmode="lin" valueType="num">
                                      <p:cBhvr>
                                        <p:cTn id="45" dur="500" fill="hold"/>
                                        <p:tgtEl>
                                          <p:spTgt spid="7"/>
                                        </p:tgtEl>
                                        <p:attrNameLst>
                                          <p:attrName>ppt_x</p:attrName>
                                        </p:attrNameLst>
                                      </p:cBhvr>
                                      <p:tavLst>
                                        <p:tav tm="0">
                                          <p:val>
                                            <p:fltVal val="0.5"/>
                                          </p:val>
                                        </p:tav>
                                        <p:tav tm="100000">
                                          <p:val>
                                            <p:strVal val="#ppt_x"/>
                                          </p:val>
                                        </p:tav>
                                      </p:tavLst>
                                    </p:anim>
                                    <p:anim calcmode="lin" valueType="num">
                                      <p:cBhvr>
                                        <p:cTn id="46" dur="500" fill="hold"/>
                                        <p:tgtEl>
                                          <p:spTgt spid="7"/>
                                        </p:tgtEl>
                                        <p:attrNameLst>
                                          <p:attrName>ppt_y</p:attrName>
                                        </p:attrNameLst>
                                      </p:cBhvr>
                                      <p:tavLst>
                                        <p:tav tm="0">
                                          <p:val>
                                            <p:fltVal val="0.5"/>
                                          </p:val>
                                        </p:tav>
                                        <p:tav tm="100000">
                                          <p:val>
                                            <p:strVal val="#ppt_y"/>
                                          </p:val>
                                        </p:tav>
                                      </p:tavLst>
                                    </p:anim>
                                  </p:childTnLst>
                                </p:cTn>
                              </p:par>
                              <p:par>
                                <p:cTn id="47" presetID="53" presetClass="entr" presetSubtype="528" fill="hold" nodeType="withEffect">
                                  <p:stCondLst>
                                    <p:cond delay="100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Effect transition="in" filter="fade">
                                      <p:cBhvr>
                                        <p:cTn id="51" dur="500"/>
                                        <p:tgtEl>
                                          <p:spTgt spid="8"/>
                                        </p:tgtEl>
                                      </p:cBhvr>
                                    </p:animEffect>
                                    <p:anim calcmode="lin" valueType="num">
                                      <p:cBhvr>
                                        <p:cTn id="52" dur="500" fill="hold"/>
                                        <p:tgtEl>
                                          <p:spTgt spid="8"/>
                                        </p:tgtEl>
                                        <p:attrNameLst>
                                          <p:attrName>ppt_x</p:attrName>
                                        </p:attrNameLst>
                                      </p:cBhvr>
                                      <p:tavLst>
                                        <p:tav tm="0">
                                          <p:val>
                                            <p:fltVal val="0.5"/>
                                          </p:val>
                                        </p:tav>
                                        <p:tav tm="100000">
                                          <p:val>
                                            <p:strVal val="#ppt_x"/>
                                          </p:val>
                                        </p:tav>
                                      </p:tavLst>
                                    </p:anim>
                                    <p:anim calcmode="lin" valueType="num">
                                      <p:cBhvr>
                                        <p:cTn id="53" dur="500" fill="hold"/>
                                        <p:tgtEl>
                                          <p:spTgt spid="8"/>
                                        </p:tgtEl>
                                        <p:attrNameLst>
                                          <p:attrName>ppt_y</p:attrName>
                                        </p:attrNameLst>
                                      </p:cBhvr>
                                      <p:tavLst>
                                        <p:tav tm="0">
                                          <p:val>
                                            <p:fltVal val="0.5"/>
                                          </p:val>
                                        </p:tav>
                                        <p:tav tm="100000">
                                          <p:val>
                                            <p:strVal val="#ppt_y"/>
                                          </p:val>
                                        </p:tav>
                                      </p:tavLst>
                                    </p:anim>
                                  </p:childTnLst>
                                </p:cTn>
                              </p:par>
                              <p:par>
                                <p:cTn id="54" presetID="53" presetClass="entr" presetSubtype="528" fill="hold" nodeType="withEffect">
                                  <p:stCondLst>
                                    <p:cond delay="50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fltVal val="0"/>
                                          </p:val>
                                        </p:tav>
                                        <p:tav tm="100000">
                                          <p:val>
                                            <p:strVal val="#ppt_w"/>
                                          </p:val>
                                        </p:tav>
                                      </p:tavLst>
                                    </p:anim>
                                    <p:anim calcmode="lin" valueType="num">
                                      <p:cBhvr>
                                        <p:cTn id="57" dur="500" fill="hold"/>
                                        <p:tgtEl>
                                          <p:spTgt spid="9"/>
                                        </p:tgtEl>
                                        <p:attrNameLst>
                                          <p:attrName>ppt_h</p:attrName>
                                        </p:attrNameLst>
                                      </p:cBhvr>
                                      <p:tavLst>
                                        <p:tav tm="0">
                                          <p:val>
                                            <p:fltVal val="0"/>
                                          </p:val>
                                        </p:tav>
                                        <p:tav tm="100000">
                                          <p:val>
                                            <p:strVal val="#ppt_h"/>
                                          </p:val>
                                        </p:tav>
                                      </p:tavLst>
                                    </p:anim>
                                    <p:animEffect transition="in" filter="fade">
                                      <p:cBhvr>
                                        <p:cTn id="58" dur="500"/>
                                        <p:tgtEl>
                                          <p:spTgt spid="9"/>
                                        </p:tgtEl>
                                      </p:cBhvr>
                                    </p:animEffect>
                                    <p:anim calcmode="lin" valueType="num">
                                      <p:cBhvr>
                                        <p:cTn id="59" dur="500" fill="hold"/>
                                        <p:tgtEl>
                                          <p:spTgt spid="9"/>
                                        </p:tgtEl>
                                        <p:attrNameLst>
                                          <p:attrName>ppt_x</p:attrName>
                                        </p:attrNameLst>
                                      </p:cBhvr>
                                      <p:tavLst>
                                        <p:tav tm="0">
                                          <p:val>
                                            <p:fltVal val="0.5"/>
                                          </p:val>
                                        </p:tav>
                                        <p:tav tm="100000">
                                          <p:val>
                                            <p:strVal val="#ppt_x"/>
                                          </p:val>
                                        </p:tav>
                                      </p:tavLst>
                                    </p:anim>
                                    <p:anim calcmode="lin" valueType="num">
                                      <p:cBhvr>
                                        <p:cTn id="60" dur="500" fill="hold"/>
                                        <p:tgtEl>
                                          <p:spTgt spid="9"/>
                                        </p:tgtEl>
                                        <p:attrNameLst>
                                          <p:attrName>ppt_y</p:attrName>
                                        </p:attrNameLst>
                                      </p:cBhvr>
                                      <p:tavLst>
                                        <p:tav tm="0">
                                          <p:val>
                                            <p:fltVal val="0.5"/>
                                          </p:val>
                                        </p:tav>
                                        <p:tav tm="100000">
                                          <p:val>
                                            <p:strVal val="#ppt_y"/>
                                          </p:val>
                                        </p:tav>
                                      </p:tavLst>
                                    </p:anim>
                                  </p:childTnLst>
                                </p:cTn>
                              </p:par>
                              <p:par>
                                <p:cTn id="61" presetID="53" presetClass="entr" presetSubtype="528" fill="hold" nodeType="withEffect">
                                  <p:stCondLst>
                                    <p:cond delay="1100"/>
                                  </p:stCondLst>
                                  <p:childTnLst>
                                    <p:set>
                                      <p:cBhvr>
                                        <p:cTn id="62" dur="1" fill="hold">
                                          <p:stCondLst>
                                            <p:cond delay="0"/>
                                          </p:stCondLst>
                                        </p:cTn>
                                        <p:tgtEl>
                                          <p:spTgt spid="11"/>
                                        </p:tgtEl>
                                        <p:attrNameLst>
                                          <p:attrName>style.visibility</p:attrName>
                                        </p:attrNameLst>
                                      </p:cBhvr>
                                      <p:to>
                                        <p:strVal val="visible"/>
                                      </p:to>
                                    </p:set>
                                    <p:anim calcmode="lin" valueType="num">
                                      <p:cBhvr>
                                        <p:cTn id="63" dur="500" fill="hold"/>
                                        <p:tgtEl>
                                          <p:spTgt spid="11"/>
                                        </p:tgtEl>
                                        <p:attrNameLst>
                                          <p:attrName>ppt_w</p:attrName>
                                        </p:attrNameLst>
                                      </p:cBhvr>
                                      <p:tavLst>
                                        <p:tav tm="0">
                                          <p:val>
                                            <p:fltVal val="0"/>
                                          </p:val>
                                        </p:tav>
                                        <p:tav tm="100000">
                                          <p:val>
                                            <p:strVal val="#ppt_w"/>
                                          </p:val>
                                        </p:tav>
                                      </p:tavLst>
                                    </p:anim>
                                    <p:anim calcmode="lin" valueType="num">
                                      <p:cBhvr>
                                        <p:cTn id="64" dur="500" fill="hold"/>
                                        <p:tgtEl>
                                          <p:spTgt spid="11"/>
                                        </p:tgtEl>
                                        <p:attrNameLst>
                                          <p:attrName>ppt_h</p:attrName>
                                        </p:attrNameLst>
                                      </p:cBhvr>
                                      <p:tavLst>
                                        <p:tav tm="0">
                                          <p:val>
                                            <p:fltVal val="0"/>
                                          </p:val>
                                        </p:tav>
                                        <p:tav tm="100000">
                                          <p:val>
                                            <p:strVal val="#ppt_h"/>
                                          </p:val>
                                        </p:tav>
                                      </p:tavLst>
                                    </p:anim>
                                    <p:animEffect transition="in" filter="fade">
                                      <p:cBhvr>
                                        <p:cTn id="65" dur="500"/>
                                        <p:tgtEl>
                                          <p:spTgt spid="11"/>
                                        </p:tgtEl>
                                      </p:cBhvr>
                                    </p:animEffect>
                                    <p:anim calcmode="lin" valueType="num">
                                      <p:cBhvr>
                                        <p:cTn id="66" dur="500" fill="hold"/>
                                        <p:tgtEl>
                                          <p:spTgt spid="11"/>
                                        </p:tgtEl>
                                        <p:attrNameLst>
                                          <p:attrName>ppt_x</p:attrName>
                                        </p:attrNameLst>
                                      </p:cBhvr>
                                      <p:tavLst>
                                        <p:tav tm="0">
                                          <p:val>
                                            <p:fltVal val="0.5"/>
                                          </p:val>
                                        </p:tav>
                                        <p:tav tm="100000">
                                          <p:val>
                                            <p:strVal val="#ppt_x"/>
                                          </p:val>
                                        </p:tav>
                                      </p:tavLst>
                                    </p:anim>
                                    <p:anim calcmode="lin" valueType="num">
                                      <p:cBhvr>
                                        <p:cTn id="67" dur="500" fill="hold"/>
                                        <p:tgtEl>
                                          <p:spTgt spid="11"/>
                                        </p:tgtEl>
                                        <p:attrNameLst>
                                          <p:attrName>ppt_y</p:attrName>
                                        </p:attrNameLst>
                                      </p:cBhvr>
                                      <p:tavLst>
                                        <p:tav tm="0">
                                          <p:val>
                                            <p:fltVal val="0.5"/>
                                          </p:val>
                                        </p:tav>
                                        <p:tav tm="100000">
                                          <p:val>
                                            <p:strVal val="#ppt_y"/>
                                          </p:val>
                                        </p:tav>
                                      </p:tavLst>
                                    </p:anim>
                                  </p:childTnLst>
                                </p:cTn>
                              </p:par>
                              <p:par>
                                <p:cTn id="68" presetID="53" presetClass="entr" presetSubtype="528" fill="hold" nodeType="withEffect">
                                  <p:stCondLst>
                                    <p:cond delay="200"/>
                                  </p:stCondLst>
                                  <p:childTnLst>
                                    <p:set>
                                      <p:cBhvr>
                                        <p:cTn id="69" dur="1" fill="hold">
                                          <p:stCondLst>
                                            <p:cond delay="0"/>
                                          </p:stCondLst>
                                        </p:cTn>
                                        <p:tgtEl>
                                          <p:spTgt spid="13"/>
                                        </p:tgtEl>
                                        <p:attrNameLst>
                                          <p:attrName>style.visibility</p:attrName>
                                        </p:attrNameLst>
                                      </p:cBhvr>
                                      <p:to>
                                        <p:strVal val="visible"/>
                                      </p:to>
                                    </p:set>
                                    <p:anim calcmode="lin" valueType="num">
                                      <p:cBhvr>
                                        <p:cTn id="70" dur="500" fill="hold"/>
                                        <p:tgtEl>
                                          <p:spTgt spid="13"/>
                                        </p:tgtEl>
                                        <p:attrNameLst>
                                          <p:attrName>ppt_w</p:attrName>
                                        </p:attrNameLst>
                                      </p:cBhvr>
                                      <p:tavLst>
                                        <p:tav tm="0">
                                          <p:val>
                                            <p:fltVal val="0"/>
                                          </p:val>
                                        </p:tav>
                                        <p:tav tm="100000">
                                          <p:val>
                                            <p:strVal val="#ppt_w"/>
                                          </p:val>
                                        </p:tav>
                                      </p:tavLst>
                                    </p:anim>
                                    <p:anim calcmode="lin" valueType="num">
                                      <p:cBhvr>
                                        <p:cTn id="71" dur="500" fill="hold"/>
                                        <p:tgtEl>
                                          <p:spTgt spid="13"/>
                                        </p:tgtEl>
                                        <p:attrNameLst>
                                          <p:attrName>ppt_h</p:attrName>
                                        </p:attrNameLst>
                                      </p:cBhvr>
                                      <p:tavLst>
                                        <p:tav tm="0">
                                          <p:val>
                                            <p:fltVal val="0"/>
                                          </p:val>
                                        </p:tav>
                                        <p:tav tm="100000">
                                          <p:val>
                                            <p:strVal val="#ppt_h"/>
                                          </p:val>
                                        </p:tav>
                                      </p:tavLst>
                                    </p:anim>
                                    <p:animEffect transition="in" filter="fade">
                                      <p:cBhvr>
                                        <p:cTn id="72" dur="500"/>
                                        <p:tgtEl>
                                          <p:spTgt spid="13"/>
                                        </p:tgtEl>
                                      </p:cBhvr>
                                    </p:animEffect>
                                    <p:anim calcmode="lin" valueType="num">
                                      <p:cBhvr>
                                        <p:cTn id="73" dur="500" fill="hold"/>
                                        <p:tgtEl>
                                          <p:spTgt spid="13"/>
                                        </p:tgtEl>
                                        <p:attrNameLst>
                                          <p:attrName>ppt_x</p:attrName>
                                        </p:attrNameLst>
                                      </p:cBhvr>
                                      <p:tavLst>
                                        <p:tav tm="0">
                                          <p:val>
                                            <p:fltVal val="0.5"/>
                                          </p:val>
                                        </p:tav>
                                        <p:tav tm="100000">
                                          <p:val>
                                            <p:strVal val="#ppt_x"/>
                                          </p:val>
                                        </p:tav>
                                      </p:tavLst>
                                    </p:anim>
                                    <p:anim calcmode="lin" valueType="num">
                                      <p:cBhvr>
                                        <p:cTn id="74" dur="500" fill="hold"/>
                                        <p:tgtEl>
                                          <p:spTgt spid="13"/>
                                        </p:tgtEl>
                                        <p:attrNameLst>
                                          <p:attrName>ppt_y</p:attrName>
                                        </p:attrNameLst>
                                      </p:cBhvr>
                                      <p:tavLst>
                                        <p:tav tm="0">
                                          <p:val>
                                            <p:fltVal val="0.5"/>
                                          </p:val>
                                        </p:tav>
                                        <p:tav tm="100000">
                                          <p:val>
                                            <p:strVal val="#ppt_y"/>
                                          </p:val>
                                        </p:tav>
                                      </p:tavLst>
                                    </p:anim>
                                  </p:childTnLst>
                                </p:cTn>
                              </p:par>
                              <p:par>
                                <p:cTn id="75" presetID="53" presetClass="entr" presetSubtype="528" fill="hold" nodeType="withEffect">
                                  <p:stCondLst>
                                    <p:cond delay="900"/>
                                  </p:stCondLst>
                                  <p:childTnLst>
                                    <p:set>
                                      <p:cBhvr>
                                        <p:cTn id="76" dur="1" fill="hold">
                                          <p:stCondLst>
                                            <p:cond delay="0"/>
                                          </p:stCondLst>
                                        </p:cTn>
                                        <p:tgtEl>
                                          <p:spTgt spid="16"/>
                                        </p:tgtEl>
                                        <p:attrNameLst>
                                          <p:attrName>style.visibility</p:attrName>
                                        </p:attrNameLst>
                                      </p:cBhvr>
                                      <p:to>
                                        <p:strVal val="visible"/>
                                      </p:to>
                                    </p:set>
                                    <p:anim calcmode="lin" valueType="num">
                                      <p:cBhvr>
                                        <p:cTn id="77" dur="500" fill="hold"/>
                                        <p:tgtEl>
                                          <p:spTgt spid="16"/>
                                        </p:tgtEl>
                                        <p:attrNameLst>
                                          <p:attrName>ppt_w</p:attrName>
                                        </p:attrNameLst>
                                      </p:cBhvr>
                                      <p:tavLst>
                                        <p:tav tm="0">
                                          <p:val>
                                            <p:fltVal val="0"/>
                                          </p:val>
                                        </p:tav>
                                        <p:tav tm="100000">
                                          <p:val>
                                            <p:strVal val="#ppt_w"/>
                                          </p:val>
                                        </p:tav>
                                      </p:tavLst>
                                    </p:anim>
                                    <p:anim calcmode="lin" valueType="num">
                                      <p:cBhvr>
                                        <p:cTn id="78" dur="500" fill="hold"/>
                                        <p:tgtEl>
                                          <p:spTgt spid="16"/>
                                        </p:tgtEl>
                                        <p:attrNameLst>
                                          <p:attrName>ppt_h</p:attrName>
                                        </p:attrNameLst>
                                      </p:cBhvr>
                                      <p:tavLst>
                                        <p:tav tm="0">
                                          <p:val>
                                            <p:fltVal val="0"/>
                                          </p:val>
                                        </p:tav>
                                        <p:tav tm="100000">
                                          <p:val>
                                            <p:strVal val="#ppt_h"/>
                                          </p:val>
                                        </p:tav>
                                      </p:tavLst>
                                    </p:anim>
                                    <p:animEffect transition="in" filter="fade">
                                      <p:cBhvr>
                                        <p:cTn id="79" dur="500"/>
                                        <p:tgtEl>
                                          <p:spTgt spid="16"/>
                                        </p:tgtEl>
                                      </p:cBhvr>
                                    </p:animEffect>
                                    <p:anim calcmode="lin" valueType="num">
                                      <p:cBhvr>
                                        <p:cTn id="80" dur="500" fill="hold"/>
                                        <p:tgtEl>
                                          <p:spTgt spid="16"/>
                                        </p:tgtEl>
                                        <p:attrNameLst>
                                          <p:attrName>ppt_x</p:attrName>
                                        </p:attrNameLst>
                                      </p:cBhvr>
                                      <p:tavLst>
                                        <p:tav tm="0">
                                          <p:val>
                                            <p:fltVal val="0.5"/>
                                          </p:val>
                                        </p:tav>
                                        <p:tav tm="100000">
                                          <p:val>
                                            <p:strVal val="#ppt_x"/>
                                          </p:val>
                                        </p:tav>
                                      </p:tavLst>
                                    </p:anim>
                                    <p:anim calcmode="lin" valueType="num">
                                      <p:cBhvr>
                                        <p:cTn id="81" dur="500" fill="hold"/>
                                        <p:tgtEl>
                                          <p:spTgt spid="16"/>
                                        </p:tgtEl>
                                        <p:attrNameLst>
                                          <p:attrName>ppt_y</p:attrName>
                                        </p:attrNameLst>
                                      </p:cBhvr>
                                      <p:tavLst>
                                        <p:tav tm="0">
                                          <p:val>
                                            <p:fltVal val="0.5"/>
                                          </p:val>
                                        </p:tav>
                                        <p:tav tm="100000">
                                          <p:val>
                                            <p:strVal val="#ppt_y"/>
                                          </p:val>
                                        </p:tav>
                                      </p:tavLst>
                                    </p:anim>
                                  </p:childTnLst>
                                </p:cTn>
                              </p:par>
                              <p:par>
                                <p:cTn id="82" presetID="53" presetClass="entr" presetSubtype="528" fill="hold" nodeType="withEffect">
                                  <p:stCondLst>
                                    <p:cond delay="300"/>
                                  </p:stCondLst>
                                  <p:childTnLst>
                                    <p:set>
                                      <p:cBhvr>
                                        <p:cTn id="83" dur="1" fill="hold">
                                          <p:stCondLst>
                                            <p:cond delay="0"/>
                                          </p:stCondLst>
                                        </p:cTn>
                                        <p:tgtEl>
                                          <p:spTgt spid="26"/>
                                        </p:tgtEl>
                                        <p:attrNameLst>
                                          <p:attrName>style.visibility</p:attrName>
                                        </p:attrNameLst>
                                      </p:cBhvr>
                                      <p:to>
                                        <p:strVal val="visible"/>
                                      </p:to>
                                    </p:set>
                                    <p:anim calcmode="lin" valueType="num">
                                      <p:cBhvr>
                                        <p:cTn id="84" dur="500" fill="hold"/>
                                        <p:tgtEl>
                                          <p:spTgt spid="26"/>
                                        </p:tgtEl>
                                        <p:attrNameLst>
                                          <p:attrName>ppt_w</p:attrName>
                                        </p:attrNameLst>
                                      </p:cBhvr>
                                      <p:tavLst>
                                        <p:tav tm="0">
                                          <p:val>
                                            <p:fltVal val="0"/>
                                          </p:val>
                                        </p:tav>
                                        <p:tav tm="100000">
                                          <p:val>
                                            <p:strVal val="#ppt_w"/>
                                          </p:val>
                                        </p:tav>
                                      </p:tavLst>
                                    </p:anim>
                                    <p:anim calcmode="lin" valueType="num">
                                      <p:cBhvr>
                                        <p:cTn id="85" dur="500" fill="hold"/>
                                        <p:tgtEl>
                                          <p:spTgt spid="26"/>
                                        </p:tgtEl>
                                        <p:attrNameLst>
                                          <p:attrName>ppt_h</p:attrName>
                                        </p:attrNameLst>
                                      </p:cBhvr>
                                      <p:tavLst>
                                        <p:tav tm="0">
                                          <p:val>
                                            <p:fltVal val="0"/>
                                          </p:val>
                                        </p:tav>
                                        <p:tav tm="100000">
                                          <p:val>
                                            <p:strVal val="#ppt_h"/>
                                          </p:val>
                                        </p:tav>
                                      </p:tavLst>
                                    </p:anim>
                                    <p:animEffect transition="in" filter="fade">
                                      <p:cBhvr>
                                        <p:cTn id="86" dur="500"/>
                                        <p:tgtEl>
                                          <p:spTgt spid="26"/>
                                        </p:tgtEl>
                                      </p:cBhvr>
                                    </p:animEffect>
                                    <p:anim calcmode="lin" valueType="num">
                                      <p:cBhvr>
                                        <p:cTn id="87" dur="500" fill="hold"/>
                                        <p:tgtEl>
                                          <p:spTgt spid="26"/>
                                        </p:tgtEl>
                                        <p:attrNameLst>
                                          <p:attrName>ppt_x</p:attrName>
                                        </p:attrNameLst>
                                      </p:cBhvr>
                                      <p:tavLst>
                                        <p:tav tm="0">
                                          <p:val>
                                            <p:fltVal val="0.5"/>
                                          </p:val>
                                        </p:tav>
                                        <p:tav tm="100000">
                                          <p:val>
                                            <p:strVal val="#ppt_x"/>
                                          </p:val>
                                        </p:tav>
                                      </p:tavLst>
                                    </p:anim>
                                    <p:anim calcmode="lin" valueType="num">
                                      <p:cBhvr>
                                        <p:cTn id="88" dur="500" fill="hold"/>
                                        <p:tgtEl>
                                          <p:spTgt spid="26"/>
                                        </p:tgtEl>
                                        <p:attrNameLst>
                                          <p:attrName>ppt_y</p:attrName>
                                        </p:attrNameLst>
                                      </p:cBhvr>
                                      <p:tavLst>
                                        <p:tav tm="0">
                                          <p:val>
                                            <p:fltVal val="0.5"/>
                                          </p:val>
                                        </p:tav>
                                        <p:tav tm="100000">
                                          <p:val>
                                            <p:strVal val="#ppt_y"/>
                                          </p:val>
                                        </p:tav>
                                      </p:tavLst>
                                    </p:anim>
                                  </p:childTnLst>
                                </p:cTn>
                              </p:par>
                            </p:childTnLst>
                          </p:cTn>
                        </p:par>
                        <p:par>
                          <p:cTn id="89" fill="hold">
                            <p:stCondLst>
                              <p:cond delay="1600"/>
                            </p:stCondLst>
                            <p:childTnLst>
                              <p:par>
                                <p:cTn id="90" presetID="42" presetClass="entr" presetSubtype="0" fill="hold" grpId="0" nodeType="afterEffect">
                                  <p:stCondLst>
                                    <p:cond delay="0"/>
                                  </p:stCondLst>
                                  <p:childTnLst>
                                    <p:set>
                                      <p:cBhvr>
                                        <p:cTn id="91" dur="1" fill="hold">
                                          <p:stCondLst>
                                            <p:cond delay="0"/>
                                          </p:stCondLst>
                                        </p:cTn>
                                        <p:tgtEl>
                                          <p:spTgt spid="14"/>
                                        </p:tgtEl>
                                        <p:attrNameLst>
                                          <p:attrName>style.visibility</p:attrName>
                                        </p:attrNameLst>
                                      </p:cBhvr>
                                      <p:to>
                                        <p:strVal val="visible"/>
                                      </p:to>
                                    </p:set>
                                    <p:animEffect transition="in" filter="fade">
                                      <p:cBhvr>
                                        <p:cTn id="92" dur="1000"/>
                                        <p:tgtEl>
                                          <p:spTgt spid="14"/>
                                        </p:tgtEl>
                                      </p:cBhvr>
                                    </p:animEffect>
                                    <p:anim calcmode="lin" valueType="num">
                                      <p:cBhvr>
                                        <p:cTn id="93" dur="1000" fill="hold"/>
                                        <p:tgtEl>
                                          <p:spTgt spid="14"/>
                                        </p:tgtEl>
                                        <p:attrNameLst>
                                          <p:attrName>ppt_x</p:attrName>
                                        </p:attrNameLst>
                                      </p:cBhvr>
                                      <p:tavLst>
                                        <p:tav tm="0">
                                          <p:val>
                                            <p:strVal val="#ppt_x"/>
                                          </p:val>
                                        </p:tav>
                                        <p:tav tm="100000">
                                          <p:val>
                                            <p:strVal val="#ppt_x"/>
                                          </p:val>
                                        </p:tav>
                                      </p:tavLst>
                                    </p:anim>
                                    <p:anim calcmode="lin" valueType="num">
                                      <p:cBhvr>
                                        <p:cTn id="9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39819"/>
            <a:ext cx="6294661" cy="522068"/>
            <a:chOff x="994820" y="525519"/>
            <a:chExt cx="5664588" cy="596056"/>
          </a:xfrm>
        </p:grpSpPr>
        <p:grpSp>
          <p:nvGrpSpPr>
            <p:cNvPr id="93" name="组合 92"/>
            <p:cNvGrpSpPr/>
            <p:nvPr/>
          </p:nvGrpSpPr>
          <p:grpSpPr>
            <a:xfrm>
              <a:off x="994820" y="588224"/>
              <a:ext cx="5664588" cy="533351"/>
              <a:chOff x="3532280" y="5343104"/>
              <a:chExt cx="5664588" cy="533351"/>
            </a:xfrm>
          </p:grpSpPr>
          <p:sp>
            <p:nvSpPr>
              <p:cNvPr id="95" name="Freeform 34"/>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363738" y="525519"/>
              <a:ext cx="4898973"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1. Đặc điểm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6479" y="296885"/>
            <a:ext cx="3546206" cy="621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2">
            <a:extLst>
              <a:ext uri="{FF2B5EF4-FFF2-40B4-BE49-F238E27FC236}">
                <a16:creationId xmlns:a16="http://schemas.microsoft.com/office/drawing/2014/main" id="{729307E2-723B-4B02-BE8F-2D4EB5B04CCF}"/>
              </a:ext>
            </a:extLst>
          </p:cNvPr>
          <p:cNvSpPr/>
          <p:nvPr/>
        </p:nvSpPr>
        <p:spPr>
          <a:xfrm>
            <a:off x="994821" y="2153574"/>
            <a:ext cx="6433095" cy="3075374"/>
          </a:xfrm>
          <a:prstGeom prst="cloud">
            <a:avLst/>
          </a:prstGeom>
          <a:solidFill>
            <a:schemeClr val="accent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Thực vật ở rừng nhiệt đới gồm những loại nào?</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4190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39819"/>
            <a:ext cx="6294661" cy="522068"/>
            <a:chOff x="994820" y="525519"/>
            <a:chExt cx="5664588" cy="596056"/>
          </a:xfrm>
        </p:grpSpPr>
        <p:grpSp>
          <p:nvGrpSpPr>
            <p:cNvPr id="93" name="组合 92"/>
            <p:cNvGrpSpPr/>
            <p:nvPr/>
          </p:nvGrpSpPr>
          <p:grpSpPr>
            <a:xfrm>
              <a:off x="994820" y="588224"/>
              <a:ext cx="5664588" cy="533351"/>
              <a:chOff x="3532280" y="5343104"/>
              <a:chExt cx="5664588" cy="533351"/>
            </a:xfrm>
          </p:grpSpPr>
          <p:sp>
            <p:nvSpPr>
              <p:cNvPr id="95" name="Freeform 34"/>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363738" y="525519"/>
              <a:ext cx="4898973"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1. Đặc điểm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6479" y="296885"/>
            <a:ext cx="3546206" cy="621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589FA038-E642-4454-AC4E-9C8ED5E4F332}"/>
              </a:ext>
            </a:extLst>
          </p:cNvPr>
          <p:cNvSpPr txBox="1"/>
          <p:nvPr/>
        </p:nvSpPr>
        <p:spPr>
          <a:xfrm>
            <a:off x="994821" y="1322748"/>
            <a:ext cx="6094520" cy="907749"/>
          </a:xfrm>
          <a:prstGeom prst="rect">
            <a:avLst/>
          </a:prstGeom>
          <a:noFill/>
        </p:spPr>
        <p:txBody>
          <a:bodyPr wrap="square">
            <a:spAutoFit/>
          </a:bodyPr>
          <a:lstStyle/>
          <a:p>
            <a:pPr algn="just" fontAlgn="base">
              <a:lnSpc>
                <a:spcPct val="115000"/>
              </a:lnSpc>
              <a:spcAft>
                <a:spcPts val="0"/>
              </a:spcAft>
            </a:pPr>
            <a:r>
              <a:rPr lang="vi-VN" sz="2400" b="1" dirty="0">
                <a:solidFill>
                  <a:srgbClr val="FFFF00"/>
                </a:solidFill>
                <a:effectLst/>
                <a:latin typeface="Times New Roman" pitchFamily="18" charset="0"/>
                <a:ea typeface="Calibri"/>
                <a:cs typeface="Times New Roman" pitchFamily="18" charset="0"/>
              </a:rPr>
              <a:t>- </a:t>
            </a:r>
            <a:r>
              <a:rPr lang="nl-NL" sz="2400" b="1" dirty="0">
                <a:solidFill>
                  <a:srgbClr val="FFFF00"/>
                </a:solidFill>
                <a:effectLst/>
                <a:latin typeface="Times New Roman" pitchFamily="18" charset="0"/>
                <a:ea typeface="Calibri"/>
                <a:cs typeface="Times New Roman" pitchFamily="18" charset="0"/>
              </a:rPr>
              <a:t>T</a:t>
            </a:r>
            <a:r>
              <a:rPr lang="vi-VN" sz="2400" b="1" dirty="0">
                <a:solidFill>
                  <a:srgbClr val="FFFF00"/>
                </a:solidFill>
                <a:effectLst/>
                <a:latin typeface="Times New Roman" pitchFamily="18" charset="0"/>
                <a:ea typeface="Calibri"/>
                <a:cs typeface="Times New Roman" pitchFamily="18" charset="0"/>
              </a:rPr>
              <a:t>ừ vùng Xích đạo đến hết vành đai nhiệt đới ở cả bán cầu Bắc và bán cầu Nam</a:t>
            </a:r>
            <a:endParaRPr lang="en-US" sz="2400" b="1" dirty="0">
              <a:solidFill>
                <a:srgbClr val="FFFF00"/>
              </a:solidFill>
              <a:effectLst/>
              <a:latin typeface="Times New Roman" pitchFamily="18" charset="0"/>
              <a:ea typeface="Calibri"/>
              <a:cs typeface="Times New Roman" pitchFamily="18" charset="0"/>
            </a:endParaRPr>
          </a:p>
        </p:txBody>
      </p:sp>
      <p:sp>
        <p:nvSpPr>
          <p:cNvPr id="11" name="TextBox 10">
            <a:extLst>
              <a:ext uri="{FF2B5EF4-FFF2-40B4-BE49-F238E27FC236}">
                <a16:creationId xmlns:a16="http://schemas.microsoft.com/office/drawing/2014/main" id="{6BA12D77-BBEA-4476-B16C-466F35BDE671}"/>
              </a:ext>
            </a:extLst>
          </p:cNvPr>
          <p:cNvSpPr txBox="1"/>
          <p:nvPr/>
        </p:nvSpPr>
        <p:spPr>
          <a:xfrm>
            <a:off x="994821" y="2135408"/>
            <a:ext cx="6094520" cy="490199"/>
          </a:xfrm>
          <a:prstGeom prst="rect">
            <a:avLst/>
          </a:prstGeom>
          <a:noFill/>
        </p:spPr>
        <p:txBody>
          <a:bodyPr wrap="square">
            <a:spAutoFit/>
          </a:bodyPr>
          <a:lstStyle/>
          <a:p>
            <a:pPr algn="just" fontAlgn="base">
              <a:lnSpc>
                <a:spcPct val="115000"/>
              </a:lnSpc>
              <a:spcAft>
                <a:spcPts val="0"/>
              </a:spcAft>
            </a:pPr>
            <a:r>
              <a:rPr lang="vi-VN" sz="2400" b="1" dirty="0">
                <a:solidFill>
                  <a:srgbClr val="FFFF00"/>
                </a:solidFill>
                <a:effectLst/>
                <a:latin typeface="Times New Roman" pitchFamily="18" charset="0"/>
                <a:ea typeface="Calibri"/>
                <a:cs typeface="Times New Roman" pitchFamily="18" charset="0"/>
              </a:rPr>
              <a:t>- </a:t>
            </a:r>
            <a:r>
              <a:rPr lang="nl-NL" sz="2400" b="1" dirty="0">
                <a:solidFill>
                  <a:srgbClr val="FFFF00"/>
                </a:solidFill>
                <a:effectLst/>
                <a:latin typeface="Times New Roman" pitchFamily="18" charset="0"/>
                <a:ea typeface="Calibri"/>
                <a:cs typeface="Times New Roman" pitchFamily="18" charset="0"/>
              </a:rPr>
              <a:t>N</a:t>
            </a:r>
            <a:r>
              <a:rPr lang="vi-VN" sz="2400" b="1" dirty="0">
                <a:solidFill>
                  <a:srgbClr val="FFFF00"/>
                </a:solidFill>
                <a:effectLst/>
                <a:latin typeface="Times New Roman" pitchFamily="18" charset="0"/>
                <a:ea typeface="Calibri"/>
                <a:cs typeface="Times New Roman" pitchFamily="18" charset="0"/>
              </a:rPr>
              <a:t>hiệt độ trung bình năm trên 21 °</a:t>
            </a:r>
            <a:r>
              <a:rPr lang="nl-NL" sz="2400" b="1" dirty="0">
                <a:solidFill>
                  <a:srgbClr val="FFFF00"/>
                </a:solidFill>
                <a:effectLst/>
                <a:latin typeface="Times New Roman" pitchFamily="18" charset="0"/>
                <a:ea typeface="Calibri"/>
                <a:cs typeface="Times New Roman" pitchFamily="18" charset="0"/>
              </a:rPr>
              <a:t>C</a:t>
            </a:r>
            <a:endParaRPr lang="en-US" sz="2400" b="1" dirty="0">
              <a:solidFill>
                <a:srgbClr val="FFFF00"/>
              </a:solidFill>
              <a:effectLst/>
              <a:latin typeface="Times New Roman" pitchFamily="18" charset="0"/>
              <a:ea typeface="Calibri"/>
              <a:cs typeface="Times New Roman" pitchFamily="18" charset="0"/>
            </a:endParaRPr>
          </a:p>
        </p:txBody>
      </p:sp>
      <p:sp>
        <p:nvSpPr>
          <p:cNvPr id="12" name="TextBox 11">
            <a:extLst>
              <a:ext uri="{FF2B5EF4-FFF2-40B4-BE49-F238E27FC236}">
                <a16:creationId xmlns:a16="http://schemas.microsoft.com/office/drawing/2014/main" id="{A54B2D0B-F71B-40A5-A9E1-99ECCEEEB472}"/>
              </a:ext>
            </a:extLst>
          </p:cNvPr>
          <p:cNvSpPr txBox="1"/>
          <p:nvPr/>
        </p:nvSpPr>
        <p:spPr>
          <a:xfrm>
            <a:off x="974551" y="2560140"/>
            <a:ext cx="6094520" cy="483017"/>
          </a:xfrm>
          <a:prstGeom prst="rect">
            <a:avLst/>
          </a:prstGeom>
          <a:noFill/>
        </p:spPr>
        <p:txBody>
          <a:bodyPr wrap="square">
            <a:spAutoFit/>
          </a:bodyPr>
          <a:lstStyle/>
          <a:p>
            <a:pPr algn="just" fontAlgn="base">
              <a:lnSpc>
                <a:spcPct val="115000"/>
              </a:lnSpc>
              <a:spcAft>
                <a:spcPts val="0"/>
              </a:spcAft>
            </a:pPr>
            <a:r>
              <a:rPr lang="vi-VN" sz="2400" b="1" dirty="0">
                <a:solidFill>
                  <a:srgbClr val="FFFF00"/>
                </a:solidFill>
                <a:effectLst/>
                <a:latin typeface="Times New Roman" pitchFamily="18" charset="0"/>
                <a:ea typeface="Calibri"/>
                <a:cs typeface="Times New Roman" pitchFamily="18" charset="0"/>
              </a:rPr>
              <a:t>- </a:t>
            </a:r>
            <a:r>
              <a:rPr lang="nl-NL" sz="2400" b="1" dirty="0">
                <a:solidFill>
                  <a:srgbClr val="FFFF00"/>
                </a:solidFill>
                <a:effectLst/>
                <a:latin typeface="Times New Roman" pitchFamily="18" charset="0"/>
                <a:ea typeface="Calibri"/>
                <a:cs typeface="Times New Roman" pitchFamily="18" charset="0"/>
              </a:rPr>
              <a:t>L</a:t>
            </a:r>
            <a:r>
              <a:rPr lang="vi-VN" sz="2400" b="1" dirty="0">
                <a:solidFill>
                  <a:srgbClr val="FFFF00"/>
                </a:solidFill>
                <a:effectLst/>
                <a:latin typeface="Times New Roman" pitchFamily="18" charset="0"/>
                <a:ea typeface="Calibri"/>
                <a:cs typeface="Times New Roman" pitchFamily="18" charset="0"/>
              </a:rPr>
              <a:t>ượng mưa trung bình năm trên 1 700 mm</a:t>
            </a:r>
            <a:endParaRPr lang="en-US" sz="2400" b="1" dirty="0">
              <a:solidFill>
                <a:srgbClr val="FFFF00"/>
              </a:solidFill>
              <a:effectLst/>
              <a:latin typeface="Times New Roman" pitchFamily="18" charset="0"/>
              <a:ea typeface="Calibri"/>
              <a:cs typeface="Times New Roman" pitchFamily="18" charset="0"/>
            </a:endParaRPr>
          </a:p>
        </p:txBody>
      </p:sp>
      <p:sp>
        <p:nvSpPr>
          <p:cNvPr id="13" name="TextBox 12">
            <a:extLst>
              <a:ext uri="{FF2B5EF4-FFF2-40B4-BE49-F238E27FC236}">
                <a16:creationId xmlns:a16="http://schemas.microsoft.com/office/drawing/2014/main" id="{6B68050A-4D9F-4F09-B879-AECF9B287E40}"/>
              </a:ext>
            </a:extLst>
          </p:cNvPr>
          <p:cNvSpPr txBox="1"/>
          <p:nvPr/>
        </p:nvSpPr>
        <p:spPr>
          <a:xfrm>
            <a:off x="974551" y="3043157"/>
            <a:ext cx="7096877" cy="907749"/>
          </a:xfrm>
          <a:prstGeom prst="rect">
            <a:avLst/>
          </a:prstGeom>
          <a:noFill/>
        </p:spPr>
        <p:txBody>
          <a:bodyPr wrap="square">
            <a:spAutoFit/>
          </a:bodyPr>
          <a:lstStyle/>
          <a:p>
            <a:pPr algn="just" fontAlgn="base">
              <a:lnSpc>
                <a:spcPct val="115000"/>
              </a:lnSpc>
              <a:spcAft>
                <a:spcPts val="0"/>
              </a:spcAft>
            </a:pPr>
            <a:r>
              <a:rPr lang="vi-VN" sz="2400" b="1" dirty="0">
                <a:solidFill>
                  <a:srgbClr val="FFFF00"/>
                </a:solidFill>
                <a:effectLst/>
                <a:latin typeface="Times New Roman" pitchFamily="18" charset="0"/>
                <a:ea typeface="Calibri"/>
                <a:cs typeface="Times New Roman" pitchFamily="18" charset="0"/>
              </a:rPr>
              <a:t>- Thực vật: cây thân gỗ, dây leo chẳng chịt; phong lan, tầm gửi, địa y bám trên thân cây</a:t>
            </a:r>
            <a:endParaRPr lang="en-US" sz="2400" b="1" dirty="0">
              <a:solidFill>
                <a:srgbClr val="FFFF00"/>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1029282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E4E121-3947-46BB-AC77-B92DD98FFA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108" y="390617"/>
            <a:ext cx="5433134" cy="6081204"/>
          </a:xfrm>
          <a:prstGeom prst="rect">
            <a:avLst/>
          </a:prstGeom>
        </p:spPr>
      </p:pic>
      <p:pic>
        <p:nvPicPr>
          <p:cNvPr id="5" name="Picture 4">
            <a:extLst>
              <a:ext uri="{FF2B5EF4-FFF2-40B4-BE49-F238E27FC236}">
                <a16:creationId xmlns:a16="http://schemas.microsoft.com/office/drawing/2014/main" id="{DBDBF55F-2A91-4E6E-B6E7-CFA40F5B1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139" y="390617"/>
            <a:ext cx="6036815" cy="6081204"/>
          </a:xfrm>
          <a:prstGeom prst="rect">
            <a:avLst/>
          </a:prstGeom>
        </p:spPr>
      </p:pic>
    </p:spTree>
    <p:extLst>
      <p:ext uri="{BB962C8B-B14F-4D97-AF65-F5344CB8AC3E}">
        <p14:creationId xmlns:p14="http://schemas.microsoft.com/office/powerpoint/2010/main" val="686546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39819"/>
            <a:ext cx="6294661" cy="522068"/>
            <a:chOff x="994820" y="525519"/>
            <a:chExt cx="5664588" cy="596056"/>
          </a:xfrm>
        </p:grpSpPr>
        <p:grpSp>
          <p:nvGrpSpPr>
            <p:cNvPr id="93" name="组合 92"/>
            <p:cNvGrpSpPr/>
            <p:nvPr/>
          </p:nvGrpSpPr>
          <p:grpSpPr>
            <a:xfrm>
              <a:off x="994820" y="588224"/>
              <a:ext cx="5664588" cy="533351"/>
              <a:chOff x="3532280" y="5343104"/>
              <a:chExt cx="5664588" cy="533351"/>
            </a:xfrm>
          </p:grpSpPr>
          <p:sp>
            <p:nvSpPr>
              <p:cNvPr id="95" name="Freeform 34"/>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363738" y="525519"/>
              <a:ext cx="4898973"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1. Đặc điểm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6479" y="296885"/>
            <a:ext cx="3546206" cy="621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2">
            <a:extLst>
              <a:ext uri="{FF2B5EF4-FFF2-40B4-BE49-F238E27FC236}">
                <a16:creationId xmlns:a16="http://schemas.microsoft.com/office/drawing/2014/main" id="{729307E2-723B-4B02-BE8F-2D4EB5B04CCF}"/>
              </a:ext>
            </a:extLst>
          </p:cNvPr>
          <p:cNvSpPr/>
          <p:nvPr/>
        </p:nvSpPr>
        <p:spPr>
          <a:xfrm>
            <a:off x="994821" y="2153574"/>
            <a:ext cx="6433095" cy="3075374"/>
          </a:xfrm>
          <a:prstGeom prst="cloud">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i="1" dirty="0">
                <a:solidFill>
                  <a:schemeClr val="bg1"/>
                </a:solidFill>
                <a:latin typeface="Times New Roman" panose="02020603050405020304" pitchFamily="18" charset="0"/>
                <a:cs typeface="Times New Roman" panose="02020603050405020304" pitchFamily="18" charset="0"/>
              </a:rPr>
              <a:t>Động vật ở rừng nhiệt đới?</a:t>
            </a:r>
            <a:endParaRPr lang="en-US" sz="2800"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6005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39819"/>
            <a:ext cx="6294661" cy="522068"/>
            <a:chOff x="994820" y="525519"/>
            <a:chExt cx="5664588" cy="596056"/>
          </a:xfrm>
        </p:grpSpPr>
        <p:grpSp>
          <p:nvGrpSpPr>
            <p:cNvPr id="93" name="组合 92"/>
            <p:cNvGrpSpPr/>
            <p:nvPr/>
          </p:nvGrpSpPr>
          <p:grpSpPr>
            <a:xfrm>
              <a:off x="994820" y="588224"/>
              <a:ext cx="5664588" cy="533351"/>
              <a:chOff x="3532280" y="5343104"/>
              <a:chExt cx="5664588" cy="533351"/>
            </a:xfrm>
          </p:grpSpPr>
          <p:sp>
            <p:nvSpPr>
              <p:cNvPr id="95" name="Freeform 34"/>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363738" y="525519"/>
              <a:ext cx="4898973"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1. Đặc điểm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6479" y="296885"/>
            <a:ext cx="3546206" cy="621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589FA038-E642-4454-AC4E-9C8ED5E4F332}"/>
              </a:ext>
            </a:extLst>
          </p:cNvPr>
          <p:cNvSpPr txBox="1"/>
          <p:nvPr/>
        </p:nvSpPr>
        <p:spPr>
          <a:xfrm>
            <a:off x="994821" y="1322748"/>
            <a:ext cx="6094520" cy="907749"/>
          </a:xfrm>
          <a:prstGeom prst="rect">
            <a:avLst/>
          </a:prstGeom>
          <a:noFill/>
        </p:spPr>
        <p:txBody>
          <a:bodyPr wrap="square">
            <a:spAutoFit/>
          </a:bodyPr>
          <a:lstStyle/>
          <a:p>
            <a:pPr algn="just" fontAlgn="base">
              <a:lnSpc>
                <a:spcPct val="115000"/>
              </a:lnSpc>
              <a:spcAft>
                <a:spcPts val="0"/>
              </a:spcAft>
            </a:pPr>
            <a:r>
              <a:rPr lang="vi-VN" sz="2400" b="1" dirty="0">
                <a:solidFill>
                  <a:srgbClr val="FFFF00"/>
                </a:solidFill>
                <a:effectLst/>
                <a:latin typeface="Times New Roman" pitchFamily="18" charset="0"/>
                <a:ea typeface="Calibri"/>
                <a:cs typeface="Times New Roman" pitchFamily="18" charset="0"/>
              </a:rPr>
              <a:t>- </a:t>
            </a:r>
            <a:r>
              <a:rPr lang="nl-NL" sz="2400" b="1" dirty="0">
                <a:solidFill>
                  <a:srgbClr val="FFFF00"/>
                </a:solidFill>
                <a:effectLst/>
                <a:latin typeface="Times New Roman" pitchFamily="18" charset="0"/>
                <a:ea typeface="Calibri"/>
                <a:cs typeface="Times New Roman" pitchFamily="18" charset="0"/>
              </a:rPr>
              <a:t>T</a:t>
            </a:r>
            <a:r>
              <a:rPr lang="vi-VN" sz="2400" b="1" dirty="0">
                <a:solidFill>
                  <a:srgbClr val="FFFF00"/>
                </a:solidFill>
                <a:effectLst/>
                <a:latin typeface="Times New Roman" pitchFamily="18" charset="0"/>
                <a:ea typeface="Calibri"/>
                <a:cs typeface="Times New Roman" pitchFamily="18" charset="0"/>
              </a:rPr>
              <a:t>ừ vùng Xích đạo đến hết vành đai nhiệt đới ở cả bán cầu Bắc và bán cầu Nam</a:t>
            </a:r>
            <a:endParaRPr lang="en-US" sz="2400" b="1" dirty="0">
              <a:solidFill>
                <a:srgbClr val="FFFF00"/>
              </a:solidFill>
              <a:effectLst/>
              <a:latin typeface="Times New Roman" pitchFamily="18" charset="0"/>
              <a:ea typeface="Calibri"/>
              <a:cs typeface="Times New Roman" pitchFamily="18" charset="0"/>
            </a:endParaRPr>
          </a:p>
        </p:txBody>
      </p:sp>
      <p:sp>
        <p:nvSpPr>
          <p:cNvPr id="11" name="TextBox 10">
            <a:extLst>
              <a:ext uri="{FF2B5EF4-FFF2-40B4-BE49-F238E27FC236}">
                <a16:creationId xmlns:a16="http://schemas.microsoft.com/office/drawing/2014/main" id="{6BA12D77-BBEA-4476-B16C-466F35BDE671}"/>
              </a:ext>
            </a:extLst>
          </p:cNvPr>
          <p:cNvSpPr txBox="1"/>
          <p:nvPr/>
        </p:nvSpPr>
        <p:spPr>
          <a:xfrm>
            <a:off x="994821" y="2135408"/>
            <a:ext cx="6094520" cy="490199"/>
          </a:xfrm>
          <a:prstGeom prst="rect">
            <a:avLst/>
          </a:prstGeom>
          <a:noFill/>
        </p:spPr>
        <p:txBody>
          <a:bodyPr wrap="square">
            <a:spAutoFit/>
          </a:bodyPr>
          <a:lstStyle/>
          <a:p>
            <a:pPr algn="just" fontAlgn="base">
              <a:lnSpc>
                <a:spcPct val="115000"/>
              </a:lnSpc>
              <a:spcAft>
                <a:spcPts val="0"/>
              </a:spcAft>
            </a:pPr>
            <a:r>
              <a:rPr lang="vi-VN" sz="2400" b="1" dirty="0">
                <a:solidFill>
                  <a:srgbClr val="FFFF00"/>
                </a:solidFill>
                <a:effectLst/>
                <a:latin typeface="Times New Roman" pitchFamily="18" charset="0"/>
                <a:ea typeface="Calibri"/>
                <a:cs typeface="Times New Roman" pitchFamily="18" charset="0"/>
              </a:rPr>
              <a:t>- </a:t>
            </a:r>
            <a:r>
              <a:rPr lang="nl-NL" sz="2400" b="1" dirty="0">
                <a:solidFill>
                  <a:srgbClr val="FFFF00"/>
                </a:solidFill>
                <a:effectLst/>
                <a:latin typeface="Times New Roman" pitchFamily="18" charset="0"/>
                <a:ea typeface="Calibri"/>
                <a:cs typeface="Times New Roman" pitchFamily="18" charset="0"/>
              </a:rPr>
              <a:t>N</a:t>
            </a:r>
            <a:r>
              <a:rPr lang="vi-VN" sz="2400" b="1" dirty="0">
                <a:solidFill>
                  <a:srgbClr val="FFFF00"/>
                </a:solidFill>
                <a:effectLst/>
                <a:latin typeface="Times New Roman" pitchFamily="18" charset="0"/>
                <a:ea typeface="Calibri"/>
                <a:cs typeface="Times New Roman" pitchFamily="18" charset="0"/>
              </a:rPr>
              <a:t>hiệt độ trung bình năm trên 21 °</a:t>
            </a:r>
            <a:r>
              <a:rPr lang="nl-NL" sz="2400" b="1" dirty="0">
                <a:solidFill>
                  <a:srgbClr val="FFFF00"/>
                </a:solidFill>
                <a:effectLst/>
                <a:latin typeface="Times New Roman" pitchFamily="18" charset="0"/>
                <a:ea typeface="Calibri"/>
                <a:cs typeface="Times New Roman" pitchFamily="18" charset="0"/>
              </a:rPr>
              <a:t>C</a:t>
            </a:r>
            <a:endParaRPr lang="en-US" sz="2400" b="1" dirty="0">
              <a:solidFill>
                <a:srgbClr val="FFFF00"/>
              </a:solidFill>
              <a:effectLst/>
              <a:latin typeface="Times New Roman" pitchFamily="18" charset="0"/>
              <a:ea typeface="Calibri"/>
              <a:cs typeface="Times New Roman" pitchFamily="18" charset="0"/>
            </a:endParaRPr>
          </a:p>
        </p:txBody>
      </p:sp>
      <p:sp>
        <p:nvSpPr>
          <p:cNvPr id="12" name="TextBox 11">
            <a:extLst>
              <a:ext uri="{FF2B5EF4-FFF2-40B4-BE49-F238E27FC236}">
                <a16:creationId xmlns:a16="http://schemas.microsoft.com/office/drawing/2014/main" id="{A54B2D0B-F71B-40A5-A9E1-99ECCEEEB472}"/>
              </a:ext>
            </a:extLst>
          </p:cNvPr>
          <p:cNvSpPr txBox="1"/>
          <p:nvPr/>
        </p:nvSpPr>
        <p:spPr>
          <a:xfrm>
            <a:off x="974551" y="2560140"/>
            <a:ext cx="6094520" cy="483017"/>
          </a:xfrm>
          <a:prstGeom prst="rect">
            <a:avLst/>
          </a:prstGeom>
          <a:noFill/>
        </p:spPr>
        <p:txBody>
          <a:bodyPr wrap="square">
            <a:spAutoFit/>
          </a:bodyPr>
          <a:lstStyle/>
          <a:p>
            <a:pPr algn="just" fontAlgn="base">
              <a:lnSpc>
                <a:spcPct val="115000"/>
              </a:lnSpc>
              <a:spcAft>
                <a:spcPts val="0"/>
              </a:spcAft>
            </a:pPr>
            <a:r>
              <a:rPr lang="vi-VN" sz="2400" b="1" dirty="0">
                <a:solidFill>
                  <a:srgbClr val="FFFF00"/>
                </a:solidFill>
                <a:effectLst/>
                <a:latin typeface="Times New Roman" pitchFamily="18" charset="0"/>
                <a:ea typeface="Calibri"/>
                <a:cs typeface="Times New Roman" pitchFamily="18" charset="0"/>
              </a:rPr>
              <a:t>- </a:t>
            </a:r>
            <a:r>
              <a:rPr lang="nl-NL" sz="2400" b="1" dirty="0">
                <a:solidFill>
                  <a:srgbClr val="FFFF00"/>
                </a:solidFill>
                <a:effectLst/>
                <a:latin typeface="Times New Roman" pitchFamily="18" charset="0"/>
                <a:ea typeface="Calibri"/>
                <a:cs typeface="Times New Roman" pitchFamily="18" charset="0"/>
              </a:rPr>
              <a:t>L</a:t>
            </a:r>
            <a:r>
              <a:rPr lang="vi-VN" sz="2400" b="1" dirty="0">
                <a:solidFill>
                  <a:srgbClr val="FFFF00"/>
                </a:solidFill>
                <a:effectLst/>
                <a:latin typeface="Times New Roman" pitchFamily="18" charset="0"/>
                <a:ea typeface="Calibri"/>
                <a:cs typeface="Times New Roman" pitchFamily="18" charset="0"/>
              </a:rPr>
              <a:t>ượng mưa trung bình năm trên 1 700 mm</a:t>
            </a:r>
            <a:endParaRPr lang="en-US" sz="2400" b="1" dirty="0">
              <a:solidFill>
                <a:srgbClr val="FFFF00"/>
              </a:solidFill>
              <a:effectLst/>
              <a:latin typeface="Times New Roman" pitchFamily="18" charset="0"/>
              <a:ea typeface="Calibri"/>
              <a:cs typeface="Times New Roman" pitchFamily="18" charset="0"/>
            </a:endParaRPr>
          </a:p>
        </p:txBody>
      </p:sp>
      <p:sp>
        <p:nvSpPr>
          <p:cNvPr id="13" name="TextBox 12">
            <a:extLst>
              <a:ext uri="{FF2B5EF4-FFF2-40B4-BE49-F238E27FC236}">
                <a16:creationId xmlns:a16="http://schemas.microsoft.com/office/drawing/2014/main" id="{6B68050A-4D9F-4F09-B879-AECF9B287E40}"/>
              </a:ext>
            </a:extLst>
          </p:cNvPr>
          <p:cNvSpPr txBox="1"/>
          <p:nvPr/>
        </p:nvSpPr>
        <p:spPr>
          <a:xfrm>
            <a:off x="974551" y="3043157"/>
            <a:ext cx="7096877" cy="907749"/>
          </a:xfrm>
          <a:prstGeom prst="rect">
            <a:avLst/>
          </a:prstGeom>
          <a:noFill/>
        </p:spPr>
        <p:txBody>
          <a:bodyPr wrap="square">
            <a:spAutoFit/>
          </a:bodyPr>
          <a:lstStyle/>
          <a:p>
            <a:pPr algn="just" fontAlgn="base">
              <a:lnSpc>
                <a:spcPct val="115000"/>
              </a:lnSpc>
              <a:spcAft>
                <a:spcPts val="0"/>
              </a:spcAft>
            </a:pPr>
            <a:r>
              <a:rPr lang="vi-VN" sz="2400" b="1" dirty="0">
                <a:solidFill>
                  <a:srgbClr val="FFFF00"/>
                </a:solidFill>
                <a:effectLst/>
                <a:latin typeface="Times New Roman" pitchFamily="18" charset="0"/>
                <a:ea typeface="Calibri"/>
                <a:cs typeface="Times New Roman" pitchFamily="18" charset="0"/>
              </a:rPr>
              <a:t>- Thực vật: cây thân gỗ, dây leo chẳng chịt; phong lan, tầm gửi, địa y bám trên thân cây</a:t>
            </a:r>
            <a:endParaRPr lang="en-US" sz="2400" b="1" dirty="0">
              <a:solidFill>
                <a:srgbClr val="FFFF00"/>
              </a:solidFill>
              <a:effectLst/>
              <a:latin typeface="Times New Roman" pitchFamily="18" charset="0"/>
              <a:ea typeface="Calibri"/>
              <a:cs typeface="Times New Roman" pitchFamily="18" charset="0"/>
            </a:endParaRPr>
          </a:p>
        </p:txBody>
      </p:sp>
      <p:sp>
        <p:nvSpPr>
          <p:cNvPr id="14" name="TextBox 13">
            <a:extLst>
              <a:ext uri="{FF2B5EF4-FFF2-40B4-BE49-F238E27FC236}">
                <a16:creationId xmlns:a16="http://schemas.microsoft.com/office/drawing/2014/main" id="{F08D59B1-E658-4ED0-9A7D-AE81B35D5FC7}"/>
              </a:ext>
            </a:extLst>
          </p:cNvPr>
          <p:cNvSpPr txBox="1"/>
          <p:nvPr/>
        </p:nvSpPr>
        <p:spPr>
          <a:xfrm>
            <a:off x="974551" y="3950906"/>
            <a:ext cx="7166272" cy="907749"/>
          </a:xfrm>
          <a:prstGeom prst="rect">
            <a:avLst/>
          </a:prstGeom>
          <a:noFill/>
        </p:spPr>
        <p:txBody>
          <a:bodyPr wrap="square">
            <a:spAutoFit/>
          </a:bodyPr>
          <a:lstStyle/>
          <a:p>
            <a:pPr algn="just" fontAlgn="base">
              <a:lnSpc>
                <a:spcPct val="115000"/>
              </a:lnSpc>
              <a:spcAft>
                <a:spcPts val="0"/>
              </a:spcAft>
            </a:pPr>
            <a:r>
              <a:rPr lang="vi-VN" sz="2400" b="1" dirty="0">
                <a:solidFill>
                  <a:srgbClr val="FFFF00"/>
                </a:solidFill>
                <a:effectLst/>
                <a:latin typeface="Times New Roman" pitchFamily="18" charset="0"/>
                <a:ea typeface="Calibri"/>
                <a:cs typeface="Times New Roman" pitchFamily="18" charset="0"/>
              </a:rPr>
              <a:t>- Động vật rất phong phú như khỉ, vượn,... nhiều loài chim ăn quả có màu sắc sặc sỡ</a:t>
            </a:r>
            <a:endParaRPr lang="en-US" sz="2400" b="1" dirty="0">
              <a:solidFill>
                <a:srgbClr val="FFFF00"/>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3631143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66EFF9-D99B-49AA-9C0F-97332B82ED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770" y="337351"/>
            <a:ext cx="5847333" cy="6196613"/>
          </a:xfrm>
          <a:prstGeom prst="rect">
            <a:avLst/>
          </a:prstGeom>
        </p:spPr>
      </p:pic>
      <p:sp>
        <p:nvSpPr>
          <p:cNvPr id="2" name="TextBox 1">
            <a:extLst>
              <a:ext uri="{FF2B5EF4-FFF2-40B4-BE49-F238E27FC236}">
                <a16:creationId xmlns:a16="http://schemas.microsoft.com/office/drawing/2014/main" id="{8CD4D561-1D9E-4E18-B362-24AAA06C5FDD}"/>
              </a:ext>
            </a:extLst>
          </p:cNvPr>
          <p:cNvSpPr txBox="1"/>
          <p:nvPr/>
        </p:nvSpPr>
        <p:spPr>
          <a:xfrm>
            <a:off x="6871317" y="2894120"/>
            <a:ext cx="2077374" cy="461665"/>
          </a:xfrm>
          <a:prstGeom prst="rect">
            <a:avLst/>
          </a:prstGeom>
          <a:solidFill>
            <a:srgbClr val="FFFF00"/>
          </a:solidFill>
        </p:spPr>
        <p:txBody>
          <a:bodyPr wrap="square" rtlCol="0">
            <a:spAutoFit/>
          </a:bodyPr>
          <a:lstStyle/>
          <a:p>
            <a:r>
              <a:rPr lang="vi-VN" sz="2400" b="1" dirty="0"/>
              <a:t>Vượn mực</a:t>
            </a:r>
            <a:endParaRPr lang="en-US" sz="2400" b="1" dirty="0"/>
          </a:p>
        </p:txBody>
      </p:sp>
    </p:spTree>
    <p:extLst>
      <p:ext uri="{BB962C8B-B14F-4D97-AF65-F5344CB8AC3E}">
        <p14:creationId xmlns:p14="http://schemas.microsoft.com/office/powerpoint/2010/main" val="307318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5B35A5-3B4B-47B0-868B-81ADDD3051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9151" y="354042"/>
            <a:ext cx="6809080" cy="6108902"/>
          </a:xfrm>
          <a:prstGeom prst="rect">
            <a:avLst/>
          </a:prstGeom>
        </p:spPr>
      </p:pic>
      <p:sp>
        <p:nvSpPr>
          <p:cNvPr id="2" name="TextBox 1">
            <a:extLst>
              <a:ext uri="{FF2B5EF4-FFF2-40B4-BE49-F238E27FC236}">
                <a16:creationId xmlns:a16="http://schemas.microsoft.com/office/drawing/2014/main" id="{8496D964-E159-4F85-BD1F-3B09BD67BD1C}"/>
              </a:ext>
            </a:extLst>
          </p:cNvPr>
          <p:cNvSpPr txBox="1"/>
          <p:nvPr/>
        </p:nvSpPr>
        <p:spPr>
          <a:xfrm>
            <a:off x="1677879" y="2734322"/>
            <a:ext cx="2148396" cy="461665"/>
          </a:xfrm>
          <a:prstGeom prst="rect">
            <a:avLst/>
          </a:prstGeom>
          <a:solidFill>
            <a:srgbClr val="FFFF00"/>
          </a:solidFill>
        </p:spPr>
        <p:txBody>
          <a:bodyPr wrap="square" rtlCol="0">
            <a:spAutoFit/>
          </a:bodyPr>
          <a:lstStyle/>
          <a:p>
            <a:r>
              <a:rPr lang="vi-VN" sz="2400" b="1" dirty="0"/>
              <a:t>Khỉ đầu sóc</a:t>
            </a:r>
            <a:endParaRPr lang="en-US" sz="2400" b="1" dirty="0"/>
          </a:p>
        </p:txBody>
      </p:sp>
    </p:spTree>
    <p:extLst>
      <p:ext uri="{BB962C8B-B14F-4D97-AF65-F5344CB8AC3E}">
        <p14:creationId xmlns:p14="http://schemas.microsoft.com/office/powerpoint/2010/main" val="35898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E2A8FD-1D75-4319-A4CB-7E98BECB89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770" y="354041"/>
            <a:ext cx="11591185" cy="4999194"/>
          </a:xfrm>
          <a:prstGeom prst="rect">
            <a:avLst/>
          </a:prstGeom>
        </p:spPr>
      </p:pic>
      <p:sp>
        <p:nvSpPr>
          <p:cNvPr id="2" name="TextBox 1">
            <a:extLst>
              <a:ext uri="{FF2B5EF4-FFF2-40B4-BE49-F238E27FC236}">
                <a16:creationId xmlns:a16="http://schemas.microsoft.com/office/drawing/2014/main" id="{D81BEB9B-3BB9-4A94-86BF-02E1F12B8DF7}"/>
              </a:ext>
            </a:extLst>
          </p:cNvPr>
          <p:cNvSpPr txBox="1"/>
          <p:nvPr/>
        </p:nvSpPr>
        <p:spPr>
          <a:xfrm>
            <a:off x="4785063" y="5717220"/>
            <a:ext cx="2760955" cy="461665"/>
          </a:xfrm>
          <a:prstGeom prst="rect">
            <a:avLst/>
          </a:prstGeom>
          <a:solidFill>
            <a:srgbClr val="FFFF00"/>
          </a:solidFill>
        </p:spPr>
        <p:txBody>
          <a:bodyPr wrap="square" rtlCol="0">
            <a:spAutoFit/>
          </a:bodyPr>
          <a:lstStyle/>
          <a:p>
            <a:r>
              <a:rPr lang="vi-VN" sz="2400" b="1" dirty="0"/>
              <a:t>Đà điểu đầu mèo</a:t>
            </a:r>
            <a:endParaRPr lang="en-US" sz="2400" b="1" dirty="0"/>
          </a:p>
        </p:txBody>
      </p:sp>
    </p:spTree>
    <p:extLst>
      <p:ext uri="{BB962C8B-B14F-4D97-AF65-F5344CB8AC3E}">
        <p14:creationId xmlns:p14="http://schemas.microsoft.com/office/powerpoint/2010/main" val="66091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39819"/>
            <a:ext cx="6294661" cy="522068"/>
            <a:chOff x="994820" y="525519"/>
            <a:chExt cx="5664588" cy="596056"/>
          </a:xfrm>
        </p:grpSpPr>
        <p:grpSp>
          <p:nvGrpSpPr>
            <p:cNvPr id="93" name="组合 92"/>
            <p:cNvGrpSpPr/>
            <p:nvPr/>
          </p:nvGrpSpPr>
          <p:grpSpPr>
            <a:xfrm>
              <a:off x="994820" y="588224"/>
              <a:ext cx="5664588" cy="533351"/>
              <a:chOff x="3532280" y="5343104"/>
              <a:chExt cx="5664588" cy="533351"/>
            </a:xfrm>
          </p:grpSpPr>
          <p:sp>
            <p:nvSpPr>
              <p:cNvPr id="95" name="Freeform 34"/>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363738" y="525519"/>
              <a:ext cx="4898973"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1. Đặc điểm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6479" y="296885"/>
            <a:ext cx="3546206" cy="621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2">
            <a:extLst>
              <a:ext uri="{FF2B5EF4-FFF2-40B4-BE49-F238E27FC236}">
                <a16:creationId xmlns:a16="http://schemas.microsoft.com/office/drawing/2014/main" id="{729307E2-723B-4B02-BE8F-2D4EB5B04CCF}"/>
              </a:ext>
            </a:extLst>
          </p:cNvPr>
          <p:cNvSpPr/>
          <p:nvPr/>
        </p:nvSpPr>
        <p:spPr>
          <a:xfrm>
            <a:off x="994821" y="2153574"/>
            <a:ext cx="6433095" cy="3075374"/>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accent2">
                    <a:lumMod val="75000"/>
                  </a:schemeClr>
                </a:solidFill>
                <a:latin typeface="Times New Roman" panose="02020603050405020304" pitchFamily="18" charset="0"/>
                <a:cs typeface="Times New Roman" panose="02020603050405020304" pitchFamily="18" charset="0"/>
              </a:rPr>
              <a:t>Có mấy kiểu rừng nhiệt đới?</a:t>
            </a:r>
            <a:endParaRPr lang="en-US" sz="2800"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8523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C5AD98-096A-4983-B110-2B7FFDCDAC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963" y="363984"/>
            <a:ext cx="11567604" cy="4740676"/>
          </a:xfrm>
          <a:prstGeom prst="rect">
            <a:avLst/>
          </a:prstGeom>
        </p:spPr>
      </p:pic>
      <p:sp>
        <p:nvSpPr>
          <p:cNvPr id="4" name="TextBox 3">
            <a:extLst>
              <a:ext uri="{FF2B5EF4-FFF2-40B4-BE49-F238E27FC236}">
                <a16:creationId xmlns:a16="http://schemas.microsoft.com/office/drawing/2014/main" id="{8DBECA13-8C19-475E-AD6A-A17841BF22D1}"/>
              </a:ext>
            </a:extLst>
          </p:cNvPr>
          <p:cNvSpPr txBox="1"/>
          <p:nvPr/>
        </p:nvSpPr>
        <p:spPr>
          <a:xfrm>
            <a:off x="4048217" y="5415378"/>
            <a:ext cx="3595456" cy="523220"/>
          </a:xfrm>
          <a:prstGeom prst="rect">
            <a:avLst/>
          </a:prstGeom>
          <a:solidFill>
            <a:schemeClr val="accent2"/>
          </a:solidFill>
        </p:spPr>
        <p:txBody>
          <a:bodyPr wrap="square" rtlCol="0">
            <a:spAutoFit/>
          </a:bodyPr>
          <a:lstStyle/>
          <a:p>
            <a:r>
              <a:rPr lang="vi-VN" sz="2800" dirty="0"/>
              <a:t>Rừng mưa nhiệt đới</a:t>
            </a:r>
            <a:endParaRPr lang="en-US" sz="2800" dirty="0"/>
          </a:p>
        </p:txBody>
      </p:sp>
    </p:spTree>
    <p:extLst>
      <p:ext uri="{BB962C8B-B14F-4D97-AF65-F5344CB8AC3E}">
        <p14:creationId xmlns:p14="http://schemas.microsoft.com/office/powerpoint/2010/main" val="4130409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0" y="403966"/>
            <a:ext cx="3731017" cy="831909"/>
            <a:chOff x="994820" y="289666"/>
            <a:chExt cx="5886671" cy="831909"/>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289666"/>
              <a:ext cx="4269734" cy="769441"/>
            </a:xfrm>
            <a:prstGeom prst="rect">
              <a:avLst/>
            </a:prstGeom>
            <a:noFill/>
          </p:spPr>
          <p:txBody>
            <a:bodyPr wrap="none" rtlCol="0">
              <a:spAutoFit/>
            </a:bodyPr>
            <a:lstStyle/>
            <a:p>
              <a:r>
                <a:rPr lang="en-US" altLang="zh-CN" sz="4400" b="1" dirty="0">
                  <a:solidFill>
                    <a:srgbClr val="FF0000"/>
                  </a:solidFill>
                  <a:latin typeface="汉仪喵魂体W" panose="00020600040101010101" pitchFamily="18" charset="-122"/>
                  <a:ea typeface="汉仪喵魂体W" panose="00020600040101010101" pitchFamily="18" charset="-122"/>
                </a:rPr>
                <a:t>MỞ ĐẦU</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1965" y="1235876"/>
            <a:ext cx="9541566" cy="5340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5606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296E5B-84F0-42D7-A4C5-D55B9B3CD519}"/>
              </a:ext>
            </a:extLst>
          </p:cNvPr>
          <p:cNvSpPr txBox="1"/>
          <p:nvPr/>
        </p:nvSpPr>
        <p:spPr>
          <a:xfrm>
            <a:off x="4136992" y="5646196"/>
            <a:ext cx="3968319" cy="523220"/>
          </a:xfrm>
          <a:prstGeom prst="rect">
            <a:avLst/>
          </a:prstGeom>
          <a:solidFill>
            <a:schemeClr val="accent2"/>
          </a:solidFill>
        </p:spPr>
        <p:txBody>
          <a:bodyPr wrap="square" rtlCol="0">
            <a:spAutoFit/>
          </a:bodyPr>
          <a:lstStyle/>
          <a:p>
            <a:r>
              <a:rPr lang="vi-VN" sz="2800" dirty="0"/>
              <a:t>Rừng nhiệt đới gió mùa</a:t>
            </a:r>
            <a:endParaRPr lang="en-US" sz="2800" dirty="0"/>
          </a:p>
        </p:txBody>
      </p:sp>
      <p:pic>
        <p:nvPicPr>
          <p:cNvPr id="6" name="Picture 5">
            <a:extLst>
              <a:ext uri="{FF2B5EF4-FFF2-40B4-BE49-F238E27FC236}">
                <a16:creationId xmlns:a16="http://schemas.microsoft.com/office/drawing/2014/main" id="{40B1810C-1394-4131-87A3-2BAAD690D0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718" y="337351"/>
            <a:ext cx="11576481" cy="5125338"/>
          </a:xfrm>
          <a:prstGeom prst="rect">
            <a:avLst/>
          </a:prstGeom>
        </p:spPr>
      </p:pic>
    </p:spTree>
    <p:extLst>
      <p:ext uri="{BB962C8B-B14F-4D97-AF65-F5344CB8AC3E}">
        <p14:creationId xmlns:p14="http://schemas.microsoft.com/office/powerpoint/2010/main" val="4051803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39819"/>
            <a:ext cx="6294661" cy="522068"/>
            <a:chOff x="994820" y="525519"/>
            <a:chExt cx="5664588" cy="596056"/>
          </a:xfrm>
        </p:grpSpPr>
        <p:grpSp>
          <p:nvGrpSpPr>
            <p:cNvPr id="93" name="组合 92"/>
            <p:cNvGrpSpPr/>
            <p:nvPr/>
          </p:nvGrpSpPr>
          <p:grpSpPr>
            <a:xfrm>
              <a:off x="994820" y="588224"/>
              <a:ext cx="5664588" cy="533351"/>
              <a:chOff x="3532280" y="5343104"/>
              <a:chExt cx="5664588" cy="533351"/>
            </a:xfrm>
          </p:grpSpPr>
          <p:sp>
            <p:nvSpPr>
              <p:cNvPr id="95" name="Freeform 34"/>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363738" y="525519"/>
              <a:ext cx="4898973"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1. Đặc điểm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6479" y="296885"/>
            <a:ext cx="3546206" cy="621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589FA038-E642-4454-AC4E-9C8ED5E4F332}"/>
              </a:ext>
            </a:extLst>
          </p:cNvPr>
          <p:cNvSpPr txBox="1"/>
          <p:nvPr/>
        </p:nvSpPr>
        <p:spPr>
          <a:xfrm>
            <a:off x="994821" y="1322748"/>
            <a:ext cx="6094520" cy="907749"/>
          </a:xfrm>
          <a:prstGeom prst="rect">
            <a:avLst/>
          </a:prstGeom>
          <a:noFill/>
        </p:spPr>
        <p:txBody>
          <a:bodyPr wrap="square">
            <a:spAutoFit/>
          </a:bodyPr>
          <a:lstStyle/>
          <a:p>
            <a:pPr algn="just" fontAlgn="base">
              <a:lnSpc>
                <a:spcPct val="115000"/>
              </a:lnSpc>
              <a:spcAft>
                <a:spcPts val="0"/>
              </a:spcAft>
            </a:pPr>
            <a:r>
              <a:rPr lang="vi-VN" sz="2400" b="1" dirty="0">
                <a:solidFill>
                  <a:srgbClr val="FFFF00"/>
                </a:solidFill>
                <a:effectLst/>
                <a:latin typeface="Times New Roman" pitchFamily="18" charset="0"/>
                <a:ea typeface="Calibri"/>
                <a:cs typeface="Times New Roman" pitchFamily="18" charset="0"/>
              </a:rPr>
              <a:t>- </a:t>
            </a:r>
            <a:r>
              <a:rPr lang="nl-NL" sz="2400" b="1" dirty="0">
                <a:solidFill>
                  <a:srgbClr val="FFFF00"/>
                </a:solidFill>
                <a:effectLst/>
                <a:latin typeface="Times New Roman" pitchFamily="18" charset="0"/>
                <a:ea typeface="Calibri"/>
                <a:cs typeface="Times New Roman" pitchFamily="18" charset="0"/>
              </a:rPr>
              <a:t>T</a:t>
            </a:r>
            <a:r>
              <a:rPr lang="vi-VN" sz="2400" b="1" dirty="0">
                <a:solidFill>
                  <a:srgbClr val="FFFF00"/>
                </a:solidFill>
                <a:effectLst/>
                <a:latin typeface="Times New Roman" pitchFamily="18" charset="0"/>
                <a:ea typeface="Calibri"/>
                <a:cs typeface="Times New Roman" pitchFamily="18" charset="0"/>
              </a:rPr>
              <a:t>ừ vùng Xích đạo đến hết vành đai nhiệt đới ở cả bán cầu Bắc và bán cầu Nam</a:t>
            </a:r>
            <a:endParaRPr lang="en-US" sz="2400" b="1" dirty="0">
              <a:solidFill>
                <a:srgbClr val="FFFF00"/>
              </a:solidFill>
              <a:effectLst/>
              <a:latin typeface="Times New Roman" pitchFamily="18" charset="0"/>
              <a:ea typeface="Calibri"/>
              <a:cs typeface="Times New Roman" pitchFamily="18" charset="0"/>
            </a:endParaRPr>
          </a:p>
        </p:txBody>
      </p:sp>
      <p:sp>
        <p:nvSpPr>
          <p:cNvPr id="11" name="TextBox 10">
            <a:extLst>
              <a:ext uri="{FF2B5EF4-FFF2-40B4-BE49-F238E27FC236}">
                <a16:creationId xmlns:a16="http://schemas.microsoft.com/office/drawing/2014/main" id="{6BA12D77-BBEA-4476-B16C-466F35BDE671}"/>
              </a:ext>
            </a:extLst>
          </p:cNvPr>
          <p:cNvSpPr txBox="1"/>
          <p:nvPr/>
        </p:nvSpPr>
        <p:spPr>
          <a:xfrm>
            <a:off x="994821" y="2135408"/>
            <a:ext cx="6094520" cy="490199"/>
          </a:xfrm>
          <a:prstGeom prst="rect">
            <a:avLst/>
          </a:prstGeom>
          <a:noFill/>
        </p:spPr>
        <p:txBody>
          <a:bodyPr wrap="square">
            <a:spAutoFit/>
          </a:bodyPr>
          <a:lstStyle/>
          <a:p>
            <a:pPr algn="just" fontAlgn="base">
              <a:lnSpc>
                <a:spcPct val="115000"/>
              </a:lnSpc>
              <a:spcAft>
                <a:spcPts val="0"/>
              </a:spcAft>
            </a:pPr>
            <a:r>
              <a:rPr lang="vi-VN" sz="2400" b="1" dirty="0">
                <a:solidFill>
                  <a:srgbClr val="FFFF00"/>
                </a:solidFill>
                <a:effectLst/>
                <a:latin typeface="Times New Roman" pitchFamily="18" charset="0"/>
                <a:ea typeface="Calibri"/>
                <a:cs typeface="Times New Roman" pitchFamily="18" charset="0"/>
              </a:rPr>
              <a:t>- </a:t>
            </a:r>
            <a:r>
              <a:rPr lang="nl-NL" sz="2400" b="1" dirty="0">
                <a:solidFill>
                  <a:srgbClr val="FFFF00"/>
                </a:solidFill>
                <a:effectLst/>
                <a:latin typeface="Times New Roman" pitchFamily="18" charset="0"/>
                <a:ea typeface="Calibri"/>
                <a:cs typeface="Times New Roman" pitchFamily="18" charset="0"/>
              </a:rPr>
              <a:t>N</a:t>
            </a:r>
            <a:r>
              <a:rPr lang="vi-VN" sz="2400" b="1" dirty="0">
                <a:solidFill>
                  <a:srgbClr val="FFFF00"/>
                </a:solidFill>
                <a:effectLst/>
                <a:latin typeface="Times New Roman" pitchFamily="18" charset="0"/>
                <a:ea typeface="Calibri"/>
                <a:cs typeface="Times New Roman" pitchFamily="18" charset="0"/>
              </a:rPr>
              <a:t>hiệt độ trung bình năm trên 21 °</a:t>
            </a:r>
            <a:r>
              <a:rPr lang="nl-NL" sz="2400" b="1" dirty="0">
                <a:solidFill>
                  <a:srgbClr val="FFFF00"/>
                </a:solidFill>
                <a:effectLst/>
                <a:latin typeface="Times New Roman" pitchFamily="18" charset="0"/>
                <a:ea typeface="Calibri"/>
                <a:cs typeface="Times New Roman" pitchFamily="18" charset="0"/>
              </a:rPr>
              <a:t>C</a:t>
            </a:r>
            <a:endParaRPr lang="en-US" sz="2400" b="1" dirty="0">
              <a:solidFill>
                <a:srgbClr val="FFFF00"/>
              </a:solidFill>
              <a:effectLst/>
              <a:latin typeface="Times New Roman" pitchFamily="18" charset="0"/>
              <a:ea typeface="Calibri"/>
              <a:cs typeface="Times New Roman" pitchFamily="18" charset="0"/>
            </a:endParaRPr>
          </a:p>
        </p:txBody>
      </p:sp>
      <p:sp>
        <p:nvSpPr>
          <p:cNvPr id="12" name="TextBox 11">
            <a:extLst>
              <a:ext uri="{FF2B5EF4-FFF2-40B4-BE49-F238E27FC236}">
                <a16:creationId xmlns:a16="http://schemas.microsoft.com/office/drawing/2014/main" id="{A54B2D0B-F71B-40A5-A9E1-99ECCEEEB472}"/>
              </a:ext>
            </a:extLst>
          </p:cNvPr>
          <p:cNvSpPr txBox="1"/>
          <p:nvPr/>
        </p:nvSpPr>
        <p:spPr>
          <a:xfrm>
            <a:off x="974551" y="2560140"/>
            <a:ext cx="6094520" cy="483017"/>
          </a:xfrm>
          <a:prstGeom prst="rect">
            <a:avLst/>
          </a:prstGeom>
          <a:noFill/>
        </p:spPr>
        <p:txBody>
          <a:bodyPr wrap="square">
            <a:spAutoFit/>
          </a:bodyPr>
          <a:lstStyle/>
          <a:p>
            <a:pPr algn="just" fontAlgn="base">
              <a:lnSpc>
                <a:spcPct val="115000"/>
              </a:lnSpc>
              <a:spcAft>
                <a:spcPts val="0"/>
              </a:spcAft>
            </a:pPr>
            <a:r>
              <a:rPr lang="vi-VN" sz="2400" b="1" dirty="0">
                <a:solidFill>
                  <a:srgbClr val="FFFF00"/>
                </a:solidFill>
                <a:effectLst/>
                <a:latin typeface="Times New Roman" pitchFamily="18" charset="0"/>
                <a:ea typeface="Calibri"/>
                <a:cs typeface="Times New Roman" pitchFamily="18" charset="0"/>
              </a:rPr>
              <a:t>- </a:t>
            </a:r>
            <a:r>
              <a:rPr lang="nl-NL" sz="2400" b="1" dirty="0">
                <a:solidFill>
                  <a:srgbClr val="FFFF00"/>
                </a:solidFill>
                <a:effectLst/>
                <a:latin typeface="Times New Roman" pitchFamily="18" charset="0"/>
                <a:ea typeface="Calibri"/>
                <a:cs typeface="Times New Roman" pitchFamily="18" charset="0"/>
              </a:rPr>
              <a:t>L</a:t>
            </a:r>
            <a:r>
              <a:rPr lang="vi-VN" sz="2400" b="1" dirty="0">
                <a:solidFill>
                  <a:srgbClr val="FFFF00"/>
                </a:solidFill>
                <a:effectLst/>
                <a:latin typeface="Times New Roman" pitchFamily="18" charset="0"/>
                <a:ea typeface="Calibri"/>
                <a:cs typeface="Times New Roman" pitchFamily="18" charset="0"/>
              </a:rPr>
              <a:t>ượng mưa trung bình năm trên 1 700 mm</a:t>
            </a:r>
            <a:endParaRPr lang="en-US" sz="2400" b="1" dirty="0">
              <a:solidFill>
                <a:srgbClr val="FFFF00"/>
              </a:solidFill>
              <a:effectLst/>
              <a:latin typeface="Times New Roman" pitchFamily="18" charset="0"/>
              <a:ea typeface="Calibri"/>
              <a:cs typeface="Times New Roman" pitchFamily="18" charset="0"/>
            </a:endParaRPr>
          </a:p>
        </p:txBody>
      </p:sp>
      <p:sp>
        <p:nvSpPr>
          <p:cNvPr id="13" name="TextBox 12">
            <a:extLst>
              <a:ext uri="{FF2B5EF4-FFF2-40B4-BE49-F238E27FC236}">
                <a16:creationId xmlns:a16="http://schemas.microsoft.com/office/drawing/2014/main" id="{6B68050A-4D9F-4F09-B879-AECF9B287E40}"/>
              </a:ext>
            </a:extLst>
          </p:cNvPr>
          <p:cNvSpPr txBox="1"/>
          <p:nvPr/>
        </p:nvSpPr>
        <p:spPr>
          <a:xfrm>
            <a:off x="974551" y="3043157"/>
            <a:ext cx="7096877" cy="907749"/>
          </a:xfrm>
          <a:prstGeom prst="rect">
            <a:avLst/>
          </a:prstGeom>
          <a:noFill/>
        </p:spPr>
        <p:txBody>
          <a:bodyPr wrap="square">
            <a:spAutoFit/>
          </a:bodyPr>
          <a:lstStyle/>
          <a:p>
            <a:pPr algn="just" fontAlgn="base">
              <a:lnSpc>
                <a:spcPct val="115000"/>
              </a:lnSpc>
              <a:spcAft>
                <a:spcPts val="0"/>
              </a:spcAft>
            </a:pPr>
            <a:r>
              <a:rPr lang="vi-VN" sz="2400" b="1" dirty="0">
                <a:solidFill>
                  <a:srgbClr val="FFFF00"/>
                </a:solidFill>
                <a:effectLst/>
                <a:latin typeface="Times New Roman" pitchFamily="18" charset="0"/>
                <a:ea typeface="Calibri"/>
                <a:cs typeface="Times New Roman" pitchFamily="18" charset="0"/>
              </a:rPr>
              <a:t>- Thực vật: cây thân gỗ, dây leo chẳng chịt; phong lan, tầm gửi, địa y bám trên thân cây</a:t>
            </a:r>
            <a:endParaRPr lang="en-US" sz="2400" b="1" dirty="0">
              <a:solidFill>
                <a:srgbClr val="FFFF00"/>
              </a:solidFill>
              <a:effectLst/>
              <a:latin typeface="Times New Roman" pitchFamily="18" charset="0"/>
              <a:ea typeface="Calibri"/>
              <a:cs typeface="Times New Roman" pitchFamily="18" charset="0"/>
            </a:endParaRPr>
          </a:p>
        </p:txBody>
      </p:sp>
      <p:sp>
        <p:nvSpPr>
          <p:cNvPr id="14" name="TextBox 13">
            <a:extLst>
              <a:ext uri="{FF2B5EF4-FFF2-40B4-BE49-F238E27FC236}">
                <a16:creationId xmlns:a16="http://schemas.microsoft.com/office/drawing/2014/main" id="{F08D59B1-E658-4ED0-9A7D-AE81B35D5FC7}"/>
              </a:ext>
            </a:extLst>
          </p:cNvPr>
          <p:cNvSpPr txBox="1"/>
          <p:nvPr/>
        </p:nvSpPr>
        <p:spPr>
          <a:xfrm>
            <a:off x="974551" y="3950906"/>
            <a:ext cx="7166272" cy="907749"/>
          </a:xfrm>
          <a:prstGeom prst="rect">
            <a:avLst/>
          </a:prstGeom>
          <a:noFill/>
        </p:spPr>
        <p:txBody>
          <a:bodyPr wrap="square">
            <a:spAutoFit/>
          </a:bodyPr>
          <a:lstStyle/>
          <a:p>
            <a:pPr algn="just" fontAlgn="base">
              <a:lnSpc>
                <a:spcPct val="115000"/>
              </a:lnSpc>
              <a:spcAft>
                <a:spcPts val="0"/>
              </a:spcAft>
            </a:pPr>
            <a:r>
              <a:rPr lang="vi-VN" sz="2400" b="1" dirty="0">
                <a:solidFill>
                  <a:srgbClr val="FFFF00"/>
                </a:solidFill>
                <a:effectLst/>
                <a:latin typeface="Times New Roman" pitchFamily="18" charset="0"/>
                <a:ea typeface="Calibri"/>
                <a:cs typeface="Times New Roman" pitchFamily="18" charset="0"/>
              </a:rPr>
              <a:t>- Động vật rất phong phú leo như khỉ, vượn,... nhiều loài chim ăn quả có màu sắc sặc sỡ</a:t>
            </a:r>
            <a:endParaRPr lang="en-US" sz="2400" b="1" dirty="0">
              <a:solidFill>
                <a:srgbClr val="FFFF00"/>
              </a:solidFill>
              <a:effectLst/>
              <a:latin typeface="Times New Roman" pitchFamily="18" charset="0"/>
              <a:ea typeface="Calibri"/>
              <a:cs typeface="Times New Roman" pitchFamily="18" charset="0"/>
            </a:endParaRPr>
          </a:p>
        </p:txBody>
      </p:sp>
      <p:sp>
        <p:nvSpPr>
          <p:cNvPr id="15" name="TextBox 14">
            <a:extLst>
              <a:ext uri="{FF2B5EF4-FFF2-40B4-BE49-F238E27FC236}">
                <a16:creationId xmlns:a16="http://schemas.microsoft.com/office/drawing/2014/main" id="{7DEA4570-AC30-47A2-BDF9-3ED49A38AE1C}"/>
              </a:ext>
            </a:extLst>
          </p:cNvPr>
          <p:cNvSpPr txBox="1"/>
          <p:nvPr/>
        </p:nvSpPr>
        <p:spPr>
          <a:xfrm>
            <a:off x="959484" y="4823047"/>
            <a:ext cx="7279167" cy="1200329"/>
          </a:xfrm>
          <a:prstGeom prst="rect">
            <a:avLst/>
          </a:prstGeom>
          <a:noFill/>
        </p:spPr>
        <p:txBody>
          <a:bodyPr wrap="square" rtlCol="0">
            <a:spAutoFit/>
          </a:bodyPr>
          <a:lstStyle/>
          <a:p>
            <a:pPr marL="285750" indent="-285750">
              <a:buFontTx/>
              <a:buChar char="-"/>
            </a:pPr>
            <a:r>
              <a:rPr lang="vi-VN" sz="2400" dirty="0">
                <a:solidFill>
                  <a:srgbClr val="FFFF00"/>
                </a:solidFill>
              </a:rPr>
              <a:t>Rừng nhiệt đới được chia thành 2 kiểu:</a:t>
            </a:r>
          </a:p>
          <a:p>
            <a:r>
              <a:rPr lang="vi-VN" sz="2400" dirty="0">
                <a:solidFill>
                  <a:srgbClr val="FFFF00"/>
                </a:solidFill>
              </a:rPr>
              <a:t>+ Rừng mưa nhiệt đới</a:t>
            </a:r>
          </a:p>
          <a:p>
            <a:r>
              <a:rPr lang="vi-VN" sz="2400" dirty="0">
                <a:solidFill>
                  <a:srgbClr val="FFFF00"/>
                </a:solidFill>
              </a:rPr>
              <a:t>+ Rừng nhiệt đới gió mùa</a:t>
            </a:r>
          </a:p>
        </p:txBody>
      </p:sp>
    </p:spTree>
    <p:extLst>
      <p:ext uri="{BB962C8B-B14F-4D97-AF65-F5344CB8AC3E}">
        <p14:creationId xmlns:p14="http://schemas.microsoft.com/office/powerpoint/2010/main" val="2627505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39819"/>
            <a:ext cx="6294661" cy="522068"/>
            <a:chOff x="994820" y="525519"/>
            <a:chExt cx="5664588" cy="596056"/>
          </a:xfrm>
        </p:grpSpPr>
        <p:grpSp>
          <p:nvGrpSpPr>
            <p:cNvPr id="93" name="组合 92"/>
            <p:cNvGrpSpPr/>
            <p:nvPr/>
          </p:nvGrpSpPr>
          <p:grpSpPr>
            <a:xfrm>
              <a:off x="994820" y="588224"/>
              <a:ext cx="5664588" cy="533351"/>
              <a:chOff x="3532280" y="5343104"/>
              <a:chExt cx="5664588" cy="533351"/>
            </a:xfrm>
          </p:grpSpPr>
          <p:sp>
            <p:nvSpPr>
              <p:cNvPr id="95" name="Freeform 34"/>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363738" y="525519"/>
              <a:ext cx="4898973" cy="584775"/>
            </a:xfrm>
            <a:prstGeom prst="rect">
              <a:avLst/>
            </a:prstGeom>
            <a:noFill/>
          </p:spPr>
          <p:txBody>
            <a:bodyPr wrap="square" rtlCol="0">
              <a:spAutoFit/>
            </a:bodyPr>
            <a:lstStyle/>
            <a:p>
              <a:r>
                <a:rPr lang="en-US" altLang="zh-CN" sz="3200" dirty="0">
                  <a:solidFill>
                    <a:prstClr val="white"/>
                  </a:solidFill>
                  <a:latin typeface="汉仪喵魂体W" panose="00020600040101010101" pitchFamily="18" charset="-122"/>
                  <a:ea typeface="汉仪喵魂体W" panose="00020600040101010101" pitchFamily="18" charset="-122"/>
                </a:rPr>
                <a:t>1. </a:t>
              </a:r>
              <a:r>
                <a:rPr lang="en-US" altLang="zh-CN" sz="3200" dirty="0" err="1">
                  <a:solidFill>
                    <a:prstClr val="white"/>
                  </a:solidFill>
                  <a:latin typeface="汉仪喵魂体W" panose="00020600040101010101" pitchFamily="18" charset="-122"/>
                  <a:ea typeface="汉仪喵魂体W" panose="00020600040101010101" pitchFamily="18" charset="-122"/>
                </a:rPr>
                <a:t>Đặc</a:t>
              </a:r>
              <a:r>
                <a:rPr lang="en-US" altLang="zh-CN" sz="3200" dirty="0">
                  <a:solidFill>
                    <a:prstClr val="white"/>
                  </a:solidFill>
                  <a:latin typeface="汉仪喵魂体W" panose="00020600040101010101" pitchFamily="18" charset="-122"/>
                  <a:ea typeface="汉仪喵魂体W" panose="00020600040101010101" pitchFamily="18" charset="-122"/>
                </a:rPr>
                <a:t> </a:t>
              </a:r>
              <a:r>
                <a:rPr lang="en-US" altLang="zh-CN" sz="3200" dirty="0" err="1">
                  <a:solidFill>
                    <a:prstClr val="white"/>
                  </a:solidFill>
                  <a:latin typeface="汉仪喵魂体W" panose="00020600040101010101" pitchFamily="18" charset="-122"/>
                  <a:ea typeface="汉仪喵魂体W" panose="00020600040101010101" pitchFamily="18" charset="-122"/>
                </a:rPr>
                <a:t>điểm</a:t>
              </a:r>
              <a:r>
                <a:rPr lang="en-US" altLang="zh-CN" sz="3200" dirty="0">
                  <a:solidFill>
                    <a:prstClr val="white"/>
                  </a:solidFill>
                  <a:latin typeface="汉仪喵魂体W" panose="00020600040101010101" pitchFamily="18" charset="-122"/>
                  <a:ea typeface="汉仪喵魂体W" panose="00020600040101010101" pitchFamily="18" charset="-122"/>
                </a:rPr>
                <a:t> </a:t>
              </a:r>
              <a:r>
                <a:rPr lang="en-US" altLang="zh-CN" sz="3200" dirty="0" err="1">
                  <a:solidFill>
                    <a:prstClr val="white"/>
                  </a:solidFill>
                  <a:latin typeface="汉仪喵魂体W" panose="00020600040101010101" pitchFamily="18" charset="-122"/>
                  <a:ea typeface="汉仪喵魂体W" panose="00020600040101010101" pitchFamily="18" charset="-122"/>
                </a:rPr>
                <a:t>rừng</a:t>
              </a:r>
              <a:r>
                <a:rPr lang="en-US" altLang="zh-CN" sz="3200" dirty="0">
                  <a:solidFill>
                    <a:prstClr val="white"/>
                  </a:solidFill>
                  <a:latin typeface="汉仪喵魂体W" panose="00020600040101010101" pitchFamily="18" charset="-122"/>
                  <a:ea typeface="汉仪喵魂体W" panose="00020600040101010101" pitchFamily="18" charset="-122"/>
                </a:rPr>
                <a:t> </a:t>
              </a:r>
              <a:r>
                <a:rPr lang="en-US" altLang="zh-CN" sz="3200" dirty="0" err="1">
                  <a:solidFill>
                    <a:prstClr val="white"/>
                  </a:solidFill>
                  <a:latin typeface="汉仪喵魂体W" panose="00020600040101010101" pitchFamily="18" charset="-122"/>
                  <a:ea typeface="汉仪喵魂体W" panose="00020600040101010101" pitchFamily="18" charset="-122"/>
                </a:rPr>
                <a:t>nhiệt</a:t>
              </a:r>
              <a:r>
                <a:rPr lang="en-US" altLang="zh-CN" sz="3200" dirty="0">
                  <a:solidFill>
                    <a:prstClr val="white"/>
                  </a:solidFill>
                  <a:latin typeface="汉仪喵魂体W" panose="00020600040101010101" pitchFamily="18" charset="-122"/>
                  <a:ea typeface="汉仪喵魂体W" panose="00020600040101010101" pitchFamily="18" charset="-122"/>
                </a:rPr>
                <a:t> </a:t>
              </a:r>
              <a:r>
                <a:rPr lang="en-US" altLang="zh-CN" sz="3200" dirty="0" err="1">
                  <a:solidFill>
                    <a:prstClr val="white"/>
                  </a:solidFill>
                  <a:latin typeface="汉仪喵魂体W" panose="00020600040101010101" pitchFamily="18" charset="-122"/>
                  <a:ea typeface="汉仪喵魂体W" panose="00020600040101010101" pitchFamily="18" charset="-122"/>
                </a:rPr>
                <a:t>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6479" y="296885"/>
            <a:ext cx="3546206" cy="621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2">
            <a:extLst>
              <a:ext uri="{FF2B5EF4-FFF2-40B4-BE49-F238E27FC236}">
                <a16:creationId xmlns:a16="http://schemas.microsoft.com/office/drawing/2014/main" id="{729307E2-723B-4B02-BE8F-2D4EB5B04CCF}"/>
              </a:ext>
            </a:extLst>
          </p:cNvPr>
          <p:cNvSpPr/>
          <p:nvPr/>
        </p:nvSpPr>
        <p:spPr>
          <a:xfrm>
            <a:off x="1244480" y="2624091"/>
            <a:ext cx="6433095" cy="307537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FF0000"/>
                </a:solidFill>
                <a:latin typeface="Times New Roman" panose="02020603050405020304" pitchFamily="18" charset="0"/>
                <a:cs typeface="Times New Roman" panose="02020603050405020304" pitchFamily="18" charset="0"/>
              </a:rPr>
              <a:t>Phân tích đặc điểm giữa rừng mưa nhiệt đới và rừng nhiệt đới gió mùa?</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1A6D0AE4-4FFC-4A60-8FFD-AE48A321A526}"/>
              </a:ext>
            </a:extLst>
          </p:cNvPr>
          <p:cNvSpPr/>
          <p:nvPr/>
        </p:nvSpPr>
        <p:spPr>
          <a:xfrm>
            <a:off x="2290438" y="1775534"/>
            <a:ext cx="3879541" cy="46163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Thảo luận nhóm! </a:t>
            </a:r>
            <a:endParaRPr lang="en-US" dirty="0"/>
          </a:p>
        </p:txBody>
      </p:sp>
    </p:spTree>
    <p:extLst>
      <p:ext uri="{BB962C8B-B14F-4D97-AF65-F5344CB8AC3E}">
        <p14:creationId xmlns:p14="http://schemas.microsoft.com/office/powerpoint/2010/main" val="3314122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6678DEAE-F815-4911-8F0E-381D1F03F1FC}"/>
              </a:ext>
            </a:extLst>
          </p:cNvPr>
          <p:cNvGraphicFramePr>
            <a:graphicFrameLocks noGrp="1"/>
          </p:cNvGraphicFramePr>
          <p:nvPr>
            <p:extLst>
              <p:ext uri="{D42A27DB-BD31-4B8C-83A1-F6EECF244321}">
                <p14:modId xmlns:p14="http://schemas.microsoft.com/office/powerpoint/2010/main" val="2535363631"/>
              </p:ext>
            </p:extLst>
          </p:nvPr>
        </p:nvGraphicFramePr>
        <p:xfrm>
          <a:off x="1811046" y="2225508"/>
          <a:ext cx="8260178" cy="3980501"/>
        </p:xfrm>
        <a:graphic>
          <a:graphicData uri="http://schemas.openxmlformats.org/drawingml/2006/table">
            <a:tbl>
              <a:tblPr firstRow="1" bandRow="1">
                <a:tableStyleId>{5C22544A-7EE6-4342-B048-85BDC9FD1C3A}</a:tableStyleId>
              </a:tblPr>
              <a:tblGrid>
                <a:gridCol w="1967807">
                  <a:extLst>
                    <a:ext uri="{9D8B030D-6E8A-4147-A177-3AD203B41FA5}">
                      <a16:colId xmlns:a16="http://schemas.microsoft.com/office/drawing/2014/main" val="3444502116"/>
                    </a:ext>
                  </a:extLst>
                </a:gridCol>
                <a:gridCol w="3110219">
                  <a:extLst>
                    <a:ext uri="{9D8B030D-6E8A-4147-A177-3AD203B41FA5}">
                      <a16:colId xmlns:a16="http://schemas.microsoft.com/office/drawing/2014/main" val="1386132495"/>
                    </a:ext>
                  </a:extLst>
                </a:gridCol>
                <a:gridCol w="3182152">
                  <a:extLst>
                    <a:ext uri="{9D8B030D-6E8A-4147-A177-3AD203B41FA5}">
                      <a16:colId xmlns:a16="http://schemas.microsoft.com/office/drawing/2014/main" val="653121451"/>
                    </a:ext>
                  </a:extLst>
                </a:gridCol>
              </a:tblGrid>
              <a:tr h="1213283">
                <a:tc>
                  <a:txBody>
                    <a:bodyPr/>
                    <a:lstStyle/>
                    <a:p>
                      <a:pPr algn="ctr">
                        <a:lnSpc>
                          <a:spcPct val="250000"/>
                        </a:lnSpc>
                      </a:pPr>
                      <a:r>
                        <a:rPr lang="vi-VN" dirty="0">
                          <a:solidFill>
                            <a:srgbClr val="00B050"/>
                          </a:solidFill>
                        </a:rPr>
                        <a:t>Đặc điểm</a:t>
                      </a:r>
                      <a:endParaRPr lang="en-US" dirty="0">
                        <a:solidFill>
                          <a:srgbClr val="00B050"/>
                        </a:solidFill>
                      </a:endParaRPr>
                    </a:p>
                  </a:txBody>
                  <a:tcPr/>
                </a:tc>
                <a:tc>
                  <a:txBody>
                    <a:bodyPr/>
                    <a:lstStyle/>
                    <a:p>
                      <a:pPr algn="ctr">
                        <a:lnSpc>
                          <a:spcPct val="250000"/>
                        </a:lnSpc>
                      </a:pPr>
                      <a:r>
                        <a:rPr lang="vi-VN" dirty="0">
                          <a:solidFill>
                            <a:srgbClr val="00B050"/>
                          </a:solidFill>
                        </a:rPr>
                        <a:t>Rừng mưa nhiệt đới</a:t>
                      </a:r>
                      <a:endParaRPr lang="en-US" dirty="0">
                        <a:solidFill>
                          <a:srgbClr val="00B050"/>
                        </a:solidFill>
                      </a:endParaRPr>
                    </a:p>
                  </a:txBody>
                  <a:tcPr/>
                </a:tc>
                <a:tc>
                  <a:txBody>
                    <a:bodyPr/>
                    <a:lstStyle/>
                    <a:p>
                      <a:pPr algn="ctr">
                        <a:lnSpc>
                          <a:spcPct val="250000"/>
                        </a:lnSpc>
                      </a:pPr>
                      <a:r>
                        <a:rPr lang="vi-VN" dirty="0">
                          <a:solidFill>
                            <a:srgbClr val="00B050"/>
                          </a:solidFill>
                        </a:rPr>
                        <a:t>Rừng nhiệt đới gió mùa</a:t>
                      </a:r>
                    </a:p>
                    <a:p>
                      <a:pPr algn="ctr">
                        <a:lnSpc>
                          <a:spcPct val="250000"/>
                        </a:lnSpc>
                      </a:pPr>
                      <a:endParaRPr lang="en-US" dirty="0">
                        <a:solidFill>
                          <a:srgbClr val="00B050"/>
                        </a:solidFill>
                      </a:endParaRPr>
                    </a:p>
                  </a:txBody>
                  <a:tcPr/>
                </a:tc>
                <a:extLst>
                  <a:ext uri="{0D108BD9-81ED-4DB2-BD59-A6C34878D82A}">
                    <a16:rowId xmlns:a16="http://schemas.microsoft.com/office/drawing/2014/main" val="153627314"/>
                  </a:ext>
                </a:extLst>
              </a:tr>
              <a:tr h="1293181">
                <a:tc>
                  <a:txBody>
                    <a:bodyPr/>
                    <a:lstStyle/>
                    <a:p>
                      <a:pPr algn="ctr">
                        <a:lnSpc>
                          <a:spcPct val="250000"/>
                        </a:lnSpc>
                      </a:pPr>
                      <a:r>
                        <a:rPr lang="vi-VN" dirty="0">
                          <a:solidFill>
                            <a:srgbClr val="00B050"/>
                          </a:solidFill>
                        </a:rPr>
                        <a:t>Sinh Thái</a:t>
                      </a:r>
                    </a:p>
                    <a:p>
                      <a:pPr algn="ctr">
                        <a:lnSpc>
                          <a:spcPct val="250000"/>
                        </a:lnSpc>
                      </a:pPr>
                      <a:endParaRPr lang="en-US" dirty="0">
                        <a:solidFill>
                          <a:srgbClr val="00B050"/>
                        </a:solidFill>
                      </a:endParaRPr>
                    </a:p>
                  </a:txBody>
                  <a:tcPr/>
                </a:tc>
                <a:tc>
                  <a:txBody>
                    <a:bodyPr/>
                    <a:lstStyle/>
                    <a:p>
                      <a:pPr algn="ctr">
                        <a:lnSpc>
                          <a:spcPct val="250000"/>
                        </a:lnSpc>
                      </a:pPr>
                      <a:endParaRPr lang="en-US" dirty="0"/>
                    </a:p>
                  </a:txBody>
                  <a:tcPr/>
                </a:tc>
                <a:tc>
                  <a:txBody>
                    <a:bodyPr/>
                    <a:lstStyle/>
                    <a:p>
                      <a:pPr algn="ctr">
                        <a:lnSpc>
                          <a:spcPct val="250000"/>
                        </a:lnSpc>
                      </a:pPr>
                      <a:endParaRPr lang="en-US"/>
                    </a:p>
                  </a:txBody>
                  <a:tcPr/>
                </a:tc>
                <a:extLst>
                  <a:ext uri="{0D108BD9-81ED-4DB2-BD59-A6C34878D82A}">
                    <a16:rowId xmlns:a16="http://schemas.microsoft.com/office/drawing/2014/main" val="2815873471"/>
                  </a:ext>
                </a:extLst>
              </a:tr>
              <a:tr h="1293181">
                <a:tc>
                  <a:txBody>
                    <a:bodyPr/>
                    <a:lstStyle/>
                    <a:p>
                      <a:pPr algn="ctr">
                        <a:lnSpc>
                          <a:spcPct val="250000"/>
                        </a:lnSpc>
                      </a:pPr>
                      <a:r>
                        <a:rPr lang="vi-VN" dirty="0">
                          <a:solidFill>
                            <a:srgbClr val="00B050"/>
                          </a:solidFill>
                        </a:rPr>
                        <a:t>Phân bố</a:t>
                      </a:r>
                      <a:endParaRPr lang="en-US" dirty="0">
                        <a:solidFill>
                          <a:srgbClr val="00B050"/>
                        </a:solidFill>
                      </a:endParaRPr>
                    </a:p>
                  </a:txBody>
                  <a:tcPr/>
                </a:tc>
                <a:tc>
                  <a:txBody>
                    <a:bodyPr/>
                    <a:lstStyle/>
                    <a:p>
                      <a:pPr algn="ctr">
                        <a:lnSpc>
                          <a:spcPct val="250000"/>
                        </a:lnSpc>
                      </a:pPr>
                      <a:endParaRPr lang="en-US" dirty="0"/>
                    </a:p>
                  </a:txBody>
                  <a:tcPr/>
                </a:tc>
                <a:tc>
                  <a:txBody>
                    <a:bodyPr/>
                    <a:lstStyle/>
                    <a:p>
                      <a:pPr algn="ctr">
                        <a:lnSpc>
                          <a:spcPct val="250000"/>
                        </a:lnSpc>
                      </a:pPr>
                      <a:endParaRPr lang="en-US" dirty="0"/>
                    </a:p>
                  </a:txBody>
                  <a:tcPr/>
                </a:tc>
                <a:extLst>
                  <a:ext uri="{0D108BD9-81ED-4DB2-BD59-A6C34878D82A}">
                    <a16:rowId xmlns:a16="http://schemas.microsoft.com/office/drawing/2014/main" val="3851815765"/>
                  </a:ext>
                </a:extLst>
              </a:tr>
            </a:tbl>
          </a:graphicData>
        </a:graphic>
      </p:graphicFrame>
      <p:grpSp>
        <p:nvGrpSpPr>
          <p:cNvPr id="3" name="组合 91">
            <a:extLst>
              <a:ext uri="{FF2B5EF4-FFF2-40B4-BE49-F238E27FC236}">
                <a16:creationId xmlns:a16="http://schemas.microsoft.com/office/drawing/2014/main" id="{C9746335-182A-40E6-8E6E-4F16E1B1F7E1}"/>
              </a:ext>
            </a:extLst>
          </p:cNvPr>
          <p:cNvGrpSpPr/>
          <p:nvPr/>
        </p:nvGrpSpPr>
        <p:grpSpPr>
          <a:xfrm>
            <a:off x="488794" y="497776"/>
            <a:ext cx="6294661" cy="522068"/>
            <a:chOff x="994820" y="525519"/>
            <a:chExt cx="5664588" cy="596056"/>
          </a:xfrm>
        </p:grpSpPr>
        <p:grpSp>
          <p:nvGrpSpPr>
            <p:cNvPr id="4" name="组合 92">
              <a:extLst>
                <a:ext uri="{FF2B5EF4-FFF2-40B4-BE49-F238E27FC236}">
                  <a16:creationId xmlns:a16="http://schemas.microsoft.com/office/drawing/2014/main" id="{A1310CF8-3DE8-45D2-8E90-E95D73B424D9}"/>
                </a:ext>
              </a:extLst>
            </p:cNvPr>
            <p:cNvGrpSpPr/>
            <p:nvPr/>
          </p:nvGrpSpPr>
          <p:grpSpPr>
            <a:xfrm>
              <a:off x="994820" y="588224"/>
              <a:ext cx="5664588" cy="533351"/>
              <a:chOff x="3532280" y="5343104"/>
              <a:chExt cx="5664588" cy="533351"/>
            </a:xfrm>
          </p:grpSpPr>
          <p:sp>
            <p:nvSpPr>
              <p:cNvPr id="6" name="Freeform 34">
                <a:extLst>
                  <a:ext uri="{FF2B5EF4-FFF2-40B4-BE49-F238E27FC236}">
                    <a16:creationId xmlns:a16="http://schemas.microsoft.com/office/drawing/2014/main" id="{8652792C-570C-47B5-B017-02794D1C7EDB}"/>
                  </a:ext>
                </a:extLst>
              </p:cNvPr>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7" name="任意多边形 95">
                <a:extLst>
                  <a:ext uri="{FF2B5EF4-FFF2-40B4-BE49-F238E27FC236}">
                    <a16:creationId xmlns:a16="http://schemas.microsoft.com/office/drawing/2014/main" id="{A82A5274-0D60-4F53-850E-EB144D84E34F}"/>
                  </a:ext>
                </a:extLst>
              </p:cNvPr>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5" name="文本框 93">
              <a:extLst>
                <a:ext uri="{FF2B5EF4-FFF2-40B4-BE49-F238E27FC236}">
                  <a16:creationId xmlns:a16="http://schemas.microsoft.com/office/drawing/2014/main" id="{887FE3DE-ECB6-40C7-BCF8-CA513D1FC14E}"/>
                </a:ext>
              </a:extLst>
            </p:cNvPr>
            <p:cNvSpPr txBox="1"/>
            <p:nvPr/>
          </p:nvSpPr>
          <p:spPr>
            <a:xfrm>
              <a:off x="1363738" y="525519"/>
              <a:ext cx="4898973" cy="584775"/>
            </a:xfrm>
            <a:prstGeom prst="rect">
              <a:avLst/>
            </a:prstGeom>
            <a:noFill/>
          </p:spPr>
          <p:txBody>
            <a:bodyPr wrap="square" rtlCol="0">
              <a:spAutoFit/>
            </a:bodyPr>
            <a:lstStyle/>
            <a:p>
              <a:r>
                <a:rPr lang="en-US" altLang="zh-CN" sz="3200" dirty="0">
                  <a:solidFill>
                    <a:prstClr val="white"/>
                  </a:solidFill>
                  <a:latin typeface="汉仪喵魂体W" panose="00020600040101010101" pitchFamily="18" charset="-122"/>
                  <a:ea typeface="汉仪喵魂体W" panose="00020600040101010101" pitchFamily="18" charset="-122"/>
                </a:rPr>
                <a:t>1. </a:t>
              </a:r>
              <a:r>
                <a:rPr lang="en-US" altLang="zh-CN" sz="3200" dirty="0" err="1">
                  <a:solidFill>
                    <a:prstClr val="white"/>
                  </a:solidFill>
                  <a:latin typeface="汉仪喵魂体W" panose="00020600040101010101" pitchFamily="18" charset="-122"/>
                  <a:ea typeface="汉仪喵魂体W" panose="00020600040101010101" pitchFamily="18" charset="-122"/>
                </a:rPr>
                <a:t>Đặc</a:t>
              </a:r>
              <a:r>
                <a:rPr lang="en-US" altLang="zh-CN" sz="3200" dirty="0">
                  <a:solidFill>
                    <a:prstClr val="white"/>
                  </a:solidFill>
                  <a:latin typeface="汉仪喵魂体W" panose="00020600040101010101" pitchFamily="18" charset="-122"/>
                  <a:ea typeface="汉仪喵魂体W" panose="00020600040101010101" pitchFamily="18" charset="-122"/>
                </a:rPr>
                <a:t> </a:t>
              </a:r>
              <a:r>
                <a:rPr lang="en-US" altLang="zh-CN" sz="3200" dirty="0" err="1">
                  <a:solidFill>
                    <a:prstClr val="white"/>
                  </a:solidFill>
                  <a:latin typeface="汉仪喵魂体W" panose="00020600040101010101" pitchFamily="18" charset="-122"/>
                  <a:ea typeface="汉仪喵魂体W" panose="00020600040101010101" pitchFamily="18" charset="-122"/>
                </a:rPr>
                <a:t>điểm</a:t>
              </a:r>
              <a:r>
                <a:rPr lang="en-US" altLang="zh-CN" sz="3200" dirty="0">
                  <a:solidFill>
                    <a:prstClr val="white"/>
                  </a:solidFill>
                  <a:latin typeface="汉仪喵魂体W" panose="00020600040101010101" pitchFamily="18" charset="-122"/>
                  <a:ea typeface="汉仪喵魂体W" panose="00020600040101010101" pitchFamily="18" charset="-122"/>
                </a:rPr>
                <a:t> </a:t>
              </a:r>
              <a:r>
                <a:rPr lang="en-US" altLang="zh-CN" sz="3200" dirty="0" err="1">
                  <a:solidFill>
                    <a:prstClr val="white"/>
                  </a:solidFill>
                  <a:latin typeface="汉仪喵魂体W" panose="00020600040101010101" pitchFamily="18" charset="-122"/>
                  <a:ea typeface="汉仪喵魂体W" panose="00020600040101010101" pitchFamily="18" charset="-122"/>
                </a:rPr>
                <a:t>rừng</a:t>
              </a:r>
              <a:r>
                <a:rPr lang="en-US" altLang="zh-CN" sz="3200" dirty="0">
                  <a:solidFill>
                    <a:prstClr val="white"/>
                  </a:solidFill>
                  <a:latin typeface="汉仪喵魂体W" panose="00020600040101010101" pitchFamily="18" charset="-122"/>
                  <a:ea typeface="汉仪喵魂体W" panose="00020600040101010101" pitchFamily="18" charset="-122"/>
                </a:rPr>
                <a:t> </a:t>
              </a:r>
              <a:r>
                <a:rPr lang="en-US" altLang="zh-CN" sz="3200" dirty="0" err="1">
                  <a:solidFill>
                    <a:prstClr val="white"/>
                  </a:solidFill>
                  <a:latin typeface="汉仪喵魂体W" panose="00020600040101010101" pitchFamily="18" charset="-122"/>
                  <a:ea typeface="汉仪喵魂体W" panose="00020600040101010101" pitchFamily="18" charset="-122"/>
                </a:rPr>
                <a:t>nhiệt</a:t>
              </a:r>
              <a:r>
                <a:rPr lang="en-US" altLang="zh-CN" sz="3200" dirty="0">
                  <a:solidFill>
                    <a:prstClr val="white"/>
                  </a:solidFill>
                  <a:latin typeface="汉仪喵魂体W" panose="00020600040101010101" pitchFamily="18" charset="-122"/>
                  <a:ea typeface="汉仪喵魂体W" panose="00020600040101010101" pitchFamily="18" charset="-122"/>
                </a:rPr>
                <a:t> </a:t>
              </a:r>
              <a:r>
                <a:rPr lang="en-US" altLang="zh-CN" sz="3200" dirty="0" err="1">
                  <a:solidFill>
                    <a:prstClr val="white"/>
                  </a:solidFill>
                  <a:latin typeface="汉仪喵魂体W" panose="00020600040101010101" pitchFamily="18" charset="-122"/>
                  <a:ea typeface="汉仪喵魂体W" panose="00020600040101010101" pitchFamily="18" charset="-122"/>
                </a:rPr>
                <a:t>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8" name="TextBox 7">
            <a:extLst>
              <a:ext uri="{FF2B5EF4-FFF2-40B4-BE49-F238E27FC236}">
                <a16:creationId xmlns:a16="http://schemas.microsoft.com/office/drawing/2014/main" id="{BEAA888A-AB5B-4ACE-82DA-C4490B496855}"/>
              </a:ext>
            </a:extLst>
          </p:cNvPr>
          <p:cNvSpPr txBox="1"/>
          <p:nvPr/>
        </p:nvSpPr>
        <p:spPr>
          <a:xfrm>
            <a:off x="4213307" y="1456679"/>
            <a:ext cx="2129325" cy="523220"/>
          </a:xfrm>
          <a:prstGeom prst="rect">
            <a:avLst/>
          </a:prstGeom>
          <a:solidFill>
            <a:srgbClr val="FFFF00"/>
          </a:solidFill>
        </p:spPr>
        <p:txBody>
          <a:bodyPr wrap="square" rtlCol="0">
            <a:spAutoFit/>
          </a:bodyPr>
          <a:lstStyle/>
          <a:p>
            <a:r>
              <a:rPr lang="vi-VN" sz="2800" dirty="0"/>
              <a:t>  Nhóm 1,3</a:t>
            </a:r>
            <a:endParaRPr lang="en-US" sz="2800" dirty="0"/>
          </a:p>
        </p:txBody>
      </p:sp>
      <p:sp>
        <p:nvSpPr>
          <p:cNvPr id="9" name="TextBox 8">
            <a:extLst>
              <a:ext uri="{FF2B5EF4-FFF2-40B4-BE49-F238E27FC236}">
                <a16:creationId xmlns:a16="http://schemas.microsoft.com/office/drawing/2014/main" id="{3D6752B9-2485-4CF0-BEEA-0CE02BDAEBFB}"/>
              </a:ext>
            </a:extLst>
          </p:cNvPr>
          <p:cNvSpPr txBox="1"/>
          <p:nvPr/>
        </p:nvSpPr>
        <p:spPr>
          <a:xfrm>
            <a:off x="7609642" y="1456679"/>
            <a:ext cx="2084774" cy="523220"/>
          </a:xfrm>
          <a:prstGeom prst="rect">
            <a:avLst/>
          </a:prstGeom>
          <a:solidFill>
            <a:srgbClr val="FFFF00"/>
          </a:solidFill>
        </p:spPr>
        <p:txBody>
          <a:bodyPr wrap="square" rtlCol="0">
            <a:spAutoFit/>
          </a:bodyPr>
          <a:lstStyle/>
          <a:p>
            <a:r>
              <a:rPr lang="vi-VN" sz="2800" dirty="0"/>
              <a:t>   </a:t>
            </a:r>
            <a:r>
              <a:rPr lang="vi-VN" sz="2800"/>
              <a:t>Nhóm 2,4</a:t>
            </a:r>
            <a:endParaRPr lang="en-US" sz="2800" dirty="0"/>
          </a:p>
        </p:txBody>
      </p:sp>
    </p:spTree>
    <p:extLst>
      <p:ext uri="{BB962C8B-B14F-4D97-AF65-F5344CB8AC3E}">
        <p14:creationId xmlns:p14="http://schemas.microsoft.com/office/powerpoint/2010/main" val="730735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6678DEAE-F815-4911-8F0E-381D1F03F1FC}"/>
              </a:ext>
            </a:extLst>
          </p:cNvPr>
          <p:cNvGraphicFramePr>
            <a:graphicFrameLocks noGrp="1"/>
          </p:cNvGraphicFramePr>
          <p:nvPr>
            <p:extLst>
              <p:ext uri="{D42A27DB-BD31-4B8C-83A1-F6EECF244321}">
                <p14:modId xmlns:p14="http://schemas.microsoft.com/office/powerpoint/2010/main" val="739451129"/>
              </p:ext>
            </p:extLst>
          </p:nvPr>
        </p:nvGraphicFramePr>
        <p:xfrm>
          <a:off x="1726081" y="1689983"/>
          <a:ext cx="8691237" cy="4670241"/>
        </p:xfrm>
        <a:graphic>
          <a:graphicData uri="http://schemas.openxmlformats.org/drawingml/2006/table">
            <a:tbl>
              <a:tblPr firstRow="1" bandRow="1">
                <a:tableStyleId>{5C22544A-7EE6-4342-B048-85BDC9FD1C3A}</a:tableStyleId>
              </a:tblPr>
              <a:tblGrid>
                <a:gridCol w="2183906">
                  <a:extLst>
                    <a:ext uri="{9D8B030D-6E8A-4147-A177-3AD203B41FA5}">
                      <a16:colId xmlns:a16="http://schemas.microsoft.com/office/drawing/2014/main" val="3444502116"/>
                    </a:ext>
                  </a:extLst>
                </a:gridCol>
                <a:gridCol w="6507331">
                  <a:extLst>
                    <a:ext uri="{9D8B030D-6E8A-4147-A177-3AD203B41FA5}">
                      <a16:colId xmlns:a16="http://schemas.microsoft.com/office/drawing/2014/main" val="1386132495"/>
                    </a:ext>
                  </a:extLst>
                </a:gridCol>
              </a:tblGrid>
              <a:tr h="1282691">
                <a:tc>
                  <a:txBody>
                    <a:bodyPr/>
                    <a:lstStyle/>
                    <a:p>
                      <a:pPr algn="ctr">
                        <a:lnSpc>
                          <a:spcPct val="250000"/>
                        </a:lnSpc>
                      </a:pPr>
                      <a:r>
                        <a:rPr lang="vi-VN" dirty="0">
                          <a:solidFill>
                            <a:srgbClr val="00B050"/>
                          </a:solidFill>
                        </a:rPr>
                        <a:t>Đặc điểm</a:t>
                      </a:r>
                      <a:endParaRPr lang="en-US" dirty="0">
                        <a:solidFill>
                          <a:srgbClr val="00B050"/>
                        </a:solidFill>
                      </a:endParaRPr>
                    </a:p>
                  </a:txBody>
                  <a:tcPr/>
                </a:tc>
                <a:tc>
                  <a:txBody>
                    <a:bodyPr/>
                    <a:lstStyle/>
                    <a:p>
                      <a:pPr algn="ctr">
                        <a:lnSpc>
                          <a:spcPct val="250000"/>
                        </a:lnSpc>
                      </a:pPr>
                      <a:r>
                        <a:rPr lang="vi-VN" dirty="0">
                          <a:solidFill>
                            <a:srgbClr val="00B050"/>
                          </a:solidFill>
                        </a:rPr>
                        <a:t>Rừng mưa nhiệt đới</a:t>
                      </a:r>
                      <a:endParaRPr lang="en-US" dirty="0">
                        <a:solidFill>
                          <a:srgbClr val="00B050"/>
                        </a:solidFill>
                      </a:endParaRPr>
                    </a:p>
                  </a:txBody>
                  <a:tcPr/>
                </a:tc>
                <a:extLst>
                  <a:ext uri="{0D108BD9-81ED-4DB2-BD59-A6C34878D82A}">
                    <a16:rowId xmlns:a16="http://schemas.microsoft.com/office/drawing/2014/main" val="153627314"/>
                  </a:ext>
                </a:extLst>
              </a:tr>
              <a:tr h="1420526">
                <a:tc>
                  <a:txBody>
                    <a:bodyPr/>
                    <a:lstStyle/>
                    <a:p>
                      <a:pPr algn="ctr">
                        <a:lnSpc>
                          <a:spcPct val="250000"/>
                        </a:lnSpc>
                      </a:pPr>
                      <a:r>
                        <a:rPr lang="vi-VN" dirty="0">
                          <a:solidFill>
                            <a:srgbClr val="00B050"/>
                          </a:solidFill>
                        </a:rPr>
                        <a:t>Sinh Thái</a:t>
                      </a:r>
                    </a:p>
                    <a:p>
                      <a:pPr algn="ctr">
                        <a:lnSpc>
                          <a:spcPct val="250000"/>
                        </a:lnSpc>
                      </a:pPr>
                      <a:endParaRPr lang="en-US" dirty="0">
                        <a:solidFill>
                          <a:srgbClr val="00B050"/>
                        </a:solidFill>
                      </a:endParaRPr>
                    </a:p>
                  </a:txBody>
                  <a:tcPr/>
                </a:tc>
                <a:tc>
                  <a:txBody>
                    <a:bodyPr/>
                    <a:lstStyle/>
                    <a:p>
                      <a:pPr marL="373380" indent="-342900" algn="ctr">
                        <a:buFont typeface="Wingdings" panose="05000000000000000000" pitchFamily="2" charset="2"/>
                        <a:buChar char="Ø"/>
                      </a:pPr>
                      <a:r>
                        <a:rPr lang="vi-VN" sz="1600" dirty="0">
                          <a:solidFill>
                            <a:srgbClr val="7030A0"/>
                          </a:solidFill>
                          <a:effectLst/>
                        </a:rPr>
                        <a:t>Khí hậu: Nóng và ẩm ướt, mưa nhiều quanh năm</a:t>
                      </a:r>
                    </a:p>
                    <a:p>
                      <a:pPr marL="373380" indent="-342900" algn="ctr">
                        <a:buFont typeface="Wingdings" panose="05000000000000000000" pitchFamily="2" charset="2"/>
                        <a:buChar char="Ø"/>
                      </a:pPr>
                      <a:endParaRPr lang="vi-VN" sz="1600" dirty="0">
                        <a:solidFill>
                          <a:srgbClr val="7030A0"/>
                        </a:solidFill>
                        <a:effectLst/>
                      </a:endParaRPr>
                    </a:p>
                    <a:p>
                      <a:pPr marL="373380" indent="-342900" algn="ctr">
                        <a:buFont typeface="Wingdings" panose="05000000000000000000" pitchFamily="2" charset="2"/>
                        <a:buChar char="Ø"/>
                      </a:pPr>
                      <a:r>
                        <a:rPr lang="vi-VN" sz="1600" dirty="0">
                          <a:solidFill>
                            <a:srgbClr val="7030A0"/>
                          </a:solidFill>
                          <a:effectLst/>
                        </a:rPr>
                        <a:t>Nhiệt độ TB &gt; 25 độ C</a:t>
                      </a:r>
                    </a:p>
                    <a:p>
                      <a:pPr marL="373380" indent="-342900" algn="ctr">
                        <a:buFont typeface="Wingdings" panose="05000000000000000000" pitchFamily="2" charset="2"/>
                        <a:buChar char="Ø"/>
                      </a:pPr>
                      <a:endParaRPr lang="vi-VN" sz="1600" dirty="0">
                        <a:solidFill>
                          <a:srgbClr val="7030A0"/>
                        </a:solidFill>
                        <a:effectLst/>
                      </a:endParaRPr>
                    </a:p>
                    <a:p>
                      <a:pPr marL="373380" indent="-342900" algn="ctr">
                        <a:buFont typeface="Wingdings" panose="05000000000000000000" pitchFamily="2" charset="2"/>
                        <a:buChar char="Ø"/>
                      </a:pPr>
                      <a:r>
                        <a:rPr lang="vi-VN" sz="1600" dirty="0">
                          <a:solidFill>
                            <a:srgbClr val="7030A0"/>
                          </a:solidFill>
                          <a:effectLst/>
                        </a:rPr>
                        <a:t>Lượng mưa TB &gt; 2000 mm </a:t>
                      </a:r>
                    </a:p>
                    <a:p>
                      <a:pPr marL="373380" indent="-342900" algn="ctr">
                        <a:buFont typeface="Wingdings" panose="05000000000000000000" pitchFamily="2" charset="2"/>
                        <a:buChar char="Ø"/>
                      </a:pPr>
                      <a:endParaRPr lang="vi-VN" sz="1600" dirty="0">
                        <a:solidFill>
                          <a:srgbClr val="7030A0"/>
                        </a:solidFill>
                        <a:effectLst/>
                      </a:endParaRPr>
                    </a:p>
                    <a:p>
                      <a:pPr marL="373380" indent="-342900" algn="ctr">
                        <a:buFont typeface="Wingdings" panose="05000000000000000000" pitchFamily="2" charset="2"/>
                        <a:buChar char="Ø"/>
                      </a:pPr>
                      <a:r>
                        <a:rPr lang="vi-VN" sz="1600" dirty="0">
                          <a:solidFill>
                            <a:srgbClr val="7030A0"/>
                          </a:solidFill>
                          <a:effectLst/>
                        </a:rPr>
                        <a:t> Thực vật: Rừng có 4-5 tầng và rậm rạp( hoa lan,cây họ dứa,.)</a:t>
                      </a:r>
                    </a:p>
                  </a:txBody>
                  <a:tcPr/>
                </a:tc>
                <a:extLst>
                  <a:ext uri="{0D108BD9-81ED-4DB2-BD59-A6C34878D82A}">
                    <a16:rowId xmlns:a16="http://schemas.microsoft.com/office/drawing/2014/main" val="2815873471"/>
                  </a:ext>
                </a:extLst>
              </a:tr>
              <a:tr h="1589230">
                <a:tc>
                  <a:txBody>
                    <a:bodyPr/>
                    <a:lstStyle/>
                    <a:p>
                      <a:pPr algn="ctr">
                        <a:lnSpc>
                          <a:spcPct val="250000"/>
                        </a:lnSpc>
                      </a:pPr>
                      <a:r>
                        <a:rPr lang="vi-VN" dirty="0">
                          <a:solidFill>
                            <a:srgbClr val="00B050"/>
                          </a:solidFill>
                        </a:rPr>
                        <a:t>Phân bố</a:t>
                      </a:r>
                      <a:endParaRPr lang="en-US" dirty="0">
                        <a:solidFill>
                          <a:srgbClr val="00B050"/>
                        </a:solidFill>
                      </a:endParaRPr>
                    </a:p>
                  </a:txBody>
                  <a:tcPr/>
                </a:tc>
                <a:tc>
                  <a:txBody>
                    <a:bodyPr/>
                    <a:lstStyle/>
                    <a:p>
                      <a:pPr marL="373380" indent="-342900" algn="ctr">
                        <a:buFont typeface="Wingdings" panose="05000000000000000000" pitchFamily="2" charset="2"/>
                        <a:buChar char="Ø"/>
                      </a:pPr>
                      <a:r>
                        <a:rPr lang="vi-VN" sz="1600" dirty="0">
                          <a:solidFill>
                            <a:srgbClr val="7030A0"/>
                          </a:solidFill>
                          <a:effectLst/>
                        </a:rPr>
                        <a:t>Ở lưu vực sông A-ma-dôn (Nam Mỹ)</a:t>
                      </a:r>
                    </a:p>
                    <a:p>
                      <a:pPr marL="373380" indent="-342900" algn="ctr">
                        <a:buFont typeface="Wingdings" panose="05000000000000000000" pitchFamily="2" charset="2"/>
                        <a:buChar char="Ø"/>
                      </a:pPr>
                      <a:endParaRPr lang="vi-VN" sz="1600" dirty="0">
                        <a:solidFill>
                          <a:srgbClr val="7030A0"/>
                        </a:solidFill>
                        <a:effectLst/>
                      </a:endParaRPr>
                    </a:p>
                    <a:p>
                      <a:pPr marL="373380" indent="-342900" algn="ctr">
                        <a:buFont typeface="Wingdings" panose="05000000000000000000" pitchFamily="2" charset="2"/>
                        <a:buChar char="Ø"/>
                      </a:pPr>
                      <a:r>
                        <a:rPr lang="vi-VN" sz="1600" dirty="0">
                          <a:solidFill>
                            <a:srgbClr val="7030A0"/>
                          </a:solidFill>
                          <a:effectLst/>
                        </a:rPr>
                        <a:t>Ở lưu vực Công-gô (châu Phi) </a:t>
                      </a:r>
                    </a:p>
                    <a:p>
                      <a:pPr marL="373380" indent="-342900" algn="ctr">
                        <a:buFont typeface="Wingdings" panose="05000000000000000000" pitchFamily="2" charset="2"/>
                        <a:buChar char="Ø"/>
                      </a:pPr>
                      <a:endParaRPr lang="vi-VN" sz="1600" dirty="0">
                        <a:solidFill>
                          <a:srgbClr val="7030A0"/>
                        </a:solidFill>
                        <a:effectLst/>
                      </a:endParaRPr>
                    </a:p>
                    <a:p>
                      <a:pPr marL="373380" indent="-342900" algn="ctr">
                        <a:buFont typeface="Wingdings" panose="05000000000000000000" pitchFamily="2" charset="2"/>
                        <a:buChar char="Ø"/>
                      </a:pPr>
                      <a:r>
                        <a:rPr lang="vi-VN" sz="1600" dirty="0">
                          <a:solidFill>
                            <a:srgbClr val="7030A0"/>
                          </a:solidFill>
                          <a:effectLst/>
                        </a:rPr>
                        <a:t>Một phần Đông Nam Á.( In-đô-nê-xi-a,Malaysia,... )</a:t>
                      </a:r>
                    </a:p>
                  </a:txBody>
                  <a:tcPr/>
                </a:tc>
                <a:extLst>
                  <a:ext uri="{0D108BD9-81ED-4DB2-BD59-A6C34878D82A}">
                    <a16:rowId xmlns:a16="http://schemas.microsoft.com/office/drawing/2014/main" val="3851815765"/>
                  </a:ext>
                </a:extLst>
              </a:tr>
            </a:tbl>
          </a:graphicData>
        </a:graphic>
      </p:graphicFrame>
      <p:grpSp>
        <p:nvGrpSpPr>
          <p:cNvPr id="3" name="组合 91">
            <a:extLst>
              <a:ext uri="{FF2B5EF4-FFF2-40B4-BE49-F238E27FC236}">
                <a16:creationId xmlns:a16="http://schemas.microsoft.com/office/drawing/2014/main" id="{C9746335-182A-40E6-8E6E-4F16E1B1F7E1}"/>
              </a:ext>
            </a:extLst>
          </p:cNvPr>
          <p:cNvGrpSpPr/>
          <p:nvPr/>
        </p:nvGrpSpPr>
        <p:grpSpPr>
          <a:xfrm>
            <a:off x="488794" y="497776"/>
            <a:ext cx="6294661" cy="522068"/>
            <a:chOff x="994820" y="525519"/>
            <a:chExt cx="5664588" cy="596056"/>
          </a:xfrm>
        </p:grpSpPr>
        <p:grpSp>
          <p:nvGrpSpPr>
            <p:cNvPr id="4" name="组合 92">
              <a:extLst>
                <a:ext uri="{FF2B5EF4-FFF2-40B4-BE49-F238E27FC236}">
                  <a16:creationId xmlns:a16="http://schemas.microsoft.com/office/drawing/2014/main" id="{A1310CF8-3DE8-45D2-8E90-E95D73B424D9}"/>
                </a:ext>
              </a:extLst>
            </p:cNvPr>
            <p:cNvGrpSpPr/>
            <p:nvPr/>
          </p:nvGrpSpPr>
          <p:grpSpPr>
            <a:xfrm>
              <a:off x="994820" y="588224"/>
              <a:ext cx="5664588" cy="533351"/>
              <a:chOff x="3532280" y="5343104"/>
              <a:chExt cx="5664588" cy="533351"/>
            </a:xfrm>
          </p:grpSpPr>
          <p:sp>
            <p:nvSpPr>
              <p:cNvPr id="6" name="Freeform 34">
                <a:extLst>
                  <a:ext uri="{FF2B5EF4-FFF2-40B4-BE49-F238E27FC236}">
                    <a16:creationId xmlns:a16="http://schemas.microsoft.com/office/drawing/2014/main" id="{8652792C-570C-47B5-B017-02794D1C7EDB}"/>
                  </a:ext>
                </a:extLst>
              </p:cNvPr>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7" name="任意多边形 95">
                <a:extLst>
                  <a:ext uri="{FF2B5EF4-FFF2-40B4-BE49-F238E27FC236}">
                    <a16:creationId xmlns:a16="http://schemas.microsoft.com/office/drawing/2014/main" id="{A82A5274-0D60-4F53-850E-EB144D84E34F}"/>
                  </a:ext>
                </a:extLst>
              </p:cNvPr>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5" name="文本框 93">
              <a:extLst>
                <a:ext uri="{FF2B5EF4-FFF2-40B4-BE49-F238E27FC236}">
                  <a16:creationId xmlns:a16="http://schemas.microsoft.com/office/drawing/2014/main" id="{887FE3DE-ECB6-40C7-BCF8-CA513D1FC14E}"/>
                </a:ext>
              </a:extLst>
            </p:cNvPr>
            <p:cNvSpPr txBox="1"/>
            <p:nvPr/>
          </p:nvSpPr>
          <p:spPr>
            <a:xfrm>
              <a:off x="1363738" y="525519"/>
              <a:ext cx="4898973" cy="584775"/>
            </a:xfrm>
            <a:prstGeom prst="rect">
              <a:avLst/>
            </a:prstGeom>
            <a:noFill/>
          </p:spPr>
          <p:txBody>
            <a:bodyPr wrap="square" rtlCol="0">
              <a:spAutoFit/>
            </a:bodyPr>
            <a:lstStyle/>
            <a:p>
              <a:r>
                <a:rPr lang="en-US" altLang="zh-CN" sz="3200" dirty="0">
                  <a:solidFill>
                    <a:prstClr val="white"/>
                  </a:solidFill>
                  <a:latin typeface="汉仪喵魂体W" panose="00020600040101010101" pitchFamily="18" charset="-122"/>
                  <a:ea typeface="汉仪喵魂体W" panose="00020600040101010101" pitchFamily="18" charset="-122"/>
                </a:rPr>
                <a:t>1. </a:t>
              </a:r>
              <a:r>
                <a:rPr lang="en-US" altLang="zh-CN" sz="3200" dirty="0" err="1">
                  <a:solidFill>
                    <a:prstClr val="white"/>
                  </a:solidFill>
                  <a:latin typeface="汉仪喵魂体W" panose="00020600040101010101" pitchFamily="18" charset="-122"/>
                  <a:ea typeface="汉仪喵魂体W" panose="00020600040101010101" pitchFamily="18" charset="-122"/>
                </a:rPr>
                <a:t>Đặc</a:t>
              </a:r>
              <a:r>
                <a:rPr lang="en-US" altLang="zh-CN" sz="3200" dirty="0">
                  <a:solidFill>
                    <a:prstClr val="white"/>
                  </a:solidFill>
                  <a:latin typeface="汉仪喵魂体W" panose="00020600040101010101" pitchFamily="18" charset="-122"/>
                  <a:ea typeface="汉仪喵魂体W" panose="00020600040101010101" pitchFamily="18" charset="-122"/>
                </a:rPr>
                <a:t> </a:t>
              </a:r>
              <a:r>
                <a:rPr lang="en-US" altLang="zh-CN" sz="3200" dirty="0" err="1">
                  <a:solidFill>
                    <a:prstClr val="white"/>
                  </a:solidFill>
                  <a:latin typeface="汉仪喵魂体W" panose="00020600040101010101" pitchFamily="18" charset="-122"/>
                  <a:ea typeface="汉仪喵魂体W" panose="00020600040101010101" pitchFamily="18" charset="-122"/>
                </a:rPr>
                <a:t>điểm</a:t>
              </a:r>
              <a:r>
                <a:rPr lang="en-US" altLang="zh-CN" sz="3200" dirty="0">
                  <a:solidFill>
                    <a:prstClr val="white"/>
                  </a:solidFill>
                  <a:latin typeface="汉仪喵魂体W" panose="00020600040101010101" pitchFamily="18" charset="-122"/>
                  <a:ea typeface="汉仪喵魂体W" panose="00020600040101010101" pitchFamily="18" charset="-122"/>
                </a:rPr>
                <a:t> </a:t>
              </a:r>
              <a:r>
                <a:rPr lang="en-US" altLang="zh-CN" sz="3200" dirty="0" err="1">
                  <a:solidFill>
                    <a:prstClr val="white"/>
                  </a:solidFill>
                  <a:latin typeface="汉仪喵魂体W" panose="00020600040101010101" pitchFamily="18" charset="-122"/>
                  <a:ea typeface="汉仪喵魂体W" panose="00020600040101010101" pitchFamily="18" charset="-122"/>
                </a:rPr>
                <a:t>rừng</a:t>
              </a:r>
              <a:r>
                <a:rPr lang="en-US" altLang="zh-CN" sz="3200" dirty="0">
                  <a:solidFill>
                    <a:prstClr val="white"/>
                  </a:solidFill>
                  <a:latin typeface="汉仪喵魂体W" panose="00020600040101010101" pitchFamily="18" charset="-122"/>
                  <a:ea typeface="汉仪喵魂体W" panose="00020600040101010101" pitchFamily="18" charset="-122"/>
                </a:rPr>
                <a:t> </a:t>
              </a:r>
              <a:r>
                <a:rPr lang="en-US" altLang="zh-CN" sz="3200" dirty="0" err="1">
                  <a:solidFill>
                    <a:prstClr val="white"/>
                  </a:solidFill>
                  <a:latin typeface="汉仪喵魂体W" panose="00020600040101010101" pitchFamily="18" charset="-122"/>
                  <a:ea typeface="汉仪喵魂体W" panose="00020600040101010101" pitchFamily="18" charset="-122"/>
                </a:rPr>
                <a:t>nhiệt</a:t>
              </a:r>
              <a:r>
                <a:rPr lang="en-US" altLang="zh-CN" sz="3200" dirty="0">
                  <a:solidFill>
                    <a:prstClr val="white"/>
                  </a:solidFill>
                  <a:latin typeface="汉仪喵魂体W" panose="00020600040101010101" pitchFamily="18" charset="-122"/>
                  <a:ea typeface="汉仪喵魂体W" panose="00020600040101010101" pitchFamily="18" charset="-122"/>
                </a:rPr>
                <a:t> </a:t>
              </a:r>
              <a:r>
                <a:rPr lang="en-US" altLang="zh-CN" sz="3200" dirty="0" err="1">
                  <a:solidFill>
                    <a:prstClr val="white"/>
                  </a:solidFill>
                  <a:latin typeface="汉仪喵魂体W" panose="00020600040101010101" pitchFamily="18" charset="-122"/>
                  <a:ea typeface="汉仪喵魂体W" panose="00020600040101010101" pitchFamily="18" charset="-122"/>
                </a:rPr>
                <a:t>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Tree>
    <p:extLst>
      <p:ext uri="{BB962C8B-B14F-4D97-AF65-F5344CB8AC3E}">
        <p14:creationId xmlns:p14="http://schemas.microsoft.com/office/powerpoint/2010/main" val="4215736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36691" y="1434164"/>
            <a:ext cx="3659360" cy="517065"/>
          </a:xfrm>
          <a:prstGeom prst="rect">
            <a:avLst/>
          </a:prstGeom>
        </p:spPr>
        <p:txBody>
          <a:bodyPr wrap="square">
            <a:spAutoFit/>
          </a:bodyPr>
          <a:lstStyle/>
          <a:p>
            <a:pPr indent="457200" algn="just">
              <a:lnSpc>
                <a:spcPct val="115000"/>
              </a:lnSpc>
              <a:spcAft>
                <a:spcPts val="0"/>
              </a:spcAft>
            </a:pPr>
            <a:r>
              <a:rPr lang="en-US" sz="2400" b="1" dirty="0">
                <a:solidFill>
                  <a:schemeClr val="bg1"/>
                </a:solidFill>
                <a:latin typeface="Times New Roman"/>
                <a:ea typeface="Calibri"/>
                <a:cs typeface="Times New Roman"/>
              </a:rPr>
              <a:t>4. </a:t>
            </a:r>
            <a:r>
              <a:rPr lang="en-US" sz="2400" b="1" dirty="0" err="1">
                <a:solidFill>
                  <a:schemeClr val="bg1"/>
                </a:solidFill>
                <a:latin typeface="Times New Roman"/>
                <a:ea typeface="Calibri"/>
                <a:cs typeface="Times New Roman"/>
              </a:rPr>
              <a:t>Tầng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cây</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vượt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tán</a:t>
            </a:r>
            <a:r>
              <a:rPr lang="en-US" sz="2400" b="1" dirty="0">
                <a:solidFill>
                  <a:schemeClr val="bg1"/>
                </a:solidFill>
                <a:latin typeface="Times New Roman"/>
                <a:ea typeface="Calibri"/>
                <a:cs typeface="Times New Roman"/>
              </a:rPr>
              <a:t>.</a:t>
            </a:r>
            <a:endParaRPr lang="en-US" sz="2400" b="1" dirty="0">
              <a:solidFill>
                <a:schemeClr val="bg1"/>
              </a:solidFill>
              <a:effectLst/>
              <a:latin typeface="Calibri"/>
              <a:ea typeface="Calibri"/>
              <a:cs typeface="Times New Roman"/>
            </a:endParaRPr>
          </a:p>
        </p:txBody>
      </p:sp>
      <p:sp>
        <p:nvSpPr>
          <p:cNvPr id="4" name="Rectangle 3"/>
          <p:cNvSpPr/>
          <p:nvPr/>
        </p:nvSpPr>
        <p:spPr>
          <a:xfrm>
            <a:off x="8204126" y="5629384"/>
            <a:ext cx="3838743" cy="490199"/>
          </a:xfrm>
          <a:prstGeom prst="rect">
            <a:avLst/>
          </a:prstGeom>
        </p:spPr>
        <p:txBody>
          <a:bodyPr wrap="none">
            <a:spAutoFit/>
          </a:bodyPr>
          <a:lstStyle/>
          <a:p>
            <a:pPr lvl="0" algn="just">
              <a:lnSpc>
                <a:spcPct val="115000"/>
              </a:lnSpc>
            </a:pPr>
            <a:r>
              <a:rPr lang="en-US" sz="2400" b="1" dirty="0">
                <a:solidFill>
                  <a:schemeClr val="bg1"/>
                </a:solidFill>
                <a:latin typeface="Times New Roman"/>
                <a:ea typeface="Calibri"/>
                <a:cs typeface="Times New Roman"/>
              </a:rPr>
              <a:t>1. </a:t>
            </a:r>
            <a:r>
              <a:rPr lang="en-US" sz="2400" b="1" dirty="0" err="1">
                <a:solidFill>
                  <a:schemeClr val="bg1"/>
                </a:solidFill>
                <a:latin typeface="Times New Roman"/>
                <a:ea typeface="Calibri"/>
                <a:cs typeface="Times New Roman"/>
              </a:rPr>
              <a:t>Tầng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cỏ</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quyết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và</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cây</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bụi</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p:txBody>
      </p:sp>
      <p:sp>
        <p:nvSpPr>
          <p:cNvPr id="5" name="Rectangle 4"/>
          <p:cNvSpPr/>
          <p:nvPr/>
        </p:nvSpPr>
        <p:spPr>
          <a:xfrm>
            <a:off x="7736691" y="4597860"/>
            <a:ext cx="4104842" cy="490199"/>
          </a:xfrm>
          <a:prstGeom prst="rect">
            <a:avLst/>
          </a:prstGeom>
        </p:spPr>
        <p:txBody>
          <a:bodyPr wrap="none">
            <a:spAutoFit/>
          </a:bodyPr>
          <a:lstStyle/>
          <a:p>
            <a:pPr lvl="0" indent="457200" algn="just">
              <a:lnSpc>
                <a:spcPct val="115000"/>
              </a:lnSpc>
            </a:pPr>
            <a:r>
              <a:rPr lang="en-US" sz="2400" b="1" dirty="0">
                <a:solidFill>
                  <a:schemeClr val="bg1"/>
                </a:solidFill>
                <a:latin typeface="Times New Roman"/>
                <a:ea typeface="Calibri"/>
                <a:cs typeface="Times New Roman"/>
              </a:rPr>
              <a:t>2. </a:t>
            </a:r>
            <a:r>
              <a:rPr lang="en-US" sz="2400" b="1" dirty="0" err="1">
                <a:solidFill>
                  <a:schemeClr val="bg1"/>
                </a:solidFill>
                <a:latin typeface="Times New Roman"/>
                <a:ea typeface="Calibri"/>
                <a:cs typeface="Times New Roman"/>
              </a:rPr>
              <a:t>Tầng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cây</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gỗ</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trung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bình</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p:txBody>
      </p:sp>
      <p:sp>
        <p:nvSpPr>
          <p:cNvPr id="6" name="Rectangle 5"/>
          <p:cNvSpPr/>
          <p:nvPr/>
        </p:nvSpPr>
        <p:spPr>
          <a:xfrm>
            <a:off x="7736691" y="2853037"/>
            <a:ext cx="3136628" cy="490199"/>
          </a:xfrm>
          <a:prstGeom prst="rect">
            <a:avLst/>
          </a:prstGeom>
        </p:spPr>
        <p:txBody>
          <a:bodyPr wrap="none">
            <a:spAutoFit/>
          </a:bodyPr>
          <a:lstStyle/>
          <a:p>
            <a:pPr lvl="0" indent="457200" algn="just">
              <a:lnSpc>
                <a:spcPct val="115000"/>
              </a:lnSpc>
            </a:pPr>
            <a:r>
              <a:rPr lang="en-US" sz="2400" b="1" dirty="0">
                <a:solidFill>
                  <a:schemeClr val="bg1"/>
                </a:solidFill>
                <a:latin typeface="Times New Roman"/>
                <a:ea typeface="Calibri"/>
                <a:cs typeface="Times New Roman"/>
              </a:rPr>
              <a:t>3. </a:t>
            </a:r>
            <a:r>
              <a:rPr lang="en-US" sz="2400" b="1" dirty="0" err="1">
                <a:solidFill>
                  <a:schemeClr val="bg1"/>
                </a:solidFill>
                <a:latin typeface="Times New Roman"/>
                <a:ea typeface="Calibri"/>
                <a:cs typeface="Times New Roman"/>
              </a:rPr>
              <a:t>Tầng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cây</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gỗ</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cao</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p:txBody>
      </p:sp>
      <p:pic>
        <p:nvPicPr>
          <p:cNvPr id="8" name="Picture 7">
            <a:extLst>
              <a:ext uri="{FF2B5EF4-FFF2-40B4-BE49-F238E27FC236}">
                <a16:creationId xmlns:a16="http://schemas.microsoft.com/office/drawing/2014/main" id="{22B0D0D9-A492-4B6A-873E-6C29DD942A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7118" y="1275900"/>
            <a:ext cx="4349417" cy="5029729"/>
          </a:xfrm>
          <a:prstGeom prst="rect">
            <a:avLst/>
          </a:prstGeom>
        </p:spPr>
      </p:pic>
      <p:sp>
        <p:nvSpPr>
          <p:cNvPr id="11" name="Minus Sign 10">
            <a:extLst>
              <a:ext uri="{FF2B5EF4-FFF2-40B4-BE49-F238E27FC236}">
                <a16:creationId xmlns:a16="http://schemas.microsoft.com/office/drawing/2014/main" id="{97CA6B2A-DE05-413D-B95D-3C689225C267}"/>
              </a:ext>
            </a:extLst>
          </p:cNvPr>
          <p:cNvSpPr/>
          <p:nvPr/>
        </p:nvSpPr>
        <p:spPr>
          <a:xfrm>
            <a:off x="3631607" y="5954817"/>
            <a:ext cx="4349417" cy="4571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inus Sign 11">
            <a:extLst>
              <a:ext uri="{FF2B5EF4-FFF2-40B4-BE49-F238E27FC236}">
                <a16:creationId xmlns:a16="http://schemas.microsoft.com/office/drawing/2014/main" id="{3022FCA0-6FA5-4CA7-B49E-F756D0C5D17B}"/>
              </a:ext>
            </a:extLst>
          </p:cNvPr>
          <p:cNvSpPr/>
          <p:nvPr/>
        </p:nvSpPr>
        <p:spPr>
          <a:xfrm>
            <a:off x="3178206" y="4997785"/>
            <a:ext cx="4838329" cy="55224"/>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inus Sign 13">
            <a:extLst>
              <a:ext uri="{FF2B5EF4-FFF2-40B4-BE49-F238E27FC236}">
                <a16:creationId xmlns:a16="http://schemas.microsoft.com/office/drawing/2014/main" id="{D4A3DFF8-B8B7-41D6-9482-A81F0B0679FC}"/>
              </a:ext>
            </a:extLst>
          </p:cNvPr>
          <p:cNvSpPr/>
          <p:nvPr/>
        </p:nvSpPr>
        <p:spPr>
          <a:xfrm>
            <a:off x="3551068" y="3159120"/>
            <a:ext cx="4429956" cy="4571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inus Sign 15">
            <a:extLst>
              <a:ext uri="{FF2B5EF4-FFF2-40B4-BE49-F238E27FC236}">
                <a16:creationId xmlns:a16="http://schemas.microsoft.com/office/drawing/2014/main" id="{DBEC9AE0-28E7-4D49-9F68-70EE44398BFB}"/>
              </a:ext>
            </a:extLst>
          </p:cNvPr>
          <p:cNvSpPr/>
          <p:nvPr/>
        </p:nvSpPr>
        <p:spPr>
          <a:xfrm>
            <a:off x="3551068" y="1598413"/>
            <a:ext cx="4423084" cy="94283"/>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EA00B96-FA69-452E-A3E9-981643544692}"/>
              </a:ext>
            </a:extLst>
          </p:cNvPr>
          <p:cNvSpPr txBox="1"/>
          <p:nvPr/>
        </p:nvSpPr>
        <p:spPr>
          <a:xfrm>
            <a:off x="389977" y="3616513"/>
            <a:ext cx="3161091" cy="369332"/>
          </a:xfrm>
          <a:prstGeom prst="rect">
            <a:avLst/>
          </a:prstGeom>
          <a:solidFill>
            <a:srgbClr val="FFFF00"/>
          </a:solidFill>
        </p:spPr>
        <p:txBody>
          <a:bodyPr wrap="square" rtlCol="0">
            <a:spAutoFit/>
          </a:bodyPr>
          <a:lstStyle/>
          <a:p>
            <a:r>
              <a:rPr lang="vi-VN"/>
              <a:t>Cấu trúc rừng mưa nhiệt đới</a:t>
            </a:r>
            <a:endParaRPr lang="en-US" dirty="0"/>
          </a:p>
        </p:txBody>
      </p:sp>
    </p:spTree>
    <p:extLst>
      <p:ext uri="{BB962C8B-B14F-4D97-AF65-F5344CB8AC3E}">
        <p14:creationId xmlns:p14="http://schemas.microsoft.com/office/powerpoint/2010/main" val="3028949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1" grpId="0" animBg="1"/>
      <p:bldP spid="12" grpId="0" animBg="1"/>
      <p:bldP spid="14"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6678DEAE-F815-4911-8F0E-381D1F03F1FC}"/>
              </a:ext>
            </a:extLst>
          </p:cNvPr>
          <p:cNvGraphicFramePr>
            <a:graphicFrameLocks noGrp="1"/>
          </p:cNvGraphicFramePr>
          <p:nvPr>
            <p:extLst>
              <p:ext uri="{D42A27DB-BD31-4B8C-83A1-F6EECF244321}">
                <p14:modId xmlns:p14="http://schemas.microsoft.com/office/powerpoint/2010/main" val="2082342376"/>
              </p:ext>
            </p:extLst>
          </p:nvPr>
        </p:nvGraphicFramePr>
        <p:xfrm>
          <a:off x="1677254" y="1526096"/>
          <a:ext cx="8788892" cy="5077968"/>
        </p:xfrm>
        <a:graphic>
          <a:graphicData uri="http://schemas.openxmlformats.org/drawingml/2006/table">
            <a:tbl>
              <a:tblPr firstRow="1" bandRow="1">
                <a:tableStyleId>{5C22544A-7EE6-4342-B048-85BDC9FD1C3A}</a:tableStyleId>
              </a:tblPr>
              <a:tblGrid>
                <a:gridCol w="2476869">
                  <a:extLst>
                    <a:ext uri="{9D8B030D-6E8A-4147-A177-3AD203B41FA5}">
                      <a16:colId xmlns:a16="http://schemas.microsoft.com/office/drawing/2014/main" val="3444502116"/>
                    </a:ext>
                  </a:extLst>
                </a:gridCol>
                <a:gridCol w="6312023">
                  <a:extLst>
                    <a:ext uri="{9D8B030D-6E8A-4147-A177-3AD203B41FA5}">
                      <a16:colId xmlns:a16="http://schemas.microsoft.com/office/drawing/2014/main" val="653121451"/>
                    </a:ext>
                  </a:extLst>
                </a:gridCol>
              </a:tblGrid>
              <a:tr h="307527">
                <a:tc>
                  <a:txBody>
                    <a:bodyPr/>
                    <a:lstStyle/>
                    <a:p>
                      <a:pPr algn="ctr">
                        <a:lnSpc>
                          <a:spcPct val="250000"/>
                        </a:lnSpc>
                      </a:pPr>
                      <a:r>
                        <a:rPr lang="vi-VN" dirty="0">
                          <a:solidFill>
                            <a:srgbClr val="00B050"/>
                          </a:solidFill>
                        </a:rPr>
                        <a:t>Đặc điểm</a:t>
                      </a:r>
                      <a:endParaRPr lang="en-US" dirty="0">
                        <a:solidFill>
                          <a:srgbClr val="00B050"/>
                        </a:solidFill>
                      </a:endParaRPr>
                    </a:p>
                  </a:txBody>
                  <a:tcPr/>
                </a:tc>
                <a:tc>
                  <a:txBody>
                    <a:bodyPr/>
                    <a:lstStyle/>
                    <a:p>
                      <a:pPr algn="ctr">
                        <a:lnSpc>
                          <a:spcPct val="250000"/>
                        </a:lnSpc>
                      </a:pPr>
                      <a:r>
                        <a:rPr lang="vi-VN" dirty="0">
                          <a:solidFill>
                            <a:srgbClr val="00B050"/>
                          </a:solidFill>
                        </a:rPr>
                        <a:t>Rừng nhiệt đới gió mùa</a:t>
                      </a:r>
                    </a:p>
                    <a:p>
                      <a:pPr algn="ctr">
                        <a:lnSpc>
                          <a:spcPct val="250000"/>
                        </a:lnSpc>
                      </a:pPr>
                      <a:endParaRPr lang="en-US" dirty="0">
                        <a:solidFill>
                          <a:srgbClr val="00B050"/>
                        </a:solidFill>
                      </a:endParaRPr>
                    </a:p>
                  </a:txBody>
                  <a:tcPr/>
                </a:tc>
                <a:extLst>
                  <a:ext uri="{0D108BD9-81ED-4DB2-BD59-A6C34878D82A}">
                    <a16:rowId xmlns:a16="http://schemas.microsoft.com/office/drawing/2014/main" val="153627314"/>
                  </a:ext>
                </a:extLst>
              </a:tr>
              <a:tr h="1444246">
                <a:tc>
                  <a:txBody>
                    <a:bodyPr/>
                    <a:lstStyle/>
                    <a:p>
                      <a:pPr algn="ctr">
                        <a:lnSpc>
                          <a:spcPct val="250000"/>
                        </a:lnSpc>
                      </a:pPr>
                      <a:r>
                        <a:rPr lang="vi-VN" dirty="0">
                          <a:solidFill>
                            <a:srgbClr val="00B050"/>
                          </a:solidFill>
                        </a:rPr>
                        <a:t>Sinh Thái</a:t>
                      </a:r>
                    </a:p>
                    <a:p>
                      <a:pPr algn="ctr">
                        <a:lnSpc>
                          <a:spcPct val="250000"/>
                        </a:lnSpc>
                      </a:pPr>
                      <a:endParaRPr lang="en-US" dirty="0">
                        <a:solidFill>
                          <a:srgbClr val="00B050"/>
                        </a:solidFill>
                      </a:endParaRPr>
                    </a:p>
                  </a:txBody>
                  <a:tcPr/>
                </a:tc>
                <a:tc>
                  <a:txBody>
                    <a:bodyPr/>
                    <a:lstStyle/>
                    <a:p>
                      <a:pPr marL="373380" indent="-342900" algn="ctr">
                        <a:buFont typeface="Wingdings" panose="05000000000000000000" pitchFamily="2" charset="2"/>
                        <a:buChar char="Ø"/>
                      </a:pPr>
                      <a:r>
                        <a:rPr lang="vi-VN" sz="1600" dirty="0">
                          <a:solidFill>
                            <a:srgbClr val="7030A0"/>
                          </a:solidFill>
                          <a:effectLst/>
                        </a:rPr>
                        <a:t>Khí hậu: gồm 2 mùa ( mùa mưa và mùa khô)</a:t>
                      </a:r>
                    </a:p>
                    <a:p>
                      <a:pPr marL="373380" indent="-342900" algn="ctr">
                        <a:buFont typeface="Wingdings" panose="05000000000000000000" pitchFamily="2" charset="2"/>
                        <a:buChar char="Ø"/>
                      </a:pPr>
                      <a:endParaRPr lang="vi-VN" sz="1600" dirty="0">
                        <a:solidFill>
                          <a:srgbClr val="7030A0"/>
                        </a:solidFill>
                        <a:effectLst/>
                      </a:endParaRPr>
                    </a:p>
                    <a:p>
                      <a:pPr marL="373380" indent="-342900" algn="ctr">
                        <a:buFont typeface="Wingdings" panose="05000000000000000000" pitchFamily="2" charset="2"/>
                        <a:buChar char="Ø"/>
                      </a:pPr>
                      <a:r>
                        <a:rPr lang="vi-VN" sz="1600" dirty="0">
                          <a:solidFill>
                            <a:srgbClr val="7030A0"/>
                          </a:solidFill>
                          <a:effectLst/>
                        </a:rPr>
                        <a:t>Nhiệt độ TB &gt; 20 độ C</a:t>
                      </a:r>
                    </a:p>
                    <a:p>
                      <a:pPr marL="373380" indent="-342900" algn="ctr">
                        <a:buFont typeface="Wingdings" panose="05000000000000000000" pitchFamily="2" charset="2"/>
                        <a:buChar char="Ø"/>
                      </a:pPr>
                      <a:endParaRPr lang="vi-VN" sz="1600" dirty="0">
                        <a:solidFill>
                          <a:srgbClr val="7030A0"/>
                        </a:solidFill>
                        <a:effectLst/>
                      </a:endParaRPr>
                    </a:p>
                    <a:p>
                      <a:pPr marL="373380" indent="-342900" algn="ctr">
                        <a:buFont typeface="Wingdings" panose="05000000000000000000" pitchFamily="2" charset="2"/>
                        <a:buChar char="Ø"/>
                      </a:pPr>
                      <a:r>
                        <a:rPr lang="vi-VN" sz="1600" dirty="0">
                          <a:solidFill>
                            <a:srgbClr val="7030A0"/>
                          </a:solidFill>
                          <a:effectLst/>
                        </a:rPr>
                        <a:t>Lượng mưa TB &gt; 1500 mm</a:t>
                      </a:r>
                    </a:p>
                    <a:p>
                      <a:pPr marL="373380" indent="-342900" algn="ctr">
                        <a:buFont typeface="Wingdings" panose="05000000000000000000" pitchFamily="2" charset="2"/>
                        <a:buChar char="Ø"/>
                      </a:pPr>
                      <a:endParaRPr lang="vi-VN" sz="1600" dirty="0">
                        <a:solidFill>
                          <a:srgbClr val="7030A0"/>
                        </a:solidFill>
                        <a:effectLst/>
                      </a:endParaRPr>
                    </a:p>
                    <a:p>
                      <a:pPr marL="373380" indent="-342900" algn="ctr">
                        <a:buFont typeface="Wingdings" panose="05000000000000000000" pitchFamily="2" charset="2"/>
                        <a:buChar char="Ø"/>
                      </a:pPr>
                      <a:r>
                        <a:rPr lang="vi-VN" sz="1600" dirty="0">
                          <a:solidFill>
                            <a:srgbClr val="7030A0"/>
                          </a:solidFill>
                          <a:effectLst/>
                        </a:rPr>
                        <a:t>Thực vật: Cây vào mùa khô sẽ bị rụng lá</a:t>
                      </a:r>
                    </a:p>
                    <a:p>
                      <a:pPr marL="373380" indent="-342900" algn="ctr">
                        <a:buFont typeface="Wingdings" panose="05000000000000000000" pitchFamily="2" charset="2"/>
                        <a:buChar char="Ø"/>
                      </a:pPr>
                      <a:endParaRPr lang="vi-VN" sz="1600" dirty="0">
                        <a:solidFill>
                          <a:srgbClr val="7030A0"/>
                        </a:solidFill>
                        <a:effectLst/>
                      </a:endParaRPr>
                    </a:p>
                    <a:p>
                      <a:pPr marL="373380" indent="-342900" algn="ctr">
                        <a:buFont typeface="Wingdings" panose="05000000000000000000" pitchFamily="2" charset="2"/>
                        <a:buChar char="Ø"/>
                      </a:pPr>
                      <a:r>
                        <a:rPr lang="vi-VN" sz="1600" dirty="0">
                          <a:solidFill>
                            <a:srgbClr val="7030A0"/>
                          </a:solidFill>
                          <a:effectLst/>
                        </a:rPr>
                        <a:t>Rừng thấp và ít tầng( rừng ngập mặn ven biển,đồng cỏ cao nhiệt đới,..)</a:t>
                      </a:r>
                    </a:p>
                  </a:txBody>
                  <a:tcPr/>
                </a:tc>
                <a:extLst>
                  <a:ext uri="{0D108BD9-81ED-4DB2-BD59-A6C34878D82A}">
                    <a16:rowId xmlns:a16="http://schemas.microsoft.com/office/drawing/2014/main" val="2815873471"/>
                  </a:ext>
                </a:extLst>
              </a:tr>
              <a:tr h="967319">
                <a:tc>
                  <a:txBody>
                    <a:bodyPr/>
                    <a:lstStyle/>
                    <a:p>
                      <a:pPr algn="ctr">
                        <a:lnSpc>
                          <a:spcPct val="250000"/>
                        </a:lnSpc>
                      </a:pPr>
                      <a:r>
                        <a:rPr lang="vi-VN" dirty="0">
                          <a:solidFill>
                            <a:srgbClr val="00B050"/>
                          </a:solidFill>
                        </a:rPr>
                        <a:t>Phân bố</a:t>
                      </a:r>
                      <a:endParaRPr lang="en-US" dirty="0">
                        <a:solidFill>
                          <a:srgbClr val="00B050"/>
                        </a:solidFill>
                      </a:endParaRPr>
                    </a:p>
                  </a:txBody>
                  <a:tcPr/>
                </a:tc>
                <a:tc>
                  <a:txBody>
                    <a:bodyPr/>
                    <a:lstStyle/>
                    <a:p>
                      <a:pPr marL="285750" marR="0" lvl="0" indent="-285750" algn="ctr" defTabSz="914400" rtl="0" eaLnBrk="1" fontAlgn="auto" latinLnBrk="0" hangingPunct="1">
                        <a:lnSpc>
                          <a:spcPct val="250000"/>
                        </a:lnSpc>
                        <a:spcBef>
                          <a:spcPts val="0"/>
                        </a:spcBef>
                        <a:spcAft>
                          <a:spcPts val="0"/>
                        </a:spcAft>
                        <a:buClrTx/>
                        <a:buSzTx/>
                        <a:buFont typeface="Wingdings" panose="05000000000000000000" pitchFamily="2" charset="2"/>
                        <a:buChar char="Ø"/>
                        <a:tabLst/>
                        <a:defRPr/>
                      </a:pPr>
                      <a:r>
                        <a:rPr lang="en-US" sz="1600" dirty="0" err="1">
                          <a:solidFill>
                            <a:srgbClr val="7030A0"/>
                          </a:solidFill>
                          <a:effectLst/>
                        </a:rPr>
                        <a:t>Đông</a:t>
                      </a:r>
                      <a:r>
                        <a:rPr lang="en-US" sz="1600" dirty="0">
                          <a:solidFill>
                            <a:srgbClr val="7030A0"/>
                          </a:solidFill>
                          <a:effectLst/>
                        </a:rPr>
                        <a:t> Nam </a:t>
                      </a:r>
                      <a:r>
                        <a:rPr lang="vi-VN" sz="1600" dirty="0">
                          <a:solidFill>
                            <a:srgbClr val="7030A0"/>
                          </a:solidFill>
                          <a:effectLst/>
                        </a:rPr>
                        <a:t>Á( Việt Nam,Thái Lan,..)</a:t>
                      </a:r>
                      <a:r>
                        <a:rPr lang="en-US" sz="1600" dirty="0">
                          <a:solidFill>
                            <a:srgbClr val="7030A0"/>
                          </a:solidFill>
                          <a:effectLst/>
                        </a:rPr>
                        <a:t> </a:t>
                      </a:r>
                      <a:endParaRPr lang="vi-VN" sz="1600" dirty="0">
                        <a:solidFill>
                          <a:srgbClr val="7030A0"/>
                        </a:solidFill>
                        <a:effectLst/>
                      </a:endParaRPr>
                    </a:p>
                    <a:p>
                      <a:pPr marL="285750" marR="0" lvl="0" indent="-285750" algn="ctr" defTabSz="914400" rtl="0" eaLnBrk="1" fontAlgn="auto" latinLnBrk="0" hangingPunct="1">
                        <a:lnSpc>
                          <a:spcPct val="250000"/>
                        </a:lnSpc>
                        <a:spcBef>
                          <a:spcPts val="0"/>
                        </a:spcBef>
                        <a:spcAft>
                          <a:spcPts val="0"/>
                        </a:spcAft>
                        <a:buClrTx/>
                        <a:buSzTx/>
                        <a:buFont typeface="Wingdings" panose="05000000000000000000" pitchFamily="2" charset="2"/>
                        <a:buChar char="Ø"/>
                        <a:tabLst/>
                        <a:defRPr/>
                      </a:pPr>
                      <a:r>
                        <a:rPr lang="en-US" sz="1600" dirty="0" err="1">
                          <a:solidFill>
                            <a:srgbClr val="7030A0"/>
                          </a:solidFill>
                          <a:effectLst/>
                        </a:rPr>
                        <a:t>Đông</a:t>
                      </a:r>
                      <a:r>
                        <a:rPr lang="en-US" sz="1600" dirty="0">
                          <a:solidFill>
                            <a:srgbClr val="7030A0"/>
                          </a:solidFill>
                          <a:effectLst/>
                        </a:rPr>
                        <a:t> </a:t>
                      </a:r>
                      <a:r>
                        <a:rPr lang="en-US" sz="1600" dirty="0" err="1">
                          <a:solidFill>
                            <a:srgbClr val="7030A0"/>
                          </a:solidFill>
                          <a:effectLst/>
                        </a:rPr>
                        <a:t>Ấn</a:t>
                      </a:r>
                      <a:r>
                        <a:rPr lang="en-US" sz="1600" dirty="0">
                          <a:solidFill>
                            <a:srgbClr val="7030A0"/>
                          </a:solidFill>
                          <a:effectLst/>
                        </a:rPr>
                        <a:t> </a:t>
                      </a:r>
                      <a:r>
                        <a:rPr lang="en-US" sz="1600" dirty="0" err="1">
                          <a:solidFill>
                            <a:srgbClr val="7030A0"/>
                          </a:solidFill>
                          <a:effectLst/>
                        </a:rPr>
                        <a:t>Độ</a:t>
                      </a:r>
                      <a:r>
                        <a:rPr lang="en-US" sz="1600" dirty="0">
                          <a:solidFill>
                            <a:srgbClr val="7030A0"/>
                          </a:solidFill>
                          <a:effectLst/>
                        </a:rPr>
                        <a:t>,…</a:t>
                      </a:r>
                    </a:p>
                  </a:txBody>
                  <a:tcPr/>
                </a:tc>
                <a:extLst>
                  <a:ext uri="{0D108BD9-81ED-4DB2-BD59-A6C34878D82A}">
                    <a16:rowId xmlns:a16="http://schemas.microsoft.com/office/drawing/2014/main" val="3851815765"/>
                  </a:ext>
                </a:extLst>
              </a:tr>
            </a:tbl>
          </a:graphicData>
        </a:graphic>
      </p:graphicFrame>
      <p:grpSp>
        <p:nvGrpSpPr>
          <p:cNvPr id="3" name="组合 91">
            <a:extLst>
              <a:ext uri="{FF2B5EF4-FFF2-40B4-BE49-F238E27FC236}">
                <a16:creationId xmlns:a16="http://schemas.microsoft.com/office/drawing/2014/main" id="{C9746335-182A-40E6-8E6E-4F16E1B1F7E1}"/>
              </a:ext>
            </a:extLst>
          </p:cNvPr>
          <p:cNvGrpSpPr/>
          <p:nvPr/>
        </p:nvGrpSpPr>
        <p:grpSpPr>
          <a:xfrm>
            <a:off x="488794" y="497776"/>
            <a:ext cx="6294661" cy="522068"/>
            <a:chOff x="994820" y="525519"/>
            <a:chExt cx="5664588" cy="596056"/>
          </a:xfrm>
        </p:grpSpPr>
        <p:grpSp>
          <p:nvGrpSpPr>
            <p:cNvPr id="4" name="组合 92">
              <a:extLst>
                <a:ext uri="{FF2B5EF4-FFF2-40B4-BE49-F238E27FC236}">
                  <a16:creationId xmlns:a16="http://schemas.microsoft.com/office/drawing/2014/main" id="{A1310CF8-3DE8-45D2-8E90-E95D73B424D9}"/>
                </a:ext>
              </a:extLst>
            </p:cNvPr>
            <p:cNvGrpSpPr/>
            <p:nvPr/>
          </p:nvGrpSpPr>
          <p:grpSpPr>
            <a:xfrm>
              <a:off x="994820" y="588224"/>
              <a:ext cx="5664588" cy="533351"/>
              <a:chOff x="3532280" y="5343104"/>
              <a:chExt cx="5664588" cy="533351"/>
            </a:xfrm>
          </p:grpSpPr>
          <p:sp>
            <p:nvSpPr>
              <p:cNvPr id="6" name="Freeform 34">
                <a:extLst>
                  <a:ext uri="{FF2B5EF4-FFF2-40B4-BE49-F238E27FC236}">
                    <a16:creationId xmlns:a16="http://schemas.microsoft.com/office/drawing/2014/main" id="{8652792C-570C-47B5-B017-02794D1C7EDB}"/>
                  </a:ext>
                </a:extLst>
              </p:cNvPr>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7" name="任意多边形 95">
                <a:extLst>
                  <a:ext uri="{FF2B5EF4-FFF2-40B4-BE49-F238E27FC236}">
                    <a16:creationId xmlns:a16="http://schemas.microsoft.com/office/drawing/2014/main" id="{A82A5274-0D60-4F53-850E-EB144D84E34F}"/>
                  </a:ext>
                </a:extLst>
              </p:cNvPr>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5" name="文本框 93">
              <a:extLst>
                <a:ext uri="{FF2B5EF4-FFF2-40B4-BE49-F238E27FC236}">
                  <a16:creationId xmlns:a16="http://schemas.microsoft.com/office/drawing/2014/main" id="{887FE3DE-ECB6-40C7-BCF8-CA513D1FC14E}"/>
                </a:ext>
              </a:extLst>
            </p:cNvPr>
            <p:cNvSpPr txBox="1"/>
            <p:nvPr/>
          </p:nvSpPr>
          <p:spPr>
            <a:xfrm>
              <a:off x="1363738" y="525519"/>
              <a:ext cx="4898973" cy="584775"/>
            </a:xfrm>
            <a:prstGeom prst="rect">
              <a:avLst/>
            </a:prstGeom>
            <a:noFill/>
          </p:spPr>
          <p:txBody>
            <a:bodyPr wrap="square" rtlCol="0">
              <a:spAutoFit/>
            </a:bodyPr>
            <a:lstStyle/>
            <a:p>
              <a:r>
                <a:rPr lang="en-US" altLang="zh-CN" sz="3200" dirty="0">
                  <a:solidFill>
                    <a:prstClr val="white"/>
                  </a:solidFill>
                  <a:latin typeface="汉仪喵魂体W" panose="00020600040101010101" pitchFamily="18" charset="-122"/>
                  <a:ea typeface="汉仪喵魂体W" panose="00020600040101010101" pitchFamily="18" charset="-122"/>
                </a:rPr>
                <a:t>1. </a:t>
              </a:r>
              <a:r>
                <a:rPr lang="en-US" altLang="zh-CN" sz="3200" dirty="0" err="1">
                  <a:solidFill>
                    <a:prstClr val="white"/>
                  </a:solidFill>
                  <a:latin typeface="汉仪喵魂体W" panose="00020600040101010101" pitchFamily="18" charset="-122"/>
                  <a:ea typeface="汉仪喵魂体W" panose="00020600040101010101" pitchFamily="18" charset="-122"/>
                </a:rPr>
                <a:t>Đặc</a:t>
              </a:r>
              <a:r>
                <a:rPr lang="en-US" altLang="zh-CN" sz="3200" dirty="0">
                  <a:solidFill>
                    <a:prstClr val="white"/>
                  </a:solidFill>
                  <a:latin typeface="汉仪喵魂体W" panose="00020600040101010101" pitchFamily="18" charset="-122"/>
                  <a:ea typeface="汉仪喵魂体W" panose="00020600040101010101" pitchFamily="18" charset="-122"/>
                </a:rPr>
                <a:t> </a:t>
              </a:r>
              <a:r>
                <a:rPr lang="en-US" altLang="zh-CN" sz="3200" dirty="0" err="1">
                  <a:solidFill>
                    <a:prstClr val="white"/>
                  </a:solidFill>
                  <a:latin typeface="汉仪喵魂体W" panose="00020600040101010101" pitchFamily="18" charset="-122"/>
                  <a:ea typeface="汉仪喵魂体W" panose="00020600040101010101" pitchFamily="18" charset="-122"/>
                </a:rPr>
                <a:t>điểm</a:t>
              </a:r>
              <a:r>
                <a:rPr lang="en-US" altLang="zh-CN" sz="3200" dirty="0">
                  <a:solidFill>
                    <a:prstClr val="white"/>
                  </a:solidFill>
                  <a:latin typeface="汉仪喵魂体W" panose="00020600040101010101" pitchFamily="18" charset="-122"/>
                  <a:ea typeface="汉仪喵魂体W" panose="00020600040101010101" pitchFamily="18" charset="-122"/>
                </a:rPr>
                <a:t> </a:t>
              </a:r>
              <a:r>
                <a:rPr lang="en-US" altLang="zh-CN" sz="3200" dirty="0" err="1">
                  <a:solidFill>
                    <a:prstClr val="white"/>
                  </a:solidFill>
                  <a:latin typeface="汉仪喵魂体W" panose="00020600040101010101" pitchFamily="18" charset="-122"/>
                  <a:ea typeface="汉仪喵魂体W" panose="00020600040101010101" pitchFamily="18" charset="-122"/>
                </a:rPr>
                <a:t>rừng</a:t>
              </a:r>
              <a:r>
                <a:rPr lang="en-US" altLang="zh-CN" sz="3200" dirty="0">
                  <a:solidFill>
                    <a:prstClr val="white"/>
                  </a:solidFill>
                  <a:latin typeface="汉仪喵魂体W" panose="00020600040101010101" pitchFamily="18" charset="-122"/>
                  <a:ea typeface="汉仪喵魂体W" panose="00020600040101010101" pitchFamily="18" charset="-122"/>
                </a:rPr>
                <a:t> </a:t>
              </a:r>
              <a:r>
                <a:rPr lang="en-US" altLang="zh-CN" sz="3200" dirty="0" err="1">
                  <a:solidFill>
                    <a:prstClr val="white"/>
                  </a:solidFill>
                  <a:latin typeface="汉仪喵魂体W" panose="00020600040101010101" pitchFamily="18" charset="-122"/>
                  <a:ea typeface="汉仪喵魂体W" panose="00020600040101010101" pitchFamily="18" charset="-122"/>
                </a:rPr>
                <a:t>nhiệt</a:t>
              </a:r>
              <a:r>
                <a:rPr lang="en-US" altLang="zh-CN" sz="3200" dirty="0">
                  <a:solidFill>
                    <a:prstClr val="white"/>
                  </a:solidFill>
                  <a:latin typeface="汉仪喵魂体W" panose="00020600040101010101" pitchFamily="18" charset="-122"/>
                  <a:ea typeface="汉仪喵魂体W" panose="00020600040101010101" pitchFamily="18" charset="-122"/>
                </a:rPr>
                <a:t> </a:t>
              </a:r>
              <a:r>
                <a:rPr lang="en-US" altLang="zh-CN" sz="3200" dirty="0" err="1">
                  <a:solidFill>
                    <a:prstClr val="white"/>
                  </a:solidFill>
                  <a:latin typeface="汉仪喵魂体W" panose="00020600040101010101" pitchFamily="18" charset="-122"/>
                  <a:ea typeface="汉仪喵魂体W" panose="00020600040101010101" pitchFamily="18" charset="-122"/>
                </a:rPr>
                <a:t>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Tree>
    <p:extLst>
      <p:ext uri="{BB962C8B-B14F-4D97-AF65-F5344CB8AC3E}">
        <p14:creationId xmlns:p14="http://schemas.microsoft.com/office/powerpoint/2010/main" val="4059774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2CD21E-A3DD-4AA4-B7BC-F69EBD337D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841" y="363983"/>
            <a:ext cx="11505460" cy="6107837"/>
          </a:xfrm>
          <a:prstGeom prst="rect">
            <a:avLst/>
          </a:prstGeom>
        </p:spPr>
      </p:pic>
    </p:spTree>
    <p:extLst>
      <p:ext uri="{BB962C8B-B14F-4D97-AF65-F5344CB8AC3E}">
        <p14:creationId xmlns:p14="http://schemas.microsoft.com/office/powerpoint/2010/main" val="3903721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6678DEAE-F815-4911-8F0E-381D1F03F1FC}"/>
              </a:ext>
            </a:extLst>
          </p:cNvPr>
          <p:cNvGraphicFramePr>
            <a:graphicFrameLocks noGrp="1"/>
          </p:cNvGraphicFramePr>
          <p:nvPr>
            <p:extLst>
              <p:ext uri="{D42A27DB-BD31-4B8C-83A1-F6EECF244321}">
                <p14:modId xmlns:p14="http://schemas.microsoft.com/office/powerpoint/2010/main" val="191002361"/>
              </p:ext>
            </p:extLst>
          </p:nvPr>
        </p:nvGraphicFramePr>
        <p:xfrm>
          <a:off x="590000" y="1044795"/>
          <a:ext cx="10963399" cy="5663113"/>
        </p:xfrm>
        <a:graphic>
          <a:graphicData uri="http://schemas.openxmlformats.org/drawingml/2006/table">
            <a:tbl>
              <a:tblPr firstRow="1" bandRow="1">
                <a:tableStyleId>{5C22544A-7EE6-4342-B048-85BDC9FD1C3A}</a:tableStyleId>
              </a:tblPr>
              <a:tblGrid>
                <a:gridCol w="2611790">
                  <a:extLst>
                    <a:ext uri="{9D8B030D-6E8A-4147-A177-3AD203B41FA5}">
                      <a16:colId xmlns:a16="http://schemas.microsoft.com/office/drawing/2014/main" val="3444502116"/>
                    </a:ext>
                  </a:extLst>
                </a:gridCol>
                <a:gridCol w="4128067">
                  <a:extLst>
                    <a:ext uri="{9D8B030D-6E8A-4147-A177-3AD203B41FA5}">
                      <a16:colId xmlns:a16="http://schemas.microsoft.com/office/drawing/2014/main" val="1386132495"/>
                    </a:ext>
                  </a:extLst>
                </a:gridCol>
                <a:gridCol w="4223542">
                  <a:extLst>
                    <a:ext uri="{9D8B030D-6E8A-4147-A177-3AD203B41FA5}">
                      <a16:colId xmlns:a16="http://schemas.microsoft.com/office/drawing/2014/main" val="653121451"/>
                    </a:ext>
                  </a:extLst>
                </a:gridCol>
              </a:tblGrid>
              <a:tr h="1225035">
                <a:tc>
                  <a:txBody>
                    <a:bodyPr/>
                    <a:lstStyle/>
                    <a:p>
                      <a:pPr algn="ctr">
                        <a:lnSpc>
                          <a:spcPct val="250000"/>
                        </a:lnSpc>
                      </a:pPr>
                      <a:r>
                        <a:rPr lang="vi-VN" dirty="0">
                          <a:solidFill>
                            <a:srgbClr val="00B050"/>
                          </a:solidFill>
                        </a:rPr>
                        <a:t>Đặc điểm</a:t>
                      </a:r>
                      <a:endParaRPr lang="en-US" dirty="0">
                        <a:solidFill>
                          <a:srgbClr val="00B050"/>
                        </a:solidFill>
                      </a:endParaRPr>
                    </a:p>
                  </a:txBody>
                  <a:tcPr/>
                </a:tc>
                <a:tc>
                  <a:txBody>
                    <a:bodyPr/>
                    <a:lstStyle/>
                    <a:p>
                      <a:pPr algn="ctr">
                        <a:lnSpc>
                          <a:spcPct val="250000"/>
                        </a:lnSpc>
                      </a:pPr>
                      <a:r>
                        <a:rPr lang="vi-VN" dirty="0">
                          <a:solidFill>
                            <a:srgbClr val="00B050"/>
                          </a:solidFill>
                        </a:rPr>
                        <a:t>Rừng mưa nhiệt đới</a:t>
                      </a:r>
                      <a:endParaRPr lang="en-US" dirty="0">
                        <a:solidFill>
                          <a:srgbClr val="00B050"/>
                        </a:solidFill>
                      </a:endParaRPr>
                    </a:p>
                  </a:txBody>
                  <a:tcPr/>
                </a:tc>
                <a:tc>
                  <a:txBody>
                    <a:bodyPr/>
                    <a:lstStyle/>
                    <a:p>
                      <a:pPr algn="ctr">
                        <a:lnSpc>
                          <a:spcPct val="250000"/>
                        </a:lnSpc>
                      </a:pPr>
                      <a:r>
                        <a:rPr lang="vi-VN" dirty="0">
                          <a:solidFill>
                            <a:srgbClr val="00B050"/>
                          </a:solidFill>
                        </a:rPr>
                        <a:t>Rừng nhiệt đới gió mùa</a:t>
                      </a:r>
                    </a:p>
                    <a:p>
                      <a:pPr algn="ctr">
                        <a:lnSpc>
                          <a:spcPct val="250000"/>
                        </a:lnSpc>
                      </a:pPr>
                      <a:endParaRPr lang="en-US" dirty="0">
                        <a:solidFill>
                          <a:srgbClr val="00B050"/>
                        </a:solidFill>
                      </a:endParaRPr>
                    </a:p>
                  </a:txBody>
                  <a:tcPr/>
                </a:tc>
                <a:extLst>
                  <a:ext uri="{0D108BD9-81ED-4DB2-BD59-A6C34878D82A}">
                    <a16:rowId xmlns:a16="http://schemas.microsoft.com/office/drawing/2014/main" val="153627314"/>
                  </a:ext>
                </a:extLst>
              </a:tr>
              <a:tr h="1554427">
                <a:tc>
                  <a:txBody>
                    <a:bodyPr/>
                    <a:lstStyle/>
                    <a:p>
                      <a:pPr algn="ctr">
                        <a:lnSpc>
                          <a:spcPct val="250000"/>
                        </a:lnSpc>
                      </a:pPr>
                      <a:r>
                        <a:rPr lang="vi-VN" dirty="0">
                          <a:solidFill>
                            <a:srgbClr val="00B050"/>
                          </a:solidFill>
                        </a:rPr>
                        <a:t>Sinh Thái</a:t>
                      </a:r>
                    </a:p>
                    <a:p>
                      <a:pPr algn="ctr">
                        <a:lnSpc>
                          <a:spcPct val="250000"/>
                        </a:lnSpc>
                      </a:pPr>
                      <a:endParaRPr lang="en-US" dirty="0">
                        <a:solidFill>
                          <a:srgbClr val="00B050"/>
                        </a:solidFill>
                      </a:endParaRPr>
                    </a:p>
                  </a:txBody>
                  <a:tcPr/>
                </a:tc>
                <a:tc>
                  <a:txBody>
                    <a:bodyPr/>
                    <a:lstStyle/>
                    <a:p>
                      <a:pPr marL="373380" indent="-342900" algn="ctr">
                        <a:buFont typeface="Wingdings" panose="05000000000000000000" pitchFamily="2" charset="2"/>
                        <a:buChar char="Ø"/>
                      </a:pPr>
                      <a:r>
                        <a:rPr lang="vi-VN" sz="1400" dirty="0">
                          <a:solidFill>
                            <a:srgbClr val="7030A0"/>
                          </a:solidFill>
                          <a:effectLst/>
                        </a:rPr>
                        <a:t>Khí hậu: Nóng và ẩm ướt, mưa nhiều quanh năm</a:t>
                      </a:r>
                    </a:p>
                    <a:p>
                      <a:pPr marL="316230" indent="-285750" algn="ctr">
                        <a:buFont typeface="Wingdings" panose="05000000000000000000" pitchFamily="2" charset="2"/>
                        <a:buChar char="Ø"/>
                      </a:pPr>
                      <a:endParaRPr lang="vi-VN" sz="1400" dirty="0">
                        <a:solidFill>
                          <a:srgbClr val="7030A0"/>
                        </a:solidFill>
                        <a:effectLst/>
                      </a:endParaRPr>
                    </a:p>
                    <a:p>
                      <a:pPr marL="373380" indent="-342900" algn="ctr">
                        <a:buFont typeface="Wingdings" panose="05000000000000000000" pitchFamily="2" charset="2"/>
                        <a:buChar char="Ø"/>
                      </a:pPr>
                      <a:r>
                        <a:rPr lang="vi-VN" sz="1400" dirty="0">
                          <a:solidFill>
                            <a:srgbClr val="7030A0"/>
                          </a:solidFill>
                          <a:effectLst/>
                        </a:rPr>
                        <a:t>Nhiệt độ TB &gt; 25  độ C </a:t>
                      </a:r>
                    </a:p>
                    <a:p>
                      <a:pPr marL="373380" indent="-342900" algn="ctr">
                        <a:buFont typeface="Wingdings" panose="05000000000000000000" pitchFamily="2" charset="2"/>
                        <a:buChar char="Ø"/>
                      </a:pPr>
                      <a:endParaRPr lang="vi-VN" sz="1400" dirty="0">
                        <a:solidFill>
                          <a:srgbClr val="7030A0"/>
                        </a:solidFill>
                        <a:effectLst/>
                      </a:endParaRPr>
                    </a:p>
                    <a:p>
                      <a:pPr marL="373380" indent="-342900" algn="ctr">
                        <a:buFont typeface="Wingdings" panose="05000000000000000000" pitchFamily="2" charset="2"/>
                        <a:buChar char="Ø"/>
                      </a:pPr>
                      <a:r>
                        <a:rPr lang="vi-VN" sz="1400" dirty="0">
                          <a:solidFill>
                            <a:srgbClr val="7030A0"/>
                          </a:solidFill>
                          <a:effectLst/>
                        </a:rPr>
                        <a:t>Lượng mưa TB &gt; 2000 mm</a:t>
                      </a:r>
                    </a:p>
                    <a:p>
                      <a:pPr marL="373380" indent="-342900" algn="ctr">
                        <a:buFont typeface="Wingdings" panose="05000000000000000000" pitchFamily="2" charset="2"/>
                        <a:buChar char="Ø"/>
                      </a:pPr>
                      <a:endParaRPr lang="vi-VN" sz="1400" dirty="0">
                        <a:solidFill>
                          <a:srgbClr val="7030A0"/>
                        </a:solidFill>
                        <a:effectLst/>
                      </a:endParaRPr>
                    </a:p>
                    <a:p>
                      <a:pPr marL="373380" indent="-342900" algn="ctr">
                        <a:buFont typeface="Wingdings" panose="05000000000000000000" pitchFamily="2" charset="2"/>
                        <a:buChar char="Ø"/>
                      </a:pPr>
                      <a:r>
                        <a:rPr lang="vi-VN" sz="1400" dirty="0">
                          <a:solidFill>
                            <a:srgbClr val="7030A0"/>
                          </a:solidFill>
                          <a:effectLst/>
                        </a:rPr>
                        <a:t> Thực vật: Rừng có 4-5 tầng và rậm rạp( hoa lan,cây họ dứa,..)</a:t>
                      </a:r>
                    </a:p>
                    <a:p>
                      <a:pPr marL="285750" indent="-285750" algn="ctr">
                        <a:lnSpc>
                          <a:spcPct val="250000"/>
                        </a:lnSpc>
                        <a:buFont typeface="Wingdings" panose="05000000000000000000" pitchFamily="2" charset="2"/>
                        <a:buChar char="Ø"/>
                      </a:pPr>
                      <a:endParaRPr lang="en-US" sz="1400" dirty="0">
                        <a:solidFill>
                          <a:srgbClr val="7030A0"/>
                        </a:solidFill>
                      </a:endParaRPr>
                    </a:p>
                  </a:txBody>
                  <a:tcPr/>
                </a:tc>
                <a:tc>
                  <a:txBody>
                    <a:bodyPr/>
                    <a:lstStyle/>
                    <a:p>
                      <a:pPr marL="373380" indent="-342900" algn="ctr">
                        <a:buFont typeface="Wingdings" panose="05000000000000000000" pitchFamily="2" charset="2"/>
                        <a:buChar char="Ø"/>
                      </a:pPr>
                      <a:r>
                        <a:rPr lang="vi-VN" sz="1400" dirty="0">
                          <a:solidFill>
                            <a:srgbClr val="7030A0"/>
                          </a:solidFill>
                          <a:effectLst/>
                        </a:rPr>
                        <a:t>Khí hậu: gồm 2 mùa ( mùa mưa và mùa khô)</a:t>
                      </a:r>
                    </a:p>
                    <a:p>
                      <a:pPr marL="316230" indent="-285750" algn="ctr">
                        <a:buFont typeface="Wingdings" panose="05000000000000000000" pitchFamily="2" charset="2"/>
                        <a:buChar char="Ø"/>
                      </a:pPr>
                      <a:endParaRPr lang="vi-VN" sz="1400" dirty="0">
                        <a:solidFill>
                          <a:srgbClr val="7030A0"/>
                        </a:solidFill>
                        <a:effectLst/>
                      </a:endParaRPr>
                    </a:p>
                    <a:p>
                      <a:pPr marL="373380" indent="-342900" algn="ctr">
                        <a:buFont typeface="Wingdings" panose="05000000000000000000" pitchFamily="2" charset="2"/>
                        <a:buChar char="Ø"/>
                      </a:pPr>
                      <a:r>
                        <a:rPr lang="vi-VN" sz="1400" dirty="0">
                          <a:solidFill>
                            <a:srgbClr val="7030A0"/>
                          </a:solidFill>
                          <a:effectLst/>
                        </a:rPr>
                        <a:t>Nhiệt độ TB &gt; 20 độ C</a:t>
                      </a:r>
                    </a:p>
                    <a:p>
                      <a:pPr marL="373380" indent="-342900" algn="ctr">
                        <a:buFont typeface="Wingdings" panose="05000000000000000000" pitchFamily="2" charset="2"/>
                        <a:buChar char="Ø"/>
                      </a:pPr>
                      <a:endParaRPr lang="vi-VN" sz="1400" dirty="0">
                        <a:solidFill>
                          <a:srgbClr val="7030A0"/>
                        </a:solidFill>
                        <a:effectLst/>
                      </a:endParaRPr>
                    </a:p>
                    <a:p>
                      <a:pPr marL="373380" indent="-342900" algn="ctr">
                        <a:buFont typeface="Wingdings" panose="05000000000000000000" pitchFamily="2" charset="2"/>
                        <a:buChar char="Ø"/>
                      </a:pPr>
                      <a:r>
                        <a:rPr lang="vi-VN" sz="1400" dirty="0">
                          <a:solidFill>
                            <a:srgbClr val="7030A0"/>
                          </a:solidFill>
                          <a:effectLst/>
                        </a:rPr>
                        <a:t>Lượng mưa TB &gt; 1500 mm</a:t>
                      </a:r>
                    </a:p>
                    <a:p>
                      <a:pPr marL="373380" indent="-342900" algn="ctr">
                        <a:buFont typeface="Wingdings" panose="05000000000000000000" pitchFamily="2" charset="2"/>
                        <a:buChar char="Ø"/>
                      </a:pPr>
                      <a:endParaRPr lang="vi-VN" sz="1400" dirty="0">
                        <a:solidFill>
                          <a:srgbClr val="7030A0"/>
                        </a:solidFill>
                        <a:effectLst/>
                      </a:endParaRPr>
                    </a:p>
                    <a:p>
                      <a:pPr marL="373380" indent="-342900" algn="ctr">
                        <a:buFont typeface="Wingdings" panose="05000000000000000000" pitchFamily="2" charset="2"/>
                        <a:buChar char="Ø"/>
                      </a:pPr>
                      <a:r>
                        <a:rPr lang="vi-VN" sz="1400" dirty="0">
                          <a:solidFill>
                            <a:srgbClr val="7030A0"/>
                          </a:solidFill>
                          <a:effectLst/>
                        </a:rPr>
                        <a:t>Thực vật: Cây vào mùa khô sẽ bị rụng lá</a:t>
                      </a:r>
                    </a:p>
                    <a:p>
                      <a:pPr marL="373380" indent="-342900" algn="ctr">
                        <a:buFont typeface="Wingdings" panose="05000000000000000000" pitchFamily="2" charset="2"/>
                        <a:buChar char="Ø"/>
                      </a:pPr>
                      <a:endParaRPr lang="vi-VN" sz="1400" dirty="0">
                        <a:solidFill>
                          <a:srgbClr val="7030A0"/>
                        </a:solidFill>
                        <a:effectLst/>
                      </a:endParaRPr>
                    </a:p>
                    <a:p>
                      <a:pPr marL="373380" indent="-342900" algn="ctr">
                        <a:buFont typeface="Wingdings" panose="05000000000000000000" pitchFamily="2" charset="2"/>
                        <a:buChar char="Ø"/>
                      </a:pPr>
                      <a:r>
                        <a:rPr lang="vi-VN" sz="1400" dirty="0">
                          <a:solidFill>
                            <a:srgbClr val="7030A0"/>
                          </a:solidFill>
                          <a:effectLst/>
                        </a:rPr>
                        <a:t>Rừng thấp và ít tầng ( rừng ngập mặn ven biển, đồng cỏ cao nhiệt đới,..)</a:t>
                      </a:r>
                    </a:p>
                    <a:p>
                      <a:pPr marL="285750" indent="-285750" algn="ctr">
                        <a:lnSpc>
                          <a:spcPct val="250000"/>
                        </a:lnSpc>
                        <a:buFont typeface="Wingdings" panose="05000000000000000000" pitchFamily="2" charset="2"/>
                        <a:buChar char="Ø"/>
                      </a:pPr>
                      <a:endParaRPr lang="en-US" sz="1400" dirty="0">
                        <a:solidFill>
                          <a:srgbClr val="7030A0"/>
                        </a:solidFill>
                      </a:endParaRPr>
                    </a:p>
                  </a:txBody>
                  <a:tcPr/>
                </a:tc>
                <a:extLst>
                  <a:ext uri="{0D108BD9-81ED-4DB2-BD59-A6C34878D82A}">
                    <a16:rowId xmlns:a16="http://schemas.microsoft.com/office/drawing/2014/main" val="2815873471"/>
                  </a:ext>
                </a:extLst>
              </a:tr>
              <a:tr h="1653913">
                <a:tc>
                  <a:txBody>
                    <a:bodyPr/>
                    <a:lstStyle/>
                    <a:p>
                      <a:pPr algn="ctr">
                        <a:lnSpc>
                          <a:spcPct val="250000"/>
                        </a:lnSpc>
                      </a:pPr>
                      <a:r>
                        <a:rPr lang="vi-VN" dirty="0">
                          <a:solidFill>
                            <a:srgbClr val="00B050"/>
                          </a:solidFill>
                        </a:rPr>
                        <a:t>Phân bố</a:t>
                      </a:r>
                      <a:endParaRPr lang="en-US" dirty="0">
                        <a:solidFill>
                          <a:srgbClr val="00B050"/>
                        </a:solidFill>
                      </a:endParaRPr>
                    </a:p>
                  </a:txBody>
                  <a:tcPr/>
                </a:tc>
                <a:tc>
                  <a:txBody>
                    <a:bodyPr/>
                    <a:lstStyle/>
                    <a:p>
                      <a:pPr marL="373380" indent="-342900" algn="ctr">
                        <a:buFont typeface="Wingdings" panose="05000000000000000000" pitchFamily="2" charset="2"/>
                        <a:buChar char="Ø"/>
                      </a:pPr>
                      <a:r>
                        <a:rPr lang="vi-VN" sz="1400" dirty="0">
                          <a:solidFill>
                            <a:srgbClr val="7030A0"/>
                          </a:solidFill>
                          <a:effectLst/>
                        </a:rPr>
                        <a:t>Ở lưu vực sông A-ma-dôn (Nam Mỹ)</a:t>
                      </a:r>
                    </a:p>
                    <a:p>
                      <a:pPr marL="373380" indent="-342900" algn="ctr">
                        <a:buFont typeface="Wingdings" panose="05000000000000000000" pitchFamily="2" charset="2"/>
                        <a:buChar char="Ø"/>
                      </a:pPr>
                      <a:endParaRPr lang="vi-VN" sz="1400" dirty="0">
                        <a:solidFill>
                          <a:srgbClr val="7030A0"/>
                        </a:solidFill>
                        <a:effectLst/>
                      </a:endParaRPr>
                    </a:p>
                    <a:p>
                      <a:pPr marL="373380" indent="-342900" algn="ctr">
                        <a:buFont typeface="Wingdings" panose="05000000000000000000" pitchFamily="2" charset="2"/>
                        <a:buChar char="Ø"/>
                      </a:pPr>
                      <a:r>
                        <a:rPr lang="vi-VN" sz="1400" dirty="0">
                          <a:solidFill>
                            <a:srgbClr val="7030A0"/>
                          </a:solidFill>
                          <a:effectLst/>
                        </a:rPr>
                        <a:t>Ở lưu vực Công-gô (châu Phi) </a:t>
                      </a:r>
                    </a:p>
                    <a:p>
                      <a:pPr marL="373380" indent="-342900" algn="ctr">
                        <a:buFont typeface="Wingdings" panose="05000000000000000000" pitchFamily="2" charset="2"/>
                        <a:buChar char="Ø"/>
                      </a:pPr>
                      <a:endParaRPr lang="vi-VN" sz="1400" dirty="0">
                        <a:solidFill>
                          <a:srgbClr val="7030A0"/>
                        </a:solidFill>
                        <a:effectLst/>
                      </a:endParaRPr>
                    </a:p>
                    <a:p>
                      <a:pPr marL="373380" indent="-342900" algn="ctr">
                        <a:buFont typeface="Wingdings" panose="05000000000000000000" pitchFamily="2" charset="2"/>
                        <a:buChar char="Ø"/>
                      </a:pPr>
                      <a:r>
                        <a:rPr lang="vi-VN" sz="1400" dirty="0">
                          <a:solidFill>
                            <a:srgbClr val="7030A0"/>
                          </a:solidFill>
                          <a:effectLst/>
                        </a:rPr>
                        <a:t>Đông Nam Á.( In-đô-nê-xi-a, Malaysia,.. )</a:t>
                      </a:r>
                    </a:p>
                    <a:p>
                      <a:pPr marL="285750" indent="-285750" algn="ctr">
                        <a:lnSpc>
                          <a:spcPct val="250000"/>
                        </a:lnSpc>
                        <a:buFont typeface="Wingdings" panose="05000000000000000000" pitchFamily="2" charset="2"/>
                        <a:buChar char="Ø"/>
                      </a:pPr>
                      <a:endParaRPr lang="en-US" sz="1400" dirty="0">
                        <a:solidFill>
                          <a:srgbClr val="7030A0"/>
                        </a:solidFill>
                      </a:endParaRPr>
                    </a:p>
                  </a:txBody>
                  <a:tcPr/>
                </a:tc>
                <a:tc>
                  <a:txBody>
                    <a:bodyPr/>
                    <a:lstStyle/>
                    <a:p>
                      <a:pPr marL="285750" marR="0" lvl="0" indent="-285750" algn="ctr" defTabSz="914400" rtl="0" eaLnBrk="1" fontAlgn="auto" latinLnBrk="0" hangingPunct="1">
                        <a:lnSpc>
                          <a:spcPct val="250000"/>
                        </a:lnSpc>
                        <a:spcBef>
                          <a:spcPts val="0"/>
                        </a:spcBef>
                        <a:spcAft>
                          <a:spcPts val="0"/>
                        </a:spcAft>
                        <a:buClrTx/>
                        <a:buSzTx/>
                        <a:buFont typeface="Wingdings" panose="05000000000000000000" pitchFamily="2" charset="2"/>
                        <a:buChar char="Ø"/>
                        <a:tabLst/>
                        <a:defRPr/>
                      </a:pPr>
                      <a:r>
                        <a:rPr lang="en-US" sz="1400" dirty="0" err="1">
                          <a:solidFill>
                            <a:srgbClr val="7030A0"/>
                          </a:solidFill>
                          <a:effectLst/>
                        </a:rPr>
                        <a:t>Đông</a:t>
                      </a:r>
                      <a:r>
                        <a:rPr lang="en-US" sz="1400" dirty="0">
                          <a:solidFill>
                            <a:srgbClr val="7030A0"/>
                          </a:solidFill>
                          <a:effectLst/>
                        </a:rPr>
                        <a:t> Nam </a:t>
                      </a:r>
                      <a:r>
                        <a:rPr lang="vi-VN" sz="1400" dirty="0">
                          <a:solidFill>
                            <a:srgbClr val="7030A0"/>
                          </a:solidFill>
                          <a:effectLst/>
                        </a:rPr>
                        <a:t>Á( Việt Nam,Thái Lan,..)</a:t>
                      </a:r>
                      <a:r>
                        <a:rPr lang="en-US" sz="1400" dirty="0">
                          <a:solidFill>
                            <a:srgbClr val="7030A0"/>
                          </a:solidFill>
                          <a:effectLst/>
                        </a:rPr>
                        <a:t> </a:t>
                      </a:r>
                      <a:endParaRPr lang="vi-VN" sz="1400" dirty="0">
                        <a:solidFill>
                          <a:srgbClr val="7030A0"/>
                        </a:solidFill>
                        <a:effectLst/>
                      </a:endParaRPr>
                    </a:p>
                    <a:p>
                      <a:pPr marL="285750" marR="0" lvl="0" indent="-285750" algn="ctr" defTabSz="914400" rtl="0" eaLnBrk="1" fontAlgn="auto" latinLnBrk="0" hangingPunct="1">
                        <a:lnSpc>
                          <a:spcPct val="250000"/>
                        </a:lnSpc>
                        <a:spcBef>
                          <a:spcPts val="0"/>
                        </a:spcBef>
                        <a:spcAft>
                          <a:spcPts val="0"/>
                        </a:spcAft>
                        <a:buClrTx/>
                        <a:buSzTx/>
                        <a:buFont typeface="Wingdings" panose="05000000000000000000" pitchFamily="2" charset="2"/>
                        <a:buChar char="Ø"/>
                        <a:tabLst/>
                        <a:defRPr/>
                      </a:pPr>
                      <a:r>
                        <a:rPr lang="en-US" sz="1400" dirty="0" err="1">
                          <a:solidFill>
                            <a:srgbClr val="7030A0"/>
                          </a:solidFill>
                          <a:effectLst/>
                        </a:rPr>
                        <a:t>Đông</a:t>
                      </a:r>
                      <a:r>
                        <a:rPr lang="en-US" sz="1400" dirty="0">
                          <a:solidFill>
                            <a:srgbClr val="7030A0"/>
                          </a:solidFill>
                          <a:effectLst/>
                        </a:rPr>
                        <a:t> </a:t>
                      </a:r>
                      <a:r>
                        <a:rPr lang="en-US" sz="1400" dirty="0" err="1">
                          <a:solidFill>
                            <a:srgbClr val="7030A0"/>
                          </a:solidFill>
                          <a:effectLst/>
                        </a:rPr>
                        <a:t>Ấn</a:t>
                      </a:r>
                      <a:r>
                        <a:rPr lang="en-US" sz="1400" dirty="0">
                          <a:solidFill>
                            <a:srgbClr val="7030A0"/>
                          </a:solidFill>
                          <a:effectLst/>
                        </a:rPr>
                        <a:t> </a:t>
                      </a:r>
                      <a:r>
                        <a:rPr lang="en-US" sz="1400" dirty="0" err="1">
                          <a:solidFill>
                            <a:srgbClr val="7030A0"/>
                          </a:solidFill>
                          <a:effectLst/>
                        </a:rPr>
                        <a:t>Độ</a:t>
                      </a:r>
                      <a:r>
                        <a:rPr lang="en-US" sz="1400" dirty="0">
                          <a:solidFill>
                            <a:srgbClr val="7030A0"/>
                          </a:solidFill>
                          <a:effectLst/>
                        </a:rPr>
                        <a:t>,…</a:t>
                      </a:r>
                    </a:p>
                    <a:p>
                      <a:pPr marL="285750" indent="-285750" algn="ctr">
                        <a:lnSpc>
                          <a:spcPct val="250000"/>
                        </a:lnSpc>
                        <a:buFont typeface="Wingdings" panose="05000000000000000000" pitchFamily="2" charset="2"/>
                        <a:buChar char="Ø"/>
                      </a:pPr>
                      <a:endParaRPr lang="en-US" sz="1400" dirty="0">
                        <a:solidFill>
                          <a:srgbClr val="7030A0"/>
                        </a:solidFill>
                      </a:endParaRPr>
                    </a:p>
                  </a:txBody>
                  <a:tcPr/>
                </a:tc>
                <a:extLst>
                  <a:ext uri="{0D108BD9-81ED-4DB2-BD59-A6C34878D82A}">
                    <a16:rowId xmlns:a16="http://schemas.microsoft.com/office/drawing/2014/main" val="3851815765"/>
                  </a:ext>
                </a:extLst>
              </a:tr>
            </a:tbl>
          </a:graphicData>
        </a:graphic>
      </p:graphicFrame>
      <p:grpSp>
        <p:nvGrpSpPr>
          <p:cNvPr id="3" name="组合 91">
            <a:extLst>
              <a:ext uri="{FF2B5EF4-FFF2-40B4-BE49-F238E27FC236}">
                <a16:creationId xmlns:a16="http://schemas.microsoft.com/office/drawing/2014/main" id="{C9746335-182A-40E6-8E6E-4F16E1B1F7E1}"/>
              </a:ext>
            </a:extLst>
          </p:cNvPr>
          <p:cNvGrpSpPr/>
          <p:nvPr/>
        </p:nvGrpSpPr>
        <p:grpSpPr>
          <a:xfrm>
            <a:off x="488794" y="381955"/>
            <a:ext cx="6294661" cy="637889"/>
            <a:chOff x="994820" y="393284"/>
            <a:chExt cx="5664588" cy="728291"/>
          </a:xfrm>
        </p:grpSpPr>
        <p:grpSp>
          <p:nvGrpSpPr>
            <p:cNvPr id="4" name="组合 92">
              <a:extLst>
                <a:ext uri="{FF2B5EF4-FFF2-40B4-BE49-F238E27FC236}">
                  <a16:creationId xmlns:a16="http://schemas.microsoft.com/office/drawing/2014/main" id="{A1310CF8-3DE8-45D2-8E90-E95D73B424D9}"/>
                </a:ext>
              </a:extLst>
            </p:cNvPr>
            <p:cNvGrpSpPr/>
            <p:nvPr/>
          </p:nvGrpSpPr>
          <p:grpSpPr>
            <a:xfrm>
              <a:off x="994820" y="588224"/>
              <a:ext cx="5664588" cy="533351"/>
              <a:chOff x="3532280" y="5343104"/>
              <a:chExt cx="5664588" cy="533351"/>
            </a:xfrm>
          </p:grpSpPr>
          <p:sp>
            <p:nvSpPr>
              <p:cNvPr id="6" name="Freeform 34">
                <a:extLst>
                  <a:ext uri="{FF2B5EF4-FFF2-40B4-BE49-F238E27FC236}">
                    <a16:creationId xmlns:a16="http://schemas.microsoft.com/office/drawing/2014/main" id="{8652792C-570C-47B5-B017-02794D1C7EDB}"/>
                  </a:ext>
                </a:extLst>
              </p:cNvPr>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7" name="任意多边形 95">
                <a:extLst>
                  <a:ext uri="{FF2B5EF4-FFF2-40B4-BE49-F238E27FC236}">
                    <a16:creationId xmlns:a16="http://schemas.microsoft.com/office/drawing/2014/main" id="{A82A5274-0D60-4F53-850E-EB144D84E34F}"/>
                  </a:ext>
                </a:extLst>
              </p:cNvPr>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5" name="文本框 93">
              <a:extLst>
                <a:ext uri="{FF2B5EF4-FFF2-40B4-BE49-F238E27FC236}">
                  <a16:creationId xmlns:a16="http://schemas.microsoft.com/office/drawing/2014/main" id="{887FE3DE-ECB6-40C7-BCF8-CA513D1FC14E}"/>
                </a:ext>
              </a:extLst>
            </p:cNvPr>
            <p:cNvSpPr txBox="1"/>
            <p:nvPr/>
          </p:nvSpPr>
          <p:spPr>
            <a:xfrm>
              <a:off x="1363737" y="393284"/>
              <a:ext cx="4898973" cy="584775"/>
            </a:xfrm>
            <a:prstGeom prst="rect">
              <a:avLst/>
            </a:prstGeom>
            <a:noFill/>
          </p:spPr>
          <p:txBody>
            <a:bodyPr wrap="square" rtlCol="0">
              <a:spAutoFit/>
            </a:bodyPr>
            <a:lstStyle/>
            <a:p>
              <a:r>
                <a:rPr lang="en-US" altLang="zh-CN" sz="3200" dirty="0">
                  <a:solidFill>
                    <a:prstClr val="white"/>
                  </a:solidFill>
                  <a:latin typeface="汉仪喵魂体W" panose="00020600040101010101" pitchFamily="18" charset="-122"/>
                  <a:ea typeface="汉仪喵魂体W" panose="00020600040101010101" pitchFamily="18" charset="-122"/>
                </a:rPr>
                <a:t>1. </a:t>
              </a:r>
              <a:r>
                <a:rPr lang="en-US" altLang="zh-CN" sz="3200" dirty="0" err="1">
                  <a:solidFill>
                    <a:prstClr val="white"/>
                  </a:solidFill>
                  <a:latin typeface="汉仪喵魂体W" panose="00020600040101010101" pitchFamily="18" charset="-122"/>
                  <a:ea typeface="汉仪喵魂体W" panose="00020600040101010101" pitchFamily="18" charset="-122"/>
                </a:rPr>
                <a:t>Đặc</a:t>
              </a:r>
              <a:r>
                <a:rPr lang="en-US" altLang="zh-CN" sz="3200" dirty="0">
                  <a:solidFill>
                    <a:prstClr val="white"/>
                  </a:solidFill>
                  <a:latin typeface="汉仪喵魂体W" panose="00020600040101010101" pitchFamily="18" charset="-122"/>
                  <a:ea typeface="汉仪喵魂体W" panose="00020600040101010101" pitchFamily="18" charset="-122"/>
                </a:rPr>
                <a:t> </a:t>
              </a:r>
              <a:r>
                <a:rPr lang="en-US" altLang="zh-CN" sz="3200" dirty="0" err="1">
                  <a:solidFill>
                    <a:prstClr val="white"/>
                  </a:solidFill>
                  <a:latin typeface="汉仪喵魂体W" panose="00020600040101010101" pitchFamily="18" charset="-122"/>
                  <a:ea typeface="汉仪喵魂体W" panose="00020600040101010101" pitchFamily="18" charset="-122"/>
                </a:rPr>
                <a:t>điểm</a:t>
              </a:r>
              <a:r>
                <a:rPr lang="en-US" altLang="zh-CN" sz="3200" dirty="0">
                  <a:solidFill>
                    <a:prstClr val="white"/>
                  </a:solidFill>
                  <a:latin typeface="汉仪喵魂体W" panose="00020600040101010101" pitchFamily="18" charset="-122"/>
                  <a:ea typeface="汉仪喵魂体W" panose="00020600040101010101" pitchFamily="18" charset="-122"/>
                </a:rPr>
                <a:t> </a:t>
              </a:r>
              <a:r>
                <a:rPr lang="en-US" altLang="zh-CN" sz="3200" dirty="0" err="1">
                  <a:solidFill>
                    <a:prstClr val="white"/>
                  </a:solidFill>
                  <a:latin typeface="汉仪喵魂体W" panose="00020600040101010101" pitchFamily="18" charset="-122"/>
                  <a:ea typeface="汉仪喵魂体W" panose="00020600040101010101" pitchFamily="18" charset="-122"/>
                </a:rPr>
                <a:t>rừng</a:t>
              </a:r>
              <a:r>
                <a:rPr lang="en-US" altLang="zh-CN" sz="3200" dirty="0">
                  <a:solidFill>
                    <a:prstClr val="white"/>
                  </a:solidFill>
                  <a:latin typeface="汉仪喵魂体W" panose="00020600040101010101" pitchFamily="18" charset="-122"/>
                  <a:ea typeface="汉仪喵魂体W" panose="00020600040101010101" pitchFamily="18" charset="-122"/>
                </a:rPr>
                <a:t> </a:t>
              </a:r>
              <a:r>
                <a:rPr lang="en-US" altLang="zh-CN" sz="3200" dirty="0" err="1">
                  <a:solidFill>
                    <a:prstClr val="white"/>
                  </a:solidFill>
                  <a:latin typeface="汉仪喵魂体W" panose="00020600040101010101" pitchFamily="18" charset="-122"/>
                  <a:ea typeface="汉仪喵魂体W" panose="00020600040101010101" pitchFamily="18" charset="-122"/>
                </a:rPr>
                <a:t>nhiệt</a:t>
              </a:r>
              <a:r>
                <a:rPr lang="en-US" altLang="zh-CN" sz="3200" dirty="0">
                  <a:solidFill>
                    <a:prstClr val="white"/>
                  </a:solidFill>
                  <a:latin typeface="汉仪喵魂体W" panose="00020600040101010101" pitchFamily="18" charset="-122"/>
                  <a:ea typeface="汉仪喵魂体W" panose="00020600040101010101" pitchFamily="18" charset="-122"/>
                </a:rPr>
                <a:t> </a:t>
              </a:r>
              <a:r>
                <a:rPr lang="en-US" altLang="zh-CN" sz="3200" dirty="0" err="1">
                  <a:solidFill>
                    <a:prstClr val="white"/>
                  </a:solidFill>
                  <a:latin typeface="汉仪喵魂体W" panose="00020600040101010101" pitchFamily="18" charset="-122"/>
                  <a:ea typeface="汉仪喵魂体W" panose="00020600040101010101" pitchFamily="18" charset="-122"/>
                </a:rPr>
                <a:t>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Tree>
    <p:extLst>
      <p:ext uri="{BB962C8B-B14F-4D97-AF65-F5344CB8AC3E}">
        <p14:creationId xmlns:p14="http://schemas.microsoft.com/office/powerpoint/2010/main" val="6721493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5966935" cy="584775"/>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2. Bảo vệ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1673" y="322262"/>
            <a:ext cx="3541712" cy="621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a:extLst>
              <a:ext uri="{FF2B5EF4-FFF2-40B4-BE49-F238E27FC236}">
                <a16:creationId xmlns:a16="http://schemas.microsoft.com/office/drawing/2014/main" id="{5F2B6BCD-9A74-4DBC-9A7F-A010E92572C8}"/>
              </a:ext>
            </a:extLst>
          </p:cNvPr>
          <p:cNvSpPr/>
          <p:nvPr/>
        </p:nvSpPr>
        <p:spPr>
          <a:xfrm>
            <a:off x="2228296" y="1908698"/>
            <a:ext cx="5601810" cy="27698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accent2">
                    <a:lumMod val="75000"/>
                  </a:schemeClr>
                </a:solidFill>
              </a:rPr>
              <a:t>Vai trò của rừng nhiệt đới?</a:t>
            </a:r>
            <a:endParaRPr lang="en-US" sz="2400" dirty="0">
              <a:solidFill>
                <a:schemeClr val="accent2">
                  <a:lumMod val="75000"/>
                </a:schemeClr>
              </a:solidFill>
            </a:endParaRPr>
          </a:p>
        </p:txBody>
      </p:sp>
      <p:sp>
        <p:nvSpPr>
          <p:cNvPr id="3" name="Oval 2">
            <a:extLst>
              <a:ext uri="{FF2B5EF4-FFF2-40B4-BE49-F238E27FC236}">
                <a16:creationId xmlns:a16="http://schemas.microsoft.com/office/drawing/2014/main" id="{9AF82C49-7C2D-4068-87ED-D137A8EDCF39}"/>
              </a:ext>
            </a:extLst>
          </p:cNvPr>
          <p:cNvSpPr/>
          <p:nvPr/>
        </p:nvSpPr>
        <p:spPr>
          <a:xfrm>
            <a:off x="1569131" y="4879268"/>
            <a:ext cx="1316111" cy="3751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27D909D-33A3-46CF-BB1F-D8DCBF283CC5}"/>
              </a:ext>
            </a:extLst>
          </p:cNvPr>
          <p:cNvSpPr/>
          <p:nvPr/>
        </p:nvSpPr>
        <p:spPr>
          <a:xfrm>
            <a:off x="661039" y="5610687"/>
            <a:ext cx="830410" cy="3751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2634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58D529-D982-4136-B829-10292C7779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596" y="328472"/>
            <a:ext cx="11567603" cy="6187737"/>
          </a:xfrm>
          <a:prstGeom prst="rect">
            <a:avLst/>
          </a:prstGeom>
        </p:spPr>
      </p:pic>
      <p:sp>
        <p:nvSpPr>
          <p:cNvPr id="4" name="TextBox 3">
            <a:extLst>
              <a:ext uri="{FF2B5EF4-FFF2-40B4-BE49-F238E27FC236}">
                <a16:creationId xmlns:a16="http://schemas.microsoft.com/office/drawing/2014/main" id="{EA3D72F3-6B99-41E3-AE9A-1BA4648BBB9D}"/>
              </a:ext>
            </a:extLst>
          </p:cNvPr>
          <p:cNvSpPr txBox="1"/>
          <p:nvPr/>
        </p:nvSpPr>
        <p:spPr>
          <a:xfrm>
            <a:off x="59184" y="725400"/>
            <a:ext cx="11306629" cy="1569660"/>
          </a:xfrm>
          <a:prstGeom prst="rect">
            <a:avLst/>
          </a:prstGeom>
          <a:noFill/>
          <a:ln>
            <a:noFill/>
          </a:ln>
        </p:spPr>
        <p:txBody>
          <a:bodyPr wrap="square" rtlCol="0">
            <a:spAutoFit/>
          </a:bodyPr>
          <a:lstStyle/>
          <a:p>
            <a:pPr algn="ctr"/>
            <a:r>
              <a:rPr lang="vi-VN" sz="4800" b="1" i="1" dirty="0">
                <a:ln w="15875">
                  <a:solidFill>
                    <a:schemeClr val="tx2">
                      <a:lumMod val="40000"/>
                      <a:lumOff val="60000"/>
                    </a:schemeClr>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41 </a:t>
            </a:r>
            <a:r>
              <a:rPr lang="en-US" sz="4800" b="1" i="1" dirty="0">
                <a:ln w="15875">
                  <a:solidFill>
                    <a:schemeClr val="tx2">
                      <a:lumMod val="40000"/>
                      <a:lumOff val="60000"/>
                    </a:schemeClr>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24:</a:t>
            </a:r>
            <a:endParaRPr lang="vi-VN" sz="4800" b="1" i="1" dirty="0">
              <a:ln w="15875">
                <a:solidFill>
                  <a:schemeClr val="tx2">
                    <a:lumMod val="40000"/>
                    <a:lumOff val="60000"/>
                  </a:schemeClr>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4800" b="1" i="1" dirty="0">
                <a:ln w="15875">
                  <a:solidFill>
                    <a:schemeClr val="tx2">
                      <a:lumMod val="40000"/>
                      <a:lumOff val="60000"/>
                    </a:schemeClr>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RỪNG NHIỆT ĐỚI</a:t>
            </a:r>
          </a:p>
        </p:txBody>
      </p:sp>
    </p:spTree>
    <p:extLst>
      <p:ext uri="{BB962C8B-B14F-4D97-AF65-F5344CB8AC3E}">
        <p14:creationId xmlns:p14="http://schemas.microsoft.com/office/powerpoint/2010/main" val="215884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5966935" cy="584775"/>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2. Bảo vệ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1673" y="322262"/>
            <a:ext cx="3541712" cy="621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9179" y="1040585"/>
            <a:ext cx="7651668" cy="2923877"/>
          </a:xfrm>
          <a:prstGeom prst="rect">
            <a:avLst/>
          </a:prstGeom>
        </p:spPr>
        <p:txBody>
          <a:bodyPr wrap="square">
            <a:spAutoFit/>
          </a:bodyPr>
          <a:lstStyle/>
          <a:p>
            <a:pPr algn="just" fontAlgn="base">
              <a:lnSpc>
                <a:spcPct val="115000"/>
              </a:lnSpc>
              <a:spcAft>
                <a:spcPts val="0"/>
              </a:spcAft>
            </a:pPr>
            <a:r>
              <a:rPr lang="nl-NL" sz="3200" dirty="0">
                <a:solidFill>
                  <a:srgbClr val="FFFF00"/>
                </a:solidFill>
                <a:latin typeface="Times New Roman"/>
                <a:ea typeface="Calibri"/>
                <a:cs typeface="Times New Roman"/>
              </a:rPr>
              <a:t>- </a:t>
            </a:r>
            <a:r>
              <a:rPr lang="nl-NL" sz="3200" b="1" dirty="0">
                <a:solidFill>
                  <a:srgbClr val="FFFF00"/>
                </a:solidFill>
                <a:latin typeface="Times New Roman"/>
                <a:ea typeface="Calibri"/>
                <a:cs typeface="Times New Roman"/>
              </a:rPr>
              <a:t>Vai trò:</a:t>
            </a:r>
            <a:r>
              <a:rPr lang="nl-NL" sz="3200" dirty="0">
                <a:solidFill>
                  <a:srgbClr val="FFFF00"/>
                </a:solidFill>
                <a:latin typeface="Times New Roman"/>
                <a:ea typeface="Calibri"/>
                <a:cs typeface="Times New Roman"/>
              </a:rPr>
              <a:t> </a:t>
            </a:r>
          </a:p>
          <a:p>
            <a:pPr algn="just" fontAlgn="base">
              <a:lnSpc>
                <a:spcPct val="115000"/>
              </a:lnSpc>
              <a:spcAft>
                <a:spcPts val="0"/>
              </a:spcAft>
            </a:pPr>
            <a:r>
              <a:rPr lang="nl-NL" sz="3200" dirty="0">
                <a:solidFill>
                  <a:srgbClr val="FFFF00"/>
                </a:solidFill>
                <a:latin typeface="Times New Roman"/>
                <a:ea typeface="Calibri"/>
                <a:cs typeface="Times New Roman"/>
              </a:rPr>
              <a:t>     + Hết sức quan trọng đối với việc ổn định khí hậu Trái Đất.</a:t>
            </a:r>
          </a:p>
          <a:p>
            <a:pPr algn="just" fontAlgn="base">
              <a:lnSpc>
                <a:spcPct val="115000"/>
              </a:lnSpc>
              <a:spcAft>
                <a:spcPts val="0"/>
              </a:spcAft>
            </a:pPr>
            <a:r>
              <a:rPr lang="nl-NL" sz="3200" dirty="0">
                <a:solidFill>
                  <a:srgbClr val="FFFF00"/>
                </a:solidFill>
                <a:latin typeface="Times New Roman"/>
                <a:ea typeface="Calibri"/>
                <a:cs typeface="Times New Roman"/>
              </a:rPr>
              <a:t>     + Là nơi bảo tồn đa dạng sinh học.</a:t>
            </a:r>
          </a:p>
          <a:p>
            <a:pPr algn="just" fontAlgn="base">
              <a:lnSpc>
                <a:spcPct val="115000"/>
              </a:lnSpc>
              <a:spcAft>
                <a:spcPts val="0"/>
              </a:spcAft>
            </a:pPr>
            <a:r>
              <a:rPr lang="nl-NL" sz="3200" dirty="0">
                <a:solidFill>
                  <a:srgbClr val="FFFF00"/>
                </a:solidFill>
                <a:latin typeface="Times New Roman"/>
                <a:ea typeface="Calibri"/>
                <a:cs typeface="Times New Roman"/>
              </a:rPr>
              <a:t>     + Là nguồn dược liệu, thực phẩm và gỗ</a:t>
            </a:r>
            <a:r>
              <a:rPr lang="nl-NL" sz="3200" dirty="0">
                <a:solidFill>
                  <a:srgbClr val="00B050"/>
                </a:solidFill>
                <a:latin typeface="Times New Roman"/>
                <a:ea typeface="Calibri"/>
                <a:cs typeface="Times New Roman"/>
              </a:rPr>
              <a:t>.</a:t>
            </a:r>
            <a:endParaRPr lang="en-US" sz="3200" dirty="0">
              <a:solidFill>
                <a:srgbClr val="00B050"/>
              </a:solidFill>
              <a:effectLst/>
              <a:latin typeface="Calibri"/>
              <a:ea typeface="Calibri"/>
              <a:cs typeface="Times New Roman"/>
            </a:endParaRPr>
          </a:p>
        </p:txBody>
      </p:sp>
    </p:spTree>
    <p:extLst>
      <p:ext uri="{BB962C8B-B14F-4D97-AF65-F5344CB8AC3E}">
        <p14:creationId xmlns:p14="http://schemas.microsoft.com/office/powerpoint/2010/main" val="1294189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76CC8B-74BC-420F-B0A9-D4849BB7EF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882" y="346230"/>
            <a:ext cx="5578135" cy="5370990"/>
          </a:xfrm>
          <a:prstGeom prst="rect">
            <a:avLst/>
          </a:prstGeom>
        </p:spPr>
      </p:pic>
      <p:pic>
        <p:nvPicPr>
          <p:cNvPr id="5" name="Picture 4">
            <a:extLst>
              <a:ext uri="{FF2B5EF4-FFF2-40B4-BE49-F238E27FC236}">
                <a16:creationId xmlns:a16="http://schemas.microsoft.com/office/drawing/2014/main" id="{BB319A25-95EE-4C88-A870-6649074DD9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7016" y="342900"/>
            <a:ext cx="6016102" cy="5370991"/>
          </a:xfrm>
          <a:prstGeom prst="rect">
            <a:avLst/>
          </a:prstGeom>
        </p:spPr>
      </p:pic>
      <p:sp>
        <p:nvSpPr>
          <p:cNvPr id="6" name="TextBox 5">
            <a:extLst>
              <a:ext uri="{FF2B5EF4-FFF2-40B4-BE49-F238E27FC236}">
                <a16:creationId xmlns:a16="http://schemas.microsoft.com/office/drawing/2014/main" id="{7AEE08C4-7709-4E5A-B75A-D6AD51DAC806}"/>
              </a:ext>
            </a:extLst>
          </p:cNvPr>
          <p:cNvSpPr txBox="1"/>
          <p:nvPr/>
        </p:nvSpPr>
        <p:spPr>
          <a:xfrm>
            <a:off x="1269507" y="5865439"/>
            <a:ext cx="2530136" cy="646331"/>
          </a:xfrm>
          <a:prstGeom prst="rect">
            <a:avLst/>
          </a:prstGeom>
          <a:solidFill>
            <a:srgbClr val="FFFF00"/>
          </a:solidFill>
        </p:spPr>
        <p:txBody>
          <a:bodyPr wrap="square" rtlCol="0">
            <a:spAutoFit/>
          </a:bodyPr>
          <a:lstStyle/>
          <a:p>
            <a:r>
              <a:rPr lang="vi-VN" dirty="0"/>
              <a:t>       Rừng U Minh</a:t>
            </a:r>
          </a:p>
          <a:p>
            <a:r>
              <a:rPr lang="vi-VN" dirty="0"/>
              <a:t>( Cà Mau-Kiên Giang)</a:t>
            </a:r>
            <a:endParaRPr lang="en-US" dirty="0"/>
          </a:p>
        </p:txBody>
      </p:sp>
      <p:sp>
        <p:nvSpPr>
          <p:cNvPr id="7" name="TextBox 6">
            <a:extLst>
              <a:ext uri="{FF2B5EF4-FFF2-40B4-BE49-F238E27FC236}">
                <a16:creationId xmlns:a16="http://schemas.microsoft.com/office/drawing/2014/main" id="{8CAF51C4-CBC0-4100-9B29-882EEBF839F1}"/>
              </a:ext>
            </a:extLst>
          </p:cNvPr>
          <p:cNvSpPr txBox="1"/>
          <p:nvPr/>
        </p:nvSpPr>
        <p:spPr>
          <a:xfrm>
            <a:off x="7509028" y="5844983"/>
            <a:ext cx="2752078" cy="646331"/>
          </a:xfrm>
          <a:prstGeom prst="rect">
            <a:avLst/>
          </a:prstGeom>
          <a:solidFill>
            <a:srgbClr val="FFFF00"/>
          </a:solidFill>
        </p:spPr>
        <p:txBody>
          <a:bodyPr wrap="square" rtlCol="0">
            <a:spAutoFit/>
          </a:bodyPr>
          <a:lstStyle/>
          <a:p>
            <a:r>
              <a:rPr lang="vi-VN" dirty="0"/>
              <a:t>    Rừng Cúc Phương</a:t>
            </a:r>
          </a:p>
          <a:p>
            <a:r>
              <a:rPr lang="vi-VN" dirty="0"/>
              <a:t>         ( Ninh Bình )</a:t>
            </a:r>
            <a:endParaRPr lang="en-US" dirty="0"/>
          </a:p>
        </p:txBody>
      </p:sp>
    </p:spTree>
    <p:extLst>
      <p:ext uri="{BB962C8B-B14F-4D97-AF65-F5344CB8AC3E}">
        <p14:creationId xmlns:p14="http://schemas.microsoft.com/office/powerpoint/2010/main" val="9691631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5966935" cy="584775"/>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2. Bảo vệ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1673" y="322262"/>
            <a:ext cx="3541712" cy="621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a:extLst>
              <a:ext uri="{FF2B5EF4-FFF2-40B4-BE49-F238E27FC236}">
                <a16:creationId xmlns:a16="http://schemas.microsoft.com/office/drawing/2014/main" id="{5F2B6BCD-9A74-4DBC-9A7F-A010E92572C8}"/>
              </a:ext>
            </a:extLst>
          </p:cNvPr>
          <p:cNvSpPr/>
          <p:nvPr/>
        </p:nvSpPr>
        <p:spPr>
          <a:xfrm>
            <a:off x="2228296" y="1908698"/>
            <a:ext cx="5601810" cy="27698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accent2">
                    <a:lumMod val="75000"/>
                  </a:schemeClr>
                </a:solidFill>
              </a:rPr>
              <a:t>Hiện trạng của rừng nhiệt đới?</a:t>
            </a:r>
            <a:endParaRPr lang="en-US" sz="2400" dirty="0">
              <a:solidFill>
                <a:schemeClr val="accent2">
                  <a:lumMod val="75000"/>
                </a:schemeClr>
              </a:solidFill>
            </a:endParaRPr>
          </a:p>
        </p:txBody>
      </p:sp>
      <p:sp>
        <p:nvSpPr>
          <p:cNvPr id="3" name="Oval 2">
            <a:extLst>
              <a:ext uri="{FF2B5EF4-FFF2-40B4-BE49-F238E27FC236}">
                <a16:creationId xmlns:a16="http://schemas.microsoft.com/office/drawing/2014/main" id="{9AF82C49-7C2D-4068-87ED-D137A8EDCF39}"/>
              </a:ext>
            </a:extLst>
          </p:cNvPr>
          <p:cNvSpPr/>
          <p:nvPr/>
        </p:nvSpPr>
        <p:spPr>
          <a:xfrm>
            <a:off x="1569131" y="4879268"/>
            <a:ext cx="1316111" cy="3751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27D909D-33A3-46CF-BB1F-D8DCBF283CC5}"/>
              </a:ext>
            </a:extLst>
          </p:cNvPr>
          <p:cNvSpPr/>
          <p:nvPr/>
        </p:nvSpPr>
        <p:spPr>
          <a:xfrm>
            <a:off x="661039" y="5610687"/>
            <a:ext cx="830410" cy="3751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082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5966935" cy="584775"/>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2. Bảo vệ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1673" y="322262"/>
            <a:ext cx="3541712" cy="621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9178" y="1040585"/>
            <a:ext cx="7164779" cy="2888035"/>
          </a:xfrm>
          <a:prstGeom prst="rect">
            <a:avLst/>
          </a:prstGeom>
        </p:spPr>
        <p:txBody>
          <a:bodyPr wrap="square">
            <a:spAutoFit/>
          </a:bodyPr>
          <a:lstStyle/>
          <a:p>
            <a:pPr marL="457200" indent="-457200" algn="just" fontAlgn="base">
              <a:lnSpc>
                <a:spcPct val="115000"/>
              </a:lnSpc>
              <a:spcAft>
                <a:spcPts val="0"/>
              </a:spcAft>
              <a:buFontTx/>
              <a:buChar char="-"/>
            </a:pPr>
            <a:r>
              <a:rPr lang="nl-NL" sz="3200" b="1" dirty="0">
                <a:solidFill>
                  <a:srgbClr val="FFFF00"/>
                </a:solidFill>
                <a:latin typeface="Times New Roman"/>
                <a:ea typeface="Calibri"/>
                <a:cs typeface="Times New Roman"/>
              </a:rPr>
              <a:t>Hiện trạng</a:t>
            </a:r>
            <a:r>
              <a:rPr lang="nl-NL" sz="3200" dirty="0">
                <a:solidFill>
                  <a:srgbClr val="FFFF00"/>
                </a:solidFill>
                <a:latin typeface="Times New Roman"/>
                <a:ea typeface="Calibri"/>
                <a:cs typeface="Times New Roman"/>
              </a:rPr>
              <a:t>: </a:t>
            </a:r>
            <a:endParaRPr lang="vi-VN" sz="3200" dirty="0">
              <a:solidFill>
                <a:srgbClr val="FFFF00"/>
              </a:solidFill>
              <a:latin typeface="Times New Roman"/>
              <a:ea typeface="Calibri"/>
              <a:cs typeface="Times New Roman"/>
            </a:endParaRPr>
          </a:p>
          <a:p>
            <a:pPr algn="just" fontAlgn="base">
              <a:lnSpc>
                <a:spcPct val="115000"/>
              </a:lnSpc>
              <a:spcAft>
                <a:spcPts val="0"/>
              </a:spcAft>
            </a:pPr>
            <a:r>
              <a:rPr lang="vi-VN" sz="3200" dirty="0">
                <a:solidFill>
                  <a:srgbClr val="FFFF00"/>
                </a:solidFill>
                <a:latin typeface="Times New Roman"/>
                <a:ea typeface="Calibri"/>
                <a:cs typeface="Times New Roman"/>
              </a:rPr>
              <a:t>+ </a:t>
            </a:r>
            <a:r>
              <a:rPr lang="nl-NL" sz="3200" dirty="0">
                <a:solidFill>
                  <a:srgbClr val="FFFF00"/>
                </a:solidFill>
                <a:latin typeface="Times New Roman"/>
                <a:ea typeface="Calibri"/>
                <a:cs typeface="Times New Roman"/>
              </a:rPr>
              <a:t>Diện tích rừng nhiệt đới đang giảm ở mức báo động</a:t>
            </a:r>
            <a:r>
              <a:rPr lang="vi-VN" sz="3200" dirty="0">
                <a:solidFill>
                  <a:srgbClr val="FFFF00"/>
                </a:solidFill>
                <a:latin typeface="Times New Roman"/>
                <a:ea typeface="Calibri"/>
                <a:cs typeface="Times New Roman"/>
              </a:rPr>
              <a:t> </a:t>
            </a:r>
          </a:p>
          <a:p>
            <a:pPr algn="just" fontAlgn="base">
              <a:lnSpc>
                <a:spcPct val="115000"/>
              </a:lnSpc>
              <a:spcAft>
                <a:spcPts val="0"/>
              </a:spcAft>
            </a:pPr>
            <a:r>
              <a:rPr lang="vi-VN" sz="3200" dirty="0">
                <a:solidFill>
                  <a:srgbClr val="FFFF00"/>
                </a:solidFill>
                <a:latin typeface="Times New Roman"/>
                <a:ea typeface="Calibri"/>
                <a:cs typeface="Times New Roman"/>
              </a:rPr>
              <a:t>+ M</a:t>
            </a:r>
            <a:r>
              <a:rPr lang="nl-NL" sz="3200" dirty="0">
                <a:solidFill>
                  <a:srgbClr val="FFFF00"/>
                </a:solidFill>
                <a:latin typeface="Times New Roman"/>
                <a:ea typeface="Calibri"/>
                <a:cs typeface="Times New Roman"/>
              </a:rPr>
              <a:t>ỗi năm mất đi 130 nghìn km2 do cháy rừng và các hoạt động của con người.</a:t>
            </a:r>
            <a:endParaRPr lang="en-US" sz="2400" dirty="0">
              <a:solidFill>
                <a:srgbClr val="FFFF00"/>
              </a:solidFill>
              <a:effectLst/>
              <a:latin typeface="Calibri"/>
              <a:ea typeface="Calibri"/>
              <a:cs typeface="Times New Roman"/>
            </a:endParaRPr>
          </a:p>
        </p:txBody>
      </p:sp>
    </p:spTree>
    <p:extLst>
      <p:ext uri="{BB962C8B-B14F-4D97-AF65-F5344CB8AC3E}">
        <p14:creationId xmlns:p14="http://schemas.microsoft.com/office/powerpoint/2010/main" val="618216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0391CA-A9A7-456F-9184-05D33CDFAA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8475"/>
            <a:ext cx="5788241" cy="5166804"/>
          </a:xfrm>
          <a:prstGeom prst="rect">
            <a:avLst/>
          </a:prstGeom>
        </p:spPr>
      </p:pic>
      <p:pic>
        <p:nvPicPr>
          <p:cNvPr id="4" name="Picture 3">
            <a:extLst>
              <a:ext uri="{FF2B5EF4-FFF2-40B4-BE49-F238E27FC236}">
                <a16:creationId xmlns:a16="http://schemas.microsoft.com/office/drawing/2014/main" id="{37C04F9B-2462-4AFC-B9CD-0220D9F54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8241" y="328474"/>
            <a:ext cx="6072326" cy="5166804"/>
          </a:xfrm>
          <a:prstGeom prst="rect">
            <a:avLst/>
          </a:prstGeom>
        </p:spPr>
      </p:pic>
      <p:sp>
        <p:nvSpPr>
          <p:cNvPr id="2" name="TextBox 1">
            <a:extLst>
              <a:ext uri="{FF2B5EF4-FFF2-40B4-BE49-F238E27FC236}">
                <a16:creationId xmlns:a16="http://schemas.microsoft.com/office/drawing/2014/main" id="{054A20F2-7A21-4209-B041-55E1C034D4C3}"/>
              </a:ext>
            </a:extLst>
          </p:cNvPr>
          <p:cNvSpPr txBox="1"/>
          <p:nvPr/>
        </p:nvSpPr>
        <p:spPr>
          <a:xfrm>
            <a:off x="1597980" y="5832628"/>
            <a:ext cx="2228295" cy="584775"/>
          </a:xfrm>
          <a:prstGeom prst="rect">
            <a:avLst/>
          </a:prstGeom>
          <a:solidFill>
            <a:srgbClr val="FFFF00"/>
          </a:solidFill>
        </p:spPr>
        <p:txBody>
          <a:bodyPr wrap="square" rtlCol="0">
            <a:spAutoFit/>
          </a:bodyPr>
          <a:lstStyle/>
          <a:p>
            <a:r>
              <a:rPr lang="vi-VN" sz="3200" dirty="0"/>
              <a:t>Cháy rừng</a:t>
            </a:r>
            <a:endParaRPr lang="en-US" sz="3200" dirty="0"/>
          </a:p>
        </p:txBody>
      </p:sp>
      <p:sp>
        <p:nvSpPr>
          <p:cNvPr id="5" name="TextBox 4">
            <a:extLst>
              <a:ext uri="{FF2B5EF4-FFF2-40B4-BE49-F238E27FC236}">
                <a16:creationId xmlns:a16="http://schemas.microsoft.com/office/drawing/2014/main" id="{D0002E8C-9057-41FD-A313-FE7F9DE9D568}"/>
              </a:ext>
            </a:extLst>
          </p:cNvPr>
          <p:cNvSpPr txBox="1"/>
          <p:nvPr/>
        </p:nvSpPr>
        <p:spPr>
          <a:xfrm>
            <a:off x="7332954" y="5557664"/>
            <a:ext cx="4021585" cy="954107"/>
          </a:xfrm>
          <a:prstGeom prst="rect">
            <a:avLst/>
          </a:prstGeom>
          <a:solidFill>
            <a:srgbClr val="FFFF00"/>
          </a:solidFill>
        </p:spPr>
        <p:txBody>
          <a:bodyPr wrap="square" rtlCol="0">
            <a:spAutoFit/>
          </a:bodyPr>
          <a:lstStyle/>
          <a:p>
            <a:r>
              <a:rPr lang="vi-VN" sz="2800" dirty="0"/>
              <a:t>Khai thác rừng làm đất canh tác</a:t>
            </a:r>
            <a:endParaRPr lang="en-US" sz="2800" dirty="0"/>
          </a:p>
        </p:txBody>
      </p:sp>
    </p:spTree>
    <p:extLst>
      <p:ext uri="{BB962C8B-B14F-4D97-AF65-F5344CB8AC3E}">
        <p14:creationId xmlns:p14="http://schemas.microsoft.com/office/powerpoint/2010/main" val="14302267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5966935" cy="584775"/>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2. Bảo vệ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1673" y="322262"/>
            <a:ext cx="3541712" cy="621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a:extLst>
              <a:ext uri="{FF2B5EF4-FFF2-40B4-BE49-F238E27FC236}">
                <a16:creationId xmlns:a16="http://schemas.microsoft.com/office/drawing/2014/main" id="{5F2B6BCD-9A74-4DBC-9A7F-A010E92572C8}"/>
              </a:ext>
            </a:extLst>
          </p:cNvPr>
          <p:cNvSpPr/>
          <p:nvPr/>
        </p:nvSpPr>
        <p:spPr>
          <a:xfrm>
            <a:off x="2228296" y="1908698"/>
            <a:ext cx="5601810" cy="27698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accent2">
                    <a:lumMod val="75000"/>
                  </a:schemeClr>
                </a:solidFill>
              </a:rPr>
              <a:t>Theo em, cần làm gì để bảo vệ rừng nhiệt đới?</a:t>
            </a:r>
            <a:endParaRPr lang="en-US" sz="2400" dirty="0">
              <a:solidFill>
                <a:schemeClr val="accent2">
                  <a:lumMod val="75000"/>
                </a:schemeClr>
              </a:solidFill>
            </a:endParaRPr>
          </a:p>
        </p:txBody>
      </p:sp>
      <p:sp>
        <p:nvSpPr>
          <p:cNvPr id="3" name="Oval 2">
            <a:extLst>
              <a:ext uri="{FF2B5EF4-FFF2-40B4-BE49-F238E27FC236}">
                <a16:creationId xmlns:a16="http://schemas.microsoft.com/office/drawing/2014/main" id="{9AF82C49-7C2D-4068-87ED-D137A8EDCF39}"/>
              </a:ext>
            </a:extLst>
          </p:cNvPr>
          <p:cNvSpPr/>
          <p:nvPr/>
        </p:nvSpPr>
        <p:spPr>
          <a:xfrm>
            <a:off x="1569131" y="4879268"/>
            <a:ext cx="1316111" cy="3751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27D909D-33A3-46CF-BB1F-D8DCBF283CC5}"/>
              </a:ext>
            </a:extLst>
          </p:cNvPr>
          <p:cNvSpPr/>
          <p:nvPr/>
        </p:nvSpPr>
        <p:spPr>
          <a:xfrm>
            <a:off x="661039" y="5610687"/>
            <a:ext cx="830410" cy="3751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6797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5966935" cy="584775"/>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2. Bảo vệ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1673" y="322262"/>
            <a:ext cx="3541712" cy="621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9178" y="1040585"/>
            <a:ext cx="7892495" cy="4548938"/>
          </a:xfrm>
          <a:prstGeom prst="rect">
            <a:avLst/>
          </a:prstGeom>
        </p:spPr>
        <p:txBody>
          <a:bodyPr wrap="square">
            <a:spAutoFit/>
          </a:bodyPr>
          <a:lstStyle/>
          <a:p>
            <a:pPr algn="just" fontAlgn="base">
              <a:lnSpc>
                <a:spcPct val="115000"/>
              </a:lnSpc>
              <a:spcAft>
                <a:spcPts val="0"/>
              </a:spcAft>
            </a:pPr>
            <a:r>
              <a:rPr lang="nl-NL" sz="3200" dirty="0">
                <a:solidFill>
                  <a:srgbClr val="FFFF00"/>
                </a:solidFill>
                <a:latin typeface="Times New Roman"/>
                <a:ea typeface="Calibri"/>
                <a:cs typeface="Times New Roman"/>
              </a:rPr>
              <a:t>- </a:t>
            </a:r>
            <a:r>
              <a:rPr lang="nl-NL" sz="3200" b="1" dirty="0">
                <a:solidFill>
                  <a:srgbClr val="FFFF00"/>
                </a:solidFill>
                <a:latin typeface="Times New Roman"/>
                <a:ea typeface="Calibri"/>
                <a:cs typeface="Times New Roman"/>
              </a:rPr>
              <a:t>Các giải pháp</a:t>
            </a:r>
            <a:r>
              <a:rPr lang="nl-NL" sz="3200" dirty="0">
                <a:solidFill>
                  <a:srgbClr val="FFFF00"/>
                </a:solidFill>
                <a:latin typeface="Times New Roman"/>
                <a:ea typeface="Calibri"/>
                <a:cs typeface="Times New Roman"/>
              </a:rPr>
              <a:t> </a:t>
            </a:r>
            <a:r>
              <a:rPr lang="nl-NL" sz="3200" b="1" dirty="0">
                <a:solidFill>
                  <a:srgbClr val="FFFF00"/>
                </a:solidFill>
                <a:latin typeface="Times New Roman"/>
                <a:ea typeface="Calibri"/>
                <a:cs typeface="Times New Roman"/>
              </a:rPr>
              <a:t>bảo vệ rừng</a:t>
            </a:r>
            <a:r>
              <a:rPr lang="nl-NL" sz="3200" dirty="0">
                <a:solidFill>
                  <a:srgbClr val="FFFF00"/>
                </a:solidFill>
                <a:latin typeface="Times New Roman"/>
                <a:ea typeface="Calibri"/>
                <a:cs typeface="Times New Roman"/>
              </a:rPr>
              <a:t>: </a:t>
            </a:r>
            <a:endParaRPr lang="en-US" sz="2400" dirty="0">
              <a:solidFill>
                <a:srgbClr val="FFFF00"/>
              </a:solidFill>
              <a:latin typeface="Calibri"/>
              <a:ea typeface="Calibri"/>
              <a:cs typeface="Times New Roman"/>
            </a:endParaRPr>
          </a:p>
          <a:p>
            <a:pPr algn="just" fontAlgn="base">
              <a:lnSpc>
                <a:spcPct val="115000"/>
              </a:lnSpc>
              <a:spcAft>
                <a:spcPts val="0"/>
              </a:spcAft>
            </a:pPr>
            <a:r>
              <a:rPr lang="nl-NL" sz="3200" dirty="0">
                <a:solidFill>
                  <a:srgbClr val="FFFF00"/>
                </a:solidFill>
                <a:latin typeface="Times New Roman"/>
                <a:ea typeface="Calibri"/>
                <a:cs typeface="Times New Roman"/>
              </a:rPr>
              <a:t>     + Nghiêm cấm khai thác ở những khu vực rừng phòng hộ, rừng đặc dụng, rừng nguy cấp</a:t>
            </a:r>
            <a:endParaRPr lang="en-US" sz="2400" dirty="0">
              <a:solidFill>
                <a:srgbClr val="FFFF00"/>
              </a:solidFill>
              <a:latin typeface="Calibri"/>
              <a:ea typeface="Calibri"/>
              <a:cs typeface="Times New Roman"/>
            </a:endParaRPr>
          </a:p>
          <a:p>
            <a:pPr algn="just" fontAlgn="base">
              <a:lnSpc>
                <a:spcPct val="115000"/>
              </a:lnSpc>
              <a:spcAft>
                <a:spcPts val="0"/>
              </a:spcAft>
            </a:pPr>
            <a:r>
              <a:rPr lang="nl-NL" sz="3200" dirty="0">
                <a:solidFill>
                  <a:srgbClr val="FFFF00"/>
                </a:solidFill>
                <a:latin typeface="Times New Roman"/>
                <a:ea typeface="Calibri"/>
                <a:cs typeface="Times New Roman"/>
              </a:rPr>
              <a:t>     + Phân công khu vực bảo vệ</a:t>
            </a:r>
            <a:endParaRPr lang="en-US" sz="2400" dirty="0">
              <a:solidFill>
                <a:srgbClr val="FFFF00"/>
              </a:solidFill>
              <a:latin typeface="Calibri"/>
              <a:ea typeface="Calibri"/>
              <a:cs typeface="Times New Roman"/>
            </a:endParaRPr>
          </a:p>
          <a:p>
            <a:pPr algn="just" fontAlgn="base">
              <a:lnSpc>
                <a:spcPct val="115000"/>
              </a:lnSpc>
              <a:spcAft>
                <a:spcPts val="0"/>
              </a:spcAft>
            </a:pPr>
            <a:r>
              <a:rPr lang="nl-NL" sz="3200" dirty="0">
                <a:solidFill>
                  <a:srgbClr val="FFFF00"/>
                </a:solidFill>
                <a:latin typeface="Times New Roman"/>
                <a:ea typeface="Calibri"/>
                <a:cs typeface="Times New Roman"/>
              </a:rPr>
              <a:t>     + Tuyên truyền về tầm quan trọng của rừng</a:t>
            </a:r>
            <a:endParaRPr lang="en-US" sz="2400" dirty="0">
              <a:solidFill>
                <a:srgbClr val="FFFF00"/>
              </a:solidFill>
              <a:latin typeface="Calibri"/>
              <a:ea typeface="Calibri"/>
              <a:cs typeface="Times New Roman"/>
            </a:endParaRPr>
          </a:p>
          <a:p>
            <a:pPr algn="just" fontAlgn="base">
              <a:lnSpc>
                <a:spcPct val="115000"/>
              </a:lnSpc>
              <a:spcAft>
                <a:spcPts val="0"/>
              </a:spcAft>
            </a:pPr>
            <a:r>
              <a:rPr lang="nl-NL" sz="3200" dirty="0">
                <a:solidFill>
                  <a:srgbClr val="FFFF00"/>
                </a:solidFill>
                <a:latin typeface="Times New Roman"/>
                <a:ea typeface="Calibri"/>
                <a:cs typeface="Times New Roman"/>
              </a:rPr>
              <a:t>     + Sử dụng sản phẩm từ rừng tiết kiệm và hiệu quả</a:t>
            </a:r>
            <a:endParaRPr lang="en-US" sz="2400" dirty="0">
              <a:solidFill>
                <a:srgbClr val="FFFF00"/>
              </a:solidFill>
              <a:latin typeface="Calibri"/>
              <a:ea typeface="Calibri"/>
              <a:cs typeface="Times New Roman"/>
            </a:endParaRPr>
          </a:p>
          <a:p>
            <a:r>
              <a:rPr lang="nl-NL" sz="3200" dirty="0">
                <a:solidFill>
                  <a:srgbClr val="FFFF00"/>
                </a:solidFill>
                <a:latin typeface="Times New Roman"/>
                <a:ea typeface="Calibri"/>
              </a:rPr>
              <a:t>     + Không đốt rừng làm nương rẫy...</a:t>
            </a:r>
            <a:endParaRPr lang="en-US" sz="2400" dirty="0">
              <a:solidFill>
                <a:srgbClr val="FFFF00"/>
              </a:solidFill>
              <a:latin typeface="Calibri"/>
              <a:ea typeface="Calibri"/>
              <a:cs typeface="Times New Roman"/>
            </a:endParaRPr>
          </a:p>
        </p:txBody>
      </p:sp>
    </p:spTree>
    <p:extLst>
      <p:ext uri="{BB962C8B-B14F-4D97-AF65-F5344CB8AC3E}">
        <p14:creationId xmlns:p14="http://schemas.microsoft.com/office/powerpoint/2010/main" val="700189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ircle(in)">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circle(in)">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circle(in)">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circle(in)">
                                      <p:cBhvr>
                                        <p:cTn id="32"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47406A-8846-4A73-A6B6-04D3D57307F3}"/>
              </a:ext>
            </a:extLst>
          </p:cNvPr>
          <p:cNvSpPr txBox="1"/>
          <p:nvPr/>
        </p:nvSpPr>
        <p:spPr>
          <a:xfrm>
            <a:off x="532659" y="443567"/>
            <a:ext cx="4190261" cy="5970865"/>
          </a:xfrm>
          <a:prstGeom prst="rect">
            <a:avLst/>
          </a:prstGeom>
          <a:solidFill>
            <a:srgbClr val="92D050"/>
          </a:solidFill>
        </p:spPr>
        <p:txBody>
          <a:bodyPr wrap="square" rtlCol="0">
            <a:spAutoFit/>
          </a:bodyPr>
          <a:lstStyle/>
          <a:p>
            <a:r>
              <a:rPr lang="vi-VN" dirty="0">
                <a:solidFill>
                  <a:srgbClr val="FF0000"/>
                </a:solidFill>
              </a:rPr>
              <a:t>Em có biết?</a:t>
            </a:r>
          </a:p>
          <a:p>
            <a:r>
              <a:rPr lang="vi-VN" sz="2800" dirty="0"/>
              <a:t>. Rừng A-ma-dôn là rừng mưa nhiệt đới tạo ra khoảng 20% lượng oxy của Trái Đất và được coi là lá phổi của hành tinh. Các vụ cháy rừng xảy ra ở A-ma-dôn năm 2019 đã gây ra những tổn thất quy mô toàn cầu, tác động rất lớn đến biến đổi khí hậu, kéo theo những thảm họa môi trường nghiêm trọng</a:t>
            </a:r>
            <a:endParaRPr lang="en-US" sz="2800" dirty="0"/>
          </a:p>
        </p:txBody>
      </p:sp>
      <p:pic>
        <p:nvPicPr>
          <p:cNvPr id="1026" name="Picture 2" descr="Rừng amazon ở nước nào">
            <a:extLst>
              <a:ext uri="{FF2B5EF4-FFF2-40B4-BE49-F238E27FC236}">
                <a16:creationId xmlns:a16="http://schemas.microsoft.com/office/drawing/2014/main" id="{2D9A9EEF-3F67-4123-A522-06F8A9E38A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1696" y="337351"/>
            <a:ext cx="6942339" cy="6077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291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BE1E86-416D-4B17-86E7-1F6F7E89EF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841" y="319596"/>
            <a:ext cx="11594237" cy="5257291"/>
          </a:xfrm>
          <a:prstGeom prst="rect">
            <a:avLst/>
          </a:prstGeom>
        </p:spPr>
      </p:pic>
      <p:sp>
        <p:nvSpPr>
          <p:cNvPr id="4" name="TextBox 3">
            <a:extLst>
              <a:ext uri="{FF2B5EF4-FFF2-40B4-BE49-F238E27FC236}">
                <a16:creationId xmlns:a16="http://schemas.microsoft.com/office/drawing/2014/main" id="{BF67C874-733D-4374-8E1E-C5B6CE0BA763}"/>
              </a:ext>
            </a:extLst>
          </p:cNvPr>
          <p:cNvSpPr txBox="1"/>
          <p:nvPr/>
        </p:nvSpPr>
        <p:spPr>
          <a:xfrm>
            <a:off x="1935331" y="5646198"/>
            <a:ext cx="7927760" cy="707886"/>
          </a:xfrm>
          <a:prstGeom prst="rect">
            <a:avLst/>
          </a:prstGeom>
          <a:noFill/>
        </p:spPr>
        <p:txBody>
          <a:bodyPr wrap="square" rtlCol="0">
            <a:spAutoFit/>
          </a:bodyPr>
          <a:lstStyle/>
          <a:p>
            <a:r>
              <a:rPr lang="vi-VN" sz="4000" i="1" dirty="0">
                <a:solidFill>
                  <a:srgbClr val="FFFF00"/>
                </a:solidFill>
              </a:rPr>
              <a:t>Bảo vệ rừng là bảo vệ cuộc sống!</a:t>
            </a:r>
            <a:endParaRPr lang="en-US" sz="4000" i="1" dirty="0">
              <a:solidFill>
                <a:srgbClr val="FFFF00"/>
              </a:solidFill>
            </a:endParaRPr>
          </a:p>
        </p:txBody>
      </p:sp>
    </p:spTree>
    <p:extLst>
      <p:ext uri="{BB962C8B-B14F-4D97-AF65-F5344CB8AC3E}">
        <p14:creationId xmlns:p14="http://schemas.microsoft.com/office/powerpoint/2010/main" val="22102017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A7242C-4CFC-44D2-B7E7-63D527A0898D}"/>
              </a:ext>
            </a:extLst>
          </p:cNvPr>
          <p:cNvPicPr>
            <a:picLocks noChangeAspect="1"/>
          </p:cNvPicPr>
          <p:nvPr/>
        </p:nvPicPr>
        <p:blipFill rotWithShape="1">
          <a:blip r:embed="rId2"/>
          <a:srcRect l="15417" t="23775" r="29166" b="21182"/>
          <a:stretch/>
        </p:blipFill>
        <p:spPr>
          <a:xfrm>
            <a:off x="0" y="-54703"/>
            <a:ext cx="12192000" cy="7003524"/>
          </a:xfrm>
          <a:prstGeom prst="rect">
            <a:avLst/>
          </a:prstGeom>
        </p:spPr>
      </p:pic>
      <p:sp>
        <p:nvSpPr>
          <p:cNvPr id="4" name="TextBox 3">
            <a:extLst>
              <a:ext uri="{FF2B5EF4-FFF2-40B4-BE49-F238E27FC236}">
                <a16:creationId xmlns:a16="http://schemas.microsoft.com/office/drawing/2014/main" id="{8B855A3E-DA5B-4983-ADF1-97941BD48C2F}"/>
              </a:ext>
            </a:extLst>
          </p:cNvPr>
          <p:cNvSpPr txBox="1"/>
          <p:nvPr/>
        </p:nvSpPr>
        <p:spPr>
          <a:xfrm>
            <a:off x="1527999" y="532670"/>
            <a:ext cx="9132176" cy="1523128"/>
          </a:xfrm>
          <a:prstGeom prst="rect">
            <a:avLst/>
          </a:prstGeom>
          <a:noFill/>
          <a:ln w="57150">
            <a:noFill/>
          </a:ln>
        </p:spPr>
        <p:txBody>
          <a:bodyPr wrap="square" lIns="91078" tIns="45539" rIns="91078" bIns="45539" rtlCol="0">
            <a:spAutoFit/>
          </a:bodyPr>
          <a:lstStyle/>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LUYỆN TẬP</a:t>
            </a:r>
          </a:p>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 VÀ VẬN DỤNG</a:t>
            </a:r>
          </a:p>
        </p:txBody>
      </p:sp>
    </p:spTree>
    <p:extLst>
      <p:ext uri="{BB962C8B-B14F-4D97-AF65-F5344CB8AC3E}">
        <p14:creationId xmlns:p14="http://schemas.microsoft.com/office/powerpoint/2010/main" val="37739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271793" y="2959841"/>
            <a:ext cx="4791696" cy="620959"/>
            <a:chOff x="3519193" y="2338141"/>
            <a:chExt cx="4791696"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3519193" y="2338141"/>
              <a:ext cx="4791696" cy="523220"/>
            </a:xfrm>
            <a:prstGeom prst="rect">
              <a:avLst/>
            </a:prstGeom>
            <a:noFill/>
          </p:spPr>
          <p:txBody>
            <a:bodyPr wrap="none" rtlCol="0">
              <a:spAutoFit/>
            </a:bodyPr>
            <a:lstStyle/>
            <a:p>
              <a:pPr algn="ctr"/>
              <a:r>
                <a:rPr lang="en-US" altLang="zh-CN" sz="2800" dirty="0">
                  <a:solidFill>
                    <a:prstClr val="white"/>
                  </a:solidFill>
                  <a:latin typeface="汉仪喵魂体W" panose="00020600040101010101" pitchFamily="18" charset="-122"/>
                  <a:ea typeface="汉仪喵魂体W" panose="00020600040101010101" pitchFamily="18" charset="-122"/>
                </a:rPr>
                <a:t>1. </a:t>
              </a:r>
              <a:r>
                <a:rPr lang="en-US" altLang="zh-CN" sz="2800" dirty="0" err="1">
                  <a:solidFill>
                    <a:prstClr val="white"/>
                  </a:solidFill>
                  <a:latin typeface="汉仪喵魂体W" panose="00020600040101010101" pitchFamily="18" charset="-122"/>
                  <a:ea typeface="汉仪喵魂体W" panose="00020600040101010101" pitchFamily="18" charset="-122"/>
                </a:rPr>
                <a:t>Đặc</a:t>
              </a:r>
              <a:r>
                <a:rPr lang="en-US" altLang="zh-CN" sz="2800" dirty="0">
                  <a:solidFill>
                    <a:prstClr val="white"/>
                  </a:solidFill>
                  <a:latin typeface="汉仪喵魂体W" panose="00020600040101010101" pitchFamily="18" charset="-122"/>
                  <a:ea typeface="汉仪喵魂体W" panose="00020600040101010101" pitchFamily="18" charset="-122"/>
                </a:rPr>
                <a:t> </a:t>
              </a:r>
              <a:r>
                <a:rPr lang="en-US" altLang="zh-CN" sz="2800" dirty="0" err="1">
                  <a:solidFill>
                    <a:prstClr val="white"/>
                  </a:solidFill>
                  <a:latin typeface="汉仪喵魂体W" panose="00020600040101010101" pitchFamily="18" charset="-122"/>
                  <a:ea typeface="汉仪喵魂体W" panose="00020600040101010101" pitchFamily="18" charset="-122"/>
                </a:rPr>
                <a:t>điểm</a:t>
              </a:r>
              <a:r>
                <a:rPr lang="en-US" altLang="zh-CN" sz="2800" dirty="0">
                  <a:solidFill>
                    <a:prstClr val="white"/>
                  </a:solidFill>
                  <a:latin typeface="汉仪喵魂体W" panose="00020600040101010101" pitchFamily="18" charset="-122"/>
                  <a:ea typeface="汉仪喵魂体W" panose="00020600040101010101" pitchFamily="18" charset="-122"/>
                </a:rPr>
                <a:t> </a:t>
              </a:r>
              <a:r>
                <a:rPr lang="en-US" altLang="zh-CN" sz="2800" dirty="0" err="1">
                  <a:solidFill>
                    <a:prstClr val="white"/>
                  </a:solidFill>
                  <a:latin typeface="汉仪喵魂体W" panose="00020600040101010101" pitchFamily="18" charset="-122"/>
                  <a:ea typeface="汉仪喵魂体W" panose="00020600040101010101" pitchFamily="18" charset="-122"/>
                </a:rPr>
                <a:t>rừng</a:t>
              </a:r>
              <a:r>
                <a:rPr lang="en-US" altLang="zh-CN" sz="2800" dirty="0">
                  <a:solidFill>
                    <a:prstClr val="white"/>
                  </a:solidFill>
                  <a:latin typeface="汉仪喵魂体W" panose="00020600040101010101" pitchFamily="18" charset="-122"/>
                  <a:ea typeface="汉仪喵魂体W" panose="00020600040101010101" pitchFamily="18" charset="-122"/>
                </a:rPr>
                <a:t> </a:t>
              </a:r>
              <a:r>
                <a:rPr lang="en-US" altLang="zh-CN" sz="2800" dirty="0" err="1">
                  <a:solidFill>
                    <a:prstClr val="white"/>
                  </a:solidFill>
                  <a:latin typeface="汉仪喵魂体W" panose="00020600040101010101" pitchFamily="18" charset="-122"/>
                  <a:ea typeface="汉仪喵魂体W" panose="00020600040101010101" pitchFamily="18" charset="-122"/>
                </a:rPr>
                <a:t>nhiệt</a:t>
              </a:r>
              <a:r>
                <a:rPr lang="en-US" altLang="zh-CN" sz="2800" dirty="0">
                  <a:solidFill>
                    <a:prstClr val="white"/>
                  </a:solidFill>
                  <a:latin typeface="汉仪喵魂体W" panose="00020600040101010101" pitchFamily="18" charset="-122"/>
                  <a:ea typeface="汉仪喵魂体W" panose="00020600040101010101" pitchFamily="18" charset="-122"/>
                </a:rPr>
                <a:t> </a:t>
              </a:r>
              <a:r>
                <a:rPr lang="en-US" altLang="zh-CN" sz="2800" dirty="0" err="1">
                  <a:solidFill>
                    <a:prstClr val="white"/>
                  </a:solidFill>
                  <a:latin typeface="汉仪喵魂体W" panose="00020600040101010101" pitchFamily="18" charset="-122"/>
                  <a:ea typeface="汉仪喵魂体W" panose="00020600040101010101" pitchFamily="18" charset="-122"/>
                </a:rPr>
                <a:t>đới</a:t>
              </a:r>
              <a:endParaRPr lang="zh-CN" altLang="en-US" sz="2800" dirty="0">
                <a:solidFill>
                  <a:prstClr val="white"/>
                </a:solidFill>
                <a:latin typeface="汉仪喵魂体W" panose="00020600040101010101" pitchFamily="18" charset="-122"/>
                <a:ea typeface="汉仪喵魂体W" panose="00020600040101010101" pitchFamily="18" charset="-122"/>
              </a:endParaRPr>
            </a:p>
          </p:txBody>
        </p:sp>
      </p:grpSp>
      <p:grpSp>
        <p:nvGrpSpPr>
          <p:cNvPr id="27" name="组合 26"/>
          <p:cNvGrpSpPr/>
          <p:nvPr/>
        </p:nvGrpSpPr>
        <p:grpSpPr>
          <a:xfrm>
            <a:off x="5509029" y="3905866"/>
            <a:ext cx="4317209" cy="573459"/>
            <a:chOff x="3756429" y="2385641"/>
            <a:chExt cx="4317209" cy="573459"/>
          </a:xfrm>
        </p:grpSpPr>
        <p:sp>
          <p:nvSpPr>
            <p:cNvPr id="28"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3756429" y="2385641"/>
              <a:ext cx="4317209" cy="523220"/>
            </a:xfrm>
            <a:prstGeom prst="rect">
              <a:avLst/>
            </a:prstGeom>
            <a:noFill/>
          </p:spPr>
          <p:txBody>
            <a:bodyPr wrap="none" rtlCol="0">
              <a:spAutoFit/>
            </a:bodyPr>
            <a:lstStyle/>
            <a:p>
              <a:pPr algn="ctr"/>
              <a:r>
                <a:rPr lang="en-US" altLang="zh-CN" sz="2800" dirty="0">
                  <a:solidFill>
                    <a:prstClr val="white"/>
                  </a:solidFill>
                  <a:latin typeface="汉仪喵魂体W" panose="00020600040101010101" pitchFamily="18" charset="-122"/>
                  <a:ea typeface="汉仪喵魂体W" panose="00020600040101010101" pitchFamily="18" charset="-122"/>
                </a:rPr>
                <a:t>2. </a:t>
              </a:r>
              <a:r>
                <a:rPr lang="en-US" altLang="zh-CN" sz="2800" dirty="0" err="1">
                  <a:solidFill>
                    <a:prstClr val="white"/>
                  </a:solidFill>
                  <a:latin typeface="汉仪喵魂体W" panose="00020600040101010101" pitchFamily="18" charset="-122"/>
                  <a:ea typeface="汉仪喵魂体W" panose="00020600040101010101" pitchFamily="18" charset="-122"/>
                </a:rPr>
                <a:t>Bảo</a:t>
              </a:r>
              <a:r>
                <a:rPr lang="en-US" altLang="zh-CN" sz="2800" dirty="0">
                  <a:solidFill>
                    <a:prstClr val="white"/>
                  </a:solidFill>
                  <a:latin typeface="汉仪喵魂体W" panose="00020600040101010101" pitchFamily="18" charset="-122"/>
                  <a:ea typeface="汉仪喵魂体W" panose="00020600040101010101" pitchFamily="18" charset="-122"/>
                </a:rPr>
                <a:t> </a:t>
              </a:r>
              <a:r>
                <a:rPr lang="en-US" altLang="zh-CN" sz="2800" dirty="0" err="1">
                  <a:solidFill>
                    <a:prstClr val="white"/>
                  </a:solidFill>
                  <a:latin typeface="汉仪喵魂体W" panose="00020600040101010101" pitchFamily="18" charset="-122"/>
                  <a:ea typeface="汉仪喵魂体W" panose="00020600040101010101" pitchFamily="18" charset="-122"/>
                </a:rPr>
                <a:t>vệ</a:t>
              </a:r>
              <a:r>
                <a:rPr lang="en-US" altLang="zh-CN" sz="2800" dirty="0">
                  <a:solidFill>
                    <a:prstClr val="white"/>
                  </a:solidFill>
                  <a:latin typeface="汉仪喵魂体W" panose="00020600040101010101" pitchFamily="18" charset="-122"/>
                  <a:ea typeface="汉仪喵魂体W" panose="00020600040101010101" pitchFamily="18" charset="-122"/>
                </a:rPr>
                <a:t> </a:t>
              </a:r>
              <a:r>
                <a:rPr lang="en-US" altLang="zh-CN" sz="2800" dirty="0" err="1">
                  <a:solidFill>
                    <a:prstClr val="white"/>
                  </a:solidFill>
                  <a:latin typeface="汉仪喵魂体W" panose="00020600040101010101" pitchFamily="18" charset="-122"/>
                  <a:ea typeface="汉仪喵魂体W" panose="00020600040101010101" pitchFamily="18" charset="-122"/>
                </a:rPr>
                <a:t>rừng</a:t>
              </a:r>
              <a:r>
                <a:rPr lang="en-US" altLang="zh-CN" sz="2800" dirty="0">
                  <a:solidFill>
                    <a:prstClr val="white"/>
                  </a:solidFill>
                  <a:latin typeface="汉仪喵魂体W" panose="00020600040101010101" pitchFamily="18" charset="-122"/>
                  <a:ea typeface="汉仪喵魂体W" panose="00020600040101010101" pitchFamily="18" charset="-122"/>
                </a:rPr>
                <a:t> </a:t>
              </a:r>
              <a:r>
                <a:rPr lang="en-US" altLang="zh-CN" sz="2800" dirty="0" err="1">
                  <a:solidFill>
                    <a:prstClr val="white"/>
                  </a:solidFill>
                  <a:latin typeface="汉仪喵魂体W" panose="00020600040101010101" pitchFamily="18" charset="-122"/>
                  <a:ea typeface="汉仪喵魂体W" panose="00020600040101010101" pitchFamily="18" charset="-122"/>
                </a:rPr>
                <a:t>nhiệt</a:t>
              </a:r>
              <a:r>
                <a:rPr lang="en-US" altLang="zh-CN" sz="2800" dirty="0">
                  <a:solidFill>
                    <a:prstClr val="white"/>
                  </a:solidFill>
                  <a:latin typeface="汉仪喵魂体W" panose="00020600040101010101" pitchFamily="18" charset="-122"/>
                  <a:ea typeface="汉仪喵魂体W" panose="00020600040101010101" pitchFamily="18" charset="-122"/>
                </a:rPr>
                <a:t> </a:t>
              </a:r>
              <a:r>
                <a:rPr lang="en-US" altLang="zh-CN" sz="2800" dirty="0" err="1">
                  <a:solidFill>
                    <a:prstClr val="white"/>
                  </a:solidFill>
                  <a:latin typeface="汉仪喵魂体W" panose="00020600040101010101" pitchFamily="18" charset="-122"/>
                  <a:ea typeface="汉仪喵魂体W" panose="00020600040101010101" pitchFamily="18" charset="-122"/>
                </a:rPr>
                <a:t>đới</a:t>
              </a:r>
              <a:endParaRPr lang="zh-CN" altLang="en-US" sz="2800" dirty="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1277382" y="2147888"/>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3308343" y="492210"/>
            <a:ext cx="6144631" cy="646331"/>
          </a:xfrm>
          <a:prstGeom prst="rect">
            <a:avLst/>
          </a:prstGeom>
          <a:noFill/>
        </p:spPr>
        <p:txBody>
          <a:bodyPr wrap="none" rtlCol="0">
            <a:spAutoFit/>
          </a:bodyPr>
          <a:lstStyle/>
          <a:p>
            <a:pPr algn="ctr"/>
            <a:r>
              <a:rPr lang="en-US" altLang="zh-CN" sz="3600" b="1">
                <a:solidFill>
                  <a:srgbClr val="FFE88B"/>
                </a:solidFill>
                <a:latin typeface="汉仪喵魂体W" panose="00020600040101010101" pitchFamily="18" charset="-122"/>
                <a:ea typeface="汉仪喵魂体W" panose="00020600040101010101" pitchFamily="18" charset="-122"/>
              </a:rPr>
              <a:t>BÀI 24: RỪNG NHIỆT ĐỚI</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656126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16546"/>
            <a:ext cx="9383697" cy="1200329"/>
          </a:xfrm>
          <a:prstGeom prst="rect">
            <a:avLst/>
          </a:prstGeom>
          <a:noFill/>
        </p:spPr>
        <p:txBody>
          <a:bodyPr wrap="square" rtlCol="0">
            <a:spAutoFit/>
          </a:bodyPr>
          <a:lstStyle/>
          <a:p>
            <a:r>
              <a:rPr lang="en-US" sz="3600" dirty="0" err="1">
                <a:solidFill>
                  <a:schemeClr val="bg1"/>
                </a:solidFill>
                <a:latin typeface="Arial" panose="020B0604020202020204" pitchFamily="34" charset="0"/>
                <a:cs typeface="Arial" panose="020B0604020202020204" pitchFamily="34" charset="0"/>
              </a:rPr>
              <a:t>Câu</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hỏi</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số</a:t>
            </a:r>
            <a:r>
              <a:rPr lang="en-US" sz="3600" dirty="0">
                <a:solidFill>
                  <a:schemeClr val="bg1"/>
                </a:solidFill>
                <a:latin typeface="Arial" panose="020B0604020202020204" pitchFamily="34" charset="0"/>
                <a:cs typeface="Arial" panose="020B0604020202020204" pitchFamily="34" charset="0"/>
              </a:rPr>
              <a:t> 1. </a:t>
            </a:r>
            <a:r>
              <a:rPr lang="vi-VN" sz="3600" dirty="0">
                <a:solidFill>
                  <a:schemeClr val="bg1"/>
                </a:solidFill>
                <a:latin typeface="Arial" panose="020B0604020202020204" pitchFamily="34" charset="0"/>
                <a:cs typeface="Arial" panose="020B0604020202020204" pitchFamily="34" charset="0"/>
              </a:rPr>
              <a:t>Khu vực nào sau đây có rừng nhiệt đới điển hình nhất trên Trái Đất</a:t>
            </a:r>
            <a:r>
              <a:rPr lang="en-US" sz="3600" dirty="0">
                <a:solidFill>
                  <a:schemeClr val="bg1"/>
                </a:solidFill>
                <a:latin typeface="Arial" panose="020B0604020202020204" pitchFamily="34" charset="0"/>
                <a:cs typeface="Arial" panose="020B0604020202020204" pitchFamily="34" charset="0"/>
              </a:rPr>
              <a:t>?</a:t>
            </a:r>
          </a:p>
        </p:txBody>
      </p:sp>
      <p:sp>
        <p:nvSpPr>
          <p:cNvPr id="15" name="bang a">
            <a:extLst>
              <a:ext uri="{FF2B5EF4-FFF2-40B4-BE49-F238E27FC236}">
                <a16:creationId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id="{9897B1B9-EB78-41AF-AC33-1E8F7714B11F}"/>
              </a:ext>
            </a:extLst>
          </p:cNvPr>
          <p:cNvSpPr txBox="1"/>
          <p:nvPr/>
        </p:nvSpPr>
        <p:spPr>
          <a:xfrm>
            <a:off x="1106008" y="5197163"/>
            <a:ext cx="4650419" cy="40011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000" b="1" dirty="0">
                <a:solidFill>
                  <a:srgbClr val="FFC000"/>
                </a:solidFill>
                <a:latin typeface="Arial" panose="020B0604020202020204" pitchFamily="34" charset="0"/>
                <a:ea typeface="Tahoma" panose="020B0604030504040204" pitchFamily="34" charset="0"/>
                <a:cs typeface="Arial" panose="020B0604020202020204" pitchFamily="34" charset="0"/>
              </a:rPr>
              <a:t>A. </a:t>
            </a:r>
            <a:r>
              <a:rPr lang="vi-VN" sz="2000" b="1" dirty="0">
                <a:solidFill>
                  <a:schemeClr val="bg1"/>
                </a:solidFill>
                <a:latin typeface="Arial" panose="020B0604020202020204" pitchFamily="34" charset="0"/>
                <a:ea typeface="Tahoma" panose="020B0604030504040204" pitchFamily="34" charset="0"/>
                <a:cs typeface="Arial" panose="020B0604020202020204" pitchFamily="34" charset="0"/>
              </a:rPr>
              <a:t>A-ma-dôn</a:t>
            </a:r>
            <a:endParaRPr lang="en-US" sz="2000" b="1"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106008" y="6060425"/>
            <a:ext cx="4650419" cy="40011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000" b="1" dirty="0">
                <a:solidFill>
                  <a:srgbClr val="FFC000"/>
                </a:solidFill>
                <a:latin typeface="Arial" panose="020B0604020202020204" pitchFamily="34" charset="0"/>
                <a:ea typeface="Tahoma" panose="020B0604030504040204" pitchFamily="34" charset="0"/>
                <a:cs typeface="Arial" panose="020B0604020202020204" pitchFamily="34" charset="0"/>
              </a:rPr>
              <a:t>C. </a:t>
            </a:r>
            <a:r>
              <a:rPr lang="vi-VN" sz="2000" b="1" dirty="0">
                <a:solidFill>
                  <a:schemeClr val="bg1"/>
                </a:solidFill>
                <a:latin typeface="Arial" panose="020B0604020202020204" pitchFamily="34" charset="0"/>
                <a:ea typeface="Tahoma" panose="020B0604030504040204" pitchFamily="34" charset="0"/>
                <a:cs typeface="Arial" panose="020B0604020202020204" pitchFamily="34" charset="0"/>
              </a:rPr>
              <a:t>Công Gô</a:t>
            </a:r>
            <a:endParaRPr lang="en-US" sz="2000" b="1"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id="{9B5DABB8-849A-4D2D-930C-9CA07BFC5BDE}"/>
              </a:ext>
            </a:extLst>
          </p:cNvPr>
          <p:cNvSpPr txBox="1"/>
          <p:nvPr/>
        </p:nvSpPr>
        <p:spPr>
          <a:xfrm>
            <a:off x="6435571" y="5197163"/>
            <a:ext cx="4650419" cy="40011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000" b="1" dirty="0">
                <a:solidFill>
                  <a:srgbClr val="FFC000"/>
                </a:solidFill>
                <a:latin typeface="Arial" panose="020B0604020202020204" pitchFamily="34" charset="0"/>
                <a:ea typeface="Tahoma" panose="020B0604030504040204" pitchFamily="34" charset="0"/>
                <a:cs typeface="Arial" panose="020B0604020202020204" pitchFamily="34" charset="0"/>
              </a:rPr>
              <a:t>B. </a:t>
            </a:r>
            <a:r>
              <a:rPr lang="vi-VN" sz="2000" b="1" dirty="0">
                <a:solidFill>
                  <a:schemeClr val="bg1"/>
                </a:solidFill>
                <a:latin typeface="Arial" panose="020B0604020202020204" pitchFamily="34" charset="0"/>
                <a:ea typeface="Tahoma" panose="020B0604030504040204" pitchFamily="34" charset="0"/>
                <a:cs typeface="Arial" panose="020B0604020202020204" pitchFamily="34" charset="0"/>
              </a:rPr>
              <a:t>Việt Nam</a:t>
            </a:r>
            <a:endParaRPr lang="en-US" sz="2000" b="1"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6435571" y="6060425"/>
            <a:ext cx="4650419" cy="40011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000" b="1" dirty="0">
                <a:solidFill>
                  <a:srgbClr val="FFC000"/>
                </a:solidFill>
                <a:latin typeface="Arial" panose="020B0604020202020204" pitchFamily="34" charset="0"/>
                <a:ea typeface="Tahoma" panose="020B0604030504040204" pitchFamily="34" charset="0"/>
                <a:cs typeface="Arial" panose="020B0604020202020204" pitchFamily="34" charset="0"/>
              </a:rPr>
              <a:t>D. </a:t>
            </a:r>
            <a:r>
              <a:rPr lang="vi-VN" sz="2000" b="1" dirty="0">
                <a:solidFill>
                  <a:schemeClr val="bg1"/>
                </a:solidFill>
                <a:latin typeface="Arial" panose="020B0604020202020204" pitchFamily="34" charset="0"/>
                <a:ea typeface="Tahoma" panose="020B0604030504040204" pitchFamily="34" charset="0"/>
                <a:cs typeface="Arial" panose="020B0604020202020204" pitchFamily="34" charset="0"/>
              </a:rPr>
              <a:t>Đông Nga</a:t>
            </a:r>
            <a:endParaRPr lang="en-US" sz="2000" b="1"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75732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04151" y="3671934"/>
            <a:ext cx="938369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Câu</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hỏi</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số</a:t>
            </a:r>
            <a:r>
              <a:rPr kumimoji="0" lang="en-US" sz="36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2</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Rừng nhiệt đới không có ở khu vực nào</a:t>
            </a:r>
            <a:r>
              <a:rPr kumimoji="0" lang="en-US" sz="36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a:t>
            </a: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4" y="5094961"/>
            <a:ext cx="5710664"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104285" y="6063493"/>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000" b="1"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rPr>
              <a:t>C. </a:t>
            </a:r>
            <a:r>
              <a:rPr kumimoji="0" lang="vi-VN" sz="2000" b="1"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Tây Âu</a:t>
            </a:r>
            <a:endParaRPr kumimoji="0" lang="en-US" sz="2000" b="1"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289144" y="5185770"/>
            <a:ext cx="5096524"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000" b="1"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rPr>
              <a:t>B. </a:t>
            </a:r>
            <a:r>
              <a:rPr kumimoji="0" lang="vi-VN" sz="2000" b="1"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Châu Phi</a:t>
            </a:r>
            <a:endParaRPr kumimoji="0" lang="en-US" sz="2000" b="1"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4" y="5958224"/>
            <a:ext cx="5710665"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4285" y="5197163"/>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000" b="1"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rPr>
              <a:t>A. </a:t>
            </a:r>
            <a:r>
              <a:rPr lang="vi-VN" sz="2000" b="1" dirty="0">
                <a:solidFill>
                  <a:schemeClr val="bg1"/>
                </a:solidFill>
                <a:latin typeface="Arial" panose="020B0604020202020204" pitchFamily="34" charset="0"/>
                <a:ea typeface="Tahoma" panose="020B0604030504040204" pitchFamily="34" charset="0"/>
                <a:cs typeface="Arial" panose="020B0604020202020204" pitchFamily="34" charset="0"/>
              </a:rPr>
              <a:t>Nam Mĩ</a:t>
            </a:r>
            <a:endParaRPr kumimoji="0" lang="en-US" sz="2000" b="1"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135894" y="6063493"/>
            <a:ext cx="583794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000" b="1"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rPr>
              <a:t>D. </a:t>
            </a:r>
            <a:r>
              <a:rPr kumimoji="0" lang="vi-VN" sz="2000" b="1"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Đông Nam Á</a:t>
            </a:r>
            <a:endParaRPr kumimoji="0" lang="en-US" sz="2000" b="1"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3717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16546"/>
            <a:ext cx="938369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Câu</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hỏi</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số</a:t>
            </a:r>
            <a:r>
              <a:rPr kumimoji="0" lang="en-US" sz="3200" b="0"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3</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lang="vi-VN" sz="3200" dirty="0">
                <a:solidFill>
                  <a:prstClr val="white"/>
                </a:solidFill>
                <a:latin typeface="Arial" panose="020B0604020202020204" pitchFamily="34" charset="0"/>
                <a:cs typeface="Arial" panose="020B0604020202020204" pitchFamily="34" charset="0"/>
              </a:rPr>
              <a:t>Nguyên nhân chủ yếu làm diện tích rừng ngày càng giảm</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t>
            </a:r>
          </a:p>
        </p:txBody>
      </p:sp>
      <p:sp>
        <p:nvSpPr>
          <p:cNvPr id="15" name="bang b">
            <a:extLst>
              <a:ext uri="{FF2B5EF4-FFF2-40B4-BE49-F238E27FC236}">
                <a16:creationId xmlns:a16="http://schemas.microsoft.com/office/drawing/2014/main" id="{D0E6AFB4-275F-4728-9A13-27E00F9EA3A2}"/>
              </a:ext>
            </a:extLst>
          </p:cNvPr>
          <p:cNvSpPr/>
          <p:nvPr/>
        </p:nvSpPr>
        <p:spPr>
          <a:xfrm flipH="1">
            <a:off x="5699760" y="5100583"/>
            <a:ext cx="644624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31865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5595940" y="5206865"/>
            <a:ext cx="6831212" cy="400110"/>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000" b="1"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rPr>
              <a:t>B. </a:t>
            </a:r>
            <a:r>
              <a:rPr lang="vi-VN" sz="2000" b="1" noProof="0" dirty="0">
                <a:solidFill>
                  <a:prstClr val="white"/>
                </a:solidFill>
                <a:latin typeface="Arial" panose="020B0604020202020204" pitchFamily="34" charset="0"/>
                <a:ea typeface="Tahoma" panose="020B0604030504040204" pitchFamily="34" charset="0"/>
                <a:cs typeface="Arial" panose="020B0604020202020204" pitchFamily="34" charset="0"/>
              </a:rPr>
              <a:t>Tác động của con người và cháy rừng</a:t>
            </a: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618328" y="6060425"/>
            <a:ext cx="4950097" cy="707886"/>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000" b="1"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rPr>
              <a:t>C. </a:t>
            </a:r>
            <a:r>
              <a:rPr lang="vi-VN" sz="2000" b="1" noProof="0" dirty="0">
                <a:solidFill>
                  <a:prstClr val="white"/>
                </a:solidFill>
                <a:latin typeface="Arial" panose="020B0604020202020204" pitchFamily="34" charset="0"/>
                <a:ea typeface="Tahoma" panose="020B0604030504040204" pitchFamily="34" charset="0"/>
                <a:cs typeface="Arial" panose="020B0604020202020204" pitchFamily="34" charset="0"/>
              </a:rPr>
              <a:t>Cháy rừng,nạn phá rừng,thiên tai</a:t>
            </a:r>
            <a:endParaRPr lang="en-US" sz="2000" b="1" dirty="0">
              <a:solidFill>
                <a:prstClr val="white"/>
              </a:solidFill>
              <a:latin typeface="Arial" panose="020B0604020202020204" pitchFamily="34" charset="0"/>
              <a:ea typeface="Tahoma" panose="020B060403050404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31865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5796320" y="5958224"/>
            <a:ext cx="6406584"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618328" y="5197162"/>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000" b="1"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rPr>
              <a:t>A. </a:t>
            </a:r>
            <a:r>
              <a:rPr lang="vi-VN" sz="2000" b="1" dirty="0">
                <a:solidFill>
                  <a:prstClr val="white"/>
                </a:solidFill>
                <a:latin typeface="Arial" panose="020B0604020202020204" pitchFamily="34" charset="0"/>
                <a:ea typeface="Tahoma" panose="020B0604030504040204" pitchFamily="34" charset="0"/>
                <a:cs typeface="Arial" panose="020B0604020202020204" pitchFamily="34" charset="0"/>
              </a:rPr>
              <a:t>Khai thác khoáng sản</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5699760" y="6045170"/>
            <a:ext cx="5918989" cy="400110"/>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000" b="1"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rPr>
              <a:t>D. </a:t>
            </a:r>
            <a:r>
              <a:rPr kumimoji="0" lang="vi-VN" sz="2000" b="1"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Chiến tranh,lũ lụt,sạt lở đất</a:t>
            </a:r>
            <a:endParaRPr kumimoji="0" lang="en-US" sz="2000" b="0" i="0" u="none" strike="noStrike" kern="1200" cap="none" spc="0" normalizeH="0" baseline="0" noProof="0" dirty="0">
              <a:ln>
                <a:noFill/>
              </a:ln>
              <a:solidFill>
                <a:schemeClr val="bg1"/>
              </a:solidFill>
              <a:effectLst/>
              <a:uLnTx/>
              <a:uFillTx/>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17070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16546"/>
            <a:ext cx="938369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Câu</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hỏi</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số</a:t>
            </a:r>
            <a:r>
              <a:rPr kumimoji="0" lang="en-US" sz="36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4</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Ý nào </a:t>
            </a:r>
            <a:r>
              <a:rPr kumimoji="0" lang="vi-VN"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không phải </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là đặc điểm của rừng nhiệt đới</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t>
            </a:r>
          </a:p>
        </p:txBody>
      </p:sp>
      <p:sp>
        <p:nvSpPr>
          <p:cNvPr id="15" name="bang d">
            <a:extLst>
              <a:ext uri="{FF2B5EF4-FFF2-40B4-BE49-F238E27FC236}">
                <a16:creationId xmlns:a16="http://schemas.microsoft.com/office/drawing/2014/main" id="{D0E6AFB4-275F-4728-9A13-27E00F9EA3A2}"/>
              </a:ext>
            </a:extLst>
          </p:cNvPr>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282322" y="6060424"/>
            <a:ext cx="5249773"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400" b="1"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rPr>
              <a:t>D. </a:t>
            </a:r>
            <a:r>
              <a:rPr lang="vi-VN" sz="1600" b="1" dirty="0">
                <a:solidFill>
                  <a:prstClr val="white"/>
                </a:solidFill>
                <a:latin typeface="Arial" panose="020B0604020202020204" pitchFamily="34" charset="0"/>
                <a:ea typeface="Tahoma" panose="020B0604030504040204" pitchFamily="34" charset="0"/>
                <a:cs typeface="Arial" panose="020B0604020202020204" pitchFamily="34" charset="0"/>
              </a:rPr>
              <a:t>Rừng có nhiều loài cây lá kim</a:t>
            </a: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288982" y="5179981"/>
            <a:ext cx="5249773"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400" b="1"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rPr>
              <a:t>B. </a:t>
            </a:r>
            <a:r>
              <a:rPr lang="vi-VN" sz="1600" b="1" dirty="0">
                <a:solidFill>
                  <a:prstClr val="white"/>
                </a:solidFill>
                <a:latin typeface="Arial" panose="020B0604020202020204" pitchFamily="34" charset="0"/>
                <a:ea typeface="Tahoma" panose="020B0604030504040204" pitchFamily="34" charset="0"/>
                <a:cs typeface="Arial" panose="020B0604020202020204" pitchFamily="34" charset="0"/>
              </a:rPr>
              <a:t>Cấu trúc rừng có nhiều tầng</a:t>
            </a: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5016931"/>
            <a:ext cx="4650419"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400" b="1"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rPr>
              <a:t>A. </a:t>
            </a:r>
            <a:r>
              <a:rPr lang="vi-VN" sz="1600" b="1" dirty="0">
                <a:solidFill>
                  <a:prstClr val="white"/>
                </a:solidFill>
                <a:latin typeface="Arial" panose="020B0604020202020204" pitchFamily="34" charset="0"/>
                <a:ea typeface="Tahoma" panose="020B0604030504040204" pitchFamily="34" charset="0"/>
                <a:cs typeface="Arial" panose="020B0604020202020204" pitchFamily="34" charset="0"/>
              </a:rPr>
              <a:t>Trong rừng có nhiều loài leo trèo giỏi,chim ăn quả</a:t>
            </a: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026217" y="5937313"/>
            <a:ext cx="5029887"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400" b="1"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rPr>
              <a:t>C. </a:t>
            </a:r>
            <a:r>
              <a:rPr lang="vi-VN" sz="1600" b="1" dirty="0">
                <a:solidFill>
                  <a:prstClr val="white"/>
                </a:solidFill>
                <a:latin typeface="Arial" panose="020B0604020202020204" pitchFamily="34" charset="0"/>
                <a:ea typeface="Tahoma" panose="020B0604030504040204" pitchFamily="34" charset="0"/>
                <a:cs typeface="Arial" panose="020B0604020202020204" pitchFamily="34" charset="0"/>
              </a:rPr>
              <a:t>Rừng có nhiều loài dây leo thân gỗ,phong lan,tầm gửi</a:t>
            </a: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74250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dirty="0" err="1">
                <a:solidFill>
                  <a:srgbClr val="FF99CC"/>
                </a:solidFill>
                <a:latin typeface="Arial" pitchFamily="34" charset="0"/>
                <a:cs typeface="Arial" pitchFamily="34" charset="0"/>
              </a:rPr>
              <a:t>Hoàn</a:t>
            </a:r>
            <a:r>
              <a:rPr lang="en-US" sz="3730" b="1" dirty="0">
                <a:solidFill>
                  <a:srgbClr val="FF99CC"/>
                </a:solidFill>
                <a:latin typeface="Arial" pitchFamily="34" charset="0"/>
                <a:cs typeface="Arial" pitchFamily="34" charset="0"/>
              </a:rPr>
              <a:t> </a:t>
            </a:r>
            <a:r>
              <a:rPr lang="en-US" sz="3730" b="1" dirty="0" err="1">
                <a:solidFill>
                  <a:srgbClr val="FF99CC"/>
                </a:solidFill>
                <a:latin typeface="Arial" pitchFamily="34" charset="0"/>
                <a:cs typeface="Arial" pitchFamily="34" charset="0"/>
              </a:rPr>
              <a:t>thành</a:t>
            </a:r>
            <a:r>
              <a:rPr lang="en-US" sz="3730" b="1" dirty="0">
                <a:solidFill>
                  <a:srgbClr val="FF99CC"/>
                </a:solidFill>
                <a:latin typeface="Arial" pitchFamily="34" charset="0"/>
                <a:cs typeface="Arial" pitchFamily="34" charset="0"/>
              </a:rPr>
              <a:t> </a:t>
            </a:r>
            <a:r>
              <a:rPr lang="en-US" sz="3730" b="1" dirty="0" err="1">
                <a:solidFill>
                  <a:srgbClr val="FF99CC"/>
                </a:solidFill>
                <a:latin typeface="Arial" pitchFamily="34" charset="0"/>
                <a:cs typeface="Arial" pitchFamily="34" charset="0"/>
              </a:rPr>
              <a:t>bài</a:t>
            </a:r>
            <a:r>
              <a:rPr lang="en-US" sz="3730" b="1" dirty="0">
                <a:solidFill>
                  <a:srgbClr val="FF99CC"/>
                </a:solidFill>
                <a:latin typeface="Arial" pitchFamily="34" charset="0"/>
                <a:cs typeface="Arial" pitchFamily="34" charset="0"/>
              </a:rPr>
              <a:t> </a:t>
            </a:r>
            <a:r>
              <a:rPr lang="en-US" sz="3730" b="1" dirty="0" err="1">
                <a:solidFill>
                  <a:srgbClr val="FF99CC"/>
                </a:solidFill>
                <a:latin typeface="Arial" pitchFamily="34" charset="0"/>
                <a:cs typeface="Arial" pitchFamily="34" charset="0"/>
              </a:rPr>
              <a:t>tập</a:t>
            </a:r>
            <a:r>
              <a:rPr lang="en-US" sz="3730" b="1" dirty="0">
                <a:solidFill>
                  <a:srgbClr val="FF99CC"/>
                </a:solidFill>
                <a:latin typeface="Arial" pitchFamily="34" charset="0"/>
                <a:cs typeface="Arial" pitchFamily="34" charset="0"/>
              </a:rPr>
              <a:t> </a:t>
            </a:r>
            <a:r>
              <a:rPr lang="vi-VN" sz="3730" b="1" dirty="0">
                <a:solidFill>
                  <a:srgbClr val="FF99CC"/>
                </a:solidFill>
                <a:latin typeface="Arial" pitchFamily="34" charset="0"/>
                <a:cs typeface="Arial" pitchFamily="34" charset="0"/>
              </a:rPr>
              <a:t>1,2 </a:t>
            </a:r>
            <a:r>
              <a:rPr lang="en-US" sz="3730" b="1" dirty="0">
                <a:solidFill>
                  <a:srgbClr val="FF99CC"/>
                </a:solidFill>
                <a:latin typeface="Arial" pitchFamily="34" charset="0"/>
                <a:cs typeface="Arial" pitchFamily="34" charset="0"/>
              </a:rPr>
              <a:t>SGK</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dirty="0" err="1">
                <a:solidFill>
                  <a:srgbClr val="3399FF"/>
                </a:solidFill>
                <a:latin typeface="Arial" pitchFamily="34" charset="0"/>
                <a:cs typeface="Arial" pitchFamily="34" charset="0"/>
              </a:rPr>
              <a:t>Chuẩn</a:t>
            </a:r>
            <a:r>
              <a:rPr lang="en-US" sz="3730" b="1" dirty="0">
                <a:solidFill>
                  <a:srgbClr val="3399FF"/>
                </a:solidFill>
                <a:latin typeface="Arial" pitchFamily="34" charset="0"/>
                <a:cs typeface="Arial" pitchFamily="34" charset="0"/>
              </a:rPr>
              <a:t> </a:t>
            </a:r>
            <a:r>
              <a:rPr lang="en-US" sz="3730" b="1" dirty="0" err="1">
                <a:solidFill>
                  <a:srgbClr val="3399FF"/>
                </a:solidFill>
                <a:latin typeface="Arial" pitchFamily="34" charset="0"/>
                <a:cs typeface="Arial" pitchFamily="34" charset="0"/>
              </a:rPr>
              <a:t>bị</a:t>
            </a:r>
            <a:r>
              <a:rPr lang="en-US" sz="3730" b="1" dirty="0">
                <a:solidFill>
                  <a:srgbClr val="3399FF"/>
                </a:solidFill>
                <a:latin typeface="Arial" pitchFamily="34" charset="0"/>
                <a:cs typeface="Arial" pitchFamily="34" charset="0"/>
              </a:rPr>
              <a:t> </a:t>
            </a:r>
            <a:r>
              <a:rPr lang="en-US" sz="3730" b="1" dirty="0" err="1">
                <a:solidFill>
                  <a:srgbClr val="3399FF"/>
                </a:solidFill>
                <a:latin typeface="Arial" pitchFamily="34" charset="0"/>
                <a:cs typeface="Arial" pitchFamily="34" charset="0"/>
              </a:rPr>
              <a:t>bài</a:t>
            </a:r>
            <a:r>
              <a:rPr lang="en-US" sz="3730" b="1" dirty="0">
                <a:solidFill>
                  <a:srgbClr val="3399FF"/>
                </a:solidFill>
                <a:latin typeface="Arial" pitchFamily="34" charset="0"/>
                <a:cs typeface="Arial" pitchFamily="34" charset="0"/>
              </a:rPr>
              <a:t> </a:t>
            </a:r>
            <a:r>
              <a:rPr lang="vi-VN" sz="3730" b="1" dirty="0">
                <a:solidFill>
                  <a:srgbClr val="3399FF"/>
                </a:solidFill>
                <a:latin typeface="Arial" pitchFamily="34" charset="0"/>
                <a:cs typeface="Arial" pitchFamily="34" charset="0"/>
              </a:rPr>
              <a:t>25</a:t>
            </a:r>
            <a:r>
              <a:rPr lang="en-US" sz="3730" b="1" dirty="0">
                <a:solidFill>
                  <a:srgbClr val="3399FF"/>
                </a:solidFill>
                <a:latin typeface="Arial" pitchFamily="34" charset="0"/>
                <a:cs typeface="Arial" pitchFamily="34" charset="0"/>
              </a:rPr>
              <a:t>: </a:t>
            </a:r>
            <a:r>
              <a:rPr lang="vi-VN" sz="3730" b="1" dirty="0">
                <a:solidFill>
                  <a:srgbClr val="3399FF"/>
                </a:solidFill>
                <a:latin typeface="Arial" pitchFamily="34" charset="0"/>
                <a:cs typeface="Arial" pitchFamily="34" charset="0"/>
              </a:rPr>
              <a:t>Sự phân bố các đới thiên nhiên trên Trái Đất</a:t>
            </a:r>
            <a:endParaRPr lang="en-US" sz="3730" b="1" dirty="0">
              <a:solidFill>
                <a:srgbClr val="3399FF"/>
              </a:solidFill>
              <a:latin typeface="Arial" pitchFamily="34" charset="0"/>
              <a:cs typeface="Arial"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53" y="0"/>
            <a:ext cx="12405353" cy="697074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204700" cy="68580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823" y="4543065"/>
            <a:ext cx="2230809" cy="209304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1947">
            <a:off x="-735626" y="4927599"/>
            <a:ext cx="583267" cy="409574"/>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12174">
            <a:off x="12295989" y="5663638"/>
            <a:ext cx="466376" cy="436636"/>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7701" y="991464"/>
            <a:ext cx="1487438" cy="1393212"/>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269" y="731606"/>
            <a:ext cx="1997731" cy="6239144"/>
          </a:xfrm>
          <a:prstGeom prst="rect">
            <a:avLst/>
          </a:prstGeom>
        </p:spPr>
      </p:pic>
      <p:grpSp>
        <p:nvGrpSpPr>
          <p:cNvPr id="28" name="组合 27"/>
          <p:cNvGrpSpPr/>
          <p:nvPr/>
        </p:nvGrpSpPr>
        <p:grpSpPr>
          <a:xfrm>
            <a:off x="8395962" y="2087411"/>
            <a:ext cx="1354086" cy="1168595"/>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rot="854957">
              <a:off x="8587134" y="2256209"/>
              <a:ext cx="971741" cy="830997"/>
            </a:xfrm>
            <a:prstGeom prst="rect">
              <a:avLst/>
            </a:prstGeom>
            <a:noFill/>
          </p:spPr>
          <p:txBody>
            <a:bodyPr wrap="none" rtlCol="0">
              <a:spAutoFit/>
            </a:bodyPr>
            <a:lstStyle/>
            <a:p>
              <a:r>
                <a:rPr lang="en-US" altLang="zh-CN" sz="4800" dirty="0" err="1">
                  <a:solidFill>
                    <a:srgbClr val="FF6900"/>
                  </a:solidFill>
                  <a:latin typeface="Arial" panose="020B0604020202020204" pitchFamily="34" charset="0"/>
                  <a:ea typeface="方正少儿简体" panose="03000509000000000000" pitchFamily="65" charset="-122"/>
                  <a:cs typeface="Arial" panose="020B0604020202020204" pitchFamily="34" charset="0"/>
                </a:rPr>
                <a:t>Cô</a:t>
              </a:r>
              <a:endParaRPr lang="zh-CN" altLang="en-US" sz="4800" dirty="0">
                <a:solidFill>
                  <a:srgbClr val="FF69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3" name="组合 2"/>
          <p:cNvGrpSpPr/>
          <p:nvPr/>
        </p:nvGrpSpPr>
        <p:grpSpPr>
          <a:xfrm>
            <a:off x="2974300" y="1678431"/>
            <a:ext cx="1446958" cy="1168595"/>
            <a:chOff x="2974300" y="1678431"/>
            <a:chExt cx="1446958" cy="1168595"/>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rot="20718769">
              <a:off x="2974300" y="1884762"/>
              <a:ext cx="1417376" cy="830997"/>
            </a:xfrm>
            <a:prstGeom prst="rect">
              <a:avLst/>
            </a:prstGeom>
          </p:spPr>
          <p:txBody>
            <a:bodyPr wrap="none">
              <a:spAutoFit/>
            </a:bodyPr>
            <a:lstStyle/>
            <a:p>
              <a:r>
                <a:rPr lang="en-US" altLang="zh-CN" sz="4800" dirty="0" err="1">
                  <a:solidFill>
                    <a:srgbClr val="099F00"/>
                  </a:solidFill>
                  <a:latin typeface="Arial" panose="020B0604020202020204" pitchFamily="34" charset="0"/>
                  <a:ea typeface="方正少儿简体" panose="03000509000000000000" pitchFamily="65" charset="-122"/>
                  <a:cs typeface="Arial" panose="020B0604020202020204" pitchFamily="34" charset="0"/>
                </a:rPr>
                <a:t>Tạm</a:t>
              </a:r>
              <a:endParaRPr lang="zh-CN" altLang="en-US" sz="4800" dirty="0">
                <a:solidFill>
                  <a:srgbClr val="099F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4" name="组合 13"/>
          <p:cNvGrpSpPr/>
          <p:nvPr/>
        </p:nvGrpSpPr>
        <p:grpSpPr>
          <a:xfrm>
            <a:off x="4763782" y="2031260"/>
            <a:ext cx="1354086" cy="1168595"/>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rot="987423">
              <a:off x="4804224" y="2203500"/>
              <a:ext cx="1245854" cy="830997"/>
            </a:xfrm>
            <a:prstGeom prst="rect">
              <a:avLst/>
            </a:prstGeom>
          </p:spPr>
          <p:txBody>
            <a:bodyPr wrap="none">
              <a:spAutoFit/>
            </a:bodyPr>
            <a:lstStyle/>
            <a:p>
              <a:r>
                <a:rPr lang="en-US" altLang="zh-CN" sz="4800" dirty="0" err="1">
                  <a:solidFill>
                    <a:srgbClr val="FFC000"/>
                  </a:solidFill>
                  <a:latin typeface="Arial" panose="020B0604020202020204" pitchFamily="34" charset="0"/>
                  <a:ea typeface="方正少儿简体" panose="03000509000000000000" pitchFamily="65" charset="-122"/>
                  <a:cs typeface="Arial" panose="020B0604020202020204" pitchFamily="34" charset="0"/>
                </a:rPr>
                <a:t>Biệt</a:t>
              </a:r>
              <a:endParaRPr lang="zh-CN" altLang="en-US" sz="4800" dirty="0">
                <a:solidFill>
                  <a:srgbClr val="FFC000"/>
                </a:solidFill>
                <a:latin typeface="Arial" panose="020B0604020202020204" pitchFamily="34" charset="0"/>
                <a:cs typeface="Arial" panose="020B0604020202020204" pitchFamily="34" charset="0"/>
              </a:endParaRPr>
            </a:p>
          </p:txBody>
        </p:sp>
      </p:grpSp>
      <p:grpSp>
        <p:nvGrpSpPr>
          <p:cNvPr id="23" name="组合 22"/>
          <p:cNvGrpSpPr/>
          <p:nvPr/>
        </p:nvGrpSpPr>
        <p:grpSpPr>
          <a:xfrm>
            <a:off x="6448378" y="1967332"/>
            <a:ext cx="1555234" cy="1168595"/>
            <a:chOff x="6448378" y="1967332"/>
            <a:chExt cx="1555234" cy="116859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rot="20892565">
              <a:off x="6448378" y="2175921"/>
              <a:ext cx="1555234" cy="830997"/>
            </a:xfrm>
            <a:prstGeom prst="rect">
              <a:avLst/>
            </a:prstGeom>
          </p:spPr>
          <p:txBody>
            <a:bodyPr wrap="none">
              <a:spAutoFit/>
            </a:bodyPr>
            <a:lstStyle/>
            <a:p>
              <a:r>
                <a:rPr lang="en-US" altLang="zh-CN" sz="4800" dirty="0" err="1">
                  <a:solidFill>
                    <a:srgbClr val="FF4F66"/>
                  </a:solidFill>
                  <a:latin typeface="Arial" panose="020B0604020202020204" pitchFamily="34" charset="0"/>
                  <a:ea typeface="方正少儿简体" panose="03000509000000000000" pitchFamily="65" charset="-122"/>
                  <a:cs typeface="Arial" panose="020B0604020202020204" pitchFamily="34" charset="0"/>
                </a:rPr>
                <a:t>Thầy</a:t>
              </a:r>
              <a:endParaRPr lang="zh-CN" altLang="en-US" sz="4800" dirty="0">
                <a:solidFill>
                  <a:srgbClr val="FF4F66"/>
                </a:solidFill>
                <a:latin typeface="Arial" panose="020B0604020202020204" pitchFamily="34" charset="0"/>
                <a:cs typeface="Arial" panose="020B0604020202020204" pitchFamily="34" charset="0"/>
              </a:endParaRPr>
            </a:p>
          </p:txBody>
        </p:sp>
      </p:grpSp>
      <p:sp>
        <p:nvSpPr>
          <p:cNvPr id="24" name="矩形 23"/>
          <p:cNvSpPr/>
          <p:nvPr/>
        </p:nvSpPr>
        <p:spPr>
          <a:xfrm rot="18455707">
            <a:off x="2709943" y="1804998"/>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矩形 24"/>
          <p:cNvSpPr/>
          <p:nvPr/>
        </p:nvSpPr>
        <p:spPr>
          <a:xfrm rot="20118966">
            <a:off x="4635925" y="1816637"/>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rot="1119809">
            <a:off x="7357675" y="1852964"/>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p:cNvSpPr/>
          <p:nvPr/>
        </p:nvSpPr>
        <p:spPr>
          <a:xfrm rot="20691888">
            <a:off x="9084817" y="2014730"/>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272691271"/>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5"/>
          <p:cNvGrpSpPr>
            <a:grpSpLocks noChangeAspect="1"/>
          </p:cNvGrpSpPr>
          <p:nvPr/>
        </p:nvGrpSpPr>
        <p:grpSpPr bwMode="auto">
          <a:xfrm>
            <a:off x="1277382" y="2147888"/>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3308343" y="492210"/>
            <a:ext cx="6144631" cy="646331"/>
          </a:xfrm>
          <a:prstGeom prst="rect">
            <a:avLst/>
          </a:prstGeom>
          <a:noFill/>
        </p:spPr>
        <p:txBody>
          <a:bodyPr wrap="none" rtlCol="0">
            <a:spAutoFit/>
          </a:bodyPr>
          <a:lstStyle/>
          <a:p>
            <a:pPr algn="ctr"/>
            <a:r>
              <a:rPr lang="en-US" altLang="zh-CN" sz="3600" b="1">
                <a:solidFill>
                  <a:srgbClr val="FFE88B"/>
                </a:solidFill>
                <a:latin typeface="汉仪喵魂体W" panose="00020600040101010101" pitchFamily="18" charset="-122"/>
                <a:ea typeface="汉仪喵魂体W" panose="00020600040101010101" pitchFamily="18" charset="-122"/>
              </a:rPr>
              <a:t>BÀI 24: RỪNG NHIỆT ĐỚI</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
        <p:nvSpPr>
          <p:cNvPr id="2" name="TextBox 1">
            <a:extLst>
              <a:ext uri="{FF2B5EF4-FFF2-40B4-BE49-F238E27FC236}">
                <a16:creationId xmlns:a16="http://schemas.microsoft.com/office/drawing/2014/main" id="{87FEBF3F-B5EE-4DB7-A615-1AD3073AF4E6}"/>
              </a:ext>
            </a:extLst>
          </p:cNvPr>
          <p:cNvSpPr txBox="1"/>
          <p:nvPr/>
        </p:nvSpPr>
        <p:spPr>
          <a:xfrm>
            <a:off x="5811637" y="2135550"/>
            <a:ext cx="4407656" cy="2677656"/>
          </a:xfrm>
          <a:prstGeom prst="rect">
            <a:avLst/>
          </a:prstGeom>
          <a:noFill/>
        </p:spPr>
        <p:txBody>
          <a:bodyPr wrap="square" rtlCol="0">
            <a:spAutoFit/>
          </a:bodyPr>
          <a:lstStyle/>
          <a:p>
            <a:r>
              <a:rPr lang="vi-VN" sz="2800" b="1" i="1" dirty="0">
                <a:solidFill>
                  <a:srgbClr val="FFFF00"/>
                </a:solidFill>
              </a:rPr>
              <a:t>Mục tiêu sau khi học xong bài này:</a:t>
            </a:r>
          </a:p>
          <a:p>
            <a:pPr marL="285750" indent="-285750">
              <a:buFontTx/>
              <a:buChar char="-"/>
            </a:pPr>
            <a:r>
              <a:rPr lang="vi-VN" sz="2800" b="1" i="1" dirty="0">
                <a:solidFill>
                  <a:srgbClr val="FFFF00"/>
                </a:solidFill>
              </a:rPr>
              <a:t>Trình bày được đặc điểm của rừng nhiệt đới</a:t>
            </a:r>
          </a:p>
          <a:p>
            <a:pPr marL="285750" indent="-285750">
              <a:buFontTx/>
              <a:buChar char="-"/>
            </a:pPr>
            <a:r>
              <a:rPr lang="vi-VN" sz="2800" b="1" i="1" dirty="0">
                <a:solidFill>
                  <a:srgbClr val="FFFF00"/>
                </a:solidFill>
              </a:rPr>
              <a:t>Có ý thức bảo vệ rừng</a:t>
            </a:r>
            <a:endParaRPr lang="en-US" sz="2800" b="1" i="1" dirty="0">
              <a:solidFill>
                <a:srgbClr val="FFFF00"/>
              </a:solidFill>
            </a:endParaRPr>
          </a:p>
        </p:txBody>
      </p:sp>
    </p:spTree>
    <p:extLst>
      <p:ext uri="{BB962C8B-B14F-4D97-AF65-F5344CB8AC3E}">
        <p14:creationId xmlns:p14="http://schemas.microsoft.com/office/powerpoint/2010/main" val="3266420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39819"/>
            <a:ext cx="6294661" cy="522068"/>
            <a:chOff x="994820" y="525519"/>
            <a:chExt cx="5664588" cy="596056"/>
          </a:xfrm>
        </p:grpSpPr>
        <p:grpSp>
          <p:nvGrpSpPr>
            <p:cNvPr id="93" name="组合 92"/>
            <p:cNvGrpSpPr/>
            <p:nvPr/>
          </p:nvGrpSpPr>
          <p:grpSpPr>
            <a:xfrm>
              <a:off x="994820" y="588224"/>
              <a:ext cx="5664588" cy="533351"/>
              <a:chOff x="3532280" y="5343104"/>
              <a:chExt cx="5664588" cy="533351"/>
            </a:xfrm>
          </p:grpSpPr>
          <p:sp>
            <p:nvSpPr>
              <p:cNvPr id="95" name="Freeform 34"/>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363738" y="525519"/>
              <a:ext cx="4898973"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1. Đặc điểm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3" name="Cloud 2">
            <a:extLst>
              <a:ext uri="{FF2B5EF4-FFF2-40B4-BE49-F238E27FC236}">
                <a16:creationId xmlns:a16="http://schemas.microsoft.com/office/drawing/2014/main" id="{729307E2-723B-4B02-BE8F-2D4EB5B04CCF}"/>
              </a:ext>
            </a:extLst>
          </p:cNvPr>
          <p:cNvSpPr/>
          <p:nvPr/>
        </p:nvSpPr>
        <p:spPr>
          <a:xfrm>
            <a:off x="994821" y="2153574"/>
            <a:ext cx="4491579" cy="3075374"/>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FF0000"/>
                </a:solidFill>
                <a:latin typeface="Times New Roman" panose="02020603050405020304" pitchFamily="18" charset="0"/>
                <a:cs typeface="Times New Roman" panose="02020603050405020304" pitchFamily="18" charset="0"/>
              </a:rPr>
              <a:t>Rừng nhiệt đới được phân bố ở đâu?</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8FDB652-B61C-4E38-A5A9-25EF11A22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1507" y="1233561"/>
            <a:ext cx="6072326" cy="5104661"/>
          </a:xfrm>
          <a:prstGeom prst="rect">
            <a:avLst/>
          </a:prstGeom>
        </p:spPr>
      </p:pic>
      <p:cxnSp>
        <p:nvCxnSpPr>
          <p:cNvPr id="6" name="Straight Arrow Connector 5">
            <a:extLst>
              <a:ext uri="{FF2B5EF4-FFF2-40B4-BE49-F238E27FC236}">
                <a16:creationId xmlns:a16="http://schemas.microsoft.com/office/drawing/2014/main" id="{75B02895-92CE-4988-83A2-B7EA4DED0AB4}"/>
              </a:ext>
            </a:extLst>
          </p:cNvPr>
          <p:cNvCxnSpPr>
            <a:stCxn id="4" idx="1"/>
            <a:endCxn id="4" idx="3"/>
          </p:cNvCxnSpPr>
          <p:nvPr/>
        </p:nvCxnSpPr>
        <p:spPr>
          <a:xfrm>
            <a:off x="5841507" y="3785892"/>
            <a:ext cx="607232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 name="Straight Arrow Connector 4">
            <a:extLst>
              <a:ext uri="{FF2B5EF4-FFF2-40B4-BE49-F238E27FC236}">
                <a16:creationId xmlns:a16="http://schemas.microsoft.com/office/drawing/2014/main" id="{2CEF8A77-4719-4801-8B99-CA4510F68FF5}"/>
              </a:ext>
            </a:extLst>
          </p:cNvPr>
          <p:cNvCxnSpPr/>
          <p:nvPr/>
        </p:nvCxnSpPr>
        <p:spPr>
          <a:xfrm>
            <a:off x="5841507" y="2849732"/>
            <a:ext cx="607232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DA15ED7E-9F28-4B0A-B012-4A86A2057AF7}"/>
              </a:ext>
            </a:extLst>
          </p:cNvPr>
          <p:cNvCxnSpPr/>
          <p:nvPr/>
        </p:nvCxnSpPr>
        <p:spPr>
          <a:xfrm>
            <a:off x="5841507" y="4758431"/>
            <a:ext cx="607232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3AF0B64B-5F77-43D5-88A5-E266C28E6ACF}"/>
              </a:ext>
            </a:extLst>
          </p:cNvPr>
          <p:cNvCxnSpPr/>
          <p:nvPr/>
        </p:nvCxnSpPr>
        <p:spPr>
          <a:xfrm>
            <a:off x="5841507" y="1597981"/>
            <a:ext cx="607232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41CC4340-7790-4A34-B70D-A0703924C21E}"/>
              </a:ext>
            </a:extLst>
          </p:cNvPr>
          <p:cNvCxnSpPr/>
          <p:nvPr/>
        </p:nvCxnSpPr>
        <p:spPr>
          <a:xfrm>
            <a:off x="5841507" y="5930283"/>
            <a:ext cx="599242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33719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39819"/>
            <a:ext cx="6294661" cy="522068"/>
            <a:chOff x="994820" y="525519"/>
            <a:chExt cx="5664588" cy="596056"/>
          </a:xfrm>
        </p:grpSpPr>
        <p:grpSp>
          <p:nvGrpSpPr>
            <p:cNvPr id="93" name="组合 92"/>
            <p:cNvGrpSpPr/>
            <p:nvPr/>
          </p:nvGrpSpPr>
          <p:grpSpPr>
            <a:xfrm>
              <a:off x="994820" y="588224"/>
              <a:ext cx="5664588" cy="533351"/>
              <a:chOff x="3532280" y="5343104"/>
              <a:chExt cx="5664588" cy="533351"/>
            </a:xfrm>
          </p:grpSpPr>
          <p:sp>
            <p:nvSpPr>
              <p:cNvPr id="95" name="Freeform 34"/>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363738" y="525519"/>
              <a:ext cx="4898973"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1. Đặc điểm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6479" y="296885"/>
            <a:ext cx="3546206" cy="621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589FA038-E642-4454-AC4E-9C8ED5E4F332}"/>
              </a:ext>
            </a:extLst>
          </p:cNvPr>
          <p:cNvSpPr txBox="1"/>
          <p:nvPr/>
        </p:nvSpPr>
        <p:spPr>
          <a:xfrm>
            <a:off x="994821" y="1322748"/>
            <a:ext cx="6094520" cy="907749"/>
          </a:xfrm>
          <a:prstGeom prst="rect">
            <a:avLst/>
          </a:prstGeom>
          <a:noFill/>
        </p:spPr>
        <p:txBody>
          <a:bodyPr wrap="square">
            <a:spAutoFit/>
          </a:bodyPr>
          <a:lstStyle/>
          <a:p>
            <a:pPr algn="just" fontAlgn="base">
              <a:lnSpc>
                <a:spcPct val="115000"/>
              </a:lnSpc>
              <a:spcAft>
                <a:spcPts val="0"/>
              </a:spcAft>
            </a:pPr>
            <a:r>
              <a:rPr lang="vi-VN" sz="2400" b="1" dirty="0">
                <a:solidFill>
                  <a:srgbClr val="FFFF00"/>
                </a:solidFill>
                <a:effectLst/>
                <a:latin typeface="Times New Roman" pitchFamily="18" charset="0"/>
                <a:ea typeface="Calibri"/>
                <a:cs typeface="Times New Roman" pitchFamily="18" charset="0"/>
              </a:rPr>
              <a:t>- </a:t>
            </a:r>
            <a:r>
              <a:rPr lang="vi-VN" sz="2400" b="1" dirty="0">
                <a:solidFill>
                  <a:srgbClr val="FFFF00"/>
                </a:solidFill>
                <a:latin typeface="Times New Roman" pitchFamily="18" charset="0"/>
                <a:ea typeface="Calibri"/>
                <a:cs typeface="Times New Roman" pitchFamily="18" charset="0"/>
              </a:rPr>
              <a:t>Phân bố: t</a:t>
            </a:r>
            <a:r>
              <a:rPr lang="vi-VN" sz="2400" b="1" dirty="0">
                <a:solidFill>
                  <a:srgbClr val="FFFF00"/>
                </a:solidFill>
                <a:effectLst/>
                <a:latin typeface="Times New Roman" pitchFamily="18" charset="0"/>
                <a:ea typeface="Calibri"/>
                <a:cs typeface="Times New Roman" pitchFamily="18" charset="0"/>
              </a:rPr>
              <a:t>ừ vùng Xích đạo đến hết vành đai nhiệt đới ở cả bán cầu Bắc và bán cầu Nam</a:t>
            </a:r>
            <a:endParaRPr lang="en-US" sz="2400" b="1" dirty="0">
              <a:solidFill>
                <a:srgbClr val="FFFF00"/>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1858586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39819"/>
            <a:ext cx="6294661" cy="522068"/>
            <a:chOff x="994820" y="525519"/>
            <a:chExt cx="5664588" cy="596056"/>
          </a:xfrm>
        </p:grpSpPr>
        <p:grpSp>
          <p:nvGrpSpPr>
            <p:cNvPr id="93" name="组合 92"/>
            <p:cNvGrpSpPr/>
            <p:nvPr/>
          </p:nvGrpSpPr>
          <p:grpSpPr>
            <a:xfrm>
              <a:off x="994820" y="588224"/>
              <a:ext cx="5664588" cy="533351"/>
              <a:chOff x="3532280" y="5343104"/>
              <a:chExt cx="5664588" cy="533351"/>
            </a:xfrm>
          </p:grpSpPr>
          <p:sp>
            <p:nvSpPr>
              <p:cNvPr id="95" name="Freeform 34"/>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363738" y="525519"/>
              <a:ext cx="4898973"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1. Đặc điểm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6479" y="296885"/>
            <a:ext cx="3546206" cy="621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2">
            <a:extLst>
              <a:ext uri="{FF2B5EF4-FFF2-40B4-BE49-F238E27FC236}">
                <a16:creationId xmlns:a16="http://schemas.microsoft.com/office/drawing/2014/main" id="{729307E2-723B-4B02-BE8F-2D4EB5B04CCF}"/>
              </a:ext>
            </a:extLst>
          </p:cNvPr>
          <p:cNvSpPr/>
          <p:nvPr/>
        </p:nvSpPr>
        <p:spPr>
          <a:xfrm>
            <a:off x="994821" y="2153574"/>
            <a:ext cx="6433095" cy="307537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i="1" dirty="0">
                <a:solidFill>
                  <a:srgbClr val="FF0000"/>
                </a:solidFill>
                <a:latin typeface="Times New Roman" panose="02020603050405020304" pitchFamily="18" charset="0"/>
                <a:cs typeface="Times New Roman" panose="02020603050405020304" pitchFamily="18" charset="0"/>
              </a:rPr>
              <a:t>Nhiệt độ trung bình năm và lượng mưa trung bình năm ở rừng nhiệt đới là bao nhiêu ?</a:t>
            </a:r>
            <a:endParaRPr lang="en-US" sz="28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759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39819"/>
            <a:ext cx="6294661" cy="522068"/>
            <a:chOff x="994820" y="525519"/>
            <a:chExt cx="5664588" cy="596056"/>
          </a:xfrm>
        </p:grpSpPr>
        <p:grpSp>
          <p:nvGrpSpPr>
            <p:cNvPr id="93" name="组合 92"/>
            <p:cNvGrpSpPr/>
            <p:nvPr/>
          </p:nvGrpSpPr>
          <p:grpSpPr>
            <a:xfrm>
              <a:off x="994820" y="588224"/>
              <a:ext cx="5664588" cy="533351"/>
              <a:chOff x="3532280" y="5343104"/>
              <a:chExt cx="5664588" cy="533351"/>
            </a:xfrm>
          </p:grpSpPr>
          <p:sp>
            <p:nvSpPr>
              <p:cNvPr id="95" name="Freeform 34"/>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363738" y="525519"/>
              <a:ext cx="4898973"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1. Đặc điểm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6479" y="296885"/>
            <a:ext cx="3546206" cy="621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589FA038-E642-4454-AC4E-9C8ED5E4F332}"/>
              </a:ext>
            </a:extLst>
          </p:cNvPr>
          <p:cNvSpPr txBox="1"/>
          <p:nvPr/>
        </p:nvSpPr>
        <p:spPr>
          <a:xfrm>
            <a:off x="994821" y="1322748"/>
            <a:ext cx="6094520" cy="907749"/>
          </a:xfrm>
          <a:prstGeom prst="rect">
            <a:avLst/>
          </a:prstGeom>
          <a:noFill/>
        </p:spPr>
        <p:txBody>
          <a:bodyPr wrap="square">
            <a:spAutoFit/>
          </a:bodyPr>
          <a:lstStyle/>
          <a:p>
            <a:pPr algn="just" fontAlgn="base">
              <a:lnSpc>
                <a:spcPct val="115000"/>
              </a:lnSpc>
              <a:spcAft>
                <a:spcPts val="0"/>
              </a:spcAft>
            </a:pPr>
            <a:r>
              <a:rPr lang="vi-VN" sz="2400" b="1" dirty="0">
                <a:solidFill>
                  <a:srgbClr val="FFFF00"/>
                </a:solidFill>
                <a:effectLst/>
                <a:latin typeface="Times New Roman" pitchFamily="18" charset="0"/>
                <a:ea typeface="Calibri"/>
                <a:cs typeface="Times New Roman" pitchFamily="18" charset="0"/>
              </a:rPr>
              <a:t>- </a:t>
            </a:r>
            <a:r>
              <a:rPr lang="nl-NL" sz="2400" b="1" dirty="0">
                <a:solidFill>
                  <a:srgbClr val="FFFF00"/>
                </a:solidFill>
                <a:effectLst/>
                <a:latin typeface="Times New Roman" pitchFamily="18" charset="0"/>
                <a:ea typeface="Calibri"/>
                <a:cs typeface="Times New Roman" pitchFamily="18" charset="0"/>
              </a:rPr>
              <a:t>T</a:t>
            </a:r>
            <a:r>
              <a:rPr lang="vi-VN" sz="2400" b="1" dirty="0">
                <a:solidFill>
                  <a:srgbClr val="FFFF00"/>
                </a:solidFill>
                <a:effectLst/>
                <a:latin typeface="Times New Roman" pitchFamily="18" charset="0"/>
                <a:ea typeface="Calibri"/>
                <a:cs typeface="Times New Roman" pitchFamily="18" charset="0"/>
              </a:rPr>
              <a:t>ừ vùng Xích đạo đến hết vành đai nhiệt đới ở cả bán cầu Bắc và bán cầu Nam</a:t>
            </a:r>
            <a:endParaRPr lang="en-US" sz="2400" b="1" dirty="0">
              <a:solidFill>
                <a:srgbClr val="FFFF00"/>
              </a:solidFill>
              <a:effectLst/>
              <a:latin typeface="Times New Roman" pitchFamily="18" charset="0"/>
              <a:ea typeface="Calibri"/>
              <a:cs typeface="Times New Roman" pitchFamily="18" charset="0"/>
            </a:endParaRPr>
          </a:p>
        </p:txBody>
      </p:sp>
      <p:sp>
        <p:nvSpPr>
          <p:cNvPr id="11" name="TextBox 10">
            <a:extLst>
              <a:ext uri="{FF2B5EF4-FFF2-40B4-BE49-F238E27FC236}">
                <a16:creationId xmlns:a16="http://schemas.microsoft.com/office/drawing/2014/main" id="{6BA12D77-BBEA-4476-B16C-466F35BDE671}"/>
              </a:ext>
            </a:extLst>
          </p:cNvPr>
          <p:cNvSpPr txBox="1"/>
          <p:nvPr/>
        </p:nvSpPr>
        <p:spPr>
          <a:xfrm>
            <a:off x="994821" y="2135408"/>
            <a:ext cx="6094520" cy="490199"/>
          </a:xfrm>
          <a:prstGeom prst="rect">
            <a:avLst/>
          </a:prstGeom>
          <a:noFill/>
        </p:spPr>
        <p:txBody>
          <a:bodyPr wrap="square">
            <a:spAutoFit/>
          </a:bodyPr>
          <a:lstStyle/>
          <a:p>
            <a:pPr algn="just" fontAlgn="base">
              <a:lnSpc>
                <a:spcPct val="115000"/>
              </a:lnSpc>
              <a:spcAft>
                <a:spcPts val="0"/>
              </a:spcAft>
            </a:pPr>
            <a:r>
              <a:rPr lang="vi-VN" sz="2400" b="1" dirty="0">
                <a:solidFill>
                  <a:srgbClr val="FFFF00"/>
                </a:solidFill>
                <a:effectLst/>
                <a:latin typeface="Times New Roman" pitchFamily="18" charset="0"/>
                <a:ea typeface="Calibri"/>
                <a:cs typeface="Times New Roman" pitchFamily="18" charset="0"/>
              </a:rPr>
              <a:t>- </a:t>
            </a:r>
            <a:r>
              <a:rPr lang="nl-NL" sz="2400" b="1" dirty="0">
                <a:solidFill>
                  <a:srgbClr val="FFFF00"/>
                </a:solidFill>
                <a:effectLst/>
                <a:latin typeface="Times New Roman" pitchFamily="18" charset="0"/>
                <a:ea typeface="Calibri"/>
                <a:cs typeface="Times New Roman" pitchFamily="18" charset="0"/>
              </a:rPr>
              <a:t>N</a:t>
            </a:r>
            <a:r>
              <a:rPr lang="vi-VN" sz="2400" b="1" dirty="0">
                <a:solidFill>
                  <a:srgbClr val="FFFF00"/>
                </a:solidFill>
                <a:effectLst/>
                <a:latin typeface="Times New Roman" pitchFamily="18" charset="0"/>
                <a:ea typeface="Calibri"/>
                <a:cs typeface="Times New Roman" pitchFamily="18" charset="0"/>
              </a:rPr>
              <a:t>hiệt độ trung bình năm trên 21 °</a:t>
            </a:r>
            <a:r>
              <a:rPr lang="nl-NL" sz="2400" b="1" dirty="0">
                <a:solidFill>
                  <a:srgbClr val="FFFF00"/>
                </a:solidFill>
                <a:effectLst/>
                <a:latin typeface="Times New Roman" pitchFamily="18" charset="0"/>
                <a:ea typeface="Calibri"/>
                <a:cs typeface="Times New Roman" pitchFamily="18" charset="0"/>
              </a:rPr>
              <a:t>C</a:t>
            </a:r>
            <a:endParaRPr lang="en-US" sz="2400" b="1" dirty="0">
              <a:solidFill>
                <a:srgbClr val="FFFF00"/>
              </a:solidFill>
              <a:effectLst/>
              <a:latin typeface="Times New Roman" pitchFamily="18" charset="0"/>
              <a:ea typeface="Calibri"/>
              <a:cs typeface="Times New Roman" pitchFamily="18" charset="0"/>
            </a:endParaRPr>
          </a:p>
        </p:txBody>
      </p:sp>
      <p:sp>
        <p:nvSpPr>
          <p:cNvPr id="12" name="TextBox 11">
            <a:extLst>
              <a:ext uri="{FF2B5EF4-FFF2-40B4-BE49-F238E27FC236}">
                <a16:creationId xmlns:a16="http://schemas.microsoft.com/office/drawing/2014/main" id="{A54B2D0B-F71B-40A5-A9E1-99ECCEEEB472}"/>
              </a:ext>
            </a:extLst>
          </p:cNvPr>
          <p:cNvSpPr txBox="1"/>
          <p:nvPr/>
        </p:nvSpPr>
        <p:spPr>
          <a:xfrm>
            <a:off x="974551" y="2560140"/>
            <a:ext cx="6094520" cy="483017"/>
          </a:xfrm>
          <a:prstGeom prst="rect">
            <a:avLst/>
          </a:prstGeom>
          <a:noFill/>
        </p:spPr>
        <p:txBody>
          <a:bodyPr wrap="square">
            <a:spAutoFit/>
          </a:bodyPr>
          <a:lstStyle/>
          <a:p>
            <a:pPr algn="just" fontAlgn="base">
              <a:lnSpc>
                <a:spcPct val="115000"/>
              </a:lnSpc>
              <a:spcAft>
                <a:spcPts val="0"/>
              </a:spcAft>
            </a:pPr>
            <a:r>
              <a:rPr lang="vi-VN" sz="2400" b="1" dirty="0">
                <a:solidFill>
                  <a:srgbClr val="FFFF00"/>
                </a:solidFill>
                <a:effectLst/>
                <a:latin typeface="Times New Roman" pitchFamily="18" charset="0"/>
                <a:ea typeface="Calibri"/>
                <a:cs typeface="Times New Roman" pitchFamily="18" charset="0"/>
              </a:rPr>
              <a:t>- </a:t>
            </a:r>
            <a:r>
              <a:rPr lang="nl-NL" sz="2400" b="1" dirty="0">
                <a:solidFill>
                  <a:srgbClr val="FFFF00"/>
                </a:solidFill>
                <a:effectLst/>
                <a:latin typeface="Times New Roman" pitchFamily="18" charset="0"/>
                <a:ea typeface="Calibri"/>
                <a:cs typeface="Times New Roman" pitchFamily="18" charset="0"/>
              </a:rPr>
              <a:t>L</a:t>
            </a:r>
            <a:r>
              <a:rPr lang="vi-VN" sz="2400" b="1" dirty="0">
                <a:solidFill>
                  <a:srgbClr val="FFFF00"/>
                </a:solidFill>
                <a:effectLst/>
                <a:latin typeface="Times New Roman" pitchFamily="18" charset="0"/>
                <a:ea typeface="Calibri"/>
                <a:cs typeface="Times New Roman" pitchFamily="18" charset="0"/>
              </a:rPr>
              <a:t>ượng mưa trung bình năm trên 1 700 mm</a:t>
            </a:r>
            <a:endParaRPr lang="en-US" sz="2400" b="1" dirty="0">
              <a:solidFill>
                <a:srgbClr val="FFFF00"/>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3095341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theme/theme1.xml><?xml version="1.0" encoding="utf-8"?>
<a:theme xmlns:a="http://schemas.openxmlformats.org/drawingml/2006/main" name="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865</TotalTime>
  <Words>1561</Words>
  <Application>Microsoft Office PowerPoint</Application>
  <PresentationFormat>Widescreen</PresentationFormat>
  <Paragraphs>220</Paragraphs>
  <Slides>45</Slides>
  <Notes>24</Notes>
  <HiddenSlides>0</HiddenSlides>
  <MMClips>16</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45</vt:i4>
      </vt:variant>
    </vt:vector>
  </HeadingPairs>
  <TitlesOfParts>
    <vt:vector size="53" baseType="lpstr">
      <vt:lpstr>Arial</vt:lpstr>
      <vt:lpstr>Calibri</vt:lpstr>
      <vt:lpstr>Calibri Light</vt:lpstr>
      <vt:lpstr>Times New Roman</vt:lpstr>
      <vt:lpstr>Wingdings</vt:lpstr>
      <vt:lpstr>汉仪喵魂体W</vt:lpstr>
      <vt:lpstr>包图主题2</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Sỹ Danh Cường</cp:lastModifiedBy>
  <cp:revision>116</cp:revision>
  <dcterms:created xsi:type="dcterms:W3CDTF">2020-11-02T15:38:20Z</dcterms:created>
  <dcterms:modified xsi:type="dcterms:W3CDTF">2024-03-31T13:54:32Z</dcterms:modified>
</cp:coreProperties>
</file>