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</p:sldMasterIdLst>
  <p:notesMasterIdLst>
    <p:notesMasterId r:id="rId53"/>
  </p:notesMasterIdLst>
  <p:sldIdLst>
    <p:sldId id="396" r:id="rId9"/>
    <p:sldId id="400" r:id="rId10"/>
    <p:sldId id="397" r:id="rId11"/>
    <p:sldId id="398" r:id="rId12"/>
    <p:sldId id="403" r:id="rId13"/>
    <p:sldId id="376" r:id="rId14"/>
    <p:sldId id="405" r:id="rId15"/>
    <p:sldId id="404" r:id="rId16"/>
    <p:sldId id="407" r:id="rId17"/>
    <p:sldId id="284" r:id="rId18"/>
    <p:sldId id="297" r:id="rId19"/>
    <p:sldId id="289" r:id="rId20"/>
    <p:sldId id="448" r:id="rId21"/>
    <p:sldId id="276" r:id="rId22"/>
    <p:sldId id="414" r:id="rId23"/>
    <p:sldId id="415" r:id="rId24"/>
    <p:sldId id="377" r:id="rId25"/>
    <p:sldId id="449" r:id="rId26"/>
    <p:sldId id="378" r:id="rId27"/>
    <p:sldId id="412" r:id="rId28"/>
    <p:sldId id="408" r:id="rId29"/>
    <p:sldId id="417" r:id="rId30"/>
    <p:sldId id="419" r:id="rId31"/>
    <p:sldId id="420" r:id="rId32"/>
    <p:sldId id="424" r:id="rId33"/>
    <p:sldId id="422" r:id="rId34"/>
    <p:sldId id="421" r:id="rId35"/>
    <p:sldId id="425" r:id="rId36"/>
    <p:sldId id="423" r:id="rId37"/>
    <p:sldId id="304" r:id="rId38"/>
    <p:sldId id="450" r:id="rId39"/>
    <p:sldId id="452" r:id="rId40"/>
    <p:sldId id="307" r:id="rId41"/>
    <p:sldId id="453" r:id="rId42"/>
    <p:sldId id="445" r:id="rId43"/>
    <p:sldId id="308" r:id="rId44"/>
    <p:sldId id="454" r:id="rId45"/>
    <p:sldId id="455" r:id="rId46"/>
    <p:sldId id="305" r:id="rId47"/>
    <p:sldId id="310" r:id="rId48"/>
    <p:sldId id="456" r:id="rId49"/>
    <p:sldId id="446" r:id="rId50"/>
    <p:sldId id="401" r:id="rId51"/>
    <p:sldId id="402" r:id="rId52"/>
  </p:sldIdLst>
  <p:sldSz cx="18288000" cy="10287000"/>
  <p:notesSz cx="6858000" cy="9144000"/>
  <p:embeddedFontLst>
    <p:embeddedFont>
      <p:font typeface="Cambria Math" panose="02040503050406030204" pitchFamily="18" charset="0"/>
      <p:regular r:id="rId5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uyết nguyễn thị ánh" initials="tn" lastIdx="1" clrIdx="0">
    <p:extLst>
      <p:ext uri="{19B8F6BF-5375-455C-9EA6-DF929625EA0E}">
        <p15:presenceInfo xmlns:p15="http://schemas.microsoft.com/office/powerpoint/2012/main" userId="a6fbc05945fbe6a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1913"/>
    <a:srgbClr val="FFFFCC"/>
    <a:srgbClr val="F6F6E9"/>
    <a:srgbClr val="61A6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76" autoAdjust="0"/>
    <p:restoredTop sz="94622" autoAdjust="0"/>
  </p:normalViewPr>
  <p:slideViewPr>
    <p:cSldViewPr>
      <p:cViewPr varScale="1">
        <p:scale>
          <a:sx n="74" d="100"/>
          <a:sy n="74" d="100"/>
        </p:scale>
        <p:origin x="462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commentAuthors" Target="commentAuthor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notesMaster" Target="notesMasters/notesMaster1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tableStyles" Target="tableStyle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viewProps" Target="viewProps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FA3419-BDCD-46C7-837C-84EBC2C1BD70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6D796A-198F-4B98-9B98-878DC4C51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299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D796A-198F-4B98-9B98-878DC4C51E9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9646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D796A-198F-4B98-9B98-878DC4C51E9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5070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6D796A-198F-4B98-9B98-878DC4C51E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57859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6D796A-198F-4B98-9B98-878DC4C51E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02260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57A3E7-939A-4CF6-9EF9-8A8C4D902BB0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20105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6B169B-40D4-4569-8F90-D828D12431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8709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73980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2990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4072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09115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56242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19400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90600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6644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82310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34615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97648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00196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72045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42967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80357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949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58185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7873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68738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67504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86004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05176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74170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59011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8056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35115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77721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733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1407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2010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70740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57737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15076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02855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446279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98304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38273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2430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73681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85782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75668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032968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949811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15260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81355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953520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872341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369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951000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25243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854478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908039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561144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777459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14270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665390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994752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360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90264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236788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743523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044009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435658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285802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786068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720683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23774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881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766208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663214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46059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790237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610740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050237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45316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77322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7117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4431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263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73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4845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5872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1012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2456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4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5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17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hyperlink" Target="https://accuweather.com/" TargetMode="External"/><Relationship Id="rId10" Type="http://schemas.openxmlformats.org/officeDocument/2006/relationships/image" Target="../media/image55.png"/><Relationship Id="rId4" Type="http://schemas.openxmlformats.org/officeDocument/2006/relationships/image" Target="../media/image18.svg"/><Relationship Id="rId9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17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openxmlformats.org/officeDocument/2006/relationships/image" Target="../media/image18.svg"/><Relationship Id="rId9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12.svg"/><Relationship Id="rId7" Type="http://schemas.openxmlformats.org/officeDocument/2006/relationships/image" Target="../media/image6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11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12.sv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6.svg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3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11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80.png"/><Relationship Id="rId4" Type="http://schemas.openxmlformats.org/officeDocument/2006/relationships/image" Target="../media/image12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8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86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6.svg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88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91.png"/><Relationship Id="rId4" Type="http://schemas.openxmlformats.org/officeDocument/2006/relationships/image" Target="../media/image8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microsoft.com/office/2007/relationships/hdphoto" Target="../media/hdphoto2.wdp"/><Relationship Id="rId7" Type="http://schemas.openxmlformats.org/officeDocument/2006/relationships/image" Target="../media/image9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88.png"/><Relationship Id="rId9" Type="http://schemas.openxmlformats.org/officeDocument/2006/relationships/image" Target="../media/image9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microsoft.com/office/2007/relationships/hdphoto" Target="../media/hdphoto2.wdp"/><Relationship Id="rId7" Type="http://schemas.openxmlformats.org/officeDocument/2006/relationships/image" Target="../media/image99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88.png"/><Relationship Id="rId9" Type="http://schemas.openxmlformats.org/officeDocument/2006/relationships/image" Target="../media/image101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102.png"/><Relationship Id="rId4" Type="http://schemas.openxmlformats.org/officeDocument/2006/relationships/image" Target="../media/image8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89.pn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103.png"/><Relationship Id="rId5" Type="http://schemas.openxmlformats.org/officeDocument/2006/relationships/image" Target="../media/image88.png"/><Relationship Id="rId10" Type="http://schemas.openxmlformats.org/officeDocument/2006/relationships/image" Target="../media/image107.png"/><Relationship Id="rId4" Type="http://schemas.microsoft.com/office/2007/relationships/hdphoto" Target="../media/hdphoto2.wdp"/><Relationship Id="rId9" Type="http://schemas.openxmlformats.org/officeDocument/2006/relationships/image" Target="../media/image10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11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5" Type="http://schemas.openxmlformats.org/officeDocument/2006/relationships/image" Target="../media/image108.png"/><Relationship Id="rId4" Type="http://schemas.openxmlformats.org/officeDocument/2006/relationships/image" Target="../media/image9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11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5" Type="http://schemas.openxmlformats.org/officeDocument/2006/relationships/image" Target="../media/image108.png"/><Relationship Id="rId4" Type="http://schemas.openxmlformats.org/officeDocument/2006/relationships/image" Target="../media/image9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1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5" Type="http://schemas.openxmlformats.org/officeDocument/2006/relationships/image" Target="../media/image108.png"/><Relationship Id="rId4" Type="http://schemas.openxmlformats.org/officeDocument/2006/relationships/image" Target="../media/image9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0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2.svg"/><Relationship Id="rId7" Type="http://schemas.openxmlformats.org/officeDocument/2006/relationships/image" Target="../media/image1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09.pn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6.svg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png"/><Relationship Id="rId5" Type="http://schemas.openxmlformats.org/officeDocument/2006/relationships/image" Target="../media/image118.png"/><Relationship Id="rId4" Type="http://schemas.openxmlformats.org/officeDocument/2006/relationships/image" Target="../media/image12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2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png"/><Relationship Id="rId5" Type="http://schemas.openxmlformats.org/officeDocument/2006/relationships/image" Target="../media/image124.png"/><Relationship Id="rId4" Type="http://schemas.openxmlformats.org/officeDocument/2006/relationships/image" Target="../media/image11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12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png"/><Relationship Id="rId5" Type="http://schemas.openxmlformats.org/officeDocument/2006/relationships/image" Target="../media/image78.png"/><Relationship Id="rId4" Type="http://schemas.openxmlformats.org/officeDocument/2006/relationships/image" Target="../media/image12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png"/><Relationship Id="rId5" Type="http://schemas.openxmlformats.org/officeDocument/2006/relationships/image" Target="../media/image78.png"/><Relationship Id="rId4" Type="http://schemas.openxmlformats.org/officeDocument/2006/relationships/image" Target="../media/image1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2.svg"/><Relationship Id="rId7" Type="http://schemas.openxmlformats.org/officeDocument/2006/relationships/image" Target="../media/image2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28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12.svg"/><Relationship Id="rId7" Type="http://schemas.openxmlformats.org/officeDocument/2006/relationships/image" Target="../media/image13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28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21.svg"/><Relationship Id="rId7" Type="http://schemas.openxmlformats.org/officeDocument/2006/relationships/image" Target="../media/image134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39.svg"/><Relationship Id="rId7" Type="http://schemas.openxmlformats.org/officeDocument/2006/relationships/image" Target="../media/image140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39.png"/><Relationship Id="rId5" Type="http://schemas.openxmlformats.org/officeDocument/2006/relationships/image" Target="../media/image138.svg"/><Relationship Id="rId4" Type="http://schemas.openxmlformats.org/officeDocument/2006/relationships/image" Target="../media/image137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3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6.svg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3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1.svg"/><Relationship Id="rId7" Type="http://schemas.openxmlformats.org/officeDocument/2006/relationships/image" Target="../media/image4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66077" flipH="1">
            <a:off x="-2513703" y="1008708"/>
            <a:ext cx="7574623" cy="10493810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 rot="-78937">
            <a:off x="1214750" y="1754191"/>
            <a:ext cx="15921601" cy="6817890"/>
          </a:xfrm>
          <a:prstGeom prst="rect">
            <a:avLst/>
          </a:prstGeom>
          <a:solidFill>
            <a:srgbClr val="468B91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>
            <a:off x="1591713" y="2194513"/>
            <a:ext cx="15179279" cy="5996987"/>
          </a:xfrm>
          <a:prstGeom prst="rect">
            <a:avLst/>
          </a:prstGeom>
          <a:solidFill>
            <a:srgbClr val="F6F6E9"/>
          </a:solidFill>
        </p:spPr>
        <p:txBody>
          <a:bodyPr/>
          <a:lstStyle/>
          <a:p>
            <a:endParaRPr lang="en-US"/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155419">
            <a:off x="537986" y="1822812"/>
            <a:ext cx="2620966" cy="74340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239772">
            <a:off x="15085695" y="7800869"/>
            <a:ext cx="2727911" cy="77373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895279">
            <a:off x="10774707" y="8945693"/>
            <a:ext cx="2038773" cy="1901619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315075" y="3197183"/>
            <a:ext cx="15720950" cy="32486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ct val="150000"/>
              </a:lnSpc>
              <a:spcBef>
                <a:spcPct val="0"/>
              </a:spcBef>
              <a:defRPr/>
            </a:pPr>
            <a:r>
              <a:rPr lang="en-US" sz="7500" b="1">
                <a:solidFill>
                  <a:srgbClr val="C0504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lvl="0" algn="ctr">
              <a:lnSpc>
                <a:spcPct val="150000"/>
              </a:lnSpc>
              <a:spcBef>
                <a:spcPct val="0"/>
              </a:spcBef>
              <a:defRPr/>
            </a:pPr>
            <a:r>
              <a:rPr lang="en-US" sz="7500" b="1">
                <a:solidFill>
                  <a:srgbClr val="C0504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VỚI TIẾT HỌC HÔM NAY!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66145" y="-3123"/>
            <a:ext cx="3078747" cy="30787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5082" y="6535066"/>
            <a:ext cx="3206774" cy="281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102606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9448800"/>
          </a:xfrm>
          <a:prstGeom prst="rect">
            <a:avLst/>
          </a:prstGeom>
          <a:solidFill>
            <a:srgbClr val="F6F6E9"/>
          </a:solidFill>
        </p:spPr>
        <p:txBody>
          <a:bodyPr/>
          <a:lstStyle/>
          <a:p>
            <a:endParaRPr lang="en-US"/>
          </a:p>
        </p:txBody>
      </p:sp>
      <p:pic>
        <p:nvPicPr>
          <p:cNvPr id="4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6726468" y="151832"/>
            <a:ext cx="1294758" cy="1372094"/>
          </a:xfrm>
          <a:prstGeom prst="rect">
            <a:avLst/>
          </a:prstGeom>
        </p:spPr>
      </p:pic>
      <p:pic>
        <p:nvPicPr>
          <p:cNvPr id="5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219155" y="8785934"/>
            <a:ext cx="1294758" cy="1372094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077568" y="827163"/>
            <a:ext cx="2340664" cy="1100249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1077568" y="892635"/>
                <a:ext cx="15838832" cy="29474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3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		    </a:t>
                </a:r>
                <a:r>
                  <a:rPr lang="en-US" sz="43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43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công</a:t>
                </a:r>
                <a:r>
                  <a:rPr lang="en-US" sz="43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3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3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43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43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3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𝑉</m:t>
                    </m:r>
                  </m:oMath>
                </a14:m>
                <a:r>
                  <a:rPr lang="en-US" sz="43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-US" sz="43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</m:t>
                    </m:r>
                    <m:sSup>
                      <m:sSupPr>
                        <m:ctrlPr>
                          <a:rPr lang="en-US" sz="43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3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𝑚</m:t>
                        </m:r>
                      </m:e>
                      <m:sup>
                        <m:r>
                          <a:rPr lang="en-US" sz="43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4300" dirty="0"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:r>
                  <a:rPr lang="en-US" sz="43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3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3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lập</a:t>
                </a:r>
                <a:r>
                  <a:rPr lang="en-US" sz="43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43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3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43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43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3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3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3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3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(</m:t>
                    </m:r>
                    <m:r>
                      <a:rPr lang="en-US" sz="43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  <m:r>
                      <a:rPr lang="en-US" sz="43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3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3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Hỏi</a:t>
                </a:r>
                <a:r>
                  <a:rPr lang="en-US" sz="43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3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𝑉</m:t>
                    </m:r>
                  </m:oMath>
                </a14:m>
                <a:r>
                  <a:rPr lang="en-US" sz="43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3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43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3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43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3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3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3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4300" dirty="0">
                    <a:latin typeface="Arial" panose="020B0604020202020204" pitchFamily="34" charset="0"/>
                    <a:cs typeface="Arial" panose="020B0604020202020204" pitchFamily="34" charset="0"/>
                  </a:rPr>
                  <a:t> hay </a:t>
                </a:r>
                <a:r>
                  <a:rPr lang="en-US" sz="43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300" dirty="0"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7568" y="892635"/>
                <a:ext cx="15838832" cy="2947410"/>
              </a:xfrm>
              <a:prstGeom prst="rect">
                <a:avLst/>
              </a:prstGeom>
              <a:blipFill>
                <a:blip r:embed="rId4"/>
                <a:stretch>
                  <a:fillRect l="-1540" r="-1501" b="-86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/>
              <p:cNvSpPr/>
              <p:nvPr/>
            </p:nvSpPr>
            <p:spPr>
              <a:xfrm>
                <a:off x="1772431" y="5318802"/>
                <a:ext cx="14381969" cy="30243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3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43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3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3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𝑉</m:t>
                    </m:r>
                    <m:r>
                      <a:rPr lang="en-US" sz="43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3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3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3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3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(</m:t>
                    </m:r>
                    <m:r>
                      <a:rPr lang="en-US" sz="43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</m:t>
                    </m:r>
                    <m:sSup>
                      <m:sSupPr>
                        <m:ctrlPr>
                          <a:rPr lang="en-US" sz="43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3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𝑚</m:t>
                        </m:r>
                      </m:e>
                      <m:sup>
                        <m:r>
                          <a:rPr lang="en-US" sz="43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3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3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3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</a:t>
                </a:r>
                <a:r>
                  <a:rPr lang="en-US" sz="43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thấy</a:t>
                </a:r>
                <a:r>
                  <a:rPr lang="en-US" sz="43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43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</a:t>
                </a:r>
                <a:r>
                  <a:rPr lang="en-US" sz="43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trị</a:t>
                </a:r>
                <a:r>
                  <a:rPr lang="en-US" sz="43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3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3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43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chỉ</a:t>
                </a:r>
                <a:r>
                  <a:rPr lang="en-US" sz="43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xác</a:t>
                </a:r>
                <a:r>
                  <a:rPr lang="en-US" sz="43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43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đúng</a:t>
                </a:r>
                <a:r>
                  <a:rPr lang="en-US" sz="43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3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</a:t>
                </a:r>
                <a:r>
                  <a:rPr lang="en-US" sz="43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trị</a:t>
                </a:r>
                <a:r>
                  <a:rPr lang="en-US" sz="43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3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3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𝑉</m:t>
                    </m:r>
                  </m:oMath>
                </a14:m>
                <a:r>
                  <a:rPr lang="en-US" sz="43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3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3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3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𝑉</m:t>
                    </m:r>
                  </m:oMath>
                </a14:m>
                <a:r>
                  <a:rPr lang="en-US" sz="43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3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43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3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3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3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endParaRPr lang="en-US" sz="43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2431" y="5318802"/>
                <a:ext cx="14381969" cy="3024354"/>
              </a:xfrm>
              <a:prstGeom prst="rect">
                <a:avLst/>
              </a:prstGeom>
              <a:blipFill>
                <a:blip r:embed="rId5"/>
                <a:stretch>
                  <a:fillRect l="-1696" r="-1653" b="-86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6" name="Pictur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337" y="7803657"/>
            <a:ext cx="1152244" cy="174360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87228" y="7145780"/>
            <a:ext cx="2969009" cy="295072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60CB746-0748-63A7-22BD-FABB9BEA15D2}"/>
              </a:ext>
            </a:extLst>
          </p:cNvPr>
          <p:cNvSpPr/>
          <p:nvPr/>
        </p:nvSpPr>
        <p:spPr>
          <a:xfrm>
            <a:off x="8506646" y="4261682"/>
            <a:ext cx="1274708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45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260212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  <p:bldP spid="34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9448800"/>
          </a:xfrm>
          <a:prstGeom prst="rect">
            <a:avLst/>
          </a:prstGeom>
          <a:solidFill>
            <a:srgbClr val="F6F6E9"/>
          </a:solidFill>
        </p:spPr>
        <p:txBody>
          <a:bodyPr/>
          <a:lstStyle/>
          <a:p>
            <a:endParaRPr lang="en-US"/>
          </a:p>
        </p:txBody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2256"/>
          <a:stretch>
            <a:fillRect/>
          </a:stretch>
        </p:blipFill>
        <p:spPr>
          <a:xfrm rot="2016949">
            <a:off x="11785352" y="-821272"/>
            <a:ext cx="10611334" cy="3663251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354758" y="1010353"/>
            <a:ext cx="3886200" cy="1123629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300" b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300" b="1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564822" y="3798093"/>
                <a:ext cx="2013694" cy="19749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4822" y="3798093"/>
                <a:ext cx="2013694" cy="197496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560878" y="6526588"/>
                <a:ext cx="1835631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=5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0878" y="6526588"/>
                <a:ext cx="1835631" cy="7078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2751847" y="2324099"/>
            <a:ext cx="6239754" cy="91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hàm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" y="7443914"/>
            <a:ext cx="2619989" cy="24470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53517" y="3339763"/>
            <a:ext cx="6645078" cy="634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66287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/>
      <p:bldP spid="4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9448800"/>
          </a:xfrm>
          <a:prstGeom prst="rect">
            <a:avLst/>
          </a:prstGeom>
          <a:solidFill>
            <a:srgbClr val="F6F6E9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4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878374" y="152474"/>
            <a:ext cx="1294758" cy="1372094"/>
          </a:xfrm>
          <a:prstGeom prst="rect">
            <a:avLst/>
          </a:prstGeom>
        </p:spPr>
      </p:pic>
      <p:pic>
        <p:nvPicPr>
          <p:cNvPr id="5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400000">
            <a:off x="219155" y="8785934"/>
            <a:ext cx="1294758" cy="1372094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866534" y="734532"/>
            <a:ext cx="2004483" cy="1108165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843880" y="839905"/>
                <a:ext cx="13352707" cy="43697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		 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xem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dự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báo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nhiệt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𝑇</m:t>
                    </m:r>
                    <m:r>
                      <a:rPr lang="en-US" sz="3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d>
                      <m:dPr>
                        <m:ctrlPr>
                          <a:rPr lang="en-US" sz="38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800" b="0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3800" b="0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en-US" sz="3800" b="0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𝑜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thời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𝑡</m:t>
                    </m:r>
                  </m:oMath>
                </a14:m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(h) 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cùng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ngày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chúng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truy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cập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trang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i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hlinkClick r:id="rId5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https://accuweather.com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3800" i="1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800" i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nhiệt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dự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báo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ở Thành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phố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Hồ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Chí Minh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thời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ngày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15/3/2022. Khi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dữ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liệu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lên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bảng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bảng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trị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sau</a:t>
                </a:r>
                <a:endParaRPr lang="en-US" sz="3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880" y="839905"/>
                <a:ext cx="13352707" cy="4369786"/>
              </a:xfrm>
              <a:prstGeom prst="rect">
                <a:avLst/>
              </a:prstGeom>
              <a:blipFill>
                <a:blip r:embed="rId6"/>
                <a:stretch>
                  <a:fillRect l="-1506" r="-1461" b="-46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697200" y="8335156"/>
            <a:ext cx="1905000" cy="13763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866534" y="7758199"/>
                <a:ext cx="15316201" cy="17382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Nhiệt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𝑇</m:t>
                    </m:r>
                  </m:oMath>
                </a14:m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thời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𝑡</m:t>
                    </m:r>
                  </m:oMath>
                </a14:m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hay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Thời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𝑡</m:t>
                    </m:r>
                  </m:oMath>
                </a14:m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nhiệt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𝑇</m:t>
                    </m:r>
                  </m:oMath>
                </a14:m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hay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534" y="7758199"/>
                <a:ext cx="15316201" cy="1738296"/>
              </a:xfrm>
              <a:prstGeom prst="rect">
                <a:avLst/>
              </a:prstGeom>
              <a:blipFill>
                <a:blip r:embed="rId9"/>
                <a:stretch>
                  <a:fillRect l="-1313" b="-129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681624" y="6199"/>
            <a:ext cx="920576" cy="10181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1D2DCF-C1A7-C3D8-4528-E1A9FA7412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6587" y="1033788"/>
            <a:ext cx="3086401" cy="57256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e 11">
                <a:extLst>
                  <a:ext uri="{FF2B5EF4-FFF2-40B4-BE49-F238E27FC236}">
                    <a16:creationId xmlns:a16="http://schemas.microsoft.com/office/drawing/2014/main" id="{671A23DF-2540-F49E-6957-C87A13233DD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56347659"/>
                  </p:ext>
                </p:extLst>
              </p:nvPr>
            </p:nvGraphicFramePr>
            <p:xfrm>
              <a:off x="1230894" y="5437649"/>
              <a:ext cx="12192000" cy="2291402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032000">
                      <a:extLst>
                        <a:ext uri="{9D8B030D-6E8A-4147-A177-3AD203B41FA5}">
                          <a16:colId xmlns:a16="http://schemas.microsoft.com/office/drawing/2014/main" val="247178053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4195990685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1403783473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345896211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1586981783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3931009101"/>
                        </a:ext>
                      </a:extLst>
                    </a:gridCol>
                  </a:tblGrid>
                  <a:tr h="114570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38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𝑡</m:t>
                              </m:r>
                            </m:oMath>
                          </a14:m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(h)</a:t>
                          </a:r>
                        </a:p>
                      </a:txBody>
                      <a:tcPr anchor="ctr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14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256072961"/>
                      </a:ext>
                    </a:extLst>
                  </a:tr>
                  <a:tr h="114570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𝑇</m:t>
                                </m:r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 (</m:t>
                                </m:r>
                                <m:sSup>
                                  <m:sSupPr>
                                    <m:ctrlPr>
                                      <a:rPr lang="en-US" sz="3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𝐶</m:t>
                                    </m:r>
                                  </m:e>
                                  <m:sup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𝑜</m:t>
                                    </m:r>
                                  </m:sup>
                                </m:sSup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34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06353278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e 11">
                <a:extLst>
                  <a:ext uri="{FF2B5EF4-FFF2-40B4-BE49-F238E27FC236}">
                    <a16:creationId xmlns:a16="http://schemas.microsoft.com/office/drawing/2014/main" id="{671A23DF-2540-F49E-6957-C87A13233DD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56347659"/>
                  </p:ext>
                </p:extLst>
              </p:nvPr>
            </p:nvGraphicFramePr>
            <p:xfrm>
              <a:off x="1230894" y="5437649"/>
              <a:ext cx="12192000" cy="2291402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032000">
                      <a:extLst>
                        <a:ext uri="{9D8B030D-6E8A-4147-A177-3AD203B41FA5}">
                          <a16:colId xmlns:a16="http://schemas.microsoft.com/office/drawing/2014/main" val="247178053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4195990685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1403783473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345896211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1586981783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3931009101"/>
                        </a:ext>
                      </a:extLst>
                    </a:gridCol>
                  </a:tblGrid>
                  <a:tr h="114570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2"/>
                          <a:stretch>
                            <a:fillRect l="-299" t="-1064" r="-500000" b="-1010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14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256072961"/>
                      </a:ext>
                    </a:extLst>
                  </a:tr>
                  <a:tr h="114570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2"/>
                          <a:stretch>
                            <a:fillRect l="-299" t="-101064" r="-500000" b="-10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34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063532789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7097919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9448800"/>
          </a:xfrm>
          <a:prstGeom prst="rect">
            <a:avLst/>
          </a:prstGeom>
          <a:solidFill>
            <a:srgbClr val="F6F6E9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4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878374" y="152474"/>
            <a:ext cx="1294758" cy="1372094"/>
          </a:xfrm>
          <a:prstGeom prst="rect">
            <a:avLst/>
          </a:prstGeom>
        </p:spPr>
      </p:pic>
      <p:pic>
        <p:nvPicPr>
          <p:cNvPr id="5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400000">
            <a:off x="219155" y="8785934"/>
            <a:ext cx="1294758" cy="1372094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866534" y="734532"/>
            <a:ext cx="2004483" cy="1108165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pic>
        <p:nvPicPr>
          <p:cNvPr id="15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697200" y="8335156"/>
            <a:ext cx="1905000" cy="13763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2360987" y="4783748"/>
                <a:ext cx="14830666" cy="43697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Nhiệt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𝑇</m:t>
                    </m:r>
                  </m:oMath>
                </a14:m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thời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𝑡</m:t>
                    </m:r>
                  </m:oMath>
                </a14:m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trị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𝑡</m:t>
                    </m:r>
                  </m:oMath>
                </a14:m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chỉ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xác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đúng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trị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𝑇</m:t>
                    </m:r>
                  </m:oMath>
                </a14:m>
                <a:endParaRPr lang="en-US" sz="3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Thời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𝑡</m:t>
                    </m:r>
                  </m:oMath>
                </a14:m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nhiệt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𝑇</m:t>
                    </m:r>
                  </m:oMath>
                </a14:m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Lí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do: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Nhiệt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𝑇</m:t>
                    </m:r>
                    <m:r>
                      <a:rPr lang="en-US" sz="3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=34 </m:t>
                    </m:r>
                    <m:d>
                      <m:dPr>
                        <m:ctrlPr>
                          <a:rPr lang="en-US" sz="3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3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en-US" sz="3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𝑜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ứng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thời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khác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𝑡</m:t>
                    </m:r>
                    <m:r>
                      <a:rPr lang="en-US" sz="3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=13</m:t>
                    </m:r>
                  </m:oMath>
                </a14:m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(h)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𝑡</m:t>
                    </m:r>
                    <m:r>
                      <a:rPr lang="en-US" sz="3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=14</m:t>
                    </m:r>
                  </m:oMath>
                </a14:m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(h)</a:t>
                </a: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0987" y="4783748"/>
                <a:ext cx="14830666" cy="4369786"/>
              </a:xfrm>
              <a:prstGeom prst="rect">
                <a:avLst/>
              </a:prstGeom>
              <a:blipFill>
                <a:blip r:embed="rId7"/>
                <a:stretch>
                  <a:fillRect l="-1356" b="-46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681624" y="6199"/>
            <a:ext cx="920576" cy="10181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e 11">
                <a:extLst>
                  <a:ext uri="{FF2B5EF4-FFF2-40B4-BE49-F238E27FC236}">
                    <a16:creationId xmlns:a16="http://schemas.microsoft.com/office/drawing/2014/main" id="{671A23DF-2540-F49E-6957-C87A13233DD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40940247"/>
                  </p:ext>
                </p:extLst>
              </p:nvPr>
            </p:nvGraphicFramePr>
            <p:xfrm>
              <a:off x="3042966" y="2378367"/>
              <a:ext cx="12192000" cy="2291402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032000">
                      <a:extLst>
                        <a:ext uri="{9D8B030D-6E8A-4147-A177-3AD203B41FA5}">
                          <a16:colId xmlns:a16="http://schemas.microsoft.com/office/drawing/2014/main" val="247178053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4195990685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1403783473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345896211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1586981783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3931009101"/>
                        </a:ext>
                      </a:extLst>
                    </a:gridCol>
                  </a:tblGrid>
                  <a:tr h="114570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38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𝑡</m:t>
                              </m:r>
                            </m:oMath>
                          </a14:m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(h)</a:t>
                          </a:r>
                        </a:p>
                      </a:txBody>
                      <a:tcPr anchor="ctr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14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256072961"/>
                      </a:ext>
                    </a:extLst>
                  </a:tr>
                  <a:tr h="114570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𝑇</m:t>
                                </m:r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 (</m:t>
                                </m:r>
                                <m:sSup>
                                  <m:sSupPr>
                                    <m:ctrlPr>
                                      <a:rPr lang="en-US" sz="3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𝐶</m:t>
                                    </m:r>
                                  </m:e>
                                  <m:sup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𝑜</m:t>
                                    </m:r>
                                  </m:sup>
                                </m:sSup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34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06353278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e 11">
                <a:extLst>
                  <a:ext uri="{FF2B5EF4-FFF2-40B4-BE49-F238E27FC236}">
                    <a16:creationId xmlns:a16="http://schemas.microsoft.com/office/drawing/2014/main" id="{671A23DF-2540-F49E-6957-C87A13233DD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40940247"/>
                  </p:ext>
                </p:extLst>
              </p:nvPr>
            </p:nvGraphicFramePr>
            <p:xfrm>
              <a:off x="3042966" y="2378367"/>
              <a:ext cx="12192000" cy="2291402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032000">
                      <a:extLst>
                        <a:ext uri="{9D8B030D-6E8A-4147-A177-3AD203B41FA5}">
                          <a16:colId xmlns:a16="http://schemas.microsoft.com/office/drawing/2014/main" val="247178053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4195990685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1403783473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345896211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1586981783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3931009101"/>
                        </a:ext>
                      </a:extLst>
                    </a:gridCol>
                  </a:tblGrid>
                  <a:tr h="114570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9"/>
                          <a:stretch>
                            <a:fillRect l="-299" t="-529" r="-499701" b="-1005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14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256072961"/>
                      </a:ext>
                    </a:extLst>
                  </a:tr>
                  <a:tr h="114570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9"/>
                          <a:stretch>
                            <a:fillRect l="-299" t="-101064" r="-499701" b="-10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34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06353278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F625FEF4-DE99-6484-EBEB-8B0B4A9283D4}"/>
              </a:ext>
            </a:extLst>
          </p:cNvPr>
          <p:cNvSpPr/>
          <p:nvPr/>
        </p:nvSpPr>
        <p:spPr>
          <a:xfrm>
            <a:off x="8501612" y="1144133"/>
            <a:ext cx="1274708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45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6169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9448800"/>
          </a:xfrm>
          <a:prstGeom prst="rect">
            <a:avLst/>
          </a:prstGeom>
          <a:solidFill>
            <a:srgbClr val="F6F6E9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2256"/>
          <a:stretch>
            <a:fillRect/>
          </a:stretch>
        </p:blipFill>
        <p:spPr>
          <a:xfrm rot="12201997">
            <a:off x="-3571383" y="8426390"/>
            <a:ext cx="8057164" cy="278149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41018" y="6081224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66053" y="861367"/>
            <a:ext cx="2133600" cy="93321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endParaRPr lang="en-US" sz="4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3228252" y="723900"/>
                <a:ext cx="13011090" cy="27482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Đại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đại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hay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bảng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trị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ứng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chúng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bởi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bảng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8252" y="723900"/>
                <a:ext cx="13011090" cy="2748253"/>
              </a:xfrm>
              <a:prstGeom prst="rect">
                <a:avLst/>
              </a:prstGeom>
              <a:blipFill>
                <a:blip r:embed="rId4"/>
                <a:stretch>
                  <a:fillRect l="-1687" b="-8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01672" y="790532"/>
            <a:ext cx="1066800" cy="107488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08951" y="8774357"/>
            <a:ext cx="1526649" cy="1402220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1219200" y="6624760"/>
            <a:ext cx="15651960" cy="1824923"/>
            <a:chOff x="8746712" y="3430619"/>
            <a:chExt cx="9634777" cy="182492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Rectangle 43"/>
                <p:cNvSpPr/>
                <p:nvPr/>
              </p:nvSpPr>
              <p:spPr>
                <a:xfrm>
                  <a:off x="9594488" y="3430619"/>
                  <a:ext cx="8787001" cy="182492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</a:pPr>
                  <a:r>
                    <a:rPr lang="en-US" sz="40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Đại </a:t>
                  </a:r>
                  <a:r>
                    <a:rPr lang="en-US" sz="4000" dirty="0" err="1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lượng</a:t>
                  </a:r>
                  <a:r>
                    <a:rPr lang="en-US" sz="40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𝑦</m:t>
                      </m:r>
                    </m:oMath>
                  </a14:m>
                  <a:r>
                    <a:rPr lang="en-US" sz="40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 </a:t>
                  </a:r>
                  <a:r>
                    <a:rPr lang="en-US" sz="4000" dirty="0" err="1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là</a:t>
                  </a:r>
                  <a:r>
                    <a:rPr lang="en-US" sz="40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hàm</a:t>
                  </a:r>
                  <a:r>
                    <a:rPr lang="en-US" sz="40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số</a:t>
                  </a:r>
                  <a:r>
                    <a:rPr lang="en-US" sz="40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của</a:t>
                  </a:r>
                  <a:r>
                    <a:rPr lang="en-US" sz="40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đại</a:t>
                  </a:r>
                  <a:r>
                    <a:rPr lang="en-US" sz="40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lượng</a:t>
                  </a:r>
                  <a:r>
                    <a:rPr lang="en-US" sz="40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</m:oMath>
                  </a14:m>
                  <a: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vì</a:t>
                  </a:r>
                  <a: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mỗi</a:t>
                  </a:r>
                  <a: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giá</a:t>
                  </a:r>
                  <a: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trị</a:t>
                  </a:r>
                  <a: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của</a:t>
                  </a:r>
                  <a: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</m:oMath>
                  </a14:m>
                  <a: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chỉ</a:t>
                  </a:r>
                  <a: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xác</a:t>
                  </a:r>
                  <a: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định</a:t>
                  </a:r>
                  <a: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đúng</a:t>
                  </a:r>
                  <a: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một</a:t>
                  </a:r>
                  <a: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giá</a:t>
                  </a:r>
                  <a: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trị</a:t>
                  </a:r>
                  <a: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của</a:t>
                  </a:r>
                  <a: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𝑦</m:t>
                      </m:r>
                    </m:oMath>
                  </a14:m>
                  <a:endPara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4" name="Rectangle 4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94488" y="3430619"/>
                  <a:ext cx="8787001" cy="1824923"/>
                </a:xfrm>
                <a:prstGeom prst="rect">
                  <a:avLst/>
                </a:prstGeom>
                <a:blipFill>
                  <a:blip r:embed="rId7"/>
                  <a:stretch>
                    <a:fillRect l="-1537" r="-1452" b="-1371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2" name="Rectangle 41"/>
            <p:cNvSpPr/>
            <p:nvPr/>
          </p:nvSpPr>
          <p:spPr>
            <a:xfrm>
              <a:off x="8746712" y="4305300"/>
              <a:ext cx="8779288" cy="4648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endParaRPr lang="en-US"/>
            </a:p>
          </p:txBody>
        </p:sp>
      </p:grpSp>
      <p:pic>
        <p:nvPicPr>
          <p:cNvPr id="45" name="Picture 4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678743">
            <a:off x="6225951" y="8571035"/>
            <a:ext cx="1312132" cy="14905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1">
                <a:extLst>
                  <a:ext uri="{FF2B5EF4-FFF2-40B4-BE49-F238E27FC236}">
                    <a16:creationId xmlns:a16="http://schemas.microsoft.com/office/drawing/2014/main" id="{6F003C3B-08A2-85ED-3781-78C2A70BF22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25098083"/>
                  </p:ext>
                </p:extLst>
              </p:nvPr>
            </p:nvGraphicFramePr>
            <p:xfrm>
              <a:off x="3637797" y="3675626"/>
              <a:ext cx="12192000" cy="2291402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032000">
                      <a:extLst>
                        <a:ext uri="{9D8B030D-6E8A-4147-A177-3AD203B41FA5}">
                          <a16:colId xmlns:a16="http://schemas.microsoft.com/office/drawing/2014/main" val="247178053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4195990685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1403783473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345896211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1586981783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3931009101"/>
                        </a:ext>
                      </a:extLst>
                    </a:gridCol>
                  </a:tblGrid>
                  <a:tr h="114570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256072961"/>
                      </a:ext>
                    </a:extLst>
                  </a:tr>
                  <a:tr h="114570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𝑦</m:t>
                                </m:r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06353278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1">
                <a:extLst>
                  <a:ext uri="{FF2B5EF4-FFF2-40B4-BE49-F238E27FC236}">
                    <a16:creationId xmlns:a16="http://schemas.microsoft.com/office/drawing/2014/main" id="{6F003C3B-08A2-85ED-3781-78C2A70BF22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25098083"/>
                  </p:ext>
                </p:extLst>
              </p:nvPr>
            </p:nvGraphicFramePr>
            <p:xfrm>
              <a:off x="3637797" y="3675626"/>
              <a:ext cx="12192000" cy="2291402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032000">
                      <a:extLst>
                        <a:ext uri="{9D8B030D-6E8A-4147-A177-3AD203B41FA5}">
                          <a16:colId xmlns:a16="http://schemas.microsoft.com/office/drawing/2014/main" val="247178053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4195990685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1403783473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345896211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1586981783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3931009101"/>
                        </a:ext>
                      </a:extLst>
                    </a:gridCol>
                  </a:tblGrid>
                  <a:tr h="114570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9"/>
                          <a:stretch>
                            <a:fillRect l="-299" t="-529" r="-499701" b="-1005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256072961"/>
                      </a:ext>
                    </a:extLst>
                  </a:tr>
                  <a:tr h="114570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9"/>
                          <a:stretch>
                            <a:fillRect l="-299" t="-101064" r="-499701" b="-10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063532789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511794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4" grpId="0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1143000" y="1028700"/>
            <a:ext cx="15925800" cy="8229600"/>
          </a:xfrm>
          <a:prstGeom prst="rect">
            <a:avLst/>
          </a:prstGeom>
          <a:solidFill>
            <a:srgbClr val="61A6AB"/>
          </a:solidFill>
        </p:spPr>
        <p:txBody>
          <a:bodyPr/>
          <a:lstStyle/>
          <a:p>
            <a:endParaRPr lang="en-US"/>
          </a:p>
        </p:txBody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72256"/>
          <a:stretch>
            <a:fillRect/>
          </a:stretch>
        </p:blipFill>
        <p:spPr>
          <a:xfrm rot="2077256">
            <a:off x="12487739" y="-545673"/>
            <a:ext cx="9392930" cy="33255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427072" y="7110654"/>
            <a:ext cx="2314716" cy="26206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87600" y="6615026"/>
            <a:ext cx="3837005" cy="383700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968883F-523D-D145-FA58-A70BDFE2DB95}"/>
              </a:ext>
            </a:extLst>
          </p:cNvPr>
          <p:cNvSpPr/>
          <p:nvPr/>
        </p:nvSpPr>
        <p:spPr>
          <a:xfrm>
            <a:off x="2741788" y="1516233"/>
            <a:ext cx="2314717" cy="1002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500" kern="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Chú</a:t>
            </a:r>
            <a:r>
              <a:rPr lang="en-US" sz="4500" kern="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ý</a:t>
            </a:r>
            <a:endParaRPr lang="en-US" sz="4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7F60B30-1D6D-BF78-0F82-72D50EA637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569694" y="1473567"/>
            <a:ext cx="990528" cy="9869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1651A66-501E-4F83-585D-D658E362751B}"/>
                  </a:ext>
                </a:extLst>
              </p:cNvPr>
              <p:cNvSpPr/>
              <p:nvPr/>
            </p:nvSpPr>
            <p:spPr>
              <a:xfrm>
                <a:off x="1394447" y="2791737"/>
                <a:ext cx="15499106" cy="41867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4500" kern="100" dirty="0">
                    <a:solidFill>
                      <a:schemeClr val="bg1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+ Khi </a:t>
                </a:r>
                <a14:m>
                  <m:oMath xmlns:m="http://schemas.openxmlformats.org/officeDocument/2006/math">
                    <m:r>
                      <a:rPr lang="vi-VN" sz="4500" i="1" kern="1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vi-VN" sz="4500" kern="100" dirty="0">
                    <a:solidFill>
                      <a:schemeClr val="bg1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thay đổi mà </a:t>
                </a:r>
                <a14:m>
                  <m:oMath xmlns:m="http://schemas.openxmlformats.org/officeDocument/2006/math">
                    <m:r>
                      <a:rPr lang="vi-VN" sz="4500" i="1" kern="1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vi-VN" sz="4500" kern="100" dirty="0">
                    <a:solidFill>
                      <a:schemeClr val="bg1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luôn nhận một giá trị thì </a:t>
                </a:r>
                <a14:m>
                  <m:oMath xmlns:m="http://schemas.openxmlformats.org/officeDocument/2006/math">
                    <m:r>
                      <a:rPr lang="vi-VN" sz="4500" i="1" kern="1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vi-VN" sz="4500" kern="100" dirty="0">
                    <a:solidFill>
                      <a:schemeClr val="bg1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được gọi là hàm hằng.</a:t>
                </a:r>
                <a:endParaRPr lang="en-US" sz="4500" kern="100" dirty="0">
                  <a:solidFill>
                    <a:schemeClr val="bg1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4500" kern="100" dirty="0">
                    <a:solidFill>
                      <a:schemeClr val="bg1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+ Hàm số có thể cho bằng công thức, bằng bảng.</a:t>
                </a:r>
                <a:endParaRPr lang="en-US" sz="4500" kern="100" dirty="0">
                  <a:solidFill>
                    <a:schemeClr val="bg1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4500" kern="100" dirty="0">
                    <a:solidFill>
                      <a:schemeClr val="bg1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+ Khi </a:t>
                </a:r>
                <a14:m>
                  <m:oMath xmlns:m="http://schemas.openxmlformats.org/officeDocument/2006/math">
                    <m:r>
                      <a:rPr lang="vi-VN" sz="4500" i="1" kern="1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vi-VN" sz="4500" kern="100" dirty="0">
                    <a:solidFill>
                      <a:schemeClr val="bg1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là hàm số của </a:t>
                </a:r>
                <a14:m>
                  <m:oMath xmlns:m="http://schemas.openxmlformats.org/officeDocument/2006/math">
                    <m:r>
                      <a:rPr lang="vi-VN" sz="4500" i="1" kern="1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vi-VN" sz="4500" kern="100" dirty="0">
                    <a:solidFill>
                      <a:schemeClr val="bg1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ta có thể viết </a:t>
                </a:r>
                <a14:m>
                  <m:oMath xmlns:m="http://schemas.openxmlformats.org/officeDocument/2006/math">
                    <m:r>
                      <a:rPr lang="vi-VN" sz="4500" i="1" kern="1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500" i="1" kern="1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4500" i="1" kern="1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4500" i="1" kern="1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4500" i="1" kern="1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vi-VN" sz="4500" i="1" kern="1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vi-VN" sz="4500" i="1" kern="1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500" i="1" kern="1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4500" i="1" kern="1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𝑔</m:t>
                    </m:r>
                    <m:d>
                      <m:dPr>
                        <m:ctrlPr>
                          <a:rPr lang="en-US" sz="4500" i="1" kern="1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4500" i="1" kern="1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vi-VN" sz="4500" i="1" kern="1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;…</m:t>
                    </m:r>
                  </m:oMath>
                </a14:m>
                <a:endParaRPr lang="en-US" sz="4500" kern="100" dirty="0">
                  <a:solidFill>
                    <a:schemeClr val="bg1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1651A66-501E-4F83-585D-D658E36275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4447" y="2791737"/>
                <a:ext cx="15499106" cy="4186787"/>
              </a:xfrm>
              <a:prstGeom prst="rect">
                <a:avLst/>
              </a:prstGeom>
              <a:blipFill>
                <a:blip r:embed="rId8"/>
                <a:stretch>
                  <a:fillRect l="-1652" r="-1692" b="-58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6252442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utoShape 2"/>
          <p:cNvSpPr/>
          <p:nvPr/>
        </p:nvSpPr>
        <p:spPr>
          <a:xfrm rot="-5400000">
            <a:off x="3908987" y="4511113"/>
            <a:ext cx="10551944" cy="19131917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pic>
        <p:nvPicPr>
          <p:cNvPr id="2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81000" y="9278123"/>
            <a:ext cx="19136809" cy="10764455"/>
          </a:xfrm>
          <a:prstGeom prst="rect">
            <a:avLst/>
          </a:prstGeom>
        </p:spPr>
      </p:pic>
      <p:pic>
        <p:nvPicPr>
          <p:cNvPr id="25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72256"/>
          <a:stretch>
            <a:fillRect/>
          </a:stretch>
        </p:blipFill>
        <p:spPr>
          <a:xfrm rot="2125209">
            <a:off x="11736091" y="-879764"/>
            <a:ext cx="10330278" cy="3566225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3400736" y="2562614"/>
            <a:ext cx="11305864" cy="3952486"/>
            <a:chOff x="9144000" y="1901348"/>
            <a:chExt cx="7752726" cy="3054047"/>
          </a:xfrm>
        </p:grpSpPr>
        <p:sp>
          <p:nvSpPr>
            <p:cNvPr id="41" name="AutoShape 3"/>
            <p:cNvSpPr/>
            <p:nvPr/>
          </p:nvSpPr>
          <p:spPr>
            <a:xfrm>
              <a:off x="9144000" y="1901348"/>
              <a:ext cx="7752726" cy="3054047"/>
            </a:xfrm>
            <a:prstGeom prst="rect">
              <a:avLst/>
            </a:prstGeom>
            <a:solidFill>
              <a:srgbClr val="61A6A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AutoShape 7"/>
            <p:cNvSpPr/>
            <p:nvPr/>
          </p:nvSpPr>
          <p:spPr>
            <a:xfrm>
              <a:off x="9144000" y="1901348"/>
              <a:ext cx="7752726" cy="951331"/>
            </a:xfrm>
            <a:prstGeom prst="rect">
              <a:avLst/>
            </a:prstGeom>
            <a:solidFill>
              <a:srgbClr val="FFCE6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TextBox 8"/>
            <p:cNvSpPr txBox="1"/>
            <p:nvPr/>
          </p:nvSpPr>
          <p:spPr>
            <a:xfrm>
              <a:off x="9618457" y="2309828"/>
              <a:ext cx="6788617" cy="4251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91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>
                  <a:solidFill>
                    <a:srgbClr val="291B2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291B2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291B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4" name="Rectangle 43"/>
          <p:cNvSpPr/>
          <p:nvPr/>
        </p:nvSpPr>
        <p:spPr>
          <a:xfrm>
            <a:off x="4861750" y="4224148"/>
            <a:ext cx="8148706" cy="1328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</a:t>
            </a:r>
            <a:r>
              <a:rPr lang="en-US" sz="60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 TRỊ CỦA HÀM SỐ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94" y="5004025"/>
            <a:ext cx="2533006" cy="371168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12496800" y="5676900"/>
            <a:ext cx="1635091" cy="18004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2040" y="-3040"/>
            <a:ext cx="1938696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325351"/>
      </p:ext>
    </p:extLst>
  </p:cSld>
  <p:clrMapOvr>
    <a:masterClrMapping/>
  </p:clrMapOvr>
  <p:transition spd="med">
    <p:circl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22247" y="415523"/>
            <a:ext cx="15247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 3: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222247" y="1093547"/>
                <a:ext cx="14422691" cy="45949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4000" dirty="0">
                    <a:solidFill>
                      <a:srgbClr val="000000"/>
                    </a:solidFill>
                  </a:rPr>
                  <a:t>Một xe ô tô chạy với tốc độ 60 </a:t>
                </a:r>
                <a:r>
                  <a:rPr lang="vi-VN" sz="4000" dirty="0" err="1">
                    <a:solidFill>
                      <a:srgbClr val="000000"/>
                    </a:solidFill>
                  </a:rPr>
                  <a:t>km</a:t>
                </a:r>
                <a:r>
                  <a:rPr lang="vi-VN" sz="4000" dirty="0">
                    <a:solidFill>
                      <a:srgbClr val="000000"/>
                    </a:solidFill>
                  </a:rPr>
                  <a:t>/h trong thời gian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</a:rPr>
                  <a:t> (h).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4000" dirty="0">
                    <a:solidFill>
                      <a:srgbClr val="000000"/>
                    </a:solidFill>
                  </a:rPr>
                  <a:t>a) Viết hàm số biểu thị quãng đường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</a:rPr>
                  <a:t>(</a:t>
                </a:r>
                <a:r>
                  <a:rPr lang="vi-VN" sz="4000" dirty="0" err="1">
                    <a:solidFill>
                      <a:srgbClr val="000000"/>
                    </a:solidFill>
                  </a:rPr>
                  <a:t>km</a:t>
                </a:r>
                <a:r>
                  <a:rPr lang="vi-VN" sz="4000" dirty="0">
                    <a:solidFill>
                      <a:srgbClr val="000000"/>
                    </a:solidFill>
                  </a:rPr>
                  <a:t>) mà ô tô đi được trong thời gian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</a:rPr>
                  <a:t> </a:t>
                </a:r>
                <a:r>
                  <a:rPr lang="vi-VN" sz="4000" dirty="0">
                    <a:solidFill>
                      <a:srgbClr val="000000"/>
                    </a:solidFill>
                  </a:rPr>
                  <a:t>(h).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4000" dirty="0">
                    <a:solidFill>
                      <a:srgbClr val="000000"/>
                    </a:solidFill>
                  </a:rPr>
                  <a:t>b) Tính quãng đường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</a:rPr>
                  <a:t>(</a:t>
                </a:r>
                <a:r>
                  <a:rPr lang="vi-VN" sz="4000" dirty="0" err="1">
                    <a:solidFill>
                      <a:srgbClr val="000000"/>
                    </a:solidFill>
                  </a:rPr>
                  <a:t>km</a:t>
                </a:r>
                <a:r>
                  <a:rPr lang="vi-VN" sz="4000" dirty="0">
                    <a:solidFill>
                      <a:srgbClr val="000000"/>
                    </a:solidFill>
                  </a:rPr>
                  <a:t>) mà ô tô đi được trong thời gian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= 2 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</a:rPr>
                  <a:t>(h);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= 3 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</a:rPr>
                  <a:t>(h).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2247" y="1093547"/>
                <a:ext cx="14422691" cy="4594912"/>
              </a:xfrm>
              <a:prstGeom prst="rect">
                <a:avLst/>
              </a:prstGeom>
              <a:blipFill>
                <a:blip r:embed="rId2"/>
                <a:stretch>
                  <a:fillRect l="-1522" r="-1522" b="-47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3194086" y="6159563"/>
                <a:ext cx="13829355" cy="37119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40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a) Xe ô tô chạy với tốc độ </a:t>
                </a:r>
                <a14:m>
                  <m:oMath xmlns:m="http://schemas.openxmlformats.org/officeDocument/2006/math">
                    <m:r>
                      <a:rPr lang="vi-VN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60 </m:t>
                    </m:r>
                    <m:r>
                      <a:rPr lang="vi-VN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𝑘𝑚</m:t>
                    </m:r>
                    <m:r>
                      <a:rPr lang="vi-VN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vi-VN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</m:t>
                    </m:r>
                  </m:oMath>
                </a14:m>
                <a:r>
                  <a:rPr lang="vi-VN" sz="40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hay vận tốc của ô tô là </a:t>
                </a:r>
                <a14:m>
                  <m:oMath xmlns:m="http://schemas.openxmlformats.org/officeDocument/2006/math">
                    <m:r>
                      <a:rPr lang="vi-VN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60 </m:t>
                    </m:r>
                    <m:r>
                      <a:rPr lang="vi-VN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𝑘𝑚</m:t>
                    </m:r>
                    <m:r>
                      <a:rPr lang="vi-VN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vi-VN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</m:t>
                    </m:r>
                  </m:oMath>
                </a14:m>
                <a:r>
                  <a:rPr lang="vi-VN" sz="40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kern="100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14:m>
                  <m:oMath xmlns:m="http://schemas.openxmlformats.org/officeDocument/2006/math">
                    <m:r>
                      <a:rPr lang="en-US" sz="4000" b="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vi-VN" sz="40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Hàm số biểu thị quãng đường </a:t>
                </a:r>
                <a14:m>
                  <m:oMath xmlns:m="http://schemas.openxmlformats.org/officeDocument/2006/math">
                    <m:r>
                      <a:rPr lang="vi-VN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𝑆</m:t>
                    </m:r>
                    <m:r>
                      <a:rPr lang="vi-VN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vi-VN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vi-VN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vi-VN" sz="40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vi-VN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𝑘𝑚</m:t>
                    </m:r>
                    <m:r>
                      <a:rPr lang="vi-VN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vi-VN" sz="40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mà ô tô đi được trong thời gian </a:t>
                </a:r>
                <a14:m>
                  <m:oMath xmlns:m="http://schemas.openxmlformats.org/officeDocument/2006/math">
                    <m:r>
                      <a:rPr lang="vi-VN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vi-VN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vi-VN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</m:t>
                    </m:r>
                    <m:r>
                      <a:rPr lang="vi-VN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vi-VN" sz="40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là: </a:t>
                </a:r>
                <a14:m>
                  <m:oMath xmlns:m="http://schemas.openxmlformats.org/officeDocument/2006/math">
                    <m:r>
                      <a:rPr lang="vi-VN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𝑆</m:t>
                    </m:r>
                    <m:d>
                      <m:d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</m:d>
                    <m:r>
                      <a:rPr lang="vi-VN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=60.</m:t>
                    </m:r>
                    <m:r>
                      <a:rPr lang="vi-VN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vi-VN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(</m:t>
                    </m:r>
                    <m:r>
                      <a:rPr lang="vi-VN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𝑘𝑚</m:t>
                    </m:r>
                    <m:r>
                      <a:rPr lang="vi-VN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).</m:t>
                    </m:r>
                  </m:oMath>
                </a14:m>
                <a:endParaRPr lang="en-US" sz="3200" kern="100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4086" y="6159563"/>
                <a:ext cx="13829355" cy="3711914"/>
              </a:xfrm>
              <a:prstGeom prst="rect">
                <a:avLst/>
              </a:prstGeom>
              <a:blipFill>
                <a:blip r:embed="rId3"/>
                <a:stretch>
                  <a:fillRect l="-1587" r="-1543" b="-57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83000" y="445385"/>
            <a:ext cx="1359526" cy="12497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44938" y="8555586"/>
            <a:ext cx="1615580" cy="17314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529198" y="-372050"/>
            <a:ext cx="3737172" cy="1090059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93D09B0-3D26-C9C4-8868-1C8792FC4142}"/>
              </a:ext>
            </a:extLst>
          </p:cNvPr>
          <p:cNvGrpSpPr/>
          <p:nvPr/>
        </p:nvGrpSpPr>
        <p:grpSpPr>
          <a:xfrm>
            <a:off x="984974" y="5799075"/>
            <a:ext cx="1999661" cy="1322947"/>
            <a:chOff x="8144169" y="4482026"/>
            <a:chExt cx="1999661" cy="132294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83CC79B-6E36-AA61-4C9E-92C68535BE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44169" y="4482026"/>
              <a:ext cx="1999661" cy="1322947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1D0B90E-2D82-31AE-82A0-6CB8CD243AC1}"/>
                </a:ext>
              </a:extLst>
            </p:cNvPr>
            <p:cNvSpPr txBox="1"/>
            <p:nvPr/>
          </p:nvSpPr>
          <p:spPr>
            <a:xfrm>
              <a:off x="8403159" y="4726471"/>
              <a:ext cx="15716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2831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22247" y="415523"/>
            <a:ext cx="15247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 3: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4021535" y="3044416"/>
                <a:ext cx="11636534" cy="57220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4000" kern="1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Quãng đường </a:t>
                </a:r>
                <a14:m>
                  <m:oMath xmlns:m="http://schemas.openxmlformats.org/officeDocument/2006/math">
                    <m:r>
                      <a:rPr lang="vi-VN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𝑆</m:t>
                    </m:r>
                    <m:r>
                      <a:rPr lang="vi-VN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vi-VN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vi-VN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 (</m:t>
                    </m:r>
                    <m:r>
                      <a:rPr lang="vi-VN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𝑘𝑚</m:t>
                    </m:r>
                    <m:r>
                      <a:rPr lang="vi-VN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vi-VN" sz="4000" kern="1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mà ô tô đi được trong thời gian </a:t>
                </a:r>
                <a14:m>
                  <m:oMath xmlns:m="http://schemas.openxmlformats.org/officeDocument/2006/math">
                    <m:r>
                      <a:rPr lang="vi-VN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vi-VN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=2 (</m:t>
                    </m:r>
                    <m:r>
                      <a:rPr lang="vi-VN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h</m:t>
                    </m:r>
                    <m:r>
                      <a:rPr lang="vi-VN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); </m:t>
                    </m:r>
                    <m:r>
                      <a:rPr lang="vi-VN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vi-VN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=3 (</m:t>
                    </m:r>
                    <m:r>
                      <a:rPr lang="vi-VN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h</m:t>
                    </m:r>
                    <m:r>
                      <a:rPr lang="vi-VN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vi-VN" sz="4000" kern="1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lần lượt là:</a:t>
                </a:r>
                <a:endParaRPr lang="en-US" sz="4000" kern="100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4000" kern="1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• </a:t>
                </a:r>
                <a:r>
                  <a:rPr lang="en-US" sz="4000" kern="100" dirty="0" err="1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000" kern="1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=2 (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h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 kern="1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ta </a:t>
                </a:r>
                <a:r>
                  <a:rPr lang="en-US" sz="4000" kern="100" dirty="0" err="1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vi-VN" sz="4000" kern="1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endParaRPr lang="en-US" sz="4000" kern="100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𝑆</m:t>
                      </m:r>
                      <m:r>
                        <a:rPr lang="en-US" sz="4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(2)=60 . 2=120 (</m:t>
                      </m:r>
                      <m:r>
                        <a:rPr lang="en-US" sz="4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𝑘𝑚</m:t>
                      </m:r>
                      <m:r>
                        <a:rPr lang="en-US" sz="4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);</m:t>
                      </m:r>
                    </m:oMath>
                  </m:oMathPara>
                </a14:m>
                <a:endParaRPr lang="en-US" sz="4000" kern="100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nl-NL" sz="4000" kern="1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• </a:t>
                </a:r>
                <a:r>
                  <a:rPr lang="nl-NL" sz="4000" kern="100" dirty="0" err="1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nl-NL" sz="4000" kern="1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nl-NL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=3 </m:t>
                    </m:r>
                    <m:d>
                      <m:dPr>
                        <m:ctrlPr>
                          <a:rPr lang="en-US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nl-NL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</m:e>
                    </m:d>
                    <m:r>
                      <a:rPr lang="nl-NL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</m:oMath>
                </a14:m>
                <a:r>
                  <a:rPr lang="en-US" sz="4000" kern="1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ta c</a:t>
                </a:r>
                <a:r>
                  <a:rPr lang="nl-NL" sz="4000" kern="1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ó:</a:t>
                </a:r>
                <a14:m>
                  <m:oMath xmlns:m="http://schemas.openxmlformats.org/officeDocument/2006/math">
                    <m:r>
                      <a:rPr lang="nl-NL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4000" kern="100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𝑆</m:t>
                      </m:r>
                      <m:r>
                        <a:rPr lang="nl-NL" sz="4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(3)=60 . 3=180 (</m:t>
                      </m:r>
                      <m:r>
                        <a:rPr lang="en-US" sz="4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𝑘𝑚</m:t>
                      </m:r>
                      <m:r>
                        <a:rPr lang="nl-NL" sz="4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).</m:t>
                      </m:r>
                    </m:oMath>
                  </m:oMathPara>
                </a14:m>
                <a:endParaRPr lang="en-US" sz="4000" kern="100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1535" y="3044416"/>
                <a:ext cx="11636534" cy="5722079"/>
              </a:xfrm>
              <a:prstGeom prst="rect">
                <a:avLst/>
              </a:prstGeom>
              <a:blipFill>
                <a:blip r:embed="rId2"/>
                <a:stretch>
                  <a:fillRect l="-1886" r="-1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3000" y="445385"/>
            <a:ext cx="1359526" cy="12497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44938" y="8555586"/>
            <a:ext cx="1615580" cy="17314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29198" y="-372050"/>
            <a:ext cx="3737172" cy="1090059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93D09B0-3D26-C9C4-8868-1C8792FC4142}"/>
              </a:ext>
            </a:extLst>
          </p:cNvPr>
          <p:cNvGrpSpPr/>
          <p:nvPr/>
        </p:nvGrpSpPr>
        <p:grpSpPr>
          <a:xfrm>
            <a:off x="1984804" y="1556546"/>
            <a:ext cx="1999661" cy="1322947"/>
            <a:chOff x="8144169" y="4482026"/>
            <a:chExt cx="1999661" cy="132294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83CC79B-6E36-AA61-4C9E-92C68535BE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44169" y="4482026"/>
              <a:ext cx="1999661" cy="1322947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1D0B90E-2D82-31AE-82A0-6CB8CD243AC1}"/>
                </a:ext>
              </a:extLst>
            </p:cNvPr>
            <p:cNvSpPr txBox="1"/>
            <p:nvPr/>
          </p:nvSpPr>
          <p:spPr>
            <a:xfrm>
              <a:off x="8403159" y="4726471"/>
              <a:ext cx="15716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10066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26720" y="419100"/>
            <a:ext cx="17373600" cy="9448800"/>
          </a:xfrm>
          <a:prstGeom prst="rect">
            <a:avLst/>
          </a:prstGeom>
          <a:solidFill>
            <a:srgbClr val="F6F6E9"/>
          </a:solid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1224387" y="3503602"/>
                <a:ext cx="15763315" cy="3030766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</p:spPr>
            <p:txBody>
              <a:bodyPr wrap="square" anchor="ctr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4400" kern="1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 hàm số </a:t>
                </a:r>
                <a14:m>
                  <m:oMath xmlns:m="http://schemas.openxmlformats.org/officeDocument/2006/math">
                    <m:r>
                      <a:rPr lang="vi-VN" sz="44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4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44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vi-VN" sz="44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vi-VN" sz="44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4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vi-VN" sz="4400" kern="1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xác định tại </a:t>
                </a:r>
                <a14:m>
                  <m:oMath xmlns:m="http://schemas.openxmlformats.org/officeDocument/2006/math">
                    <m:r>
                      <a:rPr lang="vi-VN" sz="44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4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44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vi-VN" sz="4400" kern="1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Giá trị tương ứng của hàm số </a:t>
                </a:r>
                <a14:m>
                  <m:oMath xmlns:m="http://schemas.openxmlformats.org/officeDocument/2006/math">
                    <m:r>
                      <a:rPr lang="vi-VN" sz="44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vi-VN" sz="44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vi-VN" sz="44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4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vi-VN" sz="4400" kern="1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khi </a:t>
                </a:r>
                <a14:m>
                  <m:oMath xmlns:m="http://schemas.openxmlformats.org/officeDocument/2006/math">
                    <m:r>
                      <a:rPr lang="vi-VN" sz="44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4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44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vi-VN" sz="4400" kern="1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được gọi là giá trị của hàm số </a:t>
                </a:r>
                <a14:m>
                  <m:oMath xmlns:m="http://schemas.openxmlformats.org/officeDocument/2006/math">
                    <m:r>
                      <a:rPr lang="vi-VN" sz="44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4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44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vi-VN" sz="44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vi-VN" sz="44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4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vi-VN" sz="4400" kern="1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tại </a:t>
                </a:r>
                <a14:m>
                  <m:oMath xmlns:m="http://schemas.openxmlformats.org/officeDocument/2006/math">
                    <m:r>
                      <a:rPr lang="vi-VN" sz="44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4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44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vi-VN" sz="4400" kern="1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kí hiệu là </a:t>
                </a:r>
                <a14:m>
                  <m:oMath xmlns:m="http://schemas.openxmlformats.org/officeDocument/2006/math">
                    <m:r>
                      <a:rPr lang="vi-VN" sz="44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vi-VN" sz="44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vi-VN" sz="44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vi-VN" sz="44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vi-VN" sz="4400" kern="1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3600" kern="100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4387" y="3503602"/>
                <a:ext cx="15763315" cy="3030766"/>
              </a:xfrm>
              <a:prstGeom prst="rect">
                <a:avLst/>
              </a:prstGeom>
              <a:blipFill>
                <a:blip r:embed="rId2"/>
                <a:stretch>
                  <a:fillRect l="-1585" r="-1547" b="-84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64632" y="-3514968"/>
            <a:ext cx="10870110" cy="8931414"/>
          </a:xfrm>
          <a:prstGeom prst="rect">
            <a:avLst/>
          </a:prstGeom>
        </p:spPr>
      </p:pic>
      <p:sp>
        <p:nvSpPr>
          <p:cNvPr id="9" name="Pentagon 8"/>
          <p:cNvSpPr/>
          <p:nvPr/>
        </p:nvSpPr>
        <p:spPr>
          <a:xfrm>
            <a:off x="504156" y="1498585"/>
            <a:ext cx="8868444" cy="1259503"/>
          </a:xfrm>
          <a:prstGeom prst="homePlat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 TRỊ CỦA HÀM SỐ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2600" y="953713"/>
            <a:ext cx="1219200" cy="12774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91706" y="7196826"/>
            <a:ext cx="2511770" cy="279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18884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94488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6019800" y="427809"/>
            <a:ext cx="6248400" cy="1142788"/>
            <a:chOff x="6019800" y="411480"/>
            <a:chExt cx="6248400" cy="1219200"/>
          </a:xfrm>
        </p:grpSpPr>
        <p:sp>
          <p:nvSpPr>
            <p:cNvPr id="4" name="Round Same Side Corner Rectangle 3"/>
            <p:cNvSpPr/>
            <p:nvPr/>
          </p:nvSpPr>
          <p:spPr>
            <a:xfrm flipH="1" flipV="1">
              <a:off x="6019800" y="411480"/>
              <a:ext cx="6248400" cy="1219200"/>
            </a:xfrm>
            <a:prstGeom prst="round2SameRect">
              <a:avLst>
                <a:gd name="adj1" fmla="val 36667"/>
                <a:gd name="adj2" fmla="val 0"/>
              </a:avLst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781800" y="513248"/>
              <a:ext cx="47244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KHỞI ĐỘNG</a:t>
              </a:r>
            </a:p>
          </p:txBody>
        </p:sp>
      </p:grpSp>
      <p:pic>
        <p:nvPicPr>
          <p:cNvPr id="1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2256"/>
          <a:stretch>
            <a:fillRect/>
          </a:stretch>
        </p:blipFill>
        <p:spPr>
          <a:xfrm rot="1925923">
            <a:off x="12857315" y="-700792"/>
            <a:ext cx="8057164" cy="27814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9825" y="1787636"/>
            <a:ext cx="10507776" cy="5260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1200"/>
              </a:spcAft>
              <a:defRPr/>
            </a:pPr>
            <a:r>
              <a:rPr lang="vi-VN" sz="3800" dirty="0">
                <a:ea typeface="Calibri" panose="020F0502020204030204" pitchFamily="34" charset="0"/>
              </a:rPr>
              <a:t>Thanh long là một loại cây chịu hạn, không kén đất, rất thích hợp với điều kiện khí hậu và thổ nhưỡng của tỉnh Bình Thuận. Giá bán 1 </a:t>
            </a:r>
            <a:r>
              <a:rPr lang="vi-VN" sz="3800" dirty="0" err="1">
                <a:ea typeface="Calibri" panose="020F0502020204030204" pitchFamily="34" charset="0"/>
              </a:rPr>
              <a:t>kg</a:t>
            </a:r>
            <a:r>
              <a:rPr lang="vi-VN" sz="3800" dirty="0">
                <a:ea typeface="Calibri" panose="020F0502020204030204" pitchFamily="34" charset="0"/>
              </a:rPr>
              <a:t> thanh long loại I là 32 000 đồng. Với mỗi lượng thanh long loại I được bán ra, người bán sẽ thu được một số tiền tương ứng.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67" b="7965"/>
          <a:stretch/>
        </p:blipFill>
        <p:spPr>
          <a:xfrm>
            <a:off x="11989698" y="1619823"/>
            <a:ext cx="4164702" cy="28473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77800" y="8554068"/>
            <a:ext cx="1938696" cy="1048603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F602FCD8-E2A9-B196-CB54-0470F2403213}"/>
              </a:ext>
            </a:extLst>
          </p:cNvPr>
          <p:cNvSpPr/>
          <p:nvPr/>
        </p:nvSpPr>
        <p:spPr>
          <a:xfrm>
            <a:off x="738933" y="7127763"/>
            <a:ext cx="10919667" cy="2636037"/>
          </a:xfrm>
          <a:prstGeom prst="wedgeRoundRectCallout">
            <a:avLst>
              <a:gd name="adj1" fmla="val 85023"/>
              <a:gd name="adj2" fmla="val 32111"/>
              <a:gd name="adj3" fmla="val 16667"/>
            </a:avLst>
          </a:prstGeom>
          <a:ln w="3810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3800" kern="1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Mối liên quan giữa hai đại lượng số </a:t>
            </a:r>
            <a:r>
              <a:rPr lang="vi-VN" sz="3800" kern="1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kilôgam</a:t>
            </a:r>
            <a:r>
              <a:rPr lang="vi-VN" sz="3800" kern="1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thanh long được bán ra và số tiền người bán thu được thể hiện khái niệm nào trong toán học?</a:t>
            </a:r>
            <a:endParaRPr lang="en-US" sz="3800" kern="1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F8D7D1-2B55-AF8B-D030-549484A822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41"/>
          <a:stretch/>
        </p:blipFill>
        <p:spPr>
          <a:xfrm>
            <a:off x="11969103" y="4470260"/>
            <a:ext cx="4164702" cy="311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869393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1143000" y="1104900"/>
            <a:ext cx="15925800" cy="8229600"/>
          </a:xfrm>
          <a:prstGeom prst="rect">
            <a:avLst/>
          </a:prstGeom>
          <a:solidFill>
            <a:srgbClr val="F6F6E9"/>
          </a:solidFill>
        </p:spPr>
        <p:txBody>
          <a:bodyPr/>
          <a:lstStyle/>
          <a:p>
            <a:endParaRPr lang="en-US"/>
          </a:p>
        </p:txBody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72256"/>
          <a:stretch>
            <a:fillRect/>
          </a:stretch>
        </p:blipFill>
        <p:spPr>
          <a:xfrm rot="2077256">
            <a:off x="12487739" y="-545673"/>
            <a:ext cx="9392930" cy="3325597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985449" y="2322427"/>
            <a:ext cx="2471146" cy="973047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597735" y="5219700"/>
                <a:ext cx="11730551" cy="2862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pPr lvl="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𝑓</m:t>
                      </m:r>
                      <m:d>
                        <m:dPr>
                          <m:ctrlPr>
                            <a:rPr kumimoji="0" lang="en-US" sz="40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0" lang="en-US" sz="40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−2</m:t>
                          </m:r>
                        </m:e>
                      </m:d>
                      <m:r>
                        <a:rPr kumimoji="0" lang="en-US" sz="4000" b="0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kumimoji="0" lang="en-US" sz="40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0" lang="en-US" sz="40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−2</m:t>
                          </m:r>
                        </m:e>
                      </m:d>
                      <m:r>
                        <a:rPr kumimoji="0" lang="en-US" sz="4000" b="0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+5=3</m:t>
                      </m:r>
                    </m:oMath>
                  </m:oMathPara>
                </a14:m>
                <a:endParaRPr kumimoji="0" lang="en-US" sz="40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𝑓</m:t>
                      </m:r>
                      <m:d>
                        <m:d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</m:t>
                          </m:r>
                        </m:e>
                      </m:d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=0+5=5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7735" y="5219700"/>
                <a:ext cx="11730551" cy="2862322"/>
              </a:xfrm>
              <a:prstGeom prst="rect">
                <a:avLst/>
              </a:prstGeom>
              <a:blipFill>
                <a:blip r:embed="rId5"/>
                <a:stretch>
                  <a:fillRect l="-18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96651" y="7313155"/>
            <a:ext cx="2444708" cy="27678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4571999" y="2228674"/>
                <a:ext cx="11730551" cy="9015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defRPr/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+5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(−2)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40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40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(0)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1999" y="2228674"/>
                <a:ext cx="11730551" cy="901593"/>
              </a:xfrm>
              <a:prstGeom prst="rect">
                <a:avLst/>
              </a:prstGeom>
              <a:blipFill>
                <a:blip r:embed="rId7"/>
                <a:stretch>
                  <a:fillRect l="-1819" b="-292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1172" y="6710043"/>
            <a:ext cx="2962913" cy="296291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7ECA64-1616-8207-D35C-70FC6D522D5D}"/>
              </a:ext>
            </a:extLst>
          </p:cNvPr>
          <p:cNvSpPr/>
          <p:nvPr/>
        </p:nvSpPr>
        <p:spPr>
          <a:xfrm>
            <a:off x="8528659" y="4114768"/>
            <a:ext cx="11544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34539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7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838200" y="449080"/>
            <a:ext cx="16535400" cy="9448800"/>
          </a:xfrm>
          <a:prstGeom prst="rect">
            <a:avLst/>
          </a:prstGeom>
          <a:solidFill>
            <a:srgbClr val="F6F6E9"/>
          </a:solidFill>
        </p:spPr>
        <p:txBody>
          <a:bodyPr/>
          <a:lstStyle/>
          <a:p>
            <a:endParaRPr lang="en-US"/>
          </a:p>
        </p:txBody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2256"/>
          <a:stretch>
            <a:fillRect/>
          </a:stretch>
        </p:blipFill>
        <p:spPr>
          <a:xfrm rot="8778224">
            <a:off x="12515334" y="8435897"/>
            <a:ext cx="8057164" cy="2781499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1297876" y="1191614"/>
            <a:ext cx="3886200" cy="1022631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</a:t>
            </a:r>
            <a:r>
              <a:rPr kumimoji="0" lang="en-US" sz="43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tập </a:t>
            </a:r>
            <a:r>
              <a:rPr kumimoji="0" lang="en-US" sz="43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43969">
            <a:off x="15487895" y="-821065"/>
            <a:ext cx="3700593" cy="37005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F5375F1-95CC-7B53-98B4-66962198B06A}"/>
                  </a:ext>
                </a:extLst>
              </p:cNvPr>
              <p:cNvSpPr txBox="1"/>
              <p:nvPr/>
            </p:nvSpPr>
            <p:spPr>
              <a:xfrm>
                <a:off x="2971800" y="5029232"/>
                <a:ext cx="11730551" cy="49369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pPr lvl="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𝑓</m:t>
                      </m:r>
                      <m:d>
                        <m:dPr>
                          <m:ctrlPr>
                            <a:rPr kumimoji="0" lang="en-US" sz="40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0" lang="en-US" sz="40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</m:t>
                          </m:r>
                        </m:e>
                      </m:d>
                      <m:r>
                        <a:rPr kumimoji="0" lang="en-US" sz="4000" b="0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=−5.0+3=3</m:t>
                      </m:r>
                    </m:oMath>
                  </m:oMathPara>
                </a14:m>
                <a:endParaRPr kumimoji="0" lang="en-US" sz="40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𝑓</m:t>
                      </m:r>
                      <m:d>
                        <m:d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e>
                      </m:d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=−5.</m:t>
                      </m:r>
                      <m:d>
                        <m:d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e>
                      </m:d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+3=8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𝑓</m:t>
                      </m:r>
                      <m:d>
                        <m:d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=−5. </m:t>
                      </m:r>
                      <m:f>
                        <m:f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+3=</m:t>
                      </m:r>
                      <m:f>
                        <m:f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F5375F1-95CC-7B53-98B4-66962198B0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1800" y="5029232"/>
                <a:ext cx="11730551" cy="4936929"/>
              </a:xfrm>
              <a:prstGeom prst="rect">
                <a:avLst/>
              </a:prstGeom>
              <a:blipFill>
                <a:blip r:embed="rId5"/>
                <a:stretch>
                  <a:fillRect l="-1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74292A7B-CB94-EF4A-A4A4-7D40CC2E735C}"/>
                  </a:ext>
                </a:extLst>
              </p:cNvPr>
              <p:cNvSpPr/>
              <p:nvPr/>
            </p:nvSpPr>
            <p:spPr>
              <a:xfrm>
                <a:off x="5643752" y="1194291"/>
                <a:ext cx="8474536" cy="22823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defRPr/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=−5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+3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 lvl="0">
                  <a:lnSpc>
                    <a:spcPct val="150000"/>
                  </a:lnSpc>
                  <a:defRPr/>
                </a:pP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(0)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40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40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(−1)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40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en-US" sz="4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40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0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74292A7B-CB94-EF4A-A4A4-7D40CC2E73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3752" y="1194291"/>
                <a:ext cx="8474536" cy="2282356"/>
              </a:xfrm>
              <a:prstGeom prst="rect">
                <a:avLst/>
              </a:prstGeom>
              <a:blipFill>
                <a:blip r:embed="rId6"/>
                <a:stretch>
                  <a:fillRect l="-2590" b="-37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FDFDD644-027D-7BFC-2C68-48D37BCC32F5}"/>
              </a:ext>
            </a:extLst>
          </p:cNvPr>
          <p:cNvSpPr/>
          <p:nvPr/>
        </p:nvSpPr>
        <p:spPr>
          <a:xfrm>
            <a:off x="7902724" y="3924300"/>
            <a:ext cx="11544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96886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" grpId="0"/>
      <p:bldP spid="4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9448800"/>
          </a:xfrm>
          <a:prstGeom prst="rect">
            <a:avLst/>
          </a:prstGeom>
          <a:solidFill>
            <a:srgbClr val="F6F6E9"/>
          </a:solidFill>
        </p:spPr>
        <p:txBody>
          <a:bodyPr/>
          <a:lstStyle/>
          <a:p>
            <a:endParaRPr lang="en-US"/>
          </a:p>
        </p:txBody>
      </p:sp>
      <p:pic>
        <p:nvPicPr>
          <p:cNvPr id="4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6726468" y="151832"/>
            <a:ext cx="1294758" cy="1372094"/>
          </a:xfrm>
          <a:prstGeom prst="rect">
            <a:avLst/>
          </a:prstGeom>
        </p:spPr>
      </p:pic>
      <p:pic>
        <p:nvPicPr>
          <p:cNvPr id="5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219155" y="8785934"/>
            <a:ext cx="1294758" cy="1372094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901545" y="495300"/>
            <a:ext cx="2340664" cy="1100249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3518922" y="509817"/>
                <a:ext cx="13867533" cy="46095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Nhà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bác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học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Galileo Galilei (1564 – 1642)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người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đầu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tiên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phát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hiện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quan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hệ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giữa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quãng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chuyển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động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(m)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thời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gian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chuyển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động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giây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vật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rơi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tự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do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diễn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gần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đúng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bởi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hàm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kumimoji="0" lang="en-US" sz="4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quãng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gần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đúng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mà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vật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chuyển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động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sau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2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giây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922" y="509817"/>
                <a:ext cx="13867533" cy="4609595"/>
              </a:xfrm>
              <a:prstGeom prst="rect">
                <a:avLst/>
              </a:prstGeom>
              <a:blipFill>
                <a:blip r:embed="rId4"/>
                <a:stretch>
                  <a:fillRect l="-1538" r="-747" b="-44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6" name="Picture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904" y="7918552"/>
            <a:ext cx="1308100" cy="197945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52641" y="6515101"/>
            <a:ext cx="3603598" cy="35814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114BB01-BBDD-D76B-4E34-CC843091FA78}"/>
              </a:ext>
            </a:extLst>
          </p:cNvPr>
          <p:cNvSpPr/>
          <p:nvPr/>
        </p:nvSpPr>
        <p:spPr>
          <a:xfrm>
            <a:off x="1054127" y="5320626"/>
            <a:ext cx="11544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3AE229F-EEE9-0123-21DC-1A82FE380B63}"/>
                  </a:ext>
                </a:extLst>
              </p:cNvPr>
              <p:cNvSpPr/>
              <p:nvPr/>
            </p:nvSpPr>
            <p:spPr>
              <a:xfrm>
                <a:off x="2172245" y="5948432"/>
                <a:ext cx="14124355" cy="37856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Xét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hàm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kumimoji="0" lang="en-US" sz="4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0" lang="en-US" sz="4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kumimoji="0" lang="en-US" sz="4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Quãng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gần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đúng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vật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chuyển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giây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𝑓</m:t>
                      </m:r>
                      <m:d>
                        <m:d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e>
                      </m:d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=5. 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e>
                        <m:sup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=20 </m:t>
                      </m:r>
                      <m:r>
                        <a:rPr kumimoji="0" lang="en-US" sz="4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kumimoji="0" lang="en-US" sz="4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m</m:t>
                      </m:r>
                      <m:r>
                        <a:rPr kumimoji="0" lang="en-US" sz="4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3AE229F-EEE9-0123-21DC-1A82FE380B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2245" y="5948432"/>
                <a:ext cx="14124355" cy="3785652"/>
              </a:xfrm>
              <a:prstGeom prst="rect">
                <a:avLst/>
              </a:prstGeom>
              <a:blipFill>
                <a:blip r:embed="rId7"/>
                <a:stretch>
                  <a:fillRect l="-15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5409009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  <p:bldP spid="3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utoShape 2"/>
          <p:cNvSpPr/>
          <p:nvPr/>
        </p:nvSpPr>
        <p:spPr>
          <a:xfrm rot="-5400000">
            <a:off x="3908987" y="4511113"/>
            <a:ext cx="10551944" cy="19131917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pic>
        <p:nvPicPr>
          <p:cNvPr id="2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81000" y="9278123"/>
            <a:ext cx="19136809" cy="10764455"/>
          </a:xfrm>
          <a:prstGeom prst="rect">
            <a:avLst/>
          </a:prstGeom>
        </p:spPr>
      </p:pic>
      <p:pic>
        <p:nvPicPr>
          <p:cNvPr id="25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72256"/>
          <a:stretch>
            <a:fillRect/>
          </a:stretch>
        </p:blipFill>
        <p:spPr>
          <a:xfrm rot="2125209">
            <a:off x="11736091" y="-879764"/>
            <a:ext cx="10330278" cy="3566225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3400736" y="2562614"/>
            <a:ext cx="11305864" cy="3952486"/>
            <a:chOff x="9144000" y="1901348"/>
            <a:chExt cx="7752726" cy="3054047"/>
          </a:xfrm>
        </p:grpSpPr>
        <p:sp>
          <p:nvSpPr>
            <p:cNvPr id="41" name="AutoShape 3"/>
            <p:cNvSpPr/>
            <p:nvPr/>
          </p:nvSpPr>
          <p:spPr>
            <a:xfrm>
              <a:off x="9144000" y="1901348"/>
              <a:ext cx="7752726" cy="3054047"/>
            </a:xfrm>
            <a:prstGeom prst="rect">
              <a:avLst/>
            </a:prstGeom>
            <a:solidFill>
              <a:srgbClr val="61A6A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AutoShape 7"/>
            <p:cNvSpPr/>
            <p:nvPr/>
          </p:nvSpPr>
          <p:spPr>
            <a:xfrm>
              <a:off x="9144000" y="1901348"/>
              <a:ext cx="7752726" cy="951331"/>
            </a:xfrm>
            <a:prstGeom prst="rect">
              <a:avLst/>
            </a:prstGeom>
            <a:solidFill>
              <a:srgbClr val="FFCE6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4" name="Rectangle 43"/>
          <p:cNvSpPr/>
          <p:nvPr/>
        </p:nvSpPr>
        <p:spPr>
          <a:xfrm>
            <a:off x="6629400" y="4224148"/>
            <a:ext cx="4544834" cy="1328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sz="60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TẬP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94" y="5004025"/>
            <a:ext cx="2533006" cy="371168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12496800" y="5676900"/>
            <a:ext cx="1635091" cy="18004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2040" y="-3040"/>
            <a:ext cx="1938696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197783"/>
      </p:ext>
    </p:extLst>
  </p:cSld>
  <p:clrMapOvr>
    <a:masterClrMapping/>
  </p:clrMapOvr>
  <p:transition spd="med">
    <p:circl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6800" y="0"/>
            <a:ext cx="19354800" cy="10287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4309285" y="847673"/>
            <a:ext cx="1064526" cy="1064526"/>
            <a:chOff x="8625386" y="109182"/>
            <a:chExt cx="709684" cy="709684"/>
          </a:xfrm>
        </p:grpSpPr>
        <p:sp>
          <p:nvSpPr>
            <p:cNvPr id="8" name="Oval 7"/>
            <p:cNvSpPr/>
            <p:nvPr/>
          </p:nvSpPr>
          <p:spPr>
            <a:xfrm>
              <a:off x="8625386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57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631107" y="279358"/>
              <a:ext cx="6531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50:50</a:t>
              </a:r>
              <a:endPara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6092601" y="800100"/>
            <a:ext cx="1064526" cy="1064526"/>
            <a:chOff x="11169555" y="109182"/>
            <a:chExt cx="709684" cy="709684"/>
          </a:xfrm>
        </p:grpSpPr>
        <p:sp>
          <p:nvSpPr>
            <p:cNvPr id="10" name="Oval 9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4608950"/>
      </p:ext>
    </p:extLst>
  </p:cSld>
  <p:clrMapOvr>
    <a:masterClrMapping/>
  </p:clrMapOvr>
  <p:transition spd="med">
    <p:split orient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93"/>
            <a:ext cx="18288000" cy="10306707"/>
          </a:xfrm>
          <a:prstGeom prst="rect">
            <a:avLst/>
          </a:prstGeom>
        </p:spPr>
      </p:pic>
      <p:sp>
        <p:nvSpPr>
          <p:cNvPr id="9" name="Flowchart: Terminator 6"/>
          <p:cNvSpPr/>
          <p:nvPr/>
        </p:nvSpPr>
        <p:spPr>
          <a:xfrm>
            <a:off x="2155770" y="2398732"/>
            <a:ext cx="14608230" cy="320196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lowchart: Terminator 6"/>
          <p:cNvSpPr/>
          <p:nvPr/>
        </p:nvSpPr>
        <p:spPr>
          <a:xfrm>
            <a:off x="2195484" y="5993641"/>
            <a:ext cx="6469316" cy="1664459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lowchart: Terminator 6"/>
          <p:cNvSpPr/>
          <p:nvPr/>
        </p:nvSpPr>
        <p:spPr>
          <a:xfrm>
            <a:off x="10165022" y="5970015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lowchart: Terminator 6"/>
          <p:cNvSpPr/>
          <p:nvPr/>
        </p:nvSpPr>
        <p:spPr>
          <a:xfrm>
            <a:off x="2288677" y="8104583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lowchart: Terminator 6"/>
          <p:cNvSpPr/>
          <p:nvPr/>
        </p:nvSpPr>
        <p:spPr>
          <a:xfrm>
            <a:off x="10174165" y="8028895"/>
            <a:ext cx="6469316" cy="166445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6246098" y="482076"/>
            <a:ext cx="1064526" cy="1064526"/>
            <a:chOff x="11169555" y="109182"/>
            <a:chExt cx="709684" cy="709684"/>
          </a:xfrm>
        </p:grpSpPr>
        <p:sp>
          <p:nvSpPr>
            <p:cNvPr id="22" name="Oval 21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162827" y="427557"/>
            <a:ext cx="1341524" cy="1341524"/>
            <a:chOff x="2461777" y="117916"/>
            <a:chExt cx="894349" cy="894349"/>
          </a:xfrm>
        </p:grpSpPr>
        <p:sp>
          <p:nvSpPr>
            <p:cNvPr id="34" name="Oval 33"/>
            <p:cNvSpPr/>
            <p:nvPr/>
          </p:nvSpPr>
          <p:spPr>
            <a:xfrm>
              <a:off x="2461777" y="117916"/>
              <a:ext cx="894349" cy="8943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570074" y="307850"/>
              <a:ext cx="64227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Key</a:t>
              </a:r>
              <a:endParaRPr kumimoji="0" lang="vi-VN" sz="4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2891600" y="2618248"/>
                <a:ext cx="13136569" cy="27629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b="1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Câu</a:t>
                </a:r>
                <a:r>
                  <a:rPr lang="en-US" sz="40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1. </a:t>
                </a:r>
                <a:r>
                  <a:rPr lang="fr-FR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Điền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vào</a:t>
                </a:r>
                <a:r>
                  <a:rPr lang="fr-FR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chỗ</a:t>
                </a:r>
                <a:r>
                  <a:rPr lang="fr-FR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trống</a:t>
                </a:r>
                <a:r>
                  <a:rPr lang="fr-FR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 </a:t>
                </a:r>
                <a:r>
                  <a:rPr lang="fr-FR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Nếu</a:t>
                </a:r>
                <a:r>
                  <a:rPr lang="fr-FR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fr-FR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mỗi</a:t>
                </a:r>
                <a:r>
                  <a:rPr lang="fr-FR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</a:t>
                </a:r>
                <a:r>
                  <a:rPr lang="fr-FR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trị</a:t>
                </a:r>
                <a:r>
                  <a:rPr lang="fr-FR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fr-FR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thuộc</a:t>
                </a:r>
                <a:r>
                  <a:rPr lang="fr-FR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𝐷</m:t>
                    </m:r>
                  </m:oMath>
                </a14:m>
                <a:r>
                  <a:rPr lang="fr-FR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xác</a:t>
                </a:r>
                <a:r>
                  <a:rPr lang="fr-FR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fr-FR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fr-FR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…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</a:t>
                </a:r>
                <a:r>
                  <a:rPr lang="fr-FR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trị</a:t>
                </a:r>
                <a:r>
                  <a:rPr lang="fr-FR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fr-FR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ứng</a:t>
                </a:r>
                <a:r>
                  <a:rPr lang="fr-FR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fr-FR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thuộc</a:t>
                </a:r>
                <a:r>
                  <a:rPr lang="fr-FR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tập</a:t>
                </a:r>
                <a:r>
                  <a:rPr lang="fr-FR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hợp</a:t>
                </a:r>
                <a:r>
                  <a:rPr lang="fr-FR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fr-FR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thực</a:t>
                </a:r>
                <a:r>
                  <a:rPr lang="fr-FR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ℝ</m:t>
                    </m:r>
                  </m:oMath>
                </a14:m>
                <a:r>
                  <a:rPr lang="fr-FR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thì</a:t>
                </a:r>
                <a:r>
                  <a:rPr lang="fr-FR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fr-FR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fr-FR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hàm</a:t>
                </a:r>
                <a:r>
                  <a:rPr lang="fr-FR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fr-FR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1600" y="2618248"/>
                <a:ext cx="13136569" cy="2762936"/>
              </a:xfrm>
              <a:prstGeom prst="rect">
                <a:avLst/>
              </a:prstGeom>
              <a:blipFill>
                <a:blip r:embed="rId5"/>
                <a:stretch>
                  <a:fillRect l="-1624" r="-1531" b="-81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4540315" y="6452830"/>
            <a:ext cx="1779654" cy="7540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300" kern="0" dirty="0">
                <a:solidFill>
                  <a:schemeClr val="bg1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A. </a:t>
            </a:r>
            <a:r>
              <a:rPr lang="en-US" sz="4300" kern="0" dirty="0" err="1">
                <a:solidFill>
                  <a:schemeClr val="bg1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một</a:t>
            </a:r>
            <a:endParaRPr kumimoji="0" lang="en-US" sz="43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638662" y="6452830"/>
            <a:ext cx="1502334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300" kern="0" dirty="0">
                <a:solidFill>
                  <a:schemeClr val="bg1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C. </a:t>
            </a:r>
            <a:r>
              <a:rPr lang="en-US" sz="4300" kern="0" dirty="0" err="1">
                <a:solidFill>
                  <a:schemeClr val="bg1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ba</a:t>
            </a:r>
            <a:endParaRPr kumimoji="0" lang="en-US" sz="43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703609" y="8550589"/>
            <a:ext cx="1593706" cy="7540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300" kern="0" dirty="0">
                <a:solidFill>
                  <a:schemeClr val="bg1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B. </a:t>
            </a:r>
            <a:r>
              <a:rPr lang="en-US" sz="4300" kern="0" dirty="0" err="1">
                <a:solidFill>
                  <a:schemeClr val="bg1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hai</a:t>
            </a:r>
            <a:endParaRPr kumimoji="0" lang="en-US" sz="43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1018347" y="8298327"/>
            <a:ext cx="4742965" cy="9825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180340" algn="just">
              <a:lnSpc>
                <a:spcPct val="150000"/>
              </a:lnSpc>
              <a:spcBef>
                <a:spcPts val="200"/>
              </a:spcBef>
              <a:spcAft>
                <a:spcPts val="600"/>
              </a:spcAft>
              <a:tabLst>
                <a:tab pos="180340" algn="l"/>
                <a:tab pos="288290" algn="l"/>
                <a:tab pos="467995" algn="l"/>
                <a:tab pos="540385" algn="l"/>
                <a:tab pos="648335" algn="l"/>
                <a:tab pos="1260475" algn="l"/>
                <a:tab pos="3780790" algn="l"/>
              </a:tabLst>
            </a:pPr>
            <a:r>
              <a:rPr lang="en-US" sz="4300" kern="0" dirty="0">
                <a:solidFill>
                  <a:schemeClr val="bg1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D. </a:t>
            </a:r>
            <a:r>
              <a:rPr lang="fr-FR" sz="44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fr-FR" sz="4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chỉ</a:t>
            </a:r>
            <a:r>
              <a:rPr lang="fr-FR" sz="4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endParaRPr kumimoji="0" lang="en-US" sz="43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0788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93"/>
            <a:ext cx="18288000" cy="10306707"/>
          </a:xfrm>
          <a:prstGeom prst="rect">
            <a:avLst/>
          </a:prstGeom>
        </p:spPr>
      </p:pic>
      <p:sp>
        <p:nvSpPr>
          <p:cNvPr id="9" name="Flowchart: Terminator 6"/>
          <p:cNvSpPr/>
          <p:nvPr/>
        </p:nvSpPr>
        <p:spPr>
          <a:xfrm>
            <a:off x="1600200" y="2260696"/>
            <a:ext cx="14608230" cy="2730404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lowchart: Terminator 6"/>
          <p:cNvSpPr/>
          <p:nvPr/>
        </p:nvSpPr>
        <p:spPr>
          <a:xfrm>
            <a:off x="1600200" y="5448300"/>
            <a:ext cx="7034375" cy="1664459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lowchart: Terminator 6"/>
          <p:cNvSpPr/>
          <p:nvPr/>
        </p:nvSpPr>
        <p:spPr>
          <a:xfrm>
            <a:off x="9220201" y="7734300"/>
            <a:ext cx="6988229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lowchart: Terminator 6"/>
          <p:cNvSpPr/>
          <p:nvPr/>
        </p:nvSpPr>
        <p:spPr>
          <a:xfrm>
            <a:off x="1600200" y="7734300"/>
            <a:ext cx="7034375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lowchart: Terminator 6"/>
          <p:cNvSpPr/>
          <p:nvPr/>
        </p:nvSpPr>
        <p:spPr>
          <a:xfrm>
            <a:off x="9220201" y="5448300"/>
            <a:ext cx="6988230" cy="166445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6246098" y="482076"/>
            <a:ext cx="1064526" cy="1064526"/>
            <a:chOff x="11169555" y="109182"/>
            <a:chExt cx="709684" cy="709684"/>
          </a:xfrm>
        </p:grpSpPr>
        <p:sp>
          <p:nvSpPr>
            <p:cNvPr id="22" name="Oval 21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162827" y="427557"/>
            <a:ext cx="1341524" cy="1341524"/>
            <a:chOff x="2461777" y="117916"/>
            <a:chExt cx="894349" cy="894349"/>
          </a:xfrm>
        </p:grpSpPr>
        <p:sp>
          <p:nvSpPr>
            <p:cNvPr id="34" name="Oval 33"/>
            <p:cNvSpPr/>
            <p:nvPr/>
          </p:nvSpPr>
          <p:spPr>
            <a:xfrm>
              <a:off x="2461777" y="117916"/>
              <a:ext cx="894349" cy="8943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570074" y="307850"/>
              <a:ext cx="64227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Key</a:t>
              </a:r>
              <a:endParaRPr kumimoji="0" lang="vi-VN" sz="4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455186" y="7722147"/>
                <a:ext cx="1324402" cy="13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3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300" b="0" i="1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300" b="0" i="1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4300" b="0" i="1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43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5186" y="7722147"/>
                <a:ext cx="1324402" cy="1377108"/>
              </a:xfrm>
              <a:prstGeom prst="rect">
                <a:avLst/>
              </a:prstGeom>
              <a:blipFill>
                <a:blip r:embed="rId5"/>
                <a:stretch>
                  <a:fillRect l="-18433" b="-9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2373286" y="2597955"/>
                <a:ext cx="13693830" cy="15545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5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 2</a:t>
                </a:r>
                <a:r>
                  <a:rPr lang="en-US" sz="45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:r>
                  <a:rPr lang="vi-VN" sz="4800" dirty="0">
                    <a:solidFill>
                      <a:schemeClr val="bg1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Cho hàm số </a:t>
                </a:r>
                <a14:m>
                  <m:oMath xmlns:m="http://schemas.openxmlformats.org/officeDocument/2006/math">
                    <m:r>
                      <a:rPr lang="vi-VN" sz="4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4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4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vi-VN" sz="4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vi-VN" sz="4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4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4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vi-VN" sz="4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+5</m:t>
                    </m:r>
                  </m:oMath>
                </a14:m>
                <a:r>
                  <a:rPr lang="vi-VN" sz="4800" dirty="0">
                    <a:solidFill>
                      <a:schemeClr val="bg1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. Tính </a:t>
                </a:r>
                <a14:m>
                  <m:oMath xmlns:m="http://schemas.openxmlformats.org/officeDocument/2006/math">
                    <m:r>
                      <a:rPr lang="vi-VN" sz="4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vi-VN" sz="4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(0)</m:t>
                    </m:r>
                  </m:oMath>
                </a14:m>
                <a:r>
                  <a:rPr lang="vi-VN" sz="4800" dirty="0">
                    <a:solidFill>
                      <a:schemeClr val="bg1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?</a:t>
                </a:r>
                <a:endParaRPr lang="en-US" sz="4500" dirty="0">
                  <a:solidFill>
                    <a:schemeClr val="bg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3286" y="2597955"/>
                <a:ext cx="13693830" cy="1554593"/>
              </a:xfrm>
              <a:prstGeom prst="rect">
                <a:avLst/>
              </a:prstGeom>
              <a:blipFill>
                <a:blip r:embed="rId6"/>
                <a:stretch>
                  <a:fillRect l="-1869" r="-1825" b="-86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419600" y="5753100"/>
                <a:ext cx="1295400" cy="10266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en-US" sz="4300" kern="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300" b="0" i="1" kern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300" b="0" i="1" kern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300" b="0" i="1" kern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kumimoji="0" lang="en-US" sz="43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600" y="5753100"/>
                <a:ext cx="1295400" cy="1026691"/>
              </a:xfrm>
              <a:prstGeom prst="rect">
                <a:avLst/>
              </a:prstGeom>
              <a:blipFill>
                <a:blip r:embed="rId7"/>
                <a:stretch>
                  <a:fillRect l="-18310" b="-130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12147747" y="5889418"/>
                <a:ext cx="1194558" cy="7540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lang="en-US" sz="4300" kern="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4300" b="0" i="1" kern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5</m:t>
                    </m:r>
                  </m:oMath>
                </a14:m>
                <a:endParaRPr kumimoji="0" lang="en-US" sz="43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7747" y="5889418"/>
                <a:ext cx="1194558" cy="754053"/>
              </a:xfrm>
              <a:prstGeom prst="rect">
                <a:avLst/>
              </a:prstGeom>
              <a:blipFill>
                <a:blip r:embed="rId8"/>
                <a:stretch>
                  <a:fillRect l="-20408" t="-16129" b="-370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12065994" y="7684740"/>
                <a:ext cx="1276311" cy="13790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3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D.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300" b="0" i="1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300" b="0" i="1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4300" b="0" i="1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43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5994" y="7684740"/>
                <a:ext cx="1276311" cy="1379032"/>
              </a:xfrm>
              <a:prstGeom prst="rect">
                <a:avLst/>
              </a:prstGeom>
              <a:blipFill>
                <a:blip r:embed="rId9"/>
                <a:stretch>
                  <a:fillRect l="-18571" b="-9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656283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93"/>
            <a:ext cx="18288000" cy="10306707"/>
          </a:xfrm>
          <a:prstGeom prst="rect">
            <a:avLst/>
          </a:prstGeom>
        </p:spPr>
      </p:pic>
      <p:sp>
        <p:nvSpPr>
          <p:cNvPr id="9" name="Flowchart: Terminator 6"/>
          <p:cNvSpPr/>
          <p:nvPr/>
        </p:nvSpPr>
        <p:spPr>
          <a:xfrm>
            <a:off x="1325273" y="2007783"/>
            <a:ext cx="15819129" cy="3592917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lowchart: Terminator 6"/>
          <p:cNvSpPr/>
          <p:nvPr/>
        </p:nvSpPr>
        <p:spPr>
          <a:xfrm>
            <a:off x="10294684" y="6034650"/>
            <a:ext cx="6469316" cy="1664459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lowchart: Terminator 6"/>
          <p:cNvSpPr/>
          <p:nvPr/>
        </p:nvSpPr>
        <p:spPr>
          <a:xfrm>
            <a:off x="2369884" y="6061881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lowchart: Terminator 6"/>
          <p:cNvSpPr/>
          <p:nvPr/>
        </p:nvSpPr>
        <p:spPr>
          <a:xfrm>
            <a:off x="10363200" y="8115300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lowchart: Terminator 6"/>
          <p:cNvSpPr/>
          <p:nvPr/>
        </p:nvSpPr>
        <p:spPr>
          <a:xfrm>
            <a:off x="2369884" y="8127242"/>
            <a:ext cx="6469316" cy="166445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6246098" y="482076"/>
            <a:ext cx="1064526" cy="1064526"/>
            <a:chOff x="11169555" y="109182"/>
            <a:chExt cx="709684" cy="709684"/>
          </a:xfrm>
        </p:grpSpPr>
        <p:sp>
          <p:nvSpPr>
            <p:cNvPr id="22" name="Oval 21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162827" y="427557"/>
            <a:ext cx="1341524" cy="1341524"/>
            <a:chOff x="2461777" y="117916"/>
            <a:chExt cx="894349" cy="894349"/>
          </a:xfrm>
        </p:grpSpPr>
        <p:sp>
          <p:nvSpPr>
            <p:cNvPr id="34" name="Oval 33"/>
            <p:cNvSpPr/>
            <p:nvPr/>
          </p:nvSpPr>
          <p:spPr>
            <a:xfrm>
              <a:off x="2461777" y="117916"/>
              <a:ext cx="894349" cy="8943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570074" y="307850"/>
              <a:ext cx="64227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Key</a:t>
              </a:r>
              <a:endParaRPr kumimoji="0" lang="vi-VN" sz="4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031834" y="6022892"/>
                <a:ext cx="3145413" cy="13106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3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kumimoji="0" lang="en-US" sz="43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kumimoji="0" lang="en-US" sz="43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kumimoji="0" lang="en-US" sz="43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43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num>
                      <m:den>
                        <m:r>
                          <a:rPr kumimoji="0" lang="en-US" sz="43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15 000</m:t>
                        </m:r>
                      </m:den>
                    </m:f>
                  </m:oMath>
                </a14:m>
                <a:endParaRPr kumimoji="0" lang="en-US" sz="43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1834" y="6022892"/>
                <a:ext cx="3145413" cy="1310615"/>
              </a:xfrm>
              <a:prstGeom prst="rect">
                <a:avLst/>
              </a:prstGeom>
              <a:blipFill>
                <a:blip r:embed="rId5"/>
                <a:stretch>
                  <a:fillRect l="-7558" b="-9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1209085" y="8370823"/>
                <a:ext cx="5037014" cy="9622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1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180340" algn="l"/>
                    <a:tab pos="1795780" algn="l"/>
                    <a:tab pos="3420745" algn="l"/>
                  </a:tabLst>
                  <a:defRPr/>
                </a:pPr>
                <a:r>
                  <a:rPr kumimoji="0" lang="en-US" sz="43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kumimoji="0" lang="en-US" sz="43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kumimoji="0" lang="en-US" sz="43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kumimoji="0" lang="en-US" sz="43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kumimoji="0" lang="en-US" sz="43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 15 000</m:t>
                    </m:r>
                  </m:oMath>
                </a14:m>
                <a:r>
                  <a:rPr kumimoji="0" lang="en-US" sz="43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09085" y="8370823"/>
                <a:ext cx="5037014" cy="962251"/>
              </a:xfrm>
              <a:prstGeom prst="rect">
                <a:avLst/>
              </a:prstGeom>
              <a:blipFill>
                <a:blip r:embed="rId6"/>
                <a:stretch>
                  <a:fillRect l="-4843" b="-291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1828800" y="2251887"/>
                <a:ext cx="14917846" cy="27629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b="1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</a:t>
                </a:r>
                <a:r>
                  <a:rPr lang="en-US" sz="40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3. </a:t>
                </a:r>
                <a:r>
                  <a:rPr lang="vi-VN" sz="4000" dirty="0">
                    <a:solidFill>
                      <a:schemeClr val="bg1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Gọi </a:t>
                </a:r>
                <a14:m>
                  <m:oMath xmlns:m="http://schemas.openxmlformats.org/officeDocument/2006/math">
                    <m:r>
                      <a:rPr lang="vi-VN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vi-VN" sz="4000" dirty="0">
                    <a:solidFill>
                      <a:schemeClr val="bg1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là số </a:t>
                </a:r>
                <a14:m>
                  <m:oMath xmlns:m="http://schemas.openxmlformats.org/officeDocument/2006/math">
                    <m:r>
                      <a:rPr lang="vi-VN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𝑘𝑔</m:t>
                    </m:r>
                  </m:oMath>
                </a14:m>
                <a:r>
                  <a:rPr lang="vi-VN" sz="4000" dirty="0">
                    <a:solidFill>
                      <a:schemeClr val="bg1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gạo bán ra trong một ngày, gọi </a:t>
                </a:r>
                <a14:m>
                  <m:oMath xmlns:m="http://schemas.openxmlformats.org/officeDocument/2006/math">
                    <m:r>
                      <a:rPr lang="vi-VN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vi-VN" sz="4000" dirty="0">
                    <a:solidFill>
                      <a:schemeClr val="bg1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là số tiền thu được sau một ngày bán gạo. Nếu </a:t>
                </a:r>
                <a14:m>
                  <m:oMath xmlns:m="http://schemas.openxmlformats.org/officeDocument/2006/math">
                    <m:r>
                      <a:rPr lang="vi-VN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vi-VN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𝑘𝑔</m:t>
                    </m:r>
                  </m:oMath>
                </a14:m>
                <a:r>
                  <a:rPr lang="vi-VN" sz="4000" dirty="0">
                    <a:solidFill>
                      <a:schemeClr val="bg1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gạo bán với giá 15 000 đồng. Đâu là biểu diễn đúng về mối quan hệ của </a:t>
                </a:r>
                <a14:m>
                  <m:oMath xmlns:m="http://schemas.openxmlformats.org/officeDocument/2006/math">
                    <m:r>
                      <a:rPr lang="vi-VN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vi-VN" sz="4000" dirty="0">
                    <a:solidFill>
                      <a:schemeClr val="bg1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vi-VN" sz="4000" dirty="0">
                    <a:solidFill>
                      <a:schemeClr val="bg1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?</a:t>
                </a:r>
                <a:endParaRPr lang="en-US" sz="4000" dirty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2251887"/>
                <a:ext cx="14917846" cy="2762936"/>
              </a:xfrm>
              <a:prstGeom prst="rect">
                <a:avLst/>
              </a:prstGeom>
              <a:blipFill>
                <a:blip r:embed="rId7"/>
                <a:stretch>
                  <a:fillRect l="-1226" r="-1226" b="-79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1119462" y="6335532"/>
                <a:ext cx="4691156" cy="9622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3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kumimoji="0" lang="en-US" sz="43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kumimoji="0" lang="en-US" sz="43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kumimoji="0" lang="en-US" sz="43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kumimoji="0" lang="en-US" sz="43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=15 000</m:t>
                    </m:r>
                  </m:oMath>
                </a14:m>
                <a:r>
                  <a:rPr kumimoji="0" lang="en-US" sz="43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19462" y="6335532"/>
                <a:ext cx="4691156" cy="962251"/>
              </a:xfrm>
              <a:prstGeom prst="rect">
                <a:avLst/>
              </a:prstGeom>
              <a:blipFill>
                <a:blip r:embed="rId8"/>
                <a:stretch>
                  <a:fillRect l="-5065" b="-291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469087" y="7866907"/>
                <a:ext cx="4270913" cy="14585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30480" marR="30480" lvl="0" indent="0" algn="just" defTabSz="914400" rtl="0" eaLnBrk="1" fontAlgn="auto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3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kumimoji="0" lang="en-US" sz="43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kumimoji="0" lang="en-US" sz="43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kumimoji="0" lang="en-US" sz="43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kumimoji="0" lang="en-US" sz="43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 15 000</m:t>
                    </m:r>
                  </m:oMath>
                </a14:m>
                <a:r>
                  <a:rPr kumimoji="0" lang="en-US" sz="43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kumimoji="0" lang="en-US" sz="43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9087" y="7866907"/>
                <a:ext cx="4270913" cy="1458541"/>
              </a:xfrm>
              <a:prstGeom prst="rect">
                <a:avLst/>
              </a:prstGeom>
              <a:blipFill>
                <a:blip r:embed="rId9"/>
                <a:stretch>
                  <a:fillRect l="-4850" b="-192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195562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93"/>
            <a:ext cx="18288000" cy="10306707"/>
          </a:xfrm>
          <a:prstGeom prst="rect">
            <a:avLst/>
          </a:prstGeom>
        </p:spPr>
      </p:pic>
      <p:sp>
        <p:nvSpPr>
          <p:cNvPr id="9" name="Flowchart: Terminator 6"/>
          <p:cNvSpPr/>
          <p:nvPr/>
        </p:nvSpPr>
        <p:spPr>
          <a:xfrm>
            <a:off x="2155770" y="2007783"/>
            <a:ext cx="14608230" cy="3592917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lowchart: Terminator 6"/>
          <p:cNvSpPr/>
          <p:nvPr/>
        </p:nvSpPr>
        <p:spPr>
          <a:xfrm>
            <a:off x="10294684" y="6034650"/>
            <a:ext cx="6469316" cy="1664459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lowchart: Terminator 6"/>
          <p:cNvSpPr/>
          <p:nvPr/>
        </p:nvSpPr>
        <p:spPr>
          <a:xfrm>
            <a:off x="2141284" y="8191500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lowchart: Terminator 6"/>
          <p:cNvSpPr/>
          <p:nvPr/>
        </p:nvSpPr>
        <p:spPr>
          <a:xfrm>
            <a:off x="10363200" y="8115300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lowchart: Terminator 6"/>
          <p:cNvSpPr/>
          <p:nvPr/>
        </p:nvSpPr>
        <p:spPr>
          <a:xfrm>
            <a:off x="2104256" y="6087302"/>
            <a:ext cx="6469316" cy="166445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6246098" y="482076"/>
            <a:ext cx="1064526" cy="1064526"/>
            <a:chOff x="11169555" y="109182"/>
            <a:chExt cx="709684" cy="709684"/>
          </a:xfrm>
        </p:grpSpPr>
        <p:sp>
          <p:nvSpPr>
            <p:cNvPr id="22" name="Oval 21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162827" y="427557"/>
            <a:ext cx="1341524" cy="1341524"/>
            <a:chOff x="2461777" y="117916"/>
            <a:chExt cx="894349" cy="894349"/>
          </a:xfrm>
        </p:grpSpPr>
        <p:sp>
          <p:nvSpPr>
            <p:cNvPr id="34" name="Oval 33"/>
            <p:cNvSpPr/>
            <p:nvPr/>
          </p:nvSpPr>
          <p:spPr>
            <a:xfrm>
              <a:off x="2461777" y="117916"/>
              <a:ext cx="894349" cy="8943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570074" y="307850"/>
              <a:ext cx="64227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Key</a:t>
              </a:r>
              <a:endParaRPr kumimoji="0" lang="vi-VN" sz="4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3159353" y="6315867"/>
            <a:ext cx="4229043" cy="9622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  <a:spcAft>
                <a:spcPts val="600"/>
              </a:spcAft>
              <a:defRPr/>
            </a:pPr>
            <a:r>
              <a:rPr lang="en-US" sz="4300" kern="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750 000 </a:t>
            </a:r>
            <a:r>
              <a:rPr lang="en-US" sz="4300" kern="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endParaRPr kumimoji="0" lang="en-US" sz="43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2483808" y="2543059"/>
                <a:ext cx="13952153" cy="2188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30480"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4500" b="1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45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4. </a:t>
                </a:r>
                <a:r>
                  <a:rPr lang="vi-VN" sz="4800" dirty="0">
                    <a:solidFill>
                      <a:schemeClr val="bg1"/>
                    </a:solidFill>
                    <a:effectLst/>
                    <a:ea typeface="Times New Roman" panose="02020603050405020304" pitchFamily="18" charset="0"/>
                  </a:rPr>
                  <a:t>Với câu hỏi 3 bên trên, nếu một ngày bán được </a:t>
                </a:r>
                <a14:m>
                  <m:oMath xmlns:m="http://schemas.openxmlformats.org/officeDocument/2006/math">
                    <m:r>
                      <a:rPr lang="vi-VN" sz="4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50 </m:t>
                    </m:r>
                    <m:r>
                      <a:rPr lang="vi-VN" sz="4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𝑘𝑔</m:t>
                    </m:r>
                  </m:oMath>
                </a14:m>
                <a:r>
                  <a:rPr lang="vi-VN" sz="4800" dirty="0">
                    <a:solidFill>
                      <a:schemeClr val="bg1"/>
                    </a:solidFill>
                    <a:effectLst/>
                    <a:ea typeface="Times New Roman" panose="02020603050405020304" pitchFamily="18" charset="0"/>
                  </a:rPr>
                  <a:t> gạo thì số tiền thu được là?</a:t>
                </a:r>
                <a:endParaRPr lang="en-US" sz="4400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3808" y="2543059"/>
                <a:ext cx="13952153" cy="2188997"/>
              </a:xfrm>
              <a:prstGeom prst="rect">
                <a:avLst/>
              </a:prstGeom>
              <a:blipFill>
                <a:blip r:embed="rId5"/>
                <a:stretch>
                  <a:fillRect l="-1966" r="-1791" b="-12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85BE558D-B1D3-41F5-AA55-7273B717146B}"/>
              </a:ext>
            </a:extLst>
          </p:cNvPr>
          <p:cNvSpPr/>
          <p:nvPr/>
        </p:nvSpPr>
        <p:spPr>
          <a:xfrm>
            <a:off x="3261420" y="8457207"/>
            <a:ext cx="4229043" cy="9622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  <a:spcAft>
                <a:spcPts val="600"/>
              </a:spcAft>
              <a:defRPr/>
            </a:pPr>
            <a:r>
              <a:rPr lang="en-US" sz="4300" kern="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500 000 </a:t>
            </a:r>
            <a:r>
              <a:rPr lang="en-US" sz="4300" kern="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endParaRPr kumimoji="0" lang="en-US" sz="43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BD7392A-0748-E93D-86C4-7F1F5E74A3F6}"/>
              </a:ext>
            </a:extLst>
          </p:cNvPr>
          <p:cNvSpPr/>
          <p:nvPr/>
        </p:nvSpPr>
        <p:spPr>
          <a:xfrm>
            <a:off x="11468108" y="6284405"/>
            <a:ext cx="4259499" cy="9622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  <a:spcAft>
                <a:spcPts val="600"/>
              </a:spcAft>
              <a:defRPr/>
            </a:pPr>
            <a:r>
              <a:rPr lang="en-US" sz="4300" kern="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C. 300 000 </a:t>
            </a:r>
            <a:r>
              <a:rPr lang="en-US" sz="4300" kern="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endParaRPr kumimoji="0" lang="en-US" sz="43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03487F-30E6-0D47-CD3E-FD78DCD29379}"/>
              </a:ext>
            </a:extLst>
          </p:cNvPr>
          <p:cNvSpPr/>
          <p:nvPr/>
        </p:nvSpPr>
        <p:spPr>
          <a:xfrm>
            <a:off x="11468108" y="8340669"/>
            <a:ext cx="4259499" cy="9622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  <a:spcAft>
                <a:spcPts val="600"/>
              </a:spcAft>
              <a:defRPr/>
            </a:pPr>
            <a:r>
              <a:rPr lang="en-US" sz="4300" kern="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D. 550 000 </a:t>
            </a:r>
            <a:r>
              <a:rPr lang="en-US" sz="4300" kern="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endParaRPr kumimoji="0" lang="en-US" sz="43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1819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93"/>
            <a:ext cx="18288000" cy="10306707"/>
          </a:xfrm>
          <a:prstGeom prst="rect">
            <a:avLst/>
          </a:prstGeom>
        </p:spPr>
      </p:pic>
      <p:sp>
        <p:nvSpPr>
          <p:cNvPr id="9" name="Flowchart: Terminator 6"/>
          <p:cNvSpPr/>
          <p:nvPr/>
        </p:nvSpPr>
        <p:spPr>
          <a:xfrm>
            <a:off x="1447800" y="1847744"/>
            <a:ext cx="15481824" cy="3818497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lowchart: Terminator 6"/>
          <p:cNvSpPr/>
          <p:nvPr/>
        </p:nvSpPr>
        <p:spPr>
          <a:xfrm>
            <a:off x="2195484" y="5993641"/>
            <a:ext cx="6469316" cy="1664459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lowchart: Terminator 6"/>
          <p:cNvSpPr/>
          <p:nvPr/>
        </p:nvSpPr>
        <p:spPr>
          <a:xfrm>
            <a:off x="10512082" y="8160281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lowchart: Terminator 6"/>
          <p:cNvSpPr/>
          <p:nvPr/>
        </p:nvSpPr>
        <p:spPr>
          <a:xfrm>
            <a:off x="10476209" y="6032202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Flowchart: Terminator 6"/>
          <p:cNvSpPr/>
          <p:nvPr/>
        </p:nvSpPr>
        <p:spPr>
          <a:xfrm>
            <a:off x="2195484" y="8087164"/>
            <a:ext cx="6469316" cy="166445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6246098" y="482076"/>
            <a:ext cx="1064526" cy="1064526"/>
            <a:chOff x="11169555" y="109182"/>
            <a:chExt cx="709684" cy="709684"/>
          </a:xfrm>
        </p:grpSpPr>
        <p:sp>
          <p:nvSpPr>
            <p:cNvPr id="22" name="Oval 21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162827" y="427557"/>
            <a:ext cx="1341524" cy="1341524"/>
            <a:chOff x="2461777" y="117916"/>
            <a:chExt cx="894349" cy="894349"/>
          </a:xfrm>
        </p:grpSpPr>
        <p:sp>
          <p:nvSpPr>
            <p:cNvPr id="34" name="Oval 33"/>
            <p:cNvSpPr/>
            <p:nvPr/>
          </p:nvSpPr>
          <p:spPr>
            <a:xfrm>
              <a:off x="2461777" y="117916"/>
              <a:ext cx="894349" cy="8943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570074" y="307850"/>
              <a:ext cx="64227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Key</a:t>
              </a:r>
              <a:endParaRPr kumimoji="0" lang="vi-VN" sz="4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1828800" y="1990634"/>
                <a:ext cx="14902781" cy="34926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3800" b="1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38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5.</a:t>
                </a:r>
                <a:r>
                  <a:rPr lang="en-US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 ô </a:t>
                </a:r>
                <a:r>
                  <a:rPr lang="fr-FR" sz="3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tô</a:t>
                </a:r>
                <a:r>
                  <a:rPr lang="fr-FR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</a:t>
                </a:r>
                <a:r>
                  <a:rPr lang="fr-FR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fr-FR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fr-FR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fr-FR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fr-FR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fr-FR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fr-FR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fr-FR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</m:t>
                    </m:r>
                    <m:r>
                      <a:rPr lang="fr-FR" sz="3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a:rPr lang="fr-FR" sz="3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𝑠</m:t>
                    </m:r>
                    <m:r>
                      <a:rPr lang="fr-FR" sz="3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(</m:t>
                    </m:r>
                    <m:r>
                      <a:rPr lang="fr-FR" sz="3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𝑘𝑚</m:t>
                    </m:r>
                    <m:r>
                      <a:rPr lang="fr-FR" sz="3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). </m:t>
                    </m:r>
                  </m:oMath>
                </a14:m>
                <a:r>
                  <a:rPr lang="fr-FR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Ô </a:t>
                </a:r>
                <a:r>
                  <a:rPr lang="fr-FR" sz="3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tô</a:t>
                </a:r>
                <a:r>
                  <a:rPr lang="fr-FR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di </a:t>
                </a:r>
                <a:r>
                  <a:rPr lang="fr-FR" sz="3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chuyển</a:t>
                </a:r>
                <a:r>
                  <a:rPr lang="fr-FR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fr-FR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fr-FR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fr-FR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vận</a:t>
                </a:r>
                <a:r>
                  <a:rPr lang="fr-FR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tốc</a:t>
                </a:r>
                <a:r>
                  <a:rPr lang="fr-FR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</a:t>
                </a:r>
                <a14:m>
                  <m:oMath xmlns:m="http://schemas.openxmlformats.org/officeDocument/2006/math">
                    <m:r>
                      <a:rPr lang="fr-FR" sz="3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40 </m:t>
                    </m:r>
                    <m:r>
                      <a:rPr lang="fr-FR" sz="3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𝑘𝑚</m:t>
                    </m:r>
                    <m:r>
                      <a:rPr lang="fr-FR" sz="3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fr-FR" sz="3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</m:t>
                    </m:r>
                  </m:oMath>
                </a14:m>
                <a:r>
                  <a:rPr lang="fr-FR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fr-FR" sz="3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Gọi</a:t>
                </a:r>
                <a:r>
                  <a:rPr lang="fr-FR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mốc</a:t>
                </a:r>
                <a:r>
                  <a:rPr lang="fr-FR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thời</a:t>
                </a:r>
                <a:r>
                  <a:rPr lang="fr-FR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gian</a:t>
                </a:r>
                <a:r>
                  <a:rPr lang="fr-FR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</a:t>
                </a:r>
                <a:r>
                  <a:rPr lang="fr-FR" sz="3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lúc</a:t>
                </a:r>
                <a:r>
                  <a:rPr lang="fr-FR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ô </a:t>
                </a:r>
                <a:r>
                  <a:rPr lang="fr-FR" sz="3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tô</a:t>
                </a:r>
                <a:r>
                  <a:rPr lang="fr-FR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bắt</a:t>
                </a:r>
                <a:r>
                  <a:rPr lang="fr-FR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đầu</a:t>
                </a:r>
                <a:r>
                  <a:rPr lang="fr-FR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xuất</a:t>
                </a:r>
                <a:r>
                  <a:rPr lang="fr-FR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phát</a:t>
                </a:r>
                <a:r>
                  <a:rPr lang="fr-FR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fr-FR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fr-FR" sz="3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fr-FR" sz="3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fr-FR" sz="3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fr-FR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 </a:t>
                </a:r>
                <a:r>
                  <a:rPr lang="fr-FR" sz="3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thời</a:t>
                </a:r>
                <a:r>
                  <a:rPr lang="fr-FR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fr-FR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ô </a:t>
                </a:r>
                <a:r>
                  <a:rPr lang="fr-FR" sz="3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tô</a:t>
                </a:r>
                <a:r>
                  <a:rPr lang="fr-FR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</a:t>
                </a:r>
                <a:r>
                  <a:rPr lang="fr-FR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ở </a:t>
                </a:r>
                <a:r>
                  <a:rPr lang="fr-FR" sz="3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vị</a:t>
                </a:r>
                <a:r>
                  <a:rPr lang="fr-FR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trí</a:t>
                </a:r>
                <a:r>
                  <a:rPr lang="fr-FR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bất</a:t>
                </a:r>
                <a:r>
                  <a:rPr lang="fr-FR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kì</a:t>
                </a:r>
                <a:r>
                  <a:rPr lang="fr-FR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trên</a:t>
                </a:r>
                <a:r>
                  <a:rPr lang="fr-FR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fr-FR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</m:t>
                    </m:r>
                  </m:oMath>
                </a14:m>
                <a:r>
                  <a:rPr lang="fr-FR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fr-FR" sz="3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Hãy</a:t>
                </a:r>
                <a:r>
                  <a:rPr lang="fr-FR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xác</a:t>
                </a:r>
                <a:r>
                  <a:rPr lang="fr-FR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fr-FR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hàm</a:t>
                </a:r>
                <a:r>
                  <a:rPr lang="fr-FR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fr-FR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fr-FR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thị </a:t>
                </a:r>
                <a:r>
                  <a:rPr lang="fr-FR" sz="3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mối</a:t>
                </a:r>
                <a:r>
                  <a:rPr lang="fr-FR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quan</a:t>
                </a:r>
                <a:r>
                  <a:rPr lang="fr-FR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hệ</a:t>
                </a:r>
                <a:r>
                  <a:rPr lang="fr-FR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giữa</a:t>
                </a:r>
                <a:r>
                  <a:rPr lang="fr-FR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𝑠</m:t>
                    </m:r>
                  </m:oMath>
                </a14:m>
                <a:r>
                  <a:rPr lang="fr-FR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fr-FR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</m:oMath>
                </a14:m>
                <a:r>
                  <a:rPr lang="fr-FR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?</a:t>
                </a:r>
                <a:endParaRPr lang="en-US" sz="3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1990634"/>
                <a:ext cx="14902781" cy="3492623"/>
              </a:xfrm>
              <a:prstGeom prst="rect">
                <a:avLst/>
              </a:prstGeom>
              <a:blipFill>
                <a:blip r:embed="rId6"/>
                <a:stretch>
                  <a:fillRect l="-1350" r="-1309" b="-61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214777" y="6236778"/>
                <a:ext cx="2430730" cy="10316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43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kumimoji="0" lang="en-US" sz="43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kumimoji="0" lang="en-US" sz="43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𝑠</m:t>
                    </m:r>
                    <m:r>
                      <a:rPr kumimoji="0" lang="en-US" sz="43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kumimoji="0" lang="en-US" sz="43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43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40</m:t>
                        </m:r>
                      </m:num>
                      <m:den>
                        <m:r>
                          <a:rPr kumimoji="0" lang="en-US" sz="43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𝑡</m:t>
                        </m:r>
                      </m:den>
                    </m:f>
                  </m:oMath>
                </a14:m>
                <a:endParaRPr kumimoji="0" lang="en-US" sz="43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4777" y="6236778"/>
                <a:ext cx="2430730" cy="1031629"/>
              </a:xfrm>
              <a:prstGeom prst="rect">
                <a:avLst/>
              </a:prstGeom>
              <a:blipFill>
                <a:blip r:embed="rId7"/>
                <a:stretch>
                  <a:fillRect l="-9774" b="-12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6C82638-021F-53D2-FCC9-75D2744F35C3}"/>
                  </a:ext>
                </a:extLst>
              </p:cNvPr>
              <p:cNvSpPr/>
              <p:nvPr/>
            </p:nvSpPr>
            <p:spPr>
              <a:xfrm>
                <a:off x="4214777" y="8606287"/>
                <a:ext cx="3012171" cy="7540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4300" kern="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</a:t>
                </a:r>
                <a:r>
                  <a:rPr kumimoji="0" lang="fr-FR" sz="43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r>
                      <a:rPr kumimoji="0" lang="en-US" sz="43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kumimoji="0" lang="en-US" sz="43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𝑠</m:t>
                    </m:r>
                    <m:r>
                      <a:rPr kumimoji="0" lang="en-US" sz="43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=40. </m:t>
                    </m:r>
                    <m:r>
                      <a:rPr kumimoji="0" lang="en-US" sz="43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𝑡</m:t>
                    </m:r>
                  </m:oMath>
                </a14:m>
                <a:endParaRPr kumimoji="0" lang="en-US" sz="43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6C82638-021F-53D2-FCC9-75D2744F35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4777" y="8606287"/>
                <a:ext cx="3012171" cy="754053"/>
              </a:xfrm>
              <a:prstGeom prst="rect">
                <a:avLst/>
              </a:prstGeom>
              <a:blipFill>
                <a:blip r:embed="rId8"/>
                <a:stretch>
                  <a:fillRect l="-7879" t="-16260" b="-38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DCD09880-EABB-D023-538A-1E241B4E1E7D}"/>
                  </a:ext>
                </a:extLst>
              </p:cNvPr>
              <p:cNvSpPr/>
              <p:nvPr/>
            </p:nvSpPr>
            <p:spPr>
              <a:xfrm>
                <a:off x="12268200" y="6353667"/>
                <a:ext cx="2461187" cy="10241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4300" kern="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</a:t>
                </a:r>
                <a:r>
                  <a:rPr kumimoji="0" lang="fr-FR" sz="43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r>
                      <a:rPr kumimoji="0" lang="en-US" sz="43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kumimoji="0" lang="en-US" sz="43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𝑠</m:t>
                    </m:r>
                    <m:r>
                      <a:rPr kumimoji="0" lang="en-US" sz="43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kumimoji="0" lang="en-US" sz="43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43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𝑡</m:t>
                        </m:r>
                      </m:num>
                      <m:den>
                        <m:r>
                          <a:rPr kumimoji="0" lang="en-US" sz="43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40</m:t>
                        </m:r>
                      </m:den>
                    </m:f>
                  </m:oMath>
                </a14:m>
                <a:endParaRPr kumimoji="0" lang="en-US" sz="43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DCD09880-EABB-D023-538A-1E241B4E1E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68200" y="6353667"/>
                <a:ext cx="2461187" cy="1024127"/>
              </a:xfrm>
              <a:prstGeom prst="rect">
                <a:avLst/>
              </a:prstGeom>
              <a:blipFill>
                <a:blip r:embed="rId9"/>
                <a:stretch>
                  <a:fillRect l="-9926" t="-595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4F9B403-0662-C7DE-8376-92F077ED5434}"/>
                  </a:ext>
                </a:extLst>
              </p:cNvPr>
              <p:cNvSpPr/>
              <p:nvPr/>
            </p:nvSpPr>
            <p:spPr>
              <a:xfrm>
                <a:off x="12268200" y="8723176"/>
                <a:ext cx="2786597" cy="7540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4300" kern="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</a:t>
                </a:r>
                <a:r>
                  <a:rPr kumimoji="0" lang="fr-FR" sz="43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r>
                      <a:rPr kumimoji="0" lang="en-US" sz="43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kumimoji="0" lang="en-US" sz="43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𝑠</m:t>
                    </m:r>
                    <m:r>
                      <a:rPr kumimoji="0" lang="en-US" sz="43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kumimoji="0" lang="en-US" sz="43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43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40</m:t>
                        </m:r>
                      </m:e>
                      <m:sup>
                        <m:r>
                          <a:rPr kumimoji="0" lang="en-US" sz="43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𝑡</m:t>
                        </m:r>
                      </m:sup>
                    </m:sSup>
                  </m:oMath>
                </a14:m>
                <a:endParaRPr kumimoji="0" lang="en-US" sz="43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4F9B403-0662-C7DE-8376-92F077ED54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68200" y="8723176"/>
                <a:ext cx="2786597" cy="754053"/>
              </a:xfrm>
              <a:prstGeom prst="rect">
                <a:avLst/>
              </a:prstGeom>
              <a:blipFill>
                <a:blip r:embed="rId10"/>
                <a:stretch>
                  <a:fillRect l="-8753" t="-16129" b="-370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074108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1476">
            <a:off x="10698579" y="676134"/>
            <a:ext cx="7519974" cy="9070145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600200" y="1208963"/>
            <a:ext cx="14630400" cy="8004490"/>
          </a:xfrm>
          <a:prstGeom prst="rect">
            <a:avLst/>
          </a:prstGeom>
          <a:solidFill>
            <a:srgbClr val="F6F6E9"/>
          </a:solidFill>
        </p:spPr>
        <p:txBody>
          <a:bodyPr/>
          <a:lstStyle/>
          <a:p>
            <a:endParaRPr lang="en-US"/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800000">
            <a:off x="1371600" y="952500"/>
            <a:ext cx="1294758" cy="137209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161544" y="7986232"/>
            <a:ext cx="1294758" cy="137209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409948" y="2227606"/>
            <a:ext cx="15063537" cy="146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7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CHƯƠNG I</a:t>
            </a:r>
            <a:r>
              <a:rPr kumimoji="0" lang="en-US" sz="67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r>
              <a:rPr kumimoji="0" lang="vi-VN" sz="67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0" lang="en-US" sz="67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HÀM SỐ VÀ ĐỒ THỊ</a:t>
            </a:r>
            <a:endParaRPr kumimoji="0" lang="vi-VN" sz="67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18977" y="4158469"/>
            <a:ext cx="13845478" cy="3085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Bef>
                <a:spcPts val="1200"/>
              </a:spcBef>
              <a:defRPr/>
            </a:pPr>
            <a:r>
              <a:rPr lang="en-US" sz="6500" b="1" kern="0" dirty="0">
                <a:solidFill>
                  <a:srgbClr val="1F497D">
                    <a:lumMod val="60000"/>
                    <a:lumOff val="40000"/>
                  </a:srgb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b="1" u="sng" kern="0" dirty="0">
                <a:solidFill>
                  <a:srgbClr val="1F497D">
                    <a:lumMod val="60000"/>
                    <a:lumOff val="40000"/>
                  </a:srgb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TIẾT:30; 31:</a:t>
            </a:r>
          </a:p>
          <a:p>
            <a:pPr lvl="0" algn="ctr">
              <a:lnSpc>
                <a:spcPct val="150000"/>
              </a:lnSpc>
              <a:spcBef>
                <a:spcPts val="1200"/>
              </a:spcBef>
              <a:defRPr/>
            </a:pPr>
            <a:r>
              <a:rPr lang="en-US" sz="6500" b="1" kern="0" dirty="0">
                <a:solidFill>
                  <a:srgbClr val="1F497D">
                    <a:lumMod val="60000"/>
                    <a:lumOff val="40000"/>
                  </a:srgb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500" b="1" kern="0" dirty="0">
                <a:solidFill>
                  <a:srgbClr val="1F497D">
                    <a:lumMod val="60000"/>
                    <a:lumOff val="40000"/>
                  </a:srgb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BÀI 1: </a:t>
            </a:r>
            <a:r>
              <a:rPr lang="en-US" sz="6500" b="1" kern="0" dirty="0">
                <a:solidFill>
                  <a:srgbClr val="1F497D">
                    <a:lumMod val="60000"/>
                    <a:lumOff val="40000"/>
                  </a:srgb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HÀM SỐ</a:t>
            </a:r>
            <a:endParaRPr kumimoji="0" lang="en-US" sz="6500" b="1" i="0" u="none" strike="noStrike" kern="0" cap="none" spc="0" normalizeH="0" baseline="0" noProof="0" dirty="0">
              <a:ln>
                <a:noFill/>
              </a:ln>
              <a:solidFill>
                <a:srgbClr val="1F497D">
                  <a:lumMod val="60000"/>
                  <a:lumOff val="40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490" y="7090105"/>
            <a:ext cx="4151736" cy="290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266537"/>
      </p:ext>
    </p:extLst>
  </p:cSld>
  <p:clrMapOvr>
    <a:masterClrMapping/>
  </p:clrMapOvr>
  <p:transition spd="med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6726468" y="151832"/>
            <a:ext cx="1294758" cy="1372094"/>
          </a:xfrm>
          <a:prstGeom prst="rect">
            <a:avLst/>
          </a:prstGeom>
        </p:spPr>
      </p:pic>
      <p:pic>
        <p:nvPicPr>
          <p:cNvPr id="5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219155" y="8785934"/>
            <a:ext cx="1294758" cy="137209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443000" y="190500"/>
            <a:ext cx="4772019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(SGK – tr58)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316253"/>
            <a:ext cx="1390008" cy="92667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15715" y="5923219"/>
            <a:ext cx="2460839" cy="47655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559F57-E7B9-FE03-10F6-273CF2623845}"/>
              </a:ext>
            </a:extLst>
          </p:cNvPr>
          <p:cNvSpPr txBox="1"/>
          <p:nvPr/>
        </p:nvSpPr>
        <p:spPr>
          <a:xfrm>
            <a:off x="1347306" y="1240381"/>
            <a:ext cx="15992796" cy="1839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 b="0" i="0" dirty="0">
                <a:solidFill>
                  <a:srgbClr val="000000"/>
                </a:solidFill>
                <a:effectLst/>
              </a:rPr>
              <a:t>Đại lượng y có phải là hàm số của đại lượng x hay không nếu bảng giá trị tương ứng của chúng được cho bởi mỗi trường hợp sau:</a:t>
            </a:r>
            <a:endParaRPr lang="en-US" sz="4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4175DF-7DBD-ED87-76D6-75A36FF65709}"/>
              </a:ext>
            </a:extLst>
          </p:cNvPr>
          <p:cNvSpPr txBox="1"/>
          <p:nvPr/>
        </p:nvSpPr>
        <p:spPr>
          <a:xfrm>
            <a:off x="1053338" y="3195429"/>
            <a:ext cx="15992796" cy="9202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11">
                <a:extLst>
                  <a:ext uri="{FF2B5EF4-FFF2-40B4-BE49-F238E27FC236}">
                    <a16:creationId xmlns:a16="http://schemas.microsoft.com/office/drawing/2014/main" id="{105E7FDA-E58E-3C9C-8848-CA0CBA72795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67355218"/>
                  </p:ext>
                </p:extLst>
              </p:nvPr>
            </p:nvGraphicFramePr>
            <p:xfrm>
              <a:off x="2443000" y="4004115"/>
              <a:ext cx="12191998" cy="2291402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741714">
                      <a:extLst>
                        <a:ext uri="{9D8B030D-6E8A-4147-A177-3AD203B41FA5}">
                          <a16:colId xmlns:a16="http://schemas.microsoft.com/office/drawing/2014/main" val="247178053"/>
                        </a:ext>
                      </a:extLst>
                    </a:gridCol>
                    <a:gridCol w="1741714">
                      <a:extLst>
                        <a:ext uri="{9D8B030D-6E8A-4147-A177-3AD203B41FA5}">
                          <a16:colId xmlns:a16="http://schemas.microsoft.com/office/drawing/2014/main" val="4195990685"/>
                        </a:ext>
                      </a:extLst>
                    </a:gridCol>
                    <a:gridCol w="1741714">
                      <a:extLst>
                        <a:ext uri="{9D8B030D-6E8A-4147-A177-3AD203B41FA5}">
                          <a16:colId xmlns:a16="http://schemas.microsoft.com/office/drawing/2014/main" val="1403783473"/>
                        </a:ext>
                      </a:extLst>
                    </a:gridCol>
                    <a:gridCol w="1741714">
                      <a:extLst>
                        <a:ext uri="{9D8B030D-6E8A-4147-A177-3AD203B41FA5}">
                          <a16:colId xmlns:a16="http://schemas.microsoft.com/office/drawing/2014/main" val="345896211"/>
                        </a:ext>
                      </a:extLst>
                    </a:gridCol>
                    <a:gridCol w="1741714">
                      <a:extLst>
                        <a:ext uri="{9D8B030D-6E8A-4147-A177-3AD203B41FA5}">
                          <a16:colId xmlns:a16="http://schemas.microsoft.com/office/drawing/2014/main" val="1586981783"/>
                        </a:ext>
                      </a:extLst>
                    </a:gridCol>
                    <a:gridCol w="1741714">
                      <a:extLst>
                        <a:ext uri="{9D8B030D-6E8A-4147-A177-3AD203B41FA5}">
                          <a16:colId xmlns:a16="http://schemas.microsoft.com/office/drawing/2014/main" val="3931009101"/>
                        </a:ext>
                      </a:extLst>
                    </a:gridCol>
                    <a:gridCol w="1741714">
                      <a:extLst>
                        <a:ext uri="{9D8B030D-6E8A-4147-A177-3AD203B41FA5}">
                          <a16:colId xmlns:a16="http://schemas.microsoft.com/office/drawing/2014/main" val="909256990"/>
                        </a:ext>
                      </a:extLst>
                    </a:gridCol>
                  </a:tblGrid>
                  <a:tr h="114570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256072961"/>
                      </a:ext>
                    </a:extLst>
                  </a:tr>
                  <a:tr h="114570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𝑦</m:t>
                                </m:r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−2</m:t>
                                </m:r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dirty="0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−2</m:t>
                                </m:r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dirty="0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−2</m:t>
                                </m:r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dirty="0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−2</m:t>
                                </m:r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dirty="0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−2</m:t>
                                </m:r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−2</m:t>
                                </m:r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06353278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11">
                <a:extLst>
                  <a:ext uri="{FF2B5EF4-FFF2-40B4-BE49-F238E27FC236}">
                    <a16:creationId xmlns:a16="http://schemas.microsoft.com/office/drawing/2014/main" id="{105E7FDA-E58E-3C9C-8848-CA0CBA72795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67355218"/>
                  </p:ext>
                </p:extLst>
              </p:nvPr>
            </p:nvGraphicFramePr>
            <p:xfrm>
              <a:off x="2443000" y="4004115"/>
              <a:ext cx="12191998" cy="2291402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741714">
                      <a:extLst>
                        <a:ext uri="{9D8B030D-6E8A-4147-A177-3AD203B41FA5}">
                          <a16:colId xmlns:a16="http://schemas.microsoft.com/office/drawing/2014/main" val="247178053"/>
                        </a:ext>
                      </a:extLst>
                    </a:gridCol>
                    <a:gridCol w="1741714">
                      <a:extLst>
                        <a:ext uri="{9D8B030D-6E8A-4147-A177-3AD203B41FA5}">
                          <a16:colId xmlns:a16="http://schemas.microsoft.com/office/drawing/2014/main" val="4195990685"/>
                        </a:ext>
                      </a:extLst>
                    </a:gridCol>
                    <a:gridCol w="1741714">
                      <a:extLst>
                        <a:ext uri="{9D8B030D-6E8A-4147-A177-3AD203B41FA5}">
                          <a16:colId xmlns:a16="http://schemas.microsoft.com/office/drawing/2014/main" val="1403783473"/>
                        </a:ext>
                      </a:extLst>
                    </a:gridCol>
                    <a:gridCol w="1741714">
                      <a:extLst>
                        <a:ext uri="{9D8B030D-6E8A-4147-A177-3AD203B41FA5}">
                          <a16:colId xmlns:a16="http://schemas.microsoft.com/office/drawing/2014/main" val="345896211"/>
                        </a:ext>
                      </a:extLst>
                    </a:gridCol>
                    <a:gridCol w="1741714">
                      <a:extLst>
                        <a:ext uri="{9D8B030D-6E8A-4147-A177-3AD203B41FA5}">
                          <a16:colId xmlns:a16="http://schemas.microsoft.com/office/drawing/2014/main" val="1586981783"/>
                        </a:ext>
                      </a:extLst>
                    </a:gridCol>
                    <a:gridCol w="1741714">
                      <a:extLst>
                        <a:ext uri="{9D8B030D-6E8A-4147-A177-3AD203B41FA5}">
                          <a16:colId xmlns:a16="http://schemas.microsoft.com/office/drawing/2014/main" val="3931009101"/>
                        </a:ext>
                      </a:extLst>
                    </a:gridCol>
                    <a:gridCol w="1741714">
                      <a:extLst>
                        <a:ext uri="{9D8B030D-6E8A-4147-A177-3AD203B41FA5}">
                          <a16:colId xmlns:a16="http://schemas.microsoft.com/office/drawing/2014/main" val="909256990"/>
                        </a:ext>
                      </a:extLst>
                    </a:gridCol>
                  </a:tblGrid>
                  <a:tr h="114570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350" t="-529" r="-600350" b="-1005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256072961"/>
                      </a:ext>
                    </a:extLst>
                  </a:tr>
                  <a:tr h="114570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350" t="-101064" r="-600350" b="-10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100350" t="-101064" r="-500350" b="-10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200350" t="-101064" r="-400350" b="-10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301404" t="-101064" r="-301754" b="-10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400000" t="-101064" r="-200699" b="-10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500000" t="-101064" r="-100699" b="-10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600000" t="-101064" r="-699" b="-106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6353278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B66D3F09-51A3-5CC8-1461-9F6E0093A222}"/>
              </a:ext>
            </a:extLst>
          </p:cNvPr>
          <p:cNvSpPr txBox="1"/>
          <p:nvPr/>
        </p:nvSpPr>
        <p:spPr>
          <a:xfrm>
            <a:off x="1053338" y="6599255"/>
            <a:ext cx="15992796" cy="9202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e 11">
                <a:extLst>
                  <a:ext uri="{FF2B5EF4-FFF2-40B4-BE49-F238E27FC236}">
                    <a16:creationId xmlns:a16="http://schemas.microsoft.com/office/drawing/2014/main" id="{5A487FA7-CAA0-6D39-E8B6-F6A50ECA1E0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1853665"/>
                  </p:ext>
                </p:extLst>
              </p:nvPr>
            </p:nvGraphicFramePr>
            <p:xfrm>
              <a:off x="2443000" y="7407941"/>
              <a:ext cx="12191998" cy="2291402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741714">
                      <a:extLst>
                        <a:ext uri="{9D8B030D-6E8A-4147-A177-3AD203B41FA5}">
                          <a16:colId xmlns:a16="http://schemas.microsoft.com/office/drawing/2014/main" val="247178053"/>
                        </a:ext>
                      </a:extLst>
                    </a:gridCol>
                    <a:gridCol w="1741714">
                      <a:extLst>
                        <a:ext uri="{9D8B030D-6E8A-4147-A177-3AD203B41FA5}">
                          <a16:colId xmlns:a16="http://schemas.microsoft.com/office/drawing/2014/main" val="4195990685"/>
                        </a:ext>
                      </a:extLst>
                    </a:gridCol>
                    <a:gridCol w="1741714">
                      <a:extLst>
                        <a:ext uri="{9D8B030D-6E8A-4147-A177-3AD203B41FA5}">
                          <a16:colId xmlns:a16="http://schemas.microsoft.com/office/drawing/2014/main" val="1403783473"/>
                        </a:ext>
                      </a:extLst>
                    </a:gridCol>
                    <a:gridCol w="1741714">
                      <a:extLst>
                        <a:ext uri="{9D8B030D-6E8A-4147-A177-3AD203B41FA5}">
                          <a16:colId xmlns:a16="http://schemas.microsoft.com/office/drawing/2014/main" val="345896211"/>
                        </a:ext>
                      </a:extLst>
                    </a:gridCol>
                    <a:gridCol w="1741714">
                      <a:extLst>
                        <a:ext uri="{9D8B030D-6E8A-4147-A177-3AD203B41FA5}">
                          <a16:colId xmlns:a16="http://schemas.microsoft.com/office/drawing/2014/main" val="1586981783"/>
                        </a:ext>
                      </a:extLst>
                    </a:gridCol>
                    <a:gridCol w="1741714">
                      <a:extLst>
                        <a:ext uri="{9D8B030D-6E8A-4147-A177-3AD203B41FA5}">
                          <a16:colId xmlns:a16="http://schemas.microsoft.com/office/drawing/2014/main" val="3931009101"/>
                        </a:ext>
                      </a:extLst>
                    </a:gridCol>
                    <a:gridCol w="1741714">
                      <a:extLst>
                        <a:ext uri="{9D8B030D-6E8A-4147-A177-3AD203B41FA5}">
                          <a16:colId xmlns:a16="http://schemas.microsoft.com/office/drawing/2014/main" val="909256990"/>
                        </a:ext>
                      </a:extLst>
                    </a:gridCol>
                  </a:tblGrid>
                  <a:tr h="114570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256072961"/>
                      </a:ext>
                    </a:extLst>
                  </a:tr>
                  <a:tr h="114570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𝑦</m:t>
                                </m:r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−2</m:t>
                                </m:r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dirty="0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−3</m:t>
                                </m:r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dirty="0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−4</m:t>
                                </m:r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dirty="0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−5</m:t>
                                </m:r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dirty="0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−6</m:t>
                                </m:r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−7</m:t>
                                </m:r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06353278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e 11">
                <a:extLst>
                  <a:ext uri="{FF2B5EF4-FFF2-40B4-BE49-F238E27FC236}">
                    <a16:creationId xmlns:a16="http://schemas.microsoft.com/office/drawing/2014/main" id="{5A487FA7-CAA0-6D39-E8B6-F6A50ECA1E0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1853665"/>
                  </p:ext>
                </p:extLst>
              </p:nvPr>
            </p:nvGraphicFramePr>
            <p:xfrm>
              <a:off x="2443000" y="7407941"/>
              <a:ext cx="12191998" cy="2291402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741714">
                      <a:extLst>
                        <a:ext uri="{9D8B030D-6E8A-4147-A177-3AD203B41FA5}">
                          <a16:colId xmlns:a16="http://schemas.microsoft.com/office/drawing/2014/main" val="247178053"/>
                        </a:ext>
                      </a:extLst>
                    </a:gridCol>
                    <a:gridCol w="1741714">
                      <a:extLst>
                        <a:ext uri="{9D8B030D-6E8A-4147-A177-3AD203B41FA5}">
                          <a16:colId xmlns:a16="http://schemas.microsoft.com/office/drawing/2014/main" val="4195990685"/>
                        </a:ext>
                      </a:extLst>
                    </a:gridCol>
                    <a:gridCol w="1741714">
                      <a:extLst>
                        <a:ext uri="{9D8B030D-6E8A-4147-A177-3AD203B41FA5}">
                          <a16:colId xmlns:a16="http://schemas.microsoft.com/office/drawing/2014/main" val="1403783473"/>
                        </a:ext>
                      </a:extLst>
                    </a:gridCol>
                    <a:gridCol w="1741714">
                      <a:extLst>
                        <a:ext uri="{9D8B030D-6E8A-4147-A177-3AD203B41FA5}">
                          <a16:colId xmlns:a16="http://schemas.microsoft.com/office/drawing/2014/main" val="345896211"/>
                        </a:ext>
                      </a:extLst>
                    </a:gridCol>
                    <a:gridCol w="1741714">
                      <a:extLst>
                        <a:ext uri="{9D8B030D-6E8A-4147-A177-3AD203B41FA5}">
                          <a16:colId xmlns:a16="http://schemas.microsoft.com/office/drawing/2014/main" val="1586981783"/>
                        </a:ext>
                      </a:extLst>
                    </a:gridCol>
                    <a:gridCol w="1741714">
                      <a:extLst>
                        <a:ext uri="{9D8B030D-6E8A-4147-A177-3AD203B41FA5}">
                          <a16:colId xmlns:a16="http://schemas.microsoft.com/office/drawing/2014/main" val="3931009101"/>
                        </a:ext>
                      </a:extLst>
                    </a:gridCol>
                    <a:gridCol w="1741714">
                      <a:extLst>
                        <a:ext uri="{9D8B030D-6E8A-4147-A177-3AD203B41FA5}">
                          <a16:colId xmlns:a16="http://schemas.microsoft.com/office/drawing/2014/main" val="909256990"/>
                        </a:ext>
                      </a:extLst>
                    </a:gridCol>
                  </a:tblGrid>
                  <a:tr h="114570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7"/>
                          <a:stretch>
                            <a:fillRect l="-350" t="-529" r="-600350" b="-1005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256072961"/>
                      </a:ext>
                    </a:extLst>
                  </a:tr>
                  <a:tr h="114570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7"/>
                          <a:stretch>
                            <a:fillRect l="-350" t="-101064" r="-600350" b="-10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7"/>
                          <a:stretch>
                            <a:fillRect l="-100350" t="-101064" r="-500350" b="-10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7"/>
                          <a:stretch>
                            <a:fillRect l="-200350" t="-101064" r="-400350" b="-10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7"/>
                          <a:stretch>
                            <a:fillRect l="-301404" t="-101064" r="-301754" b="-10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7"/>
                          <a:stretch>
                            <a:fillRect l="-400000" t="-101064" r="-200699" b="-10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7"/>
                          <a:stretch>
                            <a:fillRect l="-500000" t="-101064" r="-100699" b="-10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7"/>
                          <a:stretch>
                            <a:fillRect l="-600000" t="-101064" r="-699" b="-106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63532789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80902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6" grpId="0"/>
      <p:bldP spid="7" grpId="0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6726468" y="151832"/>
            <a:ext cx="1294758" cy="1372094"/>
          </a:xfrm>
          <a:prstGeom prst="rect">
            <a:avLst/>
          </a:prstGeom>
        </p:spPr>
      </p:pic>
      <p:pic>
        <p:nvPicPr>
          <p:cNvPr id="5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219155" y="8785934"/>
            <a:ext cx="1294758" cy="137209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443000" y="190500"/>
            <a:ext cx="4772019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(SGK – tr58)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316253"/>
            <a:ext cx="1390008" cy="92667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15715" y="5923219"/>
            <a:ext cx="2460839" cy="47655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4175DF-7DBD-ED87-76D6-75A36FF65709}"/>
              </a:ext>
            </a:extLst>
          </p:cNvPr>
          <p:cNvSpPr txBox="1"/>
          <p:nvPr/>
        </p:nvSpPr>
        <p:spPr>
          <a:xfrm>
            <a:off x="2283758" y="1559369"/>
            <a:ext cx="1678642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11">
                <a:extLst>
                  <a:ext uri="{FF2B5EF4-FFF2-40B4-BE49-F238E27FC236}">
                    <a16:creationId xmlns:a16="http://schemas.microsoft.com/office/drawing/2014/main" id="{105E7FDA-E58E-3C9C-8848-CA0CBA72795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18274943"/>
                  </p:ext>
                </p:extLst>
              </p:nvPr>
            </p:nvGraphicFramePr>
            <p:xfrm>
              <a:off x="3623717" y="2759493"/>
              <a:ext cx="12191998" cy="2291402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741714">
                      <a:extLst>
                        <a:ext uri="{9D8B030D-6E8A-4147-A177-3AD203B41FA5}">
                          <a16:colId xmlns:a16="http://schemas.microsoft.com/office/drawing/2014/main" val="247178053"/>
                        </a:ext>
                      </a:extLst>
                    </a:gridCol>
                    <a:gridCol w="1741714">
                      <a:extLst>
                        <a:ext uri="{9D8B030D-6E8A-4147-A177-3AD203B41FA5}">
                          <a16:colId xmlns:a16="http://schemas.microsoft.com/office/drawing/2014/main" val="4195990685"/>
                        </a:ext>
                      </a:extLst>
                    </a:gridCol>
                    <a:gridCol w="1741714">
                      <a:extLst>
                        <a:ext uri="{9D8B030D-6E8A-4147-A177-3AD203B41FA5}">
                          <a16:colId xmlns:a16="http://schemas.microsoft.com/office/drawing/2014/main" val="1403783473"/>
                        </a:ext>
                      </a:extLst>
                    </a:gridCol>
                    <a:gridCol w="1741714">
                      <a:extLst>
                        <a:ext uri="{9D8B030D-6E8A-4147-A177-3AD203B41FA5}">
                          <a16:colId xmlns:a16="http://schemas.microsoft.com/office/drawing/2014/main" val="345896211"/>
                        </a:ext>
                      </a:extLst>
                    </a:gridCol>
                    <a:gridCol w="1741714">
                      <a:extLst>
                        <a:ext uri="{9D8B030D-6E8A-4147-A177-3AD203B41FA5}">
                          <a16:colId xmlns:a16="http://schemas.microsoft.com/office/drawing/2014/main" val="1586981783"/>
                        </a:ext>
                      </a:extLst>
                    </a:gridCol>
                    <a:gridCol w="1741714">
                      <a:extLst>
                        <a:ext uri="{9D8B030D-6E8A-4147-A177-3AD203B41FA5}">
                          <a16:colId xmlns:a16="http://schemas.microsoft.com/office/drawing/2014/main" val="3931009101"/>
                        </a:ext>
                      </a:extLst>
                    </a:gridCol>
                    <a:gridCol w="1741714">
                      <a:extLst>
                        <a:ext uri="{9D8B030D-6E8A-4147-A177-3AD203B41FA5}">
                          <a16:colId xmlns:a16="http://schemas.microsoft.com/office/drawing/2014/main" val="909256990"/>
                        </a:ext>
                      </a:extLst>
                    </a:gridCol>
                  </a:tblGrid>
                  <a:tr h="114570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256072961"/>
                      </a:ext>
                    </a:extLst>
                  </a:tr>
                  <a:tr h="114570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𝑦</m:t>
                                </m:r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−2</m:t>
                                </m:r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dirty="0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−2</m:t>
                                </m:r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dirty="0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−2</m:t>
                                </m:r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dirty="0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−2</m:t>
                                </m:r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dirty="0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−2</m:t>
                                </m:r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−2</m:t>
                                </m:r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06353278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11">
                <a:extLst>
                  <a:ext uri="{FF2B5EF4-FFF2-40B4-BE49-F238E27FC236}">
                    <a16:creationId xmlns:a16="http://schemas.microsoft.com/office/drawing/2014/main" id="{105E7FDA-E58E-3C9C-8848-CA0CBA72795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18274943"/>
                  </p:ext>
                </p:extLst>
              </p:nvPr>
            </p:nvGraphicFramePr>
            <p:xfrm>
              <a:off x="3623717" y="2759493"/>
              <a:ext cx="12191998" cy="2291402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741714">
                      <a:extLst>
                        <a:ext uri="{9D8B030D-6E8A-4147-A177-3AD203B41FA5}">
                          <a16:colId xmlns:a16="http://schemas.microsoft.com/office/drawing/2014/main" val="247178053"/>
                        </a:ext>
                      </a:extLst>
                    </a:gridCol>
                    <a:gridCol w="1741714">
                      <a:extLst>
                        <a:ext uri="{9D8B030D-6E8A-4147-A177-3AD203B41FA5}">
                          <a16:colId xmlns:a16="http://schemas.microsoft.com/office/drawing/2014/main" val="4195990685"/>
                        </a:ext>
                      </a:extLst>
                    </a:gridCol>
                    <a:gridCol w="1741714">
                      <a:extLst>
                        <a:ext uri="{9D8B030D-6E8A-4147-A177-3AD203B41FA5}">
                          <a16:colId xmlns:a16="http://schemas.microsoft.com/office/drawing/2014/main" val="1403783473"/>
                        </a:ext>
                      </a:extLst>
                    </a:gridCol>
                    <a:gridCol w="1741714">
                      <a:extLst>
                        <a:ext uri="{9D8B030D-6E8A-4147-A177-3AD203B41FA5}">
                          <a16:colId xmlns:a16="http://schemas.microsoft.com/office/drawing/2014/main" val="345896211"/>
                        </a:ext>
                      </a:extLst>
                    </a:gridCol>
                    <a:gridCol w="1741714">
                      <a:extLst>
                        <a:ext uri="{9D8B030D-6E8A-4147-A177-3AD203B41FA5}">
                          <a16:colId xmlns:a16="http://schemas.microsoft.com/office/drawing/2014/main" val="1586981783"/>
                        </a:ext>
                      </a:extLst>
                    </a:gridCol>
                    <a:gridCol w="1741714">
                      <a:extLst>
                        <a:ext uri="{9D8B030D-6E8A-4147-A177-3AD203B41FA5}">
                          <a16:colId xmlns:a16="http://schemas.microsoft.com/office/drawing/2014/main" val="3931009101"/>
                        </a:ext>
                      </a:extLst>
                    </a:gridCol>
                    <a:gridCol w="1741714">
                      <a:extLst>
                        <a:ext uri="{9D8B030D-6E8A-4147-A177-3AD203B41FA5}">
                          <a16:colId xmlns:a16="http://schemas.microsoft.com/office/drawing/2014/main" val="909256990"/>
                        </a:ext>
                      </a:extLst>
                    </a:gridCol>
                  </a:tblGrid>
                  <a:tr h="114570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350" t="-529" r="-600350" b="-1005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256072961"/>
                      </a:ext>
                    </a:extLst>
                  </a:tr>
                  <a:tr h="114570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350" t="-101064" r="-600350" b="-10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100350" t="-101064" r="-500350" b="-10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200350" t="-101064" r="-400350" b="-10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301404" t="-101064" r="-301754" b="-10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400000" t="-101064" r="-200699" b="-10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500000" t="-101064" r="-100699" b="-10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600000" t="-101064" r="-699" b="-106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6353278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ABB9F486-02EC-21CA-A79F-E8414D471119}"/>
              </a:ext>
            </a:extLst>
          </p:cNvPr>
          <p:cNvSpPr/>
          <p:nvPr/>
        </p:nvSpPr>
        <p:spPr>
          <a:xfrm>
            <a:off x="826591" y="1741439"/>
            <a:ext cx="11544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2AD5D97-A22B-E545-DE49-27566E5A90BF}"/>
                  </a:ext>
                </a:extLst>
              </p:cNvPr>
              <p:cNvSpPr txBox="1"/>
              <p:nvPr/>
            </p:nvSpPr>
            <p:spPr>
              <a:xfrm>
                <a:off x="1219200" y="5372100"/>
                <a:ext cx="14249400" cy="36972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Quan </a:t>
                </a:r>
                <a:r>
                  <a:rPr lang="fr-FR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sát</a:t>
                </a:r>
                <a:r>
                  <a:rPr lang="fr-FR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bảng</a:t>
                </a:r>
                <a:r>
                  <a:rPr lang="fr-FR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trên</a:t>
                </a:r>
                <a:r>
                  <a:rPr lang="fr-FR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ta </a:t>
                </a:r>
                <a:r>
                  <a:rPr lang="fr-FR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thấy</a:t>
                </a:r>
                <a:r>
                  <a:rPr lang="fr-FR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khi </a:t>
                </a:r>
                <a14:m>
                  <m:oMath xmlns:m="http://schemas.openxmlformats.org/officeDocument/2006/math">
                    <m:r>
                      <a:rPr lang="fr-FR" sz="4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4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1; </m:t>
                    </m:r>
                    <m:r>
                      <a:rPr lang="fr-FR" sz="4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4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2; </m:t>
                    </m:r>
                    <m:r>
                      <a:rPr lang="fr-FR" sz="4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4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3; </m:t>
                    </m:r>
                    <m:r>
                      <a:rPr lang="fr-FR" sz="4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4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4; </m:t>
                    </m:r>
                  </m:oMath>
                </a14:m>
                <a:endParaRPr lang="en-US" sz="4000" i="1" kern="100" dirty="0">
                  <a:effectLst/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14:m>
                  <m:oMath xmlns:m="http://schemas.openxmlformats.org/officeDocument/2006/math">
                    <m:r>
                      <a:rPr lang="fr-FR" sz="4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4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5; </m:t>
                    </m:r>
                    <m:r>
                      <a:rPr lang="fr-FR" sz="4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4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6</m:t>
                    </m:r>
                  </m:oMath>
                </a14:m>
                <a:r>
                  <a:rPr lang="fr-FR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thì</a:t>
                </a:r>
                <a:r>
                  <a:rPr lang="fr-FR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ta </a:t>
                </a:r>
                <a:r>
                  <a:rPr lang="fr-FR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đều</a:t>
                </a:r>
                <a:r>
                  <a:rPr lang="fr-FR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xác</a:t>
                </a:r>
                <a:r>
                  <a:rPr lang="fr-FR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định</a:t>
                </a:r>
                <a:r>
                  <a:rPr lang="fr-FR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 </a:t>
                </a:r>
                <a:r>
                  <a:rPr lang="fr-FR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</a:t>
                </a:r>
                <a:r>
                  <a:rPr lang="fr-FR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trị</a:t>
                </a:r>
                <a:r>
                  <a:rPr lang="fr-FR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fr-FR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4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fr-FR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</a:t>
                </a:r>
                <a14:m>
                  <m:oMath xmlns:m="http://schemas.openxmlformats.org/officeDocument/2006/math">
                    <m:r>
                      <a:rPr lang="fr-FR" sz="4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fr-FR" sz="4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− 2</m:t>
                    </m:r>
                  </m:oMath>
                </a14:m>
                <a:r>
                  <a:rPr lang="fr-FR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Vì</a:t>
                </a:r>
                <a:r>
                  <a:rPr lang="fr-FR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mỗi</a:t>
                </a:r>
                <a:r>
                  <a:rPr lang="fr-FR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</a:t>
                </a:r>
                <a:r>
                  <a:rPr lang="fr-FR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trị</a:t>
                </a:r>
                <a:r>
                  <a:rPr lang="fr-FR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fr-FR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4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fr-FR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ta </a:t>
                </a:r>
                <a:r>
                  <a:rPr lang="fr-FR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chỉ</a:t>
                </a:r>
                <a:r>
                  <a:rPr lang="fr-FR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xác</a:t>
                </a:r>
                <a:r>
                  <a:rPr lang="fr-FR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định</a:t>
                </a:r>
                <a:r>
                  <a:rPr lang="fr-FR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được</a:t>
                </a:r>
                <a:r>
                  <a:rPr lang="fr-FR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một</a:t>
                </a:r>
                <a:r>
                  <a:rPr lang="fr-FR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</a:t>
                </a:r>
                <a:r>
                  <a:rPr lang="fr-FR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trị</a:t>
                </a:r>
                <a:r>
                  <a:rPr lang="fr-FR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tương</a:t>
                </a:r>
                <a:r>
                  <a:rPr lang="fr-FR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ứng</a:t>
                </a:r>
                <a:r>
                  <a:rPr lang="fr-FR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fr-FR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4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fr-FR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nên</a:t>
                </a:r>
                <a:r>
                  <a:rPr lang="fr-FR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đại</a:t>
                </a:r>
                <a:r>
                  <a:rPr lang="fr-FR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lượng</a:t>
                </a:r>
                <a:r>
                  <a:rPr lang="fr-FR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4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fr-FR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</a:t>
                </a:r>
                <a:r>
                  <a:rPr lang="fr-FR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hàm</a:t>
                </a:r>
                <a:r>
                  <a:rPr lang="fr-FR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fr-FR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fr-FR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đại</a:t>
                </a:r>
                <a:r>
                  <a:rPr lang="fr-FR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lượng</a:t>
                </a:r>
                <a:r>
                  <a:rPr lang="fr-FR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4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4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400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2AD5D97-A22B-E545-DE49-27566E5A90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5372100"/>
                <a:ext cx="14249400" cy="3697231"/>
              </a:xfrm>
              <a:prstGeom prst="rect">
                <a:avLst/>
              </a:prstGeom>
              <a:blipFill>
                <a:blip r:embed="rId7"/>
                <a:stretch>
                  <a:fillRect l="-1497" r="-1454" b="-67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563137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6726468" y="151832"/>
            <a:ext cx="1294758" cy="1372094"/>
          </a:xfrm>
          <a:prstGeom prst="rect">
            <a:avLst/>
          </a:prstGeom>
        </p:spPr>
      </p:pic>
      <p:pic>
        <p:nvPicPr>
          <p:cNvPr id="5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219155" y="8785934"/>
            <a:ext cx="1294758" cy="137209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443000" y="190500"/>
            <a:ext cx="4772019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(SGK – tr58)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316253"/>
            <a:ext cx="1390008" cy="92667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15715" y="5923219"/>
            <a:ext cx="2460839" cy="47655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4175DF-7DBD-ED87-76D6-75A36FF65709}"/>
              </a:ext>
            </a:extLst>
          </p:cNvPr>
          <p:cNvSpPr txBox="1"/>
          <p:nvPr/>
        </p:nvSpPr>
        <p:spPr>
          <a:xfrm>
            <a:off x="2283758" y="1559369"/>
            <a:ext cx="1678642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11">
                <a:extLst>
                  <a:ext uri="{FF2B5EF4-FFF2-40B4-BE49-F238E27FC236}">
                    <a16:creationId xmlns:a16="http://schemas.microsoft.com/office/drawing/2014/main" id="{105E7FDA-E58E-3C9C-8848-CA0CBA72795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11420807"/>
                  </p:ext>
                </p:extLst>
              </p:nvPr>
            </p:nvGraphicFramePr>
            <p:xfrm>
              <a:off x="3623717" y="2759493"/>
              <a:ext cx="12191998" cy="2291402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741714">
                      <a:extLst>
                        <a:ext uri="{9D8B030D-6E8A-4147-A177-3AD203B41FA5}">
                          <a16:colId xmlns:a16="http://schemas.microsoft.com/office/drawing/2014/main" val="247178053"/>
                        </a:ext>
                      </a:extLst>
                    </a:gridCol>
                    <a:gridCol w="1741714">
                      <a:extLst>
                        <a:ext uri="{9D8B030D-6E8A-4147-A177-3AD203B41FA5}">
                          <a16:colId xmlns:a16="http://schemas.microsoft.com/office/drawing/2014/main" val="4195990685"/>
                        </a:ext>
                      </a:extLst>
                    </a:gridCol>
                    <a:gridCol w="1741714">
                      <a:extLst>
                        <a:ext uri="{9D8B030D-6E8A-4147-A177-3AD203B41FA5}">
                          <a16:colId xmlns:a16="http://schemas.microsoft.com/office/drawing/2014/main" val="1403783473"/>
                        </a:ext>
                      </a:extLst>
                    </a:gridCol>
                    <a:gridCol w="1741714">
                      <a:extLst>
                        <a:ext uri="{9D8B030D-6E8A-4147-A177-3AD203B41FA5}">
                          <a16:colId xmlns:a16="http://schemas.microsoft.com/office/drawing/2014/main" val="345896211"/>
                        </a:ext>
                      </a:extLst>
                    </a:gridCol>
                    <a:gridCol w="1741714">
                      <a:extLst>
                        <a:ext uri="{9D8B030D-6E8A-4147-A177-3AD203B41FA5}">
                          <a16:colId xmlns:a16="http://schemas.microsoft.com/office/drawing/2014/main" val="1586981783"/>
                        </a:ext>
                      </a:extLst>
                    </a:gridCol>
                    <a:gridCol w="1741714">
                      <a:extLst>
                        <a:ext uri="{9D8B030D-6E8A-4147-A177-3AD203B41FA5}">
                          <a16:colId xmlns:a16="http://schemas.microsoft.com/office/drawing/2014/main" val="3931009101"/>
                        </a:ext>
                      </a:extLst>
                    </a:gridCol>
                    <a:gridCol w="1741714">
                      <a:extLst>
                        <a:ext uri="{9D8B030D-6E8A-4147-A177-3AD203B41FA5}">
                          <a16:colId xmlns:a16="http://schemas.microsoft.com/office/drawing/2014/main" val="909256990"/>
                        </a:ext>
                      </a:extLst>
                    </a:gridCol>
                  </a:tblGrid>
                  <a:tr h="114570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256072961"/>
                      </a:ext>
                    </a:extLst>
                  </a:tr>
                  <a:tr h="114570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𝑦</m:t>
                                </m:r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−2</m:t>
                                </m:r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dirty="0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−3</m:t>
                                </m:r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dirty="0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−4</m:t>
                                </m:r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dirty="0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−5</m:t>
                                </m:r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dirty="0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−6</m:t>
                                </m:r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−7</m:t>
                                </m:r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06353278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11">
                <a:extLst>
                  <a:ext uri="{FF2B5EF4-FFF2-40B4-BE49-F238E27FC236}">
                    <a16:creationId xmlns:a16="http://schemas.microsoft.com/office/drawing/2014/main" id="{105E7FDA-E58E-3C9C-8848-CA0CBA72795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11420807"/>
                  </p:ext>
                </p:extLst>
              </p:nvPr>
            </p:nvGraphicFramePr>
            <p:xfrm>
              <a:off x="3623717" y="2759493"/>
              <a:ext cx="12191998" cy="2291402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741714">
                      <a:extLst>
                        <a:ext uri="{9D8B030D-6E8A-4147-A177-3AD203B41FA5}">
                          <a16:colId xmlns:a16="http://schemas.microsoft.com/office/drawing/2014/main" val="247178053"/>
                        </a:ext>
                      </a:extLst>
                    </a:gridCol>
                    <a:gridCol w="1741714">
                      <a:extLst>
                        <a:ext uri="{9D8B030D-6E8A-4147-A177-3AD203B41FA5}">
                          <a16:colId xmlns:a16="http://schemas.microsoft.com/office/drawing/2014/main" val="4195990685"/>
                        </a:ext>
                      </a:extLst>
                    </a:gridCol>
                    <a:gridCol w="1741714">
                      <a:extLst>
                        <a:ext uri="{9D8B030D-6E8A-4147-A177-3AD203B41FA5}">
                          <a16:colId xmlns:a16="http://schemas.microsoft.com/office/drawing/2014/main" val="1403783473"/>
                        </a:ext>
                      </a:extLst>
                    </a:gridCol>
                    <a:gridCol w="1741714">
                      <a:extLst>
                        <a:ext uri="{9D8B030D-6E8A-4147-A177-3AD203B41FA5}">
                          <a16:colId xmlns:a16="http://schemas.microsoft.com/office/drawing/2014/main" val="345896211"/>
                        </a:ext>
                      </a:extLst>
                    </a:gridCol>
                    <a:gridCol w="1741714">
                      <a:extLst>
                        <a:ext uri="{9D8B030D-6E8A-4147-A177-3AD203B41FA5}">
                          <a16:colId xmlns:a16="http://schemas.microsoft.com/office/drawing/2014/main" val="1586981783"/>
                        </a:ext>
                      </a:extLst>
                    </a:gridCol>
                    <a:gridCol w="1741714">
                      <a:extLst>
                        <a:ext uri="{9D8B030D-6E8A-4147-A177-3AD203B41FA5}">
                          <a16:colId xmlns:a16="http://schemas.microsoft.com/office/drawing/2014/main" val="3931009101"/>
                        </a:ext>
                      </a:extLst>
                    </a:gridCol>
                    <a:gridCol w="1741714">
                      <a:extLst>
                        <a:ext uri="{9D8B030D-6E8A-4147-A177-3AD203B41FA5}">
                          <a16:colId xmlns:a16="http://schemas.microsoft.com/office/drawing/2014/main" val="909256990"/>
                        </a:ext>
                      </a:extLst>
                    </a:gridCol>
                  </a:tblGrid>
                  <a:tr h="114570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350" t="-529" r="-600350" b="-1005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256072961"/>
                      </a:ext>
                    </a:extLst>
                  </a:tr>
                  <a:tr h="114570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350" t="-101064" r="-600350" b="-10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100350" t="-101064" r="-500350" b="-10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200350" t="-101064" r="-400350" b="-10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301404" t="-101064" r="-301754" b="-10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400000" t="-101064" r="-200699" b="-10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500000" t="-101064" r="-100699" b="-10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600000" t="-101064" r="-699" b="-106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6353278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ABB9F486-02EC-21CA-A79F-E8414D471119}"/>
              </a:ext>
            </a:extLst>
          </p:cNvPr>
          <p:cNvSpPr/>
          <p:nvPr/>
        </p:nvSpPr>
        <p:spPr>
          <a:xfrm>
            <a:off x="826591" y="1741439"/>
            <a:ext cx="11544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2AD5D97-A22B-E545-DE49-27566E5A90BF}"/>
                  </a:ext>
                </a:extLst>
              </p:cNvPr>
              <p:cNvSpPr txBox="1"/>
              <p:nvPr/>
            </p:nvSpPr>
            <p:spPr>
              <a:xfrm>
                <a:off x="1515511" y="5236106"/>
                <a:ext cx="13411200" cy="46462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Quan </a:t>
                </a:r>
                <a:r>
                  <a:rPr lang="fr-FR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sát</a:t>
                </a:r>
                <a:r>
                  <a:rPr lang="fr-F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bảng</a:t>
                </a:r>
                <a:r>
                  <a:rPr lang="fr-F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trên</a:t>
                </a:r>
                <a:r>
                  <a:rPr lang="fr-F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ta </a:t>
                </a:r>
                <a:r>
                  <a:rPr lang="fr-FR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thấy</a:t>
                </a:r>
                <a:r>
                  <a:rPr lang="fr-F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khi </a:t>
                </a:r>
                <a14:m>
                  <m:oMath xmlns:m="http://schemas.openxmlformats.org/officeDocument/2006/math">
                    <m:r>
                      <a:rPr lang="fr-F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=1; </m:t>
                    </m:r>
                    <m:r>
                      <a:rPr lang="fr-F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=2; </m:t>
                    </m:r>
                    <m:r>
                      <a:rPr lang="fr-F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=3; </m:t>
                    </m:r>
                    <m:r>
                      <a:rPr lang="fr-F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=4; </m:t>
                    </m:r>
                  </m:oMath>
                </a14:m>
                <a:endParaRPr lang="en-US" sz="4000" i="1" kern="100" dirty="0"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14:m>
                  <m:oMath xmlns:m="http://schemas.openxmlformats.org/officeDocument/2006/math">
                    <m:r>
                      <a:rPr lang="fr-F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=1; </m:t>
                    </m:r>
                    <m:r>
                      <a:rPr lang="fr-F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=5</m:t>
                    </m:r>
                  </m:oMath>
                </a14:m>
                <a:r>
                  <a:rPr lang="fr-F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thì</a:t>
                </a:r>
                <a:r>
                  <a:rPr lang="fr-F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ta </a:t>
                </a:r>
                <a:r>
                  <a:rPr lang="fr-FR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đều</a:t>
                </a:r>
                <a:r>
                  <a:rPr lang="fr-F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xác</a:t>
                </a:r>
                <a:r>
                  <a:rPr lang="fr-F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định</a:t>
                </a:r>
                <a:r>
                  <a:rPr lang="fr-F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 </a:t>
                </a:r>
                <a:r>
                  <a:rPr lang="fr-FR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</a:t>
                </a:r>
                <a:r>
                  <a:rPr lang="fr-F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trị</a:t>
                </a:r>
                <a:r>
                  <a:rPr lang="fr-F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fr-F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fr-F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lần</a:t>
                </a:r>
                <a:r>
                  <a:rPr lang="fr-F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lượt</a:t>
                </a:r>
                <a:r>
                  <a:rPr lang="fr-F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là: </a:t>
                </a:r>
                <a14:m>
                  <m:oMath xmlns:m="http://schemas.openxmlformats.org/officeDocument/2006/math">
                    <m:r>
                      <a:rPr lang="fr-F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fr-F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=− 2; </m:t>
                    </m:r>
                    <m:r>
                      <a:rPr lang="fr-F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fr-F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=− 3; </m:t>
                    </m:r>
                    <m:r>
                      <a:rPr lang="fr-F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fr-F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=− 4; </m:t>
                    </m:r>
                    <m:r>
                      <a:rPr lang="fr-F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fr-F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=− 5; </m:t>
                    </m:r>
                    <m:r>
                      <a:rPr lang="fr-F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fr-F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=− 6; </m:t>
                    </m:r>
                    <m:r>
                      <a:rPr lang="fr-F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fr-F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=− 7.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Vì</a:t>
                </a:r>
                <a:r>
                  <a:rPr lang="fr-F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mỗi</a:t>
                </a:r>
                <a:r>
                  <a:rPr lang="fr-F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</a:t>
                </a:r>
                <a:r>
                  <a:rPr lang="fr-F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trị</a:t>
                </a:r>
                <a:r>
                  <a:rPr lang="fr-F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fr-F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fr-F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ta </a:t>
                </a:r>
                <a:r>
                  <a:rPr lang="fr-FR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chỉ</a:t>
                </a:r>
                <a:r>
                  <a:rPr lang="fr-F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xác</a:t>
                </a:r>
                <a:r>
                  <a:rPr lang="fr-F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định</a:t>
                </a:r>
                <a:r>
                  <a:rPr lang="fr-F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được</a:t>
                </a:r>
                <a:r>
                  <a:rPr lang="fr-F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một</a:t>
                </a:r>
                <a:r>
                  <a:rPr lang="fr-F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</a:t>
                </a:r>
                <a:r>
                  <a:rPr lang="fr-F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trị</a:t>
                </a:r>
                <a:r>
                  <a:rPr lang="fr-F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tương</a:t>
                </a:r>
                <a:r>
                  <a:rPr lang="fr-F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ứng</a:t>
                </a:r>
                <a:r>
                  <a:rPr lang="fr-F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fr-F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fr-F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nên</a:t>
                </a:r>
                <a:r>
                  <a:rPr lang="fr-F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đại</a:t>
                </a:r>
                <a:r>
                  <a:rPr lang="fr-F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lượng</a:t>
                </a:r>
                <a:r>
                  <a:rPr lang="fr-F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fr-F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</a:t>
                </a:r>
                <a:r>
                  <a:rPr lang="fr-FR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hàm</a:t>
                </a:r>
                <a:r>
                  <a:rPr lang="fr-F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fr-F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fr-F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đại</a:t>
                </a:r>
                <a:r>
                  <a:rPr lang="fr-F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lượng</a:t>
                </a:r>
                <a:r>
                  <a:rPr lang="fr-F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fr-F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kern="1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2AD5D97-A22B-E545-DE49-27566E5A90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5511" y="5236106"/>
                <a:ext cx="13411200" cy="4646208"/>
              </a:xfrm>
              <a:prstGeom prst="rect">
                <a:avLst/>
              </a:prstGeom>
              <a:blipFill>
                <a:blip r:embed="rId7"/>
                <a:stretch>
                  <a:fillRect l="-1636" r="-1591" b="-47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31685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1297457" y="1337358"/>
            <a:ext cx="15693083" cy="8137363"/>
          </a:xfrm>
          <a:prstGeom prst="rect">
            <a:avLst/>
          </a:prstGeom>
          <a:solidFill>
            <a:srgbClr val="F6F6E9"/>
          </a:solidFill>
        </p:spPr>
        <p:txBody>
          <a:bodyPr/>
          <a:lstStyle/>
          <a:p>
            <a:endParaRPr lang="en-US"/>
          </a:p>
        </p:txBody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2256"/>
          <a:stretch>
            <a:fillRect/>
          </a:stretch>
        </p:blipFill>
        <p:spPr>
          <a:xfrm rot="1738756">
            <a:off x="12307396" y="-740069"/>
            <a:ext cx="8057164" cy="32443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74110">
            <a:off x="9138456" y="7856920"/>
            <a:ext cx="1490777" cy="27838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6140" y="630160"/>
            <a:ext cx="3493311" cy="141439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680516" y="1646520"/>
            <a:ext cx="5913620" cy="9622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3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3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(SGK – tr58)</a:t>
            </a:r>
            <a:endParaRPr lang="en-US" sz="4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5226445" y="7623232"/>
            <a:ext cx="2837214" cy="23805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D7DF696-A2DF-B2CA-6C0E-B39F834E24BD}"/>
                  </a:ext>
                </a:extLst>
              </p:cNvPr>
              <p:cNvSpPr txBox="1"/>
              <p:nvPr/>
            </p:nvSpPr>
            <p:spPr>
              <a:xfrm>
                <a:off x="1946355" y="3125255"/>
                <a:ext cx="14395288" cy="45615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4000" b="0" i="0" dirty="0">
                    <a:solidFill>
                      <a:srgbClr val="000000"/>
                    </a:solidFill>
                    <a:effectLst/>
                  </a:rPr>
                  <a:t>a) Cho hàm số </a:t>
                </a:r>
                <a14:m>
                  <m:oMath xmlns:m="http://schemas.openxmlformats.org/officeDocument/2006/math">
                    <m:r>
                      <a:rPr lang="vi-VN" sz="40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𝑦</m:t>
                    </m:r>
                    <m:r>
                      <a:rPr lang="vi-VN" sz="40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 = 2</m:t>
                    </m:r>
                    <m:r>
                      <a:rPr lang="vi-VN" sz="40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40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 + 10</m:t>
                    </m:r>
                  </m:oMath>
                </a14:m>
                <a:r>
                  <a:rPr lang="vi-VN" sz="4000" b="0" i="0" dirty="0">
                    <a:solidFill>
                      <a:srgbClr val="000000"/>
                    </a:solidFill>
                    <a:effectLst/>
                  </a:rPr>
                  <a:t>. Tìm giá trị của y tương ứng với mỗi giá trị sau của </a:t>
                </a:r>
                <a14:m>
                  <m:oMath xmlns:m="http://schemas.openxmlformats.org/officeDocument/2006/math">
                    <m:r>
                      <a:rPr lang="vi-VN" sz="40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vi-VN" sz="4000" b="0" i="0" dirty="0">
                    <a:solidFill>
                      <a:srgbClr val="000000"/>
                    </a:solidFill>
                    <a:effectLst/>
                  </a:rPr>
                  <a:t>:</a:t>
                </a:r>
              </a:p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000" b="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vi-VN" sz="4000" b="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=−5;</m:t>
                      </m:r>
                      <m:r>
                        <a:rPr lang="vi-VN" sz="4000" b="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vi-VN" sz="4000" b="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=0;</m:t>
                      </m:r>
                      <m:r>
                        <a:rPr lang="vi-VN" sz="4000" b="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vi-VN" sz="4000" b="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dirty="0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b="0" i="1" dirty="0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4000" b="0" i="1" dirty="0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vi-VN" sz="4000" b="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. </m:t>
                      </m:r>
                    </m:oMath>
                  </m:oMathPara>
                </a14:m>
                <a:endParaRPr lang="en-US" sz="4000" dirty="0">
                  <a:solidFill>
                    <a:srgbClr val="000000"/>
                  </a:solidFill>
                </a:endParaRPr>
              </a:p>
              <a:p>
                <a:pPr>
                  <a:lnSpc>
                    <a:spcPct val="150000"/>
                  </a:lnSpc>
                </a:pPr>
                <a:r>
                  <a:rPr lang="vi-VN" sz="4000" b="0" i="0" dirty="0">
                    <a:solidFill>
                      <a:srgbClr val="000000"/>
                    </a:solidFill>
                    <a:effectLst/>
                  </a:rPr>
                  <a:t>b) Cho hàm số </a:t>
                </a:r>
                <a14:m>
                  <m:oMath xmlns:m="http://schemas.openxmlformats.org/officeDocument/2006/math">
                    <m:r>
                      <a:rPr lang="vi-VN" sz="40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𝑓</m:t>
                    </m:r>
                    <m:r>
                      <a:rPr lang="vi-VN" sz="40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(</m:t>
                    </m:r>
                    <m:r>
                      <a:rPr lang="vi-VN" sz="40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40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) = −2</m:t>
                    </m:r>
                    <m:r>
                      <a:rPr lang="vi-VN" sz="40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4000" b="0" i="1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2</m:t>
                    </m:r>
                    <m:r>
                      <a:rPr lang="vi-VN" sz="4000" b="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 + 1. </m:t>
                    </m:r>
                    <m:r>
                      <a:rPr lang="vi-VN" sz="4000" b="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𝑇</m:t>
                    </m:r>
                    <m:r>
                      <a:rPr lang="vi-VN" sz="4000" b="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í</m:t>
                    </m:r>
                    <m:r>
                      <a:rPr lang="vi-VN" sz="4000" b="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𝑛h</m:t>
                    </m:r>
                    <m:r>
                      <a:rPr lang="vi-VN" sz="4000" b="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 </m:t>
                    </m:r>
                    <m:r>
                      <a:rPr lang="vi-VN" sz="4000" b="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𝑓</m:t>
                    </m:r>
                    <m:r>
                      <a:rPr lang="vi-VN" sz="4000" b="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(−1);</m:t>
                    </m:r>
                    <m:r>
                      <a:rPr lang="vi-VN" sz="4000" b="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𝑓</m:t>
                    </m:r>
                    <m:r>
                      <a:rPr lang="vi-VN" sz="4000" b="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(0);</m:t>
                    </m:r>
                    <m:r>
                      <a:rPr lang="vi-VN" sz="4000" b="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𝑓</m:t>
                    </m:r>
                    <m:r>
                      <a:rPr lang="vi-VN" sz="4000" b="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(13).</m:t>
                    </m:r>
                  </m:oMath>
                </a14:m>
                <a:endParaRPr lang="vi-VN" sz="4000" b="0" i="0" dirty="0">
                  <a:solidFill>
                    <a:srgbClr val="00000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D7DF696-A2DF-B2CA-6C0E-B39F834E24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6355" y="3125255"/>
                <a:ext cx="14395288" cy="4561570"/>
              </a:xfrm>
              <a:prstGeom prst="rect">
                <a:avLst/>
              </a:prstGeom>
              <a:blipFill>
                <a:blip r:embed="rId7"/>
                <a:stretch>
                  <a:fillRect l="-1482" r="-1482" b="-4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52149512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1297457" y="1337358"/>
            <a:ext cx="15693083" cy="8137363"/>
          </a:xfrm>
          <a:prstGeom prst="rect">
            <a:avLst/>
          </a:prstGeom>
          <a:solidFill>
            <a:srgbClr val="F6F6E9"/>
          </a:solidFill>
        </p:spPr>
        <p:txBody>
          <a:bodyPr/>
          <a:lstStyle/>
          <a:p>
            <a:endParaRPr lang="en-US"/>
          </a:p>
        </p:txBody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2256"/>
          <a:stretch>
            <a:fillRect/>
          </a:stretch>
        </p:blipFill>
        <p:spPr>
          <a:xfrm rot="1738756">
            <a:off x="12307396" y="-740069"/>
            <a:ext cx="8057164" cy="32443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74110">
            <a:off x="9058473" y="7885809"/>
            <a:ext cx="1490777" cy="27838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6140" y="630160"/>
            <a:ext cx="3493311" cy="141439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680516" y="1646520"/>
            <a:ext cx="5913620" cy="9622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3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3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(SGK – tr58)</a:t>
            </a:r>
            <a:endParaRPr lang="en-US" sz="4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826" y="8064080"/>
            <a:ext cx="2569323" cy="215574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5367907-542E-6E3D-AB1F-CDF311EE89A3}"/>
              </a:ext>
            </a:extLst>
          </p:cNvPr>
          <p:cNvSpPr/>
          <p:nvPr/>
        </p:nvSpPr>
        <p:spPr>
          <a:xfrm>
            <a:off x="8566757" y="2661348"/>
            <a:ext cx="11544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8D69E8B-3AEE-D8CC-3BA7-0E88B4454A3F}"/>
                  </a:ext>
                </a:extLst>
              </p:cNvPr>
              <p:cNvSpPr txBox="1"/>
              <p:nvPr/>
            </p:nvSpPr>
            <p:spPr>
              <a:xfrm>
                <a:off x="1494700" y="3695700"/>
                <a:ext cx="8106500" cy="39583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3800" kern="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endParaRPr lang="en-US" sz="3800" kern="100" dirty="0">
                  <a:effectLst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3800" kern="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+ Với </a:t>
                </a:r>
                <a14:m>
                  <m:oMath xmlns:m="http://schemas.openxmlformats.org/officeDocument/2006/math">
                    <m:r>
                      <a:rPr lang="vi-VN" sz="38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=−5</m:t>
                    </m:r>
                  </m:oMath>
                </a14:m>
                <a:r>
                  <a:rPr lang="vi-VN" sz="3800" kern="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8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vi-VN" sz="3800" kern="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8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=2.</m:t>
                    </m:r>
                    <m:d>
                      <m:d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8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−5</m:t>
                        </m:r>
                      </m:e>
                    </m:d>
                    <m:r>
                      <a:rPr lang="vi-VN" sz="38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+10=0</m:t>
                    </m:r>
                  </m:oMath>
                </a14:m>
                <a:endParaRPr lang="en-US" sz="3800" kern="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3800" kern="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+ Với </a:t>
                </a:r>
                <a14:m>
                  <m:oMath xmlns:m="http://schemas.openxmlformats.org/officeDocument/2006/math">
                    <m:r>
                      <a:rPr lang="vi-VN" sz="38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vi-VN" sz="3800" kern="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b="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vi-VN" sz="3800" kern="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8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=2. 0+10=10</m:t>
                    </m:r>
                  </m:oMath>
                </a14:m>
                <a:endParaRPr lang="en-US" sz="3800" kern="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3800" kern="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+ Với </a:t>
                </a:r>
                <a14:m>
                  <m:oMath xmlns:m="http://schemas.openxmlformats.org/officeDocument/2006/math">
                    <m:r>
                      <a:rPr lang="vi-VN" sz="38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8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38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vi-VN" sz="3800" kern="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b="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vi-VN" sz="3800" kern="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8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=2.</m:t>
                    </m:r>
                    <m:f>
                      <m:f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8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38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vi-VN" sz="38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+10=11</m:t>
                    </m:r>
                  </m:oMath>
                </a14:m>
                <a:endParaRPr lang="en-US" sz="3800" kern="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8D69E8B-3AEE-D8CC-3BA7-0E88B4454A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4700" y="3695700"/>
                <a:ext cx="8106500" cy="3958328"/>
              </a:xfrm>
              <a:prstGeom prst="rect">
                <a:avLst/>
              </a:prstGeom>
              <a:blipFill>
                <a:blip r:embed="rId7"/>
                <a:stretch>
                  <a:fillRect l="-2481" b="-1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FC0AC54-B3EC-7164-5735-9BCE1CF21379}"/>
                  </a:ext>
                </a:extLst>
              </p:cNvPr>
              <p:cNvSpPr txBox="1"/>
              <p:nvPr/>
            </p:nvSpPr>
            <p:spPr>
              <a:xfrm>
                <a:off x="9902212" y="3426924"/>
                <a:ext cx="6861788" cy="51455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3800" kern="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endParaRPr lang="en-US" sz="3800" kern="100" dirty="0">
                  <a:effectLst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3800" kern="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+ </a:t>
                </a:r>
                <a14:m>
                  <m:oMath xmlns:m="http://schemas.openxmlformats.org/officeDocument/2006/math">
                    <m:r>
                      <a:rPr lang="vi-VN" sz="38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8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e>
                    </m:d>
                    <m:r>
                      <a:rPr lang="vi-VN" sz="38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=−2.</m:t>
                    </m:r>
                    <m:sSup>
                      <m:sSup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8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vi-VN" sz="38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−1</m:t>
                            </m:r>
                          </m:e>
                        </m:d>
                      </m:e>
                      <m:sup>
                        <m:r>
                          <a:rPr lang="vi-VN" sz="38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38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+1=−1</m:t>
                    </m:r>
                  </m:oMath>
                </a14:m>
                <a:endParaRPr lang="en-US" sz="3800" kern="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3800" kern="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+ </a:t>
                </a:r>
                <a14:m>
                  <m:oMath xmlns:m="http://schemas.openxmlformats.org/officeDocument/2006/math">
                    <m:r>
                      <a:rPr lang="vi-VN" sz="38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8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</m:d>
                    <m:r>
                      <a:rPr lang="vi-VN" sz="38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</m:t>
                    </m:r>
                    <m:sSup>
                      <m:sSup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38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2.0</m:t>
                        </m:r>
                      </m:e>
                      <m:sup>
                        <m:r>
                          <a:rPr lang="vi-VN" sz="38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38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+1=1</m:t>
                    </m:r>
                  </m:oMath>
                </a14:m>
                <a:endParaRPr lang="en-US" sz="3800" kern="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3800" kern="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+ </a:t>
                </a:r>
                <a14:m>
                  <m:oMath xmlns:m="http://schemas.openxmlformats.org/officeDocument/2006/math">
                    <m:r>
                      <a:rPr lang="vi-VN" sz="38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8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d>
                    <m:r>
                      <a:rPr lang="vi-VN" sz="38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</m:t>
                    </m:r>
                    <m:sSup>
                      <m:sSup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38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2.1</m:t>
                        </m:r>
                      </m:e>
                      <m:sup>
                        <m:r>
                          <a:rPr lang="vi-VN" sz="38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38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+1=−1</m:t>
                    </m:r>
                  </m:oMath>
                </a14:m>
                <a:endParaRPr lang="en-US" sz="3800" kern="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3800" kern="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+ </a:t>
                </a:r>
                <a14:m>
                  <m:oMath xmlns:m="http://schemas.openxmlformats.org/officeDocument/2006/math">
                    <m:r>
                      <a:rPr lang="vi-VN" sz="38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38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vi-VN" sz="38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vi-VN" sz="38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  <m:r>
                      <a:rPr lang="vi-VN" sz="38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=−2. </m:t>
                    </m:r>
                    <m:sSup>
                      <m:sSup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8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38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vi-VN" sz="38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vi-VN" sz="38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vi-VN" sz="38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38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+1=</m:t>
                    </m:r>
                    <m:f>
                      <m:f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8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num>
                      <m:den>
                        <m:r>
                          <a:rPr lang="vi-VN" sz="38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</m:oMath>
                </a14:m>
                <a:endParaRPr lang="en-US" sz="3800" kern="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FC0AC54-B3EC-7164-5735-9BCE1CF213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2212" y="3426924"/>
                <a:ext cx="6861788" cy="5145576"/>
              </a:xfrm>
              <a:prstGeom prst="rect">
                <a:avLst/>
              </a:prstGeom>
              <a:blipFill>
                <a:blip r:embed="rId8"/>
                <a:stretch>
                  <a:fillRect l="-2931" b="-9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F50E962-538C-E3F7-9C46-69A668914882}"/>
              </a:ext>
            </a:extLst>
          </p:cNvPr>
          <p:cNvCxnSpPr/>
          <p:nvPr/>
        </p:nvCxnSpPr>
        <p:spPr>
          <a:xfrm>
            <a:off x="9677400" y="3695700"/>
            <a:ext cx="0" cy="5181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7160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utoShape 2"/>
          <p:cNvSpPr/>
          <p:nvPr/>
        </p:nvSpPr>
        <p:spPr>
          <a:xfrm rot="-5400000">
            <a:off x="3908987" y="4511113"/>
            <a:ext cx="10551944" cy="19131917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pic>
        <p:nvPicPr>
          <p:cNvPr id="2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81000" y="9278123"/>
            <a:ext cx="19136809" cy="10764455"/>
          </a:xfrm>
          <a:prstGeom prst="rect">
            <a:avLst/>
          </a:prstGeom>
        </p:spPr>
      </p:pic>
      <p:pic>
        <p:nvPicPr>
          <p:cNvPr id="25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72256"/>
          <a:stretch>
            <a:fillRect/>
          </a:stretch>
        </p:blipFill>
        <p:spPr>
          <a:xfrm rot="2125209">
            <a:off x="11736091" y="-879764"/>
            <a:ext cx="10330278" cy="3566225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3400736" y="2562614"/>
            <a:ext cx="11305864" cy="3952486"/>
            <a:chOff x="9144000" y="1901348"/>
            <a:chExt cx="7752726" cy="3054047"/>
          </a:xfrm>
        </p:grpSpPr>
        <p:sp>
          <p:nvSpPr>
            <p:cNvPr id="41" name="AutoShape 3"/>
            <p:cNvSpPr/>
            <p:nvPr/>
          </p:nvSpPr>
          <p:spPr>
            <a:xfrm>
              <a:off x="9144000" y="1901348"/>
              <a:ext cx="7752726" cy="3054047"/>
            </a:xfrm>
            <a:prstGeom prst="rect">
              <a:avLst/>
            </a:prstGeom>
            <a:solidFill>
              <a:srgbClr val="61A6A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AutoShape 7"/>
            <p:cNvSpPr/>
            <p:nvPr/>
          </p:nvSpPr>
          <p:spPr>
            <a:xfrm>
              <a:off x="9144000" y="1901348"/>
              <a:ext cx="7752726" cy="951331"/>
            </a:xfrm>
            <a:prstGeom prst="rect">
              <a:avLst/>
            </a:prstGeom>
            <a:solidFill>
              <a:srgbClr val="FFCE6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4" name="Rectangle 43"/>
          <p:cNvSpPr/>
          <p:nvPr/>
        </p:nvSpPr>
        <p:spPr>
          <a:xfrm>
            <a:off x="6908689" y="4229987"/>
            <a:ext cx="4289957" cy="1328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kumimoji="0" lang="en-US" sz="60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DỤNG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94" y="5004025"/>
            <a:ext cx="2533006" cy="371168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12496800" y="5676900"/>
            <a:ext cx="1635091" cy="18004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2040" y="-3040"/>
            <a:ext cx="1938696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687691"/>
      </p:ext>
    </p:extLst>
  </p:cSld>
  <p:clrMapOvr>
    <a:masterClrMapping/>
  </p:clrMapOvr>
  <p:transition spd="med">
    <p:circl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9448800"/>
          </a:xfrm>
          <a:prstGeom prst="rect">
            <a:avLst/>
          </a:prstGeom>
          <a:solidFill>
            <a:srgbClr val="F6F6E9"/>
          </a:solid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1676400" y="2300724"/>
                <a:ext cx="15544799" cy="60715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</a:pPr>
                <a:r>
                  <a:rPr lang="vi-VN" sz="4000" dirty="0">
                    <a:solidFill>
                      <a:srgbClr val="000000"/>
                    </a:solidFill>
                  </a:rPr>
                  <a:t>Cho một thanh kim loại đồng chất có khối lượng riêng là 7,8 g/cm</a:t>
                </a:r>
                <a:r>
                  <a:rPr lang="vi-VN" sz="4000" baseline="30000" dirty="0">
                    <a:solidFill>
                      <a:srgbClr val="000000"/>
                    </a:solidFill>
                  </a:rPr>
                  <a:t>3</a:t>
                </a:r>
                <a:r>
                  <a:rPr lang="vi-VN" sz="4000" dirty="0">
                    <a:solidFill>
                      <a:srgbClr val="000000"/>
                    </a:solidFill>
                  </a:rPr>
                  <a:t>.</a:t>
                </a:r>
              </a:p>
              <a:p>
                <a:pPr algn="just">
                  <a:lnSpc>
                    <a:spcPct val="200000"/>
                  </a:lnSpc>
                </a:pPr>
                <a:r>
                  <a:rPr lang="vi-VN" sz="4000" dirty="0">
                    <a:solidFill>
                      <a:srgbClr val="000000"/>
                    </a:solidFill>
                  </a:rPr>
                  <a:t>a) Viết công thức tính khối lượng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</a:rPr>
                  <a:t> (g) theo thể tích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</a:rPr>
                  <a:t> (cm</a:t>
                </a:r>
                <a:r>
                  <a:rPr lang="vi-VN" sz="4000" baseline="30000" dirty="0">
                    <a:solidFill>
                      <a:srgbClr val="000000"/>
                    </a:solidFill>
                  </a:rPr>
                  <a:t>3</a:t>
                </a:r>
                <a:r>
                  <a:rPr lang="vi-VN" sz="4000" dirty="0">
                    <a:solidFill>
                      <a:srgbClr val="000000"/>
                    </a:solidFill>
                  </a:rPr>
                  <a:t>). Hỏi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</a:rPr>
                  <a:t> có phải là hàm số của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</a:rPr>
                  <a:t> hay không? Vì sao?</a:t>
                </a:r>
              </a:p>
              <a:p>
                <a:pPr algn="just">
                  <a:lnSpc>
                    <a:spcPct val="200000"/>
                  </a:lnSpc>
                </a:pPr>
                <a:r>
                  <a:rPr lang="vi-VN" sz="4000" dirty="0">
                    <a:solidFill>
                      <a:srgbClr val="000000"/>
                    </a:solidFill>
                  </a:rPr>
                  <a:t>b) Tính khối lượng của thanh kim loại đó khi biết thể tích của thanh kim loại đó là</a:t>
                </a:r>
                <a:r>
                  <a:rPr lang="en-US" sz="4000" dirty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= 1 000 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</a:rPr>
                  <a:t>cm</a:t>
                </a:r>
                <a:r>
                  <a:rPr lang="vi-VN" sz="4000" baseline="30000" dirty="0">
                    <a:solidFill>
                      <a:srgbClr val="000000"/>
                    </a:solidFill>
                  </a:rPr>
                  <a:t>3</a:t>
                </a:r>
                <a:r>
                  <a:rPr lang="vi-VN" sz="4000" dirty="0">
                    <a:solidFill>
                      <a:srgbClr val="000000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400" y="2300724"/>
                <a:ext cx="15544799" cy="6071534"/>
              </a:xfrm>
              <a:prstGeom prst="rect">
                <a:avLst/>
              </a:prstGeom>
              <a:blipFill>
                <a:blip r:embed="rId2"/>
                <a:stretch>
                  <a:fillRect l="-1373" r="-1373" b="-31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72256"/>
          <a:stretch>
            <a:fillRect/>
          </a:stretch>
        </p:blipFill>
        <p:spPr>
          <a:xfrm rot="12087268">
            <a:off x="-3399188" y="8615119"/>
            <a:ext cx="9070739" cy="3131406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337678" y="805082"/>
            <a:ext cx="5913620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(SGK – tr58)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655" y="785600"/>
            <a:ext cx="1109568" cy="15850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54271" y="8191500"/>
            <a:ext cx="2457529" cy="242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21661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9448800"/>
          </a:xfrm>
          <a:prstGeom prst="rect">
            <a:avLst/>
          </a:prstGeom>
          <a:solidFill>
            <a:srgbClr val="F6F6E9"/>
          </a:solidFill>
        </p:spPr>
        <p:txBody>
          <a:bodyPr/>
          <a:lstStyle/>
          <a:p>
            <a:endParaRPr lang="en-US"/>
          </a:p>
        </p:txBody>
      </p:sp>
      <p:pic>
        <p:nvPicPr>
          <p:cNvPr id="1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2256"/>
          <a:stretch>
            <a:fillRect/>
          </a:stretch>
        </p:blipFill>
        <p:spPr>
          <a:xfrm rot="12087268">
            <a:off x="-3399188" y="8615119"/>
            <a:ext cx="9070739" cy="3131406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286000" y="621467"/>
            <a:ext cx="5913620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(SGK – tr58)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655" y="785600"/>
            <a:ext cx="1109568" cy="15850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739766" y="2508291"/>
                <a:ext cx="17281534" cy="30444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38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a) Công thức tính khối lượng </a:t>
                </a:r>
                <a14:m>
                  <m:oMath xmlns:m="http://schemas.openxmlformats.org/officeDocument/2006/math">
                    <m:r>
                      <a:rPr lang="vi-VN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(</m:t>
                    </m:r>
                    <m:r>
                      <a:rPr lang="vi-VN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  <m:r>
                      <a:rPr lang="vi-VN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vi-VN" sz="38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theo thể tích </a:t>
                </a:r>
                <a14:m>
                  <m:oMath xmlns:m="http://schemas.openxmlformats.org/officeDocument/2006/math">
                    <m:r>
                      <a:rPr lang="vi-VN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𝑉</m:t>
                    </m:r>
                    <m:r>
                      <a:rPr lang="vi-VN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(</m:t>
                    </m:r>
                    <m:r>
                      <a:rPr lang="vi-VN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</m:t>
                    </m:r>
                    <m:sSup>
                      <m:sSupPr>
                        <m:ctrlP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p>
                        <m:r>
                          <a:rPr lang="vi-VN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vi-VN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vi-VN" sz="38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là: </a:t>
                </a:r>
                <a14:m>
                  <m:oMath xmlns:m="http://schemas.openxmlformats.org/officeDocument/2006/math">
                    <m:r>
                      <a:rPr lang="vi-VN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𝑉</m:t>
                    </m:r>
                    <m:r>
                      <a:rPr lang="vi-VN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8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</m:num>
                      <m:den>
                        <m:r>
                          <a:rPr lang="en-US" sz="38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7,8</m:t>
                        </m:r>
                      </m:den>
                    </m:f>
                  </m:oMath>
                </a14:m>
                <a:endParaRPr lang="en-US" sz="3800" kern="100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38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Suy ra </a:t>
                </a:r>
                <a14:m>
                  <m:oMath xmlns:m="http://schemas.openxmlformats.org/officeDocument/2006/math">
                    <m:r>
                      <a:rPr lang="vi-VN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=7,8</m:t>
                    </m:r>
                    <m:r>
                      <a:rPr lang="en-US" sz="3800" b="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𝑉</m:t>
                    </m:r>
                  </m:oMath>
                </a14:m>
                <a:endParaRPr lang="en-US" sz="3800" kern="100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38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Với mỗi giá trị của </a:t>
                </a:r>
                <a14:m>
                  <m:oMath xmlns:m="http://schemas.openxmlformats.org/officeDocument/2006/math">
                    <m:r>
                      <a:rPr lang="vi-VN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𝑉</m:t>
                    </m:r>
                  </m:oMath>
                </a14:m>
                <a:r>
                  <a:rPr lang="vi-VN" sz="38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ta xác định được một giá trị của </a:t>
                </a:r>
                <a14:m>
                  <m:oMath xmlns:m="http://schemas.openxmlformats.org/officeDocument/2006/math">
                    <m:r>
                      <a:rPr lang="vi-VN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r>
                  <a:rPr lang="vi-VN" sz="38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nên </a:t>
                </a:r>
                <a14:m>
                  <m:oMath xmlns:m="http://schemas.openxmlformats.org/officeDocument/2006/math">
                    <m:r>
                      <a:rPr lang="vi-VN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r>
                  <a:rPr lang="vi-VN" sz="38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là hàm số của </a:t>
                </a:r>
                <a14:m>
                  <m:oMath xmlns:m="http://schemas.openxmlformats.org/officeDocument/2006/math">
                    <m:r>
                      <a:rPr lang="vi-VN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𝑉</m:t>
                    </m:r>
                  </m:oMath>
                </a14:m>
                <a:r>
                  <a:rPr lang="vi-VN" sz="38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800" kern="100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766" y="2508291"/>
                <a:ext cx="17281534" cy="3044423"/>
              </a:xfrm>
              <a:prstGeom prst="rect">
                <a:avLst/>
              </a:prstGeom>
              <a:blipFill>
                <a:blip r:embed="rId5"/>
                <a:stretch>
                  <a:fillRect l="-1164" r="-564" b="-66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54271" y="8191500"/>
            <a:ext cx="2457529" cy="242946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7DB89A5-D0CE-8FF8-6BF6-3C46F3FAA86A}"/>
              </a:ext>
            </a:extLst>
          </p:cNvPr>
          <p:cNvSpPr/>
          <p:nvPr/>
        </p:nvSpPr>
        <p:spPr>
          <a:xfrm>
            <a:off x="8566759" y="1526921"/>
            <a:ext cx="11544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F5CB2E8-D5FD-A94A-F633-68414C5C4A2C}"/>
                  </a:ext>
                </a:extLst>
              </p:cNvPr>
              <p:cNvSpPr/>
              <p:nvPr/>
            </p:nvSpPr>
            <p:spPr>
              <a:xfrm>
                <a:off x="1595090" y="5765078"/>
                <a:ext cx="15387945" cy="26550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38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b) Với </a:t>
                </a:r>
                <a14:m>
                  <m:oMath xmlns:m="http://schemas.openxmlformats.org/officeDocument/2006/math">
                    <m:r>
                      <a:rPr lang="vi-VN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𝑉</m:t>
                    </m:r>
                    <m:r>
                      <a:rPr lang="vi-VN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=1 000 </m:t>
                    </m:r>
                    <m:r>
                      <a:rPr lang="vi-VN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</m:t>
                    </m:r>
                    <m:sSup>
                      <m:sSupPr>
                        <m:ctrlP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p>
                        <m:r>
                          <a:rPr lang="vi-VN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vi-VN" sz="38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ta có </a:t>
                </a:r>
                <a14:m>
                  <m:oMath xmlns:m="http://schemas.openxmlformats.org/officeDocument/2006/math">
                    <m:r>
                      <a:rPr lang="vi-VN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=7,8 ×1 0</m:t>
                    </m:r>
                    <m:r>
                      <a:rPr lang="en-US" sz="3800" b="0" i="1" kern="10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00=7 800 (</m:t>
                    </m:r>
                    <m:r>
                      <a:rPr lang="vi-VN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  <m:r>
                      <a:rPr lang="vi-VN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3800" kern="100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38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Vậy khi biết thể tích của thanh kim loại đó là </a:t>
                </a:r>
                <a14:m>
                  <m:oMath xmlns:m="http://schemas.openxmlformats.org/officeDocument/2006/math">
                    <m:r>
                      <a:rPr lang="vi-VN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𝑉</m:t>
                    </m:r>
                    <m:r>
                      <a:rPr lang="vi-VN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=1 000 </m:t>
                    </m:r>
                    <m:r>
                      <a:rPr lang="vi-VN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</m:t>
                    </m:r>
                    <m:sSup>
                      <m:sSupPr>
                        <m:ctrlP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p>
                        <m:r>
                          <a:rPr lang="vi-VN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vi-VN" sz="38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thì khối lượng của thanh kim loại đó là</a:t>
                </a:r>
                <a:r>
                  <a:rPr lang="en-US" sz="38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 kern="10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7 800</m:t>
                    </m:r>
                    <m:r>
                      <a:rPr lang="vi-VN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</m:oMath>
                </a14:m>
                <a:r>
                  <a:rPr lang="vi-VN" sz="38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800" kern="100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F5CB2E8-D5FD-A94A-F633-68414C5C4A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5090" y="5765078"/>
                <a:ext cx="15387945" cy="2655022"/>
              </a:xfrm>
              <a:prstGeom prst="rect">
                <a:avLst/>
              </a:prstGeom>
              <a:blipFill>
                <a:blip r:embed="rId7"/>
                <a:stretch>
                  <a:fillRect l="-1307" r="-1307" b="-78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280909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562900" y="647700"/>
            <a:ext cx="17725099" cy="8991600"/>
          </a:xfrm>
          <a:prstGeom prst="rect">
            <a:avLst/>
          </a:prstGeom>
          <a:solidFill>
            <a:srgbClr val="F6F6E9"/>
          </a:solidFill>
        </p:spPr>
        <p:txBody>
          <a:bodyPr/>
          <a:lstStyle/>
          <a:p>
            <a:endParaRPr lang="en-US"/>
          </a:p>
        </p:txBody>
      </p:sp>
      <p:pic>
        <p:nvPicPr>
          <p:cNvPr id="4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7064778" y="-140476"/>
            <a:ext cx="1294758" cy="1372094"/>
          </a:xfrm>
          <a:prstGeom prst="rect">
            <a:avLst/>
          </a:prstGeom>
        </p:spPr>
      </p:pic>
      <p:pic>
        <p:nvPicPr>
          <p:cNvPr id="5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38668" y="9055382"/>
            <a:ext cx="1294758" cy="1372094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198492" y="871120"/>
            <a:ext cx="5913620" cy="9622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3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3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(SGK – tr58)</a:t>
            </a:r>
            <a:endParaRPr lang="en-US" sz="4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8426014"/>
            <a:ext cx="2570088" cy="18564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92784" flipH="1">
            <a:off x="513272" y="838835"/>
            <a:ext cx="1371048" cy="14365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DB5BFD-D408-65B2-B732-FB33E4ED9FBF}"/>
              </a:ext>
            </a:extLst>
          </p:cNvPr>
          <p:cNvSpPr txBox="1"/>
          <p:nvPr/>
        </p:nvSpPr>
        <p:spPr>
          <a:xfrm>
            <a:off x="2198492" y="932764"/>
            <a:ext cx="14827618" cy="2762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0" i="0" dirty="0">
                <a:solidFill>
                  <a:srgbClr val="000000"/>
                </a:solidFill>
                <a:effectLst/>
              </a:rPr>
              <a:t>					 </a:t>
            </a:r>
            <a:r>
              <a:rPr lang="vi-VN" sz="4000" b="0" i="0" dirty="0">
                <a:solidFill>
                  <a:srgbClr val="000000"/>
                </a:solidFill>
                <a:effectLst/>
              </a:rPr>
              <a:t>Dừa sáp là một trong những đặc sản lạ, quý hiếm và có giá trị dinh dưỡng cao, thường được trồng ở Bến Tre hoặc Trà Vinh. Giá bán mỗi quả dừa sáp là 200 000 đồng.</a:t>
            </a:r>
            <a:endParaRPr lang="en-US" sz="4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B47AAFC-0149-366C-15A1-941A48BDC4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4088" y="3980764"/>
            <a:ext cx="6247260" cy="50326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7E45664-62E2-2D3A-CE2B-0786A15C1736}"/>
                  </a:ext>
                </a:extLst>
              </p:cNvPr>
              <p:cNvSpPr txBox="1"/>
              <p:nvPr/>
            </p:nvSpPr>
            <p:spPr>
              <a:xfrm>
                <a:off x="1178201" y="3695700"/>
                <a:ext cx="10020771" cy="55182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4000" b="0" i="0" dirty="0">
                    <a:solidFill>
                      <a:srgbClr val="000000"/>
                    </a:solidFill>
                    <a:effectLst/>
                  </a:rPr>
                  <a:t>a) Viết công thức biểu thị số tiền </a:t>
                </a:r>
                <a14:m>
                  <m:oMath xmlns:m="http://schemas.openxmlformats.org/officeDocument/2006/math">
                    <m:r>
                      <a:rPr lang="vi-VN" sz="40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vi-VN" sz="4000" b="0" i="0" dirty="0">
                    <a:solidFill>
                      <a:srgbClr val="000000"/>
                    </a:solidFill>
                    <a:effectLst/>
                  </a:rPr>
                  <a:t> (đồng) mà người mua phải trả khi mua </a:t>
                </a:r>
                <a14:m>
                  <m:oMath xmlns:m="http://schemas.openxmlformats.org/officeDocument/2006/math">
                    <m:r>
                      <a:rPr lang="vi-VN" sz="40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vi-VN" sz="4000" b="0" i="0" dirty="0">
                    <a:solidFill>
                      <a:srgbClr val="000000"/>
                    </a:solidFill>
                    <a:effectLst/>
                  </a:rPr>
                  <a:t> (quả) dừa sáp. Hỏi </a:t>
                </a:r>
                <a14:m>
                  <m:oMath xmlns:m="http://schemas.openxmlformats.org/officeDocument/2006/math">
                    <m:r>
                      <a:rPr lang="vi-VN" sz="40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vi-VN" sz="4000" b="0" i="0" dirty="0">
                    <a:solidFill>
                      <a:srgbClr val="000000"/>
                    </a:solidFill>
                    <a:effectLst/>
                  </a:rPr>
                  <a:t> có phải là hàm số của </a:t>
                </a:r>
                <a14:m>
                  <m:oMath xmlns:m="http://schemas.openxmlformats.org/officeDocument/2006/math">
                    <m:r>
                      <a:rPr lang="vi-VN" sz="40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vi-VN" sz="4000" b="0" i="0" dirty="0">
                    <a:solidFill>
                      <a:srgbClr val="000000"/>
                    </a:solidFill>
                    <a:effectLst/>
                  </a:rPr>
                  <a:t> hay không? Vì sao?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4000" b="0" i="0" dirty="0">
                    <a:solidFill>
                      <a:srgbClr val="000000"/>
                    </a:solidFill>
                    <a:effectLst/>
                  </a:rPr>
                  <a:t>b) Hãy tính số tiền mà người mua phải trả khi mua 10 quả dừa sáp.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7E45664-62E2-2D3A-CE2B-0786A15C17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8201" y="3695700"/>
                <a:ext cx="10020771" cy="5518242"/>
              </a:xfrm>
              <a:prstGeom prst="rect">
                <a:avLst/>
              </a:prstGeom>
              <a:blipFill>
                <a:blip r:embed="rId7"/>
                <a:stretch>
                  <a:fillRect l="-2129" r="-2190" b="-38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40845252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" grpId="0"/>
      <p:bldP spid="1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562900" y="647700"/>
            <a:ext cx="17725099" cy="8991600"/>
          </a:xfrm>
          <a:prstGeom prst="rect">
            <a:avLst/>
          </a:prstGeom>
          <a:solidFill>
            <a:srgbClr val="F6F6E9"/>
          </a:solidFill>
        </p:spPr>
        <p:txBody>
          <a:bodyPr/>
          <a:lstStyle/>
          <a:p>
            <a:endParaRPr lang="en-US"/>
          </a:p>
        </p:txBody>
      </p:sp>
      <p:pic>
        <p:nvPicPr>
          <p:cNvPr id="4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7064778" y="-140476"/>
            <a:ext cx="1294758" cy="1372094"/>
          </a:xfrm>
          <a:prstGeom prst="rect">
            <a:avLst/>
          </a:prstGeom>
        </p:spPr>
      </p:pic>
      <p:pic>
        <p:nvPicPr>
          <p:cNvPr id="5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38668" y="9055382"/>
            <a:ext cx="1294758" cy="137209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93045" y="5444653"/>
            <a:ext cx="2570088" cy="18564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92784" flipH="1">
            <a:off x="-122624" y="-172717"/>
            <a:ext cx="1371048" cy="143657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C1A4EF9-5425-B841-9F46-C658203DA592}"/>
              </a:ext>
            </a:extLst>
          </p:cNvPr>
          <p:cNvSpPr/>
          <p:nvPr/>
        </p:nvSpPr>
        <p:spPr>
          <a:xfrm>
            <a:off x="1366355" y="839007"/>
            <a:ext cx="11544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34EBCDB-14D7-4804-88C5-A25874EE4A67}"/>
                  </a:ext>
                </a:extLst>
              </p:cNvPr>
              <p:cNvSpPr txBox="1"/>
              <p:nvPr/>
            </p:nvSpPr>
            <p:spPr>
              <a:xfrm>
                <a:off x="838201" y="1671584"/>
                <a:ext cx="17024932" cy="71295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bán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mỗi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quả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dừa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sáp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</a:t>
                </a:r>
                <a14:m>
                  <m:oMath xmlns:m="http://schemas.openxmlformats.org/officeDocument/2006/math">
                    <m:r>
                      <a:rPr lang="fr-FR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200 000 </m:t>
                    </m:r>
                  </m:oMath>
                </a14:m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80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Công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thị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tiền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người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mua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trả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khi mua </a:t>
                </a:r>
                <a14:m>
                  <m:oMath xmlns:m="http://schemas.openxmlformats.org/officeDocument/2006/math">
                    <m:r>
                      <a:rPr lang="fr-FR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quả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dừa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sáp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fr-FR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=200 000</m:t>
                    </m:r>
                    <m:r>
                      <a:rPr lang="fr-FR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.</a:t>
                </a:r>
                <a:endParaRPr lang="en-US" sz="380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mỗi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trị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xác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trị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ứng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hàm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80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tiền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người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mua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trả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khi mua 10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quả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dừa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sáp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là:</a:t>
                </a:r>
                <a:endParaRPr lang="en-US" sz="380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14:m>
                  <m:oMath xmlns:m="http://schemas.openxmlformats.org/officeDocument/2006/math">
                    <m:r>
                      <a:rPr lang="fr-FR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200 000 . 10=2 000 000</m:t>
                    </m:r>
                  </m:oMath>
                </a14:m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).</a:t>
                </a:r>
                <a:endParaRPr lang="en-US" sz="380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tiền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người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mua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trả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khi mua </a:t>
                </a:r>
                <a14:m>
                  <m:oMath xmlns:m="http://schemas.openxmlformats.org/officeDocument/2006/math">
                    <m:r>
                      <a:rPr lang="fr-FR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10</m:t>
                    </m:r>
                  </m:oMath>
                </a14:m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quả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dừa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sáp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</a:t>
                </a:r>
                <a14:m>
                  <m:oMath xmlns:m="http://schemas.openxmlformats.org/officeDocument/2006/math">
                    <m:r>
                      <a:rPr lang="fr-FR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2 000 000</m:t>
                    </m:r>
                  </m:oMath>
                </a14:m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80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34EBCDB-14D7-4804-88C5-A25874EE4A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1" y="1671584"/>
                <a:ext cx="17024932" cy="7129516"/>
              </a:xfrm>
              <a:prstGeom prst="rect">
                <a:avLst/>
              </a:prstGeom>
              <a:blipFill>
                <a:blip r:embed="rId6"/>
                <a:stretch>
                  <a:fillRect l="-1182" r="-1182" b="-24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690105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2256"/>
          <a:stretch>
            <a:fillRect/>
          </a:stretch>
        </p:blipFill>
        <p:spPr>
          <a:xfrm rot="1081854">
            <a:off x="12518448" y="-1477032"/>
            <a:ext cx="7792445" cy="2690113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9144000" y="1928396"/>
            <a:ext cx="7752726" cy="2590514"/>
            <a:chOff x="9144000" y="1901348"/>
            <a:chExt cx="7752726" cy="3054047"/>
          </a:xfrm>
        </p:grpSpPr>
        <p:sp>
          <p:nvSpPr>
            <p:cNvPr id="29" name="AutoShape 3"/>
            <p:cNvSpPr/>
            <p:nvPr/>
          </p:nvSpPr>
          <p:spPr>
            <a:xfrm>
              <a:off x="9144000" y="1901348"/>
              <a:ext cx="7752726" cy="3054047"/>
            </a:xfrm>
            <a:prstGeom prst="rect">
              <a:avLst/>
            </a:prstGeom>
            <a:solidFill>
              <a:srgbClr val="61A6A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AutoShape 7"/>
            <p:cNvSpPr/>
            <p:nvPr/>
          </p:nvSpPr>
          <p:spPr>
            <a:xfrm>
              <a:off x="9144000" y="1901348"/>
              <a:ext cx="7752726" cy="951331"/>
            </a:xfrm>
            <a:prstGeom prst="rect">
              <a:avLst/>
            </a:prstGeom>
            <a:solidFill>
              <a:srgbClr val="FFCE6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8"/>
            <p:cNvSpPr txBox="1"/>
            <p:nvPr/>
          </p:nvSpPr>
          <p:spPr>
            <a:xfrm>
              <a:off x="9626054" y="2213466"/>
              <a:ext cx="6788617" cy="5152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91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291B2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9143999" y="5267314"/>
            <a:ext cx="7752726" cy="2590514"/>
            <a:chOff x="9144000" y="5341130"/>
            <a:chExt cx="7752726" cy="3054047"/>
          </a:xfrm>
        </p:grpSpPr>
        <p:sp>
          <p:nvSpPr>
            <p:cNvPr id="33" name="AutoShape 4"/>
            <p:cNvSpPr/>
            <p:nvPr/>
          </p:nvSpPr>
          <p:spPr>
            <a:xfrm>
              <a:off x="9144000" y="5341130"/>
              <a:ext cx="7752726" cy="3054047"/>
            </a:xfrm>
            <a:prstGeom prst="rect">
              <a:avLst/>
            </a:prstGeom>
            <a:solidFill>
              <a:srgbClr val="61A6A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AutoShape 9"/>
            <p:cNvSpPr/>
            <p:nvPr/>
          </p:nvSpPr>
          <p:spPr>
            <a:xfrm>
              <a:off x="9144000" y="5341130"/>
              <a:ext cx="7752726" cy="951331"/>
            </a:xfrm>
            <a:prstGeom prst="rect">
              <a:avLst/>
            </a:prstGeom>
            <a:solidFill>
              <a:srgbClr val="FFCE6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TextBox 10"/>
            <p:cNvSpPr txBox="1"/>
            <p:nvPr/>
          </p:nvSpPr>
          <p:spPr>
            <a:xfrm>
              <a:off x="9626054" y="5653248"/>
              <a:ext cx="6788617" cy="5152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91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291B2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II</a:t>
              </a:r>
            </a:p>
          </p:txBody>
        </p:sp>
      </p:grpSp>
      <p:sp>
        <p:nvSpPr>
          <p:cNvPr id="38" name="Rectangle 37"/>
          <p:cNvSpPr/>
          <p:nvPr/>
        </p:nvSpPr>
        <p:spPr>
          <a:xfrm>
            <a:off x="11160094" y="2994910"/>
            <a:ext cx="3615092" cy="10192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5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ĐỊNH NGHĨA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871673" y="6381541"/>
            <a:ext cx="6158481" cy="10192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500" b="1" noProof="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 TRỊ CỦA HÀM SỐ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0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374577" y="9258300"/>
            <a:ext cx="19136809" cy="107644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04351" y="7657328"/>
            <a:ext cx="2444708" cy="24812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1761" y="7900953"/>
            <a:ext cx="1914310" cy="18472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4366" y="146405"/>
            <a:ext cx="7577985" cy="75109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209800" y="3372795"/>
            <a:ext cx="495437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NỘI DUNG BÀI HỌC</a:t>
            </a:r>
          </a:p>
        </p:txBody>
      </p:sp>
    </p:spTree>
    <p:extLst>
      <p:ext uri="{BB962C8B-B14F-4D97-AF65-F5344CB8AC3E}">
        <p14:creationId xmlns:p14="http://schemas.microsoft.com/office/powerpoint/2010/main" val="3096672297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20" grpId="0"/>
      <p:bldP spid="2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431326" y="10052212"/>
            <a:ext cx="19161184" cy="917796"/>
            <a:chOff x="0" y="0"/>
            <a:chExt cx="6481685" cy="3104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481685" cy="310464"/>
            </a:xfrm>
            <a:custGeom>
              <a:avLst/>
              <a:gdLst/>
              <a:ahLst/>
              <a:cxnLst/>
              <a:rect l="l" t="t" r="r" b="b"/>
              <a:pathLst>
                <a:path w="6481685" h="310464">
                  <a:moveTo>
                    <a:pt x="0" y="0"/>
                  </a:moveTo>
                  <a:lnTo>
                    <a:pt x="6481685" y="0"/>
                  </a:lnTo>
                  <a:lnTo>
                    <a:pt x="6481685" y="310464"/>
                  </a:lnTo>
                  <a:lnTo>
                    <a:pt x="0" y="310464"/>
                  </a:lnTo>
                  <a:close/>
                </a:path>
              </a:pathLst>
            </a:custGeom>
            <a:solidFill>
              <a:srgbClr val="61A6AB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2256"/>
          <a:stretch>
            <a:fillRect/>
          </a:stretch>
        </p:blipFill>
        <p:spPr>
          <a:xfrm rot="1921142">
            <a:off x="12860566" y="-971883"/>
            <a:ext cx="8746306" cy="301940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689342" y="602996"/>
            <a:ext cx="5913620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(SGK – tr59)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358442"/>
            <a:ext cx="1030313" cy="114614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5977414" y="7520511"/>
            <a:ext cx="2310585" cy="279131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481" y="8522615"/>
            <a:ext cx="2310584" cy="23227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8E8BE04-7E28-3544-83B3-E1CAD8145970}"/>
              </a:ext>
            </a:extLst>
          </p:cNvPr>
          <p:cNvSpPr txBox="1"/>
          <p:nvPr/>
        </p:nvSpPr>
        <p:spPr>
          <a:xfrm>
            <a:off x="1914003" y="2084267"/>
            <a:ext cx="14459993" cy="7001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800" b="0" i="0" dirty="0">
                <a:solidFill>
                  <a:srgbClr val="000000"/>
                </a:solidFill>
                <a:effectLst/>
              </a:rPr>
              <a:t>Bác Ninh gửi tiết kiệm 10 triệu đồng ở ngân hàng với kì hạn 12 tháng và không rút tiền trước kì hạn. Lãi suất ngân hàng quy định cho kì hạn 12 tháng là r%/năm.</a:t>
            </a:r>
          </a:p>
          <a:p>
            <a:pPr algn="just">
              <a:lnSpc>
                <a:spcPct val="150000"/>
              </a:lnSpc>
            </a:pPr>
            <a:r>
              <a:rPr lang="vi-VN" sz="3800" b="0" i="0" dirty="0">
                <a:solidFill>
                  <a:srgbClr val="000000"/>
                </a:solidFill>
                <a:effectLst/>
              </a:rPr>
              <a:t>a) Viết công thức biểu thị số tiền lãi y (đồng) theo lãi suất r%/năm mà bác Ninh nhận được khi hết kì hạn 12 tháng. Hỏi y có phải là hàm số của r hay không? Vì sao?</a:t>
            </a:r>
          </a:p>
          <a:p>
            <a:pPr algn="just">
              <a:lnSpc>
                <a:spcPct val="150000"/>
              </a:lnSpc>
            </a:pPr>
            <a:r>
              <a:rPr lang="vi-VN" sz="3800" b="0" i="0" dirty="0">
                <a:solidFill>
                  <a:srgbClr val="000000"/>
                </a:solidFill>
                <a:effectLst/>
              </a:rPr>
              <a:t>b) Tính số tiền lãi mà bác Ninh nhận được khi hết kì hạn 12 tháng, biết r = 5,6.</a:t>
            </a:r>
          </a:p>
        </p:txBody>
      </p:sp>
    </p:spTree>
    <p:extLst>
      <p:ext uri="{BB962C8B-B14F-4D97-AF65-F5344CB8AC3E}">
        <p14:creationId xmlns:p14="http://schemas.microsoft.com/office/powerpoint/2010/main" val="2760715929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431326" y="10052212"/>
            <a:ext cx="19161184" cy="917796"/>
            <a:chOff x="0" y="0"/>
            <a:chExt cx="6481685" cy="3104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481685" cy="310464"/>
            </a:xfrm>
            <a:custGeom>
              <a:avLst/>
              <a:gdLst/>
              <a:ahLst/>
              <a:cxnLst/>
              <a:rect l="l" t="t" r="r" b="b"/>
              <a:pathLst>
                <a:path w="6481685" h="310464">
                  <a:moveTo>
                    <a:pt x="0" y="0"/>
                  </a:moveTo>
                  <a:lnTo>
                    <a:pt x="6481685" y="0"/>
                  </a:lnTo>
                  <a:lnTo>
                    <a:pt x="6481685" y="310464"/>
                  </a:lnTo>
                  <a:lnTo>
                    <a:pt x="0" y="310464"/>
                  </a:lnTo>
                  <a:close/>
                </a:path>
              </a:pathLst>
            </a:custGeom>
            <a:solidFill>
              <a:srgbClr val="61A6AB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2256"/>
          <a:stretch>
            <a:fillRect/>
          </a:stretch>
        </p:blipFill>
        <p:spPr>
          <a:xfrm rot="1921142">
            <a:off x="12860566" y="-971883"/>
            <a:ext cx="8746306" cy="301940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358442"/>
            <a:ext cx="1030313" cy="114614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6275093" y="7717055"/>
            <a:ext cx="2310585" cy="279131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21892" y="8890823"/>
            <a:ext cx="2310584" cy="232277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0E52710-2CD4-951E-1CBD-AEF76524D848}"/>
              </a:ext>
            </a:extLst>
          </p:cNvPr>
          <p:cNvSpPr/>
          <p:nvPr/>
        </p:nvSpPr>
        <p:spPr>
          <a:xfrm>
            <a:off x="1962823" y="796703"/>
            <a:ext cx="11544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AF85161-760C-F04B-C8E5-D1E0CD1E2C64}"/>
                  </a:ext>
                </a:extLst>
              </p:cNvPr>
              <p:cNvSpPr txBox="1"/>
              <p:nvPr/>
            </p:nvSpPr>
            <p:spPr>
              <a:xfrm>
                <a:off x="1000761" y="1816951"/>
                <a:ext cx="16286477" cy="35182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Công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thị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tiền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lãi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lãi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suất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𝑟</m:t>
                    </m:r>
                    <m:r>
                      <a:rPr lang="fr-FR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%</m:t>
                    </m:r>
                  </m:oMath>
                </a14:m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/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năm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bác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Ninh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khi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hết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kì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hạn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12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tháng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là: </a:t>
                </a:r>
                <a14:m>
                  <m:oMath xmlns:m="http://schemas.openxmlformats.org/officeDocument/2006/math">
                    <m:r>
                      <a:rPr lang="fr-FR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fr-FR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=10</m:t>
                    </m:r>
                    <m:r>
                      <a:rPr lang="fr-FR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𝑟</m:t>
                    </m:r>
                    <m:r>
                      <a:rPr lang="fr-FR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%</m:t>
                    </m:r>
                  </m:oMath>
                </a14:m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).</a:t>
                </a:r>
                <a:endParaRPr lang="en-US" sz="380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mỗi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trị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𝑟</m:t>
                    </m:r>
                  </m:oMath>
                </a14:m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thì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xác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trị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ứng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hàm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𝑟</m:t>
                    </m:r>
                  </m:oMath>
                </a14:m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80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AF85161-760C-F04B-C8E5-D1E0CD1E2C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0761" y="1816951"/>
                <a:ext cx="16286477" cy="3518271"/>
              </a:xfrm>
              <a:prstGeom prst="rect">
                <a:avLst/>
              </a:prstGeom>
              <a:blipFill>
                <a:blip r:embed="rId7"/>
                <a:stretch>
                  <a:fillRect l="-1235" r="-1198" b="-62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7C96845-388D-251B-870B-1505C7427BDE}"/>
                  </a:ext>
                </a:extLst>
              </p:cNvPr>
              <p:cNvSpPr txBox="1"/>
              <p:nvPr/>
            </p:nvSpPr>
            <p:spPr>
              <a:xfrm>
                <a:off x="2012907" y="5506514"/>
                <a:ext cx="14528735" cy="44210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𝑟</m:t>
                    </m:r>
                    <m:r>
                      <a:rPr lang="fr-FR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=5,6</m:t>
                    </m:r>
                  </m:oMath>
                </a14:m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thì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tiền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lãi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bác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Ninh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khi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hết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kì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hạn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12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tháng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là:</a:t>
                </a:r>
                <a:endParaRPr lang="en-US" sz="380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14:m>
                  <m:oMath xmlns:m="http://schemas.openxmlformats.org/officeDocument/2006/math">
                    <m:r>
                      <a:rPr lang="fr-FR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fr-FR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=10</m:t>
                    </m:r>
                    <m:r>
                      <a:rPr lang="fr-FR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𝑟</m:t>
                    </m:r>
                    <m:r>
                      <a:rPr lang="fr-FR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%=10 . 5,6%=0,56</m:t>
                    </m:r>
                  </m:oMath>
                </a14:m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fr-FR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=560 000</m:t>
                    </m:r>
                  </m:oMath>
                </a14:m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).</a:t>
                </a:r>
                <a:endParaRPr lang="en-US" sz="380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𝑟</m:t>
                    </m:r>
                    <m:r>
                      <a:rPr lang="fr-FR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=5,6</m:t>
                    </m:r>
                  </m:oMath>
                </a14:m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thì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tiền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lãi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bác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Ninh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khi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hết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kì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hạn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12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tháng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</a:t>
                </a:r>
                <a14:m>
                  <m:oMath xmlns:m="http://schemas.openxmlformats.org/officeDocument/2006/math">
                    <m:r>
                      <a:rPr lang="fr-FR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560 000</m:t>
                    </m:r>
                  </m:oMath>
                </a14:m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80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7C96845-388D-251B-870B-1505C7427B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2907" y="5506514"/>
                <a:ext cx="14528735" cy="4421082"/>
              </a:xfrm>
              <a:prstGeom prst="rect">
                <a:avLst/>
              </a:prstGeom>
              <a:blipFill>
                <a:blip r:embed="rId8"/>
                <a:stretch>
                  <a:fillRect l="-1384" r="-1342"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283055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1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9303307" y="-4783333"/>
            <a:ext cx="10833473" cy="19829952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424136" y="-285093"/>
            <a:ext cx="19705933" cy="11084587"/>
          </a:xfrm>
          <a:prstGeom prst="rect">
            <a:avLst/>
          </a:prstGeom>
        </p:spPr>
      </p:pic>
      <p:sp>
        <p:nvSpPr>
          <p:cNvPr id="15" name="AutoShape 6"/>
          <p:cNvSpPr/>
          <p:nvPr/>
        </p:nvSpPr>
        <p:spPr>
          <a:xfrm>
            <a:off x="457200" y="532800"/>
            <a:ext cx="17373600" cy="9448800"/>
          </a:xfrm>
          <a:prstGeom prst="rect">
            <a:avLst/>
          </a:prstGeom>
          <a:solidFill>
            <a:srgbClr val="F6F6E9"/>
          </a:solidFill>
        </p:spPr>
        <p:txBody>
          <a:bodyPr/>
          <a:lstStyle/>
          <a:p>
            <a:endParaRPr lang="en-US"/>
          </a:p>
        </p:txBody>
      </p:sp>
      <p:pic>
        <p:nvPicPr>
          <p:cNvPr id="1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167465" y="281686"/>
            <a:ext cx="4287847" cy="1023353"/>
          </a:xfrm>
          <a:prstGeom prst="rect">
            <a:avLst/>
          </a:prstGeom>
        </p:spPr>
      </p:pic>
      <p:sp>
        <p:nvSpPr>
          <p:cNvPr id="7" name="Pentagon 6"/>
          <p:cNvSpPr/>
          <p:nvPr/>
        </p:nvSpPr>
        <p:spPr>
          <a:xfrm>
            <a:off x="457200" y="793362"/>
            <a:ext cx="9296400" cy="1219200"/>
          </a:xfrm>
          <a:prstGeom prst="homePlate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THỂ EM CHƯA BIẾT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8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205717" y="9307638"/>
            <a:ext cx="1344352" cy="4638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71309" y="3789140"/>
            <a:ext cx="11353800" cy="4825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“Khi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đại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lượng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phụ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thuộc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đại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lượng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sao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thay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đổi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đại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lượng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kéo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thay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đổi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đại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lượng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gọi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hàm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đại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lượng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00400" y="2469089"/>
            <a:ext cx="1188720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5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4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4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sz="4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4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4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sz="4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khái</a:t>
            </a:r>
            <a:r>
              <a:rPr lang="en-US" sz="4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r>
              <a:rPr lang="en-US" sz="4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hàm</a:t>
            </a:r>
            <a:r>
              <a:rPr lang="en-US" sz="4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45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1E2EF4-805B-9C6E-8371-A08363BE709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70"/>
          <a:stretch/>
        </p:blipFill>
        <p:spPr>
          <a:xfrm>
            <a:off x="12408922" y="3413850"/>
            <a:ext cx="4468971" cy="585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97702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2"/>
          <p:cNvSpPr txBox="1"/>
          <p:nvPr/>
        </p:nvSpPr>
        <p:spPr>
          <a:xfrm>
            <a:off x="2448392" y="1032433"/>
            <a:ext cx="13106882" cy="1133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</a:pPr>
            <a:r>
              <a:rPr lang="en-US" sz="7200" b="1" u="none" dirty="0">
                <a:solidFill>
                  <a:srgbClr val="291B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381000" y="3483562"/>
            <a:ext cx="4942032" cy="4936538"/>
            <a:chOff x="1028700" y="3864562"/>
            <a:chExt cx="4470386" cy="4936538"/>
          </a:xfrm>
        </p:grpSpPr>
        <p:sp>
          <p:nvSpPr>
            <p:cNvPr id="23" name="AutoShape 4"/>
            <p:cNvSpPr/>
            <p:nvPr/>
          </p:nvSpPr>
          <p:spPr>
            <a:xfrm rot="101125">
              <a:off x="1028700" y="4119958"/>
              <a:ext cx="4470386" cy="4681142"/>
            </a:xfrm>
            <a:prstGeom prst="rect">
              <a:avLst/>
            </a:prstGeom>
            <a:solidFill>
              <a:srgbClr val="FFCE6D"/>
            </a:solidFill>
          </p:spPr>
          <p:txBody>
            <a:bodyPr/>
            <a:lstStyle/>
            <a:p>
              <a:endParaRPr lang="en-US"/>
            </a:p>
          </p:txBody>
        </p:sp>
        <p:pic>
          <p:nvPicPr>
            <p:cNvPr id="24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93524">
              <a:off x="2191181" y="3864562"/>
              <a:ext cx="2145424" cy="512034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059990" y="5546497"/>
              <a:ext cx="4119160" cy="1824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Ghi nhớ kiến thức trong bài. 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019800" y="3466779"/>
            <a:ext cx="5023729" cy="4953321"/>
            <a:chOff x="6362700" y="3847779"/>
            <a:chExt cx="4470386" cy="4953321"/>
          </a:xfrm>
        </p:grpSpPr>
        <p:sp>
          <p:nvSpPr>
            <p:cNvPr id="27" name="AutoShape 6"/>
            <p:cNvSpPr/>
            <p:nvPr/>
          </p:nvSpPr>
          <p:spPr>
            <a:xfrm rot="-98493">
              <a:off x="6362700" y="4119958"/>
              <a:ext cx="4470386" cy="4681142"/>
            </a:xfrm>
            <a:prstGeom prst="rect">
              <a:avLst/>
            </a:prstGeom>
            <a:solidFill>
              <a:srgbClr val="FFCE6D"/>
            </a:solidFill>
          </p:spPr>
          <p:txBody>
            <a:bodyPr/>
            <a:lstStyle/>
            <a:p>
              <a:endParaRPr lang="en-US"/>
            </a:p>
          </p:txBody>
        </p:sp>
        <p:pic>
          <p:nvPicPr>
            <p:cNvPr id="2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191288">
              <a:off x="7618911" y="3847779"/>
              <a:ext cx="1875504" cy="545601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6512042" y="5524746"/>
              <a:ext cx="411916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SBT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1620499" y="3390900"/>
            <a:ext cx="5295901" cy="4944316"/>
            <a:chOff x="11696699" y="3856784"/>
            <a:chExt cx="4470386" cy="4944316"/>
          </a:xfrm>
        </p:grpSpPr>
        <p:sp>
          <p:nvSpPr>
            <p:cNvPr id="31" name="AutoShape 8"/>
            <p:cNvSpPr/>
            <p:nvPr/>
          </p:nvSpPr>
          <p:spPr>
            <a:xfrm rot="148990">
              <a:off x="11696699" y="4119958"/>
              <a:ext cx="4470386" cy="4681142"/>
            </a:xfrm>
            <a:prstGeom prst="rect">
              <a:avLst/>
            </a:prstGeom>
            <a:solidFill>
              <a:srgbClr val="FFCE6D"/>
            </a:solidFill>
          </p:spPr>
          <p:txBody>
            <a:bodyPr/>
            <a:lstStyle/>
            <a:p>
              <a:endParaRPr lang="en-US"/>
            </a:p>
          </p:txBody>
        </p:sp>
        <p:pic>
          <p:nvPicPr>
            <p:cNvPr id="32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266755">
              <a:off x="12859180" y="3856784"/>
              <a:ext cx="2145424" cy="512034"/>
            </a:xfrm>
            <a:prstGeom prst="rect">
              <a:avLst/>
            </a:prstGeom>
          </p:spPr>
        </p:pic>
      </p:grpSp>
      <p:sp>
        <p:nvSpPr>
          <p:cNvPr id="33" name="Rectangle 32"/>
          <p:cNvSpPr/>
          <p:nvPr/>
        </p:nvSpPr>
        <p:spPr>
          <a:xfrm>
            <a:off x="11941354" y="4220416"/>
            <a:ext cx="4594046" cy="3686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Arial (Body)"/>
              </a:rPr>
              <a:t>Chuẩn bị bài mới: </a:t>
            </a:r>
            <a:r>
              <a:rPr lang="vi-VN" sz="4000" b="1" dirty="0">
                <a:latin typeface="Arial (Body)"/>
              </a:rPr>
              <a:t>“</a:t>
            </a:r>
            <a:r>
              <a:rPr lang="en-US" sz="4000" b="1" i="1" dirty="0" err="1">
                <a:latin typeface="Arial (Body)"/>
              </a:rPr>
              <a:t>Bài</a:t>
            </a:r>
            <a:r>
              <a:rPr lang="en-US" sz="4000" b="1" i="1" dirty="0">
                <a:latin typeface="Arial (Body)"/>
              </a:rPr>
              <a:t> 2. </a:t>
            </a:r>
            <a:r>
              <a:rPr lang="en-US" sz="4000" b="1" i="1" dirty="0" err="1">
                <a:latin typeface="Arial (Body)"/>
              </a:rPr>
              <a:t>Mặt</a:t>
            </a:r>
            <a:r>
              <a:rPr lang="en-US" sz="4000" b="1" i="1" dirty="0">
                <a:latin typeface="Arial (Body)"/>
              </a:rPr>
              <a:t> </a:t>
            </a:r>
            <a:r>
              <a:rPr lang="en-US" sz="4000" b="1" i="1" dirty="0" err="1">
                <a:latin typeface="Arial (Body)"/>
              </a:rPr>
              <a:t>phẳng</a:t>
            </a:r>
            <a:r>
              <a:rPr lang="en-US" sz="4000" b="1" i="1" dirty="0">
                <a:latin typeface="Arial (Body)"/>
              </a:rPr>
              <a:t> </a:t>
            </a:r>
            <a:r>
              <a:rPr lang="en-US" sz="4000" b="1" i="1" dirty="0" err="1">
                <a:latin typeface="Arial (Body)"/>
              </a:rPr>
              <a:t>tọa</a:t>
            </a:r>
            <a:r>
              <a:rPr lang="en-US" sz="4000" b="1" i="1" dirty="0">
                <a:latin typeface="Arial (Body)"/>
              </a:rPr>
              <a:t> </a:t>
            </a:r>
            <a:r>
              <a:rPr lang="en-US" sz="4000" b="1" i="1" dirty="0" err="1">
                <a:latin typeface="Arial (Body)"/>
              </a:rPr>
              <a:t>độ</a:t>
            </a:r>
            <a:r>
              <a:rPr lang="en-US" sz="4000" b="1" i="1" dirty="0">
                <a:latin typeface="Arial (Body)"/>
              </a:rPr>
              <a:t>, </a:t>
            </a:r>
            <a:r>
              <a:rPr lang="en-US" sz="4000" b="1" i="1" dirty="0" err="1">
                <a:latin typeface="Arial (Body)"/>
              </a:rPr>
              <a:t>đồ</a:t>
            </a:r>
            <a:r>
              <a:rPr lang="en-US" sz="4000" b="1" i="1" dirty="0">
                <a:latin typeface="Arial (Body)"/>
              </a:rPr>
              <a:t> thị </a:t>
            </a:r>
            <a:r>
              <a:rPr lang="en-US" sz="4000" b="1" i="1" dirty="0" err="1">
                <a:latin typeface="Arial (Body)"/>
              </a:rPr>
              <a:t>của</a:t>
            </a:r>
            <a:r>
              <a:rPr lang="en-US" sz="4000" b="1" i="1" dirty="0">
                <a:latin typeface="Arial (Body)"/>
              </a:rPr>
              <a:t> </a:t>
            </a:r>
            <a:r>
              <a:rPr lang="en-US" sz="4000" b="1" i="1" dirty="0" err="1">
                <a:latin typeface="Arial (Body)"/>
              </a:rPr>
              <a:t>hàm</a:t>
            </a:r>
            <a:r>
              <a:rPr lang="en-US" sz="4000" b="1" i="1" dirty="0">
                <a:latin typeface="Arial (Body)"/>
              </a:rPr>
              <a:t> </a:t>
            </a:r>
            <a:r>
              <a:rPr lang="en-US" sz="4000" b="1" i="1" dirty="0" err="1">
                <a:latin typeface="Arial (Body)"/>
              </a:rPr>
              <a:t>số</a:t>
            </a:r>
            <a:r>
              <a:rPr lang="vi-VN" sz="4000" b="1" i="1" dirty="0">
                <a:latin typeface="Arial (Body)"/>
              </a:rPr>
              <a:t>".</a:t>
            </a:r>
          </a:p>
        </p:txBody>
      </p:sp>
      <p:pic>
        <p:nvPicPr>
          <p:cNvPr id="34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9595840">
            <a:off x="818535" y="7663985"/>
            <a:ext cx="2016426" cy="188077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55176" y="-162869"/>
            <a:ext cx="4041998" cy="1065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825218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638800" y="-7886700"/>
            <a:ext cx="27446571" cy="25971211"/>
          </a:xfrm>
          <a:prstGeom prst="rect">
            <a:avLst/>
          </a:prstGeom>
        </p:spPr>
      </p:pic>
      <p:sp>
        <p:nvSpPr>
          <p:cNvPr id="12" name="TextBox 6"/>
          <p:cNvSpPr txBox="1"/>
          <p:nvPr/>
        </p:nvSpPr>
        <p:spPr>
          <a:xfrm>
            <a:off x="1752600" y="3467100"/>
            <a:ext cx="14630400" cy="32486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CẢM ƠN CÁC EM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 THEO DÕI BÀI GIẢNG!</a:t>
            </a:r>
          </a:p>
        </p:txBody>
      </p:sp>
    </p:spTree>
    <p:extLst>
      <p:ext uri="{BB962C8B-B14F-4D97-AF65-F5344CB8AC3E}">
        <p14:creationId xmlns:p14="http://schemas.microsoft.com/office/powerpoint/2010/main" val="816432097"/>
      </p:ext>
    </p:extLst>
  </p:cSld>
  <p:clrMapOvr>
    <a:masterClrMapping/>
  </p:clrMapOvr>
  <p:transition spd="med">
    <p:split orient="vert" dir="in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utoShape 2"/>
          <p:cNvSpPr/>
          <p:nvPr/>
        </p:nvSpPr>
        <p:spPr>
          <a:xfrm rot="-5400000">
            <a:off x="3908987" y="4511113"/>
            <a:ext cx="10551944" cy="19131917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pic>
        <p:nvPicPr>
          <p:cNvPr id="2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81000" y="9278123"/>
            <a:ext cx="19136809" cy="10764455"/>
          </a:xfrm>
          <a:prstGeom prst="rect">
            <a:avLst/>
          </a:prstGeom>
        </p:spPr>
      </p:pic>
      <p:pic>
        <p:nvPicPr>
          <p:cNvPr id="25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72256"/>
          <a:stretch>
            <a:fillRect/>
          </a:stretch>
        </p:blipFill>
        <p:spPr>
          <a:xfrm rot="2125209">
            <a:off x="11736091" y="-879764"/>
            <a:ext cx="10330278" cy="3566225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3400736" y="2562614"/>
            <a:ext cx="11305864" cy="3952486"/>
            <a:chOff x="9144000" y="1901348"/>
            <a:chExt cx="7752726" cy="3054047"/>
          </a:xfrm>
        </p:grpSpPr>
        <p:sp>
          <p:nvSpPr>
            <p:cNvPr id="41" name="AutoShape 3"/>
            <p:cNvSpPr/>
            <p:nvPr/>
          </p:nvSpPr>
          <p:spPr>
            <a:xfrm>
              <a:off x="9144000" y="1901348"/>
              <a:ext cx="7752726" cy="3054047"/>
            </a:xfrm>
            <a:prstGeom prst="rect">
              <a:avLst/>
            </a:prstGeom>
            <a:solidFill>
              <a:srgbClr val="61A6A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AutoShape 7"/>
            <p:cNvSpPr/>
            <p:nvPr/>
          </p:nvSpPr>
          <p:spPr>
            <a:xfrm>
              <a:off x="9144000" y="1901348"/>
              <a:ext cx="7752726" cy="951331"/>
            </a:xfrm>
            <a:prstGeom prst="rect">
              <a:avLst/>
            </a:prstGeom>
            <a:solidFill>
              <a:srgbClr val="FFCE6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TextBox 8"/>
            <p:cNvSpPr txBox="1"/>
            <p:nvPr/>
          </p:nvSpPr>
          <p:spPr>
            <a:xfrm>
              <a:off x="9618457" y="2309828"/>
              <a:ext cx="6788617" cy="4251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91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291B2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PHẦN I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291B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4" name="Rectangle 43"/>
          <p:cNvSpPr/>
          <p:nvPr/>
        </p:nvSpPr>
        <p:spPr>
          <a:xfrm>
            <a:off x="6556284" y="4224148"/>
            <a:ext cx="4759637" cy="1328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ĐỊNH NGHĨA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94" y="5004025"/>
            <a:ext cx="2533006" cy="371168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12496800" y="5676900"/>
            <a:ext cx="1635091" cy="18004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2040" y="-3040"/>
            <a:ext cx="1938696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615046"/>
      </p:ext>
    </p:extLst>
  </p:cSld>
  <p:clrMapOvr>
    <a:masterClrMapping/>
  </p:clrMapOvr>
  <p:transition spd="med">
    <p:circl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4078" y="623002"/>
            <a:ext cx="15247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 1:</a:t>
            </a:r>
          </a:p>
        </p:txBody>
      </p:sp>
      <p:sp>
        <p:nvSpPr>
          <p:cNvPr id="3" name="Rectangle 2"/>
          <p:cNvSpPr/>
          <p:nvPr/>
        </p:nvSpPr>
        <p:spPr>
          <a:xfrm>
            <a:off x="1074078" y="1267713"/>
            <a:ext cx="15004122" cy="2762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 algn="just">
              <a:lnSpc>
                <a:spcPct val="150000"/>
              </a:lnSpc>
              <a:defRPr/>
            </a:pPr>
            <a:r>
              <a:rPr lang="vi-VN" sz="4000" dirty="0">
                <a:solidFill>
                  <a:srgbClr val="000000"/>
                </a:solidFill>
              </a:rPr>
              <a:t>Chu vi y (</a:t>
            </a:r>
            <a:r>
              <a:rPr lang="vi-VN" sz="4000" dirty="0" err="1">
                <a:solidFill>
                  <a:srgbClr val="000000"/>
                </a:solidFill>
              </a:rPr>
              <a:t>cm</a:t>
            </a:r>
            <a:r>
              <a:rPr lang="vi-VN" sz="4000" dirty="0">
                <a:solidFill>
                  <a:srgbClr val="000000"/>
                </a:solidFill>
              </a:rPr>
              <a:t>) của hình vuông có độ dài cạnh x (</a:t>
            </a:r>
            <a:r>
              <a:rPr lang="vi-VN" sz="4000" dirty="0" err="1">
                <a:solidFill>
                  <a:srgbClr val="000000"/>
                </a:solidFill>
              </a:rPr>
              <a:t>cm</a:t>
            </a:r>
            <a:r>
              <a:rPr lang="vi-VN" sz="4000" dirty="0">
                <a:solidFill>
                  <a:srgbClr val="000000"/>
                </a:solidFill>
              </a:rPr>
              <a:t>) được tính theo công thức y = 4x. Với mỗi giá trị của x, xác định được bao nhiêu giá trị tương ứng của y?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9600" y="266700"/>
            <a:ext cx="2261812" cy="14204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62714" y="8265985"/>
            <a:ext cx="1981306" cy="166925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0773" y="-495300"/>
            <a:ext cx="3993403" cy="1152578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6DF25AC-7E5E-5233-0F65-17175D576DB6}"/>
              </a:ext>
            </a:extLst>
          </p:cNvPr>
          <p:cNvGrpSpPr/>
          <p:nvPr/>
        </p:nvGrpSpPr>
        <p:grpSpPr>
          <a:xfrm>
            <a:off x="8144169" y="4610100"/>
            <a:ext cx="1999661" cy="1322947"/>
            <a:chOff x="8144169" y="4482026"/>
            <a:chExt cx="1999661" cy="132294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2BB07D8-D3DD-319C-6B6C-8EC64EE202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44169" y="4482026"/>
              <a:ext cx="1999661" cy="132294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1EF667A-B019-5990-9589-73B470EF1F20}"/>
                </a:ext>
              </a:extLst>
            </p:cNvPr>
            <p:cNvSpPr txBox="1"/>
            <p:nvPr/>
          </p:nvSpPr>
          <p:spPr>
            <a:xfrm>
              <a:off x="8403159" y="4726471"/>
              <a:ext cx="15716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BAE87FF-86BE-86F8-838F-33B321CF34B0}"/>
                  </a:ext>
                </a:extLst>
              </p:cNvPr>
              <p:cNvSpPr txBox="1"/>
              <p:nvPr/>
            </p:nvSpPr>
            <p:spPr>
              <a:xfrm>
                <a:off x="1382107" y="6149099"/>
                <a:ext cx="15613722" cy="27629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4000" kern="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Chu vi </a:t>
                </a:r>
                <a14:m>
                  <m:oMath xmlns:m="http://schemas.openxmlformats.org/officeDocument/2006/math">
                    <m:r>
                      <a:rPr lang="vi-VN" sz="4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(</m:t>
                    </m:r>
                    <m:r>
                      <a:rPr lang="vi-VN" sz="4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𝑐𝑚</m:t>
                    </m:r>
                    <m:r>
                      <a:rPr lang="vi-VN" sz="4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 </m:t>
                    </m:r>
                  </m:oMath>
                </a14:m>
                <a:r>
                  <a:rPr lang="vi-VN" sz="4000" kern="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 hình vuông có độ dài cạnh </a:t>
                </a:r>
                <a14:m>
                  <m:oMath xmlns:m="http://schemas.openxmlformats.org/officeDocument/2006/math">
                    <m:r>
                      <a:rPr lang="vi-VN" sz="4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(</m:t>
                    </m:r>
                    <m:r>
                      <a:rPr lang="vi-VN" sz="4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𝑐𝑚</m:t>
                    </m:r>
                    <m:r>
                      <a:rPr lang="vi-VN" sz="4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 </m:t>
                    </m:r>
                  </m:oMath>
                </a14:m>
                <a:r>
                  <a:rPr lang="vi-VN" sz="4000" kern="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đều là các giá trị dương. Với mỗi giá trị của </a:t>
                </a:r>
                <a14:m>
                  <m:oMath xmlns:m="http://schemas.openxmlformats.org/officeDocument/2006/math">
                    <m:r>
                      <a:rPr lang="vi-VN" sz="4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vi-VN" sz="4000" kern="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ta xác định được một giá trị tương ứng của </a:t>
                </a:r>
                <a14:m>
                  <m:oMath xmlns:m="http://schemas.openxmlformats.org/officeDocument/2006/math">
                    <m:r>
                      <a:rPr lang="vi-VN" sz="4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vi-VN" sz="4000" kern="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4000" kern="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BAE87FF-86BE-86F8-838F-33B321CF34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2107" y="6149099"/>
                <a:ext cx="15613722" cy="2762936"/>
              </a:xfrm>
              <a:prstGeom prst="rect">
                <a:avLst/>
              </a:prstGeom>
              <a:blipFill>
                <a:blip r:embed="rId6"/>
                <a:stretch>
                  <a:fillRect l="-1406" r="-1367" b="-81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39368314"/>
      </p:ext>
    </p:extLst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9600" y="266700"/>
            <a:ext cx="2261812" cy="14204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62714" y="8265985"/>
            <a:ext cx="1981306" cy="166925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0773" y="-495300"/>
            <a:ext cx="3993403" cy="1152578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905000" y="571500"/>
            <a:ext cx="1999661" cy="1322947"/>
            <a:chOff x="8144169" y="4482026"/>
            <a:chExt cx="1999661" cy="132294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44169" y="4482026"/>
              <a:ext cx="1999661" cy="1322947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8403159" y="4726471"/>
              <a:ext cx="15716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905000" y="2171700"/>
                <a:ext cx="14782800" cy="73642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4000" kern="1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Thay các giá trị của </a:t>
                </a:r>
                <a14:m>
                  <m:oMath xmlns:m="http://schemas.openxmlformats.org/officeDocument/2006/math">
                    <m:r>
                      <a:rPr lang="vi-VN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vi-VN" sz="4000" kern="1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vào công thức tính chu vi ta tìm giá trị các giá trị tương ứng của </a:t>
                </a:r>
                <a14:m>
                  <m:oMath xmlns:m="http://schemas.openxmlformats.org/officeDocument/2006/math">
                    <m:r>
                      <a:rPr lang="vi-VN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3200" kern="100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4000" kern="1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Chẳng hạn:</a:t>
                </a:r>
                <a:endParaRPr lang="en-US" sz="3200" kern="100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4000" kern="1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* Ví dụ: </a:t>
                </a:r>
                <a:endParaRPr lang="en-US" sz="3200" kern="100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000" i="1" kern="100" dirty="0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4000" i="1" kern="100" dirty="0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=1 ⇒ </m:t>
                      </m:r>
                      <m:r>
                        <a:rPr lang="vi-VN" sz="4000" i="1" kern="100" dirty="0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vi-VN" sz="4000" i="1" kern="100" dirty="0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=4.1=4 (</m:t>
                      </m:r>
                      <m:r>
                        <a:rPr lang="vi-VN" sz="4000" i="1" kern="100" dirty="0" err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𝑐𝑚</m:t>
                      </m:r>
                      <m:r>
                        <a:rPr lang="vi-VN" sz="4000" i="1" kern="100" dirty="0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3200" kern="100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000" i="1" kern="100" dirty="0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4000" i="1" kern="100" dirty="0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 kern="100" dirty="0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4000" i="1" kern="100" dirty="0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vi-VN" sz="4000" i="1" kern="100" dirty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vi-VN" sz="4000" i="1" kern="100" dirty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⇒ </m:t>
                      </m:r>
                      <m:r>
                        <a:rPr lang="vi-VN" sz="4000" i="1" kern="100" dirty="0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vi-VN" sz="4000" i="1" kern="100" dirty="0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 kern="100" dirty="0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4000" i="1" kern="100" dirty="0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4.3</m:t>
                          </m:r>
                        </m:num>
                        <m:den>
                          <m:r>
                            <a:rPr lang="vi-VN" sz="4000" i="1" kern="100" dirty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vi-VN" sz="4000" i="1" kern="100" dirty="0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=6</m:t>
                      </m:r>
                      <m:r>
                        <a:rPr lang="vi-VN" sz="4000" i="1" kern="100" dirty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vi-VN" sz="4000" i="1" kern="100" dirty="0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vi-VN" sz="4000" i="1" kern="100" dirty="0" err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𝑐𝑚</m:t>
                      </m:r>
                      <m:r>
                        <a:rPr lang="vi-VN" sz="4000" i="1" kern="100" dirty="0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3200" kern="100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4000" kern="1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…….</a:t>
                </a:r>
                <a:endParaRPr lang="en-US" sz="3200" kern="100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2171700"/>
                <a:ext cx="14782800" cy="7364260"/>
              </a:xfrm>
              <a:prstGeom prst="rect">
                <a:avLst/>
              </a:prstGeom>
              <a:blipFill>
                <a:blip r:embed="rId6"/>
                <a:stretch>
                  <a:fillRect l="-1485" r="-1443" b="-24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914613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1968137" y="335804"/>
            <a:ext cx="15008643" cy="890718"/>
            <a:chOff x="2895600" y="1881890"/>
            <a:chExt cx="15008643" cy="890718"/>
          </a:xfrm>
        </p:grpSpPr>
        <p:sp>
          <p:nvSpPr>
            <p:cNvPr id="2" name="Rectangle 1"/>
            <p:cNvSpPr/>
            <p:nvPr/>
          </p:nvSpPr>
          <p:spPr>
            <a:xfrm>
              <a:off x="2929263" y="2095500"/>
              <a:ext cx="1457450" cy="6771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HĐ 2:</a:t>
              </a: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2895600" y="1881890"/>
              <a:ext cx="15008643" cy="8611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lnSpc>
                  <a:spcPct val="150000"/>
                </a:lnSpc>
              </a:pPr>
              <a:r>
                <a:rPr lang="en-US" sz="38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	    Trong </a:t>
              </a:r>
              <a:r>
                <a:rPr lang="en-US" sz="38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tình</a:t>
              </a:r>
              <a:r>
                <a:rPr lang="en-US" sz="38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huống</a:t>
              </a:r>
              <a:r>
                <a:rPr lang="en-US" sz="38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38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phần</a:t>
              </a:r>
              <a:r>
                <a:rPr lang="en-US" sz="38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mở</a:t>
              </a:r>
              <a:r>
                <a:rPr lang="en-US" sz="38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US" sz="38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8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38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38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38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9600" y="204154"/>
            <a:ext cx="2261812" cy="14204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16200" y="6216846"/>
            <a:ext cx="2324898" cy="195872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75940" y="1274668"/>
            <a:ext cx="16065157" cy="34926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800" dirty="0">
                <a:solidFill>
                  <a:srgbClr val="000000"/>
                </a:solidFill>
              </a:rPr>
              <a:t>a) Số tiền người bán thu được khi lần lượt bán 2 </a:t>
            </a:r>
            <a:r>
              <a:rPr lang="vi-VN" sz="3800" dirty="0" err="1">
                <a:solidFill>
                  <a:srgbClr val="000000"/>
                </a:solidFill>
              </a:rPr>
              <a:t>kg</a:t>
            </a:r>
            <a:r>
              <a:rPr lang="vi-VN" sz="3800" dirty="0">
                <a:solidFill>
                  <a:srgbClr val="000000"/>
                </a:solidFill>
              </a:rPr>
              <a:t> thanh long; 3 </a:t>
            </a:r>
            <a:r>
              <a:rPr lang="vi-VN" sz="3800" dirty="0" err="1">
                <a:solidFill>
                  <a:srgbClr val="000000"/>
                </a:solidFill>
              </a:rPr>
              <a:t>kg</a:t>
            </a:r>
            <a:r>
              <a:rPr lang="vi-VN" sz="3800" dirty="0">
                <a:solidFill>
                  <a:srgbClr val="000000"/>
                </a:solidFill>
              </a:rPr>
              <a:t> thanh long.</a:t>
            </a:r>
          </a:p>
          <a:p>
            <a:pPr algn="just">
              <a:lnSpc>
                <a:spcPct val="150000"/>
              </a:lnSpc>
            </a:pPr>
            <a:r>
              <a:rPr lang="vi-VN" sz="3800" dirty="0">
                <a:solidFill>
                  <a:srgbClr val="000000"/>
                </a:solidFill>
              </a:rPr>
              <a:t>b) Gọi y (đồng) là số tiền người bán thu được khi bán x (</a:t>
            </a:r>
            <a:r>
              <a:rPr lang="vi-VN" sz="3800" dirty="0" err="1">
                <a:solidFill>
                  <a:srgbClr val="000000"/>
                </a:solidFill>
              </a:rPr>
              <a:t>kg</a:t>
            </a:r>
            <a:r>
              <a:rPr lang="vi-VN" sz="3800" dirty="0">
                <a:solidFill>
                  <a:srgbClr val="000000"/>
                </a:solidFill>
              </a:rPr>
              <a:t>) thanh long. Với mỗi giá trị của x, ta xác định được bao nhiêu giá trị tương ứng của y?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15117" y="-533465"/>
            <a:ext cx="4194412" cy="1105300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3F749B4-586A-BD6A-36D1-44A299B2B1D0}"/>
              </a:ext>
            </a:extLst>
          </p:cNvPr>
          <p:cNvGrpSpPr/>
          <p:nvPr/>
        </p:nvGrpSpPr>
        <p:grpSpPr>
          <a:xfrm>
            <a:off x="2139" y="4858236"/>
            <a:ext cx="1999661" cy="1322947"/>
            <a:chOff x="8144169" y="4482026"/>
            <a:chExt cx="1999661" cy="132294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C08EB73-08D0-9D98-B4A2-BA7FBE6531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44169" y="4482026"/>
              <a:ext cx="1999661" cy="132294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5E18DCC-C444-86E4-2D3A-52FBCA4EC013}"/>
                </a:ext>
              </a:extLst>
            </p:cNvPr>
            <p:cNvSpPr txBox="1"/>
            <p:nvPr/>
          </p:nvSpPr>
          <p:spPr>
            <a:xfrm>
              <a:off x="8403159" y="4726471"/>
              <a:ext cx="15716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392A23F-C25E-FEB1-277D-57EFB07A7C95}"/>
                  </a:ext>
                </a:extLst>
              </p:cNvPr>
              <p:cNvSpPr txBox="1"/>
              <p:nvPr/>
            </p:nvSpPr>
            <p:spPr>
              <a:xfrm>
                <a:off x="2318379" y="5372100"/>
                <a:ext cx="15793033" cy="44862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3800" kern="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Số tiền người bán thu được khi bán </a:t>
                </a:r>
                <a14:m>
                  <m:oMath xmlns:m="http://schemas.openxmlformats.org/officeDocument/2006/math">
                    <m:r>
                      <a:rPr lang="vi-VN" sz="38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vi-VN" sz="38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𝑘𝑔</m:t>
                    </m:r>
                  </m:oMath>
                </a14:m>
                <a:r>
                  <a:rPr lang="vi-VN" sz="3800" kern="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thanh long là:</a:t>
                </a:r>
                <a:endParaRPr lang="en-US" sz="3800" kern="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14:m>
                  <m:oMath xmlns:m="http://schemas.openxmlformats.org/officeDocument/2006/math">
                    <m:r>
                      <a:rPr lang="vi-VN" sz="38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 . 32 000=64 000 </m:t>
                    </m:r>
                  </m:oMath>
                </a14:m>
                <a:r>
                  <a:rPr lang="vi-VN" sz="3800" kern="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(đồng)</a:t>
                </a:r>
                <a:endParaRPr lang="en-US" sz="3800" kern="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3800" kern="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 tiền người bán thu được khi bán 3</a:t>
                </a:r>
                <a14:m>
                  <m:oMath xmlns:m="http://schemas.openxmlformats.org/officeDocument/2006/math">
                    <m:r>
                      <a:rPr lang="vi-VN" sz="38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𝑘𝑔</m:t>
                    </m:r>
                  </m:oMath>
                </a14:m>
                <a:r>
                  <a:rPr lang="vi-VN" sz="3800" kern="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thanh long là:</a:t>
                </a:r>
                <a:endParaRPr lang="en-US" sz="3800" kern="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14:m>
                  <m:oMath xmlns:m="http://schemas.openxmlformats.org/officeDocument/2006/math">
                    <m:r>
                      <a:rPr lang="vi-VN" sz="38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 . 32 000=96 000</m:t>
                    </m:r>
                  </m:oMath>
                </a14:m>
                <a:r>
                  <a:rPr lang="vi-VN" sz="3800" kern="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(đồng)</a:t>
                </a:r>
                <a:endParaRPr lang="en-US" sz="3800" kern="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3800" kern="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Với mỗi giá trị của </a:t>
                </a:r>
                <a14:m>
                  <m:oMath xmlns:m="http://schemas.openxmlformats.org/officeDocument/2006/math">
                    <m:r>
                      <a:rPr lang="vi-VN" sz="38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vi-VN" sz="3800" kern="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 chỉ xác định được một giá trị tương ứng của </a:t>
                </a:r>
                <a14:m>
                  <m:oMath xmlns:m="http://schemas.openxmlformats.org/officeDocument/2006/math">
                    <m:r>
                      <a:rPr lang="vi-VN" sz="38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vi-VN" sz="3800" kern="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3800" kern="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392A23F-C25E-FEB1-277D-57EFB07A7C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8379" y="5372100"/>
                <a:ext cx="15793033" cy="4486293"/>
              </a:xfrm>
              <a:prstGeom prst="rect">
                <a:avLst/>
              </a:prstGeom>
              <a:blipFill>
                <a:blip r:embed="rId6"/>
                <a:stretch>
                  <a:fillRect l="-1274" r="-540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31327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 invX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9303307" y="-4783333"/>
            <a:ext cx="10833473" cy="19829952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424136" y="-285093"/>
            <a:ext cx="19705933" cy="11084587"/>
          </a:xfrm>
          <a:prstGeom prst="rect">
            <a:avLst/>
          </a:prstGeom>
        </p:spPr>
      </p:pic>
      <p:sp>
        <p:nvSpPr>
          <p:cNvPr id="15" name="AutoShape 6"/>
          <p:cNvSpPr/>
          <p:nvPr/>
        </p:nvSpPr>
        <p:spPr>
          <a:xfrm>
            <a:off x="517272" y="534069"/>
            <a:ext cx="17373600" cy="9448800"/>
          </a:xfrm>
          <a:prstGeom prst="rect">
            <a:avLst/>
          </a:prstGeom>
          <a:solidFill>
            <a:srgbClr val="F6F6E9"/>
          </a:solidFill>
        </p:spPr>
        <p:txBody>
          <a:bodyPr/>
          <a:lstStyle/>
          <a:p>
            <a:endParaRPr lang="en-US"/>
          </a:p>
        </p:txBody>
      </p:sp>
      <p:pic>
        <p:nvPicPr>
          <p:cNvPr id="1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075512" y="39971"/>
            <a:ext cx="4287847" cy="822617"/>
          </a:xfrm>
          <a:prstGeom prst="rect">
            <a:avLst/>
          </a:prstGeom>
        </p:spPr>
      </p:pic>
      <p:sp>
        <p:nvSpPr>
          <p:cNvPr id="7" name="Pentagon 6"/>
          <p:cNvSpPr/>
          <p:nvPr/>
        </p:nvSpPr>
        <p:spPr>
          <a:xfrm>
            <a:off x="457199" y="1369397"/>
            <a:ext cx="4471887" cy="1259503"/>
          </a:xfrm>
          <a:prstGeom prst="homePlat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 NGHĨA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2190750" y="3270107"/>
                <a:ext cx="13906500" cy="44049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4800" kern="1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Nếu đại lượng </a:t>
                </a:r>
                <a14:m>
                  <m:oMath xmlns:m="http://schemas.openxmlformats.org/officeDocument/2006/math">
                    <m:r>
                      <a:rPr lang="vi-VN" sz="4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vi-VN" sz="4800" kern="1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phụ thuộc vào đại lượng </a:t>
                </a:r>
                <a14:m>
                  <m:oMath xmlns:m="http://schemas.openxmlformats.org/officeDocument/2006/math">
                    <m:r>
                      <a:rPr lang="vi-VN" sz="4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vi-VN" sz="4800" kern="1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vi-VN" sz="4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vi-VN" sz="4800" kern="1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thay đổi) sao cho với mỗi giá trị của </a:t>
                </a:r>
                <a14:m>
                  <m:oMath xmlns:m="http://schemas.openxmlformats.org/officeDocument/2006/math">
                    <m:r>
                      <a:rPr lang="vi-VN" sz="4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vi-VN" sz="4800" kern="1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 luôn xác định được chỉ một giá trị tương ứng của </a:t>
                </a:r>
                <a14:m>
                  <m:oMath xmlns:m="http://schemas.openxmlformats.org/officeDocument/2006/math">
                    <m:r>
                      <a:rPr lang="vi-VN" sz="4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vi-VN" sz="4800" kern="1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thì </a:t>
                </a:r>
                <a14:m>
                  <m:oMath xmlns:m="http://schemas.openxmlformats.org/officeDocument/2006/math">
                    <m:r>
                      <a:rPr lang="vi-VN" sz="4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vi-VN" sz="4800" kern="1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được gọi là hàm số của </a:t>
                </a:r>
                <a14:m>
                  <m:oMath xmlns:m="http://schemas.openxmlformats.org/officeDocument/2006/math">
                    <m:r>
                      <a:rPr lang="vi-VN" sz="4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vi-VN" sz="4800" kern="1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4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vi-VN" sz="4800" kern="1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gọi là biến số.</a:t>
                </a:r>
                <a:endParaRPr lang="en-US" sz="4800" kern="100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0750" y="3270107"/>
                <a:ext cx="13906500" cy="4404988"/>
              </a:xfrm>
              <a:prstGeom prst="rect">
                <a:avLst/>
              </a:prstGeom>
              <a:blipFill>
                <a:blip r:embed="rId6"/>
                <a:stretch>
                  <a:fillRect l="-1972" r="-1972" b="-58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74436" y="5667198"/>
            <a:ext cx="1654066" cy="174169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89141" y="511381"/>
            <a:ext cx="1902117" cy="171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298596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13504</TotalTime>
  <Words>3074</Words>
  <Application>Microsoft Office PowerPoint</Application>
  <PresentationFormat>Custom</PresentationFormat>
  <Paragraphs>310</Paragraphs>
  <Slides>44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44</vt:i4>
      </vt:variant>
    </vt:vector>
  </HeadingPairs>
  <TitlesOfParts>
    <vt:vector size="58" baseType="lpstr">
      <vt:lpstr>Calibri Light</vt:lpstr>
      <vt:lpstr>Times New Roman</vt:lpstr>
      <vt:lpstr>Calibri</vt:lpstr>
      <vt:lpstr>Arial (Body)</vt:lpstr>
      <vt:lpstr>Arial</vt:lpstr>
      <vt:lpstr>Cambria Math</vt:lpstr>
      <vt:lpstr>Office Theme</vt:lpstr>
      <vt:lpstr>1_Office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admin</cp:lastModifiedBy>
  <cp:revision>257</cp:revision>
  <dcterms:created xsi:type="dcterms:W3CDTF">2006-08-16T00:00:00Z</dcterms:created>
  <dcterms:modified xsi:type="dcterms:W3CDTF">2025-11-18T07:34:36Z</dcterms:modified>
  <dc:identifier>DAFARKD_w7U</dc:identifier>
</cp:coreProperties>
</file>