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9" r:id="rId2"/>
    <p:sldId id="279" r:id="rId3"/>
    <p:sldId id="280" r:id="rId4"/>
    <p:sldId id="281" r:id="rId5"/>
    <p:sldId id="282" r:id="rId6"/>
    <p:sldId id="256" r:id="rId7"/>
    <p:sldId id="284" r:id="rId8"/>
    <p:sldId id="257" r:id="rId9"/>
    <p:sldId id="285" r:id="rId10"/>
    <p:sldId id="286" r:id="rId11"/>
    <p:sldId id="288" r:id="rId12"/>
    <p:sldId id="299" r:id="rId13"/>
    <p:sldId id="287" r:id="rId14"/>
    <p:sldId id="291" r:id="rId15"/>
    <p:sldId id="260" r:id="rId16"/>
    <p:sldId id="262" r:id="rId17"/>
    <p:sldId id="294" r:id="rId18"/>
    <p:sldId id="297" r:id="rId19"/>
    <p:sldId id="296" r:id="rId20"/>
    <p:sldId id="298" r:id="rId21"/>
    <p:sldId id="293" r:id="rId22"/>
    <p:sldId id="295" r:id="rId23"/>
    <p:sldId id="25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arlow Condensed Bold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DD"/>
    <a:srgbClr val="F8D8CF"/>
    <a:srgbClr val="E6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91057" autoAdjust="0"/>
  </p:normalViewPr>
  <p:slideViewPr>
    <p:cSldViewPr>
      <p:cViewPr varScale="1">
        <p:scale>
          <a:sx n="42" d="100"/>
          <a:sy n="42" d="100"/>
        </p:scale>
        <p:origin x="10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DAF7-0D4C-BE49-BB42-A1BF20524303}" type="datetimeFigureOut">
              <a:rPr lang="x-none" smtClean="0"/>
              <a:t>11/4/2025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2446-00AD-EE47-B076-873E6EF1B3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80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GV minh hoạ bằng hình thang cân bằng giấy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cạnh bên của hình thang ta gấp giấy sao cho hai cạnh bên trùng nhau rồi so sánh.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đường chéo của hình thang ta thực hiện vẽ đường chéo rồi đo bằng đoạn thẳng, gọi 2 học sinh lên thực hiên đo trên hình thang cân của mình.</a:t>
            </a:r>
          </a:p>
          <a:p>
            <a:pPr marL="171450" indent="-171450">
              <a:buFontTx/>
              <a:buChar char="-"/>
            </a:pPr>
            <a:r>
              <a:rPr lang="en-US" dirty="0"/>
              <a:t>S</a:t>
            </a:r>
            <a:r>
              <a:rPr lang="x-none" dirty="0"/>
              <a:t>o sánh 2 góc kề một đáy của hình thang ta gấp hình thang cân sao cho cạnh KI trùng với cạnh HD; đỉnh K trùng đỉnh H; đỉnh </a:t>
            </a:r>
            <a:r>
              <a:rPr lang="en-US" dirty="0"/>
              <a:t>I</a:t>
            </a:r>
            <a:r>
              <a:rPr lang="x-none" dirty="0"/>
              <a:t> trùng đỉnh D sau đó sao sánh hai góc cùng kề một đáy KH và hai góc cùng kề một đáy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438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10" Type="http://schemas.openxmlformats.org/officeDocument/2006/relationships/image" Target="../media/image2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2.svg"/><Relationship Id="rId10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svg"/><Relationship Id="rId5" Type="http://schemas.openxmlformats.org/officeDocument/2006/relationships/image" Target="../media/image8.svg"/><Relationship Id="rId15" Type="http://schemas.openxmlformats.org/officeDocument/2006/relationships/image" Target="../media/image23.sv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67EF19-49D0-5E41-929D-E3FC38D18013}"/>
              </a:ext>
            </a:extLst>
          </p:cNvPr>
          <p:cNvGrpSpPr/>
          <p:nvPr/>
        </p:nvGrpSpPr>
        <p:grpSpPr>
          <a:xfrm>
            <a:off x="3074751" y="736871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3045" y="284128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A9F2485-CFC7-8C45-B50E-C423FF29AF8E}"/>
              </a:ext>
            </a:extLst>
          </p:cNvPr>
          <p:cNvGrpSpPr/>
          <p:nvPr/>
        </p:nvGrpSpPr>
        <p:grpSpPr>
          <a:xfrm>
            <a:off x="761351" y="4428690"/>
            <a:ext cx="14847514" cy="953971"/>
            <a:chOff x="691760" y="3113074"/>
            <a:chExt cx="14847514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25550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tính chất của hình bình hành ABCD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4071E6-EEEC-7B49-A14D-8EE172BED3F6}"/>
              </a:ext>
            </a:extLst>
          </p:cNvPr>
          <p:cNvGrpSpPr/>
          <p:nvPr/>
        </p:nvGrpSpPr>
        <p:grpSpPr>
          <a:xfrm>
            <a:off x="719834" y="6798014"/>
            <a:ext cx="17172173" cy="975979"/>
            <a:chOff x="753574" y="5008324"/>
            <a:chExt cx="17172173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49324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cách tính chu vi và diện tích hình bình hành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9837" y="-179753"/>
            <a:ext cx="10563993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43883" y="884365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13011458" y="3738169"/>
            <a:ext cx="4286102" cy="4720785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BF2862-355D-4749-860D-CFD7CB528705}"/>
              </a:ext>
            </a:extLst>
          </p:cNvPr>
          <p:cNvSpPr txBox="1"/>
          <p:nvPr/>
        </p:nvSpPr>
        <p:spPr>
          <a:xfrm>
            <a:off x="12794627" y="321818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DCD9B-E59E-5441-B624-795F4998972D}"/>
              </a:ext>
            </a:extLst>
          </p:cNvPr>
          <p:cNvSpPr txBox="1"/>
          <p:nvPr/>
        </p:nvSpPr>
        <p:spPr>
          <a:xfrm>
            <a:off x="16732243" y="319612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93D0A-B30E-E544-9128-6009F8DD55DA}"/>
              </a:ext>
            </a:extLst>
          </p:cNvPr>
          <p:cNvSpPr txBox="1"/>
          <p:nvPr/>
        </p:nvSpPr>
        <p:spPr>
          <a:xfrm>
            <a:off x="12504971" y="8243162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548806-CC89-4448-935F-1E5A3A731E0E}"/>
              </a:ext>
            </a:extLst>
          </p:cNvPr>
          <p:cNvSpPr txBox="1"/>
          <p:nvPr/>
        </p:nvSpPr>
        <p:spPr>
          <a:xfrm>
            <a:off x="17457647" y="8100369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F82B3C-7ECC-704E-973E-0FA6543A57AE}"/>
              </a:ext>
            </a:extLst>
          </p:cNvPr>
          <p:cNvGrpSpPr/>
          <p:nvPr/>
        </p:nvGrpSpPr>
        <p:grpSpPr>
          <a:xfrm>
            <a:off x="588913" y="980938"/>
            <a:ext cx="17147074" cy="1127344"/>
            <a:chOff x="860795" y="3307619"/>
            <a:chExt cx="2637491" cy="1087500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C04BAB57-085A-4648-A8B8-F81A788E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id="{CB4B0AC8-2911-1E4E-A23B-42C4A9127DE9}"/>
                </a:ext>
              </a:extLst>
            </p:cNvPr>
            <p:cNvSpPr txBox="1"/>
            <p:nvPr/>
          </p:nvSpPr>
          <p:spPr>
            <a:xfrm>
              <a:off x="912667" y="3307619"/>
              <a:ext cx="2585619" cy="958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838116C-3815-E646-8869-FD5DBD69A4FE}"/>
              </a:ext>
            </a:extLst>
          </p:cNvPr>
          <p:cNvGrpSpPr/>
          <p:nvPr/>
        </p:nvGrpSpPr>
        <p:grpSpPr>
          <a:xfrm>
            <a:off x="552013" y="2818138"/>
            <a:ext cx="11972365" cy="1446550"/>
            <a:chOff x="372035" y="3522082"/>
            <a:chExt cx="11972365" cy="1446550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0989F1B8-9DDE-E545-BF76-E8A75ECEC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5D81E53-1AD8-1045-9AA0-14A3D6219E50}"/>
                </a:ext>
              </a:extLst>
            </p:cNvPr>
            <p:cNvSpPr txBox="1"/>
            <p:nvPr/>
          </p:nvSpPr>
          <p:spPr>
            <a:xfrm>
              <a:off x="840351" y="3522082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Hai c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ạnh đáy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có </a:t>
              </a:r>
              <a:r>
                <a:rPr lang="x-none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 song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với nhau không? 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A058F6F-D88E-694A-82BB-25FED6B79CF7}"/>
              </a:ext>
            </a:extLst>
          </p:cNvPr>
          <p:cNvCxnSpPr>
            <a:cxnSpLocks/>
          </p:cNvCxnSpPr>
          <p:nvPr/>
        </p:nvCxnSpPr>
        <p:spPr>
          <a:xfrm>
            <a:off x="13563600" y="3738169"/>
            <a:ext cx="3111034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9A97B5-12FC-DE48-94B0-CF8EF744436C}"/>
              </a:ext>
            </a:extLst>
          </p:cNvPr>
          <p:cNvCxnSpPr>
            <a:cxnSpLocks/>
          </p:cNvCxnSpPr>
          <p:nvPr/>
        </p:nvCxnSpPr>
        <p:spPr>
          <a:xfrm>
            <a:off x="12948077" y="8456899"/>
            <a:ext cx="4412864" cy="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DAD2F6-29D1-8B4A-B7F9-C8571FE4FA68}"/>
              </a:ext>
            </a:extLst>
          </p:cNvPr>
          <p:cNvGrpSpPr/>
          <p:nvPr/>
        </p:nvGrpSpPr>
        <p:grpSpPr>
          <a:xfrm>
            <a:off x="479837" y="4908503"/>
            <a:ext cx="11972365" cy="1487972"/>
            <a:chOff x="372035" y="3480660"/>
            <a:chExt cx="11972365" cy="1487972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9A856091-C054-794D-992A-E3C2326E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CD86003-CC12-E64F-8F8C-EBB26227BD7D}"/>
                </a:ext>
              </a:extLst>
            </p:cNvPr>
            <p:cNvSpPr txBox="1"/>
            <p:nvPr/>
          </p:nvSpPr>
          <p:spPr>
            <a:xfrm>
              <a:off x="873660" y="3480660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cạnh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KI</a:t>
              </a:r>
              <a:r>
                <a:rPr lang="vi-VN" sz="4400" dirty="0">
                  <a:cs typeface="Arial" panose="020B0604020202020204" pitchFamily="34" charset="0"/>
                </a:rPr>
                <a:t> và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HD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Đo và so sánh đường chéo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? 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1CE0A7-D173-B44A-AFF8-FDCB68BC0C7C}"/>
              </a:ext>
            </a:extLst>
          </p:cNvPr>
          <p:cNvGrpSpPr/>
          <p:nvPr/>
        </p:nvGrpSpPr>
        <p:grpSpPr>
          <a:xfrm>
            <a:off x="521887" y="7266159"/>
            <a:ext cx="11972365" cy="1517551"/>
            <a:chOff x="372035" y="3576396"/>
            <a:chExt cx="11972365" cy="1517551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8626B74A-8819-794F-806D-1AAD040A9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DB86C2-16FB-2B49-8B07-7F7C4A86121C}"/>
                </a:ext>
              </a:extLst>
            </p:cNvPr>
            <p:cNvSpPr txBox="1"/>
            <p:nvPr/>
          </p:nvSpPr>
          <p:spPr>
            <a:xfrm>
              <a:off x="840351" y="3647397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IKH</a:t>
              </a:r>
              <a:r>
                <a:rPr lang="vi-VN" sz="4400" dirty="0">
                  <a:cs typeface="Arial" panose="020B0604020202020204" pitchFamily="34" charset="0"/>
                </a:rPr>
                <a:t> và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DHK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So sánh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HDI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A3D35B4-6CFE-5A45-81E1-F2ADF06520D4}"/>
              </a:ext>
            </a:extLst>
          </p:cNvPr>
          <p:cNvCxnSpPr>
            <a:cxnSpLocks/>
          </p:cNvCxnSpPr>
          <p:nvPr/>
        </p:nvCxnSpPr>
        <p:spPr>
          <a:xfrm flipV="1">
            <a:off x="13024276" y="3738170"/>
            <a:ext cx="615524" cy="4777697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DB93F47-9A33-6C43-A8A9-AC3BCCE891BE}"/>
              </a:ext>
            </a:extLst>
          </p:cNvPr>
          <p:cNvCxnSpPr>
            <a:cxnSpLocks/>
          </p:cNvCxnSpPr>
          <p:nvPr/>
        </p:nvCxnSpPr>
        <p:spPr>
          <a:xfrm flipV="1">
            <a:off x="13020199" y="3754388"/>
            <a:ext cx="3687184" cy="4739442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117F549-30A3-3D49-8DE2-45BA078F57DE}"/>
              </a:ext>
            </a:extLst>
          </p:cNvPr>
          <p:cNvCxnSpPr>
            <a:cxnSpLocks/>
          </p:cNvCxnSpPr>
          <p:nvPr/>
        </p:nvCxnSpPr>
        <p:spPr>
          <a:xfrm flipH="1" flipV="1">
            <a:off x="16674634" y="3738168"/>
            <a:ext cx="635744" cy="471873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9645CC2-F670-E94A-BADF-50FBFC0BCC5B}"/>
              </a:ext>
            </a:extLst>
          </p:cNvPr>
          <p:cNvCxnSpPr>
            <a:cxnSpLocks/>
          </p:cNvCxnSpPr>
          <p:nvPr/>
        </p:nvCxnSpPr>
        <p:spPr>
          <a:xfrm>
            <a:off x="13639800" y="3744828"/>
            <a:ext cx="3689169" cy="469802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54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421282" y="-371415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86216" y="743152"/>
            <a:ext cx="471373" cy="43794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393209" y="377928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BF2862-355D-4749-860D-CFD7CB528705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DCD9B-E59E-5441-B624-795F4998972D}"/>
              </a:ext>
            </a:extLst>
          </p:cNvPr>
          <p:cNvSpPr txBox="1"/>
          <p:nvPr/>
        </p:nvSpPr>
        <p:spPr>
          <a:xfrm>
            <a:off x="16611600" y="1520904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93D0A-B30E-E544-9128-6009F8DD55DA}"/>
              </a:ext>
            </a:extLst>
          </p:cNvPr>
          <p:cNvSpPr txBox="1"/>
          <p:nvPr/>
        </p:nvSpPr>
        <p:spPr>
          <a:xfrm>
            <a:off x="11402113" y="7677173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548806-CC89-4448-935F-1E5A3A731E0E}"/>
              </a:ext>
            </a:extLst>
          </p:cNvPr>
          <p:cNvSpPr txBox="1"/>
          <p:nvPr/>
        </p:nvSpPr>
        <p:spPr>
          <a:xfrm>
            <a:off x="17609706" y="7652380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F071EA-B1D2-214A-8FFC-1E875BA8C083}"/>
              </a:ext>
            </a:extLst>
          </p:cNvPr>
          <p:cNvSpPr txBox="1"/>
          <p:nvPr/>
        </p:nvSpPr>
        <p:spPr>
          <a:xfrm>
            <a:off x="11595119" y="8809962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KHID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5C76968-76DE-B945-A307-8BD085C16369}"/>
              </a:ext>
            </a:extLst>
          </p:cNvPr>
          <p:cNvGrpSpPr/>
          <p:nvPr/>
        </p:nvGrpSpPr>
        <p:grpSpPr>
          <a:xfrm>
            <a:off x="632244" y="1008819"/>
            <a:ext cx="5373249" cy="2159887"/>
            <a:chOff x="860795" y="3336387"/>
            <a:chExt cx="737270" cy="2083550"/>
          </a:xfrm>
        </p:grpSpPr>
        <p:pic>
          <p:nvPicPr>
            <p:cNvPr id="70" name="Picture 4">
              <a:extLst>
                <a:ext uri="{FF2B5EF4-FFF2-40B4-BE49-F238E27FC236}">
                  <a16:creationId xmlns:a16="http://schemas.microsoft.com/office/drawing/2014/main" id="{8BBB9897-D0DC-4A40-BCCC-FDCAB24BF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id="{33B1E9DA-F11C-654F-B02E-693A46468404}"/>
                </a:ext>
              </a:extLst>
            </p:cNvPr>
            <p:cNvSpPr txBox="1"/>
            <p:nvPr/>
          </p:nvSpPr>
          <p:spPr>
            <a:xfrm>
              <a:off x="923347" y="3336387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72" name="Picture 23">
            <a:extLst>
              <a:ext uri="{FF2B5EF4-FFF2-40B4-BE49-F238E27FC236}">
                <a16:creationId xmlns:a16="http://schemas.microsoft.com/office/drawing/2014/main" id="{1AA70E32-1E40-8F48-8EB4-207DC1E54F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90154" y="238440"/>
            <a:ext cx="438710" cy="407601"/>
          </a:xfrm>
          <a:prstGeom prst="rect">
            <a:avLst/>
          </a:prstGeom>
        </p:spPr>
      </p:pic>
      <p:pic>
        <p:nvPicPr>
          <p:cNvPr id="73" name="Picture 21">
            <a:extLst>
              <a:ext uri="{FF2B5EF4-FFF2-40B4-BE49-F238E27FC236}">
                <a16:creationId xmlns:a16="http://schemas.microsoft.com/office/drawing/2014/main" id="{E7A26747-9CC8-E14A-A551-428AEAF7A8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638015" y="1668394"/>
            <a:ext cx="471373" cy="43794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8E8BFA-3E44-6941-891C-C80FD61908F7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9CDCBF1-854D-0049-8976-6C8C6D931FDC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772854-43A5-DD4A-8909-D0B2535EAC52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9ADF1D1-5A0F-7847-A723-FC525F07985E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84">
            <a:extLst>
              <a:ext uri="{FF2B5EF4-FFF2-40B4-BE49-F238E27FC236}">
                <a16:creationId xmlns:a16="http://schemas.microsoft.com/office/drawing/2014/main" id="{BB85E147-CC6A-704D-AC78-4A9003B78C93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A9154D1D-A298-B849-9054-B1ABD481BFAD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F9E4D97-C35B-5A41-94E2-94A62D6FE9B8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1B2A6B3B-D531-E44F-841F-5052D1257BAF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7E7A8A21-3DA1-1045-9698-9623040E3E0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581FC21-643B-9441-B9F7-84CA982FD883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45F240DB-CEFF-6549-A0E4-8E6B52A6DEA7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19A63CBD-1690-1442-92AA-DB02823960B3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D4AB63E1-8B43-0E48-A7EB-FC2D3B2294F1}"/>
              </a:ext>
            </a:extLst>
          </p:cNvPr>
          <p:cNvSpPr/>
          <p:nvPr/>
        </p:nvSpPr>
        <p:spPr>
          <a:xfrm>
            <a:off x="411417" y="2507331"/>
            <a:ext cx="10800616" cy="70193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46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endParaRPr lang="x-none" sz="4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2A3EF9C-0D2A-CC48-AC20-5748641A35A5}"/>
              </a:ext>
            </a:extLst>
          </p:cNvPr>
          <p:cNvSpPr txBox="1"/>
          <p:nvPr/>
        </p:nvSpPr>
        <p:spPr>
          <a:xfrm>
            <a:off x="616470" y="3566789"/>
            <a:ext cx="10847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đáy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song song với nhau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A9B94CB-E9C4-FC49-980C-1CC82488AF55}"/>
              </a:ext>
            </a:extLst>
          </p:cNvPr>
          <p:cNvSpPr txBox="1"/>
          <p:nvPr/>
        </p:nvSpPr>
        <p:spPr>
          <a:xfrm>
            <a:off x="550121" y="5153648"/>
            <a:ext cx="10734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KI=HD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hai đường chéo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KD=HI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0D2C330-E385-414F-8E98-D4717E39F396}"/>
              </a:ext>
            </a:extLst>
          </p:cNvPr>
          <p:cNvSpPr txBox="1"/>
          <p:nvPr/>
        </p:nvSpPr>
        <p:spPr>
          <a:xfrm>
            <a:off x="573819" y="6913462"/>
            <a:ext cx="10513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góc kề với cạnh đáy bằng nhau: Tức là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IKH bằng góc DHK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HDI bằng góc KID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2FF94AD-D3CA-2E40-8F62-A8F9B6D3ABD2}"/>
              </a:ext>
            </a:extLst>
          </p:cNvPr>
          <p:cNvSpPr txBox="1"/>
          <p:nvPr/>
        </p:nvSpPr>
        <p:spPr>
          <a:xfrm>
            <a:off x="2202853" y="2726085"/>
            <a:ext cx="837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Hình thang KHID có: </a:t>
            </a:r>
            <a:endParaRPr lang="x-none" sz="4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4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28" grpId="0" animBg="1"/>
      <p:bldP spid="129" grpId="0"/>
      <p:bldP spid="130" grpId="0"/>
      <p:bldP spid="131" grpId="0"/>
      <p:bldP spid="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771958" y="-249575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D7E5DE2-CE07-3042-AF82-A5A840FA0526}"/>
              </a:ext>
            </a:extLst>
          </p:cNvPr>
          <p:cNvGrpSpPr/>
          <p:nvPr/>
        </p:nvGrpSpPr>
        <p:grpSpPr>
          <a:xfrm>
            <a:off x="494018" y="966343"/>
            <a:ext cx="4458979" cy="2159887"/>
            <a:chOff x="860795" y="3333488"/>
            <a:chExt cx="745974" cy="2083550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41F31E81-1D5B-934B-AD87-36AC55686A71}"/>
                </a:ext>
              </a:extLst>
            </p:cNvPr>
            <p:cNvSpPr txBox="1"/>
            <p:nvPr/>
          </p:nvSpPr>
          <p:spPr>
            <a:xfrm>
              <a:off x="932051" y="3333488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</p:spTree>
    <p:extLst>
      <p:ext uri="{BB962C8B-B14F-4D97-AF65-F5344CB8AC3E}">
        <p14:creationId xmlns:p14="http://schemas.microsoft.com/office/powerpoint/2010/main" val="1276442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3" grpId="1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894260" y="-127382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D7E5DE2-CE07-3042-AF82-A5A840FA0526}"/>
              </a:ext>
            </a:extLst>
          </p:cNvPr>
          <p:cNvGrpSpPr/>
          <p:nvPr/>
        </p:nvGrpSpPr>
        <p:grpSpPr>
          <a:xfrm>
            <a:off x="609600" y="908035"/>
            <a:ext cx="4529539" cy="1097522"/>
            <a:chOff x="860795" y="3336387"/>
            <a:chExt cx="937756" cy="1058732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41F31E81-1D5B-934B-AD87-36AC55686A71}"/>
                </a:ext>
              </a:extLst>
            </p:cNvPr>
            <p:cNvSpPr txBox="1"/>
            <p:nvPr/>
          </p:nvSpPr>
          <p:spPr>
            <a:xfrm>
              <a:off x="923347" y="3336387"/>
              <a:ext cx="875204" cy="97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tam giác đều để tạo ra hình thang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lục giác đều để tạo ra hình thang</a:t>
            </a:r>
          </a:p>
        </p:txBody>
      </p:sp>
      <p:sp>
        <p:nvSpPr>
          <p:cNvPr id="95" name="Triangle 94">
            <a:extLst>
              <a:ext uri="{FF2B5EF4-FFF2-40B4-BE49-F238E27FC236}">
                <a16:creationId xmlns:a16="http://schemas.microsoft.com/office/drawing/2014/main" id="{16705226-8E2E-9345-9BB3-C792154BEB65}"/>
              </a:ext>
            </a:extLst>
          </p:cNvPr>
          <p:cNvSpPr/>
          <p:nvPr/>
        </p:nvSpPr>
        <p:spPr>
          <a:xfrm>
            <a:off x="2825709" y="3598390"/>
            <a:ext cx="3219027" cy="2678531"/>
          </a:xfrm>
          <a:prstGeom prst="triangle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Trapezoid 95">
            <a:extLst>
              <a:ext uri="{FF2B5EF4-FFF2-40B4-BE49-F238E27FC236}">
                <a16:creationId xmlns:a16="http://schemas.microsoft.com/office/drawing/2014/main" id="{2DABD1E4-2857-9B43-9BCF-604F4EB4C1AC}"/>
              </a:ext>
            </a:extLst>
          </p:cNvPr>
          <p:cNvSpPr/>
          <p:nvPr/>
        </p:nvSpPr>
        <p:spPr>
          <a:xfrm>
            <a:off x="10396131" y="6448767"/>
            <a:ext cx="6895529" cy="2590321"/>
          </a:xfrm>
          <a:prstGeom prst="trapezoid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903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4" grpId="0"/>
      <p:bldP spid="95" grpId="0" animBg="1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253F816D-A870-A242-A92B-C7399B4A74BD}"/>
              </a:ext>
            </a:extLst>
          </p:cNvPr>
          <p:cNvSpPr txBox="1"/>
          <p:nvPr/>
        </p:nvSpPr>
        <p:spPr>
          <a:xfrm>
            <a:off x="702957" y="-19830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D5829F-0725-E341-86B1-DD33808FF433}"/>
              </a:ext>
            </a:extLst>
          </p:cNvPr>
          <p:cNvGrpSpPr/>
          <p:nvPr/>
        </p:nvGrpSpPr>
        <p:grpSpPr>
          <a:xfrm>
            <a:off x="685800" y="1300822"/>
            <a:ext cx="4533824" cy="1097522"/>
            <a:chOff x="860795" y="3336387"/>
            <a:chExt cx="938643" cy="1058732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7429A885-FEDA-A84A-8314-C8D6B4A9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D0AE64EA-8F6F-FE41-BFF1-3B7A10C6CD87}"/>
                </a:ext>
              </a:extLst>
            </p:cNvPr>
            <p:cNvSpPr txBox="1"/>
            <p:nvPr/>
          </p:nvSpPr>
          <p:spPr>
            <a:xfrm>
              <a:off x="923347" y="3336387"/>
              <a:ext cx="876091" cy="987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CFBAEE0-7F6F-2E45-95AF-A218033442CA}"/>
              </a:ext>
            </a:extLst>
          </p:cNvPr>
          <p:cNvSpPr txBox="1"/>
          <p:nvPr/>
        </p:nvSpPr>
        <p:spPr>
          <a:xfrm>
            <a:off x="612417" y="2744574"/>
            <a:ext cx="5486957" cy="3804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Cho hình thang cân ABCD và EHGK. Em hãy chỉ ra các cạnh và các góc bằng nhau trong hai hình thang trên. </a:t>
            </a:r>
          </a:p>
          <a:p>
            <a:endParaRPr lang="x-non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BC67EB2-84E3-E44C-83F4-B6A4480C2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56" y="1323173"/>
            <a:ext cx="12036167" cy="60580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CAE8B00-387F-A74C-9310-EA42932F1BCB}"/>
              </a:ext>
            </a:extLst>
          </p:cNvPr>
          <p:cNvSpPr txBox="1"/>
          <p:nvPr/>
        </p:nvSpPr>
        <p:spPr>
          <a:xfrm>
            <a:off x="6765825" y="7700134"/>
            <a:ext cx="545104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BC; AC = DB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DAB bằng góc ABC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ADC bằng góc BCD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21741E-6719-1848-A2F5-184965A5FB8C}"/>
              </a:ext>
            </a:extLst>
          </p:cNvPr>
          <p:cNvSpPr txBox="1"/>
          <p:nvPr/>
        </p:nvSpPr>
        <p:spPr>
          <a:xfrm>
            <a:off x="12957745" y="7700134"/>
            <a:ext cx="546816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EFGH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 = FG; EG = FH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FEH bằng góc EFG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EHG bằng góc FGH </a:t>
            </a:r>
          </a:p>
        </p:txBody>
      </p:sp>
    </p:spTree>
    <p:extLst>
      <p:ext uri="{BB962C8B-B14F-4D97-AF65-F5344CB8AC3E}">
        <p14:creationId xmlns:p14="http://schemas.microsoft.com/office/powerpoint/2010/main" val="1689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0898631-C5E8-8146-8D16-3152A32607BB}"/>
              </a:ext>
            </a:extLst>
          </p:cNvPr>
          <p:cNvGrpSpPr/>
          <p:nvPr/>
        </p:nvGrpSpPr>
        <p:grpSpPr>
          <a:xfrm>
            <a:off x="2089458" y="646372"/>
            <a:ext cx="14045792" cy="2471821"/>
            <a:chOff x="2089458" y="646372"/>
            <a:chExt cx="14045792" cy="2471821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9268E693-5966-4E45-9A44-AA4DA13F1A93}"/>
                </a:ext>
              </a:extLst>
            </p:cNvPr>
            <p:cNvSpPr/>
            <p:nvPr/>
          </p:nvSpPr>
          <p:spPr>
            <a:xfrm>
              <a:off x="3050175" y="646372"/>
              <a:ext cx="11102591" cy="2471821"/>
            </a:xfrm>
            <a:prstGeom prst="trapezoid">
              <a:avLst>
                <a:gd name="adj" fmla="val 62498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" name="TextBox 2"/>
            <p:cNvSpPr txBox="1"/>
            <p:nvPr/>
          </p:nvSpPr>
          <p:spPr>
            <a:xfrm>
              <a:off x="2089458" y="1309257"/>
              <a:ext cx="14045792" cy="146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940"/>
                </a:lnSpc>
              </a:pPr>
              <a:r>
                <a:rPr lang="en-US" sz="14600" b="1" spc="23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</a:t>
              </a:r>
              <a:r>
                <a:rPr lang="en-US" sz="14600" b="1" spc="23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600" b="1" spc="23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4600" b="1" spc="23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600" b="1" spc="23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spc="230" dirty="0">
                  <a:solidFill>
                    <a:srgbClr val="FF0000"/>
                  </a:solidFill>
                  <a:latin typeface="Barlow Condensed Bold"/>
                </a:rPr>
                <a:t> 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BAFC76-2A87-2142-ABC7-69A047BC2FBE}"/>
              </a:ext>
            </a:extLst>
          </p:cNvPr>
          <p:cNvGrpSpPr/>
          <p:nvPr/>
        </p:nvGrpSpPr>
        <p:grpSpPr>
          <a:xfrm>
            <a:off x="5031633" y="2679321"/>
            <a:ext cx="7195118" cy="1392236"/>
            <a:chOff x="5031633" y="2679321"/>
            <a:chExt cx="7195118" cy="139223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2034220-ADC2-4B4E-AF36-6058E4295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31633" y="2679321"/>
              <a:ext cx="7139674" cy="139223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CDADDE-D20D-0E41-88EA-4B4A762AA8BF}"/>
                </a:ext>
              </a:extLst>
            </p:cNvPr>
            <p:cNvSpPr txBox="1"/>
            <p:nvPr/>
          </p:nvSpPr>
          <p:spPr>
            <a:xfrm>
              <a:off x="5514436" y="2886848"/>
              <a:ext cx="6712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Trong hình thang cân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75B5C5-66AC-B944-B692-F4E27FBB7727}"/>
              </a:ext>
            </a:extLst>
          </p:cNvPr>
          <p:cNvGrpSpPr/>
          <p:nvPr/>
        </p:nvGrpSpPr>
        <p:grpSpPr>
          <a:xfrm>
            <a:off x="162725" y="4872480"/>
            <a:ext cx="3988793" cy="4477218"/>
            <a:chOff x="162725" y="4872480"/>
            <a:chExt cx="3988793" cy="4477218"/>
          </a:xfrm>
        </p:grpSpPr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0EB60769-231A-5B4B-B53A-91803B377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0305401">
              <a:off x="162725" y="4872480"/>
              <a:ext cx="3988793" cy="44772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2ADE0-C9C2-AA47-9FCF-3819D1817DFE}"/>
                </a:ext>
              </a:extLst>
            </p:cNvPr>
            <p:cNvSpPr txBox="1"/>
            <p:nvPr/>
          </p:nvSpPr>
          <p:spPr>
            <a:xfrm>
              <a:off x="732160" y="5957862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đáy song song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C0073B-72A1-BC44-91D3-29899F7B85B8}"/>
              </a:ext>
            </a:extLst>
          </p:cNvPr>
          <p:cNvGrpSpPr/>
          <p:nvPr/>
        </p:nvGrpSpPr>
        <p:grpSpPr>
          <a:xfrm>
            <a:off x="4728193" y="4856028"/>
            <a:ext cx="3988793" cy="4477218"/>
            <a:chOff x="4728193" y="4856028"/>
            <a:chExt cx="3988793" cy="4477218"/>
          </a:xfrm>
        </p:grpSpPr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68B19E6D-28EA-4044-8B7D-5148C576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0534722">
              <a:off x="4728193" y="4856028"/>
              <a:ext cx="3988793" cy="447721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84799A-09FA-8E42-AD98-036002242DB3}"/>
                </a:ext>
              </a:extLst>
            </p:cNvPr>
            <p:cNvSpPr txBox="1"/>
            <p:nvPr/>
          </p:nvSpPr>
          <p:spPr>
            <a:xfrm>
              <a:off x="5260883" y="6049260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bên bằng nhau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A2D60D-966E-C84C-A6EA-07B78D425984}"/>
              </a:ext>
            </a:extLst>
          </p:cNvPr>
          <p:cNvGrpSpPr/>
          <p:nvPr/>
        </p:nvGrpSpPr>
        <p:grpSpPr>
          <a:xfrm>
            <a:off x="9579156" y="4708942"/>
            <a:ext cx="3988793" cy="4477218"/>
            <a:chOff x="9579156" y="4708942"/>
            <a:chExt cx="3988793" cy="4477218"/>
          </a:xfrm>
        </p:grpSpPr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id="{994D7767-A9A7-C345-8E6A-EB7CC5A36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579156" y="4708942"/>
              <a:ext cx="3988793" cy="447721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A64FD9-1B13-E649-82F1-5EB707DD2E74}"/>
                </a:ext>
              </a:extLst>
            </p:cNvPr>
            <p:cNvSpPr txBox="1"/>
            <p:nvPr/>
          </p:nvSpPr>
          <p:spPr>
            <a:xfrm>
              <a:off x="10199657" y="5208613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đường chéo bằng nhau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73CF16-47D4-E14D-8307-C9B1B1DBC471}"/>
              </a:ext>
            </a:extLst>
          </p:cNvPr>
          <p:cNvGrpSpPr/>
          <p:nvPr/>
        </p:nvGrpSpPr>
        <p:grpSpPr>
          <a:xfrm>
            <a:off x="13932054" y="4814930"/>
            <a:ext cx="3988793" cy="4477218"/>
            <a:chOff x="13932054" y="4814930"/>
            <a:chExt cx="3988793" cy="4477218"/>
          </a:xfrm>
        </p:grpSpPr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id="{7AD795B4-9B2E-FE49-A371-967EF0D2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0479605">
              <a:off x="13932054" y="4814930"/>
              <a:ext cx="3988793" cy="447721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3D8EF3-F12E-F146-928A-F2F50C5EACD9}"/>
                </a:ext>
              </a:extLst>
            </p:cNvPr>
            <p:cNvSpPr txBox="1"/>
            <p:nvPr/>
          </p:nvSpPr>
          <p:spPr>
            <a:xfrm>
              <a:off x="14656549" y="5212125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góc kề với một cạnh đáy bằng nhau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0700"/>
            <a:ext cx="15668345" cy="8351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4000"/>
              </a:lnSpc>
            </a:pP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12155" b="1" spc="230" dirty="0">
              <a:solidFill>
                <a:srgbClr val="DB75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913A9-B21D-4D43-B89B-6155A1C2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7620"/>
            <a:ext cx="8153400" cy="7944750"/>
          </a:xfrm>
          <a:prstGeom prst="rect">
            <a:avLst/>
          </a:prstGeom>
        </p:spPr>
      </p:pic>
      <p:pic>
        <p:nvPicPr>
          <p:cNvPr id="4098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id="{683D84AF-FAD7-9848-8954-6A8A28DC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47" y="22860"/>
            <a:ext cx="7944750" cy="79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Đèn vách hình thang lạ mắt">
            <a:extLst>
              <a:ext uri="{FF2B5EF4-FFF2-40B4-BE49-F238E27FC236}">
                <a16:creationId xmlns:a16="http://schemas.microsoft.com/office/drawing/2014/main" id="{3F4FA4C7-FA28-A449-AC36-21E4C673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15240"/>
            <a:ext cx="6350000" cy="79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AC453DAA-D028-C24E-BA91-F3C2B9A6BBCF}"/>
              </a:ext>
            </a:extLst>
          </p:cNvPr>
          <p:cNvSpPr txBox="1"/>
          <p:nvPr/>
        </p:nvSpPr>
        <p:spPr>
          <a:xfrm>
            <a:off x="3886200" y="798285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BFD5E-A006-5343-B501-C5C4A45EF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7086600" cy="9895538"/>
          </a:xfrm>
          <a:prstGeom prst="rect">
            <a:avLst/>
          </a:prstGeom>
        </p:spPr>
      </p:pic>
      <p:pic>
        <p:nvPicPr>
          <p:cNvPr id="5122" name="Picture 2" descr="Kệ Giày Gỗ Hình Thang">
            <a:extLst>
              <a:ext uri="{FF2B5EF4-FFF2-40B4-BE49-F238E27FC236}">
                <a16:creationId xmlns:a16="http://schemas.microsoft.com/office/drawing/2014/main" id="{81BEC60E-9773-B54F-AD7B-BFA38AC8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0480"/>
            <a:ext cx="9075196" cy="102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ệ sách Mini hình thang 3 tầng gỗ cao su KS68012">
            <a:extLst>
              <a:ext uri="{FF2B5EF4-FFF2-40B4-BE49-F238E27FC236}">
                <a16:creationId xmlns:a16="http://schemas.microsoft.com/office/drawing/2014/main" id="{C28C870F-419C-D840-B848-9ACA2CB6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0480"/>
            <a:ext cx="64389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21E0909-01D0-644E-B1D1-0A3C0F3F613D}"/>
              </a:ext>
            </a:extLst>
          </p:cNvPr>
          <p:cNvSpPr txBox="1"/>
          <p:nvPr/>
        </p:nvSpPr>
        <p:spPr>
          <a:xfrm>
            <a:off x="6134100" y="-266700"/>
            <a:ext cx="6515100" cy="290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dul bàn làm việc hình thang 6 ngườ">
            <a:extLst>
              <a:ext uri="{FF2B5EF4-FFF2-40B4-BE49-F238E27FC236}">
                <a16:creationId xmlns:a16="http://schemas.microsoft.com/office/drawing/2014/main" id="{290586DD-FECC-8048-90E6-2A959066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7620"/>
            <a:ext cx="10812780" cy="81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hân bàn hình thang lắp ráp 1200x600 sắt 25x50 CBCC011">
            <a:extLst>
              <a:ext uri="{FF2B5EF4-FFF2-40B4-BE49-F238E27FC236}">
                <a16:creationId xmlns:a16="http://schemas.microsoft.com/office/drawing/2014/main" id="{9DD5F089-329A-DD45-9DE3-5A88B1019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323D7-3FB0-1942-8704-211ED45F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7619"/>
            <a:ext cx="8991600" cy="8109585"/>
          </a:xfrm>
          <a:prstGeom prst="rect">
            <a:avLst/>
          </a:prstGeom>
        </p:spPr>
      </p:pic>
      <p:pic>
        <p:nvPicPr>
          <p:cNvPr id="6158" name="Picture 14" descr="Bàn hình thang 88x50x75cm gỗ plywood hệ Lego HBLG017">
            <a:extLst>
              <a:ext uri="{FF2B5EF4-FFF2-40B4-BE49-F238E27FC236}">
                <a16:creationId xmlns:a16="http://schemas.microsoft.com/office/drawing/2014/main" id="{B63933A8-372C-914F-9641-BD2968ED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-38100"/>
            <a:ext cx="8191500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8206093-D8D7-EC4B-BF1E-8ED37EC78DDD}"/>
              </a:ext>
            </a:extLst>
          </p:cNvPr>
          <p:cNvSpPr txBox="1"/>
          <p:nvPr/>
        </p:nvSpPr>
        <p:spPr>
          <a:xfrm>
            <a:off x="3505200" y="8199119"/>
            <a:ext cx="12344400" cy="132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A9F2485-CFC7-8C45-B50E-C423FF29AF8E}"/>
              </a:ext>
            </a:extLst>
          </p:cNvPr>
          <p:cNvGrpSpPr/>
          <p:nvPr/>
        </p:nvGrpSpPr>
        <p:grpSpPr>
          <a:xfrm>
            <a:off x="953608" y="2495037"/>
            <a:ext cx="16288870" cy="953971"/>
            <a:chOff x="691760" y="3113074"/>
            <a:chExt cx="16288870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39963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tính chất của hình bình hành ABCD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ACD9D6-6D0F-DE47-B4D4-FA8C7FD3303E}"/>
              </a:ext>
            </a:extLst>
          </p:cNvPr>
          <p:cNvGrpSpPr/>
          <p:nvPr/>
        </p:nvGrpSpPr>
        <p:grpSpPr>
          <a:xfrm>
            <a:off x="11597802" y="4281276"/>
            <a:ext cx="6760349" cy="3977170"/>
            <a:chOff x="10700390" y="3442796"/>
            <a:chExt cx="6760349" cy="3977170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E2546C2F-3FEF-6745-AF17-F7D574914357}"/>
                </a:ext>
              </a:extLst>
            </p:cNvPr>
            <p:cNvSpPr/>
            <p:nvPr/>
          </p:nvSpPr>
          <p:spPr>
            <a:xfrm rot="6717901">
              <a:off x="11402898" y="3432958"/>
              <a:ext cx="1447800" cy="1467476"/>
            </a:xfrm>
            <a:prstGeom prst="arc">
              <a:avLst>
                <a:gd name="adj1" fmla="val 15378647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67BE5E-AB61-BE4E-BE4B-FDB77C0AAAD5}"/>
                </a:ext>
              </a:extLst>
            </p:cNvPr>
            <p:cNvGrpSpPr/>
            <p:nvPr/>
          </p:nvGrpSpPr>
          <p:grpSpPr>
            <a:xfrm>
              <a:off x="10700390" y="3562569"/>
              <a:ext cx="6760349" cy="3857397"/>
              <a:chOff x="10837532" y="3523904"/>
              <a:chExt cx="6760349" cy="3857397"/>
            </a:xfrm>
          </p:grpSpPr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86F39BBD-FCBE-9940-B9AA-91FED5FF96C3}"/>
                  </a:ext>
                </a:extLst>
              </p:cNvPr>
              <p:cNvSpPr/>
              <p:nvPr/>
            </p:nvSpPr>
            <p:spPr>
              <a:xfrm>
                <a:off x="11334074" y="4223283"/>
                <a:ext cx="5905737" cy="2375190"/>
              </a:xfrm>
              <a:prstGeom prst="parallelogram">
                <a:avLst>
                  <a:gd name="adj" fmla="val 33058"/>
                </a:avLst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6C491D-D1DB-C04E-A402-9658D4F35A74}"/>
                  </a:ext>
                </a:extLst>
              </p:cNvPr>
              <p:cNvSpPr txBox="1"/>
              <p:nvPr/>
            </p:nvSpPr>
            <p:spPr>
              <a:xfrm>
                <a:off x="10837532" y="6456755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8708DA-4FDD-3F4B-9B61-6E0F72C71484}"/>
                  </a:ext>
                </a:extLst>
              </p:cNvPr>
              <p:cNvSpPr txBox="1"/>
              <p:nvPr/>
            </p:nvSpPr>
            <p:spPr>
              <a:xfrm>
                <a:off x="16266149" y="6536034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8B9483-758F-5442-A5B4-C6A1A8CAC62F}"/>
                  </a:ext>
                </a:extLst>
              </p:cNvPr>
              <p:cNvSpPr txBox="1"/>
              <p:nvPr/>
            </p:nvSpPr>
            <p:spPr>
              <a:xfrm>
                <a:off x="17071775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1C800C-5482-C94E-ACEB-F82001051551}"/>
                  </a:ext>
                </a:extLst>
              </p:cNvPr>
              <p:cNvSpPr txBox="1"/>
              <p:nvPr/>
            </p:nvSpPr>
            <p:spPr>
              <a:xfrm>
                <a:off x="11817157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D4A2283-E1F2-EC43-84AA-3D5E53CDD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52263" y="6327385"/>
                <a:ext cx="152400" cy="4218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22871E8-C3E0-E546-AB6C-7B77D8E22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4663" y="4075908"/>
                <a:ext cx="152400" cy="3457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8EA2437-2949-0F45-932F-45D8BB449824}"/>
                  </a:ext>
                </a:extLst>
              </p:cNvPr>
              <p:cNvGrpSpPr/>
              <p:nvPr/>
            </p:nvGrpSpPr>
            <p:grpSpPr>
              <a:xfrm>
                <a:off x="11597802" y="504772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E561DAF-1BF7-7742-8EFA-E07B2F303E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01C9084-E78F-A94D-B057-8E47B8B55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D26AC02-139B-7A4E-8F1D-D9B35DD6DB39}"/>
                  </a:ext>
                </a:extLst>
              </p:cNvPr>
              <p:cNvGrpSpPr/>
              <p:nvPr/>
            </p:nvGrpSpPr>
            <p:grpSpPr>
              <a:xfrm>
                <a:off x="16635543" y="518073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C2E0EDE-64E3-2E46-A7D7-D623C6C2D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89413F2-607D-3943-A85C-1DF924121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2E3F8CEF-DA51-D04D-9215-1F556C1F94D0}"/>
                  </a:ext>
                </a:extLst>
              </p:cNvPr>
              <p:cNvSpPr/>
              <p:nvPr/>
            </p:nvSpPr>
            <p:spPr>
              <a:xfrm rot="17162880">
                <a:off x="15705667" y="5923663"/>
                <a:ext cx="1447800" cy="1467476"/>
              </a:xfrm>
              <a:prstGeom prst="arc">
                <a:avLst>
                  <a:gd name="adj1" fmla="val 15378647"/>
                  <a:gd name="adj2" fmla="val 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9CDFA16-A2C3-4E41-B5CF-6BF06EEB1DB9}"/>
                  </a:ext>
                </a:extLst>
              </p:cNvPr>
              <p:cNvGrpSpPr/>
              <p:nvPr/>
            </p:nvGrpSpPr>
            <p:grpSpPr>
              <a:xfrm>
                <a:off x="10992372" y="6002599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1E101B64-80EF-EA41-BAF5-D9BF7644796A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81A3D286-D4BC-6A40-B2B7-AD45D32EA373}"/>
                    </a:ext>
                  </a:extLst>
                </p:cNvPr>
                <p:cNvSpPr/>
                <p:nvPr/>
              </p:nvSpPr>
              <p:spPr>
                <a:xfrm rot="2783628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4AE2416-CE48-F745-A03A-97FC472369A5}"/>
                  </a:ext>
                </a:extLst>
              </p:cNvPr>
              <p:cNvGrpSpPr/>
              <p:nvPr/>
            </p:nvGrpSpPr>
            <p:grpSpPr>
              <a:xfrm rot="11137796">
                <a:off x="16536869" y="3899957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BE68564D-2A8E-C647-93B1-0B6F68EC40B3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5A2F0202-1AAE-D041-B854-FBAAF40D7436}"/>
                    </a:ext>
                  </a:extLst>
                </p:cNvPr>
                <p:cNvSpPr/>
                <p:nvPr/>
              </p:nvSpPr>
              <p:spPr>
                <a:xfrm rot="3122671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8BEAAA8-FFF0-1948-90CC-BE619540304B}"/>
              </a:ext>
            </a:extLst>
          </p:cNvPr>
          <p:cNvSpPr txBox="1"/>
          <p:nvPr/>
        </p:nvSpPr>
        <p:spPr>
          <a:xfrm>
            <a:off x="495907" y="3734560"/>
            <a:ext cx="109623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Hình bình hành ABCD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AB và CD, BC và AD song song với nhau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bằng nhau: AB = CD; </a:t>
            </a:r>
          </a:p>
          <a:p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     BC = 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góc ở các đỉnh A và C bằng nhau; hai góc ở các đỉnh B và D bằng nhau. </a:t>
            </a:r>
          </a:p>
        </p:txBody>
      </p:sp>
    </p:spTree>
    <p:extLst>
      <p:ext uri="{BB962C8B-B14F-4D97-AF65-F5344CB8AC3E}">
        <p14:creationId xmlns:p14="http://schemas.microsoft.com/office/powerpoint/2010/main" val="19949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úi Đeo Chéo Nữ Hình Thang Cực Đẹp BO805 | Tiki">
            <a:extLst>
              <a:ext uri="{FF2B5EF4-FFF2-40B4-BE49-F238E27FC236}">
                <a16:creationId xmlns:a16="http://schemas.microsoft.com/office/drawing/2014/main" id="{28ECCBD4-3B17-2544-A77B-A3FC9FED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2" y="16533"/>
            <a:ext cx="7215757" cy="100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úi Hermes: Tổng quan thương hiệu túi xách Hermes">
            <a:extLst>
              <a:ext uri="{FF2B5EF4-FFF2-40B4-BE49-F238E27FC236}">
                <a16:creationId xmlns:a16="http://schemas.microsoft.com/office/drawing/2014/main" id="{EBE33366-5CAB-7C4D-869E-32BBCE74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533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ừng mua túi Gucci Dionysus trước khi đọc bài viết này | Túi Gucci hot">
            <a:extLst>
              <a:ext uri="{FF2B5EF4-FFF2-40B4-BE49-F238E27FC236}">
                <a16:creationId xmlns:a16="http://schemas.microsoft.com/office/drawing/2014/main" id="{7995D821-4058-F84D-BB78-BF476A11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842692" cy="96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rmès Kelly và 7 mẫu túi xách không bao giờ sợ mất giá">
            <a:extLst>
              <a:ext uri="{FF2B5EF4-FFF2-40B4-BE49-F238E27FC236}">
                <a16:creationId xmlns:a16="http://schemas.microsoft.com/office/drawing/2014/main" id="{233ACF71-E084-CA45-894C-BDC5E847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-58679"/>
            <a:ext cx="15621000" cy="101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D2728-D040-6744-AD15-E8DBEA544B8A}"/>
              </a:ext>
            </a:extLst>
          </p:cNvPr>
          <p:cNvSpPr txBox="1"/>
          <p:nvPr/>
        </p:nvSpPr>
        <p:spPr>
          <a:xfrm>
            <a:off x="2362201" y="8882316"/>
            <a:ext cx="141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Túi xách có cấu trúc dạng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1917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ông trình có hiệu quả cao trong việc quản lý nhiệt ">
            <a:extLst>
              <a:ext uri="{FF2B5EF4-FFF2-40B4-BE49-F238E27FC236}">
                <a16:creationId xmlns:a16="http://schemas.microsoft.com/office/drawing/2014/main" id="{4F8D7CBF-2E4A-1848-B8CE-1C27E205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190976"/>
            <a:ext cx="16374080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ấu trúc tòa tháp ấn tượng">
            <a:extLst>
              <a:ext uri="{FF2B5EF4-FFF2-40B4-BE49-F238E27FC236}">
                <a16:creationId xmlns:a16="http://schemas.microsoft.com/office/drawing/2014/main" id="{6F4DF3C3-5374-A841-8711-8F7B1B20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9" y="183356"/>
            <a:ext cx="16374081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trình thiết kế ấn tượng">
            <a:extLst>
              <a:ext uri="{FF2B5EF4-FFF2-40B4-BE49-F238E27FC236}">
                <a16:creationId xmlns:a16="http://schemas.microsoft.com/office/drawing/2014/main" id="{D2CB953B-4C3B-6645-92EC-73CEC1A8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290274"/>
            <a:ext cx="16374079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D8DB484-D725-0540-9AE7-E43B949CE7BF}"/>
              </a:ext>
            </a:extLst>
          </p:cNvPr>
          <p:cNvSpPr txBox="1"/>
          <p:nvPr/>
        </p:nvSpPr>
        <p:spPr>
          <a:xfrm>
            <a:off x="711200" y="8467963"/>
            <a:ext cx="165995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40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D3BDC811-0C0F-584C-907A-5D2DC749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5740"/>
            <a:ext cx="133731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53D99B1C-77B5-DA42-B682-29354675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19" y="56103"/>
            <a:ext cx="9448799" cy="62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0882E-870A-C04B-ADA3-40950EE7BAC6}"/>
              </a:ext>
            </a:extLst>
          </p:cNvPr>
          <p:cNvSpPr txBox="1"/>
          <p:nvPr/>
        </p:nvSpPr>
        <p:spPr>
          <a:xfrm>
            <a:off x="-1809748" y="8877300"/>
            <a:ext cx="20067268" cy="1667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319"/>
              </a:lnSpc>
              <a:spcBef>
                <a:spcPct val="0"/>
              </a:spcBef>
            </a:pPr>
            <a:r>
              <a:rPr lang="en-US" sz="166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Đấu trường thể thao Đại học Thiên Tân</a:t>
            </a:r>
            <a:endParaRPr lang="en-US" sz="166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9D9FBCDE-01E8-854A-9A35-C2DF3E2D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56102"/>
            <a:ext cx="9448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77681" y="1140266"/>
            <a:ext cx="10732637" cy="1392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3650" y="1056596"/>
            <a:ext cx="9900700" cy="1480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8799" b="1" i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9990" y="1921100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29997" y="1034449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19741" y="-10221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2765BD-FD4F-7F47-A776-0BBFDC205845}"/>
              </a:ext>
            </a:extLst>
          </p:cNvPr>
          <p:cNvSpPr txBox="1"/>
          <p:nvPr/>
        </p:nvSpPr>
        <p:spPr>
          <a:xfrm>
            <a:off x="1036320" y="2804574"/>
            <a:ext cx="16036850" cy="664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nội dung bài đã học.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chu vi,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SBT.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còn lại của bài, tiết sau học tiếp.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6975" y="5008324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C4071E6-EEEC-7B49-A14D-8EE172BED3F6}"/>
              </a:ext>
            </a:extLst>
          </p:cNvPr>
          <p:cNvGrpSpPr/>
          <p:nvPr/>
        </p:nvGrpSpPr>
        <p:grpSpPr>
          <a:xfrm>
            <a:off x="901325" y="2163886"/>
            <a:ext cx="18736576" cy="975979"/>
            <a:chOff x="753574" y="5008324"/>
            <a:chExt cx="18736576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64968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cách tính chu vi và diện tích hình bình hành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84AB54-0E08-0E45-B3A4-1F2AA9B82942}"/>
              </a:ext>
            </a:extLst>
          </p:cNvPr>
          <p:cNvGrpSpPr/>
          <p:nvPr/>
        </p:nvGrpSpPr>
        <p:grpSpPr>
          <a:xfrm>
            <a:off x="11103145" y="3466450"/>
            <a:ext cx="6760349" cy="3720016"/>
            <a:chOff x="10837532" y="3523904"/>
            <a:chExt cx="6760349" cy="3720016"/>
          </a:xfrm>
        </p:grpSpPr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EDFBCF4D-7510-EE43-8715-530C07AB4B82}"/>
                </a:ext>
              </a:extLst>
            </p:cNvPr>
            <p:cNvSpPr/>
            <p:nvPr/>
          </p:nvSpPr>
          <p:spPr>
            <a:xfrm>
              <a:off x="11334074" y="4223283"/>
              <a:ext cx="5905737" cy="2375190"/>
            </a:xfrm>
            <a:prstGeom prst="parallelogram">
              <a:avLst>
                <a:gd name="adj" fmla="val 33058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ED073F5-B753-C344-999A-C66CE4B43410}"/>
                </a:ext>
              </a:extLst>
            </p:cNvPr>
            <p:cNvSpPr txBox="1"/>
            <p:nvPr/>
          </p:nvSpPr>
          <p:spPr>
            <a:xfrm>
              <a:off x="10837532" y="6456755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EB20DB-0390-6147-86E6-349A699804BD}"/>
                </a:ext>
              </a:extLst>
            </p:cNvPr>
            <p:cNvSpPr txBox="1"/>
            <p:nvPr/>
          </p:nvSpPr>
          <p:spPr>
            <a:xfrm>
              <a:off x="16266149" y="6536034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4F443F-2F97-574D-B684-2FA8B3D15489}"/>
                </a:ext>
              </a:extLst>
            </p:cNvPr>
            <p:cNvSpPr txBox="1"/>
            <p:nvPr/>
          </p:nvSpPr>
          <p:spPr>
            <a:xfrm>
              <a:off x="17071775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510CE3-C836-BF41-BA92-1EF5C684A1E5}"/>
                </a:ext>
              </a:extLst>
            </p:cNvPr>
            <p:cNvSpPr txBox="1"/>
            <p:nvPr/>
          </p:nvSpPr>
          <p:spPr>
            <a:xfrm>
              <a:off x="11817157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DA2AF8-456A-C546-82FB-D95A17CBEEC9}"/>
              </a:ext>
            </a:extLst>
          </p:cNvPr>
          <p:cNvCxnSpPr>
            <a:cxnSpLocks/>
          </p:cNvCxnSpPr>
          <p:nvPr/>
        </p:nvCxnSpPr>
        <p:spPr>
          <a:xfrm>
            <a:off x="12420600" y="4122954"/>
            <a:ext cx="0" cy="246094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ent-Up Arrow 56">
            <a:extLst>
              <a:ext uri="{FF2B5EF4-FFF2-40B4-BE49-F238E27FC236}">
                <a16:creationId xmlns:a16="http://schemas.microsoft.com/office/drawing/2014/main" id="{80C1CB07-F4CE-6843-BCBE-C073F75FFB1B}"/>
              </a:ext>
            </a:extLst>
          </p:cNvPr>
          <p:cNvSpPr/>
          <p:nvPr/>
        </p:nvSpPr>
        <p:spPr>
          <a:xfrm rot="16200000">
            <a:off x="12426152" y="6108030"/>
            <a:ext cx="407602" cy="438709"/>
          </a:xfrm>
          <a:prstGeom prst="bentUpArrow">
            <a:avLst>
              <a:gd name="adj1" fmla="val 10465"/>
              <a:gd name="adj2" fmla="val 25000"/>
              <a:gd name="adj3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92124B-C894-9A40-B514-5C0689C1B68C}"/>
              </a:ext>
            </a:extLst>
          </p:cNvPr>
          <p:cNvSpPr txBox="1"/>
          <p:nvPr/>
        </p:nvSpPr>
        <p:spPr>
          <a:xfrm>
            <a:off x="14469713" y="34664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F98134-34E1-A646-B151-3C16B7614E98}"/>
              </a:ext>
            </a:extLst>
          </p:cNvPr>
          <p:cNvSpPr txBox="1"/>
          <p:nvPr/>
        </p:nvSpPr>
        <p:spPr>
          <a:xfrm>
            <a:off x="11362802" y="500832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A17DA8-D22F-A84B-9D7E-DDCF6C7B5C82}"/>
              </a:ext>
            </a:extLst>
          </p:cNvPr>
          <p:cNvSpPr txBox="1"/>
          <p:nvPr/>
        </p:nvSpPr>
        <p:spPr>
          <a:xfrm>
            <a:off x="12566061" y="49994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8EFE3A-AA5C-F04E-A44A-9D3E1DA418EB}"/>
              </a:ext>
            </a:extLst>
          </p:cNvPr>
          <p:cNvSpPr txBox="1"/>
          <p:nvPr/>
        </p:nvSpPr>
        <p:spPr>
          <a:xfrm>
            <a:off x="548327" y="3229388"/>
            <a:ext cx="103065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Với hình bình hành có độ dài hai cạnh là a và b, độ dài đường cao ứng với cạnh a là h, ta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Chu vi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C = 2 (a + b)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Diện tích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S = a.h</a:t>
            </a:r>
          </a:p>
        </p:txBody>
      </p:sp>
    </p:spTree>
    <p:extLst>
      <p:ext uri="{BB962C8B-B14F-4D97-AF65-F5344CB8AC3E}">
        <p14:creationId xmlns:p14="http://schemas.microsoft.com/office/powerpoint/2010/main" val="14197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!!1">
            <a:extLst>
              <a:ext uri="{FF2B5EF4-FFF2-40B4-BE49-F238E27FC236}">
                <a16:creationId xmlns:a16="http://schemas.microsoft.com/office/drawing/2014/main" id="{8F5A8D83-94B0-704B-8DCC-D77715222B5E}"/>
              </a:ext>
            </a:extLst>
          </p:cNvPr>
          <p:cNvGrpSpPr/>
          <p:nvPr/>
        </p:nvGrpSpPr>
        <p:grpSpPr>
          <a:xfrm>
            <a:off x="3352801" y="0"/>
            <a:ext cx="10900559" cy="6461592"/>
            <a:chOff x="10521399" y="3627295"/>
            <a:chExt cx="6957417" cy="3440698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55C2724-0413-684A-AD2B-54E91633C252}"/>
                </a:ext>
              </a:extLst>
            </p:cNvPr>
            <p:cNvSpPr/>
            <p:nvPr/>
          </p:nvSpPr>
          <p:spPr>
            <a:xfrm>
              <a:off x="10868647" y="4160844"/>
              <a:ext cx="6132160" cy="2317158"/>
            </a:xfrm>
            <a:prstGeom prst="parallelogram">
              <a:avLst>
                <a:gd name="adj" fmla="val 4869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A1D0D5-2FE8-AE42-A017-644983CED228}"/>
                </a:ext>
              </a:extLst>
            </p:cNvPr>
            <p:cNvSpPr txBox="1"/>
            <p:nvPr/>
          </p:nvSpPr>
          <p:spPr>
            <a:xfrm>
              <a:off x="10521399" y="6478002"/>
              <a:ext cx="507681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25DDD8-A99B-E842-9B7A-CE45BAE66F5B}"/>
                </a:ext>
              </a:extLst>
            </p:cNvPr>
            <p:cNvSpPr txBox="1"/>
            <p:nvPr/>
          </p:nvSpPr>
          <p:spPr>
            <a:xfrm>
              <a:off x="15482229" y="6470726"/>
              <a:ext cx="472894" cy="540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2ED5B-5A08-3B46-9923-5A2C7D2D011C}"/>
                </a:ext>
              </a:extLst>
            </p:cNvPr>
            <p:cNvSpPr txBox="1"/>
            <p:nvPr/>
          </p:nvSpPr>
          <p:spPr>
            <a:xfrm>
              <a:off x="17000807" y="3669877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CC46AB-B9C2-9449-A68E-98FC9A934428}"/>
                </a:ext>
              </a:extLst>
            </p:cNvPr>
            <p:cNvSpPr txBox="1"/>
            <p:nvPr/>
          </p:nvSpPr>
          <p:spPr>
            <a:xfrm>
              <a:off x="11781750" y="3627295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8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9B6DD42B-CBFA-9C4A-80EB-3BA834F85C27}"/>
              </a:ext>
            </a:extLst>
          </p:cNvPr>
          <p:cNvSpPr/>
          <p:nvPr/>
        </p:nvSpPr>
        <p:spPr>
          <a:xfrm>
            <a:off x="3896853" y="978684"/>
            <a:ext cx="9607585" cy="4351597"/>
          </a:xfrm>
          <a:prstGeom prst="parallelogram">
            <a:avLst>
              <a:gd name="adj" fmla="val 48696"/>
            </a:avLst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3">
            <a:extLst>
              <a:ext uri="{FF2B5EF4-FFF2-40B4-BE49-F238E27FC236}">
                <a16:creationId xmlns:a16="http://schemas.microsoft.com/office/drawing/2014/main" id="{3393B231-FACF-884D-BA1B-5E10D2517E74}"/>
              </a:ext>
            </a:extLst>
          </p:cNvPr>
          <p:cNvGrpSpPr/>
          <p:nvPr/>
        </p:nvGrpSpPr>
        <p:grpSpPr>
          <a:xfrm>
            <a:off x="3352801" y="0"/>
            <a:ext cx="12977209" cy="6461591"/>
            <a:chOff x="3352801" y="0"/>
            <a:chExt cx="12977209" cy="646159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9153D0C-B552-5E4B-8AD4-B70806D82DD4}"/>
                </a:ext>
              </a:extLst>
            </p:cNvPr>
            <p:cNvSpPr/>
            <p:nvPr/>
          </p:nvSpPr>
          <p:spPr>
            <a:xfrm>
              <a:off x="3896854" y="994573"/>
              <a:ext cx="11724146" cy="4359021"/>
            </a:xfrm>
            <a:prstGeom prst="trapezoid">
              <a:avLst>
                <a:gd name="adj" fmla="val 4841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314D23-35C3-D34A-A162-48B8191BFAFF}"/>
                </a:ext>
              </a:extLst>
            </p:cNvPr>
            <p:cNvSpPr txBox="1"/>
            <p:nvPr/>
          </p:nvSpPr>
          <p:spPr>
            <a:xfrm>
              <a:off x="3352801" y="5353595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C4B7DD-EF0C-CC41-8553-EDE86E1BD374}"/>
                </a:ext>
              </a:extLst>
            </p:cNvPr>
            <p:cNvSpPr txBox="1"/>
            <p:nvPr/>
          </p:nvSpPr>
          <p:spPr>
            <a:xfrm>
              <a:off x="15589102" y="5252535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7D72E8-EC75-4F47-9095-A5797FEEFAB0}"/>
                </a:ext>
              </a:extLst>
            </p:cNvPr>
            <p:cNvSpPr txBox="1"/>
            <p:nvPr/>
          </p:nvSpPr>
          <p:spPr>
            <a:xfrm>
              <a:off x="13504438" y="79969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D6A88B-EF79-3749-AA1E-48225D6AE00B}"/>
                </a:ext>
              </a:extLst>
            </p:cNvPr>
            <p:cNvSpPr txBox="1"/>
            <p:nvPr/>
          </p:nvSpPr>
          <p:spPr>
            <a:xfrm>
              <a:off x="5327461" y="0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B65FA2-F7D4-CA40-B3A4-B6E4058CB8B8}"/>
              </a:ext>
            </a:extLst>
          </p:cNvPr>
          <p:cNvSpPr/>
          <p:nvPr/>
        </p:nvSpPr>
        <p:spPr>
          <a:xfrm>
            <a:off x="585344" y="6308965"/>
            <a:ext cx="17245455" cy="3302591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>
                <a:alpha val="4028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ta thay đổi vị trí của điểm C trên đường thẳng CD sao cho cạnh bên BC bằng cạnh bên AD ta được hình gì? </a:t>
            </a:r>
          </a:p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cùng tìm hiểu trong bài ngày hôm nay! </a:t>
            </a:r>
          </a:p>
        </p:txBody>
      </p:sp>
    </p:spTree>
    <p:extLst>
      <p:ext uri="{BB962C8B-B14F-4D97-AF65-F5344CB8AC3E}">
        <p14:creationId xmlns:p14="http://schemas.microsoft.com/office/powerpoint/2010/main" val="115716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id="{91F0A8EC-88B2-3A4D-832E-0B515BE8DC77}"/>
              </a:ext>
            </a:extLst>
          </p:cNvPr>
          <p:cNvSpPr/>
          <p:nvPr/>
        </p:nvSpPr>
        <p:spPr>
          <a:xfrm>
            <a:off x="1814772" y="1940044"/>
            <a:ext cx="15257003" cy="5237402"/>
          </a:xfrm>
          <a:prstGeom prst="trapezoid">
            <a:avLst>
              <a:gd name="adj" fmla="val 48416"/>
            </a:avLst>
          </a:prstGeom>
          <a:solidFill>
            <a:schemeClr val="accent2">
              <a:lumMod val="75000"/>
              <a:alpha val="47353"/>
            </a:schemeClr>
          </a:solidFill>
          <a:ln w="76200">
            <a:solidFill>
              <a:srgbClr val="C00000">
                <a:alpha val="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4735899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40755" y="4209468"/>
            <a:ext cx="14696321" cy="193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0800" b="1" spc="354" dirty="0">
                <a:solidFill>
                  <a:srgbClr val="DB7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0800" b="1" spc="3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10800" b="1" spc="354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0800" b="1" spc="354" dirty="0">
                <a:solidFill>
                  <a:srgbClr val="DB7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spc="354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800" b="1" spc="354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0800" b="1" spc="354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0800" b="1" spc="354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0800" b="1" spc="354" dirty="0">
                <a:solidFill>
                  <a:srgbClr val="DB7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spc="354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800" b="1" spc="354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0800" b="1" spc="3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61557" y="1744594"/>
            <a:ext cx="9373938" cy="1981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310"/>
              </a:lnSpc>
              <a:spcBef>
                <a:spcPct val="0"/>
              </a:spcBef>
            </a:pPr>
            <a:r>
              <a:rPr lang="vi-VN" sz="9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9: BÀI 4</a:t>
            </a:r>
            <a:r>
              <a:rPr lang="en-US" sz="9600" u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9600" u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FE2C4-7E25-DD41-8FFB-7D50777E4BAE}"/>
              </a:ext>
            </a:extLst>
          </p:cNvPr>
          <p:cNvSpPr txBox="1"/>
          <p:nvPr/>
        </p:nvSpPr>
        <p:spPr>
          <a:xfrm>
            <a:off x="629687" y="441141"/>
            <a:ext cx="7554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ĐÔNG YÊN</a:t>
            </a:r>
            <a:endParaRPr lang="x-none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B7B1422-EEAF-E647-ADEC-6044BAD4C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2903" y="148080"/>
            <a:ext cx="2039297" cy="153968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BC7D5FE-BA4E-D246-A878-D7E070858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0309" y="8537077"/>
            <a:ext cx="2039297" cy="153968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27E7E7B-1679-2D4A-ACAB-C20397687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25800" y="313901"/>
            <a:ext cx="2039297" cy="1539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BA391E-768A-D544-BAEA-05D3C2069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48703" y="8537077"/>
            <a:ext cx="2039297" cy="15396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7B325A-3C6C-E344-AC11-615E5FD8638E}"/>
              </a:ext>
            </a:extLst>
          </p:cNvPr>
          <p:cNvGrpSpPr/>
          <p:nvPr/>
        </p:nvGrpSpPr>
        <p:grpSpPr>
          <a:xfrm>
            <a:off x="3120288" y="-178664"/>
            <a:ext cx="12210707" cy="2193176"/>
            <a:chOff x="2733968" y="90863"/>
            <a:chExt cx="12210707" cy="219317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76501B9-C85F-904F-8B0B-538CC6B8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C7EC3A55-1740-2741-B396-48B4E202D072}"/>
                </a:ext>
              </a:extLst>
            </p:cNvPr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000" b="1" dirty="0">
                  <a:solidFill>
                    <a:srgbClr val="3023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 HỌC TẬP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87140CB1-977F-1541-8E77-48231CE700BA}"/>
              </a:ext>
            </a:extLst>
          </p:cNvPr>
          <p:cNvSpPr txBox="1"/>
          <p:nvPr/>
        </p:nvSpPr>
        <p:spPr>
          <a:xfrm>
            <a:off x="-375559" y="958024"/>
            <a:ext cx="19202400" cy="1839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10"/>
              </a:lnSpc>
              <a:spcBef>
                <a:spcPct val="0"/>
              </a:spcBef>
            </a:pPr>
            <a:r>
              <a:rPr lang="en-US" sz="5400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5400" b="1" i="1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EM ĐÃ BIẾT VỀ HÌNH THANG CÂN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599FFCD-BBC7-1246-91BE-A9BEF0C22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53972"/>
              </p:ext>
            </p:extLst>
          </p:nvPr>
        </p:nvGraphicFramePr>
        <p:xfrm>
          <a:off x="457200" y="2987040"/>
          <a:ext cx="17221200" cy="5280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500520436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1106598501"/>
                    </a:ext>
                  </a:extLst>
                </a:gridCol>
              </a:tblGrid>
              <a:tr h="1798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x-none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hững điều em đã biết </a:t>
                      </a:r>
                      <a:endParaRPr lang="x-none" sz="4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cần tìm hiểu thêm</a:t>
                      </a:r>
                      <a:endParaRPr lang="x-none" sz="4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807973"/>
                  </a:ext>
                </a:extLst>
              </a:tr>
              <a:tr h="3482378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x-none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đáy song song 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x-none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cạnh bên bằng nhau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x-none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uan hệ giữa các góc ở 2 đáy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hệ giữa hai đường chéo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46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1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677282" y="-287532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1" u="none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0256" y="7950486"/>
            <a:ext cx="10801559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KHDI</a:t>
            </a:r>
            <a:endParaRPr lang="en-US" sz="4000" u="none" spc="-89" dirty="0">
              <a:solidFill>
                <a:srgbClr val="3023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6205" y="6116612"/>
            <a:ext cx="10511557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ADH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EADG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529" y="2139228"/>
            <a:ext cx="1069010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400" i="1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i="1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i="1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i="1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i="1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i="1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i="1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0256" y="3029032"/>
            <a:ext cx="10610648" cy="2049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EADG.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8E7531-7A0F-064C-8101-8FF8AD39A9AE}"/>
              </a:ext>
            </a:extLst>
          </p:cNvPr>
          <p:cNvGrpSpPr/>
          <p:nvPr/>
        </p:nvGrpSpPr>
        <p:grpSpPr>
          <a:xfrm>
            <a:off x="649985" y="805142"/>
            <a:ext cx="12251455" cy="1332237"/>
            <a:chOff x="896554" y="3517704"/>
            <a:chExt cx="2892354" cy="133223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80431" y="3517704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B0C0FE-7789-924C-B047-6B7199D83A14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1390576" y="591510"/>
            <a:ext cx="6899700" cy="9103980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14867007" y="5759847"/>
            <a:ext cx="3048000" cy="2971800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0853" y="-12398"/>
            <a:ext cx="1146058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38E7531-7A0F-064C-8101-8FF8AD39A9AE}"/>
              </a:ext>
            </a:extLst>
          </p:cNvPr>
          <p:cNvGrpSpPr/>
          <p:nvPr/>
        </p:nvGrpSpPr>
        <p:grpSpPr>
          <a:xfrm>
            <a:off x="713856" y="1122367"/>
            <a:ext cx="12197957" cy="1348293"/>
            <a:chOff x="896554" y="3501648"/>
            <a:chExt cx="2879724" cy="134829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67801" y="3501648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94222" y="2030597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5477801" y="2470660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BF2862-355D-4749-860D-CFD7CB528705}"/>
              </a:ext>
            </a:extLst>
          </p:cNvPr>
          <p:cNvSpPr txBox="1"/>
          <p:nvPr/>
        </p:nvSpPr>
        <p:spPr>
          <a:xfrm>
            <a:off x="5437597" y="1966459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DCD9B-E59E-5441-B624-795F4998972D}"/>
              </a:ext>
            </a:extLst>
          </p:cNvPr>
          <p:cNvSpPr txBox="1"/>
          <p:nvPr/>
        </p:nvSpPr>
        <p:spPr>
          <a:xfrm>
            <a:off x="10333994" y="1966459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93D0A-B30E-E544-9128-6009F8DD55DA}"/>
              </a:ext>
            </a:extLst>
          </p:cNvPr>
          <p:cNvSpPr txBox="1"/>
          <p:nvPr/>
        </p:nvSpPr>
        <p:spPr>
          <a:xfrm>
            <a:off x="4644899" y="7836541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548806-CC89-4448-935F-1E5A3A731E0E}"/>
              </a:ext>
            </a:extLst>
          </p:cNvPr>
          <p:cNvSpPr txBox="1"/>
          <p:nvPr/>
        </p:nvSpPr>
        <p:spPr>
          <a:xfrm>
            <a:off x="11129405" y="7836541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F071EA-B1D2-214A-8FFC-1E875BA8C083}"/>
              </a:ext>
            </a:extLst>
          </p:cNvPr>
          <p:cNvSpPr txBox="1"/>
          <p:nvPr/>
        </p:nvSpPr>
        <p:spPr>
          <a:xfrm>
            <a:off x="5114818" y="8994123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KHDI</a:t>
            </a:r>
          </a:p>
        </p:txBody>
      </p:sp>
    </p:spTree>
    <p:extLst>
      <p:ext uri="{BB962C8B-B14F-4D97-AF65-F5344CB8AC3E}">
        <p14:creationId xmlns:p14="http://schemas.microsoft.com/office/powerpoint/2010/main" val="229543092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1079</Words>
  <Application>Microsoft Office PowerPoint</Application>
  <PresentationFormat>Custom</PresentationFormat>
  <Paragraphs>145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Karumbi Bold Italics</vt:lpstr>
      <vt:lpstr>Calibri</vt:lpstr>
      <vt:lpstr>Barlow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Vàng Minh họa Lớp Khoa học Giáo dục Bài thuyết trình</dc:title>
  <dc:creator>Asus</dc:creator>
  <cp:lastModifiedBy>Lenovo</cp:lastModifiedBy>
  <cp:revision>56</cp:revision>
  <dcterms:created xsi:type="dcterms:W3CDTF">2006-08-16T00:00:00Z</dcterms:created>
  <dcterms:modified xsi:type="dcterms:W3CDTF">2025-11-04T06:53:29Z</dcterms:modified>
  <dc:identifier>DAEchAHVUPE</dc:identifier>
</cp:coreProperties>
</file>