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Lst>
  <p:notesMasterIdLst>
    <p:notesMasterId r:id="rId40"/>
  </p:notesMasterIdLst>
  <p:sldIdLst>
    <p:sldId id="332" r:id="rId6"/>
    <p:sldId id="258" r:id="rId7"/>
    <p:sldId id="280" r:id="rId8"/>
    <p:sldId id="281" r:id="rId9"/>
    <p:sldId id="282" r:id="rId10"/>
    <p:sldId id="304" r:id="rId11"/>
    <p:sldId id="270" r:id="rId12"/>
    <p:sldId id="305" r:id="rId13"/>
    <p:sldId id="262" r:id="rId14"/>
    <p:sldId id="276" r:id="rId15"/>
    <p:sldId id="277" r:id="rId16"/>
    <p:sldId id="291" r:id="rId17"/>
    <p:sldId id="264" r:id="rId18"/>
    <p:sldId id="266" r:id="rId19"/>
    <p:sldId id="365" r:id="rId20"/>
    <p:sldId id="293" r:id="rId21"/>
    <p:sldId id="289" r:id="rId22"/>
    <p:sldId id="303" r:id="rId23"/>
    <p:sldId id="294" r:id="rId24"/>
    <p:sldId id="279" r:id="rId25"/>
    <p:sldId id="272" r:id="rId26"/>
    <p:sldId id="307" r:id="rId27"/>
    <p:sldId id="315" r:id="rId28"/>
    <p:sldId id="308" r:id="rId29"/>
    <p:sldId id="316" r:id="rId30"/>
    <p:sldId id="310" r:id="rId31"/>
    <p:sldId id="317" r:id="rId32"/>
    <p:sldId id="311" r:id="rId33"/>
    <p:sldId id="320" r:id="rId34"/>
    <p:sldId id="318" r:id="rId35"/>
    <p:sldId id="321" r:id="rId36"/>
    <p:sldId id="313" r:id="rId37"/>
    <p:sldId id="286" r:id="rId38"/>
    <p:sldId id="29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2" d="100"/>
          <a:sy n="62" d="100"/>
        </p:scale>
        <p:origin x="197" y="48"/>
      </p:cViewPr>
      <p:guideLst>
        <p:guide orient="horz" pos="216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notesMaster" Target="notesMasters/notesMaster1.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36D1233-67FE-4915-8844-7E1829DF31EA}" type="slidenum">
              <a:rPr lang="en-US">
                <a:solidFill>
                  <a:srgbClr val="000000"/>
                </a:solidFill>
              </a:rPr>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398CEDA-2A08-43B6-9CD5-988115023ED1}" type="slidenum">
              <a:rPr lang="en-US">
                <a:solidFill>
                  <a:srgbClr val="000000"/>
                </a:solidFill>
              </a:rPr>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AEC1D46-E848-43DC-A6D5-E99232557B18}" type="slidenum">
              <a:rPr lang="en-US">
                <a:solidFill>
                  <a:srgbClr val="000000"/>
                </a:solidFill>
              </a:rPr>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F92E2A7-231F-442E-9F20-018A5C03556B}" type="slidenum">
              <a:rPr lang="en-US">
                <a:solidFill>
                  <a:srgbClr val="000000"/>
                </a:solidFill>
              </a:rPr>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3D4CE83-1923-4349-AD6A-453A59FE2F3B}" type="slidenum">
              <a:rPr lang="en-US">
                <a:solidFill>
                  <a:srgbClr val="000000"/>
                </a:solidFill>
              </a:rPr>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E298C2C-65A5-4D33-A023-8D1084D6FB01}" type="slidenum">
              <a:rPr lang="en-US">
                <a:solidFill>
                  <a:srgbClr val="000000"/>
                </a:solidFill>
              </a:rPr>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EF4B6BDF-BED1-4108-B2A1-07BC5BB585C4}" type="slidenum">
              <a:rPr lang="en-US">
                <a:solidFill>
                  <a:srgbClr val="000000"/>
                </a:solidFill>
              </a:rPr>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BADF77-37E5-4CBA-81EC-865F49F26C18}" type="slidenum">
              <a:rPr lang="en-US">
                <a:solidFill>
                  <a:srgbClr val="000000"/>
                </a:solidFill>
              </a:rPr>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B892F4A-43FF-4D38-8D78-722399F2BAF8}" type="slidenum">
              <a:rPr lang="en-US">
                <a:solidFill>
                  <a:srgbClr val="000000"/>
                </a:solidFill>
              </a:rPr>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9C09FC6-BC00-450C-8A16-F908ABA597F5}" type="slidenum">
              <a:rPr lang="en-US">
                <a:solidFill>
                  <a:srgbClr val="000000"/>
                </a:solidFill>
              </a:rPr>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4709A44-2A0F-4A90-A41B-A4E99CAA7CEA}" type="slidenum">
              <a:rPr lang="en-US">
                <a:solidFill>
                  <a:srgbClr val="000000"/>
                </a:solidFill>
              </a:rPr>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F8D9D98-B958-4567-A4B1-FC197F85972A}" type="slidenum">
              <a:rPr lang="en-US">
                <a:solidFill>
                  <a:srgbClr val="000000"/>
                </a:solidFill>
              </a:rPr>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7" name="Freeform 18"/>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8" name="Freeform 22"/>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9" name="Freeform 26"/>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10" name="Freeform 10"/>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Title 6"/>
          <p:cNvSpPr>
            <a:spLocks noGrp="1"/>
          </p:cNvSpPr>
          <p:nvPr>
            <p:ph type="title"/>
          </p:nvPr>
        </p:nvSpPr>
        <p:spPr/>
        <p:txBody>
          <a:bodyPr/>
          <a:lstStyle/>
          <a:p>
            <a:r>
              <a:rPr lang="en-US"/>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6" name="Freeform 18"/>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7" name="Freeform 22"/>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8" name="Freeform 26"/>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9" name="Freeform 10"/>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5" name="Freeform 18"/>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6" name="Freeform 22"/>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7" name="Freeform 26"/>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8" name="Freeform 25"/>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8" name="Freeform 18"/>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9" name="Freeform 22"/>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10" name="Freeform 26"/>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11" name="Freeform 25"/>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8" name="Freeform 18"/>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9" name="Freeform 22"/>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10" name="Freeform 26"/>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11" name="Freeform 10"/>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7" name="Freeform 18"/>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8" name="Freeform 22"/>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9" name="Freeform 26"/>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10" name="Freeform 25"/>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fld>
            <a:endParaRPr lang="en-US">
              <a:solidFill>
                <a:srgbClr val="073E87"/>
              </a:solidFill>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ransition spd="slow">
    <p:wipe/>
    <p:sndAc>
      <p:stSnd>
        <p:snd r:embed="rId2" name="breeze.wav"/>
      </p:stSnd>
    </p:sndAc>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audio" Target="../media/audio1.wav"/><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audio" Target="../media/audio1.wav"/><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sndAc>
      <p:stSnd>
        <p:snd r:embed="rId12"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defRPr/>
            </a:pPr>
            <a:fld id="{34871A4D-2E49-4E3D-A472-DB68414756FB}" type="slidenum">
              <a:rPr lang="en-US">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sndAc>
      <p:stSnd>
        <p:snd r:embed="rId12"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1034" name="Freeform 18"/>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1035" name="Freeform 22"/>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p:nvSpPr>
            <p:cNvPr id="1036" name="Freeform 26"/>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sp useBgFill="1">
          <p:nvSpPr>
            <p:cNvPr id="1037" name="Freeform 10"/>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prstClr val="black"/>
                </a:solidFill>
                <a:latin typeface="VNI-Times" pitchFamily="2" charset="0"/>
                <a:cs typeface="Arial" panose="020B0604020202020204" pitchFamily="34"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panose="020B0604020202020204" pitchFamily="34"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panose="020B0604020202020204" pitchFamily="34"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panose="020B0604020202020204" pitchFamily="34" charset="0"/>
              </a:rPr>
            </a:fld>
            <a:endParaRPr lang="en-US">
              <a:solidFill>
                <a:srgbClr val="073E87"/>
              </a:solidFill>
              <a:latin typeface="VNI-Times" pitchFamily="2" charset="0"/>
              <a:cs typeface="Arial" panose="020B0604020202020204" pitchFamily="34"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anose="020E0502030303020204" pitchFamily="34" charset="0"/>
        </a:defRPr>
      </a:lvl2pPr>
      <a:lvl3pPr algn="ctr" rtl="0" fontAlgn="base">
        <a:spcBef>
          <a:spcPct val="0"/>
        </a:spcBef>
        <a:spcAft>
          <a:spcPct val="0"/>
        </a:spcAft>
        <a:defRPr sz="4400">
          <a:solidFill>
            <a:srgbClr val="FFFFFF"/>
          </a:solidFill>
          <a:latin typeface="Candara" panose="020E0502030303020204" pitchFamily="34" charset="0"/>
        </a:defRPr>
      </a:lvl3pPr>
      <a:lvl4pPr algn="ctr" rtl="0" fontAlgn="base">
        <a:spcBef>
          <a:spcPct val="0"/>
        </a:spcBef>
        <a:spcAft>
          <a:spcPct val="0"/>
        </a:spcAft>
        <a:defRPr sz="4400">
          <a:solidFill>
            <a:srgbClr val="FFFFFF"/>
          </a:solidFill>
          <a:latin typeface="Candara" panose="020E0502030303020204" pitchFamily="34" charset="0"/>
        </a:defRPr>
      </a:lvl4pPr>
      <a:lvl5pPr algn="ctr" rtl="0" fontAlgn="base">
        <a:spcBef>
          <a:spcPct val="0"/>
        </a:spcBef>
        <a:spcAft>
          <a:spcPct val="0"/>
        </a:spcAft>
        <a:defRPr sz="4400">
          <a:solidFill>
            <a:srgbClr val="FFFFFF"/>
          </a:solidFill>
          <a:latin typeface="Candara" panose="020E0502030303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3050" algn="l" rtl="0" fontAlgn="base">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rtl="0" fontAlgn="base">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405" indent="-228600" algn="l" rtl="0" fontAlgn="base">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0.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0.jpe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7.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jpeg"/><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jpe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jpeg"/><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3.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audio2.wav"/><Relationship Id="rId1"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10.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3440" y="1295400"/>
            <a:ext cx="7982585" cy="4064635"/>
          </a:xfrm>
        </p:spPr>
        <p:txBody>
          <a:bodyPr>
            <a:noAutofit/>
          </a:bodyPr>
          <a:lstStyle/>
          <a:p>
            <a:pPr algn="ctr"/>
            <a:r>
              <a:rPr lang="en-US" b="1" i="1" dirty="0">
                <a:solidFill>
                  <a:srgbClr val="800080"/>
                </a:solidFill>
                <a:latin typeface="Times New Roman" panose="02020603050405020304" pitchFamily="18" charset="0"/>
                <a:sym typeface="+mn-ea"/>
              </a:rPr>
              <a:t>CHÀO MỪNG QUÝ THẦY CÔ </a:t>
            </a:r>
            <a:br>
              <a:rPr lang="en-US" b="1" i="1" dirty="0">
                <a:solidFill>
                  <a:srgbClr val="800080"/>
                </a:solidFill>
                <a:latin typeface="Times New Roman" panose="02020603050405020304" pitchFamily="18" charset="0"/>
              </a:rPr>
            </a:br>
            <a:r>
              <a:rPr lang="en-US" b="1" i="1" dirty="0">
                <a:solidFill>
                  <a:srgbClr val="800080"/>
                </a:solidFill>
                <a:latin typeface="Times New Roman" panose="02020603050405020304" pitchFamily="18" charset="0"/>
                <a:sym typeface="+mn-ea"/>
              </a:rPr>
              <a:t>ĐẾN DỰ GIỜ </a:t>
            </a:r>
            <a:br>
              <a:rPr lang="en-US" b="1" i="1" dirty="0">
                <a:solidFill>
                  <a:srgbClr val="800080"/>
                </a:solidFill>
                <a:latin typeface="Times New Roman" panose="02020603050405020304" pitchFamily="18" charset="0"/>
                <a:sym typeface="+mn-ea"/>
              </a:rPr>
            </a:br>
            <a:br>
              <a:rPr lang="en-US" b="1" i="1" dirty="0">
                <a:solidFill>
                  <a:srgbClr val="800080"/>
                </a:solidFill>
                <a:latin typeface="Times New Roman" panose="02020603050405020304" pitchFamily="18" charset="0"/>
                <a:sym typeface="+mn-ea"/>
              </a:rPr>
            </a:br>
            <a:r>
              <a:rPr lang="en-US" b="1" i="1" dirty="0">
                <a:solidFill>
                  <a:srgbClr val="FF0000"/>
                </a:solidFill>
                <a:latin typeface="Times New Roman" panose="02020603050405020304" pitchFamily="18" charset="0"/>
                <a:sym typeface="+mn-ea"/>
              </a:rPr>
              <a:t>TIẾT </a:t>
            </a:r>
            <a:r>
              <a:rPr lang="en-US" b="1" i="1" dirty="0" smtClean="0">
                <a:solidFill>
                  <a:srgbClr val="FF0000"/>
                </a:solidFill>
                <a:latin typeface="Times New Roman" panose="02020603050405020304" pitchFamily="18" charset="0"/>
                <a:sym typeface="+mn-ea"/>
              </a:rPr>
              <a:t>MĨ </a:t>
            </a:r>
            <a:r>
              <a:rPr lang="en-US" b="1" i="1" dirty="0">
                <a:solidFill>
                  <a:srgbClr val="FF0000"/>
                </a:solidFill>
                <a:latin typeface="Times New Roman" panose="02020603050405020304" pitchFamily="18" charset="0"/>
                <a:sym typeface="+mn-ea"/>
              </a:rPr>
              <a:t>THUẬT</a:t>
            </a:r>
            <a:r>
              <a:rPr lang="vi-VN" b="1" i="1" dirty="0">
                <a:solidFill>
                  <a:srgbClr val="FF0000"/>
                </a:solidFill>
                <a:latin typeface="Times New Roman" panose="02020603050405020304" pitchFamily="18" charset="0"/>
                <a:sym typeface="+mn-ea"/>
              </a:rPr>
              <a:t> </a:t>
            </a:r>
            <a:br>
              <a:rPr lang="en-US" b="1" i="1" dirty="0">
                <a:solidFill>
                  <a:srgbClr val="800080"/>
                </a:solidFill>
                <a:latin typeface="Times New Roman" panose="02020603050405020304" pitchFamily="18" charset="0"/>
              </a:rPr>
            </a:br>
            <a:r>
              <a:rPr lang="en-US" b="1" i="1" dirty="0">
                <a:solidFill>
                  <a:srgbClr val="800080"/>
                </a:solidFill>
                <a:latin typeface="Times New Roman" panose="02020603050405020304" pitchFamily="18" charset="0"/>
                <a:sym typeface="+mn-ea"/>
              </a:rPr>
              <a:t>LỚP  6</a:t>
            </a:r>
            <a:endParaRPr 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1"/>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2"/>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990600" y="29749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anose="02020603050405020304" pitchFamily="18" charset="0"/>
                <a:cs typeface="Times New Roman" panose="02020603050405020304" pitchFamily="18" charset="0"/>
              </a:rPr>
              <a:t>1. </a:t>
            </a:r>
            <a:r>
              <a:rPr lang="en-US" sz="2800" b="1" smtClean="0">
                <a:solidFill>
                  <a:srgbClr val="FF0000"/>
                </a:solidFill>
                <a:latin typeface="Times New Roman" panose="02020603050405020304" pitchFamily="18" charset="0"/>
                <a:cs typeface="Times New Roman" panose="02020603050405020304" pitchFamily="18" charset="0"/>
              </a:rPr>
              <a:t>KHÁM  PHÁ</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43000" y="4648200"/>
            <a:ext cx="7391399" cy="18148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anose="02020603050405020304" pitchFamily="18" charset="0"/>
                <a:cs typeface="Times New Roman" panose="02020603050405020304" pitchFamily="18" charset="0"/>
              </a:rPr>
              <a:t>+ Bức tranh được tạo ra bằng cách nào?</a:t>
            </a:r>
            <a:endParaRPr lang="fr-FR" sz="2000" b="1">
              <a:solidFill>
                <a:srgbClr val="FF0000"/>
              </a:solidFill>
              <a:latin typeface="Times New Roman" panose="02020603050405020304" pitchFamily="18" charset="0"/>
              <a:cs typeface="Times New Roman" panose="02020603050405020304" pitchFamily="18" charset="0"/>
            </a:endParaRPr>
          </a:p>
          <a:p>
            <a:pPr indent="457200" algn="just">
              <a:lnSpc>
                <a:spcPct val="115000"/>
              </a:lnSpc>
              <a:spcBef>
                <a:spcPts val="600"/>
              </a:spcBef>
              <a:spcAft>
                <a:spcPts val="600"/>
              </a:spcAft>
            </a:pPr>
            <a:r>
              <a:rPr lang="fr-FR" sz="2000">
                <a:solidFill>
                  <a:srgbClr val="000000"/>
                </a:solidFill>
                <a:latin typeface="Times New Roman" panose="02020603050405020304"/>
                <a:ea typeface="Times New Roman" panose="02020603050405020304"/>
                <a:cs typeface="Times New Roman" panose="02020603050405020304"/>
              </a:rPr>
              <a:t>+ Bức tranh được tạo ra bằng cách bôi, chấm màu lên lá, hoa</a:t>
            </a:r>
            <a:r>
              <a:rPr lang="vi-VN" altLang="fr-FR" sz="2000">
                <a:solidFill>
                  <a:srgbClr val="000000"/>
                </a:solidFill>
                <a:latin typeface="Times New Roman" panose="02020603050405020304"/>
                <a:ea typeface="Times New Roman" panose="02020603050405020304"/>
                <a:cs typeface="Times New Roman" panose="02020603050405020304"/>
              </a:rPr>
              <a:t>, </a:t>
            </a:r>
            <a:r>
              <a:rPr lang="fr-FR" sz="2000">
                <a:solidFill>
                  <a:srgbClr val="000000"/>
                </a:solidFill>
                <a:latin typeface="Times New Roman" panose="02020603050405020304"/>
                <a:ea typeface="Times New Roman" panose="02020603050405020304"/>
                <a:cs typeface="Times New Roman" panose="02020603050405020304"/>
              </a:rPr>
              <a:t>sau đó in lên giấy.</a:t>
            </a:r>
            <a:endParaRPr lang="en-US" sz="2000">
              <a:latin typeface="Times New Roman" panose="02020603050405020304"/>
              <a:ea typeface="Calibri" panose="020F0502020204030204"/>
              <a:cs typeface="Times New Roman" panose="02020603050405020304"/>
            </a:endParaRPr>
          </a:p>
          <a:p>
            <a:pPr lvl="0" indent="457200" algn="just" fontAlgn="base">
              <a:lnSpc>
                <a:spcPct val="115000"/>
              </a:lnSpc>
              <a:spcBef>
                <a:spcPts val="600"/>
              </a:spcBef>
              <a:spcAft>
                <a:spcPts val="600"/>
              </a:spcAft>
            </a:pPr>
            <a:endParaRPr lang="fr-FR" sz="2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1"/>
          <a:srcRect/>
          <a:stretch>
            <a:fillRect/>
          </a:stretch>
        </p:blipFill>
        <p:spPr bwMode="auto">
          <a:xfrm>
            <a:off x="1572491" y="1143000"/>
            <a:ext cx="2743200" cy="333505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2"/>
          <a:srcRect/>
          <a:stretch>
            <a:fillRect/>
          </a:stretch>
        </p:blipFill>
        <p:spPr bwMode="auto">
          <a:xfrm>
            <a:off x="5133109" y="1143000"/>
            <a:ext cx="2687782" cy="333505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838200" y="29749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anose="02020603050405020304" pitchFamily="18" charset="0"/>
                <a:cs typeface="Times New Roman" panose="02020603050405020304" pitchFamily="18" charset="0"/>
              </a:rPr>
              <a:t>1. </a:t>
            </a:r>
            <a:r>
              <a:rPr lang="en-US" sz="2800" b="1" smtClean="0">
                <a:solidFill>
                  <a:srgbClr val="FF0000"/>
                </a:solidFill>
                <a:latin typeface="Times New Roman" panose="02020603050405020304" pitchFamily="18" charset="0"/>
                <a:cs typeface="Times New Roman" panose="02020603050405020304" pitchFamily="18" charset="0"/>
              </a:rPr>
              <a:t>KHÁM  PHÁ</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77189" y="4800600"/>
            <a:ext cx="7391399" cy="16605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anose="02020603050405020304" pitchFamily="18" charset="0"/>
                <a:cs typeface="Times New Roman" panose="02020603050405020304" pitchFamily="18" charset="0"/>
              </a:rPr>
              <a:t>+ Những bức tranh này có ý nghĩa như thế nào trong đời sống hằng ngày?</a:t>
            </a:r>
            <a:endParaRPr lang="fr-FR" sz="2000" b="1">
              <a:solidFill>
                <a:srgbClr val="FF0000"/>
              </a:solidFill>
              <a:latin typeface="Times New Roman" panose="02020603050405020304" pitchFamily="18" charset="0"/>
              <a:cs typeface="Times New Roman" panose="02020603050405020304" pitchFamily="18" charset="0"/>
            </a:endParaRPr>
          </a:p>
          <a:p>
            <a:pPr lvl="0" indent="457200" algn="just" fontAlgn="base">
              <a:lnSpc>
                <a:spcPct val="115000"/>
              </a:lnSpc>
              <a:spcBef>
                <a:spcPts val="600"/>
              </a:spcBef>
              <a:spcAft>
                <a:spcPts val="600"/>
              </a:spcAft>
            </a:pPr>
            <a:r>
              <a:rPr lang="fr-FR" sz="2000" b="1">
                <a:latin typeface="Times New Roman" panose="02020603050405020304" pitchFamily="18" charset="0"/>
                <a:ea typeface="Calibri" panose="020F0502020204030204" pitchFamily="34" charset="0"/>
                <a:cs typeface="Times New Roman" panose="02020603050405020304" pitchFamily="18" charset="0"/>
              </a:rPr>
              <a:t>T</a:t>
            </a:r>
            <a:r>
              <a:rPr lang="vi-VN" altLang="fr-FR" sz="2000" b="1">
                <a:latin typeface="Times New Roman" panose="02020603050405020304" pitchFamily="18" charset="0"/>
                <a:ea typeface="Calibri" panose="020F0502020204030204" pitchFamily="34" charset="0"/>
                <a:cs typeface="Times New Roman" panose="02020603050405020304" pitchFamily="18" charset="0"/>
              </a:rPr>
              <a:t>rả lời</a:t>
            </a:r>
            <a:r>
              <a:rPr lang="fr-FR" sz="2000" b="1">
                <a:latin typeface="Times New Roman" panose="02020603050405020304" pitchFamily="18" charset="0"/>
                <a:ea typeface="Calibri" panose="020F0502020204030204" pitchFamily="34" charset="0"/>
                <a:cs typeface="Times New Roman" panose="02020603050405020304" pitchFamily="18" charset="0"/>
              </a:rPr>
              <a:t>: </a:t>
            </a:r>
            <a:r>
              <a:rPr lang="fr-FR" sz="2000">
                <a:solidFill>
                  <a:srgbClr val="000000"/>
                </a:solidFill>
                <a:latin typeface="Times New Roman" panose="02020603050405020304"/>
                <a:ea typeface="Times New Roman" panose="02020603050405020304"/>
              </a:rPr>
              <a:t>Cảm nhận vẻ đẹp của thiên nhiên, từ đó ứng dụng vào trang trí ,tạo ra nhiều sản phẩm cho cuộc sống</a:t>
            </a:r>
            <a:r>
              <a:rPr lang="vi-VN" altLang="fr-FR" sz="2000">
                <a:solidFill>
                  <a:srgbClr val="000000"/>
                </a:solidFill>
                <a:latin typeface="Times New Roman" panose="02020603050405020304"/>
                <a:ea typeface="Times New Roman" panose="02020603050405020304"/>
              </a:rPr>
              <a:t>.</a:t>
            </a:r>
            <a:r>
              <a:rPr lang="fr-FR" sz="2000">
                <a:solidFill>
                  <a:srgbClr val="000000"/>
                </a:solidFill>
                <a:latin typeface="Times New Roman" panose="02020603050405020304"/>
                <a:ea typeface="Times New Roman" panose="02020603050405020304"/>
              </a:rPr>
              <a:t> </a:t>
            </a:r>
            <a:endParaRPr lang="fr-FR"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3622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smtClean="0">
                <a:solidFill>
                  <a:srgbClr val="FF0000"/>
                </a:solidFill>
                <a:latin typeface="Times New Roman" panose="02020603050405020304"/>
                <a:ea typeface="Times New Roman" panose="02020603050405020304"/>
                <a:cs typeface="Times New Roman" panose="02020603050405020304"/>
              </a:rPr>
              <a:t>Nhiệm vụ  </a:t>
            </a:r>
            <a:r>
              <a:rPr lang="en-US" sz="2400" b="1">
                <a:solidFill>
                  <a:srgbClr val="FF0000"/>
                </a:solidFill>
                <a:latin typeface="Times New Roman" panose="02020603050405020304"/>
                <a:ea typeface="Times New Roman" panose="02020603050405020304"/>
                <a:cs typeface="Times New Roman" panose="02020603050405020304"/>
              </a:rPr>
              <a:t>học tập</a:t>
            </a:r>
            <a:endParaRPr lang="en-US" sz="2400">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nl-NL" sz="2400">
                <a:solidFill>
                  <a:srgbClr val="000000"/>
                </a:solidFill>
                <a:latin typeface="Times New Roman" panose="02020603050405020304"/>
                <a:ea typeface="Times New Roman" panose="02020603050405020304"/>
                <a:cs typeface="Times New Roman" panose="02020603050405020304"/>
              </a:rPr>
              <a:t>+ Có thể tạo khuôn in bằng vật liệu gì?</a:t>
            </a:r>
            <a:r>
              <a:rPr lang="nl-NL" sz="2400" i="1">
                <a:solidFill>
                  <a:srgbClr val="000000"/>
                </a:solidFill>
                <a:latin typeface="Times New Roman" panose="02020603050405020304"/>
                <a:ea typeface="Times New Roman" panose="02020603050405020304"/>
                <a:cs typeface="Times New Roman" panose="02020603050405020304"/>
              </a:rPr>
              <a:t> </a:t>
            </a:r>
            <a:endParaRPr lang="en-US" sz="24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panose="02020603050405020304"/>
                <a:ea typeface="Times New Roman" panose="02020603050405020304"/>
                <a:cs typeface="Times New Roman" panose="02020603050405020304"/>
              </a:rPr>
              <a:t>+ Tạo hình từ khuôn in được thực hiện như thế nào?</a:t>
            </a:r>
            <a:endParaRPr lang="en-US" sz="2400">
              <a:latin typeface="Times New Roman" panose="02020603050405020304"/>
              <a:ea typeface="Calibri" panose="020F0502020204030204"/>
              <a:cs typeface="Times New Roman" panose="02020603050405020304"/>
            </a:endParaRPr>
          </a:p>
          <a:p>
            <a:r>
              <a:rPr lang="nl-NL" sz="2400">
                <a:solidFill>
                  <a:srgbClr val="000000"/>
                </a:solidFill>
                <a:latin typeface="Times New Roman" panose="02020603050405020304"/>
                <a:ea typeface="Times New Roman" panose="02020603050405020304"/>
              </a:rPr>
              <a:t>      + Tạo bức tranh in màu như thế nào để có nhịp điệu và sự   hài hoà?</a:t>
            </a:r>
            <a:endParaRPr lang="en-US" sz="2400"/>
          </a:p>
        </p:txBody>
      </p:sp>
      <p:sp>
        <p:nvSpPr>
          <p:cNvPr id="2" name="TextBox 1"/>
          <p:cNvSpPr txBox="1"/>
          <p:nvPr/>
        </p:nvSpPr>
        <p:spPr>
          <a:xfrm>
            <a:off x="846319" y="38169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ctr">
              <a:lnSpc>
                <a:spcPct val="115000"/>
              </a:lnSpc>
              <a:spcBef>
                <a:spcPts val="600"/>
              </a:spcBef>
              <a:spcAft>
                <a:spcPts val="600"/>
              </a:spcAft>
            </a:pPr>
            <a:r>
              <a:rPr lang="en-US" sz="2800" b="1">
                <a:solidFill>
                  <a:srgbClr val="FF0000"/>
                </a:solidFill>
                <a:latin typeface="Times New Roman" panose="02020603050405020304" pitchFamily="18" charset="0"/>
                <a:cs typeface="Times New Roman" panose="02020603050405020304" pitchFamily="18" charset="0"/>
              </a:rPr>
              <a:t>2</a:t>
            </a:r>
            <a:r>
              <a:rPr lang="en-US" sz="2800">
                <a:solidFill>
                  <a:srgbClr val="FF0000"/>
                </a:solidFill>
                <a:latin typeface="Times New Roman" panose="02020603050405020304" pitchFamily="18" charset="0"/>
                <a:cs typeface="Times New Roman" panose="02020603050405020304" pitchFamily="18" charset="0"/>
              </a:rPr>
              <a:t>.</a:t>
            </a:r>
            <a:r>
              <a:rPr lang="fr-FR" sz="2800" b="1">
                <a:solidFill>
                  <a:srgbClr val="FF0000"/>
                </a:solidFill>
                <a:latin typeface="Times New Roman" panose="02020603050405020304"/>
                <a:ea typeface="Times New Roman" panose="02020603050405020304"/>
                <a:cs typeface="Times New Roman" panose="02020603050405020304"/>
              </a:rPr>
              <a:t> KIẾN TẠO KIẾN THỨC - KĨ </a:t>
            </a:r>
            <a:r>
              <a:rPr lang="fr-FR" sz="2800" b="1" smtClean="0">
                <a:solidFill>
                  <a:srgbClr val="FF0000"/>
                </a:solidFill>
                <a:latin typeface="Times New Roman" panose="02020603050405020304"/>
                <a:ea typeface="Times New Roman" panose="02020603050405020304"/>
                <a:cs typeface="Times New Roman" panose="02020603050405020304"/>
              </a:rPr>
              <a:t>NĂNG</a:t>
            </a:r>
            <a:endParaRPr lang="fr-FR" sz="2800" b="1" smtClean="0">
              <a:solidFill>
                <a:srgbClr val="FF0000"/>
              </a:solidFill>
              <a:latin typeface="Times New Roman" panose="02020603050405020304"/>
              <a:ea typeface="Times New Roman" panose="02020603050405020304"/>
              <a:cs typeface="Times New Roman" panose="02020603050405020304"/>
            </a:endParaRPr>
          </a:p>
          <a:p>
            <a:pPr indent="457200" algn="ctr">
              <a:lnSpc>
                <a:spcPct val="115000"/>
              </a:lnSpc>
              <a:spcBef>
                <a:spcPts val="600"/>
              </a:spcBef>
              <a:spcAft>
                <a:spcPts val="600"/>
              </a:spcAft>
            </a:pPr>
            <a:r>
              <a:rPr lang="fr-FR" sz="2800" b="1" smtClean="0">
                <a:solidFill>
                  <a:srgbClr val="C00000"/>
                </a:solidFill>
                <a:latin typeface="Times New Roman" panose="02020603050405020304"/>
                <a:ea typeface="Times New Roman" panose="02020603050405020304"/>
                <a:cs typeface="Times New Roman" panose="02020603050405020304"/>
              </a:rPr>
              <a:t>Cách </a:t>
            </a:r>
            <a:r>
              <a:rPr lang="fr-FR" sz="2800" b="1">
                <a:solidFill>
                  <a:srgbClr val="C00000"/>
                </a:solidFill>
                <a:latin typeface="Times New Roman" panose="02020603050405020304"/>
                <a:ea typeface="Times New Roman" panose="02020603050405020304"/>
                <a:cs typeface="Times New Roman" panose="02020603050405020304"/>
              </a:rPr>
              <a:t>tạo bức tranh bằng hình thức in</a:t>
            </a:r>
            <a:endParaRPr lang="en-US" sz="2800">
              <a:solidFill>
                <a:srgbClr val="C00000"/>
              </a:solidFill>
              <a:latin typeface="Times New Roman" panose="02020603050405020304"/>
              <a:ea typeface="Calibri" panose="020F0502020204030204"/>
              <a:cs typeface="Times New Roman" panose="02020603050405020304"/>
            </a:endParaRPr>
          </a:p>
        </p:txBody>
      </p:sp>
      <p:pic>
        <p:nvPicPr>
          <p:cNvPr id="1026" name="Picture 2" descr="C:\Users\Administrator\Downloads\359b9bdb8c3b7b65222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pic>
        <p:nvPicPr>
          <p:cNvPr id="7175" name="Picture 7" descr="C:\Users\Administrator\Downloads\49c8fefa7d228a7cd33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panose="02020603050405020304"/>
                <a:ea typeface="Times New Roman" panose="02020603050405020304"/>
                <a:cs typeface="Times New Roman" panose="02020603050405020304"/>
              </a:rPr>
              <a:t>+ Có thể tạo khuôn in bằng vật liệu gì?</a:t>
            </a:r>
            <a:r>
              <a:rPr lang="nl-NL" sz="2400" i="1">
                <a:solidFill>
                  <a:srgbClr val="FF0000"/>
                </a:solidFill>
                <a:latin typeface="Times New Roman" panose="02020603050405020304"/>
                <a:ea typeface="Times New Roman" panose="02020603050405020304"/>
                <a:cs typeface="Times New Roman" panose="02020603050405020304"/>
              </a:rPr>
              <a:t> </a:t>
            </a:r>
            <a:endParaRPr lang="en-US" sz="2400">
              <a:solidFill>
                <a:srgbClr val="FF0000"/>
              </a:solidFill>
              <a:latin typeface="Times New Roman" panose="02020603050405020304"/>
              <a:ea typeface="Calibri" panose="020F0502020204030204"/>
              <a:cs typeface="Times New Roman" panose="02020603050405020304"/>
            </a:endParaRPr>
          </a:p>
        </p:txBody>
      </p:sp>
      <p:pic>
        <p:nvPicPr>
          <p:cNvPr id="4" name="Picture 2" descr="C:\Users\Administrator\Downloads\IMG_17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Content Placeholder 6"/>
          <p:cNvSpPr/>
          <p:nvPr>
            <p:ph idx="1"/>
          </p:nvPr>
        </p:nvSpPr>
        <p:spPr/>
        <p:txBody>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5" name="Picture 7" descr="C:\Users\Administrator\Downloads\49c8fefa7d228a7cd333.jpg"/>
          <p:cNvPicPr>
            <a:picLocks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533400" y="100965"/>
            <a:ext cx="7409815" cy="6715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barn(inVertical)">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4400" y="18288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panose="02020603050405020304"/>
                <a:ea typeface="Times New Roman" panose="02020603050405020304"/>
                <a:cs typeface="Times New Roman" panose="02020603050405020304"/>
              </a:rPr>
              <a:t>+ Tạo hình từ khuôn in được thực hiện như thế nào?</a:t>
            </a:r>
            <a:endParaRPr lang="nl-NL" sz="2400">
              <a:solidFill>
                <a:srgbClr val="FF0000"/>
              </a:solidFill>
              <a:latin typeface="Times New Roman" panose="02020603050405020304"/>
              <a:ea typeface="Times New Roman" panose="02020603050405020304"/>
              <a:cs typeface="Times New Roman" panose="02020603050405020304"/>
            </a:endParaRP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panose="02020603050405020304"/>
                <a:ea typeface="Times New Roman" panose="02020603050405020304"/>
                <a:cs typeface="Times New Roman" panose="02020603050405020304"/>
              </a:rPr>
              <a:t>B1: Lựa chọn hoặc tạo những vật liệu có bề mặt nổi làm khuôn in.</a:t>
            </a:r>
            <a:endParaRPr lang="en-US" sz="2400">
              <a:solidFill>
                <a:srgbClr val="0070C0"/>
              </a:solidFill>
              <a:latin typeface="Times New Roman" panose="02020603050405020304"/>
              <a:ea typeface="Times New Roman" panose="02020603050405020304"/>
              <a:cs typeface="Times New Roman" panose="02020603050405020304"/>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panose="02020603050405020304"/>
                <a:ea typeface="Times New Roman" panose="02020603050405020304"/>
                <a:cs typeface="Times New Roman" panose="02020603050405020304"/>
              </a:rPr>
              <a:t>B2: Bôi màu vào khuôn và in hình</a:t>
            </a:r>
            <a:r>
              <a:rPr lang="en-US" sz="2400">
                <a:solidFill>
                  <a:srgbClr val="7030A0"/>
                </a:solidFill>
                <a:latin typeface="Times New Roman" panose="02020603050405020304"/>
                <a:ea typeface="Times New Roman" panose="02020603050405020304"/>
                <a:cs typeface="Times New Roman" panose="02020603050405020304"/>
              </a:rPr>
              <a:t> l</a:t>
            </a:r>
            <a:r>
              <a:rPr lang="fr-FR" sz="2400">
                <a:solidFill>
                  <a:srgbClr val="7030A0"/>
                </a:solidFill>
                <a:latin typeface="Times New Roman" panose="02020603050405020304"/>
                <a:ea typeface="Times New Roman" panose="02020603050405020304"/>
                <a:cs typeface="Times New Roman" panose="02020603050405020304"/>
              </a:rPr>
              <a:t>ên giấy để tạo bức tranh.</a:t>
            </a:r>
            <a:endParaRPr lang="en-US" sz="2400">
              <a:solidFill>
                <a:srgbClr val="7030A0"/>
              </a:solidFill>
              <a:latin typeface="Times New Roman" panose="02020603050405020304"/>
              <a:ea typeface="Calibri" panose="020F0502020204030204"/>
              <a:cs typeface="Times New Roman" panose="02020603050405020304"/>
            </a:endParaRPr>
          </a:p>
          <a:p>
            <a:endParaRPr lang="en-US" sz="2400">
              <a:solidFill>
                <a:srgbClr val="000000"/>
              </a:solidFill>
            </a:endParaRPr>
          </a:p>
        </p:txBody>
      </p:sp>
      <p:sp>
        <p:nvSpPr>
          <p:cNvPr id="2" name="TextBox 1"/>
          <p:cNvSpPr txBox="1"/>
          <p:nvPr/>
        </p:nvSpPr>
        <p:spPr>
          <a:xfrm>
            <a:off x="761864" y="228657"/>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anose="02020603050405020304" pitchFamily="18" charset="0"/>
                <a:cs typeface="Times New Roman" panose="02020603050405020304" pitchFamily="18" charset="0"/>
              </a:rPr>
              <a:t>2</a:t>
            </a:r>
            <a:r>
              <a:rPr lang="en-US" sz="2800">
                <a:solidFill>
                  <a:srgbClr val="FF0000"/>
                </a:solidFill>
                <a:latin typeface="Times New Roman" panose="02020603050405020304" pitchFamily="18" charset="0"/>
                <a:cs typeface="Times New Roman" panose="02020603050405020304" pitchFamily="18" charset="0"/>
              </a:rPr>
              <a:t>.</a:t>
            </a:r>
            <a:r>
              <a:rPr lang="fr-FR" sz="2800" b="1">
                <a:solidFill>
                  <a:srgbClr val="FF0000"/>
                </a:solidFill>
                <a:latin typeface="Times New Roman" panose="02020603050405020304"/>
                <a:ea typeface="Times New Roman" panose="02020603050405020304"/>
                <a:cs typeface="Times New Roman" panose="02020603050405020304"/>
              </a:rPr>
              <a:t> KIẾN TẠO KIẾN THỨC - KĨ </a:t>
            </a:r>
            <a:r>
              <a:rPr lang="fr-FR" sz="2800" b="1" smtClean="0">
                <a:solidFill>
                  <a:srgbClr val="FF0000"/>
                </a:solidFill>
                <a:latin typeface="Times New Roman" panose="02020603050405020304"/>
                <a:ea typeface="Times New Roman" panose="02020603050405020304"/>
                <a:cs typeface="Times New Roman" panose="02020603050405020304"/>
              </a:rPr>
              <a:t>NĂNG</a:t>
            </a:r>
            <a:endParaRPr lang="fr-FR" sz="2800" b="1" smtClean="0">
              <a:solidFill>
                <a:srgbClr val="FF0000"/>
              </a:solidFill>
              <a:latin typeface="Times New Roman" panose="02020603050405020304"/>
              <a:ea typeface="Times New Roman" panose="02020603050405020304"/>
              <a:cs typeface="Times New Roman" panose="02020603050405020304"/>
            </a:endParaRPr>
          </a:p>
          <a:p>
            <a:pPr indent="457200" algn="just">
              <a:lnSpc>
                <a:spcPct val="115000"/>
              </a:lnSpc>
              <a:spcBef>
                <a:spcPts val="600"/>
              </a:spcBef>
              <a:spcAft>
                <a:spcPts val="600"/>
              </a:spcAft>
            </a:pPr>
            <a:r>
              <a:rPr lang="fr-FR" sz="2800" b="1" smtClean="0">
                <a:solidFill>
                  <a:srgbClr val="C00000"/>
                </a:solidFill>
                <a:latin typeface="Times New Roman" panose="02020603050405020304"/>
                <a:ea typeface="Times New Roman" panose="02020603050405020304"/>
                <a:cs typeface="Times New Roman" panose="02020603050405020304"/>
              </a:rPr>
              <a:t>Cách </a:t>
            </a:r>
            <a:r>
              <a:rPr lang="fr-FR" sz="2800" b="1">
                <a:solidFill>
                  <a:srgbClr val="C00000"/>
                </a:solidFill>
                <a:latin typeface="Times New Roman" panose="02020603050405020304"/>
                <a:ea typeface="Times New Roman" panose="02020603050405020304"/>
                <a:cs typeface="Times New Roman" panose="02020603050405020304"/>
              </a:rPr>
              <a:t>tạo bức tranh bằng hình thức in</a:t>
            </a:r>
            <a:endParaRPr lang="en-US" sz="2800">
              <a:solidFill>
                <a:srgbClr val="C00000"/>
              </a:solidFill>
              <a:latin typeface="Times New Roman" panose="02020603050405020304"/>
              <a:ea typeface="Calibri" panose="020F0502020204030204"/>
              <a:cs typeface="Times New Roman" panose="02020603050405020304"/>
            </a:endParaRPr>
          </a:p>
        </p:txBody>
      </p:sp>
      <p:pic>
        <p:nvPicPr>
          <p:cNvPr id="1026" name="Picture 2" descr="C:\Users\Administrator\Downloads\359b9bdb8c3b7b65222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panose="02020603050405020304"/>
                <a:ea typeface="Times New Roman" panose="02020603050405020304"/>
              </a:rPr>
              <a:t>+ Tạo bức tranh in màu như thế nào để có nhịp điệu và sự   hài hoà?</a:t>
            </a:r>
            <a:endParaRPr lang="nl-NL" sz="2400">
              <a:solidFill>
                <a:srgbClr val="FF0000"/>
              </a:solidFill>
              <a:latin typeface="Times New Roman" panose="02020603050405020304"/>
              <a:ea typeface="Times New Roman" panose="02020603050405020304"/>
            </a:endParaRP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panose="02020603050405020304"/>
                <a:ea typeface="Times New Roman" panose="02020603050405020304"/>
                <a:cs typeface="Times New Roman" panose="02020603050405020304"/>
              </a:rPr>
              <a:t> </a:t>
            </a:r>
            <a:r>
              <a:rPr lang="fr-FR" sz="2400">
                <a:solidFill>
                  <a:srgbClr val="00B0F0"/>
                </a:solidFill>
                <a:latin typeface="Times New Roman" panose="02020603050405020304"/>
                <a:ea typeface="Times New Roman" panose="02020603050405020304"/>
                <a:cs typeface="Times New Roman" panose="02020603050405020304"/>
              </a:rPr>
              <a:t>B3: In thêm hình, màu tạo sự hài hoà và nhịp điệu cho bức tranh.</a:t>
            </a:r>
            <a:endParaRPr lang="en-US" sz="2400">
              <a:solidFill>
                <a:srgbClr val="00B0F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panose="02020603050405020304"/>
                <a:ea typeface="Times New Roman" panose="02020603050405020304"/>
                <a:cs typeface="Times New Roman" panose="02020603050405020304"/>
              </a:rPr>
              <a:t>B4: Hoàn thiện bức tranh.</a:t>
            </a:r>
            <a:endParaRPr lang="en-US" sz="2400">
              <a:solidFill>
                <a:srgbClr val="0070C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anose="02020603050405020304" pitchFamily="18" charset="0"/>
                <a:cs typeface="Times New Roman" panose="02020603050405020304" pitchFamily="18" charset="0"/>
              </a:rPr>
              <a:t>2</a:t>
            </a:r>
            <a:r>
              <a:rPr lang="en-US" sz="2800">
                <a:solidFill>
                  <a:srgbClr val="FF0000"/>
                </a:solidFill>
                <a:latin typeface="Times New Roman" panose="02020603050405020304" pitchFamily="18" charset="0"/>
                <a:cs typeface="Times New Roman" panose="02020603050405020304" pitchFamily="18" charset="0"/>
              </a:rPr>
              <a:t>.</a:t>
            </a:r>
            <a:r>
              <a:rPr lang="fr-FR" sz="2800" b="1">
                <a:solidFill>
                  <a:srgbClr val="FF0000"/>
                </a:solidFill>
                <a:latin typeface="Times New Roman" panose="02020603050405020304"/>
                <a:ea typeface="Times New Roman" panose="02020603050405020304"/>
                <a:cs typeface="Times New Roman" panose="02020603050405020304"/>
              </a:rPr>
              <a:t> </a:t>
            </a:r>
            <a:r>
              <a:rPr lang="fr-FR" sz="2800" b="1" smtClean="0">
                <a:solidFill>
                  <a:srgbClr val="FF0000"/>
                </a:solidFill>
                <a:latin typeface="Times New Roman" panose="02020603050405020304"/>
                <a:ea typeface="Times New Roman" panose="02020603050405020304"/>
                <a:cs typeface="Times New Roman" panose="02020603050405020304"/>
              </a:rPr>
              <a:t>KIẾN TẠO KIẾN THỨC - KĨ NĂNG</a:t>
            </a:r>
            <a:endParaRPr lang="fr-FR" sz="2800" b="1" smtClean="0">
              <a:solidFill>
                <a:srgbClr val="FF0000"/>
              </a:solidFill>
              <a:latin typeface="Times New Roman" panose="02020603050405020304"/>
              <a:ea typeface="Times New Roman" panose="02020603050405020304"/>
              <a:cs typeface="Times New Roman" panose="02020603050405020304"/>
            </a:endParaRPr>
          </a:p>
          <a:p>
            <a:pPr indent="457200" algn="just">
              <a:lnSpc>
                <a:spcPct val="115000"/>
              </a:lnSpc>
              <a:spcBef>
                <a:spcPts val="600"/>
              </a:spcBef>
              <a:spcAft>
                <a:spcPts val="600"/>
              </a:spcAft>
            </a:pPr>
            <a:r>
              <a:rPr lang="fr-FR" sz="2800" b="1" smtClean="0">
                <a:solidFill>
                  <a:srgbClr val="C00000"/>
                </a:solidFill>
                <a:latin typeface="Times New Roman" panose="02020603050405020304"/>
                <a:ea typeface="Times New Roman" panose="02020603050405020304"/>
                <a:cs typeface="Times New Roman" panose="02020603050405020304"/>
              </a:rPr>
              <a:t>Cách </a:t>
            </a:r>
            <a:r>
              <a:rPr lang="fr-FR" sz="2800" b="1">
                <a:solidFill>
                  <a:srgbClr val="C00000"/>
                </a:solidFill>
                <a:latin typeface="Times New Roman" panose="02020603050405020304"/>
                <a:ea typeface="Times New Roman" panose="02020603050405020304"/>
                <a:cs typeface="Times New Roman" panose="02020603050405020304"/>
              </a:rPr>
              <a:t>tạo bức tranh bằng hình thức in</a:t>
            </a:r>
            <a:endParaRPr lang="en-US" sz="2800">
              <a:solidFill>
                <a:srgbClr val="C00000"/>
              </a:solidFill>
              <a:latin typeface="Times New Roman" panose="02020603050405020304"/>
              <a:ea typeface="Calibri" panose="020F0502020204030204"/>
              <a:cs typeface="Times New Roman" panose="02020603050405020304"/>
            </a:endParaRPr>
          </a:p>
        </p:txBody>
      </p:sp>
      <p:pic>
        <p:nvPicPr>
          <p:cNvPr id="1026" name="Picture 2" descr="C:\Users\Administrator\Downloads\359b9bdb8c3b7b65222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1"/>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a:solidFill>
                  <a:schemeClr val="accent1">
                    <a:lumMod val="75000"/>
                  </a:schemeClr>
                </a:solidFill>
                <a:latin typeface="Times New Roman" panose="02020603050405020304" pitchFamily="18" charset="0"/>
                <a:cs typeface="Times New Roman" panose="02020603050405020304" pitchFamily="18" charset="0"/>
              </a:rPr>
              <a:t>CHỦ ĐỀ</a:t>
            </a:r>
            <a:br>
              <a:rPr lang="en-US" sz="4800" b="1" dirty="0">
                <a:solidFill>
                  <a:schemeClr val="accent1">
                    <a:lumMod val="75000"/>
                  </a:schemeClr>
                </a:solidFill>
                <a:latin typeface="Times New Roman" panose="02020603050405020304" pitchFamily="18" charset="0"/>
                <a:cs typeface="Times New Roman" panose="02020603050405020304" pitchFamily="18" charset="0"/>
              </a:rPr>
            </a:br>
            <a:r>
              <a:rPr lang="en-US" sz="48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a:solidFill>
                  <a:schemeClr val="accent1">
                    <a:lumMod val="75000"/>
                  </a:schemeClr>
                </a:solidFill>
                <a:latin typeface="Times New Roman" panose="02020603050405020304" pitchFamily="18" charset="0"/>
                <a:cs typeface="Times New Roman" panose="02020603050405020304" pitchFamily="18" charset="0"/>
              </a:rPr>
              <a:t>BIỂU CẢM CỦA MÀU SẮC</a:t>
            </a:r>
            <a:r>
              <a:rPr lang="en-US" sz="3600" b="1" dirty="0">
                <a:solidFill>
                  <a:srgbClr val="FF0000"/>
                </a:solidFill>
                <a:latin typeface="Times New Roman" panose="02020603050405020304" pitchFamily="18" charset="0"/>
                <a:cs typeface="Times New Roman" panose="02020603050405020304" pitchFamily="18" charset="0"/>
              </a:rPr>
              <a:t>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2 t</a:t>
            </a:r>
            <a:r>
              <a:rPr lang="en-US" sz="2800" b="1" dirty="0" err="1">
                <a:solidFill>
                  <a:srgbClr val="FF0000"/>
                </a:solidFill>
                <a:latin typeface="Times New Roman" panose="02020603050405020304" pitchFamily="18" charset="0"/>
                <a:cs typeface="Times New Roman" panose="02020603050405020304" pitchFamily="18" charset="0"/>
                <a:sym typeface="+mn-ea"/>
              </a:rPr>
              <a:t>iết</a:t>
            </a:r>
            <a:r>
              <a:rPr lang="en-US" sz="2800" b="1" dirty="0">
                <a:solidFill>
                  <a:srgbClr val="FF0000"/>
                </a:solidFill>
                <a:latin typeface="Times New Roman" panose="02020603050405020304" pitchFamily="18" charset="0"/>
                <a:cs typeface="Times New Roman" panose="02020603050405020304" pitchFamily="18" charset="0"/>
                <a:sym typeface="+mn-ea"/>
              </a:rPr>
              <a:t> </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724687" y="1752383"/>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panose="02020603050405020304"/>
                <a:ea typeface="Calibri" panose="020F0502020204030204"/>
                <a:cs typeface="Times New Roman" panose="02020603050405020304"/>
              </a:rPr>
              <a:t>+ Có thể chọn những vật liệu nào để làm khuôn in?</a:t>
            </a:r>
            <a:endParaRPr lang="en-US" sz="2200">
              <a:solidFill>
                <a:srgbClr val="0070C0"/>
              </a:solidFill>
              <a:ea typeface="Calibri" panose="020F0502020204030204"/>
              <a:cs typeface="Times New Roman" panose="02020603050405020304"/>
            </a:endParaRPr>
          </a:p>
          <a:p>
            <a:pPr algn="just">
              <a:lnSpc>
                <a:spcPct val="115000"/>
              </a:lnSpc>
              <a:spcAft>
                <a:spcPts val="800"/>
              </a:spcAft>
            </a:pPr>
            <a:r>
              <a:rPr lang="fr-FR" sz="2200">
                <a:solidFill>
                  <a:schemeClr val="accent2"/>
                </a:solidFill>
                <a:latin typeface="Times New Roman" panose="02020603050405020304"/>
                <a:ea typeface="Calibri" panose="020F0502020204030204"/>
                <a:cs typeface="Times New Roman" panose="02020603050405020304"/>
              </a:rPr>
              <a:t>+ Khi in, cần sử dụng loại màu nào?</a:t>
            </a:r>
            <a:endParaRPr lang="en-US" sz="2200">
              <a:solidFill>
                <a:schemeClr val="accent2"/>
              </a:solidFill>
              <a:ea typeface="Calibri" panose="020F0502020204030204"/>
              <a:cs typeface="Times New Roman" panose="02020603050405020304"/>
            </a:endParaRPr>
          </a:p>
          <a:p>
            <a:pPr algn="just">
              <a:lnSpc>
                <a:spcPct val="115000"/>
              </a:lnSpc>
              <a:spcAft>
                <a:spcPts val="800"/>
              </a:spcAft>
            </a:pPr>
            <a:r>
              <a:rPr lang="fr-FR" sz="2200">
                <a:solidFill>
                  <a:srgbClr val="000000"/>
                </a:solidFill>
                <a:latin typeface="Times New Roman" panose="02020603050405020304"/>
                <a:ea typeface="Calibri" panose="020F0502020204030204"/>
                <a:cs typeface="Times New Roman" panose="02020603050405020304"/>
              </a:rPr>
              <a:t>+ Khi thực hiện in, mức độ màu phải như thế nào để in được hình rõ nét?</a:t>
            </a:r>
            <a:endParaRPr lang="en-US" sz="2200">
              <a:ea typeface="Calibri" panose="020F0502020204030204"/>
              <a:cs typeface="Times New Roman" panose="02020603050405020304"/>
            </a:endParaRPr>
          </a:p>
          <a:p>
            <a:pPr algn="just">
              <a:lnSpc>
                <a:spcPct val="115000"/>
              </a:lnSpc>
              <a:spcAft>
                <a:spcPts val="800"/>
              </a:spcAft>
            </a:pPr>
            <a:r>
              <a:rPr lang="fr-FR" sz="2200">
                <a:solidFill>
                  <a:schemeClr val="accent2">
                    <a:lumMod val="75000"/>
                  </a:schemeClr>
                </a:solidFill>
                <a:latin typeface="Times New Roman" panose="02020603050405020304"/>
                <a:ea typeface="Calibri" panose="020F0502020204030204"/>
                <a:cs typeface="Times New Roman" panose="02020603050405020304"/>
              </a:rPr>
              <a:t>+ Bố cục các hình in mong bức tranh phải như thế nào để tạo được bức tranh hài hoà về nét, hình, màu?</a:t>
            </a:r>
            <a:endParaRPr lang="en-US" sz="2200">
              <a:solidFill>
                <a:schemeClr val="accent2">
                  <a:lumMod val="75000"/>
                </a:schemeClr>
              </a:solidFill>
              <a:ea typeface="Calibri" panose="020F0502020204030204"/>
              <a:cs typeface="Times New Roman" panose="02020603050405020304"/>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smtClean="0">
                <a:solidFill>
                  <a:srgbClr val="FF0000"/>
                </a:solidFill>
                <a:latin typeface="Times New Roman" panose="02020603050405020304"/>
                <a:ea typeface="Calibri" panose="020F0502020204030204"/>
                <a:cs typeface="Times New Roman" panose="02020603050405020304"/>
              </a:rPr>
              <a:t>3. LUYỆN TẬP - SÁNG TẠO </a:t>
            </a:r>
            <a:endParaRPr lang="en-US" sz="2800" b="1" kern="0" smtClean="0">
              <a:solidFill>
                <a:srgbClr val="FF0000"/>
              </a:solidFill>
              <a:latin typeface="Times New Roman" panose="02020603050405020304"/>
              <a:ea typeface="Calibri" panose="020F0502020204030204"/>
              <a:cs typeface="Times New Roman" panose="02020603050405020304"/>
            </a:endParaRPr>
          </a:p>
          <a:p>
            <a:pPr lvl="0" indent="457200" algn="ctr">
              <a:lnSpc>
                <a:spcPct val="115000"/>
              </a:lnSpc>
              <a:spcBef>
                <a:spcPts val="600"/>
              </a:spcBef>
              <a:spcAft>
                <a:spcPts val="600"/>
              </a:spcAft>
              <a:defRPr/>
            </a:pPr>
            <a:r>
              <a:rPr lang="en-US" sz="2800" b="1" kern="0" smtClean="0">
                <a:solidFill>
                  <a:srgbClr val="C00000"/>
                </a:solidFill>
                <a:latin typeface="Times New Roman" panose="02020603050405020304"/>
                <a:ea typeface="Calibri" panose="020F0502020204030204"/>
                <a:cs typeface="Times New Roman" panose="02020603050405020304"/>
              </a:rPr>
              <a:t>Tạo </a:t>
            </a:r>
            <a:r>
              <a:rPr lang="en-US" sz="2800" b="1" kern="0">
                <a:solidFill>
                  <a:srgbClr val="C00000"/>
                </a:solidFill>
                <a:latin typeface="Times New Roman" panose="02020603050405020304"/>
                <a:ea typeface="Calibri" panose="020F0502020204030204"/>
                <a:cs typeface="Times New Roman" panose="02020603050405020304"/>
              </a:rPr>
              <a:t>bức tranh in hoa, lá</a:t>
            </a:r>
            <a:endParaRPr lang="en-US" sz="2800" b="1" kern="0" dirty="0">
              <a:solidFill>
                <a:srgbClr val="C00000"/>
              </a:solidFill>
              <a:latin typeface="Times New Roman" panose="02020603050405020304"/>
              <a:ea typeface="Calibri" panose="020F0502020204030204"/>
              <a:cs typeface="Times New Roman" panose="020206030504050203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panose="02020603050405020304"/>
                <a:ea typeface="Calibri" panose="020F0502020204030204"/>
                <a:cs typeface="Times New Roman" panose="02020603050405020304"/>
              </a:rPr>
              <a:t>3</a:t>
            </a:r>
            <a:r>
              <a:rPr lang="en-US" sz="3200" b="1" kern="0">
                <a:solidFill>
                  <a:srgbClr val="FF0000"/>
                </a:solidFill>
                <a:latin typeface="Times New Roman" panose="02020603050405020304"/>
                <a:ea typeface="Calibri" panose="020F0502020204030204"/>
                <a:cs typeface="Times New Roman" panose="02020603050405020304"/>
              </a:rPr>
              <a:t>. </a:t>
            </a:r>
            <a:r>
              <a:rPr lang="en-US" sz="3200" b="1" kern="0" smtClean="0">
                <a:solidFill>
                  <a:srgbClr val="FF0000"/>
                </a:solidFill>
                <a:latin typeface="Times New Roman" panose="02020603050405020304"/>
                <a:ea typeface="Calibri" panose="020F0502020204030204"/>
                <a:cs typeface="Times New Roman" panose="02020603050405020304"/>
              </a:rPr>
              <a:t>LUYỆN TẬP – SÁNG TẠO</a:t>
            </a:r>
            <a:endParaRPr lang="en-US" sz="3200" b="1" kern="0" smtClean="0">
              <a:solidFill>
                <a:srgbClr val="FF0000"/>
              </a:solidFill>
              <a:latin typeface="Times New Roman" panose="02020603050405020304"/>
              <a:ea typeface="Calibri" panose="020F0502020204030204"/>
              <a:cs typeface="Times New Roman" panose="02020603050405020304"/>
            </a:endParaRPr>
          </a:p>
          <a:p>
            <a:pPr indent="457200" algn="ctr">
              <a:lnSpc>
                <a:spcPct val="115000"/>
              </a:lnSpc>
              <a:spcBef>
                <a:spcPts val="600"/>
              </a:spcBef>
              <a:spcAft>
                <a:spcPts val="600"/>
              </a:spcAft>
              <a:defRPr/>
            </a:pPr>
            <a:r>
              <a:rPr lang="en-US" sz="2800" b="1" kern="0" smtClean="0">
                <a:solidFill>
                  <a:srgbClr val="C00000"/>
                </a:solidFill>
                <a:latin typeface="Times New Roman" panose="02020603050405020304"/>
                <a:ea typeface="Calibri" panose="020F0502020204030204"/>
                <a:cs typeface="Times New Roman" panose="02020603050405020304"/>
              </a:rPr>
              <a:t>Tạo </a:t>
            </a:r>
            <a:r>
              <a:rPr lang="en-US" sz="2800" b="1" kern="0" dirty="0" err="1">
                <a:solidFill>
                  <a:srgbClr val="C00000"/>
                </a:solidFill>
                <a:latin typeface="Times New Roman" panose="02020603050405020304"/>
                <a:ea typeface="Calibri" panose="020F0502020204030204"/>
                <a:cs typeface="Times New Roman" panose="02020603050405020304"/>
              </a:rPr>
              <a:t>bức</a:t>
            </a:r>
            <a:r>
              <a:rPr lang="en-US" sz="2800" b="1" kern="0" dirty="0">
                <a:solidFill>
                  <a:srgbClr val="C00000"/>
                </a:solidFill>
                <a:latin typeface="Times New Roman" panose="02020603050405020304"/>
                <a:ea typeface="Calibri" panose="020F0502020204030204"/>
                <a:cs typeface="Times New Roman" panose="02020603050405020304"/>
              </a:rPr>
              <a:t> </a:t>
            </a:r>
            <a:r>
              <a:rPr lang="en-US" sz="2800" b="1" kern="0" dirty="0" err="1">
                <a:solidFill>
                  <a:srgbClr val="C00000"/>
                </a:solidFill>
                <a:latin typeface="Times New Roman" panose="02020603050405020304"/>
                <a:ea typeface="Calibri" panose="020F0502020204030204"/>
                <a:cs typeface="Times New Roman" panose="02020603050405020304"/>
              </a:rPr>
              <a:t>tranh</a:t>
            </a:r>
            <a:r>
              <a:rPr lang="en-US" sz="2800" b="1" kern="0" dirty="0">
                <a:solidFill>
                  <a:srgbClr val="C00000"/>
                </a:solidFill>
                <a:latin typeface="Times New Roman" panose="02020603050405020304"/>
                <a:ea typeface="Calibri" panose="020F0502020204030204"/>
                <a:cs typeface="Times New Roman" panose="02020603050405020304"/>
              </a:rPr>
              <a:t> in </a:t>
            </a:r>
            <a:r>
              <a:rPr lang="en-US" sz="2800" b="1" kern="0" dirty="0" err="1">
                <a:solidFill>
                  <a:srgbClr val="C00000"/>
                </a:solidFill>
                <a:latin typeface="Times New Roman" panose="02020603050405020304"/>
                <a:ea typeface="Calibri" panose="020F0502020204030204"/>
                <a:cs typeface="Times New Roman" panose="02020603050405020304"/>
              </a:rPr>
              <a:t>hoa</a:t>
            </a:r>
            <a:r>
              <a:rPr lang="en-US" sz="2800" b="1" kern="0" dirty="0">
                <a:solidFill>
                  <a:srgbClr val="C00000"/>
                </a:solidFill>
                <a:latin typeface="Times New Roman" panose="02020603050405020304"/>
                <a:ea typeface="Calibri" panose="020F0502020204030204"/>
                <a:cs typeface="Times New Roman" panose="02020603050405020304"/>
              </a:rPr>
              <a:t>, </a:t>
            </a:r>
            <a:r>
              <a:rPr lang="en-US" sz="2800" b="1" kern="0" dirty="0" err="1">
                <a:solidFill>
                  <a:srgbClr val="C00000"/>
                </a:solidFill>
                <a:latin typeface="Times New Roman" panose="02020603050405020304"/>
                <a:ea typeface="Calibri" panose="020F0502020204030204"/>
                <a:cs typeface="Times New Roman" panose="02020603050405020304"/>
              </a:rPr>
              <a:t>lá</a:t>
            </a:r>
            <a:endParaRPr lang="en-US" sz="2800" b="1" kern="0" dirty="0">
              <a:solidFill>
                <a:srgbClr val="C00000"/>
              </a:solidFill>
              <a:latin typeface="Times New Roman" panose="02020603050405020304"/>
              <a:ea typeface="Calibri" panose="020F0502020204030204"/>
              <a:cs typeface="Times New Roman" panose="02020603050405020304"/>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panose="02020603050405020304"/>
                <a:ea typeface="Calibri" panose="020F0502020204030204"/>
                <a:cs typeface="Times New Roman" panose="02020603050405020304"/>
              </a:rPr>
              <a:t>Chọn</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khuôn</a:t>
            </a:r>
            <a:r>
              <a:rPr lang="en-US" sz="2400" b="1" kern="0" dirty="0">
                <a:solidFill>
                  <a:sysClr val="windowText" lastClr="000000"/>
                </a:solidFill>
                <a:latin typeface="Times New Roman" panose="02020603050405020304"/>
                <a:ea typeface="Calibri" panose="020F0502020204030204"/>
                <a:cs typeface="Times New Roman" panose="02020603050405020304"/>
              </a:rPr>
              <a:t> in </a:t>
            </a:r>
            <a:r>
              <a:rPr lang="en-US" sz="2400" b="1" kern="0" dirty="0" err="1">
                <a:solidFill>
                  <a:sysClr val="windowText" lastClr="000000"/>
                </a:solidFill>
                <a:latin typeface="Times New Roman" panose="02020603050405020304"/>
                <a:ea typeface="Calibri" panose="020F0502020204030204"/>
                <a:cs typeface="Times New Roman" panose="02020603050405020304"/>
              </a:rPr>
              <a:t>bằng</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vật</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sẵn</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có</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hoặc</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tự</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tạo</a:t>
            </a:r>
            <a:endParaRPr lang="en-US" sz="2400" b="1" kern="0" dirty="0">
              <a:solidFill>
                <a:sysClr val="windowText" lastClr="000000"/>
              </a:solidFill>
              <a:latin typeface="Times New Roman" panose="02020603050405020304"/>
              <a:ea typeface="Calibri" panose="020F0502020204030204"/>
              <a:cs typeface="Times New Roman" panose="02020603050405020304"/>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panose="02020603050405020304"/>
                <a:ea typeface="Calibri" panose="020F0502020204030204"/>
                <a:cs typeface="Times New Roman" panose="02020603050405020304"/>
              </a:rPr>
              <a:t>Thực</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hiện</a:t>
            </a:r>
            <a:r>
              <a:rPr lang="en-US" sz="2400" b="1" kern="0" dirty="0">
                <a:solidFill>
                  <a:sysClr val="windowText" lastClr="000000"/>
                </a:solidFill>
                <a:latin typeface="Times New Roman" panose="02020603050405020304"/>
                <a:ea typeface="Calibri" panose="020F0502020204030204"/>
                <a:cs typeface="Times New Roman" panose="02020603050405020304"/>
              </a:rPr>
              <a:t> in </a:t>
            </a:r>
            <a:r>
              <a:rPr lang="en-US" sz="2400" b="1" kern="0" dirty="0" err="1">
                <a:solidFill>
                  <a:sysClr val="windowText" lastClr="000000"/>
                </a:solidFill>
                <a:latin typeface="Times New Roman" panose="02020603050405020304"/>
                <a:ea typeface="Calibri" panose="020F0502020204030204"/>
                <a:cs typeface="Times New Roman" panose="02020603050405020304"/>
              </a:rPr>
              <a:t>tranh</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hoa</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lá</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theo</a:t>
            </a:r>
            <a:r>
              <a:rPr lang="en-US" sz="2400" b="1" kern="0" dirty="0">
                <a:solidFill>
                  <a:sysClr val="windowText" lastClr="000000"/>
                </a:solidFill>
                <a:latin typeface="Times New Roman" panose="02020603050405020304"/>
                <a:ea typeface="Calibri" panose="020F0502020204030204"/>
                <a:cs typeface="Times New Roman" panose="02020603050405020304"/>
              </a:rPr>
              <a:t> ý </a:t>
            </a:r>
            <a:r>
              <a:rPr lang="en-US" sz="2400" b="1" kern="0" dirty="0" err="1">
                <a:solidFill>
                  <a:sysClr val="windowText" lastClr="000000"/>
                </a:solidFill>
                <a:latin typeface="Times New Roman" panose="02020603050405020304"/>
                <a:ea typeface="Calibri" panose="020F0502020204030204"/>
                <a:cs typeface="Times New Roman" panose="02020603050405020304"/>
              </a:rPr>
              <a:t>thích</a:t>
            </a:r>
            <a:endParaRPr lang="en-US" sz="2400" b="1" kern="0" dirty="0">
              <a:solidFill>
                <a:sysClr val="windowText" lastClr="000000"/>
              </a:solidFill>
              <a:latin typeface="Times New Roman" panose="02020603050405020304"/>
              <a:ea typeface="Calibri" panose="020F0502020204030204"/>
              <a:cs typeface="Times New Roman" panose="02020603050405020304"/>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defRPr/>
            </a:pPr>
            <a:r>
              <a:rPr kumimoji="0" lang="en-US" sz="24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KHUÔN</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C:\Users\Administrator\Downloads\5eb4ce36c9843eda67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C:\Users\Administrator\Downloads\0050c7c8c07a37246e6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panose="02020603050405020304"/>
                <a:ea typeface="Calibri" panose="020F0502020204030204"/>
                <a:cs typeface="Times New Roman" panose="02020603050405020304"/>
              </a:rPr>
              <a:t>KHUÔN IN TỰ LÀM</a:t>
            </a:r>
            <a:endParaRPr lang="en-US" sz="2400" b="1" kern="0" dirty="0">
              <a:solidFill>
                <a:sysClr val="windowText" lastClr="000000"/>
              </a:solidFill>
              <a:latin typeface="Times New Roman" panose="02020603050405020304"/>
              <a:ea typeface="Calibri" panose="020F0502020204030204"/>
              <a:cs typeface="Times New Roman" panose="02020603050405020304"/>
            </a:endParaRPr>
          </a:p>
        </p:txBody>
      </p:sp>
      <p:pic>
        <p:nvPicPr>
          <p:cNvPr id="1031" name="Picture 7" descr="C:\Users\Administrator\Downloads\abab83cc877e7020296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2" name="Picture 8" descr="C:\Users\Administrator\Downloads\8305360e79bc8ee2d7a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defRPr/>
            </a:pPr>
            <a:r>
              <a:rPr lang="en-US" sz="2200" b="1" kern="0" dirty="0">
                <a:solidFill>
                  <a:sysClr val="windowText" lastClr="000000"/>
                </a:solidFill>
                <a:latin typeface="Times New Roman" panose="02020603050405020304"/>
                <a:ea typeface="Calibri" panose="020F0502020204030204"/>
                <a:cs typeface="Times New Roman" panose="02020603050405020304"/>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defRPr/>
            </a:pPr>
            <a:r>
              <a:rPr lang="en-US" sz="2400" b="1" kern="0" smtClean="0">
                <a:solidFill>
                  <a:srgbClr val="FF0000"/>
                </a:solidFill>
                <a:latin typeface="Times New Roman" panose="02020603050405020304"/>
                <a:ea typeface="Calibri" panose="020F0502020204030204"/>
                <a:cs typeface="Times New Roman" panose="02020603050405020304"/>
              </a:rPr>
              <a:t>4. PHÂN TÍCH – ĐÁNH GIÁ</a:t>
            </a:r>
            <a:endParaRPr lang="en-US" sz="2400" b="1" kern="0" smtClean="0">
              <a:solidFill>
                <a:srgbClr val="FF0000"/>
              </a:solidFill>
              <a:latin typeface="Times New Roman" panose="02020603050405020304"/>
              <a:ea typeface="Calibri" panose="020F0502020204030204"/>
              <a:cs typeface="Times New Roman" panose="02020603050405020304"/>
            </a:endParaRPr>
          </a:p>
          <a:p>
            <a:pPr marL="0" marR="0" lvl="0" indent="457200" algn="just" defTabSz="914400" eaLnBrk="1" fontAlgn="auto" latinLnBrk="0" hangingPunct="1">
              <a:lnSpc>
                <a:spcPct val="115000"/>
              </a:lnSpc>
              <a:spcBef>
                <a:spcPts val="600"/>
              </a:spcBef>
              <a:spcAft>
                <a:spcPts val="600"/>
              </a:spcAft>
              <a:buClrTx/>
              <a:buSzTx/>
              <a:buFontTx/>
              <a:buNone/>
              <a:defRPr/>
            </a:pPr>
            <a:r>
              <a:rPr lang="en-US" sz="2400" b="1" kern="0" smtClean="0">
                <a:solidFill>
                  <a:srgbClr val="C00000"/>
                </a:solidFill>
                <a:latin typeface="Times New Roman" panose="02020603050405020304"/>
                <a:ea typeface="Calibri" panose="020F0502020204030204"/>
                <a:cs typeface="Times New Roman" panose="02020603050405020304"/>
              </a:rPr>
              <a:t>Trưng bày sản phẩm và chia sẻ</a:t>
            </a:r>
            <a:endParaRPr lang="en-US" sz="2400" b="1" kern="0" dirty="0">
              <a:solidFill>
                <a:srgbClr val="C00000"/>
              </a:solidFill>
              <a:latin typeface="Times New Roman" panose="02020603050405020304"/>
              <a:ea typeface="Calibri" panose="020F0502020204030204"/>
              <a:cs typeface="Times New Roman" panose="02020603050405020304"/>
            </a:endParaRPr>
          </a:p>
          <a:p>
            <a:pPr marL="0" marR="0" lvl="0" indent="457200" algn="just" defTabSz="914400" eaLnBrk="1" fontAlgn="auto" latinLnBrk="0" hangingPunct="1">
              <a:lnSpc>
                <a:spcPct val="115000"/>
              </a:lnSpc>
              <a:spcBef>
                <a:spcPts val="600"/>
              </a:spcBef>
              <a:spcAft>
                <a:spcPts val="600"/>
              </a:spcAft>
              <a:buClrTx/>
              <a:buSzTx/>
              <a:buFontTx/>
              <a:buNone/>
              <a:defRPr/>
            </a:pPr>
            <a:r>
              <a:rPr kumimoji="0" lang="en-US" sz="2400" i="0" u="none" strike="noStrike" kern="0" cap="none" spc="0" normalizeH="0" baseline="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Nêu</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cảm</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nhận</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và</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phân</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tích</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a:t>
            </a:r>
            <a:endPar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lang="en-US" sz="2400" kern="0" dirty="0" err="1">
                <a:solidFill>
                  <a:sysClr val="windowText" lastClr="000000"/>
                </a:solidFill>
                <a:latin typeface="Times New Roman" panose="02020603050405020304"/>
                <a:ea typeface="Calibri" panose="020F0502020204030204"/>
                <a:cs typeface="Times New Roman" panose="02020603050405020304"/>
              </a:rPr>
              <a:t>Bài</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tranh</a:t>
            </a:r>
            <a:r>
              <a:rPr lang="en-US" sz="2400" kern="0" dirty="0">
                <a:solidFill>
                  <a:sysClr val="windowText" lastClr="000000"/>
                </a:solidFill>
                <a:latin typeface="Times New Roman" panose="02020603050405020304"/>
                <a:ea typeface="Calibri" panose="020F0502020204030204"/>
                <a:cs typeface="Times New Roman" panose="02020603050405020304"/>
              </a:rPr>
              <a:t> in </a:t>
            </a:r>
            <a:r>
              <a:rPr lang="en-US" sz="2400" kern="0" dirty="0" err="1">
                <a:solidFill>
                  <a:sysClr val="windowText" lastClr="000000"/>
                </a:solidFill>
                <a:latin typeface="Times New Roman" panose="02020603050405020304"/>
                <a:ea typeface="Calibri" panose="020F0502020204030204"/>
                <a:cs typeface="Times New Roman" panose="02020603050405020304"/>
              </a:rPr>
              <a:t>hoa</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lá</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em</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yêu</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thích</a:t>
            </a:r>
            <a:endParaRPr lang="en-US" sz="2400" kern="0" dirty="0">
              <a:solidFill>
                <a:sysClr val="windowText" lastClr="000000"/>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2400" i="0" u="none" strike="noStrike" kern="0" cap="none" spc="0" normalizeH="0" baseline="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Biểu</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cảm</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của</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nét</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hình</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màu</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trong</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tranh</a:t>
            </a:r>
            <a:endParaRPr lang="en-US" sz="2400" kern="0" dirty="0">
              <a:solidFill>
                <a:sysClr val="windowText" lastClr="000000"/>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2400" i="0" u="none" strike="noStrike" kern="0" cap="none" spc="0" normalizeH="0" baseline="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Kĩ</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thuật</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in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và</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chất</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lượng</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hình</a:t>
            </a:r>
            <a:r>
              <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in</a:t>
            </a:r>
            <a:endParaRPr kumimoji="0" lang="en-US" sz="2400"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lang="en-US" sz="2400" kern="0" baseline="0" dirty="0" err="1">
                <a:solidFill>
                  <a:sysClr val="windowText" lastClr="000000"/>
                </a:solidFill>
                <a:latin typeface="Times New Roman" panose="02020603050405020304"/>
                <a:ea typeface="Calibri" panose="020F0502020204030204"/>
                <a:cs typeface="Times New Roman" panose="02020603050405020304"/>
              </a:rPr>
              <a:t>Cách</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điều</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chỉnh</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để</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hoàn</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thiện</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và</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nâng</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cao</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400" kern="0" dirty="0" err="1">
                <a:solidFill>
                  <a:sysClr val="windowText" lastClr="000000"/>
                </a:solidFill>
                <a:latin typeface="Times New Roman" panose="02020603050405020304"/>
                <a:ea typeface="Calibri" panose="020F0502020204030204"/>
                <a:cs typeface="Times New Roman" panose="02020603050405020304"/>
              </a:rPr>
              <a:t>tính</a:t>
            </a:r>
            <a:r>
              <a:rPr lang="en-US" sz="2400" kern="0" dirty="0">
                <a:solidFill>
                  <a:sysClr val="windowText" lastClr="000000"/>
                </a:solidFill>
                <a:latin typeface="Times New Roman" panose="02020603050405020304"/>
                <a:ea typeface="Calibri" panose="020F0502020204030204"/>
                <a:cs typeface="Times New Roman" panose="02020603050405020304"/>
              </a:rPr>
              <a:t> </a:t>
            </a:r>
            <a:r>
              <a:rPr lang="en-US" sz="2200" kern="0" dirty="0" err="1">
                <a:solidFill>
                  <a:sysClr val="windowText" lastClr="000000"/>
                </a:solidFill>
                <a:latin typeface="Times New Roman" panose="02020603050405020304"/>
                <a:ea typeface="Calibri" panose="020F0502020204030204"/>
                <a:cs typeface="Times New Roman" panose="02020603050405020304"/>
              </a:rPr>
              <a:t>thẩm</a:t>
            </a:r>
            <a:r>
              <a:rPr lang="en-US" sz="2200" kern="0" dirty="0">
                <a:solidFill>
                  <a:sysClr val="windowText" lastClr="000000"/>
                </a:solidFill>
                <a:latin typeface="Times New Roman" panose="02020603050405020304"/>
                <a:ea typeface="Calibri" panose="020F0502020204030204"/>
                <a:cs typeface="Times New Roman" panose="02020603050405020304"/>
              </a:rPr>
              <a:t> </a:t>
            </a:r>
            <a:r>
              <a:rPr lang="en-US" sz="2200" kern="0" dirty="0" err="1">
                <a:solidFill>
                  <a:sysClr val="windowText" lastClr="000000"/>
                </a:solidFill>
                <a:latin typeface="Times New Roman" panose="02020603050405020304"/>
                <a:ea typeface="Calibri" panose="020F0502020204030204"/>
                <a:cs typeface="Times New Roman" panose="02020603050405020304"/>
              </a:rPr>
              <a:t>mĩ</a:t>
            </a:r>
            <a:r>
              <a:rPr lang="en-US" sz="2200" kern="0" dirty="0">
                <a:solidFill>
                  <a:sysClr val="windowText" lastClr="000000"/>
                </a:solidFill>
                <a:latin typeface="Times New Roman" panose="02020603050405020304"/>
                <a:ea typeface="Calibri" panose="020F0502020204030204"/>
                <a:cs typeface="Times New Roman" panose="02020603050405020304"/>
              </a:rPr>
              <a:t> </a:t>
            </a:r>
            <a:r>
              <a:rPr lang="en-US" sz="2200" kern="0" dirty="0" err="1">
                <a:solidFill>
                  <a:sysClr val="windowText" lastClr="000000"/>
                </a:solidFill>
                <a:latin typeface="Times New Roman" panose="02020603050405020304"/>
                <a:ea typeface="Calibri" panose="020F0502020204030204"/>
                <a:cs typeface="Times New Roman" panose="02020603050405020304"/>
              </a:rPr>
              <a:t>cho</a:t>
            </a:r>
            <a:r>
              <a:rPr lang="en-US" sz="2200" kern="0" dirty="0">
                <a:solidFill>
                  <a:sysClr val="windowText" lastClr="000000"/>
                </a:solidFill>
                <a:latin typeface="Times New Roman" panose="02020603050405020304"/>
                <a:ea typeface="Calibri" panose="020F0502020204030204"/>
                <a:cs typeface="Times New Roman" panose="02020603050405020304"/>
              </a:rPr>
              <a:t> </a:t>
            </a:r>
            <a:r>
              <a:rPr lang="en-US" sz="2200" kern="0" dirty="0" err="1">
                <a:solidFill>
                  <a:sysClr val="windowText" lastClr="000000"/>
                </a:solidFill>
                <a:latin typeface="Times New Roman" panose="02020603050405020304"/>
                <a:ea typeface="Calibri" panose="020F0502020204030204"/>
                <a:cs typeface="Times New Roman" panose="02020603050405020304"/>
              </a:rPr>
              <a:t>bức</a:t>
            </a:r>
            <a:r>
              <a:rPr lang="en-US" sz="2200" kern="0" dirty="0">
                <a:solidFill>
                  <a:sysClr val="windowText" lastClr="000000"/>
                </a:solidFill>
                <a:latin typeface="Times New Roman" panose="02020603050405020304"/>
                <a:ea typeface="Calibri" panose="020F0502020204030204"/>
                <a:cs typeface="Times New Roman" panose="02020603050405020304"/>
              </a:rPr>
              <a:t> </a:t>
            </a:r>
            <a:r>
              <a:rPr lang="en-US" sz="2200" kern="0" dirty="0" err="1">
                <a:solidFill>
                  <a:sysClr val="windowText" lastClr="000000"/>
                </a:solidFill>
                <a:latin typeface="Times New Roman" panose="02020603050405020304"/>
                <a:ea typeface="Calibri" panose="020F0502020204030204"/>
                <a:cs typeface="Times New Roman" panose="02020603050405020304"/>
              </a:rPr>
              <a:t>tranh</a:t>
            </a:r>
            <a:r>
              <a:rPr lang="en-US" sz="2200" kern="0" dirty="0">
                <a:solidFill>
                  <a:sysClr val="windowText" lastClr="000000"/>
                </a:solidFill>
                <a:latin typeface="Times New Roman" panose="02020603050405020304"/>
                <a:ea typeface="Calibri" panose="020F0502020204030204"/>
                <a:cs typeface="Times New Roman" panose="02020603050405020304"/>
              </a:rPr>
              <a:t> </a:t>
            </a:r>
            <a:endParaRPr kumimoji="0" lang="en-US" sz="2200"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panose="02020603050405020304"/>
                <a:ea typeface="Calibri" panose="020F0502020204030204"/>
                <a:cs typeface="Times New Roman" panose="02020603050405020304"/>
              </a:rPr>
              <a:t>5</a:t>
            </a:r>
            <a:r>
              <a:rPr lang="en-US" sz="2800" b="1" kern="0">
                <a:solidFill>
                  <a:srgbClr val="FF0000"/>
                </a:solidFill>
                <a:latin typeface="Times New Roman" panose="02020603050405020304"/>
                <a:ea typeface="Calibri" panose="020F0502020204030204"/>
                <a:cs typeface="Times New Roman" panose="02020603050405020304"/>
              </a:rPr>
              <a:t>.</a:t>
            </a:r>
            <a:r>
              <a:rPr lang="en-US" sz="2800" b="1" kern="0" smtClean="0">
                <a:solidFill>
                  <a:srgbClr val="FF0000"/>
                </a:solidFill>
                <a:latin typeface="Times New Roman" panose="02020603050405020304"/>
                <a:ea typeface="Calibri" panose="020F0502020204030204"/>
                <a:cs typeface="Times New Roman" panose="02020603050405020304"/>
              </a:rPr>
              <a:t> VẬN DỤNG – PHÁT TRIỂN</a:t>
            </a:r>
            <a:endParaRPr lang="en-US" sz="2800" b="1" kern="0" smtClean="0">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defRPr/>
            </a:pPr>
            <a:r>
              <a:rPr lang="en-US" sz="2800" b="1" kern="0" smtClean="0">
                <a:solidFill>
                  <a:srgbClr val="C00000"/>
                </a:solidFill>
                <a:latin typeface="Times New Roman" panose="02020603050405020304"/>
                <a:ea typeface="Calibri" panose="020F0502020204030204"/>
                <a:cs typeface="Times New Roman" panose="02020603050405020304"/>
              </a:rPr>
              <a:t>Tìm hiểu nghệ thuật trong đời sống </a:t>
            </a:r>
            <a:endParaRPr lang="en-US" sz="2800" b="1" kern="0" smtClean="0">
              <a:solidFill>
                <a:srgbClr val="C0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defRPr/>
            </a:pPr>
            <a:r>
              <a:rPr lang="en-US" sz="2800" b="1" kern="0" smtClean="0">
                <a:solidFill>
                  <a:srgbClr val="0070C0"/>
                </a:solidFill>
                <a:latin typeface="Times New Roman" panose="02020603050405020304"/>
                <a:ea typeface="Calibri" panose="020F0502020204030204"/>
                <a:cs typeface="Times New Roman" panose="02020603050405020304"/>
              </a:rPr>
              <a:t>* Quan sát 2 tác phẩm tranh in </a:t>
            </a:r>
            <a:endParaRPr lang="en-US" sz="2000" b="1" kern="0" dirty="0">
              <a:solidFill>
                <a:srgbClr val="0070C0"/>
              </a:solidFill>
              <a:latin typeface="Times New Roman" panose="02020603050405020304"/>
              <a:ea typeface="Calibri" panose="020F0502020204030204"/>
              <a:cs typeface="Times New Roman" panose="02020603050405020304"/>
            </a:endParaRPr>
          </a:p>
          <a:p>
            <a:pPr algn="just">
              <a:lnSpc>
                <a:spcPct val="115000"/>
              </a:lnSpc>
              <a:spcAft>
                <a:spcPts val="800"/>
              </a:spcAft>
            </a:pPr>
            <a:r>
              <a:rPr lang="fr-FR" sz="2400">
                <a:solidFill>
                  <a:srgbClr val="000000"/>
                </a:solidFill>
                <a:latin typeface="Times New Roman" panose="02020603050405020304"/>
                <a:ea typeface="Calibri" panose="020F0502020204030204"/>
                <a:cs typeface="Times New Roman" panose="02020603050405020304"/>
              </a:rPr>
              <a:t>+ Em thích tác phẩm tranh in nào? Vì sao?</a:t>
            </a:r>
            <a:endParaRPr lang="en-US" sz="2400">
              <a:solidFill>
                <a:prstClr val="black"/>
              </a:solidFill>
              <a:ea typeface="Calibri" panose="020F0502020204030204"/>
              <a:cs typeface="Times New Roman" panose="02020603050405020304"/>
            </a:endParaRPr>
          </a:p>
          <a:p>
            <a:pPr algn="just">
              <a:lnSpc>
                <a:spcPct val="115000"/>
              </a:lnSpc>
              <a:spcAft>
                <a:spcPts val="800"/>
              </a:spcAft>
            </a:pPr>
            <a:r>
              <a:rPr lang="fr-FR" sz="2400">
                <a:solidFill>
                  <a:srgbClr val="000000"/>
                </a:solidFill>
                <a:latin typeface="Times New Roman" panose="02020603050405020304"/>
                <a:ea typeface="Calibri" panose="020F0502020204030204"/>
                <a:cs typeface="Times New Roman" panose="02020603050405020304"/>
              </a:rPr>
              <a:t>+ Theo em, kĩ thuật in có thể ứng dụng trong đời sống như thế nào</a:t>
            </a:r>
            <a:r>
              <a:rPr lang="fr-FR" sz="2400" smtClean="0">
                <a:solidFill>
                  <a:srgbClr val="000000"/>
                </a:solidFill>
                <a:latin typeface="Times New Roman" panose="02020603050405020304"/>
                <a:ea typeface="Calibri" panose="020F0502020204030204"/>
                <a:cs typeface="Times New Roman" panose="02020603050405020304"/>
              </a:rPr>
              <a:t>?</a:t>
            </a:r>
            <a:endParaRPr lang="en-US" sz="2400">
              <a:solidFill>
                <a:prstClr val="black"/>
              </a:solidFill>
              <a:ea typeface="Calibri" panose="020F0502020204030204"/>
              <a:cs typeface="Times New Roman" panose="02020603050405020304"/>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779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panose="02020603050405020304"/>
                <a:ea typeface="Times New Roman" panose="02020603050405020304"/>
                <a:cs typeface="Times New Roman" panose="02020603050405020304"/>
              </a:rPr>
              <a:t>I. MỤC TIÊU</a:t>
            </a:r>
            <a:endParaRPr lang="en-US" sz="24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400" b="1">
                <a:solidFill>
                  <a:srgbClr val="FF0000"/>
                </a:solidFill>
                <a:latin typeface="Times New Roman" panose="02020603050405020304"/>
                <a:ea typeface="Times New Roman" panose="02020603050405020304"/>
                <a:cs typeface="Times New Roman" panose="02020603050405020304"/>
              </a:rPr>
              <a:t>1. Yêu cầu cần đạt</a:t>
            </a:r>
            <a:endParaRPr lang="en-US" sz="2400" b="1">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400">
                <a:latin typeface="Times New Roman" panose="02020603050405020304"/>
                <a:ea typeface="Times New Roman" panose="02020603050405020304"/>
                <a:cs typeface="Times New Roman" panose="02020603050405020304"/>
              </a:rPr>
              <a:t>- Chỉ ra được một số kĩ thuật in từ các vật liệu khác nhau.</a:t>
            </a:r>
            <a:endParaRPr lang="en-US" sz="24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400">
                <a:latin typeface="Times New Roman" panose="02020603050405020304"/>
                <a:ea typeface="Times New Roman" panose="02020603050405020304"/>
                <a:cs typeface="Times New Roman" panose="02020603050405020304"/>
              </a:rPr>
              <a:t>- Tạo được bức tranh in hoa, lá.</a:t>
            </a:r>
            <a:endParaRPr lang="en-US" sz="24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400">
                <a:latin typeface="Times New Roman" panose="02020603050405020304"/>
                <a:ea typeface="Times New Roman" panose="02020603050405020304"/>
                <a:cs typeface="Times New Roman" panose="02020603050405020304"/>
              </a:rPr>
              <a:t>- Nhận biết được biểu cảm và nét đẹp tạo hình của hoa, lá trong sản phẩm in. Biết được cách vận dụng kĩ thuật in trong học tập và sáng tạo mĩ thuật.</a:t>
            </a:r>
            <a:endParaRPr lang="en-US" sz="2400">
              <a:latin typeface="Times New Roman" panose="02020603050405020304"/>
              <a:ea typeface="Calibri" panose="020F0502020204030204"/>
              <a:cs typeface="Times New Roman" panose="02020603050405020304"/>
            </a:endParaRPr>
          </a:p>
        </p:txBody>
      </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panose="02020603050405020304"/>
                <a:ea typeface="Calibri" panose="020F0502020204030204"/>
                <a:cs typeface="Times New Roman" panose="02020603050405020304"/>
              </a:rPr>
              <a:t>5</a:t>
            </a:r>
            <a:r>
              <a:rPr lang="en-US" sz="2800" b="1" kern="0">
                <a:solidFill>
                  <a:srgbClr val="FF0000"/>
                </a:solidFill>
                <a:latin typeface="Times New Roman" panose="02020603050405020304"/>
                <a:ea typeface="Calibri" panose="020F0502020204030204"/>
                <a:cs typeface="Times New Roman" panose="02020603050405020304"/>
              </a:rPr>
              <a:t>.</a:t>
            </a:r>
            <a:r>
              <a:rPr lang="en-US" sz="2800" b="1" kern="0" smtClean="0">
                <a:solidFill>
                  <a:srgbClr val="FF0000"/>
                </a:solidFill>
                <a:latin typeface="Times New Roman" panose="02020603050405020304"/>
                <a:ea typeface="Calibri" panose="020F0502020204030204"/>
                <a:cs typeface="Times New Roman" panose="02020603050405020304"/>
              </a:rPr>
              <a:t> VẬN DỤNG – PHÁT TRIỂN</a:t>
            </a:r>
            <a:endParaRPr lang="en-US" sz="2800" b="1" kern="0" smtClean="0">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defRPr/>
            </a:pPr>
            <a:r>
              <a:rPr lang="en-US" sz="2800" b="1" kern="0" smtClean="0">
                <a:solidFill>
                  <a:srgbClr val="C00000"/>
                </a:solidFill>
                <a:latin typeface="Times New Roman" panose="02020603050405020304"/>
                <a:ea typeface="Calibri" panose="020F0502020204030204"/>
                <a:cs typeface="Times New Roman" panose="02020603050405020304"/>
              </a:rPr>
              <a:t>Tìm hiểu nghệ thuật trong đời sống </a:t>
            </a:r>
            <a:endParaRPr lang="en-US" sz="2800" b="1" kern="0" dirty="0">
              <a:solidFill>
                <a:srgbClr val="C0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panose="02020603050405020304"/>
                <a:ea typeface="Calibri" panose="020F0502020204030204"/>
                <a:cs typeface="Times New Roman" panose="02020603050405020304"/>
              </a:rPr>
              <a:t>Quan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sát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và</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chỉ</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ra</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hình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ảnh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trong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tranh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màu</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sắc</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đường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nét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và</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cách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tạo</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hình</a:t>
            </a:r>
            <a:r>
              <a:rPr lang="en-US" sz="2200" b="1" kern="0" dirty="0">
                <a:solidFill>
                  <a:sysClr val="windowText" lastClr="000000"/>
                </a:solidFill>
                <a:latin typeface="Times New Roman" panose="02020603050405020304"/>
                <a:ea typeface="Calibri" panose="020F0502020204030204"/>
                <a:cs typeface="Times New Roman" panose="02020603050405020304"/>
              </a:rPr>
              <a:t>.</a:t>
            </a:r>
            <a:endParaRPr lang="en-US" sz="2200" b="1" kern="0" dirty="0">
              <a:solidFill>
                <a:sysClr val="windowText" lastClr="000000"/>
              </a:solidFill>
              <a:latin typeface="Times New Roman" panose="02020603050405020304"/>
              <a:ea typeface="Calibri" panose="020F0502020204030204"/>
              <a:cs typeface="Times New Roman" panose="02020603050405020304"/>
            </a:endParaRP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panose="02020603050405020304"/>
                <a:ea typeface="Calibri" panose="020F0502020204030204"/>
                <a:cs typeface="Times New Roman" panose="02020603050405020304"/>
              </a:rPr>
              <a:t>Tranh</a:t>
            </a:r>
            <a:r>
              <a:rPr lang="en-US" sz="2200" b="1" kern="0" dirty="0">
                <a:solidFill>
                  <a:sysClr val="windowText" lastClr="000000"/>
                </a:solidFill>
                <a:latin typeface="Times New Roman" panose="02020603050405020304"/>
                <a:ea typeface="Calibri" panose="020F0502020204030204"/>
                <a:cs typeface="Times New Roman" panose="02020603050405020304"/>
              </a:rPr>
              <a:t> in </a:t>
            </a:r>
            <a:r>
              <a:rPr lang="en-US" sz="2200" b="1" kern="0" dirty="0" err="1">
                <a:solidFill>
                  <a:sysClr val="windowText" lastClr="000000"/>
                </a:solidFill>
                <a:latin typeface="Times New Roman" panose="02020603050405020304"/>
                <a:ea typeface="Calibri" panose="020F0502020204030204"/>
                <a:cs typeface="Times New Roman" panose="02020603050405020304"/>
              </a:rPr>
              <a:t>thuộc</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kĩ</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thuật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đồ</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họa</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tạo</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hình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được</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thể</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hiện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bằng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cách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gián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tiếp</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đưa</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chấm</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nét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hình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màu</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từ</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một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khuôn</a:t>
            </a:r>
            <a:r>
              <a:rPr lang="en-US" sz="2200" b="1" kern="0" dirty="0">
                <a:solidFill>
                  <a:sysClr val="windowText" lastClr="000000"/>
                </a:solidFill>
                <a:latin typeface="Times New Roman" panose="02020603050405020304"/>
                <a:ea typeface="Calibri" panose="020F0502020204030204"/>
                <a:cs typeface="Times New Roman" panose="02020603050405020304"/>
              </a:rPr>
              <a:t> in </a:t>
            </a:r>
            <a:r>
              <a:rPr lang="en-US" sz="2200" b="1" kern="0" dirty="0" err="1">
                <a:solidFill>
                  <a:sysClr val="windowText" lastClr="000000"/>
                </a:solidFill>
                <a:latin typeface="Times New Roman" panose="02020603050405020304"/>
                <a:ea typeface="Calibri" panose="020F0502020204030204"/>
                <a:cs typeface="Times New Roman" panose="02020603050405020304"/>
              </a:rPr>
              <a:t>lên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mặt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giấy</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vải</a:t>
            </a:r>
            <a:r>
              <a:rPr lang="en-US" sz="2200" b="1" kern="0" dirty="0">
                <a:solidFill>
                  <a:sysClr val="windowText" lastClr="000000"/>
                </a:solidFill>
                <a:latin typeface="Times New Roman" panose="02020603050405020304"/>
                <a:ea typeface="Calibri" panose="020F0502020204030204"/>
                <a:cs typeface="Times New Roman" panose="02020603050405020304"/>
              </a:rPr>
              <a:t>,…</a:t>
            </a:r>
            <a:r>
              <a:rPr lang="en-US" sz="2200" b="1" kern="0" dirty="0" err="1">
                <a:solidFill>
                  <a:sysClr val="windowText" lastClr="000000"/>
                </a:solidFill>
                <a:latin typeface="Times New Roman" panose="02020603050405020304"/>
                <a:ea typeface="Calibri" panose="020F0502020204030204"/>
                <a:cs typeface="Times New Roman" panose="02020603050405020304"/>
              </a:rPr>
              <a:t>để</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thể</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hiện</a:t>
            </a:r>
            <a:r>
              <a:rPr lang="en-US" sz="2200" b="1" kern="0" dirty="0">
                <a:solidFill>
                  <a:sysClr val="windowText" lastClr="000000"/>
                </a:solidFill>
                <a:latin typeface="Times New Roman" panose="02020603050405020304"/>
                <a:ea typeface="Calibri" panose="020F0502020204030204"/>
                <a:cs typeface="Times New Roman" panose="02020603050405020304"/>
              </a:rPr>
              <a:t> ý </a:t>
            </a:r>
            <a:r>
              <a:rPr lang="en-US" sz="2200" b="1" kern="0" dirty="0" err="1">
                <a:solidFill>
                  <a:sysClr val="windowText" lastClr="000000"/>
                </a:solidFill>
                <a:latin typeface="Times New Roman" panose="02020603050405020304"/>
                <a:ea typeface="Calibri" panose="020F0502020204030204"/>
                <a:cs typeface="Times New Roman" panose="02020603050405020304"/>
              </a:rPr>
              <a:t>tưởng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của</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họa</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err="1">
                <a:solidFill>
                  <a:sysClr val="windowText" lastClr="000000"/>
                </a:solidFill>
                <a:latin typeface="Times New Roman" panose="02020603050405020304"/>
                <a:ea typeface="Calibri" panose="020F0502020204030204"/>
                <a:cs typeface="Times New Roman" panose="02020603050405020304"/>
              </a:rPr>
              <a:t>sĩ</a:t>
            </a:r>
            <a:r>
              <a:rPr lang="en-US" sz="2200" b="1" kern="0" smtClean="0">
                <a:solidFill>
                  <a:sysClr val="windowText" lastClr="000000"/>
                </a:solidFill>
                <a:latin typeface="Times New Roman" panose="02020603050405020304"/>
                <a:ea typeface="Calibri" panose="020F0502020204030204"/>
                <a:cs typeface="Times New Roman" panose="02020603050405020304"/>
              </a:rPr>
              <a:t>.</a:t>
            </a:r>
            <a:endParaRPr lang="en-US" sz="2200" b="1" kern="0" dirty="0">
              <a:solidFill>
                <a:sysClr val="windowText" lastClr="000000"/>
              </a:solidFill>
              <a:latin typeface="Times New Roman" panose="02020603050405020304"/>
              <a:ea typeface="Calibri" panose="020F0502020204030204"/>
              <a:cs typeface="Times New Roman" panose="02020603050405020304"/>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panose="02020603050405020304"/>
                <a:ea typeface="Calibri" panose="020F0502020204030204"/>
                <a:cs typeface="Times New Roman" panose="02020603050405020304"/>
              </a:rPr>
              <a:t>Kĩ</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thuật</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và</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hình</a:t>
            </a:r>
            <a:r>
              <a:rPr lang="en-US" sz="2200" b="1" kern="0" dirty="0">
                <a:solidFill>
                  <a:sysClr val="windowText" lastClr="000000"/>
                </a:solidFill>
                <a:latin typeface="Times New Roman" panose="02020603050405020304"/>
                <a:ea typeface="Calibri" panose="020F0502020204030204"/>
                <a:cs typeface="Times New Roman" panose="02020603050405020304"/>
              </a:rPr>
              <a:t> in </a:t>
            </a:r>
            <a:r>
              <a:rPr lang="en-US" sz="2200" b="1" kern="0" dirty="0" err="1">
                <a:solidFill>
                  <a:sysClr val="windowText" lastClr="000000"/>
                </a:solidFill>
                <a:latin typeface="Times New Roman" panose="02020603050405020304"/>
                <a:ea typeface="Calibri" panose="020F0502020204030204"/>
                <a:cs typeface="Times New Roman" panose="02020603050405020304"/>
              </a:rPr>
              <a:t>có</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thể</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ứng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dụng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trên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nhiều</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loại</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sản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phẩm</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phục</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vụ</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đời</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sống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như</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Vải</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giấy</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gói</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hàng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giấy</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dán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tường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áo</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váy</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mũ</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ba</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lô</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err="1">
                <a:solidFill>
                  <a:sysClr val="windowText" lastClr="000000"/>
                </a:solidFill>
                <a:latin typeface="Times New Roman" panose="02020603050405020304"/>
                <a:ea typeface="Calibri" panose="020F0502020204030204"/>
                <a:cs typeface="Times New Roman" panose="02020603050405020304"/>
              </a:rPr>
              <a:t>giày</a:t>
            </a:r>
            <a:r>
              <a:rPr lang="en-US" sz="2200" b="1" kern="0" smtClean="0">
                <a:solidFill>
                  <a:sysClr val="windowText" lastClr="000000"/>
                </a:solidFill>
                <a:latin typeface="Times New Roman" panose="02020603050405020304"/>
                <a:ea typeface="Calibri" panose="020F0502020204030204"/>
                <a:cs typeface="Times New Roman" panose="02020603050405020304"/>
              </a:rPr>
              <a:t>…….</a:t>
            </a:r>
            <a:endParaRPr lang="en-US" sz="2200" b="1" kern="0" dirty="0">
              <a:solidFill>
                <a:sysClr val="windowText" lastClr="000000"/>
              </a:solidFill>
              <a:latin typeface="Times New Roman" panose="02020603050405020304"/>
              <a:ea typeface="Calibri" panose="020F0502020204030204"/>
              <a:cs typeface="Times New Roman" panose="02020603050405020304"/>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2200" b="1" i="0" u="none" strike="noStrike" kern="0" cap="none" spc="0" normalizeH="0" smtClean="0">
                <a:ln>
                  <a:noFill/>
                </a:ln>
                <a:solidFill>
                  <a:sysClr val="windowText" lastClr="000000"/>
                </a:solidFill>
                <a:effectLst/>
                <a:uLnTx/>
                <a:uFillTx/>
                <a:latin typeface="Times New Roman" panose="02020603050405020304"/>
                <a:ea typeface="Calibri" panose="020F0502020204030204"/>
                <a:cs typeface="Times New Roman" panose="02020603050405020304"/>
              </a:rPr>
              <a:t>Kĩ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thuật</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in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đồ</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họa</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được</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sử</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dụng</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khá</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phổ</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biến</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trong</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đời</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sống</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coa</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thể</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tạo</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ra</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tác</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phẩm</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mĩ</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thuật</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nâng</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cao</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giá</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trị</a:t>
            </a:r>
            <a:r>
              <a:rPr kumimoji="0" lang="en-US" sz="22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2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sử</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dụng</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và</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tính</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thẩm</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mĩ</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cho</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sản</a:t>
            </a:r>
            <a:r>
              <a:rPr lang="en-US" sz="2200" b="1" kern="0" dirty="0">
                <a:solidFill>
                  <a:sysClr val="windowText" lastClr="000000"/>
                </a:solidFill>
                <a:latin typeface="Times New Roman" panose="02020603050405020304"/>
                <a:ea typeface="Calibri" panose="020F0502020204030204"/>
                <a:cs typeface="Times New Roman" panose="02020603050405020304"/>
              </a:rPr>
              <a:t> </a:t>
            </a:r>
            <a:r>
              <a:rPr lang="en-US" sz="2200" b="1" kern="0" dirty="0" err="1">
                <a:solidFill>
                  <a:sysClr val="windowText" lastClr="000000"/>
                </a:solidFill>
                <a:latin typeface="Times New Roman" panose="02020603050405020304"/>
                <a:ea typeface="Calibri" panose="020F0502020204030204"/>
                <a:cs typeface="Times New Roman" panose="02020603050405020304"/>
              </a:rPr>
              <a:t>phẩm</a:t>
            </a:r>
            <a:r>
              <a:rPr lang="en-US" sz="2200" b="1" kern="0" dirty="0">
                <a:solidFill>
                  <a:sysClr val="windowText" lastClr="000000"/>
                </a:solidFill>
                <a:latin typeface="Times New Roman" panose="02020603050405020304"/>
                <a:ea typeface="Calibri" panose="020F0502020204030204"/>
                <a:cs typeface="Times New Roman" panose="02020603050405020304"/>
              </a:rPr>
              <a:t>.</a:t>
            </a:r>
            <a:endParaRPr kumimoji="0" lang="en-US" sz="22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panose="02020603050405020304"/>
                <a:ea typeface="Times New Roman" panose="02020603050405020304"/>
                <a:cs typeface="Times New Roman" panose="02020603050405020304"/>
              </a:rPr>
              <a:t>*Hướng dẫn HS chuẩn </a:t>
            </a:r>
            <a:r>
              <a:rPr lang="nl-NL" sz="3200" b="1">
                <a:solidFill>
                  <a:srgbClr val="FF0000"/>
                </a:solidFill>
                <a:latin typeface="Times New Roman" panose="02020603050405020304"/>
                <a:ea typeface="Times New Roman" panose="02020603050405020304"/>
                <a:cs typeface="Times New Roman" panose="02020603050405020304"/>
              </a:rPr>
              <a:t>bị  </a:t>
            </a:r>
            <a:r>
              <a:rPr lang="nl-NL" sz="3200" b="1" smtClean="0">
                <a:solidFill>
                  <a:srgbClr val="FF0000"/>
                </a:solidFill>
                <a:latin typeface="Times New Roman" panose="02020603050405020304"/>
                <a:ea typeface="Times New Roman" panose="02020603050405020304"/>
                <a:cs typeface="Times New Roman" panose="02020603050405020304"/>
              </a:rPr>
              <a:t>bài </a:t>
            </a:r>
            <a:r>
              <a:rPr lang="nl-NL" sz="3200" b="1" dirty="0">
                <a:solidFill>
                  <a:srgbClr val="FF0000"/>
                </a:solidFill>
                <a:latin typeface="Times New Roman" panose="02020603050405020304"/>
                <a:ea typeface="Times New Roman" panose="02020603050405020304"/>
                <a:cs typeface="Times New Roman" panose="02020603050405020304"/>
              </a:rPr>
              <a:t>học sau</a:t>
            </a:r>
            <a:r>
              <a:rPr lang="nl-NL" sz="3200" dirty="0">
                <a:solidFill>
                  <a:srgbClr val="FF0000"/>
                </a:solidFill>
                <a:latin typeface="Times New Roman" panose="02020603050405020304"/>
                <a:ea typeface="Times New Roman" panose="02020603050405020304"/>
                <a:cs typeface="Times New Roman" panose="02020603050405020304"/>
              </a:rPr>
              <a:t>:</a:t>
            </a:r>
            <a:endParaRPr lang="en-US" sz="3200" dirty="0">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panose="02020603050405020304"/>
                <a:ea typeface="Times New Roman" panose="02020603050405020304"/>
                <a:cs typeface="Times New Roman" panose="02020603050405020304"/>
              </a:rPr>
              <a:t>+ Xem trước bài học “ Thiệp chúc mừng ”</a:t>
            </a:r>
            <a:endParaRPr lang="en-US" sz="2400" dirty="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panose="02020603050405020304"/>
                <a:ea typeface="Times New Roman" panose="02020603050405020304"/>
                <a:cs typeface="Times New Roman" panose="02020603050405020304"/>
              </a:rPr>
              <a:t>+ Chuẩn bị các học liệu liên quan đến nội dung bài học</a:t>
            </a:r>
            <a:endParaRPr lang="nl-NL" sz="2400" dirty="0">
              <a:solidFill>
                <a:srgbClr val="000000"/>
              </a:solidFill>
              <a:latin typeface="Times New Roman" panose="02020603050405020304"/>
              <a:ea typeface="Times New Roman" panose="02020603050405020304"/>
              <a:cs typeface="Times New Roman" panose="02020603050405020304"/>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panose="02020603050405020304"/>
                <a:ea typeface="Calibri" panose="020F0502020204030204"/>
                <a:cs typeface="Times New Roman" panose="02020603050405020304"/>
              </a:rPr>
              <a:t>+ Chuẩn bị bút chì, màu vẽ, giấy, bìa màu, keo, hồ dán...</a:t>
            </a:r>
            <a:endParaRPr lang="nl-NL" sz="2400" dirty="0">
              <a:solidFill>
                <a:srgbClr val="00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panose="02020603050405020304"/>
                <a:ea typeface="Calibri" panose="020F0502020204030204"/>
                <a:cs typeface="Times New Roman" panose="02020603050405020304"/>
              </a:rPr>
              <a:t>+ Sản phẩm mĩ thuật của bài học trước.</a:t>
            </a:r>
            <a:endParaRPr lang="en-US" sz="2400" dirty="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panose="02020603050405020304"/>
                <a:ea typeface="Times New Roman" panose="02020603050405020304"/>
                <a:cs typeface="Times New Roman" panose="02020603050405020304"/>
              </a:rPr>
              <a:t>+ Giấy  khổ A3, A4(giấy trắng hoặc giấy màu) màu vẽ ( màu nước, wat</a:t>
            </a:r>
            <a:r>
              <a:rPr lang="nl-NL" sz="2400">
                <a:solidFill>
                  <a:srgbClr val="000000"/>
                </a:solidFill>
                <a:latin typeface="Times New Roman" panose="02020603050405020304"/>
                <a:ea typeface="Times New Roman" panose="02020603050405020304"/>
                <a:cs typeface="Times New Roman" panose="02020603050405020304"/>
              </a:rPr>
              <a:t>, </a:t>
            </a:r>
            <a:r>
              <a:rPr lang="fr-FR" sz="2400" smtClean="0">
                <a:solidFill>
                  <a:srgbClr val="000000"/>
                </a:solidFill>
                <a:latin typeface="Times New Roman" panose="02020603050405020304"/>
                <a:ea typeface="Calibri" panose="020F0502020204030204"/>
                <a:cs typeface="Times New Roman" panose="02020603050405020304"/>
              </a:rPr>
              <a:t>acrylic.)</a:t>
            </a:r>
            <a:endParaRPr lang="en-US" sz="2400" dirty="0">
              <a:effectLst/>
              <a:latin typeface="Times New Roman" panose="02020603050405020304"/>
              <a:ea typeface="Calibri" panose="020F0502020204030204"/>
              <a:cs typeface="Times New Roman" panose="02020603050405020304"/>
            </a:endParaRPr>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289560" y="1524000"/>
            <a:ext cx="8789035" cy="2205990"/>
          </a:xfrm>
          <a:prstGeom prst="rect">
            <a:avLst/>
          </a:prstGeom>
        </p:spPr>
        <p:txBody>
          <a:bodyPr wrap="none" fromWordArt="1">
            <a:prstTxWarp prst="textTriangle">
              <a:avLst>
                <a:gd name="adj" fmla="val 56534"/>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Xin chân thành cảm ơn </a:t>
            </a:r>
            <a:r>
              <a:rPr lang="en-US" sz="3600" kern="10">
                <a:ln w="12700">
                  <a:solidFill>
                    <a:srgbClr val="0000FF"/>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sym typeface="+mn-ea"/>
              </a:rPr>
              <a:t>Quý thầy cô </a:t>
            </a:r>
            <a:endParaRPr lang="en-US" sz="3600" kern="10">
              <a:ln w="12700">
                <a:solidFill>
                  <a:srgbClr val="0000FF"/>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600" b="1" kern="10">
              <a:ln w="9525">
                <a:rou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3600" kern="10">
              <a:ln w="12700">
                <a:solidFill>
                  <a:srgbClr val="0000FF"/>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58374" name="Text Box 6"/>
          <p:cNvSpPr txBox="1">
            <a:spLocks noChangeArrowheads="1"/>
          </p:cNvSpPr>
          <p:nvPr/>
        </p:nvSpPr>
        <p:spPr bwMode="auto">
          <a:xfrm>
            <a:off x="304800" y="358108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panose="020B0604020202020204" pitchFamily="34" charset="0"/>
              </a:defRPr>
            </a:lvl1pPr>
            <a:lvl2pPr marL="742950" indent="-285750" eaLnBrk="0" hangingPunct="0">
              <a:defRPr>
                <a:solidFill>
                  <a:schemeClr val="tx1"/>
                </a:solidFill>
                <a:latin typeface="VNI-Times" pitchFamily="2" charset="0"/>
                <a:cs typeface="Arial" panose="020B0604020202020204" pitchFamily="34" charset="0"/>
              </a:defRPr>
            </a:lvl2pPr>
            <a:lvl3pPr marL="1143000" indent="-228600" eaLnBrk="0" hangingPunct="0">
              <a:defRPr>
                <a:solidFill>
                  <a:schemeClr val="tx1"/>
                </a:solidFill>
                <a:latin typeface="VNI-Times" pitchFamily="2" charset="0"/>
                <a:cs typeface="Arial" panose="020B0604020202020204" pitchFamily="34" charset="0"/>
              </a:defRPr>
            </a:lvl3pPr>
            <a:lvl4pPr marL="1600200" indent="-228600" eaLnBrk="0" hangingPunct="0">
              <a:defRPr>
                <a:solidFill>
                  <a:schemeClr val="tx1"/>
                </a:solidFill>
                <a:latin typeface="VNI-Times" pitchFamily="2" charset="0"/>
                <a:cs typeface="Arial" panose="020B0604020202020204" pitchFamily="34" charset="0"/>
              </a:defRPr>
            </a:lvl4pPr>
            <a:lvl5pPr marL="2057400" indent="-228600" eaLnBrk="0" hangingPunct="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ctr" fontAlgn="base">
              <a:spcBef>
                <a:spcPct val="20000"/>
              </a:spcBef>
              <a:spcAft>
                <a:spcPct val="0"/>
              </a:spcAft>
            </a:pPr>
            <a:r>
              <a:rPr lang="en-US" sz="3200" b="1">
                <a:solidFill>
                  <a:srgbClr val="FFFF00"/>
                </a:solidFill>
                <a:highlight>
                  <a:srgbClr val="FF00FF"/>
                </a:highlight>
                <a:latin typeface="Times New Roman" panose="02020603050405020304" pitchFamily="18" charset="0"/>
                <a:cs typeface="Times New Roman" panose="02020603050405020304" pitchFamily="18" charset="0"/>
              </a:rPr>
              <a:t>Chúc các thầy cô mạnh khỏe </a:t>
            </a:r>
            <a:endParaRPr lang="en-US" sz="3200" b="1">
              <a:solidFill>
                <a:srgbClr val="FFFF00"/>
              </a:solidFill>
              <a:highlight>
                <a:srgbClr val="FF00FF"/>
              </a:highlight>
              <a:latin typeface="Times New Roman" panose="02020603050405020304" pitchFamily="18" charset="0"/>
              <a:cs typeface="Times New Roman" panose="02020603050405020304" pitchFamily="18" charset="0"/>
            </a:endParaRPr>
          </a:p>
          <a:p>
            <a:pPr algn="ctr" fontAlgn="base">
              <a:spcBef>
                <a:spcPct val="20000"/>
              </a:spcBef>
              <a:spcAft>
                <a:spcPct val="0"/>
              </a:spcAft>
            </a:pPr>
            <a:r>
              <a:rPr lang="en-US" sz="3200" b="1">
                <a:solidFill>
                  <a:srgbClr val="FFFF00"/>
                </a:solidFill>
                <a:highlight>
                  <a:srgbClr val="FF00FF"/>
                </a:highlight>
                <a:latin typeface="Times New Roman" panose="02020603050405020304" pitchFamily="18" charset="0"/>
                <a:cs typeface="Times New Roman" panose="02020603050405020304" pitchFamily="18" charset="0"/>
              </a:rPr>
              <a:t>Chúc các em học tốt.</a:t>
            </a:r>
            <a:endParaRPr lang="en-US" sz="3200" b="1">
              <a:solidFill>
                <a:srgbClr val="FFFF00"/>
              </a:solidFill>
              <a:highlight>
                <a:srgbClr val="FF00FF"/>
              </a:highlight>
              <a:latin typeface="Times New Roman" panose="02020603050405020304" pitchFamily="18" charset="0"/>
              <a:cs typeface="Times New Roman" panose="02020603050405020304" pitchFamily="18" charset="0"/>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solidFill>
                  <a:srgbClr val="FF0000"/>
                </a:solidFill>
                <a:latin typeface="Times New Roman" panose="02020603050405020304"/>
                <a:ea typeface="Times New Roman" panose="02020603050405020304"/>
                <a:cs typeface="Times New Roman" panose="02020603050405020304"/>
              </a:rPr>
              <a:t>2. Năng lực</a:t>
            </a:r>
            <a:endParaRPr lang="en-US" sz="2400">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000" b="1" i="1">
                <a:latin typeface="Times New Roman" panose="02020603050405020304"/>
                <a:ea typeface="Times New Roman" panose="02020603050405020304"/>
                <a:cs typeface="Times New Roman" panose="02020603050405020304"/>
              </a:rPr>
              <a:t>- Năng lực chung</a:t>
            </a:r>
            <a:r>
              <a:rPr lang="en-US" sz="2000" b="1">
                <a:latin typeface="Times New Roman" panose="02020603050405020304"/>
                <a:ea typeface="Times New Roman" panose="02020603050405020304"/>
                <a:cs typeface="Times New Roman" panose="02020603050405020304"/>
              </a:rPr>
              <a:t>:</a:t>
            </a:r>
            <a:endParaRPr lang="en-US" sz="20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000" b="1">
                <a:latin typeface="Times New Roman" panose="02020603050405020304"/>
                <a:ea typeface="Times New Roman" panose="02020603050405020304"/>
                <a:cs typeface="Times New Roman" panose="02020603050405020304"/>
              </a:rPr>
              <a:t>- </a:t>
            </a:r>
            <a:r>
              <a:rPr lang="fr-FR" sz="2000">
                <a:solidFill>
                  <a:srgbClr val="000000"/>
                </a:solidFill>
                <a:latin typeface="Times New Roman" panose="02020603050405020304"/>
                <a:ea typeface="Times New Roman" panose="02020603050405020304"/>
                <a:cs typeface="Times New Roman" panose="02020603050405020304"/>
              </a:rPr>
              <a:t>Tự chủ và tự học : Biết chuẩn bị đồ dùng, vật liệu để học tập, tạo ra sản phẩm theo ý thích.</a:t>
            </a:r>
            <a:endParaRPr lang="en-US" sz="20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fr-FR" sz="2000">
                <a:solidFill>
                  <a:srgbClr val="000000"/>
                </a:solidFill>
                <a:latin typeface="Times New Roman" panose="02020603050405020304"/>
                <a:ea typeface="Times New Roman" panose="02020603050405020304"/>
                <a:cs typeface="Times New Roman" panose="02020603050405020304"/>
              </a:rPr>
              <a:t> - Năng lực giao tiếp và hợp tác: Vận dụng để trao đổi thông tin giữa cá nhân, nhóm, lớp cùng thực hành trưng bày, nhận xét sản phẩm.</a:t>
            </a:r>
            <a:endParaRPr lang="en-US" sz="20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en-US" sz="2000" b="1" i="1">
                <a:latin typeface="Times New Roman" panose="02020603050405020304"/>
                <a:ea typeface="Times New Roman" panose="02020603050405020304"/>
                <a:cs typeface="Times New Roman" panose="02020603050405020304"/>
              </a:rPr>
              <a:t>- Năng lực đặc thù:</a:t>
            </a:r>
            <a:endParaRPr lang="en-US" sz="20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fr-FR" sz="2000">
                <a:solidFill>
                  <a:srgbClr val="000000"/>
                </a:solidFill>
                <a:latin typeface="Times New Roman" panose="02020603050405020304"/>
                <a:ea typeface="Times New Roman" panose="02020603050405020304"/>
                <a:cs typeface="Times New Roman" panose="02020603050405020304"/>
              </a:rPr>
              <a:t>- Năng lực thẩm mĩ: Biết cách phân tích vẻ đẹp của một bức tranh và sử dụng chất liệu thực hiện được một sản phẩm mĩ thuật.</a:t>
            </a:r>
            <a:endParaRPr lang="en-US" sz="20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fr-FR" sz="2000">
                <a:solidFill>
                  <a:srgbClr val="000000"/>
                </a:solidFill>
                <a:latin typeface="Times New Roman" panose="02020603050405020304"/>
                <a:ea typeface="Times New Roman" panose="02020603050405020304"/>
                <a:cs typeface="Times New Roman" panose="02020603050405020304"/>
              </a:rPr>
              <a:t>- Năng lực ngôn ngữ: +Biết vận dụng kĩ năng nói, thuyết trình để giới thiệu trình bày, phản biện, tranh luận về sản phẩm.</a:t>
            </a:r>
            <a:endParaRPr lang="en-US" sz="20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fr-FR" sz="2000">
                <a:solidFill>
                  <a:srgbClr val="000000"/>
                </a:solidFill>
                <a:latin typeface="Times New Roman" panose="02020603050405020304"/>
                <a:ea typeface="Times New Roman" panose="02020603050405020304"/>
                <a:cs typeface="Times New Roman" panose="02020603050405020304"/>
              </a:rPr>
              <a:t>+ Biết nhận xét, đánh giá sản phẩm mĩ thuật của cá nhân, nhóm.</a:t>
            </a:r>
            <a:endParaRPr lang="en-US" sz="2000">
              <a:effectLst/>
              <a:latin typeface="Times New Roman" panose="02020603050405020304"/>
              <a:ea typeface="Calibri" panose="020F0502020204030204"/>
              <a:cs typeface="Times New Roman" panose="02020603050405020304"/>
            </a:endParaRP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FF0000"/>
                </a:solidFill>
                <a:latin typeface="Times New Roman" panose="02020603050405020304"/>
                <a:ea typeface="Times New Roman" panose="02020603050405020304"/>
                <a:cs typeface="Times New Roman" panose="02020603050405020304"/>
              </a:rPr>
              <a:t>3. Phẩm chất</a:t>
            </a:r>
            <a:endParaRPr lang="en-US" sz="3200">
              <a:solidFill>
                <a:srgbClr val="FF0000"/>
              </a:solidFill>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fr-FR" sz="3200">
                <a:solidFill>
                  <a:srgbClr val="000000"/>
                </a:solidFill>
                <a:latin typeface="Times New Roman" panose="02020603050405020304"/>
                <a:ea typeface="Times New Roman" panose="02020603050405020304"/>
                <a:cs typeface="Times New Roman" panose="02020603050405020304"/>
              </a:rPr>
              <a:t>Bài học góp phần hình thành những phẩm chất: Chăm chỉ, trung thực, trách nhiệm</a:t>
            </a:r>
            <a:endParaRPr lang="en-US" sz="3200">
              <a:latin typeface="Times New Roman" panose="02020603050405020304"/>
              <a:ea typeface="Calibri" panose="020F0502020204030204"/>
              <a:cs typeface="Times New Roman" panose="02020603050405020304"/>
            </a:endParaRPr>
          </a:p>
          <a:p>
            <a:pPr indent="457200" algn="just">
              <a:lnSpc>
                <a:spcPct val="115000"/>
              </a:lnSpc>
              <a:spcBef>
                <a:spcPts val="600"/>
              </a:spcBef>
              <a:spcAft>
                <a:spcPts val="600"/>
              </a:spcAft>
            </a:pPr>
            <a:r>
              <a:rPr lang="fr-FR" sz="3200">
                <a:solidFill>
                  <a:srgbClr val="000000"/>
                </a:solidFill>
                <a:latin typeface="Times New Roman" panose="02020603050405020304"/>
                <a:ea typeface="Times New Roman" panose="02020603050405020304"/>
                <a:cs typeface="Times New Roman" panose="02020603050405020304"/>
              </a:rPr>
              <a:t>- Có hiểu biết và yêu thích thể loại  đồ họa tranh in.</a:t>
            </a:r>
            <a:endParaRPr lang="en-US" sz="3200">
              <a:effectLst/>
              <a:latin typeface="Times New Roman" panose="02020603050405020304"/>
              <a:ea typeface="Calibri" panose="020F0502020204030204"/>
              <a:cs typeface="Times New Roman" panose="02020603050405020304"/>
            </a:endParaRP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7772400" cy="58026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defRPr/>
            </a:pPr>
            <a:r>
              <a:rPr lang="en-US" sz="3200" b="1" kern="0" dirty="0">
                <a:solidFill>
                  <a:sysClr val="windowText" lastClr="000000"/>
                </a:solidFill>
                <a:latin typeface="Times New Roman" panose="02020603050405020304"/>
                <a:ea typeface="Calibri" panose="020F0502020204030204"/>
                <a:cs typeface="Times New Roman" panose="02020603050405020304"/>
              </a:rPr>
              <a:t>II. </a:t>
            </a:r>
            <a:r>
              <a:rPr kumimoji="0" lang="en-US" sz="32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CHUẨN</a:t>
            </a:r>
            <a:r>
              <a:rPr kumimoji="0" lang="en-US" sz="32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BỊ</a:t>
            </a:r>
            <a:endParaRPr kumimoji="0" lang="en-US" sz="32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Đồ</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vật</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có</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phần</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bề</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mặt</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nổi</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nắp</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chai,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tăm</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bông</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a:t>
            </a:r>
            <a:endParaRPr lang="en-US" sz="3200" b="1" kern="0" dirty="0">
              <a:solidFill>
                <a:schemeClr val="accent2">
                  <a:lumMod val="50000"/>
                </a:schemeClr>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3200" b="1" i="0" u="none" strike="noStrike" kern="0" cap="none" spc="0" normalizeH="0" baseline="0" noProof="0" dirty="0">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Rau,</a:t>
            </a:r>
            <a:r>
              <a:rPr kumimoji="0" lang="en-US" sz="3200" b="1" i="0" u="none" strike="noStrike" kern="0" cap="none" spc="0" normalizeH="0" noProof="0" dirty="0">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 </a:t>
            </a:r>
            <a:r>
              <a:rPr kumimoji="0" lang="en-US" sz="3200" b="1" i="0" u="none" strike="noStrike" kern="0" cap="none" spc="0" normalizeH="0" noProof="0" dirty="0" err="1">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củ</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quả</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lá</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cây</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hoa</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giấy</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bìa</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có</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thể</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dùng</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để</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tạo</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khuôn</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in.</a:t>
            </a:r>
            <a:endParaRPr lang="en-US" sz="3200" b="1" kern="0" dirty="0">
              <a:solidFill>
                <a:schemeClr val="accent2">
                  <a:lumMod val="50000"/>
                </a:schemeClr>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3200" b="1" i="0" u="none" strike="noStrike" kern="0" cap="none" spc="0" normalizeH="0" baseline="0" noProof="0" dirty="0" err="1">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Màu</a:t>
            </a:r>
            <a:r>
              <a:rPr kumimoji="0" lang="en-US" sz="3200" b="1" i="0" u="none" strike="noStrike" kern="0" cap="none" spc="0" normalizeH="0" noProof="0" dirty="0">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 </a:t>
            </a:r>
            <a:r>
              <a:rPr kumimoji="0" lang="en-US" sz="3200" b="1" i="0" u="none" strike="noStrike" kern="0" cap="none" spc="0" normalizeH="0" noProof="0" dirty="0" err="1">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nước</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acrylic,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màu</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gouache,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giấy</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 </a:t>
            </a:r>
            <a:r>
              <a:rPr lang="en-US" sz="3200" b="1" kern="0" dirty="0" err="1">
                <a:solidFill>
                  <a:schemeClr val="accent2">
                    <a:lumMod val="50000"/>
                  </a:schemeClr>
                </a:solidFill>
                <a:latin typeface="Times New Roman" panose="02020603050405020304"/>
                <a:ea typeface="Calibri" panose="020F0502020204030204"/>
                <a:cs typeface="Times New Roman" panose="02020603050405020304"/>
              </a:rPr>
              <a:t>vẽ</a:t>
            </a:r>
            <a:r>
              <a:rPr lang="vi-VN" altLang="en-US" sz="3200" b="1" kern="0" dirty="0" err="1">
                <a:solidFill>
                  <a:schemeClr val="accent2">
                    <a:lumMod val="50000"/>
                  </a:schemeClr>
                </a:solidFill>
                <a:latin typeface="Times New Roman" panose="02020603050405020304"/>
                <a:ea typeface="Calibri" panose="020F0502020204030204"/>
                <a:cs typeface="Times New Roman" panose="02020603050405020304"/>
              </a:rPr>
              <a:t> ( A4 cứng)</a:t>
            </a:r>
            <a:r>
              <a:rPr lang="en-US" sz="3200" b="1" kern="0" dirty="0">
                <a:solidFill>
                  <a:schemeClr val="accent2">
                    <a:lumMod val="50000"/>
                  </a:schemeClr>
                </a:solidFill>
                <a:latin typeface="Times New Roman" panose="02020603050405020304"/>
                <a:ea typeface="Calibri" panose="020F0502020204030204"/>
                <a:cs typeface="Times New Roman" panose="02020603050405020304"/>
              </a:rPr>
              <a:t>.</a:t>
            </a:r>
            <a:endParaRPr lang="en-US" sz="3200" b="1" kern="0" dirty="0">
              <a:solidFill>
                <a:schemeClr val="accent2">
                  <a:lumMod val="50000"/>
                </a:schemeClr>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vi-VN" altLang="en-US" sz="3200" b="1" i="0" u="none" strike="noStrike" kern="0" cap="none" spc="0" normalizeH="0" baseline="0" noProof="0" dirty="0">
                <a:ln>
                  <a:noFill/>
                </a:ln>
                <a:solidFill>
                  <a:schemeClr val="accent2">
                    <a:lumMod val="50000"/>
                  </a:schemeClr>
                </a:solidFill>
                <a:effectLst/>
                <a:uLnTx/>
                <a:uFillTx/>
                <a:latin typeface="Times New Roman" panose="02020603050405020304"/>
                <a:ea typeface="Calibri" panose="020F0502020204030204"/>
                <a:cs typeface="Times New Roman" panose="02020603050405020304"/>
              </a:rPr>
              <a:t>Cọ, bảng pha màu, đồ đựng nước rửa cọ, khăn giấy khô hoặc khăn lau.</a:t>
            </a:r>
            <a:endParaRPr kumimoji="0" lang="vi-VN" altLang="en-US" sz="3200" b="1" i="0" u="none" strike="noStrike" kern="0" cap="none" spc="0" normalizeH="0" baseline="0" noProof="0" dirty="0">
              <a:ln>
                <a:noFill/>
              </a:ln>
              <a:solidFill>
                <a:schemeClr val="accent2">
                  <a:lumMod val="50000"/>
                </a:schemeClr>
              </a:solidFill>
              <a:effectLst/>
              <a:uLnTx/>
              <a:uFillTx/>
              <a:latin typeface="Times New Roman" panose="02020603050405020304"/>
              <a:ea typeface="Calibri" panose="020F0502020204030204"/>
              <a:cs typeface="Times New Roman" panose="02020603050405020304"/>
            </a:endParaRP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anose="02020603050405020304" pitchFamily="18" charset="0"/>
                <a:cs typeface="Times New Roman" panose="02020603050405020304" pitchFamily="18" charset="0"/>
              </a:rPr>
              <a:t>1</a:t>
            </a:r>
            <a:r>
              <a:rPr lang="en-US" sz="2800" b="1">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KHÁM  PHÁ</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Users\Administrator\Desktop\39315988-green-leaf-of-acacia-tree-isolated-on-wh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defRPr/>
            </a:pPr>
            <a:r>
              <a:rPr kumimoji="0" lang="en-US" sz="2400" b="1" i="0" u="none" strike="noStrike" kern="0" cap="none" spc="0" normalizeH="0" baseline="0" noProof="0" smtClean="0">
                <a:ln>
                  <a:noFill/>
                </a:ln>
                <a:solidFill>
                  <a:srgbClr val="FF0000"/>
                </a:solidFill>
                <a:effectLst/>
                <a:uLnTx/>
                <a:uFillTx/>
                <a:latin typeface="Times New Roman" panose="02020603050405020304"/>
                <a:ea typeface="Calibri" panose="020F0502020204030204"/>
                <a:cs typeface="Times New Roman" panose="02020603050405020304"/>
              </a:rPr>
              <a:t>KHÁM</a:t>
            </a:r>
            <a:r>
              <a:rPr kumimoji="0" lang="en-US" sz="2400" b="1" i="0" u="none" strike="noStrike" kern="0" cap="none" spc="0" normalizeH="0" noProof="0" smtClean="0">
                <a:ln>
                  <a:noFill/>
                </a:ln>
                <a:solidFill>
                  <a:srgbClr val="FF0000"/>
                </a:solidFill>
                <a:effectLst/>
                <a:uLnTx/>
                <a:uFillTx/>
                <a:latin typeface="Times New Roman" panose="02020603050405020304"/>
                <a:ea typeface="Calibri" panose="020F0502020204030204"/>
                <a:cs typeface="Times New Roman" panose="02020603050405020304"/>
              </a:rPr>
              <a:t> PHÁ</a:t>
            </a:r>
            <a:endParaRPr kumimoji="0" lang="en-US" sz="2400" b="1" i="0" u="none" strike="noStrike" kern="0" cap="none" spc="0" normalizeH="0" noProof="0" dirty="0">
              <a:ln>
                <a:noFill/>
              </a:ln>
              <a:solidFill>
                <a:srgbClr val="FF0000"/>
              </a:solidFill>
              <a:effectLst/>
              <a:uLnTx/>
              <a:uFillTx/>
              <a:latin typeface="Times New Roman" panose="02020603050405020304"/>
              <a:ea typeface="Calibri" panose="020F0502020204030204"/>
              <a:cs typeface="Times New Roman" panose="02020603050405020304"/>
            </a:endParaRPr>
          </a:p>
          <a:p>
            <a:pPr marR="0" lvl="0" algn="just" defTabSz="914400" eaLnBrk="1" fontAlgn="auto" latinLnBrk="0" hangingPunct="1">
              <a:lnSpc>
                <a:spcPct val="115000"/>
              </a:lnSpc>
              <a:spcBef>
                <a:spcPts val="600"/>
              </a:spcBef>
              <a:spcAft>
                <a:spcPts val="600"/>
              </a:spcAft>
              <a:buClrTx/>
              <a:buSzTx/>
              <a:defRPr/>
            </a:pPr>
            <a:r>
              <a:rPr lang="en-US" sz="2400" b="1" kern="0" baseline="0" dirty="0" err="1">
                <a:solidFill>
                  <a:sysClr val="windowText" lastClr="000000"/>
                </a:solidFill>
                <a:latin typeface="Times New Roman" panose="02020603050405020304"/>
                <a:ea typeface="Calibri" panose="020F0502020204030204"/>
                <a:cs typeface="Times New Roman" panose="02020603050405020304"/>
              </a:rPr>
              <a:t>Quan</a:t>
            </a:r>
            <a:r>
              <a:rPr lang="en-US" sz="2400" b="1" kern="0" baseline="0" dirty="0">
                <a:solidFill>
                  <a:sysClr val="windowText" lastClr="000000"/>
                </a:solidFill>
                <a:latin typeface="Times New Roman" panose="02020603050405020304"/>
                <a:ea typeface="Calibri" panose="020F0502020204030204"/>
                <a:cs typeface="Times New Roman" panose="02020603050405020304"/>
              </a:rPr>
              <a:t> </a:t>
            </a:r>
            <a:r>
              <a:rPr lang="en-US" sz="2400" b="1" kern="0" baseline="0" dirty="0" err="1">
                <a:solidFill>
                  <a:sysClr val="windowText" lastClr="000000"/>
                </a:solidFill>
                <a:latin typeface="Times New Roman" panose="02020603050405020304"/>
                <a:ea typeface="Calibri" panose="020F0502020204030204"/>
                <a:cs typeface="Times New Roman" panose="02020603050405020304"/>
              </a:rPr>
              <a:t>sát</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và</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cho</a:t>
            </a:r>
            <a:r>
              <a:rPr lang="en-US" sz="2400" b="1" kern="0" dirty="0">
                <a:solidFill>
                  <a:sysClr val="windowText" lastClr="000000"/>
                </a:solidFill>
                <a:latin typeface="Times New Roman" panose="02020603050405020304"/>
                <a:ea typeface="Calibri" panose="020F0502020204030204"/>
                <a:cs typeface="Times New Roman" panose="02020603050405020304"/>
              </a:rPr>
              <a:t> </a:t>
            </a:r>
            <a:r>
              <a:rPr lang="en-US" sz="2400" b="1" kern="0" dirty="0" err="1">
                <a:solidFill>
                  <a:sysClr val="windowText" lastClr="000000"/>
                </a:solidFill>
                <a:latin typeface="Times New Roman" panose="02020603050405020304"/>
                <a:ea typeface="Calibri" panose="020F0502020204030204"/>
                <a:cs typeface="Times New Roman" panose="02020603050405020304"/>
              </a:rPr>
              <a:t>biết</a:t>
            </a:r>
            <a:r>
              <a:rPr lang="en-US" sz="2400" b="1" kern="0" dirty="0">
                <a:solidFill>
                  <a:sysClr val="windowText" lastClr="000000"/>
                </a:solidFill>
                <a:latin typeface="Times New Roman" panose="02020603050405020304"/>
                <a:ea typeface="Calibri" panose="020F0502020204030204"/>
                <a:cs typeface="Times New Roman" panose="02020603050405020304"/>
              </a:rPr>
              <a:t>:</a:t>
            </a:r>
            <a:endParaRPr lang="en-US" sz="2400" b="1" kern="0" dirty="0">
              <a:solidFill>
                <a:sysClr val="windowText" lastClr="000000"/>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2400" b="1" i="0" u="none" strike="noStrike" kern="0" cap="none" spc="0" normalizeH="0" baseline="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Nét</a:t>
            </a:r>
            <a:r>
              <a:rPr kumimoji="0" lang="en-US" sz="24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hình</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màu</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trong</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bức</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tranh</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được</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thể</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hiện</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như</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thế</a:t>
            </a:r>
            <a:r>
              <a:rPr kumimoji="0" lang="en-US" sz="2400" b="1" i="0" u="none" strike="noStrike" kern="0" cap="none" spc="0" normalizeH="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noProof="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nào</a:t>
            </a:r>
            <a:r>
              <a:rPr lang="en-US" sz="2400" b="1" kern="0" noProof="0" dirty="0">
                <a:solidFill>
                  <a:sysClr val="windowText" lastClr="000000"/>
                </a:solidFill>
                <a:latin typeface="Times New Roman" panose="02020603050405020304"/>
                <a:ea typeface="Calibri" panose="020F0502020204030204"/>
                <a:cs typeface="Times New Roman" panose="02020603050405020304"/>
              </a:rPr>
              <a:t>?</a:t>
            </a:r>
            <a:endParaRPr lang="en-US" sz="2400" b="1" kern="0" noProof="0" dirty="0">
              <a:solidFill>
                <a:sysClr val="windowText" lastClr="000000"/>
              </a:solidFill>
              <a:latin typeface="Times New Roman" panose="02020603050405020304"/>
              <a:ea typeface="Calibri" panose="020F0502020204030204"/>
              <a:cs typeface="Times New Roman" panose="02020603050405020304"/>
            </a:endParaRPr>
          </a:p>
          <a:p>
            <a:pPr marL="342900" marR="0" lvl="0" indent="-342900" algn="just" defTabSz="914400" eaLnBrk="1" fontAlgn="auto" latinLnBrk="0" hangingPunct="1">
              <a:lnSpc>
                <a:spcPct val="115000"/>
              </a:lnSpc>
              <a:spcBef>
                <a:spcPts val="600"/>
              </a:spcBef>
              <a:spcAft>
                <a:spcPts val="600"/>
              </a:spcAft>
              <a:buClrTx/>
              <a:buSzTx/>
              <a:buFontTx/>
              <a:buChar char="-"/>
              <a:defRPr/>
            </a:pPr>
            <a:r>
              <a:rPr kumimoji="0" lang="en-US" sz="2400" b="1" i="0" u="none" strike="noStrike" kern="0" cap="none" spc="0" normalizeH="0" baseline="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Bức</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tranh</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được</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tạo</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ra</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bằng</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cách</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 </a:t>
            </a:r>
            <a:r>
              <a:rPr kumimoji="0" lang="en-US" sz="2400" b="1" i="0" u="none" strike="noStrike" kern="0" cap="none" spc="0" normalizeH="0" dirty="0" err="1">
                <a:ln>
                  <a:noFill/>
                </a:ln>
                <a:solidFill>
                  <a:sysClr val="windowText" lastClr="000000"/>
                </a:solidFill>
                <a:effectLst/>
                <a:uLnTx/>
                <a:uFillTx/>
                <a:latin typeface="Times New Roman" panose="02020603050405020304"/>
                <a:ea typeface="Calibri" panose="020F0502020204030204"/>
                <a:cs typeface="Times New Roman" panose="02020603050405020304"/>
              </a:rPr>
              <a:t>nào</a:t>
            </a:r>
            <a:r>
              <a:rPr kumimoji="0" lang="en-US" sz="2400" b="1" i="0" u="none" strike="noStrike" kern="0" cap="none" spc="0" normalizeH="0" dirty="0">
                <a:ln>
                  <a:noFill/>
                </a:ln>
                <a:solidFill>
                  <a:sysClr val="windowText" lastClr="000000"/>
                </a:solidFill>
                <a:effectLst/>
                <a:uLnTx/>
                <a:uFillTx/>
                <a:latin typeface="Times New Roman" panose="02020603050405020304"/>
                <a:ea typeface="Calibri" panose="020F0502020204030204"/>
                <a:cs typeface="Times New Roman" panose="02020603050405020304"/>
              </a:rPr>
              <a:t>?</a:t>
            </a:r>
            <a:endParaRPr kumimoji="0" lang="en-US" sz="2400" b="1" i="0" u="none" strike="noStrike" kern="0" cap="none" spc="0" normalizeH="0" baseline="0" noProof="0" dirty="0">
              <a:ln>
                <a:noFill/>
              </a:ln>
              <a:solidFill>
                <a:sysClr val="windowText" lastClr="000000"/>
              </a:solidFill>
              <a:effectLst/>
              <a:uLnTx/>
              <a:uFillTx/>
              <a:latin typeface="Times New Roman" panose="02020603050405020304"/>
              <a:ea typeface="Calibri" panose="020F0502020204030204"/>
              <a:cs typeface="Times New Roman" panose="02020603050405020304"/>
            </a:endParaRPr>
          </a:p>
        </p:txBody>
      </p:sp>
      <p:pic>
        <p:nvPicPr>
          <p:cNvPr id="3" name="Picture 13" descr="C:\Users\Administrator\Downloads\37f6c7994f44b81ae155.jpg"/>
          <p:cNvPicPr>
            <a:picLocks noChangeAspect="1" noChangeArrowheads="1"/>
          </p:cNvPicPr>
          <p:nvPr/>
        </p:nvPicPr>
        <p:blipFill>
          <a:blip r:embed="rId2"/>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3"/>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1"/>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2"/>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1143000" y="30511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anose="02020603050405020304" pitchFamily="18" charset="0"/>
                <a:cs typeface="Times New Roman" panose="02020603050405020304" pitchFamily="18" charset="0"/>
              </a:rPr>
              <a:t>1. </a:t>
            </a:r>
            <a:r>
              <a:rPr lang="en-US" sz="2800" b="1" smtClean="0">
                <a:solidFill>
                  <a:srgbClr val="FF0000"/>
                </a:solidFill>
                <a:latin typeface="Times New Roman" panose="02020603050405020304" pitchFamily="18" charset="0"/>
                <a:cs typeface="Times New Roman" panose="02020603050405020304" pitchFamily="18" charset="0"/>
              </a:rPr>
              <a:t>KHÁM  PHÁ</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Nét</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hình</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màu</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trong</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bức</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tranh</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được</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thể</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hiện</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như</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thế</a:t>
            </a:r>
            <a:r>
              <a:rPr lang="fr-FR" sz="2000" b="1" dirty="0">
                <a:solidFill>
                  <a:srgbClr val="FF0000"/>
                </a:solidFill>
                <a:latin typeface="Times New Roman" panose="02020603050405020304" pitchFamily="18" charset="0"/>
                <a:cs typeface="Times New Roman" panose="02020603050405020304" pitchFamily="18" charset="0"/>
              </a:rPr>
              <a:t> </a:t>
            </a:r>
            <a:r>
              <a:rPr lang="fr-FR" sz="2000" b="1" dirty="0" err="1">
                <a:solidFill>
                  <a:srgbClr val="FF0000"/>
                </a:solidFill>
                <a:latin typeface="Times New Roman" panose="02020603050405020304" pitchFamily="18" charset="0"/>
                <a:cs typeface="Times New Roman" panose="02020603050405020304" pitchFamily="18" charset="0"/>
              </a:rPr>
              <a:t>nào</a:t>
            </a:r>
            <a:r>
              <a:rPr lang="fr-FR" sz="2000" b="1" dirty="0">
                <a:solidFill>
                  <a:srgbClr val="FF0000"/>
                </a:solidFill>
                <a:latin typeface="Times New Roman" panose="02020603050405020304" pitchFamily="18" charset="0"/>
                <a:cs typeface="Times New Roman" panose="02020603050405020304" pitchFamily="18" charset="0"/>
              </a:rPr>
              <a:t>?</a:t>
            </a:r>
            <a:endParaRPr lang="fr-FR" sz="2000" b="1" dirty="0">
              <a:solidFill>
                <a:srgbClr val="FF0000"/>
              </a:solidFill>
              <a:latin typeface="Times New Roman" panose="02020603050405020304" pitchFamily="18" charset="0"/>
              <a:cs typeface="Times New Roman" panose="02020603050405020304" pitchFamily="18" charset="0"/>
            </a:endParaRPr>
          </a:p>
          <a:p>
            <a:pPr indent="457200" algn="just">
              <a:lnSpc>
                <a:spcPct val="115000"/>
              </a:lnSpc>
              <a:spcBef>
                <a:spcPts val="600"/>
              </a:spcBef>
              <a:spcAft>
                <a:spcPts val="600"/>
              </a:spcAft>
            </a:pP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Nét</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hình</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màu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trong</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bức</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tranh</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được</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thể</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hiện</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bằng</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sự</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đan</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xen</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các</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yếu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tố</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màu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sắc</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màu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đậm</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màu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nhạt</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hài</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hòa</a:t>
            </a:r>
            <a:r>
              <a:rPr lang="fr-FR" sz="2000" dirty="0">
                <a:solidFill>
                  <a:srgbClr val="000000"/>
                </a:solidFill>
                <a:latin typeface="Times New Roman" panose="02020603050405020304"/>
                <a:ea typeface="Times New Roman" panose="02020603050405020304"/>
                <a:cs typeface="Times New Roman" panose="02020603050405020304"/>
              </a:rPr>
              <a:t>. Hai </a:t>
            </a:r>
            <a:r>
              <a:rPr lang="fr-FR" sz="2000" dirty="0" err="1">
                <a:solidFill>
                  <a:srgbClr val="000000"/>
                </a:solidFill>
                <a:latin typeface="Times New Roman" panose="02020603050405020304"/>
                <a:ea typeface="Times New Roman" panose="02020603050405020304"/>
                <a:cs typeface="Times New Roman" panose="02020603050405020304"/>
              </a:rPr>
              <a:t>bức</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tranh</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đều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gam</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màu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nóng</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đỏ</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vàng</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làm</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màu</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chủ</a:t>
            </a:r>
            <a:r>
              <a:rPr lang="fr-FR" sz="2000" dirty="0">
                <a:solidFill>
                  <a:srgbClr val="000000"/>
                </a:solidFill>
                <a:latin typeface="Times New Roman" panose="02020603050405020304"/>
                <a:ea typeface="Times New Roman" panose="02020603050405020304"/>
                <a:cs typeface="Times New Roman" panose="02020603050405020304"/>
              </a:rPr>
              <a:t> </a:t>
            </a:r>
            <a:r>
              <a:rPr lang="fr-FR" sz="2000" dirty="0" err="1">
                <a:solidFill>
                  <a:srgbClr val="000000"/>
                </a:solidFill>
                <a:latin typeface="Times New Roman" panose="02020603050405020304"/>
                <a:ea typeface="Times New Roman" panose="02020603050405020304"/>
                <a:cs typeface="Times New Roman" panose="02020603050405020304"/>
              </a:rPr>
              <a:t>đạo</a:t>
            </a:r>
            <a:r>
              <a:rPr lang="fr-FR" sz="2000" dirty="0">
                <a:solidFill>
                  <a:srgbClr val="000000"/>
                </a:solidFill>
                <a:latin typeface="Times New Roman" panose="02020603050405020304"/>
                <a:ea typeface="Times New Roman" panose="02020603050405020304"/>
                <a:cs typeface="Times New Roman" panose="02020603050405020304"/>
              </a:rPr>
              <a:t>).</a:t>
            </a:r>
            <a:endParaRPr lang="en-US" sz="2000" dirty="0">
              <a:latin typeface="Times New Roman" panose="02020603050405020304"/>
              <a:ea typeface="Calibri" panose="020F0502020204030204"/>
              <a:cs typeface="Times New Roman" panose="02020603050405020304"/>
            </a:endParaRPr>
          </a:p>
          <a:p>
            <a:pPr lvl="0" indent="457200" algn="just" fontAlgn="base">
              <a:lnSpc>
                <a:spcPct val="115000"/>
              </a:lnSpc>
              <a:spcBef>
                <a:spcPts val="600"/>
              </a:spcBef>
              <a:spcAft>
                <a:spcPts val="600"/>
              </a:spcAft>
            </a:pPr>
            <a:endParaRPr lang="fr-FR"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4782</Words>
  <Application>WPS Presentation</Application>
  <PresentationFormat>On-screen Show (4:3)</PresentationFormat>
  <Paragraphs>136</Paragraphs>
  <Slides>34</Slides>
  <Notes>0</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34</vt:i4>
      </vt:variant>
    </vt:vector>
  </HeadingPairs>
  <TitlesOfParts>
    <vt:vector size="52" baseType="lpstr">
      <vt:lpstr>Arial</vt:lpstr>
      <vt:lpstr>SimSun</vt:lpstr>
      <vt:lpstr>Wingdings</vt:lpstr>
      <vt:lpstr>VNI-Times</vt:lpstr>
      <vt:lpstr>Candara</vt:lpstr>
      <vt:lpstr>Symbol</vt:lpstr>
      <vt:lpstr>Times New Roman</vt:lpstr>
      <vt:lpstr>Times New Roman</vt:lpstr>
      <vt:lpstr>Calibri</vt:lpstr>
      <vt:lpstr>Microsoft YaHei</vt:lpstr>
      <vt:lpstr>Arial Unicode MS</vt:lpstr>
      <vt:lpstr>Calibri Light</vt:lpstr>
      <vt:lpstr>Calibri</vt:lpstr>
      <vt:lpstr>Segoe Print</vt:lpstr>
      <vt:lpstr>1_Office Theme</vt:lpstr>
      <vt:lpstr>Default Design</vt:lpstr>
      <vt:lpstr>6_Office Theme</vt:lpstr>
      <vt:lpstr>Waveform</vt:lpstr>
      <vt:lpstr>CHÀO MỪNG QUÝ THẦY CÔ  ĐẾN DỰ GIỜ   TIẾT MĨ THUẬT  LỚP  6</vt:lpstr>
      <vt:lpstr>               CHỦ ĐỀ       BIỂU CẢM CỦA MÀU SẮC          Bài 3: Tranh in hoa lá (2 tiết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ASUS</cp:lastModifiedBy>
  <cp:revision>177</cp:revision>
  <dcterms:created xsi:type="dcterms:W3CDTF">2021-08-09T06:40:00Z</dcterms:created>
  <dcterms:modified xsi:type="dcterms:W3CDTF">2023-10-06T08:36:52Z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0FE5BC45F7304C15B2EC584ED7E4F9A2_12</vt:lpwstr>
  </property>
  <property fmtid="{D5CDD505-2E9C-101B-9397-08002B2CF9AE}" pid="3" name="KSOProductBuildVer">
    <vt:lpwstr>1033-12.2.0.13215</vt:lpwstr>
  </property>
</Properties>
</file>