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8"/>
  </p:notesMasterIdLst>
  <p:sldIdLst>
    <p:sldId id="387" r:id="rId2"/>
    <p:sldId id="259" r:id="rId3"/>
    <p:sldId id="257" r:id="rId4"/>
    <p:sldId id="384" r:id="rId5"/>
    <p:sldId id="306" r:id="rId6"/>
    <p:sldId id="434" r:id="rId7"/>
    <p:sldId id="435" r:id="rId8"/>
    <p:sldId id="436" r:id="rId9"/>
    <p:sldId id="437" r:id="rId10"/>
    <p:sldId id="438" r:id="rId11"/>
    <p:sldId id="313" r:id="rId12"/>
    <p:sldId id="404" r:id="rId13"/>
    <p:sldId id="405" r:id="rId14"/>
    <p:sldId id="407" r:id="rId15"/>
    <p:sldId id="330" r:id="rId16"/>
    <p:sldId id="408" r:id="rId17"/>
    <p:sldId id="410" r:id="rId18"/>
    <p:sldId id="409" r:id="rId19"/>
    <p:sldId id="414" r:id="rId20"/>
    <p:sldId id="420" r:id="rId21"/>
    <p:sldId id="421" r:id="rId22"/>
    <p:sldId id="422" r:id="rId23"/>
    <p:sldId id="423" r:id="rId24"/>
    <p:sldId id="425" r:id="rId25"/>
    <p:sldId id="426" r:id="rId26"/>
    <p:sldId id="427" r:id="rId27"/>
    <p:sldId id="419" r:id="rId28"/>
    <p:sldId id="418" r:id="rId29"/>
    <p:sldId id="433" r:id="rId30"/>
    <p:sldId id="265" r:id="rId31"/>
    <p:sldId id="400" r:id="rId32"/>
    <p:sldId id="401" r:id="rId33"/>
    <p:sldId id="402" r:id="rId34"/>
    <p:sldId id="403" r:id="rId35"/>
    <p:sldId id="399" r:id="rId36"/>
    <p:sldId id="385" r:id="rId37"/>
  </p:sldIdLst>
  <p:sldSz cx="18288000" cy="10287000"/>
  <p:notesSz cx="6858000" cy="9144000"/>
  <p:embeddedFontLs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Cambria" panose="02040503050406030204" pitchFamily="18" charset="0"/>
      <p:regular r:id="rId43"/>
      <p:bold r:id="rId44"/>
      <p:italic r:id="rId45"/>
      <p:boldItalic r:id="rId46"/>
    </p:embeddedFont>
    <p:embeddedFont>
      <p:font typeface="Cambria Math" panose="02040503050406030204" pitchFamily="18" charset="0"/>
      <p:regular r:id="rId47"/>
    </p:embeddedFont>
    <p:embeddedFont>
      <p:font typeface="Euclid" panose="02020503060505020303" pitchFamily="18" charset="0"/>
      <p:regular r:id="rId48"/>
      <p:bold r:id="rId49"/>
      <p:italic r:id="rId50"/>
      <p:boldItalic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60" autoAdjust="0"/>
  </p:normalViewPr>
  <p:slideViewPr>
    <p:cSldViewPr>
      <p:cViewPr varScale="1">
        <p:scale>
          <a:sx n="72" d="100"/>
          <a:sy n="72" d="100"/>
        </p:scale>
        <p:origin x="65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8" Type="http://schemas.openxmlformats.org/officeDocument/2006/relationships/slide" Target="slides/slide7.xml"/><Relationship Id="rId51" Type="http://schemas.openxmlformats.org/officeDocument/2006/relationships/font" Target="fonts/font1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font" Target="fonts/font3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77A5CB-667E-4DF3-8461-350DEF112C79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299C29-D0A8-4F91-A547-30E989B717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745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97843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EB7EE2-04A2-4FB2-9625-C9C73AC4D32F}" type="slidenum">
              <a:rPr lang="en-US" altLang="en-US" smtClean="0"/>
              <a:pPr/>
              <a:t>17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95216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844330-D65E-433C-A90B-DC730FD555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9422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1109759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fetti Content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7470216E-CA87-491C-BBBE-DDFD70D768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94" t="34041" r="11052" b="45480"/>
          <a:stretch/>
        </p:blipFill>
        <p:spPr>
          <a:xfrm>
            <a:off x="-4572" y="52519"/>
            <a:ext cx="18297144" cy="1018196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D9303A2-B30A-054C-B809-053B909E12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7952" y="2993201"/>
            <a:ext cx="13712096" cy="923330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ctr" defTabSz="1399113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6000" b="1" i="0" kern="1200" cap="none" spc="-75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Section title with border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0F58DD1-3970-D84D-8040-EF33B0971D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94461" y="4891058"/>
            <a:ext cx="11699081" cy="2302136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27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Insert content here</a:t>
            </a:r>
          </a:p>
        </p:txBody>
      </p:sp>
    </p:spTree>
    <p:extLst>
      <p:ext uri="{BB962C8B-B14F-4D97-AF65-F5344CB8AC3E}">
        <p14:creationId xmlns:p14="http://schemas.microsoft.com/office/powerpoint/2010/main" val="126060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2243">
          <p15:clr>
            <a:srgbClr val="5ACBF0"/>
          </p15:clr>
        </p15:guide>
        <p15:guide id="4" orient="horz" pos="2488">
          <p15:clr>
            <a:srgbClr val="5ACBF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8.png"/><Relationship Id="rId7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slide" Target="slide34.xml"/><Relationship Id="rId7" Type="http://schemas.openxmlformats.org/officeDocument/2006/relationships/image" Target="../media/image59.png"/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0.png"/><Relationship Id="rId5" Type="http://schemas.openxmlformats.org/officeDocument/2006/relationships/image" Target="../media/image520.png"/><Relationship Id="rId4" Type="http://schemas.openxmlformats.org/officeDocument/2006/relationships/image" Target="../media/image5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slide" Target="slide34.xml"/><Relationship Id="rId7" Type="http://schemas.openxmlformats.org/officeDocument/2006/relationships/image" Target="../media/image65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8.png"/><Relationship Id="rId7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470.png"/><Relationship Id="rId7" Type="http://schemas.openxmlformats.org/officeDocument/2006/relationships/image" Target="../media/image55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0.png"/><Relationship Id="rId5" Type="http://schemas.openxmlformats.org/officeDocument/2006/relationships/image" Target="../media/image541.png"/><Relationship Id="rId10" Type="http://schemas.openxmlformats.org/officeDocument/2006/relationships/image" Target="../media/image58.png"/><Relationship Id="rId4" Type="http://schemas.openxmlformats.org/officeDocument/2006/relationships/image" Target="../media/image480.png"/><Relationship Id="rId9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wmf"/><Relationship Id="rId4" Type="http://schemas.openxmlformats.org/officeDocument/2006/relationships/oleObject" Target="../embeddings/oleObject2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image" Target="../media/image36.wmf"/><Relationship Id="rId18" Type="http://schemas.openxmlformats.org/officeDocument/2006/relationships/oleObject" Target="../embeddings/oleObject11.bin"/><Relationship Id="rId3" Type="http://schemas.openxmlformats.org/officeDocument/2006/relationships/image" Target="../media/image31.wmf"/><Relationship Id="rId21" Type="http://schemas.openxmlformats.org/officeDocument/2006/relationships/image" Target="../media/image40.wmf"/><Relationship Id="rId7" Type="http://schemas.openxmlformats.org/officeDocument/2006/relationships/image" Target="../media/image33.wmf"/><Relationship Id="rId12" Type="http://schemas.openxmlformats.org/officeDocument/2006/relationships/oleObject" Target="../embeddings/oleObject8.bin"/><Relationship Id="rId17" Type="http://schemas.openxmlformats.org/officeDocument/2006/relationships/image" Target="../media/image38.wmf"/><Relationship Id="rId2" Type="http://schemas.openxmlformats.org/officeDocument/2006/relationships/oleObject" Target="../embeddings/oleObject3.bin"/><Relationship Id="rId16" Type="http://schemas.openxmlformats.org/officeDocument/2006/relationships/oleObject" Target="../embeddings/oleObject10.bin"/><Relationship Id="rId20" Type="http://schemas.openxmlformats.org/officeDocument/2006/relationships/oleObject" Target="../embeddings/oleObject12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35.wmf"/><Relationship Id="rId5" Type="http://schemas.openxmlformats.org/officeDocument/2006/relationships/image" Target="../media/image32.wmf"/><Relationship Id="rId15" Type="http://schemas.openxmlformats.org/officeDocument/2006/relationships/image" Target="../media/image37.wmf"/><Relationship Id="rId10" Type="http://schemas.openxmlformats.org/officeDocument/2006/relationships/oleObject" Target="../embeddings/oleObject7.bin"/><Relationship Id="rId19" Type="http://schemas.openxmlformats.org/officeDocument/2006/relationships/image" Target="../media/image39.wmf"/><Relationship Id="rId4" Type="http://schemas.openxmlformats.org/officeDocument/2006/relationships/oleObject" Target="../embeddings/oleObject4.bin"/><Relationship Id="rId9" Type="http://schemas.openxmlformats.org/officeDocument/2006/relationships/image" Target="../media/image34.wmf"/><Relationship Id="rId14" Type="http://schemas.openxmlformats.org/officeDocument/2006/relationships/oleObject" Target="../embeddings/oleObject9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13" Type="http://schemas.openxmlformats.org/officeDocument/2006/relationships/image" Target="../media/image46.wmf"/><Relationship Id="rId18" Type="http://schemas.openxmlformats.org/officeDocument/2006/relationships/oleObject" Target="../embeddings/oleObject21.bin"/><Relationship Id="rId3" Type="http://schemas.openxmlformats.org/officeDocument/2006/relationships/image" Target="../media/image41.wmf"/><Relationship Id="rId7" Type="http://schemas.openxmlformats.org/officeDocument/2006/relationships/image" Target="../media/image43.wmf"/><Relationship Id="rId12" Type="http://schemas.openxmlformats.org/officeDocument/2006/relationships/oleObject" Target="../embeddings/oleObject18.bin"/><Relationship Id="rId17" Type="http://schemas.openxmlformats.org/officeDocument/2006/relationships/image" Target="../media/image48.wmf"/><Relationship Id="rId2" Type="http://schemas.openxmlformats.org/officeDocument/2006/relationships/oleObject" Target="../embeddings/oleObject13.bin"/><Relationship Id="rId16" Type="http://schemas.openxmlformats.org/officeDocument/2006/relationships/oleObject" Target="../embeddings/oleObject20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5.bin"/><Relationship Id="rId11" Type="http://schemas.openxmlformats.org/officeDocument/2006/relationships/image" Target="../media/image45.wmf"/><Relationship Id="rId5" Type="http://schemas.openxmlformats.org/officeDocument/2006/relationships/image" Target="../media/image42.wmf"/><Relationship Id="rId15" Type="http://schemas.openxmlformats.org/officeDocument/2006/relationships/image" Target="../media/image47.wmf"/><Relationship Id="rId10" Type="http://schemas.openxmlformats.org/officeDocument/2006/relationships/oleObject" Target="../embeddings/oleObject17.bin"/><Relationship Id="rId19" Type="http://schemas.openxmlformats.org/officeDocument/2006/relationships/image" Target="../media/image49.wmf"/><Relationship Id="rId4" Type="http://schemas.openxmlformats.org/officeDocument/2006/relationships/oleObject" Target="../embeddings/oleObject14.bin"/><Relationship Id="rId9" Type="http://schemas.openxmlformats.org/officeDocument/2006/relationships/image" Target="../media/image44.wmf"/><Relationship Id="rId14" Type="http://schemas.openxmlformats.org/officeDocument/2006/relationships/oleObject" Target="../embeddings/oleObject19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5.bin"/><Relationship Id="rId13" Type="http://schemas.openxmlformats.org/officeDocument/2006/relationships/image" Target="../media/image55.wmf"/><Relationship Id="rId18" Type="http://schemas.openxmlformats.org/officeDocument/2006/relationships/oleObject" Target="../embeddings/oleObject30.bin"/><Relationship Id="rId3" Type="http://schemas.openxmlformats.org/officeDocument/2006/relationships/image" Target="../media/image50.wmf"/><Relationship Id="rId21" Type="http://schemas.openxmlformats.org/officeDocument/2006/relationships/image" Target="../media/image59.wmf"/><Relationship Id="rId7" Type="http://schemas.openxmlformats.org/officeDocument/2006/relationships/image" Target="../media/image52.wmf"/><Relationship Id="rId12" Type="http://schemas.openxmlformats.org/officeDocument/2006/relationships/oleObject" Target="../embeddings/oleObject27.bin"/><Relationship Id="rId17" Type="http://schemas.openxmlformats.org/officeDocument/2006/relationships/image" Target="../media/image57.wmf"/><Relationship Id="rId2" Type="http://schemas.openxmlformats.org/officeDocument/2006/relationships/oleObject" Target="../embeddings/oleObject22.bin"/><Relationship Id="rId16" Type="http://schemas.openxmlformats.org/officeDocument/2006/relationships/oleObject" Target="../embeddings/oleObject29.bin"/><Relationship Id="rId20" Type="http://schemas.openxmlformats.org/officeDocument/2006/relationships/oleObject" Target="../embeddings/oleObject31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4.bin"/><Relationship Id="rId11" Type="http://schemas.openxmlformats.org/officeDocument/2006/relationships/image" Target="../media/image54.wmf"/><Relationship Id="rId5" Type="http://schemas.openxmlformats.org/officeDocument/2006/relationships/image" Target="../media/image51.wmf"/><Relationship Id="rId15" Type="http://schemas.openxmlformats.org/officeDocument/2006/relationships/image" Target="../media/image56.wmf"/><Relationship Id="rId23" Type="http://schemas.openxmlformats.org/officeDocument/2006/relationships/image" Target="../media/image60.wmf"/><Relationship Id="rId10" Type="http://schemas.openxmlformats.org/officeDocument/2006/relationships/oleObject" Target="../embeddings/oleObject26.bin"/><Relationship Id="rId19" Type="http://schemas.openxmlformats.org/officeDocument/2006/relationships/image" Target="../media/image58.wmf"/><Relationship Id="rId4" Type="http://schemas.openxmlformats.org/officeDocument/2006/relationships/oleObject" Target="../embeddings/oleObject23.bin"/><Relationship Id="rId9" Type="http://schemas.openxmlformats.org/officeDocument/2006/relationships/image" Target="../media/image53.wmf"/><Relationship Id="rId14" Type="http://schemas.openxmlformats.org/officeDocument/2006/relationships/oleObject" Target="../embeddings/oleObject28.bin"/><Relationship Id="rId22" Type="http://schemas.openxmlformats.org/officeDocument/2006/relationships/oleObject" Target="../embeddings/oleObject32.bin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6.wmf"/><Relationship Id="rId18" Type="http://schemas.openxmlformats.org/officeDocument/2006/relationships/oleObject" Target="../embeddings/oleObject41.bin"/><Relationship Id="rId26" Type="http://schemas.openxmlformats.org/officeDocument/2006/relationships/oleObject" Target="../embeddings/oleObject45.bin"/><Relationship Id="rId3" Type="http://schemas.openxmlformats.org/officeDocument/2006/relationships/image" Target="../media/image61.wmf"/><Relationship Id="rId21" Type="http://schemas.openxmlformats.org/officeDocument/2006/relationships/image" Target="../media/image70.wmf"/><Relationship Id="rId34" Type="http://schemas.openxmlformats.org/officeDocument/2006/relationships/image" Target="../media/image74.wmf"/><Relationship Id="rId7" Type="http://schemas.openxmlformats.org/officeDocument/2006/relationships/image" Target="../media/image63.wmf"/><Relationship Id="rId12" Type="http://schemas.openxmlformats.org/officeDocument/2006/relationships/oleObject" Target="../embeddings/oleObject38.bin"/><Relationship Id="rId17" Type="http://schemas.openxmlformats.org/officeDocument/2006/relationships/image" Target="../media/image68.wmf"/><Relationship Id="rId25" Type="http://schemas.openxmlformats.org/officeDocument/2006/relationships/image" Target="../media/image72.wmf"/><Relationship Id="rId33" Type="http://schemas.openxmlformats.org/officeDocument/2006/relationships/oleObject" Target="../embeddings/oleObject49.bin"/><Relationship Id="rId2" Type="http://schemas.openxmlformats.org/officeDocument/2006/relationships/oleObject" Target="../embeddings/oleObject33.bin"/><Relationship Id="rId16" Type="http://schemas.openxmlformats.org/officeDocument/2006/relationships/oleObject" Target="../embeddings/oleObject40.bin"/><Relationship Id="rId20" Type="http://schemas.openxmlformats.org/officeDocument/2006/relationships/oleObject" Target="../embeddings/oleObject42.bin"/><Relationship Id="rId29" Type="http://schemas.openxmlformats.org/officeDocument/2006/relationships/image" Target="../media/image51.wmf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5.bin"/><Relationship Id="rId11" Type="http://schemas.openxmlformats.org/officeDocument/2006/relationships/image" Target="../media/image65.wmf"/><Relationship Id="rId24" Type="http://schemas.openxmlformats.org/officeDocument/2006/relationships/oleObject" Target="../embeddings/oleObject44.bin"/><Relationship Id="rId32" Type="http://schemas.openxmlformats.org/officeDocument/2006/relationships/oleObject" Target="../embeddings/oleObject48.bin"/><Relationship Id="rId5" Type="http://schemas.openxmlformats.org/officeDocument/2006/relationships/image" Target="../media/image62.wmf"/><Relationship Id="rId15" Type="http://schemas.openxmlformats.org/officeDocument/2006/relationships/image" Target="../media/image67.wmf"/><Relationship Id="rId23" Type="http://schemas.openxmlformats.org/officeDocument/2006/relationships/image" Target="../media/image71.wmf"/><Relationship Id="rId28" Type="http://schemas.openxmlformats.org/officeDocument/2006/relationships/oleObject" Target="../embeddings/oleObject46.bin"/><Relationship Id="rId10" Type="http://schemas.openxmlformats.org/officeDocument/2006/relationships/oleObject" Target="../embeddings/oleObject37.bin"/><Relationship Id="rId19" Type="http://schemas.openxmlformats.org/officeDocument/2006/relationships/image" Target="../media/image69.wmf"/><Relationship Id="rId31" Type="http://schemas.openxmlformats.org/officeDocument/2006/relationships/image" Target="../media/image50.wmf"/><Relationship Id="rId4" Type="http://schemas.openxmlformats.org/officeDocument/2006/relationships/oleObject" Target="../embeddings/oleObject34.bin"/><Relationship Id="rId9" Type="http://schemas.openxmlformats.org/officeDocument/2006/relationships/image" Target="../media/image64.wmf"/><Relationship Id="rId14" Type="http://schemas.openxmlformats.org/officeDocument/2006/relationships/oleObject" Target="../embeddings/oleObject39.bin"/><Relationship Id="rId22" Type="http://schemas.openxmlformats.org/officeDocument/2006/relationships/oleObject" Target="../embeddings/oleObject43.bin"/><Relationship Id="rId27" Type="http://schemas.openxmlformats.org/officeDocument/2006/relationships/image" Target="../media/image73.wmf"/><Relationship Id="rId30" Type="http://schemas.openxmlformats.org/officeDocument/2006/relationships/oleObject" Target="../embeddings/oleObject47.bin"/><Relationship Id="rId8" Type="http://schemas.openxmlformats.org/officeDocument/2006/relationships/oleObject" Target="../embeddings/oleObject36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wmf"/><Relationship Id="rId2" Type="http://schemas.openxmlformats.org/officeDocument/2006/relationships/oleObject" Target="../embeddings/oleObject50.bin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wmf"/><Relationship Id="rId2" Type="http://schemas.openxmlformats.org/officeDocument/2006/relationships/oleObject" Target="../embeddings/oleObject51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5.bin"/><Relationship Id="rId13" Type="http://schemas.openxmlformats.org/officeDocument/2006/relationships/image" Target="../media/image83.wmf"/><Relationship Id="rId18" Type="http://schemas.openxmlformats.org/officeDocument/2006/relationships/oleObject" Target="../embeddings/oleObject60.bin"/><Relationship Id="rId3" Type="http://schemas.openxmlformats.org/officeDocument/2006/relationships/image" Target="../media/image78.wmf"/><Relationship Id="rId7" Type="http://schemas.openxmlformats.org/officeDocument/2006/relationships/image" Target="../media/image80.wmf"/><Relationship Id="rId12" Type="http://schemas.openxmlformats.org/officeDocument/2006/relationships/oleObject" Target="../embeddings/oleObject57.bin"/><Relationship Id="rId17" Type="http://schemas.openxmlformats.org/officeDocument/2006/relationships/image" Target="../media/image85.wmf"/><Relationship Id="rId2" Type="http://schemas.openxmlformats.org/officeDocument/2006/relationships/oleObject" Target="../embeddings/oleObject52.bin"/><Relationship Id="rId16" Type="http://schemas.openxmlformats.org/officeDocument/2006/relationships/oleObject" Target="../embeddings/oleObject59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54.bin"/><Relationship Id="rId11" Type="http://schemas.openxmlformats.org/officeDocument/2006/relationships/image" Target="../media/image82.wmf"/><Relationship Id="rId5" Type="http://schemas.openxmlformats.org/officeDocument/2006/relationships/image" Target="../media/image79.wmf"/><Relationship Id="rId15" Type="http://schemas.openxmlformats.org/officeDocument/2006/relationships/image" Target="../media/image84.wmf"/><Relationship Id="rId10" Type="http://schemas.openxmlformats.org/officeDocument/2006/relationships/oleObject" Target="../embeddings/oleObject56.bin"/><Relationship Id="rId4" Type="http://schemas.openxmlformats.org/officeDocument/2006/relationships/oleObject" Target="../embeddings/oleObject53.bin"/><Relationship Id="rId9" Type="http://schemas.openxmlformats.org/officeDocument/2006/relationships/image" Target="../media/image81.wmf"/><Relationship Id="rId14" Type="http://schemas.openxmlformats.org/officeDocument/2006/relationships/oleObject" Target="../embeddings/oleObject58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4.bin"/><Relationship Id="rId13" Type="http://schemas.openxmlformats.org/officeDocument/2006/relationships/image" Target="../media/image91.wmf"/><Relationship Id="rId18" Type="http://schemas.openxmlformats.org/officeDocument/2006/relationships/oleObject" Target="../embeddings/oleObject69.bin"/><Relationship Id="rId3" Type="http://schemas.openxmlformats.org/officeDocument/2006/relationships/image" Target="../media/image86.wmf"/><Relationship Id="rId7" Type="http://schemas.openxmlformats.org/officeDocument/2006/relationships/image" Target="../media/image88.wmf"/><Relationship Id="rId12" Type="http://schemas.openxmlformats.org/officeDocument/2006/relationships/oleObject" Target="../embeddings/oleObject66.bin"/><Relationship Id="rId17" Type="http://schemas.openxmlformats.org/officeDocument/2006/relationships/image" Target="../media/image93.wmf"/><Relationship Id="rId2" Type="http://schemas.openxmlformats.org/officeDocument/2006/relationships/oleObject" Target="../embeddings/oleObject61.bin"/><Relationship Id="rId16" Type="http://schemas.openxmlformats.org/officeDocument/2006/relationships/oleObject" Target="../embeddings/oleObject68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63.bin"/><Relationship Id="rId11" Type="http://schemas.openxmlformats.org/officeDocument/2006/relationships/image" Target="../media/image90.wmf"/><Relationship Id="rId5" Type="http://schemas.openxmlformats.org/officeDocument/2006/relationships/image" Target="../media/image87.wmf"/><Relationship Id="rId15" Type="http://schemas.openxmlformats.org/officeDocument/2006/relationships/image" Target="../media/image92.wmf"/><Relationship Id="rId10" Type="http://schemas.openxmlformats.org/officeDocument/2006/relationships/oleObject" Target="../embeddings/oleObject65.bin"/><Relationship Id="rId19" Type="http://schemas.openxmlformats.org/officeDocument/2006/relationships/image" Target="../media/image94.wmf"/><Relationship Id="rId4" Type="http://schemas.openxmlformats.org/officeDocument/2006/relationships/oleObject" Target="../embeddings/oleObject62.bin"/><Relationship Id="rId9" Type="http://schemas.openxmlformats.org/officeDocument/2006/relationships/image" Target="../media/image89.wmf"/><Relationship Id="rId14" Type="http://schemas.openxmlformats.org/officeDocument/2006/relationships/oleObject" Target="../embeddings/oleObject67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wmf"/><Relationship Id="rId13" Type="http://schemas.openxmlformats.org/officeDocument/2006/relationships/oleObject" Target="../embeddings/oleObject75.bin"/><Relationship Id="rId18" Type="http://schemas.openxmlformats.org/officeDocument/2006/relationships/image" Target="../media/image103.wmf"/><Relationship Id="rId3" Type="http://schemas.openxmlformats.org/officeDocument/2006/relationships/image" Target="../media/image95.wmf"/><Relationship Id="rId7" Type="http://schemas.openxmlformats.org/officeDocument/2006/relationships/oleObject" Target="../embeddings/oleObject72.bin"/><Relationship Id="rId12" Type="http://schemas.openxmlformats.org/officeDocument/2006/relationships/image" Target="../media/image100.wmf"/><Relationship Id="rId17" Type="http://schemas.openxmlformats.org/officeDocument/2006/relationships/oleObject" Target="../embeddings/oleObject77.bin"/><Relationship Id="rId2" Type="http://schemas.openxmlformats.org/officeDocument/2006/relationships/oleObject" Target="../embeddings/oleObject70.bin"/><Relationship Id="rId16" Type="http://schemas.openxmlformats.org/officeDocument/2006/relationships/image" Target="../media/image102.wmf"/><Relationship Id="rId20" Type="http://schemas.openxmlformats.org/officeDocument/2006/relationships/image" Target="../media/image104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wmf"/><Relationship Id="rId11" Type="http://schemas.openxmlformats.org/officeDocument/2006/relationships/oleObject" Target="../embeddings/oleObject74.bin"/><Relationship Id="rId5" Type="http://schemas.openxmlformats.org/officeDocument/2006/relationships/oleObject" Target="../embeddings/oleObject71.bin"/><Relationship Id="rId15" Type="http://schemas.openxmlformats.org/officeDocument/2006/relationships/oleObject" Target="../embeddings/oleObject76.bin"/><Relationship Id="rId10" Type="http://schemas.openxmlformats.org/officeDocument/2006/relationships/image" Target="../media/image99.wmf"/><Relationship Id="rId19" Type="http://schemas.openxmlformats.org/officeDocument/2006/relationships/oleObject" Target="../embeddings/oleObject78.bin"/><Relationship Id="rId4" Type="http://schemas.openxmlformats.org/officeDocument/2006/relationships/image" Target="../media/image96.png"/><Relationship Id="rId9" Type="http://schemas.openxmlformats.org/officeDocument/2006/relationships/oleObject" Target="../embeddings/oleObject73.bin"/><Relationship Id="rId14" Type="http://schemas.openxmlformats.org/officeDocument/2006/relationships/image" Target="../media/image101.w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1.bin"/><Relationship Id="rId13" Type="http://schemas.openxmlformats.org/officeDocument/2006/relationships/oleObject" Target="../embeddings/oleObject83.bin"/><Relationship Id="rId18" Type="http://schemas.openxmlformats.org/officeDocument/2006/relationships/image" Target="../media/image111.wmf"/><Relationship Id="rId3" Type="http://schemas.openxmlformats.org/officeDocument/2006/relationships/image" Target="../media/image105.wmf"/><Relationship Id="rId7" Type="http://schemas.openxmlformats.org/officeDocument/2006/relationships/image" Target="../media/image139.png"/><Relationship Id="rId12" Type="http://schemas.openxmlformats.org/officeDocument/2006/relationships/image" Target="../media/image140.png"/><Relationship Id="rId17" Type="http://schemas.openxmlformats.org/officeDocument/2006/relationships/oleObject" Target="../embeddings/oleObject85.bin"/><Relationship Id="rId2" Type="http://schemas.openxmlformats.org/officeDocument/2006/relationships/oleObject" Target="../embeddings/oleObject79.bin"/><Relationship Id="rId16" Type="http://schemas.openxmlformats.org/officeDocument/2006/relationships/image" Target="../media/image110.wmf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08.wmf"/><Relationship Id="rId5" Type="http://schemas.openxmlformats.org/officeDocument/2006/relationships/image" Target="../media/image106.wmf"/><Relationship Id="rId15" Type="http://schemas.openxmlformats.org/officeDocument/2006/relationships/oleObject" Target="../embeddings/oleObject84.bin"/><Relationship Id="rId10" Type="http://schemas.openxmlformats.org/officeDocument/2006/relationships/oleObject" Target="../embeddings/oleObject82.bin"/><Relationship Id="rId19" Type="http://schemas.openxmlformats.org/officeDocument/2006/relationships/image" Target="../media/image141.png"/><Relationship Id="rId4" Type="http://schemas.openxmlformats.org/officeDocument/2006/relationships/oleObject" Target="../embeddings/oleObject80.bin"/><Relationship Id="rId9" Type="http://schemas.openxmlformats.org/officeDocument/2006/relationships/image" Target="../media/image107.wmf"/><Relationship Id="rId14" Type="http://schemas.openxmlformats.org/officeDocument/2006/relationships/image" Target="../media/image109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wmf"/><Relationship Id="rId2" Type="http://schemas.openxmlformats.org/officeDocument/2006/relationships/image" Target="../media/image112.w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svg"/><Relationship Id="rId10" Type="http://schemas.openxmlformats.org/officeDocument/2006/relationships/image" Target="../media/image14.sv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13" Type="http://schemas.microsoft.com/office/2007/relationships/hdphoto" Target="../media/hdphoto3.wdp"/><Relationship Id="rId18" Type="http://schemas.openxmlformats.org/officeDocument/2006/relationships/image" Target="../media/image130.png"/><Relationship Id="rId3" Type="http://schemas.openxmlformats.org/officeDocument/2006/relationships/image" Target="../media/image119.jpeg"/><Relationship Id="rId7" Type="http://schemas.openxmlformats.org/officeDocument/2006/relationships/image" Target="../media/image123.png"/><Relationship Id="rId12" Type="http://schemas.openxmlformats.org/officeDocument/2006/relationships/image" Target="../media/image127.png"/><Relationship Id="rId17" Type="http://schemas.microsoft.com/office/2007/relationships/hdphoto" Target="../media/hdphoto5.wdp"/><Relationship Id="rId2" Type="http://schemas.openxmlformats.org/officeDocument/2006/relationships/audio" Target="../media/audio2.wav"/><Relationship Id="rId16" Type="http://schemas.openxmlformats.org/officeDocument/2006/relationships/image" Target="../media/image1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png"/><Relationship Id="rId11" Type="http://schemas.microsoft.com/office/2007/relationships/hdphoto" Target="../media/hdphoto2.wdp"/><Relationship Id="rId5" Type="http://schemas.openxmlformats.org/officeDocument/2006/relationships/image" Target="../media/image121.png"/><Relationship Id="rId15" Type="http://schemas.microsoft.com/office/2007/relationships/hdphoto" Target="../media/hdphoto4.wdp"/><Relationship Id="rId10" Type="http://schemas.openxmlformats.org/officeDocument/2006/relationships/image" Target="../media/image126.png"/><Relationship Id="rId19" Type="http://schemas.microsoft.com/office/2007/relationships/hdphoto" Target="../media/hdphoto6.wdp"/><Relationship Id="rId4" Type="http://schemas.openxmlformats.org/officeDocument/2006/relationships/image" Target="../media/image120.png"/><Relationship Id="rId9" Type="http://schemas.openxmlformats.org/officeDocument/2006/relationships/image" Target="../media/image125.png"/><Relationship Id="rId14" Type="http://schemas.openxmlformats.org/officeDocument/2006/relationships/image" Target="../media/image12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13" Type="http://schemas.openxmlformats.org/officeDocument/2006/relationships/image" Target="../media/image133.png"/><Relationship Id="rId18" Type="http://schemas.microsoft.com/office/2007/relationships/hdphoto" Target="../media/hdphoto8.wdp"/><Relationship Id="rId26" Type="http://schemas.microsoft.com/office/2007/relationships/hdphoto" Target="../media/hdphoto11.wdp"/><Relationship Id="rId3" Type="http://schemas.openxmlformats.org/officeDocument/2006/relationships/audio" Target="../media/audio3.wav"/><Relationship Id="rId21" Type="http://schemas.openxmlformats.org/officeDocument/2006/relationships/image" Target="../media/image130.png"/><Relationship Id="rId7" Type="http://schemas.openxmlformats.org/officeDocument/2006/relationships/image" Target="../media/image121.png"/><Relationship Id="rId12" Type="http://schemas.openxmlformats.org/officeDocument/2006/relationships/image" Target="../media/image125.png"/><Relationship Id="rId17" Type="http://schemas.openxmlformats.org/officeDocument/2006/relationships/image" Target="../media/image134.png"/><Relationship Id="rId25" Type="http://schemas.openxmlformats.org/officeDocument/2006/relationships/image" Target="../media/image137.png"/><Relationship Id="rId2" Type="http://schemas.openxmlformats.org/officeDocument/2006/relationships/slideLayout" Target="../slideLayouts/slideLayout7.xml"/><Relationship Id="rId16" Type="http://schemas.microsoft.com/office/2007/relationships/hdphoto" Target="../media/hdphoto3.wdp"/><Relationship Id="rId20" Type="http://schemas.microsoft.com/office/2007/relationships/hdphoto" Target="../media/hdphoto9.wdp"/><Relationship Id="rId29" Type="http://schemas.openxmlformats.org/officeDocument/2006/relationships/image" Target="../media/image142.png"/><Relationship Id="rId1" Type="http://schemas.openxmlformats.org/officeDocument/2006/relationships/tags" Target="../tags/tag2.xml"/><Relationship Id="rId6" Type="http://schemas.openxmlformats.org/officeDocument/2006/relationships/image" Target="../media/image120.png"/><Relationship Id="rId11" Type="http://schemas.openxmlformats.org/officeDocument/2006/relationships/image" Target="../media/image124.png"/><Relationship Id="rId24" Type="http://schemas.microsoft.com/office/2007/relationships/hdphoto" Target="../media/hdphoto10.wdp"/><Relationship Id="rId5" Type="http://schemas.openxmlformats.org/officeDocument/2006/relationships/image" Target="../media/image119.jpeg"/><Relationship Id="rId15" Type="http://schemas.openxmlformats.org/officeDocument/2006/relationships/image" Target="../media/image127.png"/><Relationship Id="rId23" Type="http://schemas.openxmlformats.org/officeDocument/2006/relationships/image" Target="../media/image136.png"/><Relationship Id="rId28" Type="http://schemas.microsoft.com/office/2007/relationships/hdphoto" Target="../media/hdphoto12.wdp"/><Relationship Id="rId10" Type="http://schemas.openxmlformats.org/officeDocument/2006/relationships/image" Target="../media/image132.png"/><Relationship Id="rId19" Type="http://schemas.openxmlformats.org/officeDocument/2006/relationships/image" Target="../media/image135.png"/><Relationship Id="rId4" Type="http://schemas.openxmlformats.org/officeDocument/2006/relationships/audio" Target="../media/audio1.wav"/><Relationship Id="rId9" Type="http://schemas.openxmlformats.org/officeDocument/2006/relationships/image" Target="../media/image123.png"/><Relationship Id="rId14" Type="http://schemas.microsoft.com/office/2007/relationships/hdphoto" Target="../media/hdphoto7.wdp"/><Relationship Id="rId22" Type="http://schemas.microsoft.com/office/2007/relationships/hdphoto" Target="../media/hdphoto6.wdp"/><Relationship Id="rId27" Type="http://schemas.openxmlformats.org/officeDocument/2006/relationships/image" Target="../media/image138.png"/><Relationship Id="rId30" Type="http://schemas.microsoft.com/office/2007/relationships/hdphoto" Target="../media/hdphoto13.wdp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image" Target="../media/image144.svg"/><Relationship Id="rId7" Type="http://schemas.openxmlformats.org/officeDocument/2006/relationships/image" Target="../media/image146.sv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8.png"/><Relationship Id="rId7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0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7" Type="http://schemas.openxmlformats.org/officeDocument/2006/relationships/image" Target="../media/image25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0" y="1"/>
            <a:ext cx="6005946" cy="10604183"/>
          </a:xfrm>
          <a:custGeom>
            <a:avLst/>
            <a:gdLst>
              <a:gd name="connsiteX0" fmla="*/ 0 w 5238"/>
              <a:gd name="connsiteY0" fmla="*/ 0 h 10800"/>
              <a:gd name="connsiteX1" fmla="*/ 2613 w 5238"/>
              <a:gd name="connsiteY1" fmla="*/ 1881 h 10800"/>
              <a:gd name="connsiteX2" fmla="*/ 4121 w 5238"/>
              <a:gd name="connsiteY2" fmla="*/ 2919 h 10800"/>
              <a:gd name="connsiteX3" fmla="*/ 3551 w 5238"/>
              <a:gd name="connsiteY3" fmla="*/ 4243 h 10800"/>
              <a:gd name="connsiteX4" fmla="*/ 5176 w 5238"/>
              <a:gd name="connsiteY4" fmla="*/ 5315 h 10800"/>
              <a:gd name="connsiteX5" fmla="*/ 4087 w 5238"/>
              <a:gd name="connsiteY5" fmla="*/ 5935 h 10800"/>
              <a:gd name="connsiteX6" fmla="*/ 3568 w 5238"/>
              <a:gd name="connsiteY6" fmla="*/ 7510 h 10800"/>
              <a:gd name="connsiteX7" fmla="*/ 4690 w 5238"/>
              <a:gd name="connsiteY7" fmla="*/ 8817 h 10800"/>
              <a:gd name="connsiteX8" fmla="*/ 3048 w 5238"/>
              <a:gd name="connsiteY8" fmla="*/ 9604 h 10800"/>
              <a:gd name="connsiteX9" fmla="*/ 0 w 5238"/>
              <a:gd name="connsiteY9" fmla="*/ 10800 h 10800"/>
              <a:gd name="connsiteX10" fmla="*/ 0 w 5238"/>
              <a:gd name="connsiteY10" fmla="*/ 0 h 1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38" h="10800">
                <a:moveTo>
                  <a:pt x="0" y="0"/>
                </a:moveTo>
                <a:cubicBezTo>
                  <a:pt x="1200" y="331"/>
                  <a:pt x="3651" y="574"/>
                  <a:pt x="2613" y="1881"/>
                </a:cubicBezTo>
                <a:cubicBezTo>
                  <a:pt x="3853" y="2970"/>
                  <a:pt x="3272" y="2640"/>
                  <a:pt x="4121" y="2919"/>
                </a:cubicBezTo>
                <a:cubicBezTo>
                  <a:pt x="4774" y="3288"/>
                  <a:pt x="3411" y="3813"/>
                  <a:pt x="3551" y="4243"/>
                </a:cubicBezTo>
                <a:cubicBezTo>
                  <a:pt x="4070" y="5567"/>
                  <a:pt x="5483" y="4684"/>
                  <a:pt x="5176" y="5315"/>
                </a:cubicBezTo>
                <a:cubicBezTo>
                  <a:pt x="5478" y="6353"/>
                  <a:pt x="4606" y="5628"/>
                  <a:pt x="4087" y="5935"/>
                </a:cubicBezTo>
                <a:cubicBezTo>
                  <a:pt x="5310" y="6622"/>
                  <a:pt x="3333" y="6940"/>
                  <a:pt x="3568" y="7510"/>
                </a:cubicBezTo>
                <a:cubicBezTo>
                  <a:pt x="4673" y="7091"/>
                  <a:pt x="4495" y="8677"/>
                  <a:pt x="4690" y="8817"/>
                </a:cubicBezTo>
                <a:cubicBezTo>
                  <a:pt x="4143" y="9079"/>
                  <a:pt x="3836" y="10191"/>
                  <a:pt x="3048" y="9604"/>
                </a:cubicBezTo>
                <a:cubicBezTo>
                  <a:pt x="2177" y="10827"/>
                  <a:pt x="1016" y="10401"/>
                  <a:pt x="0" y="1080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zh-CN" altLang="en-US" sz="2700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4" name="任意多边形 3"/>
          <p:cNvSpPr/>
          <p:nvPr/>
        </p:nvSpPr>
        <p:spPr>
          <a:xfrm>
            <a:off x="-9267" y="0"/>
            <a:ext cx="4994963" cy="10287000"/>
          </a:xfrm>
          <a:custGeom>
            <a:avLst/>
            <a:gdLst>
              <a:gd name="connsiteX0" fmla="*/ 0 w 5238"/>
              <a:gd name="connsiteY0" fmla="*/ 0 h 10800"/>
              <a:gd name="connsiteX1" fmla="*/ 2613 w 5238"/>
              <a:gd name="connsiteY1" fmla="*/ 1881 h 10800"/>
              <a:gd name="connsiteX2" fmla="*/ 4121 w 5238"/>
              <a:gd name="connsiteY2" fmla="*/ 2919 h 10800"/>
              <a:gd name="connsiteX3" fmla="*/ 3551 w 5238"/>
              <a:gd name="connsiteY3" fmla="*/ 4243 h 10800"/>
              <a:gd name="connsiteX4" fmla="*/ 5176 w 5238"/>
              <a:gd name="connsiteY4" fmla="*/ 5315 h 10800"/>
              <a:gd name="connsiteX5" fmla="*/ 4087 w 5238"/>
              <a:gd name="connsiteY5" fmla="*/ 5935 h 10800"/>
              <a:gd name="connsiteX6" fmla="*/ 3568 w 5238"/>
              <a:gd name="connsiteY6" fmla="*/ 7510 h 10800"/>
              <a:gd name="connsiteX7" fmla="*/ 4690 w 5238"/>
              <a:gd name="connsiteY7" fmla="*/ 8817 h 10800"/>
              <a:gd name="connsiteX8" fmla="*/ 3048 w 5238"/>
              <a:gd name="connsiteY8" fmla="*/ 9604 h 10800"/>
              <a:gd name="connsiteX9" fmla="*/ 0 w 5238"/>
              <a:gd name="connsiteY9" fmla="*/ 10800 h 10800"/>
              <a:gd name="connsiteX10" fmla="*/ 0 w 5238"/>
              <a:gd name="connsiteY10" fmla="*/ 0 h 1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38" h="10800">
                <a:moveTo>
                  <a:pt x="0" y="0"/>
                </a:moveTo>
                <a:cubicBezTo>
                  <a:pt x="1200" y="331"/>
                  <a:pt x="3651" y="574"/>
                  <a:pt x="2613" y="1881"/>
                </a:cubicBezTo>
                <a:cubicBezTo>
                  <a:pt x="3853" y="2970"/>
                  <a:pt x="3272" y="2640"/>
                  <a:pt x="4121" y="2919"/>
                </a:cubicBezTo>
                <a:cubicBezTo>
                  <a:pt x="4774" y="3288"/>
                  <a:pt x="3411" y="3813"/>
                  <a:pt x="3551" y="4243"/>
                </a:cubicBezTo>
                <a:cubicBezTo>
                  <a:pt x="4070" y="5567"/>
                  <a:pt x="5483" y="4684"/>
                  <a:pt x="5176" y="5315"/>
                </a:cubicBezTo>
                <a:cubicBezTo>
                  <a:pt x="5478" y="6353"/>
                  <a:pt x="4606" y="5628"/>
                  <a:pt x="4087" y="5935"/>
                </a:cubicBezTo>
                <a:cubicBezTo>
                  <a:pt x="5310" y="6622"/>
                  <a:pt x="3333" y="6940"/>
                  <a:pt x="3568" y="7510"/>
                </a:cubicBezTo>
                <a:cubicBezTo>
                  <a:pt x="4673" y="7091"/>
                  <a:pt x="4495" y="8677"/>
                  <a:pt x="4690" y="8817"/>
                </a:cubicBezTo>
                <a:cubicBezTo>
                  <a:pt x="4143" y="9079"/>
                  <a:pt x="3836" y="10191"/>
                  <a:pt x="3048" y="9604"/>
                </a:cubicBezTo>
                <a:cubicBezTo>
                  <a:pt x="2177" y="10827"/>
                  <a:pt x="1016" y="10401"/>
                  <a:pt x="0" y="10800"/>
                </a:cubicBezTo>
                <a:lnTo>
                  <a:pt x="0" y="0"/>
                </a:lnTo>
                <a:close/>
              </a:path>
            </a:pathLst>
          </a:custGeom>
          <a:solidFill>
            <a:srgbClr val="82C7F1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zh-CN" altLang="en-US" sz="2700" dirty="0">
              <a:solidFill>
                <a:prstClr val="white"/>
              </a:solidFill>
              <a:latin typeface="Arial"/>
              <a:ea typeface="微软雅黑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7791B96-74A4-728B-9FFC-BCBB10C89B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578"/>
          <a:stretch/>
        </p:blipFill>
        <p:spPr>
          <a:xfrm>
            <a:off x="262143" y="-1268871"/>
            <a:ext cx="6567963" cy="11555871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51769B7C-E50A-74FF-DECF-55015F4BA99B}"/>
              </a:ext>
            </a:extLst>
          </p:cNvPr>
          <p:cNvGrpSpPr/>
          <p:nvPr/>
        </p:nvGrpSpPr>
        <p:grpSpPr>
          <a:xfrm>
            <a:off x="-1917402" y="8051562"/>
            <a:ext cx="22122803" cy="2237865"/>
            <a:chOff x="-2419622" y="5397105"/>
            <a:chExt cx="14748535" cy="1491910"/>
          </a:xfrm>
        </p:grpSpPr>
        <p:pic>
          <p:nvPicPr>
            <p:cNvPr id="33" name="图片 16">
              <a:extLst>
                <a:ext uri="{FF2B5EF4-FFF2-40B4-BE49-F238E27FC236}">
                  <a16:creationId xmlns:a16="http://schemas.microsoft.com/office/drawing/2014/main" id="{F00D32FF-93D5-14F2-E28D-F54C819115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568"/>
            <a:stretch/>
          </p:blipFill>
          <p:spPr>
            <a:xfrm flipH="1">
              <a:off x="-2419622" y="5397299"/>
              <a:ext cx="8603674" cy="1491716"/>
            </a:xfrm>
            <a:prstGeom prst="rect">
              <a:avLst/>
            </a:prstGeom>
          </p:spPr>
        </p:pic>
        <p:pic>
          <p:nvPicPr>
            <p:cNvPr id="30" name="图片 16">
              <a:extLst>
                <a:ext uri="{FF2B5EF4-FFF2-40B4-BE49-F238E27FC236}">
                  <a16:creationId xmlns:a16="http://schemas.microsoft.com/office/drawing/2014/main" id="{0889D413-7EB0-6D52-6B3B-A6624F5ADD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568"/>
            <a:stretch/>
          </p:blipFill>
          <p:spPr>
            <a:xfrm flipH="1">
              <a:off x="3725239" y="5397105"/>
              <a:ext cx="8603674" cy="1491716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7518422" y="746496"/>
            <a:ext cx="8291052" cy="7478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1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1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1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1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1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1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1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1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1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1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1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1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1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04723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98098" y="-9944100"/>
            <a:ext cx="23116619" cy="15040267"/>
            <a:chOff x="0" y="0"/>
            <a:chExt cx="30822159" cy="2005369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216201" cy="9274164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0"/>
              <a:ext cx="9216201" cy="9274164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0"/>
              <a:ext cx="9216201" cy="927416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0779525"/>
              <a:ext cx="9216201" cy="9274164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10779525"/>
              <a:ext cx="9216201" cy="9274164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10779525"/>
              <a:ext cx="9216201" cy="9274164"/>
            </a:xfrm>
            <a:prstGeom prst="rect">
              <a:avLst/>
            </a:prstGeom>
          </p:spPr>
        </p:pic>
      </p:grpSp>
      <p:sp>
        <p:nvSpPr>
          <p:cNvPr id="10" name="TextBox 10"/>
          <p:cNvSpPr txBox="1"/>
          <p:nvPr/>
        </p:nvSpPr>
        <p:spPr>
          <a:xfrm>
            <a:off x="573912" y="1015625"/>
            <a:ext cx="16571088" cy="1205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3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323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TRÒ CHƠI TRẮC NGHIỆM</a:t>
            </a:r>
          </a:p>
        </p:txBody>
      </p:sp>
      <p:sp>
        <p:nvSpPr>
          <p:cNvPr id="26" name="Freeform 5"/>
          <p:cNvSpPr/>
          <p:nvPr/>
        </p:nvSpPr>
        <p:spPr>
          <a:xfrm>
            <a:off x="911369" y="2857500"/>
            <a:ext cx="16614631" cy="2378317"/>
          </a:xfrm>
          <a:custGeom>
            <a:avLst/>
            <a:gdLst/>
            <a:ahLst/>
            <a:cxnLst/>
            <a:rect l="l" t="t" r="r" b="b"/>
            <a:pathLst>
              <a:path w="5974562" h="6012840">
                <a:moveTo>
                  <a:pt x="5881853" y="6012840"/>
                </a:moveTo>
                <a:lnTo>
                  <a:pt x="92710" y="6012840"/>
                </a:lnTo>
                <a:cubicBezTo>
                  <a:pt x="41910" y="6012840"/>
                  <a:pt x="0" y="5970931"/>
                  <a:pt x="0" y="5920131"/>
                </a:cubicBezTo>
                <a:lnTo>
                  <a:pt x="0" y="92710"/>
                </a:lnTo>
                <a:cubicBezTo>
                  <a:pt x="0" y="41910"/>
                  <a:pt x="41910" y="0"/>
                  <a:pt x="92710" y="0"/>
                </a:cubicBezTo>
                <a:lnTo>
                  <a:pt x="5880583" y="0"/>
                </a:lnTo>
                <a:cubicBezTo>
                  <a:pt x="5931383" y="0"/>
                  <a:pt x="5973292" y="41910"/>
                  <a:pt x="5973292" y="92710"/>
                </a:cubicBezTo>
                <a:lnTo>
                  <a:pt x="5973292" y="5918860"/>
                </a:lnTo>
                <a:cubicBezTo>
                  <a:pt x="5974562" y="5970931"/>
                  <a:pt x="5932653" y="6012840"/>
                  <a:pt x="5881853" y="6012840"/>
                </a:cubicBezTo>
                <a:close/>
              </a:path>
            </a:pathLst>
          </a:custGeom>
          <a:solidFill>
            <a:schemeClr val="accent5"/>
          </a:solid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911369" y="2972507"/>
                <a:ext cx="16609188" cy="21236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1371600">
                  <a:defRPr/>
                </a:pPr>
                <a:r>
                  <a:rPr kumimoji="0" lang="nl-NL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 5. </a:t>
                </a:r>
                <a:r>
                  <a:rPr lang="en-US" sz="4400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Một </a:t>
                </a:r>
                <a:r>
                  <a:rPr lang="en-US" sz="4400" b="1" dirty="0" err="1">
                    <a:solidFill>
                      <a:schemeClr val="bg1"/>
                    </a:solidFill>
                    <a:latin typeface="Arial" panose="020B0604020202020204" pitchFamily="34" charset="0"/>
                  </a:rPr>
                  <a:t>vật</a:t>
                </a:r>
                <a:r>
                  <a:rPr lang="en-US" sz="4400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  <a:latin typeface="Arial" panose="020B0604020202020204" pitchFamily="34" charset="0"/>
                  </a:rPr>
                  <a:t>rơi</a:t>
                </a:r>
                <a:r>
                  <a:rPr lang="en-US" sz="4400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  <a:latin typeface="Arial" panose="020B0604020202020204" pitchFamily="34" charset="0"/>
                  </a:rPr>
                  <a:t>tự</a:t>
                </a:r>
                <a:r>
                  <a:rPr lang="en-US" sz="4400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 do </a:t>
                </a:r>
                <a:r>
                  <a:rPr lang="en-US" sz="4400" b="1" dirty="0" err="1">
                    <a:solidFill>
                      <a:schemeClr val="bg1"/>
                    </a:solidFill>
                    <a:latin typeface="Arial" panose="020B0604020202020204" pitchFamily="34" charset="0"/>
                  </a:rPr>
                  <a:t>từ</a:t>
                </a:r>
                <a:r>
                  <a:rPr lang="en-US" sz="4400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  <a:latin typeface="Arial" panose="020B0604020202020204" pitchFamily="34" charset="0"/>
                  </a:rPr>
                  <a:t>độ</a:t>
                </a:r>
                <a:r>
                  <a:rPr lang="en-US" sz="4400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  <a:latin typeface="Arial" panose="020B0604020202020204" pitchFamily="34" charset="0"/>
                  </a:rPr>
                  <a:t>cao</a:t>
                </a:r>
                <a:r>
                  <a:rPr lang="en-US" sz="4400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 396,9 m. </a:t>
                </a:r>
                <a:r>
                  <a:rPr lang="en-US" sz="4400" b="1" dirty="0" err="1">
                    <a:solidFill>
                      <a:schemeClr val="bg1"/>
                    </a:solidFill>
                    <a:latin typeface="Arial" panose="020B0604020202020204" pitchFamily="34" charset="0"/>
                  </a:rPr>
                  <a:t>Biết</a:t>
                </a:r>
                <a:r>
                  <a:rPr lang="en-US" sz="4400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  <a:latin typeface="Arial" panose="020B0604020202020204" pitchFamily="34" charset="0"/>
                  </a:rPr>
                  <a:t>quãng</a:t>
                </a:r>
                <a:r>
                  <a:rPr lang="en-US" sz="4400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  <a:latin typeface="Arial" panose="020B0604020202020204" pitchFamily="34" charset="0"/>
                  </a:rPr>
                  <a:t>đường</a:t>
                </a:r>
                <a:r>
                  <a:rPr lang="en-US" sz="4400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  <a:latin typeface="Arial" panose="020B0604020202020204" pitchFamily="34" charset="0"/>
                  </a:rPr>
                  <a:t>chuyển</a:t>
                </a:r>
                <a:r>
                  <a:rPr lang="en-US" sz="4400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  <a:latin typeface="Arial" panose="020B0604020202020204" pitchFamily="34" charset="0"/>
                  </a:rPr>
                  <a:t>động</a:t>
                </a:r>
                <a:r>
                  <a:rPr lang="en-US" sz="4400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𝑺</m:t>
                    </m:r>
                    <m:r>
                      <a:rPr lang="en-US" sz="4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400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(</a:t>
                </a:r>
                <a:r>
                  <a:rPr lang="en-US" sz="4400" b="1" dirty="0" err="1">
                    <a:solidFill>
                      <a:schemeClr val="bg1"/>
                    </a:solidFill>
                    <a:latin typeface="Arial" panose="020B0604020202020204" pitchFamily="34" charset="0"/>
                  </a:rPr>
                  <a:t>mét</a:t>
                </a:r>
                <a:r>
                  <a:rPr lang="en-US" sz="4400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) </a:t>
                </a:r>
                <a:r>
                  <a:rPr lang="en-US" sz="4400" b="1" dirty="0" err="1">
                    <a:solidFill>
                      <a:schemeClr val="bg1"/>
                    </a:solidFill>
                    <a:latin typeface="Arial" panose="020B0604020202020204" pitchFamily="34" charset="0"/>
                  </a:rPr>
                  <a:t>của</a:t>
                </a:r>
                <a:r>
                  <a:rPr lang="en-US" sz="4400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  <a:latin typeface="Arial" panose="020B0604020202020204" pitchFamily="34" charset="0"/>
                  </a:rPr>
                  <a:t>vật</a:t>
                </a:r>
                <a:r>
                  <a:rPr lang="en-US" sz="4400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  <a:latin typeface="Arial" panose="020B0604020202020204" pitchFamily="34" charset="0"/>
                  </a:rPr>
                  <a:t>phụ</a:t>
                </a:r>
                <a:r>
                  <a:rPr lang="en-US" sz="4400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  <a:latin typeface="Arial" panose="020B0604020202020204" pitchFamily="34" charset="0"/>
                  </a:rPr>
                  <a:t>thuộc</a:t>
                </a:r>
                <a:r>
                  <a:rPr lang="en-US" sz="4400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  <a:latin typeface="Arial" panose="020B0604020202020204" pitchFamily="34" charset="0"/>
                  </a:rPr>
                  <a:t>vào</a:t>
                </a:r>
                <a:r>
                  <a:rPr lang="en-US" sz="4400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  <a:latin typeface="Arial" panose="020B0604020202020204" pitchFamily="34" charset="0"/>
                  </a:rPr>
                  <a:t>thời</a:t>
                </a:r>
                <a:r>
                  <a:rPr lang="en-US" sz="4400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  <a:latin typeface="Arial" panose="020B0604020202020204" pitchFamily="34" charset="0"/>
                  </a:rPr>
                  <a:t>gian</a:t>
                </a:r>
                <a:r>
                  <a:rPr lang="en-US" sz="4400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 t (</a:t>
                </a:r>
                <a:r>
                  <a:rPr lang="en-US" sz="4400" b="1" dirty="0" err="1">
                    <a:solidFill>
                      <a:schemeClr val="bg1"/>
                    </a:solidFill>
                    <a:latin typeface="Arial" panose="020B0604020202020204" pitchFamily="34" charset="0"/>
                  </a:rPr>
                  <a:t>giây</a:t>
                </a:r>
                <a:r>
                  <a:rPr lang="en-US" sz="4400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) </a:t>
                </a:r>
                <a:r>
                  <a:rPr lang="en-US" sz="4400" b="1" dirty="0" err="1">
                    <a:solidFill>
                      <a:schemeClr val="bg1"/>
                    </a:solidFill>
                    <a:latin typeface="Arial" panose="020B0604020202020204" pitchFamily="34" charset="0"/>
                  </a:rPr>
                  <a:t>bởi</a:t>
                </a:r>
                <a:r>
                  <a:rPr lang="en-US" sz="4400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  <a:latin typeface="Arial" panose="020B0604020202020204" pitchFamily="34" charset="0"/>
                  </a:rPr>
                  <a:t>công</a:t>
                </a:r>
                <a:r>
                  <a:rPr lang="en-US" sz="4400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  <a:latin typeface="Arial" panose="020B0604020202020204" pitchFamily="34" charset="0"/>
                  </a:rPr>
                  <a:t>thức</a:t>
                </a:r>
                <a:r>
                  <a:rPr lang="en-US" sz="4400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  <m: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  <m: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  <m:sup>
                        <m:r>
                          <a:rPr lang="vi-VN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4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vi-VN" sz="44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  <a:latin typeface="Arial" panose="020B0604020202020204" pitchFamily="34" charset="0"/>
                  </a:rPr>
                  <a:t>Vật</a:t>
                </a:r>
                <a:r>
                  <a:rPr lang="en-US" sz="4400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  <a:latin typeface="Arial" panose="020B0604020202020204" pitchFamily="34" charset="0"/>
                  </a:rPr>
                  <a:t>chạm</a:t>
                </a:r>
                <a:r>
                  <a:rPr lang="en-US" sz="4400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  <a:latin typeface="Arial" panose="020B0604020202020204" pitchFamily="34" charset="0"/>
                  </a:rPr>
                  <a:t>đất</a:t>
                </a:r>
                <a:r>
                  <a:rPr lang="en-US" sz="4400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  <a:latin typeface="Arial" panose="020B0604020202020204" pitchFamily="34" charset="0"/>
                  </a:rPr>
                  <a:t>sau</a:t>
                </a:r>
                <a:endParaRPr lang="vi-VN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369" y="2972507"/>
                <a:ext cx="16609188" cy="2123658"/>
              </a:xfrm>
              <a:prstGeom prst="rect">
                <a:avLst/>
              </a:prstGeom>
              <a:blipFill rotWithShape="0">
                <a:blip r:embed="rId4"/>
                <a:stretch>
                  <a:fillRect l="-1505" t="-6322" r="-1285" b="-135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57200" y="8261339"/>
            <a:ext cx="19734462" cy="30543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49600" y="509961"/>
            <a:ext cx="2139881" cy="137171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902404" y="6116919"/>
            <a:ext cx="1660918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8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giây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	B. 5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giây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	C. 11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giây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		D. 9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giây</a:t>
            </a:r>
            <a:endParaRPr lang="en-US" sz="4400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4478000" y="6116919"/>
            <a:ext cx="2667000" cy="1188417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872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3" grpId="0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85998" y="1714500"/>
            <a:ext cx="13335000" cy="2743200"/>
            <a:chOff x="2193759" y="2917658"/>
            <a:chExt cx="13335000" cy="2743200"/>
          </a:xfrm>
          <a:solidFill>
            <a:schemeClr val="accent6">
              <a:lumMod val="40000"/>
              <a:lumOff val="60000"/>
            </a:schemeClr>
          </a:solidFill>
        </p:grpSpPr>
        <p:grpSp>
          <p:nvGrpSpPr>
            <p:cNvPr id="40" name="Group 4"/>
            <p:cNvGrpSpPr/>
            <p:nvPr/>
          </p:nvGrpSpPr>
          <p:grpSpPr>
            <a:xfrm>
              <a:off x="2193759" y="2917658"/>
              <a:ext cx="13335000" cy="2743200"/>
              <a:chOff x="-335748" y="0"/>
              <a:chExt cx="8393709" cy="2579249"/>
            </a:xfrm>
            <a:grpFill/>
          </p:grpSpPr>
          <p:sp>
            <p:nvSpPr>
              <p:cNvPr id="42" name="Freeform 5"/>
              <p:cNvSpPr/>
              <p:nvPr/>
            </p:nvSpPr>
            <p:spPr>
              <a:xfrm>
                <a:off x="-335748" y="12700"/>
                <a:ext cx="8393708" cy="2566549"/>
              </a:xfrm>
              <a:custGeom>
                <a:avLst/>
                <a:gdLst/>
                <a:ahLst/>
                <a:cxnLst/>
                <a:rect l="l" t="t" r="r" b="b"/>
                <a:pathLst>
                  <a:path w="8560165" h="2195620">
                    <a:moveTo>
                      <a:pt x="7603220" y="2195620"/>
                    </a:moveTo>
                    <a:lnTo>
                      <a:pt x="956945" y="2195620"/>
                    </a:lnTo>
                    <a:cubicBezTo>
                      <a:pt x="428371" y="2195620"/>
                      <a:pt x="0" y="1767122"/>
                      <a:pt x="0" y="1097810"/>
                    </a:cubicBezTo>
                    <a:lnTo>
                      <a:pt x="0" y="1097810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7603220" y="0"/>
                    </a:lnTo>
                    <a:cubicBezTo>
                      <a:pt x="8131666" y="0"/>
                      <a:pt x="8560165" y="428371"/>
                      <a:pt x="8560165" y="1097810"/>
                    </a:cubicBezTo>
                    <a:lnTo>
                      <a:pt x="8560165" y="1097810"/>
                    </a:lnTo>
                    <a:cubicBezTo>
                      <a:pt x="8560165" y="1767122"/>
                      <a:pt x="8131667" y="2195620"/>
                      <a:pt x="7603220" y="2195620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6"/>
              <p:cNvSpPr/>
              <p:nvPr/>
            </p:nvSpPr>
            <p:spPr>
              <a:xfrm>
                <a:off x="-335747" y="0"/>
                <a:ext cx="8393708" cy="2579249"/>
              </a:xfrm>
              <a:custGeom>
                <a:avLst/>
                <a:gdLst/>
                <a:ahLst/>
                <a:cxnLst/>
                <a:rect l="l" t="t" r="r" b="b"/>
                <a:pathLst>
                  <a:path w="8585565" h="2221020">
                    <a:moveTo>
                      <a:pt x="7615920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10510"/>
                    </a:cubicBezTo>
                    <a:cubicBezTo>
                      <a:pt x="0" y="1786045"/>
                      <a:pt x="434975" y="2221020"/>
                      <a:pt x="969645" y="2221020"/>
                    </a:cubicBezTo>
                    <a:lnTo>
                      <a:pt x="7615920" y="2221020"/>
                    </a:lnTo>
                    <a:cubicBezTo>
                      <a:pt x="8150590" y="2221020"/>
                      <a:pt x="8585565" y="1786045"/>
                      <a:pt x="8585565" y="1110510"/>
                    </a:cubicBezTo>
                    <a:cubicBezTo>
                      <a:pt x="8585565" y="434975"/>
                      <a:pt x="8150590" y="0"/>
                      <a:pt x="7615920" y="0"/>
                    </a:cubicBezTo>
                    <a:close/>
                    <a:moveTo>
                      <a:pt x="7615920" y="2195620"/>
                    </a:moveTo>
                    <a:lnTo>
                      <a:pt x="969645" y="2195620"/>
                    </a:lnTo>
                    <a:cubicBezTo>
                      <a:pt x="448945" y="2195620"/>
                      <a:pt x="25400" y="1772075"/>
                      <a:pt x="25400" y="1110510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7615920" y="25400"/>
                    </a:lnTo>
                    <a:cubicBezTo>
                      <a:pt x="8136620" y="25400"/>
                      <a:pt x="8560165" y="448945"/>
                      <a:pt x="8560165" y="1110510"/>
                    </a:cubicBezTo>
                    <a:cubicBezTo>
                      <a:pt x="8560165" y="1772075"/>
                      <a:pt x="8136620" y="2195620"/>
                      <a:pt x="7615920" y="2195620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5241761" y="3706951"/>
              <a:ext cx="6885210" cy="131574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60045" algn="l"/>
                  <a:tab pos="720090" algn="l"/>
                </a:tabLst>
                <a:defRPr/>
              </a:pPr>
              <a:r>
                <a:rPr kumimoji="0" lang="nl-NL" sz="5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2. TỰ</a:t>
              </a:r>
              <a:r>
                <a:rPr kumimoji="0" lang="nl-NL" sz="53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LUẬN</a:t>
              </a:r>
              <a:endParaRPr kumimoji="0" lang="en-US" sz="5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4237" y="6904121"/>
            <a:ext cx="6743323" cy="3384884"/>
          </a:xfrm>
          <a:prstGeom prst="rect">
            <a:avLst/>
          </a:prstGeom>
        </p:spPr>
      </p:pic>
      <p:pic>
        <p:nvPicPr>
          <p:cNvPr id="4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28600" y="6210300"/>
            <a:ext cx="1173320" cy="1045322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585125">
            <a:off x="16488602" y="5427899"/>
            <a:ext cx="2183861" cy="559863"/>
          </a:xfrm>
          <a:prstGeom prst="rect">
            <a:avLst/>
          </a:prstGeom>
        </p:spPr>
      </p:pic>
      <p:pic>
        <p:nvPicPr>
          <p:cNvPr id="46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708999">
            <a:off x="16433972" y="389360"/>
            <a:ext cx="1184128" cy="174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921847"/>
      </p:ext>
    </p:extLst>
  </p:cSld>
  <p:clrMapOvr>
    <a:masterClrMapping/>
  </p:clrMapOvr>
  <p:transition spd="med">
    <p:circl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Snip Diagonal Corner Rectangle 1"/>
              <p:cNvSpPr/>
              <p:nvPr/>
            </p:nvSpPr>
            <p:spPr>
              <a:xfrm>
                <a:off x="1248954" y="299804"/>
                <a:ext cx="15790092" cy="2406896"/>
              </a:xfrm>
              <a:prstGeom prst="snip2DiagRect">
                <a:avLst/>
              </a:prstGeom>
              <a:ln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>
                  <a:defRPr/>
                </a:pPr>
                <a:r>
                  <a:rPr lang="en-US" sz="480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Bài 3.37</a:t>
                </a:r>
                <a:r>
                  <a:rPr lang="vi-VN" sz="480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: </a:t>
                </a:r>
                <a:r>
                  <a:rPr lang="en-US" sz="4800" dirty="0" err="1">
                    <a:solidFill>
                      <a:prstClr val="black"/>
                    </a:solidFill>
                    <a:latin typeface="Arial" panose="020B0604020202020204" pitchFamily="34" charset="0"/>
                  </a:rPr>
                  <a:t>Không</a:t>
                </a:r>
                <a:r>
                  <a:rPr lang="en-US" sz="480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800" dirty="0" err="1">
                    <a:solidFill>
                      <a:prstClr val="black"/>
                    </a:solidFill>
                    <a:latin typeface="Arial" panose="020B0604020202020204" pitchFamily="34" charset="0"/>
                  </a:rPr>
                  <a:t>sử</a:t>
                </a:r>
                <a:r>
                  <a:rPr lang="en-US" sz="480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800" dirty="0" err="1">
                    <a:solidFill>
                      <a:prstClr val="black"/>
                    </a:solidFill>
                    <a:latin typeface="Arial" panose="020B0604020202020204" pitchFamily="34" charset="0"/>
                  </a:rPr>
                  <a:t>dụng</a:t>
                </a:r>
                <a:r>
                  <a:rPr lang="en-US" sz="480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800" dirty="0" err="1">
                    <a:solidFill>
                      <a:prstClr val="black"/>
                    </a:solidFill>
                    <a:latin typeface="Arial" panose="020B0604020202020204" pitchFamily="34" charset="0"/>
                  </a:rPr>
                  <a:t>máy</a:t>
                </a:r>
                <a:r>
                  <a:rPr lang="en-US" sz="480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800" dirty="0" err="1">
                    <a:solidFill>
                      <a:prstClr val="black"/>
                    </a:solidFill>
                    <a:latin typeface="Arial" panose="020B0604020202020204" pitchFamily="34" charset="0"/>
                  </a:rPr>
                  <a:t>tính</a:t>
                </a:r>
                <a:r>
                  <a:rPr lang="en-US" sz="480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800" dirty="0" err="1">
                    <a:solidFill>
                      <a:prstClr val="black"/>
                    </a:solidFill>
                    <a:latin typeface="Arial" panose="020B0604020202020204" pitchFamily="34" charset="0"/>
                  </a:rPr>
                  <a:t>cầm</a:t>
                </a:r>
                <a:r>
                  <a:rPr lang="en-US" sz="480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800" dirty="0" err="1">
                    <a:solidFill>
                      <a:prstClr val="black"/>
                    </a:solidFill>
                    <a:latin typeface="Arial" panose="020B0604020202020204" pitchFamily="34" charset="0"/>
                  </a:rPr>
                  <a:t>tay</a:t>
                </a:r>
                <a:r>
                  <a:rPr lang="en-US" sz="480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, </a:t>
                </a:r>
                <a:r>
                  <a:rPr lang="en-US" sz="4800" dirty="0" err="1">
                    <a:solidFill>
                      <a:prstClr val="black"/>
                    </a:solidFill>
                    <a:latin typeface="Arial" panose="020B0604020202020204" pitchFamily="34" charset="0"/>
                  </a:rPr>
                  <a:t>tính</a:t>
                </a:r>
                <a:r>
                  <a:rPr lang="en-US" sz="480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800" dirty="0" err="1">
                    <a:solidFill>
                      <a:prstClr val="black"/>
                    </a:solidFill>
                    <a:latin typeface="Arial" panose="020B0604020202020204" pitchFamily="34" charset="0"/>
                  </a:rPr>
                  <a:t>giá</a:t>
                </a:r>
                <a:r>
                  <a:rPr lang="en-US" sz="480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800" dirty="0" err="1">
                    <a:solidFill>
                      <a:prstClr val="black"/>
                    </a:solidFill>
                    <a:latin typeface="Arial" panose="020B0604020202020204" pitchFamily="34" charset="0"/>
                  </a:rPr>
                  <a:t>trị</a:t>
                </a:r>
                <a:r>
                  <a:rPr lang="en-US" sz="480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800" dirty="0" err="1">
                    <a:solidFill>
                      <a:prstClr val="black"/>
                    </a:solidFill>
                    <a:latin typeface="Arial" panose="020B0604020202020204" pitchFamily="34" charset="0"/>
                  </a:rPr>
                  <a:t>của</a:t>
                </a:r>
                <a:r>
                  <a:rPr lang="en-US" sz="480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800" dirty="0" err="1">
                    <a:solidFill>
                      <a:prstClr val="black"/>
                    </a:solidFill>
                    <a:latin typeface="Arial" panose="020B0604020202020204" pitchFamily="34" charset="0"/>
                  </a:rPr>
                  <a:t>biểu</a:t>
                </a:r>
                <a:r>
                  <a:rPr lang="en-US" sz="480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800" dirty="0" err="1">
                    <a:solidFill>
                      <a:prstClr val="black"/>
                    </a:solidFill>
                    <a:latin typeface="Arial" panose="020B0604020202020204" pitchFamily="34" charset="0"/>
                  </a:rPr>
                  <a:t>thức</a:t>
                </a:r>
                <a:r>
                  <a:rPr lang="en-US" sz="480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4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4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ad>
                          <m:radPr>
                            <m:degHide m:val="on"/>
                            <m:ctrlPr>
                              <a:rPr lang="en-US" sz="4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rad>
                        <m:r>
                          <a:rPr lang="en-US" sz="4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  <m:sSup>
                          <m:sSupPr>
                            <m:ctrlPr>
                              <a:rPr lang="en-US" sz="4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sz="4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sz="480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rad>
                      <m:radPr>
                        <m:degHide m:val="on"/>
                        <m:ctrlP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4(2+</m:t>
                        </m:r>
                        <m:rad>
                          <m:radPr>
                            <m:degHide m:val="on"/>
                            <m:ctrlPr>
                              <a:rPr lang="en-US" sz="4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rad>
                        <m:sSup>
                          <m:sSupPr>
                            <m:ctrlPr>
                              <a:rPr lang="en-US" sz="4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sz="4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sz="4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4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2−</m:t>
                        </m:r>
                        <m:rad>
                          <m:radPr>
                            <m:degHide m:val="on"/>
                            <m:ctrlPr>
                              <a:rPr lang="en-US" sz="4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rad>
                      </m:den>
                    </m:f>
                  </m:oMath>
                </a14:m>
                <a:endParaRPr lang="vi-VN" sz="4800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Snip Diagonal Corner 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8954" y="299804"/>
                <a:ext cx="15790092" cy="2406896"/>
              </a:xfrm>
              <a:prstGeom prst="snip2Diag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loud 2">
            <a:hlinkClick r:id="rId3" action="ppaction://hlinksldjump"/>
          </p:cNvPr>
          <p:cNvSpPr/>
          <p:nvPr/>
        </p:nvSpPr>
        <p:spPr>
          <a:xfrm>
            <a:off x="-533400" y="2706700"/>
            <a:ext cx="3538817" cy="1657350"/>
          </a:xfrm>
          <a:prstGeom prst="cloud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</a:rPr>
              <a:t>GIẢI</a:t>
            </a:r>
            <a:endParaRPr lang="vi-VN" sz="3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819400" y="3021374"/>
                <a:ext cx="13500229" cy="15954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Ta</m:t>
                    </m:r>
                    <m:r>
                      <a:rPr lang="en-US" sz="4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4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ó: </m:t>
                    </m:r>
                    <m:r>
                      <m:rPr>
                        <m:sty m:val="p"/>
                      </m:rPr>
                      <a:rPr lang="en-US" sz="48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48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ad>
                          <m:radPr>
                            <m:degHide m:val="on"/>
                            <m:ctrlPr>
                              <a:rPr lang="en-US" sz="4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rad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  <m:sSup>
                          <m:sSupPr>
                            <m:ctrlPr>
                              <a:rPr lang="en-US" sz="4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sz="4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sz="480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rad>
                      <m:radPr>
                        <m:degHide m:val="on"/>
                        <m:ctrlP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4(2+</m:t>
                        </m:r>
                        <m:rad>
                          <m:radPr>
                            <m:degHide m:val="on"/>
                            <m:ctrlPr>
                              <a:rPr lang="en-US" sz="4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rad>
                        <m:sSup>
                          <m:sSupPr>
                            <m:ctrlPr>
                              <a:rPr lang="en-US" sz="4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sz="4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r>
                      <a:rPr lang="en-US" sz="4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2−</m:t>
                        </m:r>
                        <m:rad>
                          <m:radPr>
                            <m:degHide m:val="on"/>
                            <m:ctrlPr>
                              <a:rPr lang="en-US" sz="4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rad>
                      </m:den>
                    </m:f>
                  </m:oMath>
                </a14:m>
                <a:endParaRPr lang="en-US" sz="48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9400" y="3021374"/>
                <a:ext cx="13500229" cy="1595437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4038600" y="4538663"/>
                <a:ext cx="11353800" cy="14637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sz="4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ad>
                          <m:radPr>
                            <m:degHide m:val="on"/>
                            <m:ctrlPr>
                              <a:rPr lang="en-US" sz="4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rad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en-US" sz="480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|"/>
                        <m:endChr m:val="|"/>
                        <m:ctrlPr>
                          <a:rPr lang="en-US" sz="4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(2+</m:t>
                        </m:r>
                        <m:rad>
                          <m:radPr>
                            <m:degHide m:val="on"/>
                            <m:ctrlPr>
                              <a:rPr lang="en-US" sz="4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rad>
                      </m:e>
                    </m:d>
                    <m:r>
                      <a:rPr lang="en-US" sz="4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8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48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ad>
                          <m:radPr>
                            <m:degHide m:val="on"/>
                            <m:ctrlPr>
                              <a:rPr lang="en-US" sz="4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4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(2−</m:t>
                        </m:r>
                        <m:rad>
                          <m:radPr>
                            <m:degHide m:val="on"/>
                            <m:ctrlPr>
                              <a:rPr lang="en-US" sz="4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rad>
                        <m:r>
                          <a:rPr lang="en-US" sz="4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)(</m:t>
                        </m:r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4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ad>
                          <m:radPr>
                            <m:degHide m:val="on"/>
                            <m:ctrlPr>
                              <a:rPr lang="en-US" sz="4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sz="4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rad>
                      </m:den>
                    </m:f>
                  </m:oMath>
                </a14:m>
                <a:endParaRPr lang="en-US" sz="48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8600" y="4538663"/>
                <a:ext cx="11353800" cy="1463799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4038600" y="6152970"/>
                <a:ext cx="11353800" cy="900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2−</m:t>
                    </m:r>
                    <m:rad>
                      <m:radPr>
                        <m:degHide m:val="on"/>
                        <m:ctrlPr>
                          <a:rPr lang="en-US" sz="4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4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sz="480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2(2+</m:t>
                    </m:r>
                    <m:rad>
                      <m:radPr>
                        <m:degHide m:val="on"/>
                        <m:ctrlPr>
                          <a:rPr lang="en-US" sz="4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4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  <m:r>
                      <a:rPr lang="en-US" sz="4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4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48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2+</m:t>
                    </m:r>
                    <m:rad>
                      <m:radPr>
                        <m:degHide m:val="on"/>
                        <m:ctrlPr>
                          <a:rPr lang="en-US" sz="4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4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  <m:r>
                      <a:rPr lang="en-US" sz="4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48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8600" y="6152970"/>
                <a:ext cx="11353800" cy="900439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4038600" y="7138661"/>
                <a:ext cx="11353800" cy="900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2−</m:t>
                    </m:r>
                    <m:rad>
                      <m:radPr>
                        <m:degHide m:val="on"/>
                        <m:ctrlPr>
                          <a:rPr lang="en-US" sz="4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4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sz="480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4+2</m:t>
                    </m:r>
                    <m:rad>
                      <m:radPr>
                        <m:degHide m:val="on"/>
                        <m:ctrlPr>
                          <a:rPr lang="en-US" sz="4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4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  <m:r>
                      <a:rPr lang="en-US" sz="4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en-US" sz="48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4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4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4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endParaRPr lang="en-US" sz="480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8600" y="7138661"/>
                <a:ext cx="11353800" cy="900439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2667000" y="8035620"/>
                <a:ext cx="3886200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4800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000" y="8035620"/>
                <a:ext cx="3886200" cy="830997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2743200" y="8808303"/>
            <a:ext cx="3886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 err="1"/>
              <a:t>Vậy</a:t>
            </a:r>
            <a:r>
              <a:rPr lang="en-US" sz="4800" dirty="0"/>
              <a:t> A = 4</a:t>
            </a:r>
          </a:p>
        </p:txBody>
      </p:sp>
    </p:spTree>
    <p:extLst>
      <p:ext uri="{BB962C8B-B14F-4D97-AF65-F5344CB8AC3E}">
        <p14:creationId xmlns:p14="http://schemas.microsoft.com/office/powerpoint/2010/main" val="2409032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Snip Diagonal Corner Rectangle 1"/>
              <p:cNvSpPr/>
              <p:nvPr/>
            </p:nvSpPr>
            <p:spPr>
              <a:xfrm>
                <a:off x="1752600" y="32657"/>
                <a:ext cx="15468600" cy="2667000"/>
              </a:xfrm>
              <a:prstGeom prst="snip2DiagRect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>
                  <a:defRPr/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Bài 3.38</a:t>
                </a:r>
                <a:r>
                  <a:rPr lang="vi-VN" sz="400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: 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Cho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</a:rPr>
                  <a:t>biểu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</a:rPr>
                  <a:t>thức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40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rad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+2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rad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</m:den>
                    </m:f>
                    <m:r>
                      <a:rPr lang="en-US" sz="40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rad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+2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000" dirty="0"/>
                  <a:t>với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x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&gt;0;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≠4 </m:t>
                    </m:r>
                  </m:oMath>
                </a14:m>
                <a:endParaRPr lang="en-US" sz="4000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  <a:p>
                <a:pPr lvl="0">
                  <a:defRPr/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a/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</a:rPr>
                  <a:t>Rút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</a:rPr>
                  <a:t>gọn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</a:rPr>
                  <a:t>biểu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</a:rPr>
                  <a:t>thức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 A</a:t>
                </a:r>
              </a:p>
              <a:p>
                <a:pPr lvl="0">
                  <a:defRPr/>
                </a:pP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b/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</a:rPr>
                  <a:t>Tính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</a:rPr>
                  <a:t>giá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</a:rPr>
                  <a:t>trị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 A </a:t>
                </a:r>
                <a:r>
                  <a:rPr lang="en-US" sz="4000" dirty="0" err="1">
                    <a:solidFill>
                      <a:prstClr val="black"/>
                    </a:solidFill>
                    <a:latin typeface="Arial" panose="020B0604020202020204" pitchFamily="34" charset="0"/>
                  </a:rPr>
                  <a:t>tại</a:t>
                </a:r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 x=14</a:t>
                </a:r>
                <a:endParaRPr lang="vi-VN" sz="4000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Snip Diagonal Corner 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32657"/>
                <a:ext cx="15468600" cy="2667000"/>
              </a:xfrm>
              <a:prstGeom prst="snip2Diag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loud 2">
            <a:hlinkClick r:id="rId3" action="ppaction://hlinksldjump"/>
          </p:cNvPr>
          <p:cNvSpPr/>
          <p:nvPr/>
        </p:nvSpPr>
        <p:spPr>
          <a:xfrm>
            <a:off x="0" y="1485900"/>
            <a:ext cx="1905000" cy="1524000"/>
          </a:xfrm>
          <a:prstGeom prst="cloud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</a:rPr>
              <a:t>GIẢI</a:t>
            </a:r>
            <a:endParaRPr lang="vi-VN" sz="3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-304800" y="3390900"/>
                <a:ext cx="7543800" cy="17229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8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48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rad>
                          <m:r>
                            <a:rPr lang="en-US" sz="4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+2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rad>
                          <m:r>
                            <a:rPr lang="en-US" sz="4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−2</m:t>
                          </m:r>
                        </m:den>
                      </m:f>
                      <m:r>
                        <a:rPr lang="en-US" sz="4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4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4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rad>
                          <m:r>
                            <a:rPr lang="en-US" sz="4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+2</m:t>
                          </m:r>
                        </m:den>
                      </m:f>
                    </m:oMath>
                  </m:oMathPara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04800" y="3390900"/>
                <a:ext cx="7543800" cy="172297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838200" y="2705100"/>
                <a:ext cx="8153400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800" dirty="0"/>
                  <a:t>a/ </a:t>
                </a:r>
                <a:r>
                  <a:rPr lang="en-US" sz="4800" dirty="0" err="1"/>
                  <a:t>Với</a:t>
                </a:r>
                <a:r>
                  <a:rPr lang="en-US" sz="4800" dirty="0"/>
                  <a:t> ĐKXĐ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x</m:t>
                    </m:r>
                    <m:r>
                      <a:rPr lang="en-US" sz="4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&gt;0;</m:t>
                    </m:r>
                    <m:r>
                      <a:rPr lang="en-US" sz="4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4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sz="4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4 </m:t>
                    </m:r>
                    <m:r>
                      <a:rPr lang="en-US" sz="4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𝑡𝑎</m:t>
                    </m:r>
                    <m:r>
                      <a:rPr lang="en-US" sz="4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4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r>
                      <a:rPr lang="en-US" sz="4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ó:</m:t>
                    </m:r>
                  </m:oMath>
                </a14:m>
                <a:r>
                  <a:rPr lang="en-US" sz="4800" dirty="0"/>
                  <a:t> </a:t>
                </a: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705100"/>
                <a:ext cx="8153400" cy="830997"/>
              </a:xfrm>
              <a:prstGeom prst="rect">
                <a:avLst/>
              </a:prstGeom>
              <a:blipFill rotWithShape="0">
                <a:blip r:embed="rId5"/>
                <a:stretch>
                  <a:fillRect l="-3441" t="-16176" b="-389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0" y="5143500"/>
                <a:ext cx="8305800" cy="17463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8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lang="en-US" sz="48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4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ad>
                                <m:radPr>
                                  <m:degHide m:val="on"/>
                                  <m:ctrlPr>
                                    <a:rPr lang="en-US" sz="4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4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rad>
                              <m:r>
                                <a:rPr lang="en-US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</m:e>
                          </m:d>
                          <m:r>
                            <a:rPr lang="en-US" sz="4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2−4(</m:t>
                          </m:r>
                          <m:rad>
                            <m:radPr>
                              <m:degHide m:val="on"/>
                              <m:ctrlPr>
                                <a:rPr lang="en-US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rad>
                          <m:r>
                            <a:rPr lang="en-US" sz="4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4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4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ad>
                            <m:radPr>
                              <m:degHide m:val="on"/>
                              <m:ctrlPr>
                                <a:rPr lang="en-US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rad>
                          <m:r>
                            <a:rPr lang="en-US" sz="4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−2</m:t>
                          </m:r>
                          <m:r>
                            <a:rPr lang="en-US" sz="4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)(</m:t>
                          </m:r>
                          <m:rad>
                            <m:radPr>
                              <m:degHide m:val="on"/>
                              <m:ctrlPr>
                                <a:rPr lang="en-US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rad>
                          <m:r>
                            <a:rPr lang="en-US" sz="4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+2</m:t>
                          </m:r>
                          <m:r>
                            <a:rPr lang="en-US" sz="4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143500"/>
                <a:ext cx="8305800" cy="1746376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228600" y="6896100"/>
                <a:ext cx="8305800" cy="17463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8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8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4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+4</m:t>
                          </m:r>
                          <m:rad>
                            <m:radPr>
                              <m:degHide m:val="on"/>
                              <m:ctrlPr>
                                <a:rPr lang="en-US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rad>
                          <m:r>
                            <a:rPr lang="en-US" sz="4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+4</m:t>
                          </m:r>
                          <m:r>
                            <a:rPr lang="en-US" sz="4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−4</m:t>
                          </m:r>
                          <m:rad>
                            <m:radPr>
                              <m:degHide m:val="on"/>
                              <m:ctrlPr>
                                <a:rPr lang="en-US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rad>
                          <m:r>
                            <a:rPr lang="en-US" sz="4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+8</m:t>
                          </m:r>
                        </m:num>
                        <m:den>
                          <m:r>
                            <a:rPr lang="en-US" sz="4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ad>
                            <m:radPr>
                              <m:degHide m:val="on"/>
                              <m:ctrlPr>
                                <a:rPr lang="en-US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rad>
                          <m:r>
                            <a:rPr lang="en-US" sz="4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−2</m:t>
                          </m:r>
                          <m:r>
                            <a:rPr lang="en-US" sz="4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)(</m:t>
                          </m:r>
                          <m:rad>
                            <m:radPr>
                              <m:degHide m:val="on"/>
                              <m:ctrlPr>
                                <a:rPr lang="en-US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rad>
                          <m:r>
                            <a:rPr lang="en-US" sz="4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+2</m:t>
                          </m:r>
                          <m:r>
                            <a:rPr lang="en-US" sz="4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6896100"/>
                <a:ext cx="8305800" cy="1746376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228600" y="8572500"/>
                <a:ext cx="3810000" cy="14800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8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8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4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+12</m:t>
                          </m:r>
                        </m:num>
                        <m:den>
                          <m:r>
                            <a:rPr lang="en-US" sz="4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4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−4</m:t>
                          </m:r>
                        </m:den>
                      </m:f>
                    </m:oMath>
                  </m:oMathPara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8572500"/>
                <a:ext cx="3810000" cy="1480021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/>
          <p:cNvCxnSpPr/>
          <p:nvPr/>
        </p:nvCxnSpPr>
        <p:spPr>
          <a:xfrm flipH="1">
            <a:off x="8991600" y="2686172"/>
            <a:ext cx="76200" cy="760082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9448800" y="3040440"/>
                <a:ext cx="8153400" cy="1569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800" dirty="0"/>
                  <a:t>b/ </a:t>
                </a:r>
                <a:r>
                  <a:rPr lang="en-US" sz="4800" dirty="0" err="1"/>
                  <a:t>Thay</a:t>
                </a:r>
                <a:r>
                  <a:rPr lang="en-US" sz="48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x</m:t>
                    </m:r>
                    <m:r>
                      <a:rPr lang="en-US" sz="4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=14 </m:t>
                    </m:r>
                  </m:oMath>
                </a14:m>
                <a:r>
                  <a:rPr lang="en-US" sz="4800" dirty="0"/>
                  <a:t>(thỏa </a:t>
                </a:r>
                <a:r>
                  <a:rPr lang="en-US" sz="4800" dirty="0" err="1"/>
                  <a:t>mãn</a:t>
                </a:r>
                <a:r>
                  <a:rPr lang="en-US" sz="4800" dirty="0"/>
                  <a:t> ĐKXĐ) </a:t>
                </a:r>
                <a:r>
                  <a:rPr lang="en-US" sz="4800" dirty="0" err="1"/>
                  <a:t>vào</a:t>
                </a:r>
                <a:r>
                  <a:rPr lang="en-US" sz="4800" dirty="0"/>
                  <a:t> </a:t>
                </a:r>
                <a:r>
                  <a:rPr lang="en-US" sz="4800" dirty="0" err="1"/>
                  <a:t>biểu</a:t>
                </a:r>
                <a:r>
                  <a:rPr lang="en-US" sz="4800" dirty="0"/>
                  <a:t> </a:t>
                </a:r>
                <a:r>
                  <a:rPr lang="en-US" sz="4800" dirty="0" err="1"/>
                  <a:t>thức</a:t>
                </a:r>
                <a:r>
                  <a:rPr lang="en-US" sz="4800" dirty="0"/>
                  <a:t> A ta </a:t>
                </a:r>
                <a:r>
                  <a:rPr lang="en-US" sz="4800" dirty="0" err="1"/>
                  <a:t>có</a:t>
                </a:r>
                <a:r>
                  <a:rPr lang="en-US" sz="4800" dirty="0"/>
                  <a:t>:</a:t>
                </a: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8800" y="3040440"/>
                <a:ext cx="8153400" cy="1569660"/>
              </a:xfrm>
              <a:prstGeom prst="rect">
                <a:avLst/>
              </a:prstGeom>
              <a:blipFill rotWithShape="0">
                <a:blip r:embed="rId9"/>
                <a:stretch>
                  <a:fillRect l="-3363" t="-8560" b="-202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9753600" y="4840234"/>
                <a:ext cx="7239000" cy="11414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4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=</m:t>
                    </m:r>
                    <m:f>
                      <m:fPr>
                        <m:ctrlP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14</m:t>
                        </m:r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4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4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4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14−4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26</m:t>
                        </m:r>
                      </m:num>
                      <m:den>
                        <m:r>
                          <a:rPr lang="en-US" sz="4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13</m:t>
                        </m:r>
                      </m:num>
                      <m:den>
                        <m:r>
                          <a:rPr lang="en-US" sz="4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3600" y="4840234"/>
                <a:ext cx="7239000" cy="1141466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9829800" y="6211897"/>
                <a:ext cx="6858000" cy="11414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4800" dirty="0"/>
                  <a:t>Vậy </a:t>
                </a:r>
                <a14:m>
                  <m:oMath xmlns:m="http://schemas.openxmlformats.org/officeDocument/2006/math">
                    <m:r>
                      <a:rPr lang="en-US" sz="4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48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13</m:t>
                        </m:r>
                      </m:num>
                      <m:den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tại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800" b="0" i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x</m:t>
                    </m:r>
                    <m:r>
                      <a:rPr lang="en-US" sz="4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=14</m:t>
                    </m:r>
                  </m:oMath>
                </a14:m>
                <a:endParaRPr lang="en-US" sz="4800" dirty="0"/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9800" y="6211897"/>
                <a:ext cx="6858000" cy="1141403"/>
              </a:xfrm>
              <a:prstGeom prst="rect">
                <a:avLst/>
              </a:prstGeom>
              <a:blipFill rotWithShape="0">
                <a:blip r:embed="rId11"/>
                <a:stretch>
                  <a:fillRect l="-4089" b="-14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41914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6" grpId="0"/>
      <p:bldP spid="7" grpId="0"/>
      <p:bldP spid="9" grpId="0"/>
      <p:bldP spid="10" grpId="0"/>
      <p:bldP spid="14" grpId="0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375" t="34167" r="3125" b="27501"/>
          <a:stretch/>
        </p:blipFill>
        <p:spPr>
          <a:xfrm>
            <a:off x="0" y="-114300"/>
            <a:ext cx="18440400" cy="5562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" y="5219700"/>
            <a:ext cx="152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GIẢI: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3509242"/>
              </p:ext>
            </p:extLst>
          </p:nvPr>
        </p:nvGraphicFramePr>
        <p:xfrm>
          <a:off x="2133600" y="5295900"/>
          <a:ext cx="11430000" cy="213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7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7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57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57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66800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I(A)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6800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Q(J)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85800" y="598170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a/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400" y="7810500"/>
            <a:ext cx="91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b/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19200" y="7541955"/>
            <a:ext cx="16611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800 J ta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</a:t>
            </a:r>
            <a:r>
              <a:rPr lang="en-US" sz="4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Rt = 800</a:t>
            </a:r>
          </a:p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R=10, t = 5s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I</a:t>
            </a:r>
            <a:r>
              <a:rPr lang="en-US" sz="4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.10.5 = 800</a:t>
            </a:r>
          </a:p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I</a:t>
            </a:r>
            <a:r>
              <a:rPr lang="en-US" sz="4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16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 = 4 (A) (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 &gt; 0)</a:t>
            </a:r>
          </a:p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4A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800J </a:t>
            </a:r>
          </a:p>
        </p:txBody>
      </p:sp>
    </p:spTree>
    <p:extLst>
      <p:ext uri="{BB962C8B-B14F-4D97-AF65-F5344CB8AC3E}">
        <p14:creationId xmlns:p14="http://schemas.microsoft.com/office/powerpoint/2010/main" val="3614413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016743" y="1880405"/>
            <a:ext cx="10167940" cy="2120094"/>
            <a:chOff x="3570122" y="3083563"/>
            <a:chExt cx="10167940" cy="2120094"/>
          </a:xfrm>
        </p:grpSpPr>
        <p:grpSp>
          <p:nvGrpSpPr>
            <p:cNvPr id="40" name="Group 4"/>
            <p:cNvGrpSpPr/>
            <p:nvPr/>
          </p:nvGrpSpPr>
          <p:grpSpPr>
            <a:xfrm>
              <a:off x="3570122" y="3083563"/>
              <a:ext cx="10167940" cy="2120094"/>
              <a:chOff x="530603" y="155989"/>
              <a:chExt cx="6400205" cy="1993384"/>
            </a:xfrm>
          </p:grpSpPr>
          <p:sp>
            <p:nvSpPr>
              <p:cNvPr id="42" name="Freeform 5"/>
              <p:cNvSpPr/>
              <p:nvPr/>
            </p:nvSpPr>
            <p:spPr>
              <a:xfrm>
                <a:off x="530603" y="155989"/>
                <a:ext cx="6379220" cy="1993383"/>
              </a:xfrm>
              <a:custGeom>
                <a:avLst/>
                <a:gdLst/>
                <a:ahLst/>
                <a:cxnLst/>
                <a:rect l="l" t="t" r="r" b="b"/>
                <a:pathLst>
                  <a:path w="8560165" h="2195620">
                    <a:moveTo>
                      <a:pt x="7603220" y="2195620"/>
                    </a:moveTo>
                    <a:lnTo>
                      <a:pt x="956945" y="2195620"/>
                    </a:lnTo>
                    <a:cubicBezTo>
                      <a:pt x="428371" y="2195620"/>
                      <a:pt x="0" y="1767122"/>
                      <a:pt x="0" y="1097810"/>
                    </a:cubicBezTo>
                    <a:lnTo>
                      <a:pt x="0" y="1097810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7603220" y="0"/>
                    </a:lnTo>
                    <a:cubicBezTo>
                      <a:pt x="8131666" y="0"/>
                      <a:pt x="8560165" y="428371"/>
                      <a:pt x="8560165" y="1097810"/>
                    </a:cubicBezTo>
                    <a:lnTo>
                      <a:pt x="8560165" y="1097810"/>
                    </a:lnTo>
                    <a:cubicBezTo>
                      <a:pt x="8560165" y="1767122"/>
                      <a:pt x="8131667" y="2195620"/>
                      <a:pt x="7603220" y="2195620"/>
                    </a:cubicBezTo>
                    <a:close/>
                  </a:path>
                </a:pathLst>
              </a:custGeom>
              <a:solidFill>
                <a:srgbClr val="FFD93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6"/>
              <p:cNvSpPr/>
              <p:nvPr/>
            </p:nvSpPr>
            <p:spPr>
              <a:xfrm>
                <a:off x="551588" y="155990"/>
                <a:ext cx="6379220" cy="1993383"/>
              </a:xfrm>
              <a:custGeom>
                <a:avLst/>
                <a:gdLst/>
                <a:ahLst/>
                <a:cxnLst/>
                <a:rect l="l" t="t" r="r" b="b"/>
                <a:pathLst>
                  <a:path w="8585565" h="2221020">
                    <a:moveTo>
                      <a:pt x="7615920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10510"/>
                    </a:cubicBezTo>
                    <a:cubicBezTo>
                      <a:pt x="0" y="1786045"/>
                      <a:pt x="434975" y="2221020"/>
                      <a:pt x="969645" y="2221020"/>
                    </a:cubicBezTo>
                    <a:lnTo>
                      <a:pt x="7615920" y="2221020"/>
                    </a:lnTo>
                    <a:cubicBezTo>
                      <a:pt x="8150590" y="2221020"/>
                      <a:pt x="8585565" y="1786045"/>
                      <a:pt x="8585565" y="1110510"/>
                    </a:cubicBezTo>
                    <a:cubicBezTo>
                      <a:pt x="8585565" y="434975"/>
                      <a:pt x="8150590" y="0"/>
                      <a:pt x="7615920" y="0"/>
                    </a:cubicBezTo>
                    <a:close/>
                    <a:moveTo>
                      <a:pt x="7615920" y="2195620"/>
                    </a:moveTo>
                    <a:lnTo>
                      <a:pt x="969645" y="2195620"/>
                    </a:lnTo>
                    <a:cubicBezTo>
                      <a:pt x="448945" y="2195620"/>
                      <a:pt x="25400" y="1772075"/>
                      <a:pt x="25400" y="1110510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7615920" y="25400"/>
                    </a:lnTo>
                    <a:cubicBezTo>
                      <a:pt x="8136620" y="25400"/>
                      <a:pt x="8560165" y="448945"/>
                      <a:pt x="8560165" y="1110510"/>
                    </a:cubicBezTo>
                    <a:cubicBezTo>
                      <a:pt x="8560165" y="1772075"/>
                      <a:pt x="8136620" y="2195620"/>
                      <a:pt x="7615920" y="2195620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3652064" y="3222458"/>
              <a:ext cx="9970718" cy="1708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60045" algn="l"/>
                  <a:tab pos="720090" algn="l"/>
                </a:tabLst>
                <a:defRPr/>
              </a:pPr>
              <a:r>
                <a:rPr lang="nl-NL" sz="7000" b="1" dirty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rPr>
                <a:t>3. MỞ RỘNG</a:t>
              </a:r>
              <a:endPara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4237" y="6904121"/>
            <a:ext cx="6743323" cy="3384884"/>
          </a:xfrm>
          <a:prstGeom prst="rect">
            <a:avLst/>
          </a:prstGeom>
        </p:spPr>
      </p:pic>
      <p:pic>
        <p:nvPicPr>
          <p:cNvPr id="4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28600" y="6210300"/>
            <a:ext cx="1173320" cy="1045322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585125">
            <a:off x="16488602" y="5427899"/>
            <a:ext cx="2183861" cy="559863"/>
          </a:xfrm>
          <a:prstGeom prst="rect">
            <a:avLst/>
          </a:prstGeom>
        </p:spPr>
      </p:pic>
      <p:pic>
        <p:nvPicPr>
          <p:cNvPr id="46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708999">
            <a:off x="16433972" y="389360"/>
            <a:ext cx="1184128" cy="174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655943"/>
      </p:ext>
    </p:extLst>
  </p:cSld>
  <p:clrMapOvr>
    <a:masterClrMapping/>
  </p:clrMapOvr>
  <p:transition spd="med">
    <p:circl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7608" y="38100"/>
            <a:ext cx="1264519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DẠNG BÀI TẬP TOÁN THƯỜNG GẶP 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 BIỂU THỨC CHỨA CĂN BẬC HAI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90600" y="2247900"/>
            <a:ext cx="16804600" cy="78483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4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Rút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gọn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3.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4.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>
                <a:latin typeface="Euclid" panose="02020503060505020303" pitchFamily="18" charset="0"/>
                <a:cs typeface="Arial" panose="020B0604020202020204" pitchFamily="34" charset="0"/>
              </a:rPr>
              <a:t>x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thỏa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mãn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5.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>
                <a:latin typeface="Euclid" panose="02020503060505020303" pitchFamily="18" charset="0"/>
                <a:cs typeface="Arial" panose="020B0604020202020204" pitchFamily="34" charset="0"/>
              </a:rPr>
              <a:t>x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thỏa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mãn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6.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>
                <a:latin typeface="Euclid" panose="02020503060505020303" pitchFamily="18" charset="0"/>
                <a:cs typeface="Arial" panose="020B0604020202020204" pitchFamily="34" charset="0"/>
              </a:rPr>
              <a:t>x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8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7.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endParaRPr lang="vi-VN" sz="48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1654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0155B7-30FC-4A40-8071-9350E920D2C9}"/>
              </a:ext>
            </a:extLst>
          </p:cNvPr>
          <p:cNvSpPr txBox="1"/>
          <p:nvPr/>
        </p:nvSpPr>
        <p:spPr>
          <a:xfrm>
            <a:off x="531494" y="-114300"/>
            <a:ext cx="130016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7">
                <a:extLst>
                  <a:ext uri="{FF2B5EF4-FFF2-40B4-BE49-F238E27FC236}">
                    <a16:creationId xmlns:a16="http://schemas.microsoft.com/office/drawing/2014/main" id="{2DE3F184-D216-42D2-8E8D-2580A7AD8638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531495" y="993774"/>
              <a:ext cx="6347460" cy="3048223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3173730">
                      <a:extLst>
                        <a:ext uri="{9D8B030D-6E8A-4147-A177-3AD203B41FA5}">
                          <a16:colId xmlns:a16="http://schemas.microsoft.com/office/drawing/2014/main" val="2990352650"/>
                        </a:ext>
                      </a:extLst>
                    </a:gridCol>
                    <a:gridCol w="3173730">
                      <a:extLst>
                        <a:ext uri="{9D8B030D-6E8A-4147-A177-3AD203B41FA5}">
                          <a16:colId xmlns:a16="http://schemas.microsoft.com/office/drawing/2014/main" val="245935743"/>
                        </a:ext>
                      </a:extLst>
                    </a:gridCol>
                  </a:tblGrid>
                  <a:tr h="5562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7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Dạng</a:t>
                          </a:r>
                          <a:endParaRPr lang="en-US" sz="27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37160" marR="137160" marT="68580" marB="6858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7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Phương</a:t>
                          </a:r>
                          <a:r>
                            <a:rPr lang="en-US" sz="27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7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pháp</a:t>
                          </a:r>
                          <a:endParaRPr lang="en-US" sz="27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37160" marR="137160" marT="68580" marB="68580"/>
                    </a:tc>
                    <a:extLst>
                      <a:ext uri="{0D108BD9-81ED-4DB2-BD59-A6C34878D82A}">
                        <a16:rowId xmlns:a16="http://schemas.microsoft.com/office/drawing/2014/main" val="237642331"/>
                      </a:ext>
                    </a:extLst>
                  </a:tr>
                  <a:tr h="597123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ad>
                                  <m:radPr>
                                    <m:degHide m:val="on"/>
                                    <m:ctrlPr>
                                      <a:rPr lang="en-US" sz="27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2700" b="0" i="1" smtClean="0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</m:rad>
                              </m:oMath>
                            </m:oMathPara>
                          </a14:m>
                          <a:endParaRPr lang="en-US" sz="27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37160" marR="137160" marT="68580" marB="6858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700" b="0" i="1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  <m:r>
                                  <a:rPr lang="en-US" sz="2700" b="0" i="1" smtClean="0">
                                    <a:latin typeface="Cambria Math" panose="02040503050406030204" pitchFamily="18" charset="0"/>
                                  </a:rPr>
                                  <m:t>≥0</m:t>
                                </m:r>
                              </m:oMath>
                            </m:oMathPara>
                          </a14:m>
                          <a:endParaRPr lang="en-US" sz="27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37160" marR="137160" marT="68580" marB="68580"/>
                    </a:tc>
                    <a:extLst>
                      <a:ext uri="{0D108BD9-81ED-4DB2-BD59-A6C34878D82A}">
                        <a16:rowId xmlns:a16="http://schemas.microsoft.com/office/drawing/2014/main" val="1541462284"/>
                      </a:ext>
                    </a:extLst>
                  </a:tr>
                  <a:tr h="90754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7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700" b="0" i="1" smtClean="0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num>
                                  <m:den>
                                    <m:r>
                                      <a:rPr lang="en-US" sz="2700" b="0" i="1" smtClean="0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27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37160" marR="137160" marT="68580" marB="6858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700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  <m:r>
                                  <a:rPr lang="en-US" sz="27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≠0</m:t>
                                </m:r>
                              </m:oMath>
                            </m:oMathPara>
                          </a14:m>
                          <a:endParaRPr lang="en-US" sz="27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37160" marR="137160" marT="68580" marB="68580"/>
                    </a:tc>
                    <a:extLst>
                      <a:ext uri="{0D108BD9-81ED-4DB2-BD59-A6C34878D82A}">
                        <a16:rowId xmlns:a16="http://schemas.microsoft.com/office/drawing/2014/main" val="2212701634"/>
                      </a:ext>
                    </a:extLst>
                  </a:tr>
                  <a:tr h="987267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27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700" b="0" i="1" smtClean="0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en-US" sz="27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2700" b="0" i="1" smtClean="0">
                                            <a:latin typeface="Cambria Math" panose="02040503050406030204" pitchFamily="18" charset="0"/>
                                          </a:rPr>
                                          <m:t>𝐵</m:t>
                                        </m:r>
                                      </m:e>
                                    </m:rad>
                                  </m:den>
                                </m:f>
                              </m:oMath>
                            </m:oMathPara>
                          </a14:m>
                          <a:endParaRPr lang="en-US" sz="27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37160" marR="137160" marT="68580" marB="68580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2700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  <m:r>
                                  <a:rPr lang="en-US" sz="2700" b="0" i="1" smtClean="0">
                                    <a:latin typeface="Cambria Math" panose="02040503050406030204" pitchFamily="18" charset="0"/>
                                  </a:rPr>
                                  <m:t>&gt;0</m:t>
                                </m:r>
                              </m:oMath>
                            </m:oMathPara>
                          </a14:m>
                          <a:endParaRPr lang="en-US" sz="27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37160" marR="137160" marT="68580" marB="68580"/>
                    </a:tc>
                    <a:extLst>
                      <a:ext uri="{0D108BD9-81ED-4DB2-BD59-A6C34878D82A}">
                        <a16:rowId xmlns:a16="http://schemas.microsoft.com/office/drawing/2014/main" val="273056035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7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2DE3F184-D216-42D2-8E8D-2580A7AD8638}"/>
                  </a:ext>
                </a:extLst>
              </p:cNvPr>
              <p:cNvGraphicFramePr>
                <a:graphicFrameLocks noGrp="1"/>
              </p:cNvGraphicFramePr>
              <p:nvPr>
                <p:extLst/>
              </p:nvPr>
            </p:nvGraphicFramePr>
            <p:xfrm>
              <a:off x="531495" y="993774"/>
              <a:ext cx="6347460" cy="3048223"/>
            </p:xfrm>
            <a:graphic>
              <a:graphicData uri="http://schemas.openxmlformats.org/drawingml/2006/table">
                <a:tbl>
                  <a:tblPr firstRow="1" bandRow="1">
                    <a:tableStyleId>{F5AB1C69-6EDB-4FF4-983F-18BD219EF322}</a:tableStyleId>
                  </a:tblPr>
                  <a:tblGrid>
                    <a:gridCol w="3173730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2990352650"/>
                        </a:ext>
                      </a:extLst>
                    </a:gridCol>
                    <a:gridCol w="3173730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245935743"/>
                        </a:ext>
                      </a:extLst>
                    </a:gridCol>
                  </a:tblGrid>
                  <a:tr h="5562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7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Dạng</a:t>
                          </a:r>
                          <a:endParaRPr lang="en-US" sz="27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37160" marR="137160" marT="68580" marB="6858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7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Phương</a:t>
                          </a:r>
                          <a:r>
                            <a:rPr lang="en-US" sz="27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270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pháp</a:t>
                          </a:r>
                          <a:endParaRPr lang="en-US" sz="27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137160" marR="137160" marT="68580" marB="68580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237642331"/>
                      </a:ext>
                    </a:extLst>
                  </a:tr>
                  <a:tr h="59715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37160" marR="137160" marT="68580" marB="68580">
                        <a:blipFill rotWithShape="0">
                          <a:blip r:embed="rId3"/>
                          <a:stretch>
                            <a:fillRect l="-192" t="-97980" r="-100768" b="-3161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37160" marR="137160" marT="68580" marB="68580">
                        <a:blipFill rotWithShape="0">
                          <a:blip r:embed="rId3"/>
                          <a:stretch>
                            <a:fillRect l="-100192" t="-97980" r="-768" b="-31616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541462284"/>
                      </a:ext>
                    </a:extLst>
                  </a:tr>
                  <a:tr h="90754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37160" marR="137160" marT="68580" marB="68580">
                        <a:blipFill rotWithShape="0">
                          <a:blip r:embed="rId3"/>
                          <a:stretch>
                            <a:fillRect l="-192" t="-131544" r="-100768" b="-1100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37160" marR="137160" marT="68580" marB="68580">
                        <a:blipFill rotWithShape="0">
                          <a:blip r:embed="rId3"/>
                          <a:stretch>
                            <a:fillRect l="-100192" t="-131544" r="-768" b="-1100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2212701634"/>
                      </a:ext>
                    </a:extLst>
                  </a:tr>
                  <a:tr h="98726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37160" marR="137160" marT="68580" marB="68580">
                        <a:blipFill rotWithShape="0">
                          <a:blip r:embed="rId3"/>
                          <a:stretch>
                            <a:fillRect l="-192" t="-212963" r="-100768" b="-12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137160" marR="137160" marT="68580" marB="68580">
                        <a:blipFill rotWithShape="0">
                          <a:blip r:embed="rId3"/>
                          <a:stretch>
                            <a:fillRect l="-100192" t="-212963" r="-768" b="-123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2730560351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9426CA9-03E0-458C-B50D-9E52F20CC027}"/>
              </a:ext>
            </a:extLst>
          </p:cNvPr>
          <p:cNvCxnSpPr/>
          <p:nvPr/>
        </p:nvCxnSpPr>
        <p:spPr>
          <a:xfrm>
            <a:off x="7698105" y="784830"/>
            <a:ext cx="0" cy="931357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0851D24-0170-47D0-AF30-9E06035C93E1}"/>
              </a:ext>
            </a:extLst>
          </p:cNvPr>
          <p:cNvSpPr/>
          <p:nvPr/>
        </p:nvSpPr>
        <p:spPr>
          <a:xfrm>
            <a:off x="290458" y="5143500"/>
            <a:ext cx="7100942" cy="495490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8A74B7E-74B9-445B-B529-22CCF90665B3}"/>
                  </a:ext>
                </a:extLst>
              </p:cNvPr>
              <p:cNvSpPr txBox="1"/>
              <p:nvPr/>
            </p:nvSpPr>
            <p:spPr>
              <a:xfrm>
                <a:off x="531496" y="5274200"/>
                <a:ext cx="7320914" cy="12525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Bài 1. a/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Tìm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điều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kiện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để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600" b="1" i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3600" b="1" i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𝟑</m:t>
                        </m:r>
                        <m:r>
                          <a:rPr lang="en-US" sz="3600" b="1" i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𝒙</m:t>
                        </m:r>
                        <m:r>
                          <a:rPr lang="en-US" sz="3600" b="1" i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−</m:t>
                        </m:r>
                        <m:r>
                          <a:rPr lang="en-US" sz="3600" b="1" i="1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𝟐</m:t>
                        </m:r>
                      </m:e>
                    </m:rad>
                    <m:r>
                      <a:rPr lang="en-US" sz="3600" b="1" i="1" dirty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</m:oMath>
                </a14:m>
                <a:endPara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  <a:p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có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nghĩa</a:t>
                </a:r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8A74B7E-74B9-445B-B529-22CCF90665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496" y="5274200"/>
                <a:ext cx="7320914" cy="1252587"/>
              </a:xfrm>
              <a:prstGeom prst="rect">
                <a:avLst/>
              </a:prstGeom>
              <a:blipFill rotWithShape="0">
                <a:blip r:embed="rId4"/>
                <a:stretch>
                  <a:fillRect l="-2498" t="-3398" b="-169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F128079D-6926-42B9-81EA-1DD8C0ABCF55}"/>
              </a:ext>
            </a:extLst>
          </p:cNvPr>
          <p:cNvSpPr txBox="1"/>
          <p:nvPr/>
        </p:nvSpPr>
        <p:spPr>
          <a:xfrm>
            <a:off x="3274695" y="6438900"/>
            <a:ext cx="1148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Giải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61A7D2E-CB9A-4F26-8506-2E4BC12F0E2F}"/>
                  </a:ext>
                </a:extLst>
              </p:cNvPr>
              <p:cNvSpPr txBox="1"/>
              <p:nvPr/>
            </p:nvSpPr>
            <p:spPr>
              <a:xfrm>
                <a:off x="391422" y="7251662"/>
                <a:ext cx="6978014" cy="14988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600" b="1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36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𝟑</m:t>
                        </m:r>
                        <m:r>
                          <a:rPr lang="en-US" sz="36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𝒙</m:t>
                        </m:r>
                        <m:r>
                          <a:rPr lang="en-US" sz="36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−</m:t>
                        </m:r>
                        <m:r>
                          <a:rPr lang="en-US" sz="36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nghĩa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khi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endParaRPr lang="en-US" sz="3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		                          </a:t>
                </a:r>
                <a14:m>
                  <m:oMath xmlns:m="http://schemas.openxmlformats.org/officeDocument/2006/math">
                    <m:r>
                      <a:rPr lang="en-US" sz="36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</m:t>
                    </m:r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𝒙</m:t>
                    </m:r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f>
                      <m:fPr>
                        <m:ctrlP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en-US" sz="36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A61A7D2E-CB9A-4F26-8506-2E4BC12F0E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422" y="7251662"/>
                <a:ext cx="6978014" cy="1498808"/>
              </a:xfrm>
              <a:prstGeom prst="rect">
                <a:avLst/>
              </a:prstGeom>
              <a:blipFill rotWithShape="0">
                <a:blip r:embed="rId5"/>
                <a:stretch>
                  <a:fillRect t="-32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99C733F-32D2-4080-B99D-4FB10DDAAE11}"/>
                  </a:ext>
                </a:extLst>
              </p:cNvPr>
              <p:cNvSpPr txBox="1"/>
              <p:nvPr/>
            </p:nvSpPr>
            <p:spPr>
              <a:xfrm>
                <a:off x="2284935" y="8882057"/>
                <a:ext cx="3651885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Vậy </a:t>
                </a:r>
                <a14:m>
                  <m:oMath xmlns:m="http://schemas.openxmlformats.org/officeDocument/2006/math"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𝒙</m:t>
                    </m:r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f>
                      <m:fPr>
                        <m:ctrlP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3600" b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36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99C733F-32D2-4080-B99D-4FB10DDAAE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4935" y="8882057"/>
                <a:ext cx="3651885" cy="892552"/>
              </a:xfrm>
              <a:prstGeom prst="rect">
                <a:avLst/>
              </a:prstGeom>
              <a:blipFill rotWithShape="0">
                <a:blip r:embed="rId6"/>
                <a:stretch>
                  <a:fillRect l="-5175" b="-10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1B01DB55-DD01-4024-963A-49EDCFF6150A}"/>
              </a:ext>
            </a:extLst>
          </p:cNvPr>
          <p:cNvSpPr/>
          <p:nvPr/>
        </p:nvSpPr>
        <p:spPr>
          <a:xfrm>
            <a:off x="8161020" y="993776"/>
            <a:ext cx="9595485" cy="392684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D89C90E-77A7-46DA-B6FB-E2FFCBEA2FE0}"/>
                  </a:ext>
                </a:extLst>
              </p:cNvPr>
              <p:cNvSpPr txBox="1"/>
              <p:nvPr/>
            </p:nvSpPr>
            <p:spPr>
              <a:xfrm>
                <a:off x="8517257" y="1147463"/>
                <a:ext cx="8223405" cy="9753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b/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Tìm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𝒙</m:t>
                    </m:r>
                  </m:oMath>
                </a14:m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để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𝑻</m:t>
                    </m:r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  <m:f>
                      <m:fPr>
                        <m:ctrlP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3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</m:ctrlPr>
                          </m:sSupPr>
                          <m:e>
                            <m:r>
                              <a:rPr lang="en-US" sz="3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sz="3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+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𝟑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𝒙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−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xác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D89C90E-77A7-46DA-B6FB-E2FFCBEA2F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7257" y="1147463"/>
                <a:ext cx="8223405" cy="975395"/>
              </a:xfrm>
              <a:prstGeom prst="rect">
                <a:avLst/>
              </a:prstGeom>
              <a:blipFill rotWithShape="0">
                <a:blip r:embed="rId7"/>
                <a:stretch>
                  <a:fillRect l="-2224" r="-2224"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281B35E2-3006-46DE-8CE4-A86762DDB843}"/>
              </a:ext>
            </a:extLst>
          </p:cNvPr>
          <p:cNvSpPr txBox="1"/>
          <p:nvPr/>
        </p:nvSpPr>
        <p:spPr>
          <a:xfrm>
            <a:off x="12384405" y="2012740"/>
            <a:ext cx="1148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Giải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5E9C448-F510-4EA0-AFA6-7D7CE7CCBBCB}"/>
                  </a:ext>
                </a:extLst>
              </p:cNvPr>
              <p:cNvSpPr txBox="1"/>
              <p:nvPr/>
            </p:nvSpPr>
            <p:spPr>
              <a:xfrm>
                <a:off x="9481186" y="2868512"/>
                <a:ext cx="6093335" cy="17756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3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</m:ctrlPr>
                          </m:sSupPr>
                          <m:e>
                            <m:r>
                              <a:rPr lang="en-US" sz="3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sz="3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+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𝟑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𝒙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−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xác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khi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𝟑</m:t>
                    </m:r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𝒙</m:t>
                    </m:r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−</m:t>
                    </m:r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𝟐</m:t>
                    </m:r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≠</m:t>
                    </m:r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𝟎</m:t>
                    </m:r>
                  </m:oMath>
                </a14:m>
                <a:endParaRPr lang="en-US" sz="36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		                   </a:t>
                </a:r>
                <a14:m>
                  <m:oMath xmlns:m="http://schemas.openxmlformats.org/officeDocument/2006/math">
                    <m:r>
                      <a:rPr lang="en-US" sz="3600" b="1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 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      </m:t>
                    </m:r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𝒙</m:t>
                    </m:r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≠</m:t>
                    </m:r>
                    <m:f>
                      <m:fPr>
                        <m:ctrlP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𝟑</m:t>
                        </m:r>
                      </m:den>
                    </m:f>
                  </m:oMath>
                </a14:m>
                <a:endParaRPr lang="en-US" sz="36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C5E9C448-F510-4EA0-AFA6-7D7CE7CCBB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81186" y="2868512"/>
                <a:ext cx="6093335" cy="1775614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4E4A1B8-2095-4287-861C-83D093C8CAC2}"/>
              </a:ext>
            </a:extLst>
          </p:cNvPr>
          <p:cNvSpPr/>
          <p:nvPr/>
        </p:nvSpPr>
        <p:spPr>
          <a:xfrm>
            <a:off x="8256344" y="5143500"/>
            <a:ext cx="9595485" cy="484097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7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533E916-E2BD-42A0-BC56-A12BF71CF502}"/>
                  </a:ext>
                </a:extLst>
              </p:cNvPr>
              <p:cNvSpPr txBox="1"/>
              <p:nvPr/>
            </p:nvSpPr>
            <p:spPr>
              <a:xfrm>
                <a:off x="8517258" y="5377072"/>
                <a:ext cx="9239247" cy="14719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c/ 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Tìm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điều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kiện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để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biểu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𝑨</m:t>
                    </m:r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  <m:f>
                      <m:fPr>
                        <m:ctrlP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𝟏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3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𝟑</m:t>
                            </m:r>
                            <m:r>
                              <a:rPr lang="en-US" sz="3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−</m:t>
                            </m:r>
                            <m:r>
                              <a:rPr lang="en-US" sz="3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𝟐</m:t>
                            </m:r>
                            <m:r>
                              <a:rPr lang="en-US" sz="3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𝒙</m:t>
                            </m:r>
                          </m:e>
                        </m:rad>
                      </m:den>
                    </m:f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</m:oMath>
                </a14:m>
                <a:endParaRPr lang="en-US" sz="36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  <a:p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có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nghĩa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2533E916-E2BD-42A0-BC56-A12BF71CF5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7258" y="5377072"/>
                <a:ext cx="9239247" cy="1471941"/>
              </a:xfrm>
              <a:prstGeom prst="rect">
                <a:avLst/>
              </a:prstGeom>
              <a:blipFill rotWithShape="0">
                <a:blip r:embed="rId9"/>
                <a:stretch>
                  <a:fillRect l="-1979" b="-144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ECE13940-F9B2-47F9-A7E9-7F65AD2DCB1B}"/>
              </a:ext>
            </a:extLst>
          </p:cNvPr>
          <p:cNvSpPr txBox="1"/>
          <p:nvPr/>
        </p:nvSpPr>
        <p:spPr>
          <a:xfrm>
            <a:off x="12268200" y="6362700"/>
            <a:ext cx="1148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Giải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EC81FB1-28AA-4761-92B4-EEDD86EBD03C}"/>
                  </a:ext>
                </a:extLst>
              </p:cNvPr>
              <p:cNvSpPr txBox="1"/>
              <p:nvPr/>
            </p:nvSpPr>
            <p:spPr>
              <a:xfrm>
                <a:off x="8585014" y="7225160"/>
                <a:ext cx="9266815" cy="22695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𝟏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3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3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𝟑</m:t>
                            </m:r>
                            <m:r>
                              <a:rPr lang="en-US" sz="3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−</m:t>
                            </m:r>
                            <m:r>
                              <a:rPr lang="en-US" sz="3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𝟐</m:t>
                            </m:r>
                            <m:r>
                              <a:rPr lang="en-US" sz="36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𝒙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nghĩa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khi</a:t>
                </a:r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𝟑</m:t>
                    </m:r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−</m:t>
                    </m:r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𝟐</m:t>
                    </m:r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𝒙</m:t>
                    </m:r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&gt;</m:t>
                    </m:r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𝟎</m:t>
                    </m:r>
                  </m:oMath>
                </a14:m>
                <a:endParaRPr lang="en-US" sz="36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  <a:p>
                <a:r>
                  <a:rPr lang="en-US" sz="3600" b="1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                                         </a:t>
                </a:r>
                <a14:m>
                  <m:oMath xmlns:m="http://schemas.openxmlformats.org/officeDocument/2006/math"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</m:t>
                    </m:r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𝒙</m:t>
                    </m:r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&gt;−</m:t>
                    </m:r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</m:t>
                    </m:r>
                  </m:oMath>
                </a14:m>
                <a:endParaRPr lang="en-US" sz="36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3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𝒏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ê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𝒏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𝒙</m:t>
                    </m:r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f>
                      <m:fPr>
                        <m:ctrlP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(Chia </a:t>
                </a:r>
                <a:r>
                  <a:rPr lang="en-US" sz="3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cho</a:t>
                </a:r>
                <a:r>
                  <a:rPr lang="en-US" sz="30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30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âm</a:t>
                </a:r>
                <a:r>
                  <a:rPr lang="en-US" sz="30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đổi</a:t>
                </a:r>
                <a:r>
                  <a:rPr lang="en-US" sz="30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dấu</a:t>
                </a:r>
                <a:r>
                  <a:rPr lang="en-US" sz="30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bất</a:t>
                </a:r>
                <a:r>
                  <a:rPr lang="en-US" sz="30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0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0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)</a:t>
                </a:r>
                <a:endParaRPr lang="en-US" sz="36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7EC81FB1-28AA-4761-92B4-EEDD86EBD0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5014" y="7225160"/>
                <a:ext cx="9266815" cy="2269532"/>
              </a:xfrm>
              <a:prstGeom prst="rect">
                <a:avLst/>
              </a:prstGeom>
              <a:blipFill rotWithShape="0">
                <a:blip r:embed="rId10"/>
                <a:stretch>
                  <a:fillRect r="-1250" b="-10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0942625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/>
      <p:bldP spid="20" grpId="0"/>
      <p:bldP spid="21" grpId="0" animBg="1"/>
      <p:bldP spid="24" grpId="0"/>
      <p:bldP spid="26" grpId="0"/>
      <p:bldP spid="28" grpId="0" animBg="1"/>
      <p:bldP spid="29" grpId="0"/>
      <p:bldP spid="3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0155B7-30FC-4A40-8071-9350E920D2C9}"/>
              </a:ext>
            </a:extLst>
          </p:cNvPr>
          <p:cNvSpPr txBox="1"/>
          <p:nvPr/>
        </p:nvSpPr>
        <p:spPr>
          <a:xfrm>
            <a:off x="531494" y="-114300"/>
            <a:ext cx="13001625" cy="982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Rút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gọn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1">
            <a:extLst>
              <a:ext uri="{FF2B5EF4-FFF2-40B4-BE49-F238E27FC236}">
                <a16:creationId xmlns:a16="http://schemas.microsoft.com/office/drawing/2014/main" id="{2A6221F6-4878-41BB-9CA1-D55BFD9BA27D}"/>
              </a:ext>
            </a:extLst>
          </p:cNvPr>
          <p:cNvSpPr/>
          <p:nvPr/>
        </p:nvSpPr>
        <p:spPr>
          <a:xfrm>
            <a:off x="152400" y="1104900"/>
            <a:ext cx="14554200" cy="2667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9259466"/>
              </p:ext>
            </p:extLst>
          </p:nvPr>
        </p:nvGraphicFramePr>
        <p:xfrm>
          <a:off x="1371600" y="2036763"/>
          <a:ext cx="7012909" cy="1582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247840" imgH="507960" progId="Equation.DSMT4">
                  <p:embed/>
                </p:oleObj>
              </mc:Choice>
              <mc:Fallback>
                <p:oleObj name="Equation" r:id="rId2" imgW="224784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371600" y="2036763"/>
                        <a:ext cx="7012909" cy="1582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758059" y="2400300"/>
            <a:ext cx="47750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) 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2818676"/>
              </p:ext>
            </p:extLst>
          </p:nvPr>
        </p:nvGraphicFramePr>
        <p:xfrm>
          <a:off x="9906000" y="2628900"/>
          <a:ext cx="2675423" cy="863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787320" imgH="253800" progId="Equation.DSMT4">
                  <p:embed/>
                </p:oleObj>
              </mc:Choice>
              <mc:Fallback>
                <p:oleObj name="Equation" r:id="rId4" imgW="78732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906000" y="2628900"/>
                        <a:ext cx="2675423" cy="863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33400" y="1003637"/>
            <a:ext cx="693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2.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Rút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gọn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1704252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4359" y="-3059"/>
            <a:ext cx="8149931" cy="88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9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9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39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1409612"/>
              </p:ext>
            </p:extLst>
          </p:nvPr>
        </p:nvGraphicFramePr>
        <p:xfrm>
          <a:off x="369887" y="876300"/>
          <a:ext cx="7859713" cy="177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247840" imgH="507960" progId="Equation.DSMT4">
                  <p:embed/>
                </p:oleObj>
              </mc:Choice>
              <mc:Fallback>
                <p:oleObj name="Equation" r:id="rId2" imgW="224784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69887" y="876300"/>
                        <a:ext cx="7859713" cy="17764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2328862" y="-5095"/>
            <a:ext cx="6281738" cy="88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, ta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3849720"/>
              </p:ext>
            </p:extLst>
          </p:nvPr>
        </p:nvGraphicFramePr>
        <p:xfrm>
          <a:off x="3419475" y="190500"/>
          <a:ext cx="2752725" cy="8882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787320" imgH="253800" progId="Equation.DSMT4">
                  <p:embed/>
                </p:oleObj>
              </mc:Choice>
              <mc:Fallback>
                <p:oleObj name="Equation" r:id="rId4" imgW="78732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419475" y="190500"/>
                        <a:ext cx="2752725" cy="8882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3143475"/>
              </p:ext>
            </p:extLst>
          </p:nvPr>
        </p:nvGraphicFramePr>
        <p:xfrm>
          <a:off x="8229600" y="876300"/>
          <a:ext cx="8839200" cy="177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527200" imgH="507960" progId="Equation.DSMT4">
                  <p:embed/>
                </p:oleObj>
              </mc:Choice>
              <mc:Fallback>
                <p:oleObj name="Equation" r:id="rId6" imgW="252720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229600" y="876300"/>
                        <a:ext cx="8839200" cy="1774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3564948"/>
              </p:ext>
            </p:extLst>
          </p:nvPr>
        </p:nvGraphicFramePr>
        <p:xfrm>
          <a:off x="723900" y="2628900"/>
          <a:ext cx="10350500" cy="2128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958840" imgH="609480" progId="Equation.DSMT4">
                  <p:embed/>
                </p:oleObj>
              </mc:Choice>
              <mc:Fallback>
                <p:oleObj name="Equation" r:id="rId8" imgW="2958840" imgH="609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23900" y="2628900"/>
                        <a:ext cx="10350500" cy="21288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4906223"/>
              </p:ext>
            </p:extLst>
          </p:nvPr>
        </p:nvGraphicFramePr>
        <p:xfrm>
          <a:off x="717550" y="4613275"/>
          <a:ext cx="8839200" cy="2130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527200" imgH="609480" progId="Equation.DSMT4">
                  <p:embed/>
                </p:oleObj>
              </mc:Choice>
              <mc:Fallback>
                <p:oleObj name="Equation" r:id="rId10" imgW="2527200" imgH="609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17550" y="4613275"/>
                        <a:ext cx="8839200" cy="2130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7873661"/>
              </p:ext>
            </p:extLst>
          </p:nvPr>
        </p:nvGraphicFramePr>
        <p:xfrm>
          <a:off x="9610725" y="4422775"/>
          <a:ext cx="8528050" cy="2397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2438280" imgH="685800" progId="Equation.DSMT4">
                  <p:embed/>
                </p:oleObj>
              </mc:Choice>
              <mc:Fallback>
                <p:oleObj name="Equation" r:id="rId12" imgW="2438280" imgH="685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9610725" y="4422775"/>
                        <a:ext cx="8528050" cy="2397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3039994"/>
              </p:ext>
            </p:extLst>
          </p:nvPr>
        </p:nvGraphicFramePr>
        <p:xfrm>
          <a:off x="730997" y="8158203"/>
          <a:ext cx="4787845" cy="22293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307880" imgH="609480" progId="Equation.DSMT4">
                  <p:embed/>
                </p:oleObj>
              </mc:Choice>
              <mc:Fallback>
                <p:oleObj name="Equation" r:id="rId14" imgW="1307880" imgH="609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30997" y="8158203"/>
                        <a:ext cx="4787845" cy="22293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2589097"/>
              </p:ext>
            </p:extLst>
          </p:nvPr>
        </p:nvGraphicFramePr>
        <p:xfrm>
          <a:off x="5534773" y="8025093"/>
          <a:ext cx="4511879" cy="23687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1307880" imgH="685800" progId="Equation.DSMT4">
                  <p:embed/>
                </p:oleObj>
              </mc:Choice>
              <mc:Fallback>
                <p:oleObj name="Equation" r:id="rId16" imgW="1307880" imgH="685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5534773" y="8025093"/>
                        <a:ext cx="4511879" cy="23687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1919796"/>
              </p:ext>
            </p:extLst>
          </p:nvPr>
        </p:nvGraphicFramePr>
        <p:xfrm>
          <a:off x="10186148" y="8153442"/>
          <a:ext cx="2324100" cy="18586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634680" imgH="507960" progId="Equation.DSMT4">
                  <p:embed/>
                </p:oleObj>
              </mc:Choice>
              <mc:Fallback>
                <p:oleObj name="Equation" r:id="rId18" imgW="63468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0186148" y="8153442"/>
                        <a:ext cx="2324100" cy="18586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1033779"/>
              </p:ext>
            </p:extLst>
          </p:nvPr>
        </p:nvGraphicFramePr>
        <p:xfrm>
          <a:off x="717550" y="6516688"/>
          <a:ext cx="7189788" cy="2132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2057400" imgH="609480" progId="Equation.DSMT4">
                  <p:embed/>
                </p:oleObj>
              </mc:Choice>
              <mc:Fallback>
                <p:oleObj name="Equation" r:id="rId20" imgW="2057400" imgH="609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717550" y="6516688"/>
                        <a:ext cx="7189788" cy="21320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86244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66800" y="773449"/>
            <a:ext cx="16764000" cy="8561051"/>
          </a:xfrm>
          <a:prstGeom prst="rect">
            <a:avLst/>
          </a:prstGeom>
        </p:spPr>
      </p:pic>
      <p:sp>
        <p:nvSpPr>
          <p:cNvPr id="20" name="Google Shape;132;p3"/>
          <p:cNvSpPr/>
          <p:nvPr/>
        </p:nvSpPr>
        <p:spPr>
          <a:xfrm>
            <a:off x="2286000" y="1638300"/>
            <a:ext cx="14782800" cy="3647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vi-VN" sz="77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CHƯƠNG </a:t>
            </a:r>
            <a:r>
              <a:rPr lang="en-US" sz="77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vi-VN" sz="77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endParaRPr lang="en-US" sz="77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 algn="ctr">
              <a:lnSpc>
                <a:spcPct val="150000"/>
              </a:lnSpc>
            </a:pPr>
            <a:r>
              <a:rPr lang="en-US" sz="77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CĂN BẬC HAI VÀ CĂN BẬC BA</a:t>
            </a:r>
            <a:endParaRPr sz="77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133;p3"/>
          <p:cNvSpPr/>
          <p:nvPr/>
        </p:nvSpPr>
        <p:spPr>
          <a:xfrm>
            <a:off x="3733800" y="5219700"/>
            <a:ext cx="12344400" cy="1823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7500" b="1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BÀI TẬP CUỐI CHƯƠNG 3</a:t>
            </a:r>
            <a:endParaRPr sz="7500" b="1" dirty="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0" y="5048864"/>
            <a:ext cx="3339640" cy="4895236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4666613" y="210037"/>
            <a:ext cx="3478543" cy="1917547"/>
          </a:xfrm>
          <a:prstGeom prst="rect">
            <a:avLst/>
          </a:prstGeom>
        </p:spPr>
      </p:pic>
    </p:spTree>
  </p:cSld>
  <p:clrMapOvr>
    <a:masterClrMapping/>
  </p:clrMapOvr>
  <p:transition spd="med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47769" y="3885737"/>
            <a:ext cx="1906291" cy="8813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900" b="1" dirty="0">
                <a:latin typeface="Arial" panose="020B0604020202020204" pitchFamily="34" charset="0"/>
                <a:cs typeface="Arial" panose="020B0604020202020204" pitchFamily="34" charset="0"/>
              </a:rPr>
              <a:t>ĐKXĐ: </a:t>
            </a: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6940586"/>
              </p:ext>
            </p:extLst>
          </p:nvPr>
        </p:nvGraphicFramePr>
        <p:xfrm>
          <a:off x="2176061" y="4076700"/>
          <a:ext cx="2755106" cy="8882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787320" imgH="253800" progId="Equation.DSMT4">
                  <p:embed/>
                </p:oleObj>
              </mc:Choice>
              <mc:Fallback>
                <p:oleObj name="Equation" r:id="rId2" imgW="78732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176061" y="4076700"/>
                        <a:ext cx="2755106" cy="8882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346598" y="4977074"/>
            <a:ext cx="2111091" cy="8813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+) Ta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580727"/>
              </p:ext>
            </p:extLst>
          </p:nvPr>
        </p:nvGraphicFramePr>
        <p:xfrm>
          <a:off x="2598738" y="5192712"/>
          <a:ext cx="3954462" cy="712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130040" imgH="203040" progId="Equation.DSMT4">
                  <p:embed/>
                </p:oleObj>
              </mc:Choice>
              <mc:Fallback>
                <p:oleObj name="Equation" r:id="rId4" imgW="113004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98738" y="5192712"/>
                        <a:ext cx="3954462" cy="712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1482564"/>
              </p:ext>
            </p:extLst>
          </p:nvPr>
        </p:nvGraphicFramePr>
        <p:xfrm>
          <a:off x="7812088" y="4610100"/>
          <a:ext cx="2398712" cy="1868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685800" imgH="533160" progId="Equation.DSMT4">
                  <p:embed/>
                </p:oleObj>
              </mc:Choice>
              <mc:Fallback>
                <p:oleObj name="Equation" r:id="rId6" imgW="685800" imgH="533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812088" y="4610100"/>
                        <a:ext cx="2398712" cy="18684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0721231"/>
              </p:ext>
            </p:extLst>
          </p:nvPr>
        </p:nvGraphicFramePr>
        <p:xfrm>
          <a:off x="10209213" y="4610100"/>
          <a:ext cx="2265362" cy="1868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647640" imgH="533160" progId="Equation.DSMT4">
                  <p:embed/>
                </p:oleObj>
              </mc:Choice>
              <mc:Fallback>
                <p:oleObj name="Equation" r:id="rId8" imgW="647640" imgH="533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209213" y="4610100"/>
                        <a:ext cx="2265362" cy="18684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12695255" y="4533900"/>
            <a:ext cx="1935145" cy="8813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(TMĐK)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783934" y="5295900"/>
            <a:ext cx="1465466" cy="8813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01603" y="6617838"/>
            <a:ext cx="14241713" cy="88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+)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           (TMĐK)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, ta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:                       </a:t>
            </a: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7773903"/>
              </p:ext>
            </p:extLst>
          </p:nvPr>
        </p:nvGraphicFramePr>
        <p:xfrm>
          <a:off x="2300481" y="6875738"/>
          <a:ext cx="1331118" cy="5786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380880" imgH="164880" progId="Equation.DSMT4">
                  <p:embed/>
                </p:oleObj>
              </mc:Choice>
              <mc:Fallback>
                <p:oleObj name="Equation" r:id="rId10" imgW="380880" imgH="164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300481" y="6875738"/>
                        <a:ext cx="1331118" cy="5786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594013"/>
              </p:ext>
            </p:extLst>
          </p:nvPr>
        </p:nvGraphicFramePr>
        <p:xfrm>
          <a:off x="8813800" y="6286500"/>
          <a:ext cx="2709863" cy="177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774360" imgH="507960" progId="Equation.DSMT4">
                  <p:embed/>
                </p:oleObj>
              </mc:Choice>
              <mc:Fallback>
                <p:oleObj name="Equation" r:id="rId12" imgW="77436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8813800" y="6286500"/>
                        <a:ext cx="2709863" cy="17764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1665124"/>
              </p:ext>
            </p:extLst>
          </p:nvPr>
        </p:nvGraphicFramePr>
        <p:xfrm>
          <a:off x="1897063" y="7573963"/>
          <a:ext cx="5286375" cy="177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511280" imgH="507960" progId="Equation.DSMT4">
                  <p:embed/>
                </p:oleObj>
              </mc:Choice>
              <mc:Fallback>
                <p:oleObj name="Equation" r:id="rId14" imgW="151128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897063" y="7573963"/>
                        <a:ext cx="5286375" cy="1773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1017338" y="9242186"/>
            <a:ext cx="5231064" cy="917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>
                <a:latin typeface="Euclid" panose="02020503060505020303" pitchFamily="18" charset="0"/>
                <a:cs typeface="Arial" panose="020B0604020202020204" pitchFamily="34" charset="0"/>
              </a:rPr>
              <a:t>A</a:t>
            </a:r>
            <a:r>
              <a:rPr lang="en-US" sz="3900" dirty="0">
                <a:latin typeface="Euclid" panose="02020503060505020303" pitchFamily="18" charset="0"/>
                <a:cs typeface="Arial" panose="020B0604020202020204" pitchFamily="34" charset="0"/>
              </a:rPr>
              <a:t> = 3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>
                <a:latin typeface="Euclid" panose="02020503060505020303" pitchFamily="18" charset="0"/>
                <a:cs typeface="Arial" panose="020B0604020202020204" pitchFamily="34" charset="0"/>
              </a:rPr>
              <a:t>x</a:t>
            </a:r>
            <a:r>
              <a:rPr lang="en-US" sz="3900" dirty="0">
                <a:latin typeface="Euclid" panose="02020503060505020303" pitchFamily="18" charset="0"/>
                <a:cs typeface="Arial" panose="020B0604020202020204" pitchFamily="34" charset="0"/>
              </a:rPr>
              <a:t> = 4</a:t>
            </a:r>
          </a:p>
        </p:txBody>
      </p:sp>
      <p:sp>
        <p:nvSpPr>
          <p:cNvPr id="26" name="Rectangle: Rounded Corners 1">
            <a:extLst>
              <a:ext uri="{FF2B5EF4-FFF2-40B4-BE49-F238E27FC236}">
                <a16:creationId xmlns:a16="http://schemas.microsoft.com/office/drawing/2014/main" id="{2A6221F6-4878-41BB-9CA1-D55BFD9BA27D}"/>
              </a:ext>
            </a:extLst>
          </p:cNvPr>
          <p:cNvSpPr/>
          <p:nvPr/>
        </p:nvSpPr>
        <p:spPr>
          <a:xfrm>
            <a:off x="381000" y="800100"/>
            <a:ext cx="13944600" cy="24522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9070" y="1020569"/>
            <a:ext cx="4948792" cy="9925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9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900" b="1" dirty="0">
                <a:latin typeface="Arial" panose="020B0604020202020204" pitchFamily="34" charset="0"/>
                <a:cs typeface="Arial" panose="020B0604020202020204" pitchFamily="34" charset="0"/>
              </a:rPr>
              <a:t> 3. 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7270924"/>
              </p:ext>
            </p:extLst>
          </p:nvPr>
        </p:nvGraphicFramePr>
        <p:xfrm>
          <a:off x="5627688" y="752475"/>
          <a:ext cx="2709862" cy="1776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774360" imgH="507960" progId="Equation.DSMT4">
                  <p:embed/>
                </p:oleObj>
              </mc:Choice>
              <mc:Fallback>
                <p:oleObj name="Equation" r:id="rId16" imgW="77436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5627688" y="752475"/>
                        <a:ext cx="2709862" cy="1776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126923" y="2244741"/>
            <a:ext cx="7159331" cy="9175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>
                <a:latin typeface="Euclid" panose="02020503060505020303" pitchFamily="18" charset="0"/>
                <a:cs typeface="Arial" panose="020B0604020202020204" pitchFamily="34" charset="0"/>
              </a:rPr>
              <a:t>A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62800" y="3195305"/>
            <a:ext cx="3910045" cy="8813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9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39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39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b="1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9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5621569"/>
              </p:ext>
            </p:extLst>
          </p:nvPr>
        </p:nvGraphicFramePr>
        <p:xfrm>
          <a:off x="9229725" y="2400300"/>
          <a:ext cx="3952875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1130040" imgH="203040" progId="Equation.DSMT4">
                  <p:embed/>
                </p:oleObj>
              </mc:Choice>
              <mc:Fallback>
                <p:oleObj name="Equation" r:id="rId18" imgW="113004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9229725" y="2400300"/>
                        <a:ext cx="3952875" cy="711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710155B7-30FC-4A40-8071-9350E920D2C9}"/>
              </a:ext>
            </a:extLst>
          </p:cNvPr>
          <p:cNvSpPr txBox="1"/>
          <p:nvPr/>
        </p:nvSpPr>
        <p:spPr>
          <a:xfrm>
            <a:off x="531494" y="-114300"/>
            <a:ext cx="159277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3.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440975" y="4914900"/>
            <a:ext cx="1407625" cy="992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endParaRPr lang="en-US" sz="3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934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8" grpId="0"/>
      <p:bldP spid="19" grpId="0"/>
      <p:bldP spid="20" grpId="0"/>
      <p:bldP spid="25" grpId="0"/>
      <p:bldP spid="5" grpId="0"/>
      <p:bldP spid="9" grpId="0"/>
      <p:bldP spid="11" grpId="0"/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10155B7-30FC-4A40-8071-9350E920D2C9}"/>
              </a:ext>
            </a:extLst>
          </p:cNvPr>
          <p:cNvSpPr txBox="1"/>
          <p:nvPr/>
        </p:nvSpPr>
        <p:spPr>
          <a:xfrm>
            <a:off x="531494" y="-114300"/>
            <a:ext cx="15927706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4.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>
                <a:latin typeface="Euclid" panose="02020503060505020303" pitchFamily="18" charset="0"/>
                <a:cs typeface="Arial" panose="020B0604020202020204" pitchFamily="34" charset="0"/>
              </a:rPr>
              <a:t>x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thỏa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mãn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1">
            <a:extLst>
              <a:ext uri="{FF2B5EF4-FFF2-40B4-BE49-F238E27FC236}">
                <a16:creationId xmlns:a16="http://schemas.microsoft.com/office/drawing/2014/main" id="{2A6221F6-4878-41BB-9CA1-D55BFD9BA27D}"/>
              </a:ext>
            </a:extLst>
          </p:cNvPr>
          <p:cNvSpPr/>
          <p:nvPr/>
        </p:nvSpPr>
        <p:spPr>
          <a:xfrm>
            <a:off x="0" y="800100"/>
            <a:ext cx="18288000" cy="231715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1251186"/>
              </p:ext>
            </p:extLst>
          </p:nvPr>
        </p:nvGraphicFramePr>
        <p:xfrm>
          <a:off x="12815888" y="2070100"/>
          <a:ext cx="3154362" cy="84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01440" imgH="241200" progId="Equation.DSMT4">
                  <p:embed/>
                </p:oleObj>
              </mc:Choice>
              <mc:Fallback>
                <p:oleObj name="Equation" r:id="rId2" imgW="90144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2815888" y="2070100"/>
                        <a:ext cx="3154362" cy="844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9874946"/>
              </p:ext>
            </p:extLst>
          </p:nvPr>
        </p:nvGraphicFramePr>
        <p:xfrm>
          <a:off x="5091113" y="647700"/>
          <a:ext cx="6219825" cy="1776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777680" imgH="507960" progId="Equation.DSMT4">
                  <p:embed/>
                </p:oleObj>
              </mc:Choice>
              <mc:Fallback>
                <p:oleObj name="Equation" r:id="rId4" imgW="177768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091113" y="647700"/>
                        <a:ext cx="6219825" cy="1776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49470" y="955675"/>
            <a:ext cx="4948792" cy="9925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9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900" b="1" dirty="0">
                <a:latin typeface="Arial" panose="020B0604020202020204" pitchFamily="34" charset="0"/>
                <a:cs typeface="Arial" panose="020B0604020202020204" pitchFamily="34" charset="0"/>
              </a:rPr>
              <a:t> 4. 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500814" y="2095500"/>
            <a:ext cx="4282519" cy="9175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900" dirty="0">
                <a:latin typeface="Euclid" panose="02020503060505020303" pitchFamily="18" charset="0"/>
                <a:cs typeface="Arial" panose="020B0604020202020204" pitchFamily="34" charset="0"/>
              </a:rPr>
              <a:t>1)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>
                <a:latin typeface="Euclid" panose="02020503060505020303" pitchFamily="18" charset="0"/>
                <a:cs typeface="Arial" panose="020B0604020202020204" pitchFamily="34" charset="0"/>
              </a:rPr>
              <a:t>x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>
                <a:latin typeface="Euclid" panose="02020503060505020303" pitchFamily="18" charset="0"/>
                <a:cs typeface="Arial" panose="020B0604020202020204" pitchFamily="34" charset="0"/>
              </a:rPr>
              <a:t>P</a:t>
            </a:r>
            <a:r>
              <a:rPr lang="en-US" sz="3900" dirty="0">
                <a:latin typeface="Euclid" panose="02020503060505020303" pitchFamily="18" charset="0"/>
                <a:cs typeface="Arial" panose="020B0604020202020204" pitchFamily="34" charset="0"/>
              </a:rPr>
              <a:t> = 4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895409" y="2019300"/>
            <a:ext cx="2830198" cy="9175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900" dirty="0">
                <a:latin typeface="Euclid" panose="02020503060505020303" pitchFamily="18" charset="0"/>
                <a:cs typeface="Arial" panose="020B0604020202020204" pitchFamily="34" charset="0"/>
              </a:rPr>
              <a:t>2)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>
                <a:latin typeface="Euclid" panose="02020503060505020303" pitchFamily="18" charset="0"/>
                <a:cs typeface="Arial" panose="020B0604020202020204" pitchFamily="34" charset="0"/>
              </a:rPr>
              <a:t>x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endParaRPr lang="en-US" sz="3900" dirty="0">
              <a:latin typeface="Euclid" panose="02020503060505020303" pitchFamily="18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14800" y="3086100"/>
            <a:ext cx="594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a/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, ta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749617"/>
              </p:ext>
            </p:extLst>
          </p:nvPr>
        </p:nvGraphicFramePr>
        <p:xfrm>
          <a:off x="4001453" y="3984777"/>
          <a:ext cx="1380476" cy="5423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419040" imgH="164880" progId="Equation.DSMT4">
                  <p:embed/>
                </p:oleObj>
              </mc:Choice>
              <mc:Fallback>
                <p:oleObj name="Equation" r:id="rId6" imgW="419040" imgH="164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001453" y="3984777"/>
                        <a:ext cx="1380476" cy="5423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1502131"/>
              </p:ext>
            </p:extLst>
          </p:nvPr>
        </p:nvGraphicFramePr>
        <p:xfrm>
          <a:off x="3042777" y="4256088"/>
          <a:ext cx="2367423" cy="1573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761760" imgH="507960" progId="Equation.DSMT4">
                  <p:embed/>
                </p:oleObj>
              </mc:Choice>
              <mc:Fallback>
                <p:oleObj name="Equation" r:id="rId8" imgW="76176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042777" y="4256088"/>
                        <a:ext cx="2367423" cy="15732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5217626"/>
              </p:ext>
            </p:extLst>
          </p:nvPr>
        </p:nvGraphicFramePr>
        <p:xfrm>
          <a:off x="2895600" y="5654675"/>
          <a:ext cx="3932238" cy="1089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282680" imgH="355320" progId="Equation.DSMT4">
                  <p:embed/>
                </p:oleObj>
              </mc:Choice>
              <mc:Fallback>
                <p:oleObj name="Equation" r:id="rId10" imgW="128268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895600" y="5654675"/>
                        <a:ext cx="3932238" cy="1089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3585241"/>
              </p:ext>
            </p:extLst>
          </p:nvPr>
        </p:nvGraphicFramePr>
        <p:xfrm>
          <a:off x="2727953" y="6391275"/>
          <a:ext cx="3927475" cy="80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168200" imgH="241200" progId="Equation.DSMT4">
                  <p:embed/>
                </p:oleObj>
              </mc:Choice>
              <mc:Fallback>
                <p:oleObj name="Equation" r:id="rId12" imgW="116820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727953" y="6391275"/>
                        <a:ext cx="3927475" cy="809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3076270"/>
              </p:ext>
            </p:extLst>
          </p:nvPr>
        </p:nvGraphicFramePr>
        <p:xfrm>
          <a:off x="2360613" y="7048500"/>
          <a:ext cx="3735387" cy="798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257120" imgH="241200" progId="Equation.DSMT4">
                  <p:embed/>
                </p:oleObj>
              </mc:Choice>
              <mc:Fallback>
                <p:oleObj name="Equation" r:id="rId14" imgW="125712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360613" y="7048500"/>
                        <a:ext cx="3735387" cy="798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6937167"/>
              </p:ext>
            </p:extLst>
          </p:nvPr>
        </p:nvGraphicFramePr>
        <p:xfrm>
          <a:off x="2765425" y="7699195"/>
          <a:ext cx="2949575" cy="7971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749160" imgH="241200" progId="Equation.DSMT4">
                  <p:embed/>
                </p:oleObj>
              </mc:Choice>
              <mc:Fallback>
                <p:oleObj name="Equation" r:id="rId16" imgW="74916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2765425" y="7699195"/>
                        <a:ext cx="2949575" cy="7971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14094"/>
              </p:ext>
            </p:extLst>
          </p:nvPr>
        </p:nvGraphicFramePr>
        <p:xfrm>
          <a:off x="3269946" y="8449335"/>
          <a:ext cx="2216454" cy="7327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495000" imgH="241200" progId="Equation.DSMT4">
                  <p:embed/>
                </p:oleObj>
              </mc:Choice>
              <mc:Fallback>
                <p:oleObj name="Equation" r:id="rId18" imgW="49500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3269946" y="8449335"/>
                        <a:ext cx="2216454" cy="7327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3846118"/>
              </p:ext>
            </p:extLst>
          </p:nvPr>
        </p:nvGraphicFramePr>
        <p:xfrm>
          <a:off x="3849020" y="9136387"/>
          <a:ext cx="1389062" cy="6003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380880" imgH="164880" progId="Equation.DSMT4">
                  <p:embed/>
                </p:oleObj>
              </mc:Choice>
              <mc:Fallback>
                <p:oleObj name="Equation" r:id="rId20" imgW="380880" imgH="164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3849020" y="9136387"/>
                        <a:ext cx="1389062" cy="6003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5334000" y="8944570"/>
            <a:ext cx="19528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(TMĐK)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555897" y="9182100"/>
            <a:ext cx="53981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i="1" dirty="0">
                <a:latin typeface="Euclid" panose="02020503060505020303" pitchFamily="18" charset="0"/>
                <a:cs typeface="Arial" panose="020B0604020202020204" pitchFamily="34" charset="0"/>
              </a:rPr>
              <a:t>x</a:t>
            </a:r>
            <a:r>
              <a:rPr lang="en-US" sz="3600" dirty="0">
                <a:latin typeface="Euclid" panose="02020503060505020303" pitchFamily="18" charset="0"/>
                <a:cs typeface="Arial" panose="020B0604020202020204" pitchFamily="34" charset="0"/>
              </a:rPr>
              <a:t> = 4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>
                <a:latin typeface="Euclid" panose="02020503060505020303" pitchFamily="18" charset="0"/>
                <a:cs typeface="Arial" panose="020B0604020202020204" pitchFamily="34" charset="0"/>
              </a:rPr>
              <a:t>P</a:t>
            </a:r>
            <a:r>
              <a:rPr lang="en-US" sz="3600" dirty="0">
                <a:latin typeface="Euclid" panose="02020503060505020303" pitchFamily="18" charset="0"/>
                <a:cs typeface="Arial" panose="020B0604020202020204" pitchFamily="34" charset="0"/>
              </a:rPr>
              <a:t> = 4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15379" y="3162300"/>
            <a:ext cx="37721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4252070"/>
              </p:ext>
            </p:extLst>
          </p:nvPr>
        </p:nvGraphicFramePr>
        <p:xfrm>
          <a:off x="5730266" y="3331755"/>
          <a:ext cx="2470759" cy="6947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787320" imgH="253800" progId="Equation.DSMT4">
                  <p:embed/>
                </p:oleObj>
              </mc:Choice>
              <mc:Fallback>
                <p:oleObj name="Equation" r:id="rId22" imgW="78732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5730266" y="3331755"/>
                        <a:ext cx="2470759" cy="6947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61168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6" grpId="0"/>
      <p:bldP spid="27" grpId="0"/>
      <p:bldP spid="10" grpId="0"/>
      <p:bldP spid="20" grpId="0"/>
      <p:bldP spid="21" grpId="0"/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79201" y="3805145"/>
            <a:ext cx="6111594" cy="992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b/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, ta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548221"/>
              </p:ext>
            </p:extLst>
          </p:nvPr>
        </p:nvGraphicFramePr>
        <p:xfrm>
          <a:off x="1893094" y="4000500"/>
          <a:ext cx="2755106" cy="8882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787320" imgH="253800" progId="Equation.DSMT4">
                  <p:embed/>
                </p:oleObj>
              </mc:Choice>
              <mc:Fallback>
                <p:oleObj name="Equation" r:id="rId2" imgW="78732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893094" y="4000500"/>
                        <a:ext cx="2755106" cy="8882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3387513"/>
              </p:ext>
            </p:extLst>
          </p:nvPr>
        </p:nvGraphicFramePr>
        <p:xfrm>
          <a:off x="1163638" y="4725988"/>
          <a:ext cx="3157537" cy="84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01440" imgH="241200" progId="Equation.DSMT4">
                  <p:embed/>
                </p:oleObj>
              </mc:Choice>
              <mc:Fallback>
                <p:oleObj name="Equation" r:id="rId4" imgW="90144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63638" y="4725988"/>
                        <a:ext cx="3157537" cy="844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9406990"/>
              </p:ext>
            </p:extLst>
          </p:nvPr>
        </p:nvGraphicFramePr>
        <p:xfrm>
          <a:off x="766763" y="5357813"/>
          <a:ext cx="4535487" cy="177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295280" imgH="507960" progId="Equation.DSMT4">
                  <p:embed/>
                </p:oleObj>
              </mc:Choice>
              <mc:Fallback>
                <p:oleObj name="Equation" r:id="rId6" imgW="129528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66763" y="5357813"/>
                        <a:ext cx="4535487" cy="1773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8943212"/>
              </p:ext>
            </p:extLst>
          </p:nvPr>
        </p:nvGraphicFramePr>
        <p:xfrm>
          <a:off x="757238" y="6854825"/>
          <a:ext cx="4357687" cy="177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244520" imgH="507960" progId="Equation.DSMT4">
                  <p:embed/>
                </p:oleObj>
              </mc:Choice>
              <mc:Fallback>
                <p:oleObj name="Equation" r:id="rId8" imgW="124452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57238" y="6854825"/>
                        <a:ext cx="4357687" cy="1779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9" name="Straight Connector 18"/>
          <p:cNvCxnSpPr/>
          <p:nvPr/>
        </p:nvCxnSpPr>
        <p:spPr>
          <a:xfrm flipV="1">
            <a:off x="7832799" y="4123667"/>
            <a:ext cx="5013" cy="6044252"/>
          </a:xfrm>
          <a:prstGeom prst="line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7124346"/>
              </p:ext>
            </p:extLst>
          </p:nvPr>
        </p:nvGraphicFramePr>
        <p:xfrm>
          <a:off x="762000" y="8289925"/>
          <a:ext cx="6621463" cy="124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892160" imgH="355320" progId="Equation.DSMT4">
                  <p:embed/>
                </p:oleObj>
              </mc:Choice>
              <mc:Fallback>
                <p:oleObj name="Equation" r:id="rId10" imgW="189216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62000" y="8289925"/>
                        <a:ext cx="6621463" cy="1244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7926872"/>
              </p:ext>
            </p:extLst>
          </p:nvPr>
        </p:nvGraphicFramePr>
        <p:xfrm>
          <a:off x="735013" y="9299575"/>
          <a:ext cx="5421312" cy="84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549080" imgH="241200" progId="Equation.DSMT4">
                  <p:embed/>
                </p:oleObj>
              </mc:Choice>
              <mc:Fallback>
                <p:oleObj name="Equation" r:id="rId12" imgW="154908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735013" y="9299575"/>
                        <a:ext cx="5421312" cy="841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7858001"/>
              </p:ext>
            </p:extLst>
          </p:nvPr>
        </p:nvGraphicFramePr>
        <p:xfrm>
          <a:off x="8472488" y="3771900"/>
          <a:ext cx="3916362" cy="84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117440" imgH="241200" progId="Equation.DSMT4">
                  <p:embed/>
                </p:oleObj>
              </mc:Choice>
              <mc:Fallback>
                <p:oleObj name="Equation" r:id="rId14" imgW="111744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8472488" y="3771900"/>
                        <a:ext cx="3916362" cy="844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4828587"/>
              </p:ext>
            </p:extLst>
          </p:nvPr>
        </p:nvGraphicFramePr>
        <p:xfrm>
          <a:off x="8450263" y="4610100"/>
          <a:ext cx="5202237" cy="842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1485720" imgH="241200" progId="Equation.DSMT4">
                  <p:embed/>
                </p:oleObj>
              </mc:Choice>
              <mc:Fallback>
                <p:oleObj name="Equation" r:id="rId16" imgW="148572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8450263" y="4610100"/>
                        <a:ext cx="5202237" cy="8429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8364646"/>
              </p:ext>
            </p:extLst>
          </p:nvPr>
        </p:nvGraphicFramePr>
        <p:xfrm>
          <a:off x="8472488" y="5295900"/>
          <a:ext cx="6496050" cy="124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1854000" imgH="355320" progId="Equation.DSMT4">
                  <p:embed/>
                </p:oleObj>
              </mc:Choice>
              <mc:Fallback>
                <p:oleObj name="Equation" r:id="rId18" imgW="185400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8472488" y="5295900"/>
                        <a:ext cx="6496050" cy="1244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13469734" y="8213144"/>
            <a:ext cx="1465466" cy="8813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4459" y="3009001"/>
            <a:ext cx="3910045" cy="8813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900" b="1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3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b="1" dirty="0" err="1"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3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9004846"/>
              </p:ext>
            </p:extLst>
          </p:nvPr>
        </p:nvGraphicFramePr>
        <p:xfrm>
          <a:off x="8470900" y="6134100"/>
          <a:ext cx="5160963" cy="124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1473120" imgH="355320" progId="Equation.DSMT4">
                  <p:embed/>
                </p:oleObj>
              </mc:Choice>
              <mc:Fallback>
                <p:oleObj name="Equation" r:id="rId20" imgW="147312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8470900" y="6134100"/>
                        <a:ext cx="5160963" cy="1244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6971155"/>
              </p:ext>
            </p:extLst>
          </p:nvPr>
        </p:nvGraphicFramePr>
        <p:xfrm>
          <a:off x="11117262" y="7048500"/>
          <a:ext cx="2446338" cy="2490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698400" imgH="711000" progId="Equation.DSMT4">
                  <p:embed/>
                </p:oleObj>
              </mc:Choice>
              <mc:Fallback>
                <p:oleObj name="Equation" r:id="rId22" imgW="698400" imgH="711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11117262" y="7048500"/>
                        <a:ext cx="2446338" cy="2490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586601"/>
              </p:ext>
            </p:extLst>
          </p:nvPr>
        </p:nvGraphicFramePr>
        <p:xfrm>
          <a:off x="14971713" y="8050213"/>
          <a:ext cx="1335087" cy="579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4" imgW="380880" imgH="164880" progId="Equation.DSMT4">
                  <p:embed/>
                </p:oleObj>
              </mc:Choice>
              <mc:Fallback>
                <p:oleObj name="Equation" r:id="rId24" imgW="380880" imgH="164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14971713" y="8050213"/>
                        <a:ext cx="1335087" cy="579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16276655" y="7753384"/>
            <a:ext cx="1935145" cy="8813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(TMĐK)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44563" y="2245304"/>
            <a:ext cx="2830198" cy="9925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900" dirty="0">
                <a:solidFill>
                  <a:schemeClr val="bg1"/>
                </a:solidFill>
                <a:latin typeface="Euclid" panose="02020503060505020303" pitchFamily="18" charset="0"/>
                <a:cs typeface="Arial" panose="020B0604020202020204" pitchFamily="34" charset="0"/>
              </a:rPr>
              <a:t>2)</a:t>
            </a:r>
            <a:r>
              <a:rPr lang="en-US" sz="3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>
                <a:solidFill>
                  <a:schemeClr val="bg1"/>
                </a:solidFill>
                <a:latin typeface="Euclid" panose="02020503060505020303" pitchFamily="18" charset="0"/>
                <a:cs typeface="Arial" panose="020B0604020202020204" pitchFamily="34" charset="0"/>
              </a:rPr>
              <a:t>x</a:t>
            </a:r>
            <a:r>
              <a:rPr lang="en-US" sz="3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endParaRPr lang="en-US" sz="3900" dirty="0">
              <a:solidFill>
                <a:srgbClr val="FFFF00"/>
              </a:solidFill>
              <a:latin typeface="Euclid" panose="02020503060505020303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30" name="Object 29"/>
          <p:cNvGraphicFramePr>
            <a:graphicFrameLocks noChangeAspect="1"/>
          </p:cNvGraphicFramePr>
          <p:nvPr/>
        </p:nvGraphicFramePr>
        <p:xfrm>
          <a:off x="3664255" y="2486233"/>
          <a:ext cx="3155156" cy="6215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6" imgW="901440" imgH="177480" progId="Equation.DSMT4">
                  <p:embed/>
                </p:oleObj>
              </mc:Choice>
              <mc:Fallback>
                <p:oleObj name="Equation" r:id="rId26" imgW="90144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3664255" y="2486233"/>
                        <a:ext cx="3155156" cy="6215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ctangle: Rounded Corners 1">
            <a:extLst>
              <a:ext uri="{FF2B5EF4-FFF2-40B4-BE49-F238E27FC236}">
                <a16:creationId xmlns:a16="http://schemas.microsoft.com/office/drawing/2014/main" id="{2A6221F6-4878-41BB-9CA1-D55BFD9BA27D}"/>
              </a:ext>
            </a:extLst>
          </p:cNvPr>
          <p:cNvSpPr/>
          <p:nvPr/>
        </p:nvSpPr>
        <p:spPr>
          <a:xfrm>
            <a:off x="0" y="800100"/>
            <a:ext cx="18288000" cy="230763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3842483"/>
              </p:ext>
            </p:extLst>
          </p:nvPr>
        </p:nvGraphicFramePr>
        <p:xfrm>
          <a:off x="5146423" y="623887"/>
          <a:ext cx="6219825" cy="1776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8" imgW="1777680" imgH="507960" progId="Equation.DSMT4">
                  <p:embed/>
                </p:oleObj>
              </mc:Choice>
              <mc:Fallback>
                <p:oleObj name="Equation" r:id="rId28" imgW="177768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5146423" y="623887"/>
                        <a:ext cx="6219825" cy="1776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TextBox 37"/>
          <p:cNvSpPr txBox="1"/>
          <p:nvPr/>
        </p:nvSpPr>
        <p:spPr>
          <a:xfrm>
            <a:off x="49470" y="949491"/>
            <a:ext cx="4948792" cy="9925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9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900" b="1" dirty="0">
                <a:latin typeface="Arial" panose="020B0604020202020204" pitchFamily="34" charset="0"/>
                <a:cs typeface="Arial" panose="020B0604020202020204" pitchFamily="34" charset="0"/>
              </a:rPr>
              <a:t> 4. 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10155B7-30FC-4A40-8071-9350E920D2C9}"/>
              </a:ext>
            </a:extLst>
          </p:cNvPr>
          <p:cNvSpPr txBox="1"/>
          <p:nvPr/>
        </p:nvSpPr>
        <p:spPr>
          <a:xfrm>
            <a:off x="531494" y="-114300"/>
            <a:ext cx="15927706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4.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>
                <a:latin typeface="Euclid" panose="02020503060505020303" pitchFamily="18" charset="0"/>
                <a:cs typeface="Arial" panose="020B0604020202020204" pitchFamily="34" charset="0"/>
              </a:rPr>
              <a:t>x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thỏa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mãn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0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2624014"/>
              </p:ext>
            </p:extLst>
          </p:nvPr>
        </p:nvGraphicFramePr>
        <p:xfrm>
          <a:off x="3377679" y="2019300"/>
          <a:ext cx="3154362" cy="84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0" imgW="901440" imgH="241200" progId="Equation.DSMT4">
                  <p:embed/>
                </p:oleObj>
              </mc:Choice>
              <mc:Fallback>
                <p:oleObj name="Equation" r:id="rId30" imgW="90144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3377679" y="2019300"/>
                        <a:ext cx="3154362" cy="844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TextBox 40"/>
          <p:cNvSpPr txBox="1"/>
          <p:nvPr/>
        </p:nvSpPr>
        <p:spPr>
          <a:xfrm>
            <a:off x="457200" y="2095500"/>
            <a:ext cx="2830198" cy="9175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900" dirty="0">
                <a:latin typeface="Euclid" panose="02020503060505020303" pitchFamily="18" charset="0"/>
                <a:cs typeface="Arial" panose="020B0604020202020204" pitchFamily="34" charset="0"/>
              </a:rPr>
              <a:t>2)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>
                <a:latin typeface="Euclid" panose="02020503060505020303" pitchFamily="18" charset="0"/>
                <a:cs typeface="Arial" panose="020B0604020202020204" pitchFamily="34" charset="0"/>
              </a:rPr>
              <a:t>x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endParaRPr lang="en-US" sz="3900" dirty="0">
              <a:latin typeface="Euclid" panose="02020503060505020303" pitchFamily="18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256336" y="9331341"/>
            <a:ext cx="7898064" cy="992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>
                <a:latin typeface="Euclid" panose="02020503060505020303" pitchFamily="18" charset="0"/>
                <a:cs typeface="Arial" panose="020B0604020202020204" pitchFamily="34" charset="0"/>
              </a:rPr>
              <a:t>                      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>
                <a:latin typeface="Euclid" panose="02020503060505020303" pitchFamily="18" charset="0"/>
                <a:cs typeface="Arial" panose="020B0604020202020204" pitchFamily="34" charset="0"/>
              </a:rPr>
              <a:t>x</a:t>
            </a:r>
            <a:r>
              <a:rPr lang="en-US" sz="3900" dirty="0">
                <a:latin typeface="Euclid" panose="02020503060505020303" pitchFamily="18" charset="0"/>
                <a:cs typeface="Arial" panose="020B0604020202020204" pitchFamily="34" charset="0"/>
              </a:rPr>
              <a:t> = 9</a:t>
            </a:r>
          </a:p>
        </p:txBody>
      </p:sp>
      <p:graphicFrame>
        <p:nvGraphicFramePr>
          <p:cNvPr id="43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4327561"/>
              </p:ext>
            </p:extLst>
          </p:nvPr>
        </p:nvGraphicFramePr>
        <p:xfrm>
          <a:off x="9571038" y="9328150"/>
          <a:ext cx="3154362" cy="84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2" imgW="901440" imgH="241200" progId="Equation.DSMT4">
                  <p:embed/>
                </p:oleObj>
              </mc:Choice>
              <mc:Fallback>
                <p:oleObj name="Equation" r:id="rId32" imgW="90144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9571038" y="9328150"/>
                        <a:ext cx="3154362" cy="844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9132705"/>
              </p:ext>
            </p:extLst>
          </p:nvPr>
        </p:nvGraphicFramePr>
        <p:xfrm>
          <a:off x="8005762" y="7200900"/>
          <a:ext cx="2890838" cy="2490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3" imgW="825480" imgH="711000" progId="Equation.DSMT4">
                  <p:embed/>
                </p:oleObj>
              </mc:Choice>
              <mc:Fallback>
                <p:oleObj name="Equation" r:id="rId33" imgW="825480" imgH="711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8005762" y="7200900"/>
                        <a:ext cx="2890838" cy="2490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04654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5" grpId="0"/>
      <p:bldP spid="31" grpId="0"/>
      <p:bldP spid="35" grpId="0"/>
      <p:bldP spid="38" grpId="0"/>
      <p:bldP spid="41" grpId="0"/>
      <p:bldP spid="4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0301144"/>
              </p:ext>
            </p:extLst>
          </p:nvPr>
        </p:nvGraphicFramePr>
        <p:xfrm>
          <a:off x="1828800" y="1333500"/>
          <a:ext cx="12709525" cy="7856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632040" imgH="2247840" progId="Equation.DSMT4">
                  <p:embed/>
                </p:oleObj>
              </mc:Choice>
              <mc:Fallback>
                <p:oleObj name="Equation" r:id="rId2" imgW="3632040" imgH="22478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828800" y="1333500"/>
                        <a:ext cx="12709525" cy="7856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10155B7-30FC-4A40-8071-9350E920D2C9}"/>
              </a:ext>
            </a:extLst>
          </p:cNvPr>
          <p:cNvSpPr txBox="1"/>
          <p:nvPr/>
        </p:nvSpPr>
        <p:spPr>
          <a:xfrm>
            <a:off x="531494" y="-114300"/>
            <a:ext cx="15927706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5.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>
                <a:latin typeface="Euclid" panose="02020503060505020303" pitchFamily="18" charset="0"/>
                <a:cs typeface="Arial" panose="020B0604020202020204" pitchFamily="34" charset="0"/>
              </a:rPr>
              <a:t>x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thỏa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mãn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507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10155B7-30FC-4A40-8071-9350E920D2C9}"/>
              </a:ext>
            </a:extLst>
          </p:cNvPr>
          <p:cNvSpPr txBox="1"/>
          <p:nvPr/>
        </p:nvSpPr>
        <p:spPr>
          <a:xfrm>
            <a:off x="531494" y="-114300"/>
            <a:ext cx="15927706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5.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>
                <a:latin typeface="Euclid" panose="02020503060505020303" pitchFamily="18" charset="0"/>
                <a:cs typeface="Arial" panose="020B0604020202020204" pitchFamily="34" charset="0"/>
              </a:rPr>
              <a:t>x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thỏa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mãn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1">
            <a:extLst>
              <a:ext uri="{FF2B5EF4-FFF2-40B4-BE49-F238E27FC236}">
                <a16:creationId xmlns:a16="http://schemas.microsoft.com/office/drawing/2014/main" id="{2A6221F6-4878-41BB-9CA1-D55BFD9BA27D}"/>
              </a:ext>
            </a:extLst>
          </p:cNvPr>
          <p:cNvSpPr/>
          <p:nvPr/>
        </p:nvSpPr>
        <p:spPr>
          <a:xfrm>
            <a:off x="304800" y="1102920"/>
            <a:ext cx="8229600" cy="846017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0960057"/>
              </p:ext>
            </p:extLst>
          </p:nvPr>
        </p:nvGraphicFramePr>
        <p:xfrm>
          <a:off x="381001" y="2705100"/>
          <a:ext cx="8077199" cy="459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917360" imgH="914400" progId="Equation.DSMT4">
                  <p:embed/>
                </p:oleObj>
              </mc:Choice>
              <mc:Fallback>
                <p:oleObj name="Equation" r:id="rId2" imgW="1917360" imgH="914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81001" y="2705100"/>
                        <a:ext cx="8077199" cy="4594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62000" y="1333500"/>
            <a:ext cx="5404043" cy="9925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9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900" b="1" dirty="0">
                <a:latin typeface="Arial" panose="020B0604020202020204" pitchFamily="34" charset="0"/>
                <a:cs typeface="Arial" panose="020B0604020202020204" pitchFamily="34" charset="0"/>
              </a:rPr>
              <a:t> 5.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>
                <a:latin typeface="Euclid" panose="02020503060505020303" pitchFamily="18" charset="0"/>
                <a:cs typeface="Arial" panose="020B0604020202020204" pitchFamily="34" charset="0"/>
              </a:rPr>
              <a:t>x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thỏa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mãn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" name="Cloud Callout 1"/>
          <p:cNvSpPr/>
          <p:nvPr/>
        </p:nvSpPr>
        <p:spPr>
          <a:xfrm>
            <a:off x="9372600" y="1714500"/>
            <a:ext cx="8229600" cy="4191000"/>
          </a:xfrm>
          <a:prstGeom prst="cloudCallout">
            <a:avLst>
              <a:gd name="adj1" fmla="val -20367"/>
              <a:gd name="adj2" fmla="val 6814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HOẠT ĐỘNG NHÓM</a:t>
            </a:r>
          </a:p>
          <a:p>
            <a:pPr algn="ctr"/>
            <a:r>
              <a:rPr lang="en-US" sz="4000" dirty="0"/>
              <a:t>2 </a:t>
            </a:r>
            <a:r>
              <a:rPr lang="en-US" sz="4000" dirty="0" err="1"/>
              <a:t>phút</a:t>
            </a:r>
            <a:endParaRPr lang="en-US" sz="4000" dirty="0"/>
          </a:p>
        </p:txBody>
      </p:sp>
      <p:pic>
        <p:nvPicPr>
          <p:cNvPr id="7" name="Picture 8" descr="Digit 12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4401" y="6467593"/>
            <a:ext cx="5079714" cy="2790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0097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79201" y="3096752"/>
            <a:ext cx="6111594" cy="88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, ta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4035160"/>
              </p:ext>
            </p:extLst>
          </p:nvPr>
        </p:nvGraphicFramePr>
        <p:xfrm>
          <a:off x="1319213" y="3354083"/>
          <a:ext cx="2800350" cy="8882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799920" imgH="253800" progId="Equation.DSMT4">
                  <p:embed/>
                </p:oleObj>
              </mc:Choice>
              <mc:Fallback>
                <p:oleObj name="Equation" r:id="rId2" imgW="79992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319213" y="3354083"/>
                        <a:ext cx="2800350" cy="8882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15097" y="1"/>
            <a:ext cx="5404043" cy="9925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9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900" b="1" dirty="0">
                <a:latin typeface="Arial" panose="020B0604020202020204" pitchFamily="34" charset="0"/>
                <a:cs typeface="Arial" panose="020B0604020202020204" pitchFamily="34" charset="0"/>
              </a:rPr>
              <a:t> 5.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>
                <a:latin typeface="Euclid" panose="02020503060505020303" pitchFamily="18" charset="0"/>
                <a:cs typeface="Arial" panose="020B0604020202020204" pitchFamily="34" charset="0"/>
              </a:rPr>
              <a:t>x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thỏa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mãn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3552194"/>
              </p:ext>
            </p:extLst>
          </p:nvPr>
        </p:nvGraphicFramePr>
        <p:xfrm>
          <a:off x="1473200" y="3843338"/>
          <a:ext cx="2668588" cy="1643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761760" imgH="469800" progId="Equation.DSMT4">
                  <p:embed/>
                </p:oleObj>
              </mc:Choice>
              <mc:Fallback>
                <p:oleObj name="Equation" r:id="rId4" imgW="761760" imgH="469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3200" y="3843338"/>
                        <a:ext cx="2668588" cy="1643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3624359"/>
              </p:ext>
            </p:extLst>
          </p:nvPr>
        </p:nvGraphicFramePr>
        <p:xfrm>
          <a:off x="1458913" y="5437188"/>
          <a:ext cx="2579687" cy="842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736560" imgH="241200" progId="Equation.DSMT4">
                  <p:embed/>
                </p:oleObj>
              </mc:Choice>
              <mc:Fallback>
                <p:oleObj name="Equation" r:id="rId6" imgW="73656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458913" y="5437188"/>
                        <a:ext cx="2579687" cy="8429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4100443" y="5405105"/>
            <a:ext cx="3158591" cy="88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          )</a:t>
            </a:r>
          </a:p>
        </p:txBody>
      </p:sp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7741603"/>
              </p:ext>
            </p:extLst>
          </p:nvPr>
        </p:nvGraphicFramePr>
        <p:xfrm>
          <a:off x="4876800" y="5618629"/>
          <a:ext cx="1333500" cy="6215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380880" imgH="177480" progId="Equation.DSMT4">
                  <p:embed/>
                </p:oleObj>
              </mc:Choice>
              <mc:Fallback>
                <p:oleObj name="Equation" r:id="rId8" imgW="38088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876800" y="5618629"/>
                        <a:ext cx="1333500" cy="6215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7128840"/>
              </p:ext>
            </p:extLst>
          </p:nvPr>
        </p:nvGraphicFramePr>
        <p:xfrm>
          <a:off x="2303463" y="6357938"/>
          <a:ext cx="1735137" cy="842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495000" imgH="241200" progId="Equation.DSMT4">
                  <p:embed/>
                </p:oleObj>
              </mc:Choice>
              <mc:Fallback>
                <p:oleObj name="Equation" r:id="rId10" imgW="49500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303463" y="6357938"/>
                        <a:ext cx="1735137" cy="8429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4161148"/>
              </p:ext>
            </p:extLst>
          </p:nvPr>
        </p:nvGraphicFramePr>
        <p:xfrm>
          <a:off x="2627313" y="7410450"/>
          <a:ext cx="1335087" cy="57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380880" imgH="164880" progId="Equation.DSMT4">
                  <p:embed/>
                </p:oleObj>
              </mc:Choice>
              <mc:Fallback>
                <p:oleObj name="Equation" r:id="rId12" imgW="380880" imgH="164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627313" y="7410450"/>
                        <a:ext cx="1335087" cy="577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609600" y="7886700"/>
            <a:ext cx="3791088" cy="88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ĐKXĐ: </a:t>
            </a:r>
          </a:p>
        </p:txBody>
      </p:sp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5544397"/>
              </p:ext>
            </p:extLst>
          </p:nvPr>
        </p:nvGraphicFramePr>
        <p:xfrm>
          <a:off x="4191000" y="8115300"/>
          <a:ext cx="280035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799920" imgH="253800" progId="Equation.DSMT4">
                  <p:embed/>
                </p:oleObj>
              </mc:Choice>
              <mc:Fallback>
                <p:oleObj name="Equation" r:id="rId14" imgW="79992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191000" y="8115300"/>
                        <a:ext cx="2800350" cy="88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: Rounded Corners 1">
            <a:extLst>
              <a:ext uri="{FF2B5EF4-FFF2-40B4-BE49-F238E27FC236}">
                <a16:creationId xmlns:a16="http://schemas.microsoft.com/office/drawing/2014/main" id="{2A6221F6-4878-41BB-9CA1-D55BFD9BA27D}"/>
              </a:ext>
            </a:extLst>
          </p:cNvPr>
          <p:cNvSpPr/>
          <p:nvPr/>
        </p:nvSpPr>
        <p:spPr>
          <a:xfrm>
            <a:off x="0" y="800100"/>
            <a:ext cx="18288000" cy="161607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4228132"/>
              </p:ext>
            </p:extLst>
          </p:nvPr>
        </p:nvGraphicFramePr>
        <p:xfrm>
          <a:off x="433388" y="849313"/>
          <a:ext cx="6710362" cy="1643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1917360" imgH="469800" progId="Equation.DSMT4">
                  <p:embed/>
                </p:oleObj>
              </mc:Choice>
              <mc:Fallback>
                <p:oleObj name="Equation" r:id="rId16" imgW="1917360" imgH="469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433388" y="849313"/>
                        <a:ext cx="6710362" cy="1643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23765" y="2209136"/>
            <a:ext cx="3910045" cy="8813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900" b="1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3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b="1" dirty="0" err="1"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3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9600" y="8757905"/>
            <a:ext cx="6019800" cy="992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:          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thỏa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mãn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3940671"/>
              </p:ext>
            </p:extLst>
          </p:nvPr>
        </p:nvGraphicFramePr>
        <p:xfrm>
          <a:off x="2133600" y="8953500"/>
          <a:ext cx="1335087" cy="57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380880" imgH="164880" progId="Equation.DSMT4">
                  <p:embed/>
                </p:oleObj>
              </mc:Choice>
              <mc:Fallback>
                <p:oleObj name="Equation" r:id="rId18" imgW="380880" imgH="164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133600" y="8953500"/>
                        <a:ext cx="1335087" cy="577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45844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3" grpId="0"/>
      <p:bldP spid="27" grpId="0"/>
      <p:bldP spid="9" grpId="0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23765" y="2209136"/>
            <a:ext cx="3910045" cy="8813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900" b="1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3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b="1" dirty="0" err="1"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3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9201" y="3096752"/>
            <a:ext cx="6111594" cy="88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          , ta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6760602"/>
              </p:ext>
            </p:extLst>
          </p:nvPr>
        </p:nvGraphicFramePr>
        <p:xfrm>
          <a:off x="1397166" y="3398691"/>
          <a:ext cx="13335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80880" imgH="152280" progId="Equation.DSMT4">
                  <p:embed/>
                </p:oleObj>
              </mc:Choice>
              <mc:Fallback>
                <p:oleObj name="Equation" r:id="rId2" imgW="380880" imgH="152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397166" y="3398691"/>
                        <a:ext cx="1333500" cy="533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15097" y="1"/>
            <a:ext cx="5404043" cy="9925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9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900" b="1" dirty="0">
                <a:latin typeface="Arial" panose="020B0604020202020204" pitchFamily="34" charset="0"/>
                <a:cs typeface="Arial" panose="020B0604020202020204" pitchFamily="34" charset="0"/>
              </a:rPr>
              <a:t> 5.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>
                <a:latin typeface="Euclid" panose="02020503060505020303" pitchFamily="18" charset="0"/>
                <a:cs typeface="Arial" panose="020B0604020202020204" pitchFamily="34" charset="0"/>
              </a:rPr>
              <a:t>x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thỏa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mãn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3922277"/>
              </p:ext>
            </p:extLst>
          </p:nvPr>
        </p:nvGraphicFramePr>
        <p:xfrm>
          <a:off x="1427163" y="5437188"/>
          <a:ext cx="2535237" cy="842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723600" imgH="241200" progId="Equation.DSMT4">
                  <p:embed/>
                </p:oleObj>
              </mc:Choice>
              <mc:Fallback>
                <p:oleObj name="Equation" r:id="rId4" imgW="72360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27163" y="5437188"/>
                        <a:ext cx="2535237" cy="8429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4100443" y="5372100"/>
            <a:ext cx="7070186" cy="88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TMĐK)</a:t>
            </a:r>
          </a:p>
        </p:txBody>
      </p:sp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5125985"/>
              </p:ext>
            </p:extLst>
          </p:nvPr>
        </p:nvGraphicFramePr>
        <p:xfrm>
          <a:off x="4905262" y="5372100"/>
          <a:ext cx="3422650" cy="1109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977760" imgH="317160" progId="Equation.DSMT4">
                  <p:embed/>
                </p:oleObj>
              </mc:Choice>
              <mc:Fallback>
                <p:oleObj name="Equation" r:id="rId6" imgW="97776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905262" y="5372100"/>
                        <a:ext cx="3422650" cy="1109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7001397"/>
              </p:ext>
            </p:extLst>
          </p:nvPr>
        </p:nvGraphicFramePr>
        <p:xfrm>
          <a:off x="1998663" y="6356350"/>
          <a:ext cx="1735137" cy="84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495000" imgH="241200" progId="Equation.DSMT4">
                  <p:embed/>
                </p:oleObj>
              </mc:Choice>
              <mc:Fallback>
                <p:oleObj name="Equation" r:id="rId8" imgW="49500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998663" y="6356350"/>
                        <a:ext cx="1735137" cy="844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7395534"/>
              </p:ext>
            </p:extLst>
          </p:nvPr>
        </p:nvGraphicFramePr>
        <p:xfrm>
          <a:off x="2170112" y="7412038"/>
          <a:ext cx="1335088" cy="576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380880" imgH="164880" progId="Equation.DSMT4">
                  <p:embed/>
                </p:oleObj>
              </mc:Choice>
              <mc:Fallback>
                <p:oleObj name="Equation" r:id="rId10" imgW="380880" imgH="164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170112" y="7412038"/>
                        <a:ext cx="1335088" cy="5762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633342" y="8055882"/>
            <a:ext cx="3791088" cy="88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ĐKXĐ: </a:t>
            </a:r>
          </a:p>
        </p:txBody>
      </p:sp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1529148"/>
              </p:ext>
            </p:extLst>
          </p:nvPr>
        </p:nvGraphicFramePr>
        <p:xfrm>
          <a:off x="4278374" y="7962900"/>
          <a:ext cx="1600200" cy="18645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457200" imgH="533160" progId="Equation.DSMT4">
                  <p:embed/>
                </p:oleObj>
              </mc:Choice>
              <mc:Fallback>
                <p:oleObj name="Equation" r:id="rId12" imgW="457200" imgH="533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278374" y="7962900"/>
                        <a:ext cx="1600200" cy="18645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7773414"/>
              </p:ext>
            </p:extLst>
          </p:nvPr>
        </p:nvGraphicFramePr>
        <p:xfrm>
          <a:off x="6107112" y="8420100"/>
          <a:ext cx="3646488" cy="88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041120" imgH="253800" progId="Equation.DSMT4">
                  <p:embed/>
                </p:oleObj>
              </mc:Choice>
              <mc:Fallback>
                <p:oleObj name="Equation" r:id="rId14" imgW="104112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107112" y="8420100"/>
                        <a:ext cx="3646488" cy="885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3595131"/>
              </p:ext>
            </p:extLst>
          </p:nvPr>
        </p:nvGraphicFramePr>
        <p:xfrm>
          <a:off x="1370013" y="3852863"/>
          <a:ext cx="2622550" cy="177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749160" imgH="507960" progId="Equation.DSMT4">
                  <p:embed/>
                </p:oleObj>
              </mc:Choice>
              <mc:Fallback>
                <p:oleObj name="Equation" r:id="rId16" imgW="74916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370013" y="3852863"/>
                        <a:ext cx="2622550" cy="17764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: Rounded Corners 1">
            <a:extLst>
              <a:ext uri="{FF2B5EF4-FFF2-40B4-BE49-F238E27FC236}">
                <a16:creationId xmlns:a16="http://schemas.microsoft.com/office/drawing/2014/main" id="{2A6221F6-4878-41BB-9CA1-D55BFD9BA27D}"/>
              </a:ext>
            </a:extLst>
          </p:cNvPr>
          <p:cNvSpPr/>
          <p:nvPr/>
        </p:nvSpPr>
        <p:spPr>
          <a:xfrm>
            <a:off x="0" y="800100"/>
            <a:ext cx="18288000" cy="161607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4662805"/>
              </p:ext>
            </p:extLst>
          </p:nvPr>
        </p:nvGraphicFramePr>
        <p:xfrm>
          <a:off x="393700" y="781050"/>
          <a:ext cx="5240338" cy="1776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1498320" imgH="507960" progId="Equation.DSMT4">
                  <p:embed/>
                </p:oleObj>
              </mc:Choice>
              <mc:Fallback>
                <p:oleObj name="Equation" r:id="rId18" imgW="149832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393700" y="781050"/>
                        <a:ext cx="5240338" cy="1776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21451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23" grpId="0"/>
      <p:bldP spid="2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10155B7-30FC-4A40-8071-9350E920D2C9}"/>
              </a:ext>
            </a:extLst>
          </p:cNvPr>
          <p:cNvSpPr txBox="1"/>
          <p:nvPr/>
        </p:nvSpPr>
        <p:spPr>
          <a:xfrm>
            <a:off x="531494" y="-114300"/>
            <a:ext cx="159277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6.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>
                <a:latin typeface="Euclid" panose="02020503060505020303" pitchFamily="18" charset="0"/>
                <a:cs typeface="Arial" panose="020B0604020202020204" pitchFamily="34" charset="0"/>
              </a:rPr>
              <a:t>x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1">
            <a:extLst>
              <a:ext uri="{FF2B5EF4-FFF2-40B4-BE49-F238E27FC236}">
                <a16:creationId xmlns:a16="http://schemas.microsoft.com/office/drawing/2014/main" id="{2A6221F6-4878-41BB-9CA1-D55BFD9BA27D}"/>
              </a:ext>
            </a:extLst>
          </p:cNvPr>
          <p:cNvSpPr/>
          <p:nvPr/>
        </p:nvSpPr>
        <p:spPr>
          <a:xfrm>
            <a:off x="76200" y="800100"/>
            <a:ext cx="18059400" cy="248429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0294304"/>
              </p:ext>
            </p:extLst>
          </p:nvPr>
        </p:nvGraphicFramePr>
        <p:xfrm>
          <a:off x="5514975" y="647700"/>
          <a:ext cx="6219825" cy="1776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777680" imgH="507960" progId="Equation.DSMT4">
                  <p:embed/>
                </p:oleObj>
              </mc:Choice>
              <mc:Fallback>
                <p:oleObj name="Equation" r:id="rId2" imgW="177768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514975" y="647700"/>
                        <a:ext cx="6219825" cy="1776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995354" y="2095500"/>
            <a:ext cx="10754162" cy="9925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>
                <a:latin typeface="Euclid" panose="02020503060505020303" pitchFamily="18" charset="0"/>
                <a:cs typeface="Arial" panose="020B0604020202020204" pitchFamily="34" charset="0"/>
              </a:rPr>
              <a:t>x 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>
                <a:latin typeface="Euclid" panose="02020503060505020303" pitchFamily="18" charset="0"/>
                <a:cs typeface="Arial" panose="020B0604020202020204" pitchFamily="34" charset="0"/>
              </a:rPr>
              <a:t>A</a:t>
            </a:r>
            <a:r>
              <a:rPr lang="en-US" sz="3900" dirty="0">
                <a:latin typeface="Euclid" panose="02020503060505020303" pitchFamily="18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Euclid" panose="02020503060505020303" pitchFamily="18" charset="0"/>
                <a:cs typeface="Arial" panose="020B0604020202020204" pitchFamily="34" charset="0"/>
              </a:rPr>
              <a:t>có</a:t>
            </a:r>
            <a:r>
              <a:rPr lang="en-US" sz="3900" dirty="0">
                <a:latin typeface="Euclid" panose="02020503060505020303" pitchFamily="18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Euclid" panose="02020503060505020303" pitchFamily="18" charset="0"/>
                <a:cs typeface="Arial" panose="020B0604020202020204" pitchFamily="34" charset="0"/>
              </a:rPr>
              <a:t>giá</a:t>
            </a:r>
            <a:r>
              <a:rPr lang="en-US" sz="3900" dirty="0">
                <a:latin typeface="Euclid" panose="02020503060505020303" pitchFamily="18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Euclid" panose="02020503060505020303" pitchFamily="18" charset="0"/>
                <a:cs typeface="Arial" panose="020B0604020202020204" pitchFamily="34" charset="0"/>
              </a:rPr>
              <a:t>trị</a:t>
            </a:r>
            <a:r>
              <a:rPr lang="en-US" sz="3900" dirty="0">
                <a:latin typeface="Euclid" panose="02020503060505020303" pitchFamily="18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Euclid" panose="02020503060505020303" pitchFamily="18" charset="0"/>
                <a:cs typeface="Arial" panose="020B0604020202020204" pitchFamily="34" charset="0"/>
              </a:rPr>
              <a:t>nguyên</a:t>
            </a:r>
            <a:endParaRPr lang="en-US" sz="3900" dirty="0">
              <a:latin typeface="Euclid" panose="02020503060505020303" pitchFamily="18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3332" y="955675"/>
            <a:ext cx="4948792" cy="9925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9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900" b="1" dirty="0">
                <a:latin typeface="Arial" panose="020B0604020202020204" pitchFamily="34" charset="0"/>
                <a:cs typeface="Arial" panose="020B0604020202020204" pitchFamily="34" charset="0"/>
              </a:rPr>
              <a:t> 6. 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9" name="tabl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9863" y="4948238"/>
            <a:ext cx="9071937" cy="3496515"/>
          </a:xfrm>
          <a:prstGeom prst="rect">
            <a:avLst/>
          </a:prstGeom>
        </p:spPr>
      </p:pic>
      <p:sp>
        <p:nvSpPr>
          <p:cNvPr id="10" name="TextBox 16"/>
          <p:cNvSpPr txBox="1">
            <a:spLocks noChangeArrowheads="1"/>
          </p:cNvSpPr>
          <p:nvPr/>
        </p:nvSpPr>
        <p:spPr bwMode="auto">
          <a:xfrm>
            <a:off x="9982200" y="8572500"/>
            <a:ext cx="8229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vi-VN" alt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Vậy để biểu thức A nhận giá trị nguyên thì </a:t>
            </a:r>
            <a:endParaRPr lang="en-US" alt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582400" y="4305300"/>
            <a:ext cx="3886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vi-VN" sz="3600" dirty="0">
                <a:latin typeface="+mj-lt"/>
              </a:rPr>
              <a:t>Lập bảng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giá</a:t>
            </a:r>
            <a:r>
              <a:rPr lang="en-US" sz="3600" dirty="0">
                <a:latin typeface="+mj-lt"/>
              </a:rPr>
              <a:t> </a:t>
            </a:r>
            <a:r>
              <a:rPr lang="en-US" sz="3600" dirty="0" err="1">
                <a:latin typeface="+mj-lt"/>
              </a:rPr>
              <a:t>trị</a:t>
            </a:r>
            <a:r>
              <a:rPr lang="vi-VN" sz="3600" dirty="0">
                <a:latin typeface="+mj-lt"/>
              </a:rPr>
              <a:t> </a:t>
            </a:r>
            <a:endParaRPr lang="en-US" sz="3600" dirty="0"/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381000" y="3543300"/>
            <a:ext cx="2133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latin typeface="Times New Roman" panose="02020603050405020304" pitchFamily="18" charset="0"/>
              </a:rPr>
              <a:t>  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Giải</a:t>
            </a:r>
            <a:r>
              <a:rPr lang="en-US" altLang="en-US" sz="4000" b="1" dirty="0"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8600" y="6935569"/>
            <a:ext cx="83613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vi-VN" sz="3600" dirty="0">
                <a:latin typeface="+mj-lt"/>
              </a:rPr>
              <a:t>Để A nhận giá trị nguyên với x nguyên thì </a:t>
            </a:r>
            <a:endParaRPr lang="en-US" sz="3600" dirty="0"/>
          </a:p>
        </p:txBody>
      </p:sp>
      <p:sp>
        <p:nvSpPr>
          <p:cNvPr id="17" name="TextBox 16"/>
          <p:cNvSpPr txBox="1"/>
          <p:nvPr/>
        </p:nvSpPr>
        <p:spPr>
          <a:xfrm>
            <a:off x="325438" y="4588014"/>
            <a:ext cx="11223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vi-VN" sz="4000" dirty="0">
                <a:latin typeface="+mj-lt"/>
              </a:rPr>
              <a:t>Với </a:t>
            </a:r>
            <a:endParaRPr lang="en-US" sz="4000" dirty="0"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91000" y="4588014"/>
            <a:ext cx="1552575" cy="707886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vi-VN" sz="4000" dirty="0">
                <a:latin typeface="+mj-lt"/>
              </a:rPr>
              <a:t>ta có </a:t>
            </a:r>
            <a:endParaRPr lang="en-US" sz="4000" dirty="0">
              <a:latin typeface="+mj-lt"/>
            </a:endParaRP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8875820"/>
              </p:ext>
            </p:extLst>
          </p:nvPr>
        </p:nvGraphicFramePr>
        <p:xfrm>
          <a:off x="1327150" y="4597400"/>
          <a:ext cx="2711450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774360" imgH="203040" progId="Equation.DSMT4">
                  <p:embed/>
                </p:oleObj>
              </mc:Choice>
              <mc:Fallback>
                <p:oleObj name="Equation" r:id="rId5" imgW="77436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327150" y="4597400"/>
                        <a:ext cx="2711450" cy="711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9745372"/>
              </p:ext>
            </p:extLst>
          </p:nvPr>
        </p:nvGraphicFramePr>
        <p:xfrm>
          <a:off x="479425" y="5119688"/>
          <a:ext cx="5997575" cy="177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714320" imgH="507960" progId="Equation.DSMT4">
                  <p:embed/>
                </p:oleObj>
              </mc:Choice>
              <mc:Fallback>
                <p:oleObj name="Equation" r:id="rId7" imgW="171432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79425" y="5119688"/>
                        <a:ext cx="5997575" cy="17764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7753749"/>
              </p:ext>
            </p:extLst>
          </p:nvPr>
        </p:nvGraphicFramePr>
        <p:xfrm>
          <a:off x="611832" y="7675483"/>
          <a:ext cx="5467350" cy="1314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955520" imgH="469800" progId="Equation.DSMT4">
                  <p:embed/>
                </p:oleObj>
              </mc:Choice>
              <mc:Fallback>
                <p:oleObj name="Equation" r:id="rId9" imgW="1955520" imgH="469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11832" y="7675483"/>
                        <a:ext cx="5467350" cy="1314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9580975"/>
              </p:ext>
            </p:extLst>
          </p:nvPr>
        </p:nvGraphicFramePr>
        <p:xfrm>
          <a:off x="152400" y="8837613"/>
          <a:ext cx="2840037" cy="74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015920" imgH="266400" progId="Equation.DSMT4">
                  <p:embed/>
                </p:oleObj>
              </mc:Choice>
              <mc:Fallback>
                <p:oleObj name="Equation" r:id="rId11" imgW="101592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2400" y="8837613"/>
                        <a:ext cx="2840037" cy="746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6137312"/>
              </p:ext>
            </p:extLst>
          </p:nvPr>
        </p:nvGraphicFramePr>
        <p:xfrm>
          <a:off x="4800600" y="8750300"/>
          <a:ext cx="408305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460160" imgH="317160" progId="Equation.DSMT4">
                  <p:embed/>
                </p:oleObj>
              </mc:Choice>
              <mc:Fallback>
                <p:oleObj name="Equation" r:id="rId13" imgW="146016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800600" y="8750300"/>
                        <a:ext cx="4083050" cy="88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2971800" y="8877300"/>
            <a:ext cx="21778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sz="3600" dirty="0" err="1">
                <a:latin typeface="+mj-lt"/>
              </a:rPr>
              <a:t>nên</a:t>
            </a:r>
            <a:r>
              <a:rPr lang="en-US" sz="3600" dirty="0">
                <a:latin typeface="+mj-lt"/>
              </a:rPr>
              <a:t> ta </a:t>
            </a:r>
            <a:r>
              <a:rPr lang="en-US" sz="3600" dirty="0" err="1">
                <a:latin typeface="+mj-lt"/>
              </a:rPr>
              <a:t>có</a:t>
            </a:r>
            <a:r>
              <a:rPr lang="vi-VN" sz="3600" dirty="0">
                <a:latin typeface="+mj-lt"/>
              </a:rPr>
              <a:t> </a:t>
            </a:r>
            <a:r>
              <a:rPr lang="en-US" sz="3600" dirty="0">
                <a:latin typeface="+mj-lt"/>
              </a:rPr>
              <a:t> </a:t>
            </a:r>
          </a:p>
        </p:txBody>
      </p:sp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1821016"/>
              </p:ext>
            </p:extLst>
          </p:nvPr>
        </p:nvGraphicFramePr>
        <p:xfrm>
          <a:off x="11979275" y="9224963"/>
          <a:ext cx="2590800" cy="85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927000" imgH="304560" progId="Equation.DSMT4">
                  <p:embed/>
                </p:oleObj>
              </mc:Choice>
              <mc:Fallback>
                <p:oleObj name="Equation" r:id="rId15" imgW="927000" imgH="304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1979275" y="9224963"/>
                        <a:ext cx="2590800" cy="854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857511"/>
              </p:ext>
            </p:extLst>
          </p:nvPr>
        </p:nvGraphicFramePr>
        <p:xfrm>
          <a:off x="9355138" y="4838700"/>
          <a:ext cx="1312862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469800" imgH="241200" progId="Equation.DSMT4">
                  <p:embed/>
                </p:oleObj>
              </mc:Choice>
              <mc:Fallback>
                <p:oleObj name="Equation" r:id="rId17" imgW="46980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9355138" y="4838700"/>
                        <a:ext cx="1312862" cy="676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7305896"/>
              </p:ext>
            </p:extLst>
          </p:nvPr>
        </p:nvGraphicFramePr>
        <p:xfrm>
          <a:off x="9688513" y="5610225"/>
          <a:ext cx="674687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241200" imgH="241200" progId="Equation.DSMT4">
                  <p:embed/>
                </p:oleObj>
              </mc:Choice>
              <mc:Fallback>
                <p:oleObj name="Equation" r:id="rId19" imgW="24120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9688513" y="5610225"/>
                        <a:ext cx="674687" cy="676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1" name="Straight Connector 30"/>
          <p:cNvCxnSpPr/>
          <p:nvPr/>
        </p:nvCxnSpPr>
        <p:spPr>
          <a:xfrm flipH="1" flipV="1">
            <a:off x="8969188" y="4602938"/>
            <a:ext cx="13531" cy="5684062"/>
          </a:xfrm>
          <a:prstGeom prst="line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8674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2" grpId="0"/>
      <p:bldP spid="13" grpId="0"/>
      <p:bldP spid="16" grpId="0"/>
      <p:bldP spid="17" grpId="0"/>
      <p:bldP spid="18" grpId="0"/>
      <p:bldP spid="2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10155B7-30FC-4A40-8071-9350E920D2C9}"/>
              </a:ext>
            </a:extLst>
          </p:cNvPr>
          <p:cNvSpPr txBox="1"/>
          <p:nvPr/>
        </p:nvSpPr>
        <p:spPr>
          <a:xfrm>
            <a:off x="531494" y="-114300"/>
            <a:ext cx="159277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7.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endParaRPr lang="vi-VN" sz="4400" b="1" dirty="0">
              <a:cs typeface="Arial" panose="020B0604020202020204" pitchFamily="34" charset="0"/>
            </a:endParaRPr>
          </a:p>
        </p:txBody>
      </p:sp>
      <p:sp>
        <p:nvSpPr>
          <p:cNvPr id="3" name="Rectangle: Rounded Corners 1">
            <a:extLst>
              <a:ext uri="{FF2B5EF4-FFF2-40B4-BE49-F238E27FC236}">
                <a16:creationId xmlns:a16="http://schemas.microsoft.com/office/drawing/2014/main" id="{2A6221F6-4878-41BB-9CA1-D55BFD9BA27D}"/>
              </a:ext>
            </a:extLst>
          </p:cNvPr>
          <p:cNvSpPr/>
          <p:nvPr/>
        </p:nvSpPr>
        <p:spPr>
          <a:xfrm>
            <a:off x="188259" y="800100"/>
            <a:ext cx="17947341" cy="231715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7793984"/>
              </p:ext>
            </p:extLst>
          </p:nvPr>
        </p:nvGraphicFramePr>
        <p:xfrm>
          <a:off x="5638800" y="700087"/>
          <a:ext cx="6219825" cy="1776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777680" imgH="507960" progId="Equation.DSMT4">
                  <p:embed/>
                </p:oleObj>
              </mc:Choice>
              <mc:Fallback>
                <p:oleObj name="Equation" r:id="rId2" imgW="177768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638800" y="700087"/>
                        <a:ext cx="6219825" cy="1776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066439" y="2095500"/>
            <a:ext cx="4245649" cy="9925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GTLN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i="1" dirty="0">
                <a:latin typeface="Euclid" panose="02020503060505020303" pitchFamily="18" charset="0"/>
                <a:cs typeface="Arial" panose="020B0604020202020204" pitchFamily="34" charset="0"/>
              </a:rPr>
              <a:t>P</a:t>
            </a:r>
            <a:r>
              <a:rPr lang="en-US" sz="3900" dirty="0">
                <a:latin typeface="Euclid" panose="02020503060505020303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6660" y="955675"/>
            <a:ext cx="4948792" cy="9925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9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900" b="1" dirty="0">
                <a:latin typeface="Arial" panose="020B0604020202020204" pitchFamily="34" charset="0"/>
                <a:cs typeface="Arial" panose="020B0604020202020204" pitchFamily="34" charset="0"/>
              </a:rPr>
              <a:t> 7. 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9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9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304800" y="3162300"/>
            <a:ext cx="2133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latin typeface="Times New Roman" panose="02020603050405020304" pitchFamily="18" charset="0"/>
              </a:rPr>
              <a:t>  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Giải</a:t>
            </a:r>
            <a:r>
              <a:rPr lang="en-US" altLang="en-US" sz="4000" b="1" dirty="0">
                <a:latin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2406133"/>
              </p:ext>
            </p:extLst>
          </p:nvPr>
        </p:nvGraphicFramePr>
        <p:xfrm>
          <a:off x="990600" y="3976688"/>
          <a:ext cx="2887662" cy="177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825480" imgH="507960" progId="Equation.DSMT4">
                  <p:embed/>
                </p:oleObj>
              </mc:Choice>
              <mc:Fallback>
                <p:oleObj name="Equation" r:id="rId4" imgW="82548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90600" y="3976688"/>
                        <a:ext cx="2887662" cy="17764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1914039" y="3162300"/>
            <a:ext cx="822056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dirty="0">
                <a:latin typeface="Times New Roman" panose="02020603050405020304" pitchFamily="18" charset="0"/>
              </a:rPr>
              <a:t>   </a:t>
            </a:r>
            <a:r>
              <a:rPr lang="en-US" altLang="en-US" sz="4000" dirty="0" err="1">
                <a:latin typeface="Times New Roman" panose="02020603050405020304" pitchFamily="18" charset="0"/>
              </a:rPr>
              <a:t>Với</a:t>
            </a:r>
            <a:r>
              <a:rPr lang="en-US" altLang="en-US" sz="4000" dirty="0">
                <a:latin typeface="Times New Roman" panose="02020603050405020304" pitchFamily="18" charset="0"/>
              </a:rPr>
              <a:t>                          ta </a:t>
            </a:r>
            <a:r>
              <a:rPr lang="en-US" altLang="en-US" sz="4000" dirty="0" err="1">
                <a:latin typeface="Times New Roman" panose="02020603050405020304" pitchFamily="18" charset="0"/>
              </a:rPr>
              <a:t>có</a:t>
            </a:r>
            <a:r>
              <a:rPr lang="en-US" altLang="en-US" sz="4000" dirty="0">
                <a:latin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276600" y="3162300"/>
                <a:ext cx="3200401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≥0;</m:t>
                      </m:r>
                      <m:r>
                        <m:rPr>
                          <m:nor/>
                        </m:rPr>
                        <a:rPr lang="en-US" sz="4000" i="1">
                          <a:latin typeface="Cambria Math" panose="02040503050406030204" pitchFamily="18" charset="0"/>
                        </a:rPr>
                        <m:t>  </m:t>
                      </m:r>
                      <m:r>
                        <a:rPr lang="en-US" sz="40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≠1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6600" y="3162300"/>
                <a:ext cx="3200401" cy="707886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5573854"/>
              </p:ext>
            </p:extLst>
          </p:nvPr>
        </p:nvGraphicFramePr>
        <p:xfrm>
          <a:off x="3962400" y="4000500"/>
          <a:ext cx="3065462" cy="177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876240" imgH="507960" progId="Equation.DSMT4">
                  <p:embed/>
                </p:oleObj>
              </mc:Choice>
              <mc:Fallback>
                <p:oleObj name="Equation" r:id="rId8" imgW="87624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962400" y="4000500"/>
                        <a:ext cx="3065462" cy="17764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8189781"/>
              </p:ext>
            </p:extLst>
          </p:nvPr>
        </p:nvGraphicFramePr>
        <p:xfrm>
          <a:off x="7069137" y="4110037"/>
          <a:ext cx="3065463" cy="1643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876240" imgH="469800" progId="Equation.DSMT4">
                  <p:embed/>
                </p:oleObj>
              </mc:Choice>
              <mc:Fallback>
                <p:oleObj name="Equation" r:id="rId10" imgW="876240" imgH="469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069137" y="4110037"/>
                        <a:ext cx="3065463" cy="1643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304801" y="5981700"/>
            <a:ext cx="6400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dirty="0">
                <a:latin typeface="Times New Roman" panose="02020603050405020304" pitchFamily="18" charset="0"/>
              </a:rPr>
              <a:t>   </a:t>
            </a:r>
            <a:r>
              <a:rPr lang="en-US" altLang="en-US" sz="4000" dirty="0" err="1">
                <a:latin typeface="Times New Roman" panose="02020603050405020304" pitchFamily="18" charset="0"/>
              </a:rPr>
              <a:t>Với</a:t>
            </a:r>
            <a:r>
              <a:rPr lang="en-US" altLang="en-US" sz="4000" dirty="0">
                <a:latin typeface="Times New Roman" panose="02020603050405020304" pitchFamily="18" charset="0"/>
              </a:rPr>
              <a:t>                          ta </a:t>
            </a:r>
            <a:r>
              <a:rPr lang="en-US" altLang="en-US" sz="4000" dirty="0" err="1">
                <a:latin typeface="Times New Roman" panose="02020603050405020304" pitchFamily="18" charset="0"/>
              </a:rPr>
              <a:t>có</a:t>
            </a:r>
            <a:r>
              <a:rPr lang="en-US" altLang="en-US" sz="4000" dirty="0">
                <a:latin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600199" y="5981700"/>
                <a:ext cx="3200401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≥0;</m:t>
                      </m:r>
                      <m:r>
                        <m:rPr>
                          <m:nor/>
                        </m:rPr>
                        <a:rPr lang="en-US" sz="4000" i="1">
                          <a:latin typeface="Cambria Math" panose="02040503050406030204" pitchFamily="18" charset="0"/>
                        </a:rPr>
                        <m:t>  </m:t>
                      </m:r>
                      <m:r>
                        <a:rPr lang="en-US" sz="40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≠1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199" y="5981700"/>
                <a:ext cx="3200401" cy="707886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3253144"/>
              </p:ext>
            </p:extLst>
          </p:nvPr>
        </p:nvGraphicFramePr>
        <p:xfrm>
          <a:off x="6327775" y="5829300"/>
          <a:ext cx="4710113" cy="1109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346040" imgH="317160" progId="Equation.DSMT4">
                  <p:embed/>
                </p:oleObj>
              </mc:Choice>
              <mc:Fallback>
                <p:oleObj name="Equation" r:id="rId13" imgW="134604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327775" y="5829300"/>
                        <a:ext cx="4710113" cy="1109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1051734"/>
              </p:ext>
            </p:extLst>
          </p:nvPr>
        </p:nvGraphicFramePr>
        <p:xfrm>
          <a:off x="11277600" y="5562600"/>
          <a:ext cx="3954463" cy="1643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1130040" imgH="469800" progId="Equation.DSMT4">
                  <p:embed/>
                </p:oleObj>
              </mc:Choice>
              <mc:Fallback>
                <p:oleObj name="Equation" r:id="rId15" imgW="1130040" imgH="469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1277600" y="5562600"/>
                        <a:ext cx="3954463" cy="1643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7767713"/>
              </p:ext>
            </p:extLst>
          </p:nvPr>
        </p:nvGraphicFramePr>
        <p:xfrm>
          <a:off x="15474723" y="5981700"/>
          <a:ext cx="2220912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634680" imgH="253800" progId="Equation.DSMT4">
                  <p:embed/>
                </p:oleObj>
              </mc:Choice>
              <mc:Fallback>
                <p:oleObj name="Equation" r:id="rId17" imgW="63468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5474723" y="5981700"/>
                        <a:ext cx="2220912" cy="88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 Box 13"/>
          <p:cNvSpPr txBox="1">
            <a:spLocks noChangeArrowheads="1"/>
          </p:cNvSpPr>
          <p:nvPr/>
        </p:nvSpPr>
        <p:spPr bwMode="auto">
          <a:xfrm>
            <a:off x="228600" y="6950214"/>
            <a:ext cx="6400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dirty="0">
                <a:latin typeface="Times New Roman" panose="02020603050405020304" pitchFamily="18" charset="0"/>
              </a:rPr>
              <a:t>   </a:t>
            </a:r>
            <a:r>
              <a:rPr lang="en-US" altLang="en-US" sz="4000" dirty="0" err="1">
                <a:latin typeface="Times New Roman" panose="02020603050405020304" pitchFamily="18" charset="0"/>
              </a:rPr>
              <a:t>Dấu</a:t>
            </a:r>
            <a:r>
              <a:rPr lang="en-US" altLang="en-US" sz="4000" dirty="0">
                <a:latin typeface="Times New Roman" panose="02020603050405020304" pitchFamily="18" charset="0"/>
              </a:rPr>
              <a:t> = </a:t>
            </a:r>
            <a:r>
              <a:rPr lang="en-US" altLang="en-US" sz="4000" dirty="0" err="1">
                <a:latin typeface="Times New Roman" panose="02020603050405020304" pitchFamily="18" charset="0"/>
              </a:rPr>
              <a:t>xảy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ra</a:t>
            </a:r>
            <a:r>
              <a:rPr lang="en-US" altLang="en-US" sz="4000" dirty="0"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</a:rPr>
              <a:t>khi</a:t>
            </a:r>
            <a:r>
              <a:rPr lang="en-US" altLang="en-US" sz="4000" dirty="0">
                <a:latin typeface="Times New Roman" panose="02020603050405020304" pitchFamily="18" charset="0"/>
              </a:rPr>
              <a:t>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4267199" y="6972300"/>
                <a:ext cx="9601201" cy="7148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rad>
                      <m:r>
                        <a:rPr lang="en-US" sz="4000" b="0" i="0" smtClean="0">
                          <a:latin typeface="Cambria Math" panose="02040503050406030204" pitchFamily="18" charset="0"/>
                        </a:rPr>
                        <m:t>=0  </m:t>
                      </m:r>
                      <m:r>
                        <m:rPr>
                          <m:sty m:val="p"/>
                        </m:rPr>
                        <a:rPr lang="en-US" sz="4000" b="0" i="0" smtClean="0">
                          <a:latin typeface="Cambria Math" panose="02040503050406030204" pitchFamily="18" charset="0"/>
                        </a:rPr>
                        <m:t>suy</m:t>
                      </m:r>
                      <m:r>
                        <a:rPr lang="en-US" sz="40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4000" b="0" i="0" smtClean="0">
                          <a:latin typeface="Cambria Math" panose="02040503050406030204" pitchFamily="18" charset="0"/>
                        </a:rPr>
                        <m:t>ra</m:t>
                      </m:r>
                      <m:r>
                        <a:rPr lang="en-US" sz="4000" b="0" i="0" smtClean="0">
                          <a:latin typeface="Cambria Math" panose="02040503050406030204" pitchFamily="18" charset="0"/>
                        </a:rPr>
                        <m:t>  </m:t>
                      </m:r>
                      <m:box>
                        <m:box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</m:e>
                      </m:box>
                      <m:r>
                        <a:rPr lang="en-US" sz="4000" i="0">
                          <a:latin typeface="Cambria Math" panose="02040503050406030204" pitchFamily="18" charset="0"/>
                        </a:rPr>
                        <m:t>0</m:t>
                      </m:r>
                      <m:r>
                        <m:rPr>
                          <m:nor/>
                        </m:rPr>
                        <a:rPr lang="en-US" sz="4000" b="0" i="1" smtClean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m:rPr>
                          <m:nor/>
                        </m:rPr>
                        <a:rPr lang="en-US" sz="4000" i="1">
                          <a:latin typeface="Cambria Math" panose="02040503050406030204" pitchFamily="18" charset="0"/>
                        </a:rPr>
                        <m:t> </m:t>
                      </m:r>
                      <m:r>
                        <m:rPr>
                          <m:nor/>
                        </m:rPr>
                        <a:rPr lang="en-US" sz="4000" b="0" i="1" smtClean="0">
                          <a:latin typeface="Cambria Math" panose="02040503050406030204" pitchFamily="18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sz="4000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nor/>
                        </m:rPr>
                        <a:rPr lang="en-US" sz="4000" b="0" i="1" smtClean="0">
                          <a:latin typeface="Cambria Math" panose="020405030504060302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4000" b="0" i="1" smtClean="0">
                          <a:latin typeface="Cambria Math" panose="02040503050406030204" pitchFamily="18" charset="0"/>
                        </a:rPr>
                        <m:t>  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≥0; </m:t>
                      </m:r>
                      <m:r>
                        <a:rPr lang="en-US" sz="40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≠1</m:t>
                      </m:r>
                      <m:r>
                        <a:rPr lang="en-US" sz="4000" b="0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199" y="6972300"/>
                <a:ext cx="9601201" cy="714811"/>
              </a:xfrm>
              <a:prstGeom prst="rect">
                <a:avLst/>
              </a:prstGeom>
              <a:blipFill rotWithShape="0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 Box 13"/>
          <p:cNvSpPr txBox="1">
            <a:spLocks noChangeArrowheads="1"/>
          </p:cNvSpPr>
          <p:nvPr/>
        </p:nvSpPr>
        <p:spPr bwMode="auto">
          <a:xfrm>
            <a:off x="228600" y="7864614"/>
            <a:ext cx="8077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dirty="0">
                <a:latin typeface="Times New Roman" panose="02020603050405020304" pitchFamily="18" charset="0"/>
              </a:rPr>
              <a:t>   </a:t>
            </a:r>
            <a:r>
              <a:rPr lang="en-US" altLang="en-US" sz="4000" dirty="0" err="1">
                <a:latin typeface="Times New Roman" panose="02020603050405020304" pitchFamily="18" charset="0"/>
              </a:rPr>
              <a:t>Vậy</a:t>
            </a:r>
            <a:r>
              <a:rPr lang="en-US" altLang="en-US" sz="4000" dirty="0">
                <a:latin typeface="Times New Roman" panose="02020603050405020304" pitchFamily="18" charset="0"/>
              </a:rPr>
              <a:t> GTLN </a:t>
            </a:r>
            <a:r>
              <a:rPr lang="en-US" altLang="en-US" sz="4000" dirty="0" err="1">
                <a:latin typeface="Times New Roman" panose="02020603050405020304" pitchFamily="18" charset="0"/>
              </a:rPr>
              <a:t>của</a:t>
            </a:r>
            <a:r>
              <a:rPr lang="en-US" altLang="en-US" sz="4000" dirty="0">
                <a:latin typeface="Times New Roman" panose="02020603050405020304" pitchFamily="18" charset="0"/>
              </a:rPr>
              <a:t> P = 2 </a:t>
            </a:r>
            <a:r>
              <a:rPr lang="en-US" altLang="en-US" sz="4000" dirty="0" err="1">
                <a:latin typeface="Times New Roman" panose="02020603050405020304" pitchFamily="18" charset="0"/>
              </a:rPr>
              <a:t>khi</a:t>
            </a:r>
            <a:r>
              <a:rPr lang="en-US" altLang="en-US" sz="4000" dirty="0">
                <a:latin typeface="Times New Roman" panose="02020603050405020304" pitchFamily="18" charset="0"/>
              </a:rPr>
              <a:t> x = 0</a:t>
            </a:r>
          </a:p>
        </p:txBody>
      </p:sp>
    </p:spTree>
    <p:extLst>
      <p:ext uri="{BB962C8B-B14F-4D97-AF65-F5344CB8AC3E}">
        <p14:creationId xmlns:p14="http://schemas.microsoft.com/office/powerpoint/2010/main" val="3284428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2" grpId="0"/>
      <p:bldP spid="13" grpId="0"/>
      <p:bldP spid="14" grpId="0"/>
      <p:bldP spid="18" grpId="0"/>
      <p:bldP spid="19" grpId="0"/>
      <p:bldP spid="2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609600" y="1908393"/>
            <a:ext cx="12039600" cy="7478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4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4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vi-VN" sz="4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altLang="vi-VN" sz="4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vi-VN" sz="4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4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vi-VN" sz="4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altLang="vi-V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endParaRPr lang="en-US" altLang="vi-VN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eaLnBrk="1" hangingPunct="1"/>
            <a:endParaRPr lang="en-US" altLang="vi-VN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a/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altLang="vi-VN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b/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= 16</a:t>
            </a:r>
          </a:p>
          <a:p>
            <a:pPr eaLnBrk="1" hangingPunct="1"/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c/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= 0</a:t>
            </a:r>
          </a:p>
          <a:p>
            <a:pPr eaLnBrk="1" hangingPunct="1"/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d/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vi-VN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vi-VN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altLang="vi-VN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e/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&gt; 0</a:t>
            </a:r>
          </a:p>
          <a:p>
            <a:pPr eaLnBrk="1" hangingPunct="1"/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g/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GTNN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009900"/>
            <a:ext cx="7343091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9200" y="3613100"/>
            <a:ext cx="2928689" cy="7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4572000" y="419100"/>
            <a:ext cx="9220200" cy="1447800"/>
          </a:xfrm>
          <a:prstGeom prst="roundRect">
            <a:avLst/>
          </a:prstGeom>
          <a:noFill/>
          <a:ln w="38100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TextBox 5"/>
          <p:cNvSpPr txBox="1"/>
          <p:nvPr/>
        </p:nvSpPr>
        <p:spPr>
          <a:xfrm>
            <a:off x="4800600" y="483394"/>
            <a:ext cx="8539951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BÀI TẬP VỀ NHÀ</a:t>
            </a:r>
          </a:p>
        </p:txBody>
      </p:sp>
    </p:spTree>
    <p:extLst>
      <p:ext uri="{BB962C8B-B14F-4D97-AF65-F5344CB8AC3E}">
        <p14:creationId xmlns:p14="http://schemas.microsoft.com/office/powerpoint/2010/main" val="1960667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7297400" y="695121"/>
            <a:ext cx="1173320" cy="1045322"/>
          </a:xfrm>
          <a:prstGeom prst="rect">
            <a:avLst/>
          </a:prstGeom>
        </p:spPr>
      </p:pic>
      <p:pic>
        <p:nvPicPr>
          <p:cNvPr id="2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9585125">
            <a:off x="258002" y="561563"/>
            <a:ext cx="2183861" cy="5598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2624" y="586594"/>
            <a:ext cx="1554615" cy="1438781"/>
          </a:xfrm>
          <a:prstGeom prst="rect">
            <a:avLst/>
          </a:prstGeom>
        </p:spPr>
      </p:pic>
      <p:pic>
        <p:nvPicPr>
          <p:cNvPr id="27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957852" flipH="1">
            <a:off x="17140829" y="8369615"/>
            <a:ext cx="1124729" cy="1649603"/>
          </a:xfrm>
          <a:prstGeom prst="rect">
            <a:avLst/>
          </a:prstGeom>
        </p:spPr>
      </p:pic>
      <p:pic>
        <p:nvPicPr>
          <p:cNvPr id="2" name="cau_hoi_tinh_huong_trai_banh_so_90_duoc_lay_ngau_dc76808e-f3ca-4f83-8864-1e3717310037">
            <a:hlinkClick r:id="" action="ppaction://media"/>
            <a:extLst>
              <a:ext uri="{FF2B5EF4-FFF2-40B4-BE49-F238E27FC236}">
                <a16:creationId xmlns:a16="http://schemas.microsoft.com/office/drawing/2014/main" id="{FD39D25D-F2F6-CF64-9299-7D14AF0013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793447" y="6253101"/>
            <a:ext cx="1066800" cy="10668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6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0726721">
            <a:off x="15116757" y="8176419"/>
            <a:ext cx="5407326" cy="5292421"/>
          </a:xfrm>
          <a:prstGeom prst="rect">
            <a:avLst/>
          </a:prstGeom>
        </p:spPr>
      </p:pic>
      <p:grpSp>
        <p:nvGrpSpPr>
          <p:cNvPr id="15" name="Google Shape;1097;p63"/>
          <p:cNvGrpSpPr/>
          <p:nvPr/>
        </p:nvGrpSpPr>
        <p:grpSpPr>
          <a:xfrm>
            <a:off x="567794" y="3484309"/>
            <a:ext cx="4906025" cy="4554790"/>
            <a:chOff x="1026411" y="3000040"/>
            <a:chExt cx="4447408" cy="4574994"/>
          </a:xfrm>
        </p:grpSpPr>
        <p:sp>
          <p:nvSpPr>
            <p:cNvPr id="16" name="Google Shape;1098;p63"/>
            <p:cNvSpPr/>
            <p:nvPr/>
          </p:nvSpPr>
          <p:spPr>
            <a:xfrm rot="10800000">
              <a:off x="1026411" y="3000040"/>
              <a:ext cx="4447408" cy="4574994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100;p63"/>
            <p:cNvSpPr txBox="1"/>
            <p:nvPr/>
          </p:nvSpPr>
          <p:spPr>
            <a:xfrm>
              <a:off x="1215181" y="4054287"/>
              <a:ext cx="4030937" cy="28749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Ghi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nhớ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kiến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thức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trọng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tâm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trong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. </a:t>
              </a:r>
              <a:endParaRPr sz="4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101;p63"/>
          <p:cNvGrpSpPr/>
          <p:nvPr/>
        </p:nvGrpSpPr>
        <p:grpSpPr>
          <a:xfrm>
            <a:off x="6019800" y="3484310"/>
            <a:ext cx="5292503" cy="4554790"/>
            <a:chOff x="6899689" y="2868931"/>
            <a:chExt cx="4797758" cy="3798570"/>
          </a:xfrm>
        </p:grpSpPr>
        <p:sp>
          <p:nvSpPr>
            <p:cNvPr id="20" name="Google Shape;1102;p63"/>
            <p:cNvSpPr/>
            <p:nvPr/>
          </p:nvSpPr>
          <p:spPr>
            <a:xfrm rot="10800000">
              <a:off x="6899689" y="2868931"/>
              <a:ext cx="4797758" cy="3798570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104;p63"/>
            <p:cNvSpPr txBox="1"/>
            <p:nvPr/>
          </p:nvSpPr>
          <p:spPr>
            <a:xfrm>
              <a:off x="7008720" y="3798739"/>
              <a:ext cx="4632565" cy="16170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Hoàn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thành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tập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về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nhà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đã</a:t>
              </a:r>
              <a:r>
                <a:rPr lang="en-US" sz="40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40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giao</a:t>
              </a:r>
              <a:endParaRPr sz="4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1105;p63"/>
          <p:cNvGrpSpPr/>
          <p:nvPr/>
        </p:nvGrpSpPr>
        <p:grpSpPr>
          <a:xfrm>
            <a:off x="11751630" y="3484309"/>
            <a:ext cx="5469100" cy="4554790"/>
            <a:chOff x="12263298" y="3009914"/>
            <a:chExt cx="4957847" cy="4565119"/>
          </a:xfrm>
        </p:grpSpPr>
        <p:sp>
          <p:nvSpPr>
            <p:cNvPr id="24" name="Google Shape;1106;p63"/>
            <p:cNvSpPr/>
            <p:nvPr/>
          </p:nvSpPr>
          <p:spPr>
            <a:xfrm rot="10800000">
              <a:off x="12263298" y="3009914"/>
              <a:ext cx="4957847" cy="4565119"/>
            </a:xfrm>
            <a:custGeom>
              <a:avLst/>
              <a:gdLst/>
              <a:ahLst/>
              <a:cxnLst/>
              <a:rect l="l" t="t" r="r" b="b"/>
              <a:pathLst>
                <a:path w="15047908" h="15923210" extrusionOk="0">
                  <a:moveTo>
                    <a:pt x="14109009" y="15912021"/>
                  </a:moveTo>
                  <a:cubicBezTo>
                    <a:pt x="14109009" y="15912021"/>
                    <a:pt x="13689256" y="15923210"/>
                    <a:pt x="13226672" y="15920588"/>
                  </a:cubicBezTo>
                  <a:cubicBezTo>
                    <a:pt x="4710410" y="15918426"/>
                    <a:pt x="1057073" y="15910601"/>
                    <a:pt x="1057073" y="15910601"/>
                  </a:cubicBezTo>
                  <a:cubicBezTo>
                    <a:pt x="812931" y="15901766"/>
                    <a:pt x="565145" y="15884786"/>
                    <a:pt x="398404" y="15826608"/>
                  </a:cubicBezTo>
                  <a:cubicBezTo>
                    <a:pt x="120505" y="15729646"/>
                    <a:pt x="0" y="15552118"/>
                    <a:pt x="0" y="4794363"/>
                  </a:cubicBezTo>
                  <a:lnTo>
                    <a:pt x="0" y="479424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0638329" y="7673"/>
                  </a:cubicBezTo>
                  <a:cubicBezTo>
                    <a:pt x="13470330" y="0"/>
                    <a:pt x="13934256" y="7673"/>
                    <a:pt x="13934256" y="7673"/>
                  </a:cubicBezTo>
                  <a:cubicBezTo>
                    <a:pt x="14302564" y="15152"/>
                    <a:pt x="14665877" y="84484"/>
                    <a:pt x="14863617" y="207066"/>
                  </a:cubicBezTo>
                  <a:cubicBezTo>
                    <a:pt x="15014634" y="300683"/>
                    <a:pt x="15047908" y="425358"/>
                    <a:pt x="15038769" y="4794364"/>
                  </a:cubicBezTo>
                  <a:lnTo>
                    <a:pt x="15038769" y="4794487"/>
                  </a:lnTo>
                  <a:cubicBezTo>
                    <a:pt x="15038769" y="15670083"/>
                    <a:pt x="14755772" y="15884181"/>
                    <a:pt x="14109009" y="15912021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108;p63"/>
            <p:cNvSpPr txBox="1"/>
            <p:nvPr/>
          </p:nvSpPr>
          <p:spPr>
            <a:xfrm>
              <a:off x="12472322" y="4138258"/>
              <a:ext cx="4539800" cy="18508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sz="3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Chuẩn</a:t>
              </a:r>
              <a:r>
                <a:rPr lang="en-US" sz="3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bị</a:t>
              </a:r>
              <a:r>
                <a:rPr lang="en-US" sz="3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lang="en-US" sz="3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800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mới</a:t>
              </a:r>
              <a:r>
                <a:rPr lang="en-US" sz="3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:</a:t>
              </a:r>
            </a:p>
            <a:p>
              <a:pPr lvl="0" algn="ctr">
                <a:lnSpc>
                  <a:spcPct val="150000"/>
                </a:lnSpc>
              </a:pPr>
              <a:r>
                <a:rPr lang="en-US" sz="3800" b="1" i="1" dirty="0" err="1">
                  <a:solidFill>
                    <a:schemeClr val="dk1"/>
                  </a:solidFill>
                  <a:latin typeface="Arial"/>
                  <a:ea typeface="Calibri"/>
                  <a:cs typeface="Arial"/>
                  <a:sym typeface="Arial"/>
                </a:rPr>
                <a:t>Ôn</a:t>
              </a:r>
              <a:r>
                <a:rPr lang="en-US" sz="3800" b="1" i="1" dirty="0">
                  <a:solidFill>
                    <a:schemeClr val="dk1"/>
                  </a:solidFill>
                  <a:latin typeface="Arial"/>
                  <a:ea typeface="Calibri"/>
                  <a:cs typeface="Arial"/>
                  <a:sym typeface="Arial"/>
                </a:rPr>
                <a:t> </a:t>
              </a:r>
              <a:r>
                <a:rPr lang="en-US" sz="3800" b="1" i="1" dirty="0" err="1">
                  <a:solidFill>
                    <a:schemeClr val="dk1"/>
                  </a:solidFill>
                  <a:latin typeface="Arial"/>
                  <a:ea typeface="Calibri"/>
                  <a:cs typeface="Arial"/>
                  <a:sym typeface="Arial"/>
                </a:rPr>
                <a:t>tập</a:t>
              </a:r>
              <a:r>
                <a:rPr lang="en-US" sz="3800" b="1" i="1" dirty="0">
                  <a:solidFill>
                    <a:schemeClr val="dk1"/>
                  </a:solidFill>
                  <a:latin typeface="Arial"/>
                  <a:ea typeface="Calibri"/>
                  <a:cs typeface="Arial"/>
                  <a:sym typeface="Arial"/>
                </a:rPr>
                <a:t> </a:t>
              </a:r>
              <a:r>
                <a:rPr lang="en-US" sz="3800" b="1" i="1" dirty="0" err="1">
                  <a:solidFill>
                    <a:schemeClr val="dk1"/>
                  </a:solidFill>
                  <a:latin typeface="Arial"/>
                  <a:ea typeface="Calibri"/>
                  <a:cs typeface="Arial"/>
                  <a:sym typeface="Arial"/>
                </a:rPr>
                <a:t>học</a:t>
              </a:r>
              <a:r>
                <a:rPr lang="en-US" sz="3800" b="1" i="1" dirty="0">
                  <a:solidFill>
                    <a:schemeClr val="dk1"/>
                  </a:solidFill>
                  <a:latin typeface="Arial"/>
                  <a:ea typeface="Calibri"/>
                  <a:cs typeface="Arial"/>
                  <a:sym typeface="Arial"/>
                </a:rPr>
                <a:t> </a:t>
              </a:r>
              <a:r>
                <a:rPr lang="en-US" sz="3800" b="1" i="1" dirty="0" err="1">
                  <a:solidFill>
                    <a:schemeClr val="dk1"/>
                  </a:solidFill>
                  <a:latin typeface="Arial"/>
                  <a:ea typeface="Calibri"/>
                  <a:cs typeface="Arial"/>
                  <a:sym typeface="Arial"/>
                </a:rPr>
                <a:t>kì</a:t>
              </a:r>
              <a:r>
                <a:rPr lang="en-US" sz="3800" b="1" i="1" dirty="0">
                  <a:solidFill>
                    <a:schemeClr val="dk1"/>
                  </a:solidFill>
                  <a:latin typeface="Arial"/>
                  <a:ea typeface="Calibri"/>
                  <a:cs typeface="Arial"/>
                  <a:sym typeface="Arial"/>
                </a:rPr>
                <a:t> 1</a:t>
              </a:r>
              <a:endParaRPr sz="38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572000" y="1025690"/>
            <a:ext cx="9220200" cy="1447800"/>
            <a:chOff x="5272240" y="162426"/>
            <a:chExt cx="9220200" cy="1447800"/>
          </a:xfrm>
        </p:grpSpPr>
        <p:sp>
          <p:nvSpPr>
            <p:cNvPr id="30" name="Rounded Rectangle 29"/>
            <p:cNvSpPr/>
            <p:nvPr/>
          </p:nvSpPr>
          <p:spPr>
            <a:xfrm>
              <a:off x="5272240" y="162426"/>
              <a:ext cx="9220200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5"/>
            <p:cNvSpPr txBox="1"/>
            <p:nvPr/>
          </p:nvSpPr>
          <p:spPr>
            <a:xfrm>
              <a:off x="5638800" y="310816"/>
              <a:ext cx="8539951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600"/>
                </a:lnSpc>
              </a:pPr>
              <a:r>
                <a:rPr lang="en-US" sz="6000" b="1" dirty="0">
                  <a:latin typeface="Arial" panose="020B0604020202020204" pitchFamily="34" charset="0"/>
                  <a:cs typeface="Arial" panose="020B0604020202020204" pitchFamily="34" charset="0"/>
                </a:rPr>
                <a:t>HƯỚNG DẪN VỀ NHÀ</a:t>
              </a:r>
            </a:p>
          </p:txBody>
        </p:sp>
      </p:grpSp>
      <p:pic>
        <p:nvPicPr>
          <p:cNvPr id="33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925800" y="201996"/>
            <a:ext cx="1894621" cy="1960798"/>
          </a:xfrm>
          <a:prstGeom prst="rect">
            <a:avLst/>
          </a:prstGeom>
        </p:spPr>
      </p:pic>
      <p:pic>
        <p:nvPicPr>
          <p:cNvPr id="34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819400" y="8361947"/>
            <a:ext cx="4383276" cy="4114800"/>
          </a:xfrm>
          <a:prstGeom prst="rect">
            <a:avLst/>
          </a:prstGeom>
        </p:spPr>
      </p:pic>
      <p:pic>
        <p:nvPicPr>
          <p:cNvPr id="3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513390" y="708335"/>
            <a:ext cx="3026780" cy="2761937"/>
          </a:xfrm>
          <a:prstGeom prst="rect">
            <a:avLst/>
          </a:prstGeom>
        </p:spPr>
      </p:pic>
    </p:spTree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765176" y="898575"/>
            <a:ext cx="10821227" cy="9208524"/>
            <a:chOff x="2178039" y="301344"/>
            <a:chExt cx="7214151" cy="6139016"/>
          </a:xfrm>
        </p:grpSpPr>
        <p:sp>
          <p:nvSpPr>
            <p:cNvPr id="7" name="Cloud 6"/>
            <p:cNvSpPr/>
            <p:nvPr/>
          </p:nvSpPr>
          <p:spPr>
            <a:xfrm>
              <a:off x="2584583" y="926446"/>
              <a:ext cx="6539697" cy="4769043"/>
            </a:xfrm>
            <a:prstGeom prst="cloud">
              <a:avLst/>
            </a:prstGeom>
            <a:solidFill>
              <a:schemeClr val="bg1"/>
            </a:solidFill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Chúc</a:t>
              </a:r>
              <a:r>
                <a:rPr lang="en-US" sz="6600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mừng</a:t>
              </a:r>
              <a:r>
                <a:rPr lang="en-US" sz="6600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6600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6600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6600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hoàn</a:t>
              </a:r>
              <a:r>
                <a:rPr lang="en-US" sz="6600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6600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xuất</a:t>
              </a:r>
              <a:r>
                <a:rPr lang="en-US" sz="6600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sắc</a:t>
              </a:r>
              <a:r>
                <a:rPr lang="en-US" sz="6600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nhiệm</a:t>
              </a:r>
              <a:r>
                <a:rPr lang="en-US" sz="6600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vụ</a:t>
              </a:r>
              <a:endParaRPr lang="en-US" sz="6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4" descr="Confetti in GIF Format - 55 Animated Images For Fre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8039" y="301344"/>
              <a:ext cx="7214151" cy="61390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13479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0"/>
            <a:ext cx="18288000" cy="10287000"/>
            <a:chOff x="0" y="0"/>
            <a:chExt cx="12192000" cy="68580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5" name="组合 4"/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3" name="图片 2"/>
              <p:cNvPicPr>
                <a:picLocks noChangeAspect="1"/>
              </p:cNvPicPr>
              <p:nvPr/>
            </p:nvPicPr>
            <p:blipFill rotWithShape="1">
              <a:blip r:embed="rId4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9461500" y="4102100"/>
                <a:ext cx="2730500" cy="2755900"/>
              </a:xfrm>
              <a:prstGeom prst="rect">
                <a:avLst/>
              </a:prstGeom>
            </p:spPr>
          </p:pic>
          <p:pic>
            <p:nvPicPr>
              <p:cNvPr id="4" name="图片 3"/>
              <p:cNvPicPr>
                <a:picLocks noChangeAspect="1"/>
              </p:cNvPicPr>
              <p:nvPr/>
            </p:nvPicPr>
            <p:blipFill rotWithShape="1">
              <a:blip r:embed="rId5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0" y="0"/>
                <a:ext cx="2070100" cy="1699336"/>
              </a:xfrm>
              <a:prstGeom prst="rect">
                <a:avLst/>
              </a:prstGeom>
            </p:spPr>
          </p:pic>
        </p:grpSp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/>
          <a:srcRect l="3677" t="7856" r="2937" b="8525"/>
          <a:stretch/>
        </p:blipFill>
        <p:spPr>
          <a:xfrm>
            <a:off x="-342513" y="-274360"/>
            <a:ext cx="15963900" cy="1007364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5000"/>
              </a:prstClr>
            </a:outerShdw>
          </a:effectLst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7"/>
          <a:srcRect l="14565" t="18702" r="7844" b="13758"/>
          <a:stretch/>
        </p:blipFill>
        <p:spPr>
          <a:xfrm flipH="1">
            <a:off x="2835785" y="668935"/>
            <a:ext cx="1698503" cy="15323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8"/>
          <a:srcRect r="11306"/>
          <a:stretch/>
        </p:blipFill>
        <p:spPr>
          <a:xfrm>
            <a:off x="14570183" y="3356536"/>
            <a:ext cx="3179430" cy="693046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31"/>
          <a:stretch/>
        </p:blipFill>
        <p:spPr>
          <a:xfrm>
            <a:off x="-152400" y="8286750"/>
            <a:ext cx="18440400" cy="2000250"/>
          </a:xfrm>
          <a:prstGeom prst="rect">
            <a:avLst/>
          </a:prstGeom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331" b="34547" l="31354" r="668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96" t="2773" r="31733" b="65592"/>
          <a:stretch/>
        </p:blipFill>
        <p:spPr bwMode="auto">
          <a:xfrm rot="19830680">
            <a:off x="-6348914" y="-3018858"/>
            <a:ext cx="6327015" cy="7592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8137" l="10000" r="90000">
                        <a14:foregroundMark x1="47619" y1="65541" x2="47619" y2="65541"/>
                        <a14:foregroundMark x1="55714" y1="76135" x2="55714" y2="76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1260" y="8984995"/>
            <a:ext cx="7600484" cy="9248486"/>
          </a:xfrm>
          <a:prstGeom prst="rect">
            <a:avLst/>
          </a:prstGeom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495" b="33737" l="6407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602" b="64648"/>
          <a:stretch/>
        </p:blipFill>
        <p:spPr bwMode="auto">
          <a:xfrm rot="1381394">
            <a:off x="-5911297" y="5908797"/>
            <a:ext cx="4662878" cy="7495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779482" y="2095500"/>
            <a:ext cx="1225231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hôm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nay.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chờ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đợi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bất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ngờ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ạ!</a:t>
            </a: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56" t="33506" r="33496" b="34988"/>
          <a:stretch/>
        </p:blipFill>
        <p:spPr bwMode="auto">
          <a:xfrm>
            <a:off x="16931774" y="-5213081"/>
            <a:ext cx="5359937" cy="6891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6333" b="98140" l="9806" r="899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168" y="4692524"/>
            <a:ext cx="5114916" cy="705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055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7.40741E-7 L -0.61936 0.6825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972" y="341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82716E-6 L -0.40833 -0.9967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17" y="-498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7222E-6 -4.5679E-6 L 0.77353 -0.5172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72" y="-258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2.96296E-6 L 0.52413 0.4066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07" y="20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4324" y="-23308"/>
            <a:ext cx="18356648" cy="103336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12569" y="3412256"/>
            <a:ext cx="1268730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ea typeface="Cambria" panose="02040503050406030204" pitchFamily="18" charset="0"/>
                <a:cs typeface="#9Slide07 Itim" panose="00000500000000000000" pitchFamily="2" charset="-34"/>
              </a:rPr>
              <a:t>Chúng</a:t>
            </a:r>
            <a:r>
              <a:rPr lang="en-US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5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ea typeface="Cambria" panose="02040503050406030204" pitchFamily="18" charset="0"/>
                <a:cs typeface="#9Slide07 Itim" panose="00000500000000000000" pitchFamily="2" charset="-34"/>
              </a:rPr>
              <a:t>em</a:t>
            </a:r>
            <a:r>
              <a:rPr lang="en-US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5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ea typeface="Cambria" panose="02040503050406030204" pitchFamily="18" charset="0"/>
                <a:cs typeface="#9Slide07 Itim" panose="00000500000000000000" pitchFamily="2" charset="-34"/>
              </a:rPr>
              <a:t>xin</a:t>
            </a:r>
            <a:r>
              <a:rPr lang="en-US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5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ea typeface="Cambria" panose="02040503050406030204" pitchFamily="18" charset="0"/>
                <a:cs typeface="#9Slide07 Itim" panose="00000500000000000000" pitchFamily="2" charset="-34"/>
              </a:rPr>
              <a:t>kính</a:t>
            </a:r>
            <a:r>
              <a:rPr lang="en-US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5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ea typeface="Cambria" panose="02040503050406030204" pitchFamily="18" charset="0"/>
                <a:cs typeface="#9Slide07 Itim" panose="00000500000000000000" pitchFamily="2" charset="-34"/>
              </a:rPr>
              <a:t>gửi</a:t>
            </a:r>
            <a:r>
              <a:rPr lang="en-US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5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ea typeface="Cambria" panose="02040503050406030204" pitchFamily="18" charset="0"/>
                <a:cs typeface="#9Slide07 Itim" panose="00000500000000000000" pitchFamily="2" charset="-34"/>
              </a:rPr>
              <a:t>đến</a:t>
            </a:r>
            <a:r>
              <a:rPr lang="en-US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5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ea typeface="Cambria" panose="02040503050406030204" pitchFamily="18" charset="0"/>
                <a:cs typeface="#9Slide07 Itim" panose="00000500000000000000" pitchFamily="2" charset="-34"/>
              </a:rPr>
              <a:t>các</a:t>
            </a:r>
            <a:r>
              <a:rPr lang="en-US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5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ea typeface="Cambria" panose="02040503050406030204" pitchFamily="18" charset="0"/>
                <a:cs typeface="#9Slide07 Itim" panose="00000500000000000000" pitchFamily="2" charset="-34"/>
              </a:rPr>
              <a:t>thầy</a:t>
            </a:r>
            <a:r>
              <a:rPr lang="en-US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5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ea typeface="Cambria" panose="02040503050406030204" pitchFamily="18" charset="0"/>
                <a:cs typeface="#9Slide07 Itim" panose="00000500000000000000" pitchFamily="2" charset="-34"/>
              </a:rPr>
              <a:t>cô</a:t>
            </a:r>
            <a:r>
              <a:rPr lang="en-US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5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ea typeface="Cambria" panose="02040503050406030204" pitchFamily="18" charset="0"/>
                <a:cs typeface="#9Slide07 Itim" panose="00000500000000000000" pitchFamily="2" charset="-34"/>
              </a:rPr>
              <a:t>giáo</a:t>
            </a:r>
            <a:r>
              <a:rPr lang="en-US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5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ea typeface="Cambria" panose="02040503050406030204" pitchFamily="18" charset="0"/>
                <a:cs typeface="#9Slide07 Itim" panose="00000500000000000000" pitchFamily="2" charset="-34"/>
              </a:rPr>
              <a:t>lời</a:t>
            </a:r>
            <a:r>
              <a:rPr lang="en-US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5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ea typeface="Cambria" panose="02040503050406030204" pitchFamily="18" charset="0"/>
                <a:cs typeface="#9Slide07 Itim" panose="00000500000000000000" pitchFamily="2" charset="-34"/>
              </a:rPr>
              <a:t>kính</a:t>
            </a:r>
            <a:r>
              <a:rPr lang="en-US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5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ea typeface="Cambria" panose="02040503050406030204" pitchFamily="18" charset="0"/>
                <a:cs typeface="#9Slide07 Itim" panose="00000500000000000000" pitchFamily="2" charset="-34"/>
              </a:rPr>
              <a:t>chúc</a:t>
            </a:r>
            <a:r>
              <a:rPr lang="en-US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5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ea typeface="Cambria" panose="02040503050406030204" pitchFamily="18" charset="0"/>
                <a:cs typeface="#9Slide07 Itim" panose="00000500000000000000" pitchFamily="2" charset="-34"/>
              </a:rPr>
              <a:t>sức</a:t>
            </a:r>
            <a:r>
              <a:rPr lang="en-US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5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ea typeface="Cambria" panose="02040503050406030204" pitchFamily="18" charset="0"/>
                <a:cs typeface="#9Slide07 Itim" panose="00000500000000000000" pitchFamily="2" charset="-34"/>
              </a:rPr>
              <a:t>khỏe</a:t>
            </a:r>
            <a:r>
              <a:rPr lang="en-US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5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ea typeface="Cambria" panose="02040503050406030204" pitchFamily="18" charset="0"/>
                <a:cs typeface="#9Slide07 Itim" panose="00000500000000000000" pitchFamily="2" charset="-34"/>
              </a:rPr>
              <a:t>và</a:t>
            </a:r>
            <a:r>
              <a:rPr lang="en-US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5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ea typeface="Cambria" panose="02040503050406030204" pitchFamily="18" charset="0"/>
                <a:cs typeface="#9Slide07 Itim" panose="00000500000000000000" pitchFamily="2" charset="-34"/>
              </a:rPr>
              <a:t>thật</a:t>
            </a:r>
            <a:r>
              <a:rPr lang="en-US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5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ea typeface="Cambria" panose="02040503050406030204" pitchFamily="18" charset="0"/>
                <a:cs typeface="#9Slide07 Itim" panose="00000500000000000000" pitchFamily="2" charset="-34"/>
              </a:rPr>
              <a:t>nhiều</a:t>
            </a:r>
            <a:r>
              <a:rPr lang="en-US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</a:p>
          <a:p>
            <a:pPr algn="ctr"/>
            <a:r>
              <a:rPr lang="en-US" sz="5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ea typeface="Cambria" panose="02040503050406030204" pitchFamily="18" charset="0"/>
                <a:cs typeface="#9Slide07 Itim" panose="00000500000000000000" pitchFamily="2" charset="-34"/>
              </a:rPr>
              <a:t>yêu</a:t>
            </a:r>
            <a:r>
              <a:rPr lang="en-US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ea typeface="Cambria" panose="02040503050406030204" pitchFamily="18" charset="0"/>
                <a:cs typeface="#9Slide07 Itim" panose="00000500000000000000" pitchFamily="2" charset="-34"/>
              </a:rPr>
              <a:t> </a:t>
            </a:r>
            <a:r>
              <a:rPr lang="en-US" sz="5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ea typeface="Cambria" panose="02040503050406030204" pitchFamily="18" charset="0"/>
                <a:cs typeface="#9Slide07 Itim" panose="00000500000000000000" pitchFamily="2" charset="-34"/>
              </a:rPr>
              <a:t>thương</a:t>
            </a:r>
            <a:r>
              <a:rPr lang="en-US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#9Slide07 Itim" panose="00000500000000000000" pitchFamily="2" charset="-34"/>
                <a:ea typeface="Cambria" panose="02040503050406030204" pitchFamily="18" charset="0"/>
                <a:cs typeface="#9Slide07 Itim" panose="00000500000000000000" pitchFamily="2" charset="-34"/>
              </a:rPr>
              <a:t>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14596" y="2179254"/>
            <a:ext cx="126873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7C80"/>
                </a:solidFill>
                <a:latin typeface="SVN-Cookies" panose="02040603050506020204" pitchFamily="18" charset="0"/>
                <a:ea typeface="Cambria" panose="02040503050406030204" pitchFamily="18" charset="0"/>
              </a:rPr>
              <a:t>NHÂN </a:t>
            </a:r>
            <a:r>
              <a:rPr lang="en-US" sz="5400">
                <a:solidFill>
                  <a:srgbClr val="FF7C80"/>
                </a:solidFill>
                <a:latin typeface="SVN-Cookies" panose="02040603050506020204" pitchFamily="18" charset="0"/>
                <a:ea typeface="Cambria" panose="02040503050406030204" pitchFamily="18" charset="0"/>
              </a:rPr>
              <a:t>NGÀY NHÀ GIÁO VIỆT NAM 20/11</a:t>
            </a:r>
            <a:endParaRPr lang="en-US" sz="5400" dirty="0">
              <a:solidFill>
                <a:srgbClr val="FF7C80"/>
              </a:solidFill>
              <a:latin typeface="SVN-Cookies" panose="0204060305050602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01697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0"/>
            <a:ext cx="18288000" cy="10287000"/>
            <a:chOff x="0" y="0"/>
            <a:chExt cx="12192000" cy="68580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5" name="组合 4"/>
            <p:cNvGrpSpPr/>
            <p:nvPr/>
          </p:nvGrpSpPr>
          <p:grpSpPr>
            <a:xfrm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3" name="图片 2"/>
              <p:cNvPicPr>
                <a:picLocks noChangeAspect="1"/>
              </p:cNvPicPr>
              <p:nvPr/>
            </p:nvPicPr>
            <p:blipFill rotWithShape="1">
              <a:blip r:embed="rId6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9461500" y="4102100"/>
                <a:ext cx="2730500" cy="2755900"/>
              </a:xfrm>
              <a:prstGeom prst="rect">
                <a:avLst/>
              </a:prstGeom>
            </p:spPr>
          </p:pic>
          <p:pic>
            <p:nvPicPr>
              <p:cNvPr id="4" name="图片 3"/>
              <p:cNvPicPr>
                <a:picLocks noChangeAspect="1"/>
              </p:cNvPicPr>
              <p:nvPr/>
            </p:nvPicPr>
            <p:blipFill rotWithShape="1">
              <a:blip r:embed="rId7" cstate="print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0" y="0"/>
                <a:ext cx="2070100" cy="1699336"/>
              </a:xfrm>
              <a:prstGeom prst="rect">
                <a:avLst/>
              </a:prstGeom>
            </p:spPr>
          </p:pic>
        </p:grpSp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/>
          <a:srcRect l="3677" t="7856" r="2937" b="8525"/>
          <a:stretch/>
        </p:blipFill>
        <p:spPr>
          <a:xfrm>
            <a:off x="2171700" y="688176"/>
            <a:ext cx="13792200" cy="870324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5000"/>
              </a:prstClr>
            </a:outerShdw>
          </a:effectLst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9"/>
          <a:srcRect l="14565" t="18702" r="7844" b="13758"/>
          <a:stretch/>
        </p:blipFill>
        <p:spPr>
          <a:xfrm flipH="1">
            <a:off x="2835785" y="668935"/>
            <a:ext cx="1698503" cy="15323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0"/>
          <a:srcRect l="4291"/>
          <a:stretch/>
        </p:blipFill>
        <p:spPr>
          <a:xfrm>
            <a:off x="138705" y="1875301"/>
            <a:ext cx="4659084" cy="841170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1"/>
          <a:srcRect r="11306"/>
          <a:stretch/>
        </p:blipFill>
        <p:spPr>
          <a:xfrm>
            <a:off x="14570183" y="3356536"/>
            <a:ext cx="3179430" cy="693046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031"/>
          <a:stretch/>
        </p:blipFill>
        <p:spPr>
          <a:xfrm>
            <a:off x="-152400" y="8286750"/>
            <a:ext cx="18440400" cy="2000250"/>
          </a:xfrm>
          <a:prstGeom prst="rect">
            <a:avLst/>
          </a:prstGeom>
        </p:spPr>
      </p:pic>
      <p:sp>
        <p:nvSpPr>
          <p:cNvPr id="17" name="PA-文本框 88">
            <a:extLst>
              <a:ext uri="{FF2B5EF4-FFF2-40B4-BE49-F238E27FC236}">
                <a16:creationId xmlns:a16="http://schemas.microsoft.com/office/drawing/2014/main" id="{968276D9-B57A-45C2-B2D1-514AA5493EE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104480" y="3741731"/>
            <a:ext cx="8567624" cy="36933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1371669" hangingPunct="0">
              <a:defRPr/>
            </a:pPr>
            <a:r>
              <a:rPr lang="en-US" altLang="zh-CN" sz="60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Chúng</a:t>
            </a:r>
            <a:r>
              <a:rPr lang="en-US" altLang="zh-CN" sz="60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60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dành</a:t>
            </a:r>
            <a:r>
              <a:rPr lang="en-US" altLang="zh-CN" sz="60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những</a:t>
            </a:r>
            <a:r>
              <a:rPr lang="en-US" altLang="zh-CN" sz="60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bó</a:t>
            </a:r>
            <a:r>
              <a:rPr lang="en-US" altLang="zh-CN" sz="60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hoa</a:t>
            </a:r>
            <a:r>
              <a:rPr lang="en-US" altLang="zh-CN" sz="60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tươi</a:t>
            </a:r>
            <a:r>
              <a:rPr lang="en-US" altLang="zh-CN" sz="60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thắm</a:t>
            </a:r>
            <a:r>
              <a:rPr lang="en-US" altLang="zh-CN" sz="60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này</a:t>
            </a:r>
            <a:r>
              <a:rPr lang="en-US" altLang="zh-CN" sz="60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tặng</a:t>
            </a:r>
            <a:r>
              <a:rPr lang="en-US" altLang="zh-CN" sz="60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60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thầy</a:t>
            </a:r>
            <a:r>
              <a:rPr lang="en-US" altLang="zh-CN" sz="60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cô</a:t>
            </a:r>
            <a:r>
              <a:rPr lang="en-US" altLang="zh-CN" sz="60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yêu</a:t>
            </a:r>
            <a:r>
              <a:rPr lang="en-US" altLang="zh-CN" sz="60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quý</a:t>
            </a:r>
            <a:r>
              <a:rPr lang="en-US" altLang="zh-CN" sz="60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</a:p>
          <a:p>
            <a:pPr algn="ctr" defTabSz="1371669" hangingPunct="0">
              <a:defRPr/>
            </a:pPr>
            <a:r>
              <a:rPr lang="en-US" altLang="zh-CN" sz="60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60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chúng</a:t>
            </a:r>
            <a:r>
              <a:rPr lang="en-US" altLang="zh-CN" sz="60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6000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6000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!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4638549" y="801656"/>
            <a:ext cx="8784678" cy="8041634"/>
            <a:chOff x="23251600" y="5848563"/>
            <a:chExt cx="9843467" cy="11662357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3331" b="34547" l="31354" r="668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96" t="2773" r="31733" b="65592"/>
            <a:stretch/>
          </p:blipFill>
          <p:spPr bwMode="auto">
            <a:xfrm rot="19830680">
              <a:off x="23251600" y="6914017"/>
              <a:ext cx="6327015" cy="7592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98137" l="10000" r="90000">
                          <a14:foregroundMark x1="47619" y1="65541" x2="47619" y2="65541"/>
                          <a14:foregroundMark x1="55714" y1="76135" x2="55714" y2="761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94583" y="5848563"/>
              <a:ext cx="7600484" cy="9248486"/>
            </a:xfrm>
            <a:prstGeom prst="rect">
              <a:avLst/>
            </a:prstGeom>
          </p:spPr>
        </p:pic>
        <p:pic>
          <p:nvPicPr>
            <p:cNvPr id="25" name="Picture 2"/>
            <p:cNvPicPr>
              <a:picLocks noChangeAspect="1" noChangeArrowheads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3495" b="33737" l="6407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602" b="64648"/>
            <a:stretch/>
          </p:blipFill>
          <p:spPr bwMode="auto">
            <a:xfrm rot="1381394">
              <a:off x="28223411" y="7463127"/>
              <a:ext cx="4662877" cy="74954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"/>
            <p:cNvPicPr>
              <a:picLocks noChangeAspect="1" noChangeArrowheads="1"/>
            </p:cNvPicPr>
            <p:nvPr/>
          </p:nvPicPr>
          <p:blipFill rotWithShape="1"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56" t="33506" r="33496" b="34988"/>
            <a:stretch/>
          </p:blipFill>
          <p:spPr bwMode="auto">
            <a:xfrm>
              <a:off x="25494582" y="9132518"/>
              <a:ext cx="5359937" cy="68913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26333" b="98140" l="9806" r="8996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37622" y="10455818"/>
              <a:ext cx="5114917" cy="7055102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 rot="20739127">
            <a:off x="12418780" y="3165295"/>
            <a:ext cx="3809540" cy="4089764"/>
            <a:chOff x="23251600" y="5848563"/>
            <a:chExt cx="9843466" cy="11662357"/>
          </a:xfrm>
        </p:grpSpPr>
        <p:pic>
          <p:nvPicPr>
            <p:cNvPr id="29" name="Picture 2"/>
            <p:cNvPicPr>
              <a:picLocks noChangeAspect="1" noChangeArrowheads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3331" b="34547" l="31354" r="668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96" t="2773" r="31733" b="65592"/>
            <a:stretch/>
          </p:blipFill>
          <p:spPr bwMode="auto">
            <a:xfrm rot="19830680">
              <a:off x="23251600" y="6914017"/>
              <a:ext cx="6327015" cy="7592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98137" l="10000" r="90000">
                          <a14:foregroundMark x1="47619" y1="65541" x2="47619" y2="65541"/>
                          <a14:foregroundMark x1="55714" y1="76135" x2="55714" y2="7613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94582" y="5848563"/>
              <a:ext cx="7600484" cy="9248486"/>
            </a:xfrm>
            <a:prstGeom prst="rect">
              <a:avLst/>
            </a:prstGeom>
          </p:spPr>
        </p:pic>
        <p:pic>
          <p:nvPicPr>
            <p:cNvPr id="31" name="Picture 2"/>
            <p:cNvPicPr>
              <a:picLocks noChangeAspect="1" noChangeArrowheads="1"/>
            </p:cNvPicPr>
            <p:nvPr/>
          </p:nvPicPr>
          <p:blipFill rotWithShape="1"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3495" b="33737" l="6407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602" b="64648"/>
            <a:stretch/>
          </p:blipFill>
          <p:spPr bwMode="auto">
            <a:xfrm rot="1381394">
              <a:off x="28223411" y="7463127"/>
              <a:ext cx="4662877" cy="74954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2"/>
            <p:cNvPicPr>
              <a:picLocks noChangeAspect="1" noChangeArrowheads="1"/>
            </p:cNvPicPr>
            <p:nvPr/>
          </p:nvPicPr>
          <p:blipFill rotWithShape="1"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556" t="33506" r="33496" b="34988"/>
            <a:stretch/>
          </p:blipFill>
          <p:spPr bwMode="auto">
            <a:xfrm>
              <a:off x="25494582" y="9132518"/>
              <a:ext cx="5359937" cy="68913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29" cstate="print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ackgroundRemoval t="26333" b="98140" l="9806" r="8996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37621" y="10455819"/>
              <a:ext cx="5114916" cy="70551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81787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4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4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9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900"/>
                            </p:stCondLst>
                            <p:childTnLst>
                              <p:par>
                                <p:cTn id="23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7222E-6 0.00463 L -0.15868 0.04105 C -0.19176 0.04938 -0.2415 0.05401 -0.29349 0.05401 C -0.35261 0.05401 -0.40009 0.04938 -0.43316 0.04105 L -0.59176 0.00463 " pathEditMode="relative" rAng="0" ptsTypes="AAAAA">
                                      <p:cBhvr>
                                        <p:cTn id="2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92" y="24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2286000" y="-2286000"/>
            <a:ext cx="13716000" cy="1828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917734" y="1919907"/>
            <a:ext cx="14452535" cy="6447186"/>
            <a:chOff x="0" y="0"/>
            <a:chExt cx="3806429" cy="16980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06429" cy="1698024"/>
            </a:xfrm>
            <a:custGeom>
              <a:avLst/>
              <a:gdLst/>
              <a:ahLst/>
              <a:cxnLst/>
              <a:rect l="l" t="t" r="r" b="b"/>
              <a:pathLst>
                <a:path w="3806429" h="1698024">
                  <a:moveTo>
                    <a:pt x="0" y="0"/>
                  </a:moveTo>
                  <a:lnTo>
                    <a:pt x="3806429" y="0"/>
                  </a:lnTo>
                  <a:lnTo>
                    <a:pt x="3806429" y="1698024"/>
                  </a:lnTo>
                  <a:lnTo>
                    <a:pt x="0" y="1698024"/>
                  </a:lnTo>
                  <a:close/>
                </a:path>
              </a:pathLst>
            </a:custGeom>
            <a:solidFill>
              <a:srgbClr val="FFF8F3"/>
            </a:solidFill>
            <a:ln w="28575">
              <a:solidFill>
                <a:srgbClr val="222222"/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>
                <a:lnSpc>
                  <a:spcPts val="2100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2411924" y="3012789"/>
            <a:ext cx="14333162" cy="4062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3200">
                <a:solidFill>
                  <a:schemeClr val="tx1">
                    <a:lumMod val="85000"/>
                    <a:lumOff val="15000"/>
                  </a:schemeClr>
                </a:solidFill>
                <a:latin typeface="SVN-Whimsy" panose="02040603050506020204" pitchFamily="18" charset="0"/>
              </a:rPr>
              <a:t>CÁM ƠN THẦY CÔ VÀ CÁC EM</a:t>
            </a:r>
            <a:endParaRPr lang="en-US" sz="13200" dirty="0">
              <a:solidFill>
                <a:schemeClr val="tx1">
                  <a:lumMod val="85000"/>
                  <a:lumOff val="15000"/>
                </a:schemeClr>
              </a:solidFill>
              <a:latin typeface="SVN-Whimsy" panose="02040603050506020204" pitchFamily="18" charset="0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3865876" y="7035379"/>
            <a:ext cx="369875" cy="53489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5136732" y="3424036"/>
            <a:ext cx="398984" cy="57699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267295" y="423884"/>
            <a:ext cx="3598580" cy="41148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10951">
            <a:off x="13349753" y="6278401"/>
            <a:ext cx="2840229" cy="324766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4153175" y="2532204"/>
            <a:ext cx="616692" cy="89183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2882393" y="5966169"/>
            <a:ext cx="616692" cy="8918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90048"/>
            <a:ext cx="18288000" cy="458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076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C6B6332-67B8-945B-60CD-EEC95CF8B508}"/>
              </a:ext>
            </a:extLst>
          </p:cNvPr>
          <p:cNvSpPr/>
          <p:nvPr/>
        </p:nvSpPr>
        <p:spPr>
          <a:xfrm>
            <a:off x="381000" y="1714500"/>
            <a:ext cx="54102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8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BE9A47-04FD-C57D-2949-434374A20717}"/>
              </a:ext>
            </a:extLst>
          </p:cNvPr>
          <p:cNvSpPr txBox="1"/>
          <p:nvPr/>
        </p:nvSpPr>
        <p:spPr>
          <a:xfrm>
            <a:off x="347870" y="9258300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Tài liệu được chia sẻ bởi Website VnTeach.Com</a:t>
            </a:r>
          </a:p>
          <a:p>
            <a:r>
              <a:rPr lang="en-US"/>
              <a:t>https://www.vnteach.com</a:t>
            </a:r>
          </a:p>
        </p:txBody>
      </p:sp>
    </p:spTree>
    <p:extLst>
      <p:ext uri="{BB962C8B-B14F-4D97-AF65-F5344CB8AC3E}">
        <p14:creationId xmlns:p14="http://schemas.microsoft.com/office/powerpoint/2010/main" val="3382992841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3832001">
            <a:off x="14663310" y="-1632802"/>
            <a:ext cx="6083278" cy="422027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494616" y="3390900"/>
            <a:ext cx="12033827" cy="1002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nl-NL" sz="45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TRẮC NGHIỆM</a:t>
            </a:r>
            <a:endParaRPr lang="en-US" sz="45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562600" y="5524500"/>
            <a:ext cx="304800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45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TỰ LUẬN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029200" y="766792"/>
            <a:ext cx="8203627" cy="1447800"/>
            <a:chOff x="5341755" y="254955"/>
            <a:chExt cx="8203627" cy="1447800"/>
          </a:xfrm>
        </p:grpSpPr>
        <p:sp>
          <p:nvSpPr>
            <p:cNvPr id="21" name="Rounded Rectangle 20"/>
            <p:cNvSpPr/>
            <p:nvPr/>
          </p:nvSpPr>
          <p:spPr>
            <a:xfrm>
              <a:off x="5341755" y="254955"/>
              <a:ext cx="8203627" cy="1447800"/>
            </a:xfrm>
            <a:prstGeom prst="roundRect">
              <a:avLst/>
            </a:prstGeom>
            <a:noFill/>
            <a:ln w="38100">
              <a:solidFill>
                <a:schemeClr val="accent5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5"/>
            <p:cNvSpPr txBox="1"/>
            <p:nvPr/>
          </p:nvSpPr>
          <p:spPr>
            <a:xfrm>
              <a:off x="5638800" y="342900"/>
              <a:ext cx="7634439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9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NỘI</a:t>
              </a:r>
              <a:r>
                <a:rPr kumimoji="0" lang="en-US" sz="6000" b="1" i="0" u="none" strike="noStrike" kern="120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DUNG BÀI HỌC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3200" y="7315412"/>
            <a:ext cx="3087506" cy="25937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571500"/>
            <a:ext cx="1066800" cy="1145177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4086239" y="3390900"/>
            <a:ext cx="1236936" cy="1155973"/>
            <a:chOff x="2315060" y="3149849"/>
            <a:chExt cx="1236936" cy="1155973"/>
          </a:xfrm>
        </p:grpSpPr>
        <p:pic>
          <p:nvPicPr>
            <p:cNvPr id="25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315060" y="3149849"/>
              <a:ext cx="1236936" cy="1155973"/>
            </a:xfrm>
            <a:prstGeom prst="rect">
              <a:avLst/>
            </a:prstGeom>
          </p:spPr>
        </p:pic>
        <p:sp>
          <p:nvSpPr>
            <p:cNvPr id="26" name="TextBox 15"/>
            <p:cNvSpPr txBox="1"/>
            <p:nvPr/>
          </p:nvSpPr>
          <p:spPr>
            <a:xfrm>
              <a:off x="2411833" y="3543300"/>
              <a:ext cx="1043391" cy="569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36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114800" y="5372101"/>
            <a:ext cx="1236936" cy="1219199"/>
            <a:chOff x="2315060" y="3149849"/>
            <a:chExt cx="1236936" cy="1155973"/>
          </a:xfrm>
        </p:grpSpPr>
        <p:pic>
          <p:nvPicPr>
            <p:cNvPr id="28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315060" y="3149849"/>
              <a:ext cx="1236936" cy="1155973"/>
            </a:xfrm>
            <a:prstGeom prst="rect">
              <a:avLst/>
            </a:prstGeom>
          </p:spPr>
        </p:pic>
        <p:sp>
          <p:nvSpPr>
            <p:cNvPr id="29" name="TextBox 15"/>
            <p:cNvSpPr txBox="1"/>
            <p:nvPr/>
          </p:nvSpPr>
          <p:spPr>
            <a:xfrm>
              <a:off x="2411833" y="3543300"/>
              <a:ext cx="1043391" cy="569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36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5637567" y="7581900"/>
            <a:ext cx="3049233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500" b="1" dirty="0">
                <a:latin typeface="Arial" panose="020B0604020202020204" pitchFamily="34" charset="0"/>
                <a:cs typeface="Arial" panose="020B0604020202020204" pitchFamily="34" charset="0"/>
              </a:rPr>
              <a:t>MỞ RỘNG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191000" y="7429500"/>
            <a:ext cx="1236936" cy="1155973"/>
            <a:chOff x="2315060" y="3149849"/>
            <a:chExt cx="1236936" cy="1155973"/>
          </a:xfrm>
        </p:grpSpPr>
        <p:pic>
          <p:nvPicPr>
            <p:cNvPr id="18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315060" y="3149849"/>
              <a:ext cx="1236936" cy="1155973"/>
            </a:xfrm>
            <a:prstGeom prst="rect">
              <a:avLst/>
            </a:prstGeom>
          </p:spPr>
        </p:pic>
        <p:sp>
          <p:nvSpPr>
            <p:cNvPr id="19" name="TextBox 15"/>
            <p:cNvSpPr txBox="1"/>
            <p:nvPr/>
          </p:nvSpPr>
          <p:spPr>
            <a:xfrm>
              <a:off x="2411833" y="3543300"/>
              <a:ext cx="1043391" cy="569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36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000" b="1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00251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86000" y="1790700"/>
            <a:ext cx="13639800" cy="2362200"/>
            <a:chOff x="2727158" y="2917658"/>
            <a:chExt cx="13639800" cy="2362200"/>
          </a:xfrm>
        </p:grpSpPr>
        <p:grpSp>
          <p:nvGrpSpPr>
            <p:cNvPr id="40" name="Group 4"/>
            <p:cNvGrpSpPr/>
            <p:nvPr/>
          </p:nvGrpSpPr>
          <p:grpSpPr>
            <a:xfrm>
              <a:off x="2727158" y="2917658"/>
              <a:ext cx="13639800" cy="2362200"/>
              <a:chOff x="0" y="0"/>
              <a:chExt cx="8585565" cy="2221020"/>
            </a:xfrm>
          </p:grpSpPr>
          <p:sp>
            <p:nvSpPr>
              <p:cNvPr id="42" name="Freeform 5"/>
              <p:cNvSpPr/>
              <p:nvPr/>
            </p:nvSpPr>
            <p:spPr>
              <a:xfrm>
                <a:off x="12700" y="12700"/>
                <a:ext cx="8560165" cy="2195620"/>
              </a:xfrm>
              <a:custGeom>
                <a:avLst/>
                <a:gdLst/>
                <a:ahLst/>
                <a:cxnLst/>
                <a:rect l="l" t="t" r="r" b="b"/>
                <a:pathLst>
                  <a:path w="8560165" h="2195620">
                    <a:moveTo>
                      <a:pt x="7603220" y="2195620"/>
                    </a:moveTo>
                    <a:lnTo>
                      <a:pt x="956945" y="2195620"/>
                    </a:lnTo>
                    <a:cubicBezTo>
                      <a:pt x="428371" y="2195620"/>
                      <a:pt x="0" y="1767122"/>
                      <a:pt x="0" y="1097810"/>
                    </a:cubicBezTo>
                    <a:lnTo>
                      <a:pt x="0" y="1097810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7603220" y="0"/>
                    </a:lnTo>
                    <a:cubicBezTo>
                      <a:pt x="8131666" y="0"/>
                      <a:pt x="8560165" y="428371"/>
                      <a:pt x="8560165" y="1097810"/>
                    </a:cubicBezTo>
                    <a:lnTo>
                      <a:pt x="8560165" y="1097810"/>
                    </a:lnTo>
                    <a:cubicBezTo>
                      <a:pt x="8560165" y="1767122"/>
                      <a:pt x="8131667" y="2195620"/>
                      <a:pt x="7603220" y="2195620"/>
                    </a:cubicBez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Freeform 6"/>
              <p:cNvSpPr/>
              <p:nvPr/>
            </p:nvSpPr>
            <p:spPr>
              <a:xfrm>
                <a:off x="0" y="0"/>
                <a:ext cx="8585565" cy="2221020"/>
              </a:xfrm>
              <a:custGeom>
                <a:avLst/>
                <a:gdLst/>
                <a:ahLst/>
                <a:cxnLst/>
                <a:rect l="l" t="t" r="r" b="b"/>
                <a:pathLst>
                  <a:path w="8585565" h="2221020">
                    <a:moveTo>
                      <a:pt x="7615920" y="0"/>
                    </a:moveTo>
                    <a:lnTo>
                      <a:pt x="969645" y="0"/>
                    </a:lnTo>
                    <a:cubicBezTo>
                      <a:pt x="434975" y="0"/>
                      <a:pt x="0" y="434975"/>
                      <a:pt x="0" y="1110510"/>
                    </a:cubicBezTo>
                    <a:cubicBezTo>
                      <a:pt x="0" y="1786045"/>
                      <a:pt x="434975" y="2221020"/>
                      <a:pt x="969645" y="2221020"/>
                    </a:cubicBezTo>
                    <a:lnTo>
                      <a:pt x="7615920" y="2221020"/>
                    </a:lnTo>
                    <a:cubicBezTo>
                      <a:pt x="8150590" y="2221020"/>
                      <a:pt x="8585565" y="1786045"/>
                      <a:pt x="8585565" y="1110510"/>
                    </a:cubicBezTo>
                    <a:cubicBezTo>
                      <a:pt x="8585565" y="434975"/>
                      <a:pt x="8150590" y="0"/>
                      <a:pt x="7615920" y="0"/>
                    </a:cubicBezTo>
                    <a:close/>
                    <a:moveTo>
                      <a:pt x="7615920" y="2195620"/>
                    </a:moveTo>
                    <a:lnTo>
                      <a:pt x="969645" y="2195620"/>
                    </a:lnTo>
                    <a:cubicBezTo>
                      <a:pt x="448945" y="2195620"/>
                      <a:pt x="25400" y="1772075"/>
                      <a:pt x="25400" y="1110510"/>
                    </a:cubicBezTo>
                    <a:cubicBezTo>
                      <a:pt x="25400" y="448945"/>
                      <a:pt x="448945" y="25400"/>
                      <a:pt x="969645" y="25400"/>
                    </a:cubicBezTo>
                    <a:lnTo>
                      <a:pt x="7615920" y="25400"/>
                    </a:lnTo>
                    <a:cubicBezTo>
                      <a:pt x="8136620" y="25400"/>
                      <a:pt x="8560165" y="448945"/>
                      <a:pt x="8560165" y="1110510"/>
                    </a:cubicBezTo>
                    <a:cubicBezTo>
                      <a:pt x="8560165" y="1772075"/>
                      <a:pt x="8136620" y="2195620"/>
                      <a:pt x="7615920" y="2195620"/>
                    </a:cubicBezTo>
                    <a:close/>
                  </a:path>
                </a:pathLst>
              </a:custGeom>
              <a:solidFill>
                <a:srgbClr val="031929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6551377" y="3390900"/>
              <a:ext cx="5945858" cy="13619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360045" algn="l"/>
                  <a:tab pos="720090" algn="l"/>
                </a:tabLst>
                <a:defRPr/>
              </a:pPr>
              <a:r>
                <a:rPr lang="nl-NL" sz="5500" b="1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1. </a:t>
              </a:r>
              <a:r>
                <a:rPr kumimoji="0" lang="nl-NL" sz="5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TRẮC</a:t>
              </a:r>
              <a:r>
                <a:rPr kumimoji="0" lang="nl-NL" sz="55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NGHIỆM</a:t>
              </a:r>
              <a:endPara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4237" y="6904121"/>
            <a:ext cx="6743323" cy="3384884"/>
          </a:xfrm>
          <a:prstGeom prst="rect">
            <a:avLst/>
          </a:prstGeom>
        </p:spPr>
      </p:pic>
      <p:pic>
        <p:nvPicPr>
          <p:cNvPr id="4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28600" y="6210300"/>
            <a:ext cx="1173320" cy="1045322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9585125">
            <a:off x="16488602" y="5427899"/>
            <a:ext cx="2183861" cy="559863"/>
          </a:xfrm>
          <a:prstGeom prst="rect">
            <a:avLst/>
          </a:prstGeom>
        </p:spPr>
      </p:pic>
      <p:pic>
        <p:nvPicPr>
          <p:cNvPr id="46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708999">
            <a:off x="16433972" y="389360"/>
            <a:ext cx="1184128" cy="174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327662"/>
      </p:ext>
    </p:extLst>
  </p:cSld>
  <p:clrMapOvr>
    <a:masterClrMapping/>
  </p:clrMapOvr>
  <p:transition spd="med">
    <p:circl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98098" y="-9944100"/>
            <a:ext cx="23116619" cy="15040267"/>
            <a:chOff x="0" y="0"/>
            <a:chExt cx="30822159" cy="2005369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216201" cy="9274164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0"/>
              <a:ext cx="9216201" cy="9274164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0"/>
              <a:ext cx="9216201" cy="927416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0779525"/>
              <a:ext cx="9216201" cy="9274164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10779525"/>
              <a:ext cx="9216201" cy="9274164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10779525"/>
              <a:ext cx="9216201" cy="9274164"/>
            </a:xfrm>
            <a:prstGeom prst="rect">
              <a:avLst/>
            </a:prstGeom>
          </p:spPr>
        </p:pic>
      </p:grpSp>
      <p:sp>
        <p:nvSpPr>
          <p:cNvPr id="10" name="TextBox 10"/>
          <p:cNvSpPr txBox="1"/>
          <p:nvPr/>
        </p:nvSpPr>
        <p:spPr>
          <a:xfrm>
            <a:off x="573912" y="1015625"/>
            <a:ext cx="16571088" cy="1205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3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323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TRÒ CHƠI TRẮC NGHIỆM</a:t>
            </a:r>
          </a:p>
        </p:txBody>
      </p:sp>
      <p:sp>
        <p:nvSpPr>
          <p:cNvPr id="26" name="Freeform 5"/>
          <p:cNvSpPr/>
          <p:nvPr/>
        </p:nvSpPr>
        <p:spPr>
          <a:xfrm>
            <a:off x="911369" y="2857501"/>
            <a:ext cx="16614631" cy="1676400"/>
          </a:xfrm>
          <a:custGeom>
            <a:avLst/>
            <a:gdLst/>
            <a:ahLst/>
            <a:cxnLst/>
            <a:rect l="l" t="t" r="r" b="b"/>
            <a:pathLst>
              <a:path w="5974562" h="6012840">
                <a:moveTo>
                  <a:pt x="5881853" y="6012840"/>
                </a:moveTo>
                <a:lnTo>
                  <a:pt x="92710" y="6012840"/>
                </a:lnTo>
                <a:cubicBezTo>
                  <a:pt x="41910" y="6012840"/>
                  <a:pt x="0" y="5970931"/>
                  <a:pt x="0" y="5920131"/>
                </a:cubicBezTo>
                <a:lnTo>
                  <a:pt x="0" y="92710"/>
                </a:lnTo>
                <a:cubicBezTo>
                  <a:pt x="0" y="41910"/>
                  <a:pt x="41910" y="0"/>
                  <a:pt x="92710" y="0"/>
                </a:cubicBezTo>
                <a:lnTo>
                  <a:pt x="5880583" y="0"/>
                </a:lnTo>
                <a:cubicBezTo>
                  <a:pt x="5931383" y="0"/>
                  <a:pt x="5973292" y="41910"/>
                  <a:pt x="5973292" y="92710"/>
                </a:cubicBezTo>
                <a:lnTo>
                  <a:pt x="5973292" y="5918860"/>
                </a:lnTo>
                <a:cubicBezTo>
                  <a:pt x="5974562" y="5970931"/>
                  <a:pt x="5932653" y="6012840"/>
                  <a:pt x="5881853" y="6012840"/>
                </a:cubicBezTo>
                <a:close/>
              </a:path>
            </a:pathLst>
          </a:custGeom>
          <a:solidFill>
            <a:schemeClr val="accent5"/>
          </a:solidFill>
        </p:spPr>
      </p:sp>
      <p:sp>
        <p:nvSpPr>
          <p:cNvPr id="28" name="Rectangle 27"/>
          <p:cNvSpPr/>
          <p:nvPr/>
        </p:nvSpPr>
        <p:spPr>
          <a:xfrm>
            <a:off x="685800" y="3307259"/>
            <a:ext cx="1046701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 1.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</a:rPr>
              <a:t>Căn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</a:rPr>
              <a:t>bậc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</a:rPr>
              <a:t>hai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</a:rPr>
              <a:t>của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</a:rPr>
              <a:t> 4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</a:rPr>
              <a:t>là</a:t>
            </a:r>
            <a:r>
              <a:rPr lang="vi-VN" sz="4400" b="1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57200" y="8261339"/>
            <a:ext cx="19734462" cy="30543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49600" y="509961"/>
            <a:ext cx="2139881" cy="13717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990600" y="5905500"/>
                <a:ext cx="16010660" cy="12068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44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A. 2			B. -2			C. 2 </a:t>
                </a:r>
                <a:r>
                  <a:rPr lang="en-US" sz="44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44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-2</a:t>
                </a:r>
                <a:r>
                  <a:rPr lang="en-US" sz="4400" baseline="300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			</a:t>
                </a:r>
                <a:r>
                  <a:rPr lang="en-US" sz="44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vi-VN" sz="4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4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en-US" sz="4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  </m:t>
                    </m:r>
                    <m:r>
                      <a:rPr lang="en-US" sz="4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4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à −</m:t>
                    </m:r>
                    <m:rad>
                      <m:radPr>
                        <m:degHide m:val="on"/>
                        <m:ctrlPr>
                          <a:rPr lang="vi-VN" sz="4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4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endParaRPr lang="en-US" sz="4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5905500"/>
                <a:ext cx="16010660" cy="1206805"/>
              </a:xfrm>
              <a:prstGeom prst="rect">
                <a:avLst/>
              </a:prstGeom>
              <a:blipFill rotWithShape="0">
                <a:blip r:embed="rId6"/>
                <a:stretch>
                  <a:fillRect l="-1561"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ounded Rectangle 16"/>
          <p:cNvSpPr/>
          <p:nvPr/>
        </p:nvSpPr>
        <p:spPr>
          <a:xfrm>
            <a:off x="8077200" y="5936283"/>
            <a:ext cx="3075617" cy="1188417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512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8" grpId="0"/>
      <p:bldP spid="13" grpId="0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98098" y="-9944100"/>
            <a:ext cx="23116619" cy="15040267"/>
            <a:chOff x="0" y="0"/>
            <a:chExt cx="30822159" cy="2005369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216201" cy="9274164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0"/>
              <a:ext cx="9216201" cy="9274164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0"/>
              <a:ext cx="9216201" cy="927416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0779525"/>
              <a:ext cx="9216201" cy="9274164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10779525"/>
              <a:ext cx="9216201" cy="9274164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10779525"/>
              <a:ext cx="9216201" cy="9274164"/>
            </a:xfrm>
            <a:prstGeom prst="rect">
              <a:avLst/>
            </a:prstGeom>
          </p:spPr>
        </p:pic>
      </p:grpSp>
      <p:sp>
        <p:nvSpPr>
          <p:cNvPr id="10" name="TextBox 10"/>
          <p:cNvSpPr txBox="1"/>
          <p:nvPr/>
        </p:nvSpPr>
        <p:spPr>
          <a:xfrm>
            <a:off x="573912" y="1015625"/>
            <a:ext cx="16571088" cy="1205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3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323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TRÒ CHƠI TRẮC NGHIỆM</a:t>
            </a:r>
          </a:p>
        </p:txBody>
      </p:sp>
      <p:sp>
        <p:nvSpPr>
          <p:cNvPr id="26" name="Freeform 5"/>
          <p:cNvSpPr/>
          <p:nvPr/>
        </p:nvSpPr>
        <p:spPr>
          <a:xfrm>
            <a:off x="911369" y="2857501"/>
            <a:ext cx="16614631" cy="1899262"/>
          </a:xfrm>
          <a:custGeom>
            <a:avLst/>
            <a:gdLst/>
            <a:ahLst/>
            <a:cxnLst/>
            <a:rect l="l" t="t" r="r" b="b"/>
            <a:pathLst>
              <a:path w="5974562" h="6012840">
                <a:moveTo>
                  <a:pt x="5881853" y="6012840"/>
                </a:moveTo>
                <a:lnTo>
                  <a:pt x="92710" y="6012840"/>
                </a:lnTo>
                <a:cubicBezTo>
                  <a:pt x="41910" y="6012840"/>
                  <a:pt x="0" y="5970931"/>
                  <a:pt x="0" y="5920131"/>
                </a:cubicBezTo>
                <a:lnTo>
                  <a:pt x="0" y="92710"/>
                </a:lnTo>
                <a:cubicBezTo>
                  <a:pt x="0" y="41910"/>
                  <a:pt x="41910" y="0"/>
                  <a:pt x="92710" y="0"/>
                </a:cubicBezTo>
                <a:lnTo>
                  <a:pt x="5880583" y="0"/>
                </a:lnTo>
                <a:cubicBezTo>
                  <a:pt x="5931383" y="0"/>
                  <a:pt x="5973292" y="41910"/>
                  <a:pt x="5973292" y="92710"/>
                </a:cubicBezTo>
                <a:lnTo>
                  <a:pt x="5973292" y="5918860"/>
                </a:lnTo>
                <a:cubicBezTo>
                  <a:pt x="5974562" y="5970931"/>
                  <a:pt x="5932653" y="6012840"/>
                  <a:pt x="5881853" y="6012840"/>
                </a:cubicBezTo>
                <a:close/>
              </a:path>
            </a:pathLst>
          </a:custGeom>
          <a:solidFill>
            <a:schemeClr val="accent5"/>
          </a:solidFill>
        </p:spPr>
      </p:sp>
      <p:sp>
        <p:nvSpPr>
          <p:cNvPr id="28" name="Rectangle 27"/>
          <p:cNvSpPr/>
          <p:nvPr/>
        </p:nvSpPr>
        <p:spPr>
          <a:xfrm>
            <a:off x="1597577" y="2990901"/>
            <a:ext cx="15237186" cy="998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30480" algn="just">
              <a:lnSpc>
                <a:spcPct val="150000"/>
              </a:lnSpc>
              <a:spcAft>
                <a:spcPts val="0"/>
              </a:spcAft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Câu 2.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</a:rPr>
              <a:t>Căn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</a:rPr>
              <a:t>bậc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</a:rPr>
              <a:t>hai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</a:rPr>
              <a:t>số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</a:rPr>
              <a:t>học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</a:rPr>
              <a:t>của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</a:rPr>
              <a:t> 49</a:t>
            </a:r>
            <a:r>
              <a:rPr lang="vi-VN" sz="4400" b="1" dirty="0">
                <a:solidFill>
                  <a:schemeClr val="bg1"/>
                </a:solidFill>
              </a:rPr>
              <a:t> là</a:t>
            </a:r>
            <a:r>
              <a:rPr lang="en-US" sz="4400" b="1" dirty="0">
                <a:solidFill>
                  <a:schemeClr val="bg1"/>
                </a:solidFill>
              </a:rPr>
              <a:t>:</a:t>
            </a:r>
            <a:endParaRPr lang="en-US" sz="4000" b="1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57200" y="8261339"/>
            <a:ext cx="19734462" cy="30543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49600" y="509961"/>
            <a:ext cx="2139881" cy="13717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1066800" y="5829300"/>
                <a:ext cx="16230600" cy="12020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lang="en-US" sz="44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A. 7			B. -7			C. 7 </a:t>
                </a:r>
                <a:r>
                  <a:rPr lang="en-US" sz="4400" dirty="0" err="1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sz="44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-7			D.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vi-VN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e>
                    </m:rad>
                    <m:r>
                      <a:rPr lang="en-US" sz="4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44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à −</m:t>
                    </m:r>
                    <m:rad>
                      <m:radPr>
                        <m:degHide m:val="on"/>
                        <m:ctrlPr>
                          <a:rPr lang="en-US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e>
                    </m:rad>
                  </m:oMath>
                </a14:m>
                <a:endParaRPr lang="en-US" sz="44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5829300"/>
                <a:ext cx="16230600" cy="1202060"/>
              </a:xfrm>
              <a:prstGeom prst="rect">
                <a:avLst/>
              </a:prstGeom>
              <a:blipFill rotWithShape="0">
                <a:blip r:embed="rId6"/>
                <a:stretch>
                  <a:fillRect l="-1502" b="-10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ounded Rectangle 15"/>
          <p:cNvSpPr/>
          <p:nvPr/>
        </p:nvSpPr>
        <p:spPr>
          <a:xfrm>
            <a:off x="685800" y="5905500"/>
            <a:ext cx="2362200" cy="1188417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304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3" grpId="0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98098" y="-10353967"/>
            <a:ext cx="23116619" cy="15040267"/>
            <a:chOff x="0" y="0"/>
            <a:chExt cx="30822159" cy="2005369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216201" cy="9274164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0"/>
              <a:ext cx="9216201" cy="9274164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0"/>
              <a:ext cx="9216201" cy="927416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0779525"/>
              <a:ext cx="9216201" cy="9274164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10779525"/>
              <a:ext cx="9216201" cy="9274164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10779525"/>
              <a:ext cx="9216201" cy="9274164"/>
            </a:xfrm>
            <a:prstGeom prst="rect">
              <a:avLst/>
            </a:prstGeom>
          </p:spPr>
        </p:pic>
      </p:grpSp>
      <p:sp>
        <p:nvSpPr>
          <p:cNvPr id="10" name="TextBox 10"/>
          <p:cNvSpPr txBox="1"/>
          <p:nvPr/>
        </p:nvSpPr>
        <p:spPr>
          <a:xfrm>
            <a:off x="573912" y="1015625"/>
            <a:ext cx="16571088" cy="1205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3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323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TRÒ CHƠI TRẮC NGHIỆM</a:t>
            </a:r>
          </a:p>
        </p:txBody>
      </p:sp>
      <p:sp>
        <p:nvSpPr>
          <p:cNvPr id="26" name="Freeform 5"/>
          <p:cNvSpPr/>
          <p:nvPr/>
        </p:nvSpPr>
        <p:spPr>
          <a:xfrm>
            <a:off x="911369" y="2627240"/>
            <a:ext cx="16614631" cy="1830460"/>
          </a:xfrm>
          <a:custGeom>
            <a:avLst/>
            <a:gdLst/>
            <a:ahLst/>
            <a:cxnLst/>
            <a:rect l="l" t="t" r="r" b="b"/>
            <a:pathLst>
              <a:path w="5974562" h="6012840">
                <a:moveTo>
                  <a:pt x="5881853" y="6012840"/>
                </a:moveTo>
                <a:lnTo>
                  <a:pt x="92710" y="6012840"/>
                </a:lnTo>
                <a:cubicBezTo>
                  <a:pt x="41910" y="6012840"/>
                  <a:pt x="0" y="5970931"/>
                  <a:pt x="0" y="5920131"/>
                </a:cubicBezTo>
                <a:lnTo>
                  <a:pt x="0" y="92710"/>
                </a:lnTo>
                <a:cubicBezTo>
                  <a:pt x="0" y="41910"/>
                  <a:pt x="41910" y="0"/>
                  <a:pt x="92710" y="0"/>
                </a:cubicBezTo>
                <a:lnTo>
                  <a:pt x="5880583" y="0"/>
                </a:lnTo>
                <a:cubicBezTo>
                  <a:pt x="5931383" y="0"/>
                  <a:pt x="5973292" y="41910"/>
                  <a:pt x="5973292" y="92710"/>
                </a:cubicBezTo>
                <a:lnTo>
                  <a:pt x="5973292" y="5918860"/>
                </a:lnTo>
                <a:cubicBezTo>
                  <a:pt x="5974562" y="5970931"/>
                  <a:pt x="5932653" y="6012840"/>
                  <a:pt x="5881853" y="6012840"/>
                </a:cubicBezTo>
                <a:close/>
              </a:path>
            </a:pathLst>
          </a:custGeom>
          <a:solidFill>
            <a:schemeClr val="accent5"/>
          </a:solid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1752600" y="2247900"/>
                <a:ext cx="14703786" cy="19868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R="30480" algn="just">
                  <a:lnSpc>
                    <a:spcPct val="150000"/>
                  </a:lnSpc>
                </a:pPr>
                <a:r>
                  <a:rPr kumimoji="0" lang="nl-NL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 3. </a:t>
                </a:r>
                <a:r>
                  <a:rPr lang="en-US" sz="4400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Rút </a:t>
                </a:r>
                <a:r>
                  <a:rPr lang="en-US" sz="4400" b="1" dirty="0" err="1">
                    <a:solidFill>
                      <a:schemeClr val="bg1"/>
                    </a:solidFill>
                    <a:latin typeface="Arial" panose="020B0604020202020204" pitchFamily="34" charset="0"/>
                  </a:rPr>
                  <a:t>gọn</a:t>
                </a:r>
                <a:r>
                  <a:rPr lang="en-US" sz="4400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  <a:latin typeface="Arial" panose="020B0604020202020204" pitchFamily="34" charset="0"/>
                  </a:rPr>
                  <a:t>biểu</a:t>
                </a:r>
                <a:r>
                  <a:rPr lang="en-US" sz="4400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  <a:latin typeface="Arial" panose="020B0604020202020204" pitchFamily="34" charset="0"/>
                  </a:rPr>
                  <a:t>thức</a:t>
                </a:r>
                <a:r>
                  <a:rPr lang="vi-VN" sz="4400" b="1" dirty="0">
                    <a:solidFill>
                      <a:schemeClr val="bg1"/>
                    </a:solidFill>
                  </a:rPr>
                  <a:t>:</a:t>
                </a:r>
                <a14:m>
                  <m:oMath xmlns:m="http://schemas.openxmlformats.org/officeDocument/2006/math">
                    <m:rad>
                      <m:radPr>
                        <m:ctrlPr>
                          <a:rPr lang="vi-VN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>
                        <m: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g>
                      <m:e>
                        <m:sSup>
                          <m:sSupPr>
                            <m:ctrlPr>
                              <a:rPr lang="en-US" sz="4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4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  <m:r>
                              <a:rPr lang="en-US" sz="4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ad>
                              <m:radPr>
                                <m:degHide m:val="on"/>
                                <m:ctrlPr>
                                  <a:rPr lang="en-US" sz="44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44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𝟏𝟕</m:t>
                                </m:r>
                              </m:e>
                            </m:rad>
                            <m:r>
                              <a:rPr lang="en-US" sz="4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sz="4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sz="4400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 ta </a:t>
                </a:r>
                <a:r>
                  <a:rPr lang="en-US" sz="4400" b="1" dirty="0" err="1">
                    <a:solidFill>
                      <a:schemeClr val="bg1"/>
                    </a:solidFill>
                    <a:latin typeface="Arial" panose="020B0604020202020204" pitchFamily="34" charset="0"/>
                  </a:rPr>
                  <a:t>được</a:t>
                </a:r>
                <a:r>
                  <a:rPr lang="en-US" sz="4400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:</a:t>
                </a:r>
                <a:endParaRPr lang="vi-VN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2247900"/>
                <a:ext cx="14703786" cy="1986826"/>
              </a:xfrm>
              <a:prstGeom prst="rect">
                <a:avLst/>
              </a:prstGeom>
              <a:blipFill rotWithShape="0">
                <a:blip r:embed="rId4"/>
                <a:stretch>
                  <a:fillRect l="-1700" b="-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57200" y="8261339"/>
            <a:ext cx="19734462" cy="30543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49600" y="509961"/>
            <a:ext cx="2139881" cy="13717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1752600" y="5023663"/>
                <a:ext cx="14703786" cy="22534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1371600">
                  <a:defRPr/>
                </a:pPr>
                <a:r>
                  <a:rPr lang="en-US" sz="44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vi-VN" sz="4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sz="4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  <m:rad>
                      <m:radPr>
                        <m:degHide m:val="on"/>
                        <m:ctrlPr>
                          <a:rPr lang="en-US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17</m:t>
                        </m:r>
                      </m:e>
                    </m:rad>
                  </m:oMath>
                </a14:m>
                <a:r>
                  <a:rPr lang="en-US" sz="44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				B. </a:t>
                </a:r>
                <a14:m>
                  <m:oMath xmlns:m="http://schemas.openxmlformats.org/officeDocument/2006/math">
                    <m:r>
                      <a:rPr lang="vi-VN" sz="4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sz="4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17</m:t>
                        </m:r>
                      </m:e>
                    </m:rad>
                  </m:oMath>
                </a14:m>
                <a:endParaRPr lang="vi-VN" sz="4400" dirty="0">
                  <a:solidFill>
                    <a:prstClr val="black"/>
                  </a:solidFill>
                </a:endParaRPr>
              </a:p>
              <a:p>
                <a:pPr defTabSz="1371600">
                  <a:defRPr/>
                </a:pPr>
                <a:endParaRPr lang="en-US" sz="4400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defTabSz="1371600">
                  <a:defRPr/>
                </a:pPr>
                <a:r>
                  <a:rPr lang="en-US" sz="44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17</m:t>
                        </m:r>
                      </m:e>
                    </m:rad>
                    <m:r>
                      <a:rPr lang="en-US" sz="44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−4</m:t>
                    </m:r>
                  </m:oMath>
                </a14:m>
                <a:r>
                  <a:rPr lang="en-US" sz="4400" dirty="0">
                    <a:solidFill>
                      <a:prstClr val="black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				D. </a:t>
                </a:r>
                <a14:m>
                  <m:oMath xmlns:m="http://schemas.openxmlformats.org/officeDocument/2006/math">
                    <m:r>
                      <a:rPr lang="en-US" sz="44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−4−</m:t>
                    </m:r>
                    <m:rad>
                      <m:radPr>
                        <m:degHide m:val="on"/>
                        <m:ctrlPr>
                          <a:rPr lang="en-US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17</m:t>
                        </m:r>
                      </m:e>
                    </m:rad>
                  </m:oMath>
                </a14:m>
                <a:endParaRPr lang="vi-VN" sz="4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5023663"/>
                <a:ext cx="14703786" cy="2253437"/>
              </a:xfrm>
              <a:prstGeom prst="rect">
                <a:avLst/>
              </a:prstGeom>
              <a:blipFill rotWithShape="0">
                <a:blip r:embed="rId7"/>
                <a:stretch>
                  <a:fillRect l="-1700" t="-2703" b="-1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ounded Rectangle 15"/>
          <p:cNvSpPr/>
          <p:nvPr/>
        </p:nvSpPr>
        <p:spPr>
          <a:xfrm>
            <a:off x="8382000" y="4869483"/>
            <a:ext cx="3429000" cy="1188417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44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3" grpId="0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98098" y="-9944100"/>
            <a:ext cx="23116619" cy="15040267"/>
            <a:chOff x="0" y="0"/>
            <a:chExt cx="30822159" cy="2005369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216201" cy="9274164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0"/>
              <a:ext cx="9216201" cy="9274164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0"/>
              <a:ext cx="9216201" cy="9274164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10779525"/>
              <a:ext cx="9216201" cy="9274164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0726057" y="10779525"/>
              <a:ext cx="9216201" cy="9274164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21605958" y="10779525"/>
              <a:ext cx="9216201" cy="9274164"/>
            </a:xfrm>
            <a:prstGeom prst="rect">
              <a:avLst/>
            </a:prstGeom>
          </p:spPr>
        </p:pic>
      </p:grpSp>
      <p:sp>
        <p:nvSpPr>
          <p:cNvPr id="10" name="TextBox 10"/>
          <p:cNvSpPr txBox="1"/>
          <p:nvPr/>
        </p:nvSpPr>
        <p:spPr>
          <a:xfrm>
            <a:off x="573912" y="1015625"/>
            <a:ext cx="16571088" cy="1205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3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323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TRÒ CHƠI TRẮC NGHIỆM</a:t>
            </a:r>
          </a:p>
        </p:txBody>
      </p:sp>
      <p:sp>
        <p:nvSpPr>
          <p:cNvPr id="26" name="Freeform 5"/>
          <p:cNvSpPr/>
          <p:nvPr/>
        </p:nvSpPr>
        <p:spPr>
          <a:xfrm>
            <a:off x="911369" y="2857500"/>
            <a:ext cx="16614631" cy="2378317"/>
          </a:xfrm>
          <a:custGeom>
            <a:avLst/>
            <a:gdLst/>
            <a:ahLst/>
            <a:cxnLst/>
            <a:rect l="l" t="t" r="r" b="b"/>
            <a:pathLst>
              <a:path w="5974562" h="6012840">
                <a:moveTo>
                  <a:pt x="5881853" y="6012840"/>
                </a:moveTo>
                <a:lnTo>
                  <a:pt x="92710" y="6012840"/>
                </a:lnTo>
                <a:cubicBezTo>
                  <a:pt x="41910" y="6012840"/>
                  <a:pt x="0" y="5970931"/>
                  <a:pt x="0" y="5920131"/>
                </a:cubicBezTo>
                <a:lnTo>
                  <a:pt x="0" y="92710"/>
                </a:lnTo>
                <a:cubicBezTo>
                  <a:pt x="0" y="41910"/>
                  <a:pt x="41910" y="0"/>
                  <a:pt x="92710" y="0"/>
                </a:cubicBezTo>
                <a:lnTo>
                  <a:pt x="5880583" y="0"/>
                </a:lnTo>
                <a:cubicBezTo>
                  <a:pt x="5931383" y="0"/>
                  <a:pt x="5973292" y="41910"/>
                  <a:pt x="5973292" y="92710"/>
                </a:cubicBezTo>
                <a:lnTo>
                  <a:pt x="5973292" y="5918860"/>
                </a:lnTo>
                <a:cubicBezTo>
                  <a:pt x="5974562" y="5970931"/>
                  <a:pt x="5932653" y="6012840"/>
                  <a:pt x="5881853" y="6012840"/>
                </a:cubicBezTo>
                <a:close/>
              </a:path>
            </a:pathLst>
          </a:custGeom>
          <a:solidFill>
            <a:schemeClr val="accent5"/>
          </a:solid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1222014" y="3314700"/>
                <a:ext cx="15694386" cy="14618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kumimoji="0" lang="nl-NL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 4. </a:t>
                </a:r>
                <a:r>
                  <a:rPr lang="en-US" sz="4400" b="1" dirty="0">
                    <a:solidFill>
                      <a:schemeClr val="bg1"/>
                    </a:solidFill>
                  </a:rPr>
                  <a:t>Độ </a:t>
                </a:r>
                <a:r>
                  <a:rPr lang="en-US" sz="4400" b="1" dirty="0" err="1">
                    <a:solidFill>
                      <a:schemeClr val="bg1"/>
                    </a:solidFill>
                  </a:rPr>
                  <a:t>dài</a:t>
                </a:r>
                <a:r>
                  <a:rPr lang="en-US" sz="44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</a:rPr>
                  <a:t>đường</a:t>
                </a:r>
                <a:r>
                  <a:rPr lang="en-US" sz="44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</a:rPr>
                  <a:t>kính</a:t>
                </a:r>
                <a:r>
                  <a:rPr lang="en-US" sz="4400" b="1" dirty="0">
                    <a:solidFill>
                      <a:schemeClr val="bg1"/>
                    </a:solidFill>
                  </a:rPr>
                  <a:t> (</a:t>
                </a:r>
                <a:r>
                  <a:rPr lang="en-US" sz="4400" b="1" dirty="0" err="1">
                    <a:solidFill>
                      <a:schemeClr val="bg1"/>
                    </a:solidFill>
                  </a:rPr>
                  <a:t>mét</a:t>
                </a:r>
                <a:r>
                  <a:rPr lang="en-US" sz="4400" b="1" dirty="0">
                    <a:solidFill>
                      <a:schemeClr val="bg1"/>
                    </a:solidFill>
                  </a:rPr>
                  <a:t>) </a:t>
                </a:r>
                <a:r>
                  <a:rPr lang="en-US" sz="4400" b="1" dirty="0" err="1">
                    <a:solidFill>
                      <a:schemeClr val="bg1"/>
                    </a:solidFill>
                  </a:rPr>
                  <a:t>của</a:t>
                </a:r>
                <a:r>
                  <a:rPr lang="en-US" sz="44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</a:rPr>
                  <a:t>hình</a:t>
                </a:r>
                <a:r>
                  <a:rPr lang="en-US" sz="44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</a:rPr>
                  <a:t>tròn</a:t>
                </a:r>
                <a:r>
                  <a:rPr lang="en-US" sz="44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</a:rPr>
                  <a:t>có</a:t>
                </a:r>
                <a:r>
                  <a:rPr lang="en-US" sz="44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</a:rPr>
                  <a:t>diện</a:t>
                </a:r>
                <a:r>
                  <a:rPr lang="en-US" sz="44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</a:rPr>
                  <a:t>tích</a:t>
                </a:r>
                <a:r>
                  <a:rPr lang="en-US" sz="4400" b="1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vi-VN" sz="4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sz="4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e>
                      <m:sup>
                        <m: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4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</a:rPr>
                  <a:t>sau</a:t>
                </a:r>
                <a:r>
                  <a:rPr lang="en-US" sz="44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</a:rPr>
                  <a:t>khi</a:t>
                </a:r>
                <a:r>
                  <a:rPr lang="en-US" sz="44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</a:rPr>
                  <a:t>làm</a:t>
                </a:r>
                <a:r>
                  <a:rPr lang="en-US" sz="44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</a:rPr>
                  <a:t>tròn</a:t>
                </a:r>
                <a:r>
                  <a:rPr lang="en-US" sz="44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</a:rPr>
                  <a:t>kết</a:t>
                </a:r>
                <a:r>
                  <a:rPr lang="en-US" sz="44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</a:rPr>
                  <a:t>quả</a:t>
                </a:r>
                <a:r>
                  <a:rPr lang="en-US" sz="44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</a:rPr>
                  <a:t>đến</a:t>
                </a:r>
                <a:r>
                  <a:rPr lang="en-US" sz="44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</a:rPr>
                  <a:t>chữ</a:t>
                </a:r>
                <a:r>
                  <a:rPr lang="en-US" sz="44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</a:rPr>
                  <a:t>số</a:t>
                </a:r>
                <a:r>
                  <a:rPr lang="en-US" sz="44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</a:rPr>
                  <a:t>thập</a:t>
                </a:r>
                <a:r>
                  <a:rPr lang="en-US" sz="44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</a:rPr>
                  <a:t>phân</a:t>
                </a:r>
                <a:r>
                  <a:rPr lang="en-US" sz="44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</a:rPr>
                  <a:t>thứ</a:t>
                </a:r>
                <a:r>
                  <a:rPr lang="en-US" sz="44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</a:rPr>
                  <a:t>hai</a:t>
                </a:r>
                <a:r>
                  <a:rPr lang="en-US" sz="44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4400" b="1" dirty="0" err="1">
                    <a:solidFill>
                      <a:schemeClr val="bg1"/>
                    </a:solidFill>
                  </a:rPr>
                  <a:t>bằng</a:t>
                </a:r>
                <a:r>
                  <a:rPr lang="en-US" sz="4400" b="1" dirty="0">
                    <a:solidFill>
                      <a:schemeClr val="bg1"/>
                    </a:solidFill>
                  </a:rPr>
                  <a:t> </a:t>
                </a:r>
                <a:endParaRPr lang="vi-VN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2014" y="3314700"/>
                <a:ext cx="15694386" cy="1461875"/>
              </a:xfrm>
              <a:prstGeom prst="rect">
                <a:avLst/>
              </a:prstGeom>
              <a:blipFill rotWithShape="0">
                <a:blip r:embed="rId4"/>
                <a:stretch>
                  <a:fillRect l="-1553" t="-9167" b="-19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57200" y="8261339"/>
            <a:ext cx="19734462" cy="30543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49600" y="509961"/>
            <a:ext cx="2139881" cy="137171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222014" y="6065144"/>
            <a:ext cx="1601066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2,26			B. 2,50				C. 1,13			D. 1,12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38200" y="6014718"/>
            <a:ext cx="2743200" cy="1188417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573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3" grpId="0"/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4261</TotalTime>
  <Words>1461</Words>
  <Application>Microsoft Office PowerPoint</Application>
  <PresentationFormat>Custom</PresentationFormat>
  <Paragraphs>202</Paragraphs>
  <Slides>36</Slides>
  <Notes>3</Notes>
  <HiddenSlides>0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7" baseType="lpstr">
      <vt:lpstr>#9Slide07 Itim</vt:lpstr>
      <vt:lpstr>Cambria</vt:lpstr>
      <vt:lpstr>SVN-Whimsy</vt:lpstr>
      <vt:lpstr>Arial</vt:lpstr>
      <vt:lpstr>SVN-Cookies</vt:lpstr>
      <vt:lpstr>Cambria Math</vt:lpstr>
      <vt:lpstr>Calibri</vt:lpstr>
      <vt:lpstr>Times New Roman</vt:lpstr>
      <vt:lpstr>Euclid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Admin</cp:lastModifiedBy>
  <cp:revision>1</cp:revision>
  <dcterms:created xsi:type="dcterms:W3CDTF">2006-08-16T00:00:00Z</dcterms:created>
  <dcterms:modified xsi:type="dcterms:W3CDTF">2024-08-30T11:12:28Z</dcterms:modified>
  <dc:identifier>DAFWAZhnXwQ</dc:identifier>
</cp:coreProperties>
</file>