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313" r:id="rId3"/>
    <p:sldId id="315" r:id="rId4"/>
    <p:sldId id="257" r:id="rId5"/>
    <p:sldId id="272" r:id="rId6"/>
    <p:sldId id="260" r:id="rId7"/>
    <p:sldId id="258" r:id="rId8"/>
    <p:sldId id="263" r:id="rId9"/>
    <p:sldId id="262" r:id="rId10"/>
    <p:sldId id="265" r:id="rId11"/>
    <p:sldId id="266" r:id="rId12"/>
    <p:sldId id="317" r:id="rId13"/>
    <p:sldId id="270" r:id="rId14"/>
    <p:sldId id="267" r:id="rId15"/>
    <p:sldId id="318" r:id="rId16"/>
    <p:sldId id="268" r:id="rId17"/>
    <p:sldId id="271" r:id="rId18"/>
    <p:sldId id="273" r:id="rId19"/>
    <p:sldId id="275" r:id="rId20"/>
    <p:sldId id="277" r:id="rId21"/>
    <p:sldId id="278" r:id="rId22"/>
    <p:sldId id="276" r:id="rId23"/>
    <p:sldId id="290" r:id="rId24"/>
    <p:sldId id="300" r:id="rId25"/>
    <p:sldId id="301" r:id="rId26"/>
    <p:sldId id="302" r:id="rId27"/>
    <p:sldId id="303" r:id="rId28"/>
    <p:sldId id="280" r:id="rId29"/>
    <p:sldId id="299" r:id="rId30"/>
    <p:sldId id="294" r:id="rId31"/>
    <p:sldId id="296" r:id="rId32"/>
    <p:sldId id="310" r:id="rId33"/>
    <p:sldId id="295" r:id="rId34"/>
    <p:sldId id="31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46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35" y="0"/>
            <a:ext cx="1219327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CHÀO MỪNG CÁC EM </a:t>
            </a:r>
            <a:br>
              <a:rPr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ĐẾN VỚI BÀI HỌC HÔM NAY!</a:t>
            </a:r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34" y="1892935"/>
            <a:ext cx="5874530" cy="90203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435610" y="488315"/>
                <a:ext cx="11193780" cy="320167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sz="320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Ví dụ 1: </a:t>
                </a:r>
                <a:br>
                  <a:rPr lang="en-US" sz="320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</a:br>
                <a:r>
                  <a:rPr lang="en-US" sz="320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Viết nhân tử số của biểu thức dưới dấu căn thành tích các lũy thừa rồi đưa thừa số ra ngoài dấu căn.</a:t>
                </a:r>
              </a:p>
              <a:p>
                <a:pPr marL="0" indent="0">
                  <a:buNone/>
                </a:pPr>
                <a:r>
                  <a:rPr lang="en-US" sz="3200">
                    <a:solidFill>
                      <a:srgbClr val="0070C0"/>
                    </a:solidFill>
                    <a:sym typeface="+mn-ea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45</m:t>
                        </m:r>
                      </m:e>
                    </m:rad>
                  </m:oMath>
                </a14:m>
                <a:endParaRPr lang="en-US" sz="3200" i="1">
                  <a:solidFill>
                    <a:srgbClr val="0070C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sz="3200">
                    <a:solidFill>
                      <a:srgbClr val="0070C0"/>
                    </a:solidFill>
                    <a:sym typeface="+mn-ea"/>
                  </a:rPr>
                  <a:t>b)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243</m:t>
                        </m:r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𝑎</m:t>
                        </m:r>
                      </m:e>
                    </m:rad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 (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𝑎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≥0)</m:t>
                    </m:r>
                  </m:oMath>
                </a14:m>
                <a:endParaRPr lang="en-US" sz="3200" i="1">
                  <a:solidFill>
                    <a:srgbClr val="0070C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10" y="488315"/>
                <a:ext cx="11193780" cy="3201670"/>
              </a:xfrm>
              <a:prstGeom prst="roundRect">
                <a:avLst/>
              </a:prstGeom>
              <a:blipFill rotWithShape="1">
                <a:blip r:embed="rId2"/>
                <a:stretch>
                  <a:fillRect l="-57" t="-198" r="-57" b="-198"/>
                </a:stretch>
              </a:blip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2913600" y="3813175"/>
                <a:ext cx="9003445" cy="2626995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sz="3200">
                    <a:latin typeface="Times New Roman" panose="02020603050405020304" charset="0"/>
                    <a:cs typeface="Times New Roman" panose="02020603050405020304" charset="0"/>
                  </a:rPr>
                  <a:t>Giải:</a:t>
                </a:r>
              </a:p>
              <a:p>
                <a:pPr algn="l"/>
                <a:r>
                  <a:rPr lang="en-US" sz="3200">
                    <a:latin typeface="Times New Roman" panose="02020603050405020304" charset="0"/>
                    <a:cs typeface="Times New Roman" panose="02020603050405020304" charset="0"/>
                  </a:rPr>
                  <a:t>a) Ta có: 45=3</a:t>
                </a:r>
                <a:r>
                  <a:rPr lang="en-US" sz="3200" baseline="30000"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r>
                  <a:rPr lang="en-US" sz="3200">
                    <a:latin typeface="Times New Roman" panose="02020603050405020304" charset="0"/>
                    <a:cs typeface="Times New Roman" panose="02020603050405020304" charset="0"/>
                  </a:rPr>
                  <a:t>.5 nên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45</m:t>
                        </m:r>
                      </m:e>
                    </m:rad>
                    <m:r>
                      <a:rPr lang="en-US" sz="3200" i="1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sz="3200" i="1" baseline="30000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.5</m:t>
                        </m:r>
                      </m:e>
                    </m:rad>
                    <m:r>
                      <a:rPr lang="en-US" sz="3200" i="1">
                        <a:latin typeface="Cambria Math" panose="02040503050406030204" charset="0"/>
                        <a:cs typeface="Cambria Math" panose="02040503050406030204" charset="0"/>
                      </a:rPr>
                      <m:t>=3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3200" i="1">
                    <a:latin typeface="Cambria Math" panose="02040503050406030204" charset="0"/>
                    <a:cs typeface="Cambria Math" panose="02040503050406030204" charset="0"/>
                  </a:rPr>
                  <a:t>.</a:t>
                </a:r>
              </a:p>
              <a:p>
                <a:pPr algn="l"/>
                <a:r>
                  <a:rPr lang="en-US" sz="3200">
                    <a:latin typeface="Times New Roman" panose="02020603050405020304" charset="0"/>
                    <a:cs typeface="Times New Roman" panose="02020603050405020304" charset="0"/>
                  </a:rPr>
                  <a:t>b) Ta có:243=3.9</a:t>
                </a:r>
                <a:r>
                  <a:rPr lang="en-US" sz="3200" baseline="30000"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r>
                  <a:rPr lang="en-US" sz="3200">
                    <a:latin typeface="Times New Roman" panose="02020603050405020304" charset="0"/>
                    <a:cs typeface="Times New Roman" panose="02020603050405020304" charset="0"/>
                  </a:rPr>
                  <a:t> nên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charset="0"/>
                          </a:rPr>
                          <m:t>243</m:t>
                        </m:r>
                        <m:r>
                          <a:rPr lang="en-US" sz="3200" i="1">
                            <a:latin typeface="Cambria Math" panose="02040503050406030204" charset="0"/>
                          </a:rPr>
                          <m:t>𝑎</m:t>
                        </m:r>
                      </m:e>
                    </m:rad>
                    <m:r>
                      <a:rPr lang="en-US" sz="3200" i="1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9</m:t>
                        </m:r>
                        <m:r>
                          <a:rPr lang="en-US" sz="3200" i="1" baseline="30000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.3</m:t>
                        </m:r>
                        <m:r>
                          <a:rPr lang="en-US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𝑎</m:t>
                        </m:r>
                      </m:e>
                    </m:rad>
                    <m:r>
                      <a:rPr lang="en-US" sz="3200" i="1">
                        <a:latin typeface="Cambria Math" panose="02040503050406030204" charset="0"/>
                        <a:cs typeface="Cambria Math" panose="02040503050406030204" charset="0"/>
                      </a:rPr>
                      <m:t>=9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charset="0"/>
                          </a:rPr>
                          <m:t>𝑎</m:t>
                        </m:r>
                      </m:e>
                    </m:rad>
                    <m:r>
                      <a:rPr lang="en-US" sz="3200" i="1">
                        <a:latin typeface="Cambria Math" panose="02040503050406030204" charset="0"/>
                        <a:cs typeface="Cambria Math" panose="02040503050406030204" charset="0"/>
                      </a:rPr>
                      <m:t>.</m:t>
                    </m:r>
                  </m:oMath>
                </a14:m>
                <a:endParaRPr lang="en-US" sz="32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600" y="3813175"/>
                <a:ext cx="9003445" cy="2626995"/>
              </a:xfrm>
              <a:prstGeom prst="flowChartAlternateProcess">
                <a:avLst/>
              </a:prstGeom>
              <a:blipFill>
                <a:blip r:embed="rId3"/>
                <a:stretch>
                  <a:fillRect l="-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8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74955" y="4211320"/>
            <a:ext cx="283337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35" y="39370"/>
            <a:ext cx="12192635" cy="6782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Thực hành1. Đưa thừa số ra ngoài dấu căn: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0960"/>
                <a:ext cx="10515600" cy="889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600">
                    <a:solidFill>
                      <a:srgbClr val="FFFF00"/>
                    </a:solidFill>
                  </a:rPr>
                  <a:t>a)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12</m:t>
                        </m:r>
                      </m:e>
                    </m:rad>
                  </m:oMath>
                </a14:m>
                <a:r>
                  <a:rPr lang="en-US" sz="3600">
                    <a:solidFill>
                      <a:srgbClr val="FFFF00"/>
                    </a:solidFill>
                  </a:rPr>
                  <a:t>			b)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</a:rPr>
                      <m:t> 3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27</m:t>
                        </m:r>
                      </m:e>
                    </m:rad>
                  </m:oMath>
                </a14:m>
                <a:r>
                  <a:rPr lang="en-US" sz="3600">
                    <a:solidFill>
                      <a:srgbClr val="FFFF00"/>
                    </a:solidFill>
                  </a:rPr>
                  <a:t> 			c)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48</m:t>
                        </m:r>
                      </m:e>
                    </m:rad>
                  </m:oMath>
                </a14:m>
                <a:endParaRPr lang="en-US" sz="3600" i="1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0960"/>
                <a:ext cx="10515600" cy="889000"/>
              </a:xfr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/>
              <p:nvPr/>
            </p:nvSpPr>
            <p:spPr>
              <a:xfrm>
                <a:off x="837565" y="2219960"/>
                <a:ext cx="10222230" cy="409511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en-US" sz="3600">
                    <a:solidFill>
                      <a:srgbClr val="FFFF00"/>
                    </a:solidFill>
                  </a:rPr>
                  <a:t>Giải:</a:t>
                </a:r>
              </a:p>
              <a:p>
                <a:r>
                  <a:rPr lang="en-US" sz="3600">
                    <a:solidFill>
                      <a:srgbClr val="FFFF00"/>
                    </a:solidFill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12</m:t>
                        </m:r>
                      </m:e>
                    </m:rad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4.3</m:t>
                        </m:r>
                      </m:e>
                    </m:rad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sz="3600" i="1" baseline="30000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.3</m:t>
                        </m:r>
                      </m:e>
                    </m:rad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3600" i="1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endParaRPr lang="en-US" sz="3600" i="1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sz="3600">
                    <a:solidFill>
                      <a:srgbClr val="FFFF00"/>
                    </a:solidFill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27</m:t>
                        </m:r>
                      </m:e>
                    </m:rad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9.3</m:t>
                        </m:r>
                      </m:e>
                    </m:rad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</a:rPr>
                      <m:t>=3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3</m:t>
                        </m:r>
                        <m:r>
                          <a:rPr lang="en-US" sz="3600" i="1" baseline="30000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2</m:t>
                        </m:r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.3</m:t>
                        </m:r>
                      </m:e>
                    </m:rad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</a:rPr>
                      <m:t>=3.3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3</m:t>
                        </m:r>
                      </m:e>
                    </m:rad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</a:rPr>
                      <m:t>=9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3600" i="1">
                  <a:solidFill>
                    <a:srgbClr val="FFFF00"/>
                  </a:solidFill>
                  <a:latin typeface="Cambria Math" panose="02040503050406030204" charset="0"/>
                </a:endParaRPr>
              </a:p>
              <a:p>
                <a:endParaRPr lang="en-US" sz="3600" i="1">
                  <a:solidFill>
                    <a:srgbClr val="FFFF00"/>
                  </a:solidFill>
                  <a:latin typeface="Cambria Math" panose="02040503050406030204" charset="0"/>
                </a:endParaRPr>
              </a:p>
              <a:p>
                <a:r>
                  <a:rPr lang="en-US" sz="3600">
                    <a:solidFill>
                      <a:srgbClr val="FFFF00"/>
                    </a:solidFill>
                    <a:sym typeface="+mn-ea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  <a:sym typeface="+mn-ea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48</m:t>
                        </m:r>
                      </m:e>
                    </m:rad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=5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16.3</m:t>
                        </m:r>
                      </m:e>
                    </m:rad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</a:rPr>
                      <m:t>=5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4</m:t>
                        </m:r>
                        <m:r>
                          <a:rPr lang="en-US" sz="3600" i="1" baseline="30000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2</m:t>
                        </m:r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.3</m:t>
                        </m:r>
                      </m:e>
                    </m:rad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</a:rPr>
                      <m:t>=5.4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3</m:t>
                        </m:r>
                      </m:e>
                    </m:rad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</a:rPr>
                      <m:t>=20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</a:rPr>
                          <m:t>3</m:t>
                        </m:r>
                      </m:e>
                    </m:rad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  <a:sym typeface="+mn-ea"/>
                      </a:rPr>
                      <m:t>  </m:t>
                    </m:r>
                  </m:oMath>
                </a14:m>
                <a:endParaRPr lang="en-US" sz="3600">
                  <a:solidFill>
                    <a:srgbClr val="FFFF00"/>
                  </a:solidFill>
                  <a:sym typeface="+mn-ea"/>
                </a:endParaRPr>
              </a:p>
              <a:p>
                <a14:m>
                  <m:oMath xmlns:m="http://schemas.openxmlformats.org/officeDocument/2006/math">
                    <m:r>
                      <a:rPr lang="en-US" sz="3600">
                        <a:solidFill>
                          <a:srgbClr val="FFFF00"/>
                        </a:solidFill>
                        <a:latin typeface="Cambria Math" panose="02040503050406030204" charset="0"/>
                        <a:sym typeface="+mn-ea"/>
                      </a:rPr>
                      <m:t> </m:t>
                    </m:r>
                  </m:oMath>
                </a14:m>
                <a:r>
                  <a:rPr lang="en-US" sz="3600">
                    <a:solidFill>
                      <a:srgbClr val="FFFF00"/>
                    </a:solidFill>
                    <a:sym typeface="+mn-ea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65" y="2219960"/>
                <a:ext cx="10222230" cy="40951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3609064" y="89452"/>
            <a:ext cx="4717415" cy="1245870"/>
          </a:xfrm>
          <a:prstGeom prst="flowChartTerminator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CHÚ Ý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964095" y="1500810"/>
            <a:ext cx="10545417" cy="4772798"/>
          </a:xfrm>
          <a:prstGeom prst="round2Diag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toán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căn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bậc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mà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căn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khử</a:t>
            </a:r>
            <a:r>
              <a:rPr lang="en-US" sz="4400" i="1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4400" i="1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4400" i="1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4400" i="1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4400" i="1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sz="4400" i="1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căn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tức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biến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căn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bậc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mà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căn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4400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39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435610" y="247015"/>
                <a:ext cx="11193780" cy="179705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sz="320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Ví dụ 2: </a:t>
                </a:r>
                <a:br>
                  <a:rPr lang="en-US" sz="320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</a:br>
                <a:r>
                  <a:rPr lang="en-US" sz="320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Khử mẫu của biểu thức lấy căn: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  <a:sym typeface="+mn-ea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4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7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20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endParaRPr lang="en-US" sz="3200" i="1">
                  <a:solidFill>
                    <a:srgbClr val="0070C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10" y="247015"/>
                <a:ext cx="11193780" cy="1797050"/>
              </a:xfrm>
              <a:prstGeom prst="roundRect">
                <a:avLst/>
              </a:prstGeom>
              <a:blipFill rotWithShape="1">
                <a:blip r:embed="rId2"/>
                <a:stretch>
                  <a:fillRect l="-57" t="-353" r="-57" b="-353"/>
                </a:stretch>
              </a:blip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3004820" y="2146935"/>
                <a:ext cx="8708390" cy="4212590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sz="3200">
                    <a:latin typeface="Times New Roman" panose="02020603050405020304" charset="0"/>
                    <a:cs typeface="Times New Roman" panose="02020603050405020304" charset="0"/>
                  </a:rPr>
                  <a:t>Giải:</a:t>
                </a:r>
              </a:p>
              <a:p>
                <a:pPr algn="l"/>
                <a:r>
                  <a:rPr lang="en-US" sz="3200">
                    <a:latin typeface="Times New Roman" panose="02020603050405020304" charset="0"/>
                    <a:cs typeface="Times New Roman" panose="02020603050405020304" charset="0"/>
                  </a:rPr>
                  <a:t>Nhân cả tử và mẫu của biểu thức lấy căn với 7 và đưa thừa số ra ngoài dấu căn, ta được:</a:t>
                </a:r>
              </a:p>
              <a:p>
                <a:pPr algn="l"/>
                <a:endParaRPr lang="en-US" sz="320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7</m:t>
                              </m:r>
                            </m:den>
                          </m:f>
                        </m:e>
                      </m:rad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4.7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7.7</m:t>
                              </m:r>
                            </m:den>
                          </m:f>
                        </m:e>
                      </m:rad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7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.7</m:t>
                          </m:r>
                        </m:e>
                      </m:rad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7</m:t>
                              </m:r>
                            </m:e>
                          </m:rad>
                        </m:num>
                        <m:den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7</m:t>
                          </m:r>
                        </m:den>
                      </m:f>
                      <m:r>
                        <a:rPr lang="en-US" sz="3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</m:oMath>
                  </m:oMathPara>
                </a14:m>
                <a:endParaRPr lang="en-US" sz="3200" i="1">
                  <a:solidFill>
                    <a:schemeClr val="bg1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algn="l"/>
                <a:endParaRPr lang="en-US" sz="3200" i="1">
                  <a:solidFill>
                    <a:schemeClr val="bg1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820" y="2146935"/>
                <a:ext cx="8708390" cy="4212590"/>
              </a:xfrm>
              <a:prstGeom prst="flowChartAlternateProcess">
                <a:avLst/>
              </a:prstGeom>
              <a:blipFill rotWithShape="1">
                <a:blip r:embed="rId3"/>
                <a:stretch>
                  <a:fillRect l="-73" t="-151" r="-73" b="-151"/>
                </a:stretch>
              </a:blip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8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1450" y="2506345"/>
            <a:ext cx="283337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" y="39370"/>
            <a:ext cx="12192635" cy="678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43585" y="960120"/>
                <a:ext cx="9538335" cy="1036320"/>
              </a:xfrm>
            </p:spPr>
            <p:txBody>
              <a:bodyPr>
                <a:noAutofit/>
              </a:bodyPr>
              <a:lstStyle/>
              <a:p>
                <a:r>
                  <a:rPr lang="en-US" sz="36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Thực hành 2: Khử mẫu của biểu thức lấy căn: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6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  <a:sym typeface="+mn-ea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3</m:t>
                            </m:r>
                          </m:num>
                          <m:den>
                            <m:r>
                              <a:rPr lang="en-US" sz="36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5</m:t>
                            </m:r>
                          </m:den>
                        </m:f>
                      </m:e>
                    </m:rad>
                  </m:oMath>
                </a14:m>
                <a:endParaRPr lang="en-US" sz="3600" i="1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43585" y="960120"/>
                <a:ext cx="9538335" cy="1036320"/>
              </a:xfrm>
              <a:blipFill rotWithShape="1">
                <a:blip r:embed="rId3"/>
                <a:stretch>
                  <a:fillRect t="-25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276475"/>
                <a:ext cx="10515600" cy="3784600"/>
              </a:xfrm>
            </p:spPr>
            <p:txBody>
              <a:bodyPr>
                <a:noAutofit/>
              </a:bodyPr>
              <a:lstStyle/>
              <a:p>
                <a:pPr marL="0" indent="0" algn="l">
                  <a:buNone/>
                </a:pPr>
                <a:r>
                  <a:rPr lang="en-US" sz="36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Giải:</a:t>
                </a:r>
                <a:endParaRPr lang="en-US" sz="360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0" indent="0" algn="l">
                  <a:buNone/>
                </a:pPr>
                <a:r>
                  <a:rPr lang="en-US" sz="36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Nhân cả tử và mẫu của biểu thức lấy căn với 5 và đưa thừa số ra ngoài dấu căn, ta được:</a:t>
                </a:r>
                <a:endParaRPr lang="en-US" sz="360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algn="l"/>
                <a:endParaRPr lang="en-US" sz="360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3.5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5.5</m:t>
                              </m:r>
                            </m:den>
                          </m:f>
                        </m:e>
                      </m:rad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3.5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</a:rPr>
                                <m:t>15</m:t>
                              </m:r>
                            </m:e>
                          </m:rad>
                        </m:num>
                        <m:den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i="1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276475"/>
                <a:ext cx="10515600" cy="3784600"/>
              </a:xfr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425671" y="119270"/>
                <a:ext cx="11193780" cy="3210339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0" i="0" dirty="0" smtClean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m:t>Tranh</m:t>
                      </m:r>
                      <m:r>
                        <m:rPr>
                          <m:nor/>
                        </m:rPr>
                        <a:rPr lang="en-US" sz="4800" b="0" i="0" dirty="0" smtClean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0" i="0" dirty="0" smtClean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m:t>lu</m:t>
                      </m:r>
                      <m:r>
                        <m:rPr>
                          <m:nor/>
                        </m:rPr>
                        <a:rPr lang="en-US" sz="4800" b="0" i="0" dirty="0" smtClean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4800" b="0" i="0" dirty="0" smtClean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dirty="0" smtClean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m:t>:</m:t>
                      </m:r>
                    </m:oMath>
                  </m:oMathPara>
                </a14:m>
                <a:endParaRPr lang="en-US" sz="4800" dirty="0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  <a:sym typeface="+mn-ea"/>
                                </a:rPr>
                                <m:t>(−</m:t>
                              </m:r>
                              <m:r>
                                <a:rPr lang="en-US" sz="48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2</m:t>
                              </m:r>
                              <m:r>
                                <a:rPr lang="en-US" sz="4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  <a:sym typeface="+mn-ea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8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.</m:t>
                          </m:r>
                          <m:r>
                            <a:rPr lang="en-US" sz="4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  <m:t>5</m:t>
                          </m:r>
                        </m:e>
                      </m:rad>
                      <m:r>
                        <a:rPr lang="en-US" sz="48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=−</m:t>
                      </m:r>
                      <m:r>
                        <a:rPr lang="en-US" sz="4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Cambria Math" panose="02040503050406030204" charset="0"/>
                          <a:sym typeface="+mn-ea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radPr>
                        <m:deg/>
                        <m:e>
                          <m:r>
                            <a:rPr lang="en-US" sz="4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4800" i="1" dirty="0">
                  <a:solidFill>
                    <a:srgbClr val="0070C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r>
                  <a:rPr lang="en-US" sz="4800" i="1" dirty="0" err="1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Em</a:t>
                </a:r>
                <a:r>
                  <a:rPr lang="en-US" sz="48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có</a:t>
                </a:r>
                <a:r>
                  <a:rPr lang="en-US" sz="48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đồng</a:t>
                </a:r>
                <a:r>
                  <a:rPr lang="en-US" sz="48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ý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với</a:t>
                </a:r>
                <a:r>
                  <a:rPr lang="en-US" sz="48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cách</a:t>
                </a:r>
                <a:r>
                  <a:rPr lang="en-US" sz="48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làm</a:t>
                </a:r>
                <a:r>
                  <a:rPr lang="en-US" sz="48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của</a:t>
                </a:r>
                <a:r>
                  <a:rPr lang="en-US" sz="48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Vuông</a:t>
                </a:r>
                <a:r>
                  <a:rPr lang="en-US" sz="48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không</a:t>
                </a:r>
                <a:r>
                  <a:rPr lang="en-US" sz="48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?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Vì</a:t>
                </a:r>
                <a:r>
                  <a:rPr lang="en-US" sz="48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sao</a:t>
                </a:r>
                <a:r>
                  <a:rPr lang="en-US" sz="48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71" y="119270"/>
                <a:ext cx="11193780" cy="3210339"/>
              </a:xfrm>
              <a:prstGeom prst="roundRect">
                <a:avLst/>
              </a:prstGeom>
              <a:blipFill>
                <a:blip r:embed="rId2"/>
                <a:stretch>
                  <a:fillRect l="-1034" b="-9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3120887" y="3846442"/>
                <a:ext cx="8905489" cy="2789475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latin typeface="Times New Roman" panose="02020603050405020304" charset="0"/>
                    <a:cs typeface="Times New Roman" panose="02020603050405020304" charset="0"/>
                  </a:rPr>
                  <a:t>Vì:</a:t>
                </a:r>
                <a14:m>
                  <m:oMath xmlns:m="http://schemas.openxmlformats.org/officeDocument/2006/math">
                    <m:r>
                      <a:rPr lang="en-US" sz="4800" dirty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  <a:sym typeface="+mn-ea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  <a:sym typeface="+mn-ea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  <a:sym typeface="+mn-ea"/>
                              </a:rPr>
                              <m:t>(−</m:t>
                            </m:r>
                            <m:r>
                              <a:rPr lang="en-US" sz="48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2</m:t>
                            </m:r>
                            <m:r>
                              <a:rPr lang="en-US" sz="4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  <a:sym typeface="+mn-ea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.</m:t>
                        </m:r>
                        <m:r>
                          <a:rPr lang="en-US" sz="4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  <m:t>5</m:t>
                        </m:r>
                      </m:e>
                    </m:rad>
                    <m:r>
                      <a:rPr lang="en-US" sz="48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8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r>
                          <a:rPr lang="en-US" sz="48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−</m:t>
                        </m:r>
                        <m:r>
                          <a:rPr lang="en-US" sz="4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</m:e>
                    </m:d>
                    <m:r>
                      <a:rPr lang="en-US" sz="4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mbria Math" panose="02040503050406030204" charset="0"/>
                        <a:sym typeface="+mn-ea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  <m:t>5</m:t>
                        </m:r>
                      </m:e>
                    </m:rad>
                    <m:r>
                      <a:rPr lang="en-US" sz="4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mbria Math" panose="02040503050406030204" charset="0"/>
                        <a:sym typeface="+mn-ea"/>
                      </a:rPr>
                      <m:t>=</m:t>
                    </m:r>
                    <m:r>
                      <a:rPr lang="en-US" sz="4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mbria Math" panose="02040503050406030204" charset="0"/>
                        <a:sym typeface="+mn-ea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48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nên</a:t>
                </a:r>
                <a:r>
                  <a:rPr lang="en-US" sz="4800" i="1" dirty="0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cách</a:t>
                </a:r>
                <a:r>
                  <a:rPr lang="en-US" sz="4800" i="1" dirty="0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làm</a:t>
                </a:r>
                <a:r>
                  <a:rPr lang="en-US" sz="4800" i="1" dirty="0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của</a:t>
                </a:r>
                <a:r>
                  <a:rPr lang="en-US" sz="4800" i="1" dirty="0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Vuông</a:t>
                </a:r>
                <a:r>
                  <a:rPr lang="en-US" sz="4800" i="1" dirty="0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 </a:t>
                </a:r>
                <a:r>
                  <a:rPr lang="en-US" sz="4800" i="1" dirty="0" err="1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em</a:t>
                </a:r>
                <a:r>
                  <a:rPr lang="en-US" sz="4800" i="1" dirty="0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không</a:t>
                </a:r>
                <a:r>
                  <a:rPr lang="en-US" sz="4800" i="1" dirty="0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sz="4800" i="1" dirty="0" err="1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đồng</a:t>
                </a:r>
                <a:r>
                  <a:rPr lang="en-US" sz="4800" i="1" dirty="0">
                    <a:solidFill>
                      <a:schemeClr val="bg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ý.</a:t>
                </a:r>
              </a:p>
              <a:p>
                <a:pPr algn="l"/>
                <a:endParaRPr lang="en-US" sz="32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887" y="3846442"/>
                <a:ext cx="8905489" cy="2789475"/>
              </a:xfrm>
              <a:prstGeom prst="flowChartAlternateProcess">
                <a:avLst/>
              </a:prstGeom>
              <a:blipFill>
                <a:blip r:embed="rId3"/>
                <a:stretch>
                  <a:fillRect l="-1504" t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8">
            <a:extLst>
              <a:ext uri="{FF2B5EF4-FFF2-40B4-BE49-F238E27FC236}">
                <a16:creationId xmlns:a16="http://schemas.microsoft.com/office/drawing/2014/main" id="{E4E97EF5-5B17-4A47-A9CB-D75BB83EA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6172" y="3429000"/>
            <a:ext cx="2833370" cy="43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6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807954" y="217336"/>
            <a:ext cx="10297795" cy="140589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 ĐƯA THỪA SỐ VÀO TRONG DẤU CĂN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1686" y="2289009"/>
            <a:ext cx="296862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635" cy="678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796290"/>
                <a:ext cx="10515600" cy="1954530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Hoạt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động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2: </a:t>
                </a:r>
                <a:b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6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Tính</a:t>
                </a:r>
                <a:r>
                  <a:rPr lang="en-US" sz="36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6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lang="en-US" sz="36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so </a:t>
                </a:r>
                <a:r>
                  <a:rPr lang="en-US" sz="36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sánh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: </a:t>
                </a:r>
                <a:b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5.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4</m:t>
                        </m:r>
                      </m:e>
                    </m:rad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 </m:t>
                    </m:r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𝑣</m:t>
                    </m:r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ớ</m:t>
                    </m:r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𝑖</m:t>
                    </m:r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.4</m:t>
                        </m:r>
                      </m:e>
                    </m:rad>
                  </m:oMath>
                </a14:m>
                <a:r>
                  <a:rPr lang="en-US" sz="36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 		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796290"/>
                <a:ext cx="10515600" cy="1954530"/>
              </a:xfrm>
              <a:blipFill>
                <a:blip r:embed="rId3"/>
                <a:stretch>
                  <a:fillRect l="-1797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27735" y="2750820"/>
                <a:ext cx="8930005" cy="380936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i="1" dirty="0" err="1">
                    <a:solidFill>
                      <a:srgbClr val="FFFF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Giải</a:t>
                </a:r>
                <a:r>
                  <a:rPr lang="en-US" sz="3200" i="1" dirty="0">
                    <a:solidFill>
                      <a:srgbClr val="FFFF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: </a:t>
                </a:r>
              </a:p>
              <a:p>
                <a:pPr marL="0" indent="0">
                  <a:buNone/>
                </a:pPr>
                <a:r>
                  <a:rPr lang="en-US" sz="3200" i="1" dirty="0">
                    <a:solidFill>
                      <a:srgbClr val="FFFF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Ta </a:t>
                </a:r>
                <a:r>
                  <a:rPr lang="en-US" sz="3200" i="1" dirty="0" err="1">
                    <a:solidFill>
                      <a:srgbClr val="FFFF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có</a:t>
                </a:r>
                <a:r>
                  <a:rPr lang="en-US" sz="3200" i="1" dirty="0">
                    <a:solidFill>
                      <a:srgbClr val="FFFF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       </m:t>
                    </m:r>
                  </m:oMath>
                </a14:m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5.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4</m:t>
                        </m:r>
                      </m:e>
                    </m:rad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=5.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=5.2=10</m:t>
                    </m:r>
                  </m:oMath>
                </a14:m>
                <a:endParaRPr lang="en-US" sz="3200" i="1" dirty="0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sz="3200" i="1" dirty="0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.4</m:t>
                          </m:r>
                        </m:e>
                      </m:rad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=5.2=10</m:t>
                      </m:r>
                    </m:oMath>
                  </m:oMathPara>
                </a14:m>
                <a:endParaRPr lang="en-US" sz="3200" i="1" dirty="0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sz="3200" i="1" dirty="0">
                  <a:solidFill>
                    <a:srgbClr val="FFFF0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sz="3200" i="1" dirty="0">
                    <a:solidFill>
                      <a:srgbClr val="FFFF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Do </a:t>
                </a:r>
                <a:r>
                  <a:rPr lang="en-US" sz="3200" i="1" dirty="0" err="1">
                    <a:solidFill>
                      <a:srgbClr val="FFFF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đó</a:t>
                </a:r>
                <a:r>
                  <a:rPr lang="en-US" sz="3200" i="1" dirty="0">
                    <a:solidFill>
                      <a:srgbClr val="FFFF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5.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4</m:t>
                        </m:r>
                      </m:e>
                    </m:rad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.4</m:t>
                        </m:r>
                      </m:e>
                    </m:rad>
                  </m:oMath>
                </a14:m>
                <a:endParaRPr lang="en-US" sz="3200" i="1" dirty="0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sz="3200" dirty="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0" indent="0">
                  <a:buNone/>
                </a:pPr>
                <a:endParaRPr lang="en-US" sz="3200" i="1" dirty="0">
                  <a:solidFill>
                    <a:srgbClr val="FFFF0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7735" y="2750820"/>
                <a:ext cx="8930005" cy="3809365"/>
              </a:xfrm>
              <a:blipFill>
                <a:blip r:embed="rId4"/>
                <a:stretch>
                  <a:fillRect l="-1706" t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3310890" y="339725"/>
            <a:ext cx="4717415" cy="1245870"/>
          </a:xfrm>
          <a:prstGeom prst="flowChartTerminator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TỔNG QUÁT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 Diagonal Corner Rectangle 4"/>
              <p:cNvSpPr/>
              <p:nvPr/>
            </p:nvSpPr>
            <p:spPr>
              <a:xfrm>
                <a:off x="259715" y="2234565"/>
                <a:ext cx="11691620" cy="2390775"/>
              </a:xfrm>
              <a:prstGeom prst="round2DiagRect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Nếu </a:t>
                </a:r>
                <a:r>
                  <a:rPr lang="en-US" sz="40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r>
                  <a:rPr lang="en-US" sz="40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và </a:t>
                </a:r>
                <a:r>
                  <a:rPr lang="en-US" sz="40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</a:t>
                </a:r>
                <a:r>
                  <a:rPr lang="en-US" sz="40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là hai số không âm thì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</m:e>
                    </m:rad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</m:e>
                    </m:rad>
                  </m:oMath>
                </a14:m>
                <a:br>
                  <a:rPr lang="en-US" sz="4000" i="1">
                    <a:solidFill>
                      <a:srgbClr val="FFFF00"/>
                    </a:solidFill>
                    <a:latin typeface="Cambria Math" panose="02040503050406030204" charset="0"/>
                    <a:cs typeface="Cambria Math" panose="02040503050406030204" charset="0"/>
                  </a:rPr>
                </a:br>
                <a:r>
                  <a:rPr lang="en-US" sz="40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Nếu </a:t>
                </a:r>
                <a:r>
                  <a:rPr lang="en-US" sz="40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a</a:t>
                </a:r>
                <a:r>
                  <a:rPr lang="en-US" sz="40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là số âm và </a:t>
                </a:r>
                <a:r>
                  <a:rPr lang="en-US" sz="40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b</a:t>
                </a:r>
                <a:r>
                  <a:rPr lang="en-US" sz="40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là số không âm thì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</m:e>
                    </m:rad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</m:e>
                    </m:rad>
                  </m:oMath>
                </a14:m>
                <a:endParaRPr lang="en-US" sz="4000" i="1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5" name="Round Diagonal Corner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5" y="2234565"/>
                <a:ext cx="11691620" cy="2390775"/>
              </a:xfrm>
              <a:prstGeom prst="round2DiagRect">
                <a:avLst/>
              </a:prstGeom>
              <a:blipFill rotWithShape="1">
                <a:blip r:embed="rId2"/>
                <a:stretch>
                  <a:fillRect l="-54" t="-266" r="-54" b="-266"/>
                </a:stretch>
              </a:blip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1319530" y="4780915"/>
            <a:ext cx="9403080" cy="1139190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Chú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ý: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phép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biến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phép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đưa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thừa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dấu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căn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2" name="Down Arrow 1"/>
          <p:cNvSpPr/>
          <p:nvPr/>
        </p:nvSpPr>
        <p:spPr>
          <a:xfrm>
            <a:off x="5579110" y="1553845"/>
            <a:ext cx="383540" cy="660400"/>
          </a:xfrm>
          <a:prstGeom prst="down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405793" y="302012"/>
                <a:ext cx="5236210" cy="374523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Ví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dụ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3: </a:t>
                </a:r>
                <a:b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</a:b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Đưa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thừa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số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vào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trong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dấu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căn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:</a:t>
                </a:r>
              </a:p>
              <a:p>
                <a:pPr algn="l"/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a)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charset="0"/>
                        <a:cs typeface="Cambria Math" panose="02040503050406030204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3200" i="1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/>
                <a:endParaRPr lang="en-US" sz="3200" i="1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/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b)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cs typeface="Times New Roman" panose="02020603050405020304" charset="0"/>
                        <a:sym typeface="+mn-ea"/>
                      </a:rPr>
                      <m:t>−2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3200" i="1" dirty="0">
                  <a:solidFill>
                    <a:srgbClr val="0070C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algn="l"/>
                <a:r>
                  <a:rPr lang="en-US" sz="32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			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3" y="302012"/>
                <a:ext cx="5236210" cy="374523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6447210" y="302012"/>
                <a:ext cx="5434965" cy="3745230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err="1">
                    <a:latin typeface="Times New Roman" panose="02020603050405020304" charset="0"/>
                    <a:cs typeface="Times New Roman" panose="02020603050405020304" charset="0"/>
                  </a:rPr>
                  <a:t>Giải</a:t>
                </a:r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  <a:br>
                  <a:rPr lang="en-US" sz="3200" dirty="0"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charset="0"/>
                        <a:cs typeface="Cambria Math" panose="02040503050406030204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e>
                    </m:rad>
                    <m:r>
                      <a:rPr lang="en-US" sz="3200" i="1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.2</m:t>
                        </m:r>
                      </m:e>
                    </m:rad>
                    <m:r>
                      <a:rPr lang="en-US" sz="3200" i="1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50</m:t>
                        </m:r>
                      </m:e>
                    </m:rad>
                  </m:oMath>
                </a14:m>
                <a:endParaRPr lang="en-US" sz="3200" i="1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/>
                <a:endParaRPr lang="en-US" sz="3200" i="1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/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b)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cs typeface="Times New Roman" panose="02020603050405020304" charset="0"/>
                        <a:sym typeface="+mn-ea"/>
                      </a:rPr>
                      <m:t>−2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charset="0"/>
                          </a:rPr>
                          <m:t>𝑎</m:t>
                        </m:r>
                      </m:e>
                    </m:rad>
                    <m:r>
                      <a:rPr lang="en-US" sz="3200" i="1">
                        <a:latin typeface="Cambria Math" panose="02040503050406030204" charset="0"/>
                        <a:cs typeface="Cambria Math" panose="02040503050406030204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.</m:t>
                        </m:r>
                        <m:r>
                          <a:rPr lang="en-US" sz="32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𝑎</m:t>
                        </m:r>
                      </m:e>
                    </m:rad>
                    <m:r>
                      <a:rPr lang="en-US" sz="3200" i="1">
                        <a:latin typeface="Cambria Math" panose="02040503050406030204" charset="0"/>
                        <a:cs typeface="Cambria Math" panose="02040503050406030204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charset="0"/>
                          </a:rPr>
                          <m:t>4</m:t>
                        </m:r>
                        <m:r>
                          <a:rPr lang="en-US" sz="3200" i="1">
                            <a:latin typeface="Cambria Math" panose="02040503050406030204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3200" i="1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/>
                <a:endParaRPr lang="en-US" sz="3200" i="1" dirty="0">
                  <a:solidFill>
                    <a:schemeClr val="bg1"/>
                  </a:solidFill>
                  <a:latin typeface="Times New Roman" panose="02020603050405020304" charset="0"/>
                  <a:ea typeface="MS Mincho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210" y="302012"/>
                <a:ext cx="5434965" cy="3745230"/>
              </a:xfrm>
              <a:prstGeom prst="flowChartAlternateProcess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64280" y="4517390"/>
            <a:ext cx="466344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ội dung đoạn văn bản của bạn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" y="635"/>
            <a:ext cx="12192000" cy="6155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" y="39370"/>
            <a:ext cx="12192635" cy="678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715618"/>
                <a:ext cx="9622928" cy="1649895"/>
              </a:xfrm>
            </p:spPr>
            <p:txBody>
              <a:bodyPr>
                <a:noAutofit/>
              </a:bodyPr>
              <a:lstStyle/>
              <a:p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Thực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hành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3: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Đưa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thừa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số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vào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trong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dấu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căn</a:t>
                </a:r>
                <a:b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</a:br>
                <a:b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</a:b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a)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36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		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b)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−2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7</m:t>
                        </m:r>
                      </m:e>
                    </m:rad>
                  </m:oMath>
                </a14:m>
                <a:endParaRPr lang="en-US" sz="3600" i="1" dirty="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715618"/>
                <a:ext cx="9622928" cy="1649895"/>
              </a:xfrm>
              <a:blipFill>
                <a:blip r:embed="rId3"/>
                <a:stretch>
                  <a:fillRect l="-1965" t="-8487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601595"/>
                <a:ext cx="10515600" cy="3459480"/>
              </a:xfrm>
            </p:spPr>
            <p:txBody>
              <a:bodyPr>
                <a:noAutofit/>
              </a:bodyPr>
              <a:lstStyle/>
              <a:p>
                <a:pPr marL="0" indent="0" algn="l">
                  <a:buNone/>
                </a:pPr>
                <a:r>
                  <a:rPr lang="en-US" sz="36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Giải</a:t>
                </a: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:</a:t>
                </a:r>
              </a:p>
              <a:p>
                <a:pPr marL="0" indent="0" algn="l">
                  <a:buNone/>
                </a:pPr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a)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5</m:t>
                        </m:r>
                      </m:e>
                    </m:rad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  <a:sym typeface="+mn-ea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3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.5</m:t>
                        </m:r>
                      </m:e>
                    </m:rad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45</m:t>
                        </m:r>
                      </m:e>
                    </m:rad>
                  </m:oMath>
                </a14:m>
                <a:endParaRPr lang="en-US" sz="3600" i="1" dirty="0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pPr marL="0" indent="0" algn="l">
                  <a:buNone/>
                </a:pPr>
                <a:endParaRPr lang="en-US" sz="3600" dirty="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0" indent="0" algn="l">
                  <a:buNone/>
                </a:pPr>
                <a:r>
                  <a:rPr lang="en-US" sz="36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b)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−2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7</m:t>
                        </m:r>
                      </m:e>
                    </m:rad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  <a:sym typeface="+mn-ea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2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.7</m:t>
                        </m:r>
                      </m:e>
                    </m:rad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28</m:t>
                        </m:r>
                      </m:e>
                    </m:rad>
                  </m:oMath>
                </a14:m>
                <a:endParaRPr lang="en-US" sz="3600" i="1" dirty="0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601595"/>
                <a:ext cx="10515600" cy="3459480"/>
              </a:xfr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69124" y="276970"/>
            <a:ext cx="10297795" cy="140589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3. TRỤC CĂN THỨC Ở MẪU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5342" y="2229375"/>
            <a:ext cx="296862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" y="39370"/>
            <a:ext cx="12192635" cy="678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834390"/>
                <a:ext cx="10515600" cy="1325563"/>
              </a:xfrm>
            </p:spPr>
            <p:txBody>
              <a:bodyPr>
                <a:noAutofit/>
              </a:bodyPr>
              <a:lstStyle/>
              <a:p>
                <a: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Hoạt động 3: Nhân cả tử và mẫu của biểu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với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và viết biểu thức nhận được dưới dạng không có căn thức ở mẫu.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834390"/>
                <a:ext cx="10515600" cy="1325563"/>
              </a:xfrm>
              <a:blipFill rotWithShape="1">
                <a:blip r:embed="rId3"/>
                <a:stretch>
                  <a:fillRect b="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470785"/>
                <a:ext cx="10515600" cy="370649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Giải :</a:t>
                </a:r>
              </a:p>
              <a:p>
                <a:pPr marL="0" indent="0">
                  <a:buNone/>
                </a:pPr>
                <a: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Nhân cả tử và mẫu của biểu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với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e>
                    </m:rad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 </m:t>
                    </m:r>
                  </m:oMath>
                </a14:m>
                <a: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ta được:</a:t>
                </a:r>
              </a:p>
              <a:p>
                <a:pPr marL="0" indent="0">
                  <a:buNone/>
                </a:pPr>
                <a:r>
                  <a:rPr lang="en-US" sz="320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.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.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2.2</m:t>
                        </m:r>
                      </m:den>
                    </m:f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0" indent="0">
                  <a:buNone/>
                </a:pPr>
                <a:endParaRPr lang="en-US" sz="4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470785"/>
                <a:ext cx="10515600" cy="3706495"/>
              </a:xfr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" y="39370"/>
            <a:ext cx="12192635" cy="678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772795"/>
                <a:ext cx="10515600" cy="4871720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Hoạt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động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4: Cho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hai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Hãy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thực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hiện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yêu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cầu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sau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để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viết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dưới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dạng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không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căn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ở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a)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Xác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định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liên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hợp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không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căn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ở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b)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Nhân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cả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tử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với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liên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hợp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ở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c)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Sử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dụng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hằng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đẳng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hiệu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hai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bình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phương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để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rút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gọn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của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nhận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được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772795"/>
                <a:ext cx="10515600" cy="4871720"/>
              </a:xfrm>
              <a:blipFill>
                <a:blip r:embed="rId3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" y="39370"/>
            <a:ext cx="12192635" cy="678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772795"/>
                <a:ext cx="10515600" cy="3834765"/>
              </a:xfrm>
            </p:spPr>
            <p:txBody>
              <a:bodyPr>
                <a:noAutofit/>
              </a:bodyPr>
              <a:lstStyle/>
              <a:p>
                <a:b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b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Hoạt động 4: Cho hai biểu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b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b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Hãy thực hiện các yêu cầu sau đề viết các biểu thức đó dưới dạng không có căn thức ở mẫu:</a:t>
                </a:r>
                <a:b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a) Xác định biểu thức liên hợp không có căn thức ở mẫu.</a:t>
                </a:r>
                <a:b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 thức liên hợp của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</m:e>
                    </m:rad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+1</m:t>
                    </m:r>
                  </m:oMath>
                </a14:m>
                <a:r>
                  <a:rPr lang="en-US" sz="32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là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</m:e>
                    </m:rad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−1</m:t>
                    </m:r>
                  </m:oMath>
                </a14:m>
                <a:br>
                  <a:rPr lang="en-US" sz="3200" i="1">
                    <a:solidFill>
                      <a:srgbClr val="FFFF00"/>
                    </a:solidFill>
                    <a:latin typeface="Cambria Math" panose="02040503050406030204" charset="0"/>
                    <a:cs typeface="Cambria Math" panose="02040503050406030204" charset="0"/>
                  </a:rPr>
                </a:br>
                <a:r>
                  <a:rPr lang="en-US" sz="32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Biểu thức liên hợp của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</m:e>
                    </m:rad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là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</m:e>
                    </m:rad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e>
                    </m:rad>
                  </m:oMath>
                </a14:m>
                <a:br>
                  <a:rPr lang="en-US" sz="3200" i="1">
                    <a:solidFill>
                      <a:srgbClr val="FFFF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</a:br>
                <a:br>
                  <a:rPr lang="en-US" sz="3200" i="1">
                    <a:solidFill>
                      <a:srgbClr val="FFFF00"/>
                    </a:solidFill>
                    <a:latin typeface="Cambria Math" panose="02040503050406030204" charset="0"/>
                    <a:cs typeface="Cambria Math" panose="02040503050406030204" charset="0"/>
                  </a:rPr>
                </a:br>
                <a:endParaRPr lang="en-US" sz="3200" i="1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772795"/>
                <a:ext cx="10515600" cy="3834765"/>
              </a:xfrm>
              <a:blipFill rotWithShape="1">
                <a:blip r:embed="rId3"/>
                <a:stretch>
                  <a:fillRect t="-18861" b="-177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" y="39370"/>
            <a:ext cx="12192635" cy="678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508000"/>
                <a:ext cx="10515600" cy="5829300"/>
              </a:xfrm>
            </p:spPr>
            <p:txBody>
              <a:bodyPr>
                <a:noAutofit/>
              </a:bodyPr>
              <a:lstStyle/>
              <a:p>
                <a:pPr/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Hoạt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động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4: Cho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hai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Hãy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thực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hiện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yêu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cầu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sau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đề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viết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dưới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dạng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không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căn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ở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b)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Nhân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cả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tử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với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liên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hợp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ở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Nhân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cả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tử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với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liên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hợp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của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, ta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được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+1</m:t>
                          </m:r>
                        </m:den>
                      </m:f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−2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d>
                        </m:den>
                      </m:f>
                    </m:oMath>
                  </m:oMathPara>
                </a14:m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</a:br>
                <a:endParaRPr lang="en-US" sz="3200" dirty="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508000"/>
                <a:ext cx="10515600" cy="5829300"/>
              </a:xfrm>
              <a:blipFill>
                <a:blip r:embed="rId3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" y="39370"/>
            <a:ext cx="12192635" cy="678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610139"/>
                <a:ext cx="10515600" cy="4432852"/>
              </a:xfrm>
            </p:spPr>
            <p:txBody>
              <a:bodyPr>
                <a:noAutofit/>
              </a:bodyPr>
              <a:lstStyle/>
              <a:p>
                <a:pPr/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Hoạt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động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4: Cho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hai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Hãy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thực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hiện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yêu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cầu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sau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để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viết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dưới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dạng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không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căn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ở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c)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Sử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dụng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hằng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đẳng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hiệu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hai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bình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phương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để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rút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gọn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của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nhận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được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+1</m:t>
                          </m:r>
                        </m:den>
                      </m:f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−2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−2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32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  <a:cs typeface="Cambria Math" panose="02040503050406030204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charset="0"/>
                                          <a:cs typeface="Cambria Math" panose="02040503050406030204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−2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3−1</m:t>
                          </m:r>
                        </m:den>
                      </m:f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−2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=−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−1</m:t>
                          </m:r>
                        </m:e>
                      </m:d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</m:t>
                          </m:r>
                        </m:e>
                      </m:rad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+1</m:t>
                      </m:r>
                    </m:oMath>
                  </m:oMathPara>
                </a14:m>
                <a:br>
                  <a:rPr lang="en-US" sz="3200" i="1" dirty="0">
                    <a:solidFill>
                      <a:srgbClr val="FFFF00"/>
                    </a:solidFill>
                    <a:latin typeface="Cambria Math" panose="02040503050406030204" charset="0"/>
                    <a:cs typeface="Cambria Math" panose="02040503050406030204" charset="0"/>
                  </a:rPr>
                </a:b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endParaRPr lang="en-US" sz="3200" dirty="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610139"/>
                <a:ext cx="10515600" cy="4432852"/>
              </a:xfrm>
              <a:blipFill>
                <a:blip r:embed="rId3"/>
                <a:stretch>
                  <a:fillRect l="-1507" t="-17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" y="39370"/>
            <a:ext cx="12192635" cy="678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772795"/>
                <a:ext cx="10515600" cy="4871720"/>
              </a:xfrm>
            </p:spPr>
            <p:txBody>
              <a:bodyPr>
                <a:noAutofit/>
              </a:bodyPr>
              <a:lstStyle/>
              <a:p>
                <a:pPr/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Hoạt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động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4: Cho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hai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Hãy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thực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hiện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yêu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cầu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sau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để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viết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dưới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dạng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không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có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căn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ở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c)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Sử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dụng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hằng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đẳng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hiệu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hai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bình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phương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để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rút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gọn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của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nhận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được</a:t>
                </a:r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d>
                        </m:den>
                      </m:f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32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  <a:cs typeface="Cambria Math" panose="02040503050406030204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charset="0"/>
                                          <a:cs typeface="Cambria Math" panose="02040503050406030204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32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  <a:cs typeface="Cambria Math" panose="02040503050406030204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3−2</m:t>
                          </m:r>
                        </m:den>
                      </m:f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den>
                      </m:f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</m:t>
                          </m:r>
                        </m:e>
                      </m:rad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br>
                  <a:rPr lang="en-US" sz="3200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endParaRPr lang="en-US" sz="3200" dirty="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772795"/>
                <a:ext cx="10515600" cy="4871720"/>
              </a:xfrm>
              <a:blipFill>
                <a:blip r:embed="rId3"/>
                <a:stretch>
                  <a:fillRect l="-1507" t="-2503" b="-3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3310890" y="635"/>
            <a:ext cx="4717415" cy="1116330"/>
          </a:xfrm>
          <a:prstGeom prst="flowChartTerminator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TỔNG QUÁT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 Diagonal Corner Rectangle 4"/>
              <p:cNvSpPr/>
              <p:nvPr/>
            </p:nvSpPr>
            <p:spPr>
              <a:xfrm>
                <a:off x="259715" y="1643380"/>
                <a:ext cx="11691620" cy="4959350"/>
              </a:xfrm>
              <a:prstGeom prst="round2DiagRect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indent="-571500" algn="l">
                  <a:buFont typeface="Arial" panose="020B0604020202020204" pitchFamily="34" charset="0"/>
                  <a:buChar char="•"/>
                </a:pP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Với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A, B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B&gt;0, ta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𝐴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𝐵</m:t>
                            </m:r>
                          </m:e>
                        </m:rad>
                      </m:den>
                    </m:f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𝐴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𝐵</m:t>
                            </m:r>
                          </m:e>
                        </m:rad>
                      </m:num>
                      <m:den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𝐵</m:t>
                        </m:r>
                      </m:den>
                    </m:f>
                  </m:oMath>
                </a14:m>
                <a:endParaRPr lang="en-US" sz="4000" i="1" dirty="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571500" indent="-571500" algn="l">
                  <a:buFont typeface="Arial" panose="020B0604020202020204" pitchFamily="34" charset="0"/>
                  <a:buChar char="•"/>
                </a:pP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Với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A, B, C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mà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≥0, 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𝐴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≠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𝐵</m:t>
                        </m:r>
                      </m:e>
                      <m:sup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, </a:t>
                </a:r>
              </a:p>
              <a:p>
                <a:pPr algn="l"/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	ta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có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𝐴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𝐵</m:t>
                        </m:r>
                      </m:den>
                    </m:f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𝐴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𝐵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)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𝐴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𝐴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𝐵</m:t>
                        </m:r>
                      </m:den>
                    </m:f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𝐴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𝐵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)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𝐴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</a:p>
              <a:p>
                <a:pPr marL="571500" indent="-571500" algn="l">
                  <a:buFont typeface="Arial" panose="020B0604020202020204" pitchFamily="34" charset="0"/>
                  <a:buChar char="•"/>
                </a:pP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Với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các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biểu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thức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A, B, C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mà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A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≥0,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𝐵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≥0, 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𝐴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≠</m:t>
                    </m:r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𝐵</m:t>
                    </m:r>
                  </m:oMath>
                </a14:m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, ta </a:t>
                </a:r>
                <a:r>
                  <a:rPr lang="en-US" sz="4000" i="1" dirty="0" err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có</a:t>
                </a:r>
                <a:r>
                  <a:rPr lang="en-US" sz="4000" i="1" dirty="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𝐴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𝐵</m:t>
                            </m:r>
                          </m:e>
                        </m:rad>
                      </m:den>
                    </m:f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𝐴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𝐵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)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𝐴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𝐵</m:t>
                        </m:r>
                      </m:den>
                    </m:f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; 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𝐴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𝐵</m:t>
                            </m:r>
                          </m:e>
                        </m:rad>
                      </m:den>
                    </m:f>
                    <m:r>
                      <a:rPr lang="en-US" sz="40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𝐴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𝐵</m:t>
                            </m:r>
                          </m:e>
                        </m:rad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)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𝐴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𝐵</m:t>
                        </m:r>
                      </m:den>
                    </m:f>
                  </m:oMath>
                </a14:m>
                <a:endParaRPr lang="en-US" sz="4000" i="1" dirty="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indent="0" algn="l">
                  <a:buFont typeface="Arial" panose="020B0604020202020204" pitchFamily="34" charset="0"/>
                  <a:buNone/>
                </a:pPr>
                <a:endParaRPr lang="en-US" sz="4000" i="1" dirty="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5" name="Round Diagonal Corner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5" y="1643380"/>
                <a:ext cx="11691620" cy="4959350"/>
              </a:xfrm>
              <a:prstGeom prst="round2Diag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own Arrow 1"/>
          <p:cNvSpPr/>
          <p:nvPr/>
        </p:nvSpPr>
        <p:spPr>
          <a:xfrm>
            <a:off x="5579110" y="983615"/>
            <a:ext cx="383540" cy="660400"/>
          </a:xfrm>
          <a:prstGeom prst="down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2" grpId="0" animBg="1"/>
      <p:bldP spid="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160020" y="0"/>
                <a:ext cx="11193780" cy="136334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sz="320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Ví dụ 2: </a:t>
                </a:r>
                <a:br>
                  <a:rPr lang="en-US" sz="320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</a:br>
                <a:r>
                  <a:rPr lang="en-US" sz="320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Trục căn thức ở mẫu của các biểu thức:  a)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  <a:sym typeface="+mn-ea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5</m:t>
                            </m:r>
                          </m:e>
                        </m:rad>
                      </m:den>
                    </m:f>
                    <m:r>
                      <a:rPr lang="en-US" sz="4000" i="1">
                        <a:solidFill>
                          <a:srgbClr val="0070C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    </m:t>
                    </m:r>
                  </m:oMath>
                </a14:m>
                <a:r>
                  <a:rPr lang="en-US" sz="3200" i="1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3−2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endParaRPr lang="en-US" sz="4000" i="1">
                  <a:solidFill>
                    <a:srgbClr val="0070C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" y="0"/>
                <a:ext cx="11193780" cy="1363345"/>
              </a:xfrm>
              <a:prstGeom prst="roundRect">
                <a:avLst/>
              </a:prstGeom>
              <a:blipFill rotWithShape="1">
                <a:blip r:embed="rId2"/>
                <a:stretch>
                  <a:fillRect l="-57" t="-652" r="-57" b="-699"/>
                </a:stretch>
              </a:blip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1321904" y="1452244"/>
                <a:ext cx="10391306" cy="5405755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3200" dirty="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algn="l"/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Giải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</a:p>
              <a:p>
                <a:pPr algn="l"/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a)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Nhân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cả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tử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của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lấy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căn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với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0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, ta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được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num>
                        <m:den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5</m:t>
                              </m:r>
                            </m:e>
                          </m:rad>
                        </m:den>
                      </m:f>
                      <m:r>
                        <a:rPr lang="en-US" sz="30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  <a:cs typeface="Cambria Math" panose="02040503050406030204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30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</a:rPr>
                                        <m:t>5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0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3.5</m:t>
                          </m:r>
                        </m:den>
                      </m:f>
                      <m:r>
                        <a:rPr lang="en-US" sz="30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000" i="1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/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b)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liên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hợp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của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là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charset="0"/>
                        <a:cs typeface="Cambria Math" panose="02040503050406030204" charset="0"/>
                      </a:rPr>
                      <m:t>3+2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.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Nhân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cả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tử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mẫu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của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biểu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thức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đã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cho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với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charset="0"/>
                        <a:cs typeface="Cambria Math" panose="02040503050406030204" charset="0"/>
                      </a:rPr>
                      <m:t>3+2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, ta </a:t>
                </a:r>
                <a:r>
                  <a:rPr lang="en-US" sz="3000" dirty="0" err="1">
                    <a:latin typeface="Times New Roman" panose="02020603050405020304" charset="0"/>
                    <a:cs typeface="Times New Roman" panose="02020603050405020304" charset="0"/>
                  </a:rPr>
                  <a:t>được</a:t>
                </a:r>
                <a:r>
                  <a:rPr lang="en-US" sz="3000" dirty="0"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3−2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30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𝑎</m:t>
                          </m:r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(3+2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)</m:t>
                          </m:r>
                        </m:num>
                        <m:den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(3−2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)(3+2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)</m:t>
                          </m:r>
                        </m:den>
                      </m:f>
                      <m:r>
                        <a:rPr lang="en-US" sz="30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𝑎</m:t>
                          </m:r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(3+2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3000" i="1">
                                          <a:latin typeface="Cambria Math" panose="02040503050406030204" pitchFamily="18" charset="0"/>
                                          <a:cs typeface="Cambria Math" panose="02040503050406030204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30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0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𝑎</m:t>
                          </m:r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(3+2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)</m:t>
                          </m:r>
                        </m:num>
                        <m:den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9−8</m:t>
                          </m:r>
                        </m:den>
                      </m:f>
                      <m:r>
                        <a:rPr lang="en-US" sz="3000" i="1">
                          <a:latin typeface="Cambria Math" panose="02040503050406030204" charset="0"/>
                          <a:cs typeface="Cambria Math" panose="02040503050406030204" charset="0"/>
                        </a:rPr>
                        <m:t>=(3+2</m:t>
                      </m:r>
                      <m:rad>
                        <m:radPr>
                          <m:degHide m:val="on"/>
                          <m:ctrlPr>
                            <a:rPr lang="en-US" sz="3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r>
                            <a:rPr lang="en-US" sz="3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e>
                      </m:rad>
                      <m:r>
                        <a:rPr lang="en-US" sz="3000" i="1">
                          <a:latin typeface="Cambria Math" panose="02040503050406030204" charset="0"/>
                          <a:cs typeface="Cambria Math" panose="02040503050406030204" charset="0"/>
                        </a:rPr>
                        <m:t>)</m:t>
                      </m:r>
                      <m:r>
                        <a:rPr lang="en-US" sz="3000" i="1">
                          <a:latin typeface="Cambria Math" panose="02040503050406030204" charset="0"/>
                          <a:cs typeface="Cambria Math" panose="02040503050406030204" charset="0"/>
                        </a:rPr>
                        <m:t>𝑎</m:t>
                      </m:r>
                    </m:oMath>
                  </m:oMathPara>
                </a14:m>
                <a:endParaRPr lang="en-US" sz="3000" i="1" dirty="0">
                  <a:solidFill>
                    <a:schemeClr val="bg1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algn="l"/>
                <a:endParaRPr lang="en-US" sz="3000" i="1" dirty="0">
                  <a:solidFill>
                    <a:schemeClr val="bg1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904" y="1452244"/>
                <a:ext cx="10391306" cy="5405755"/>
              </a:xfrm>
              <a:prstGeom prst="flowChartAlternateProcess">
                <a:avLst/>
              </a:prstGeom>
              <a:blipFill>
                <a:blip r:embed="rId3"/>
                <a:stretch>
                  <a:fillRect t="-1800" b="-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8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2506345"/>
            <a:ext cx="220980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9503410" y="4959985"/>
            <a:ext cx="2883535" cy="2821940"/>
          </a:xfrm>
          <a:prstGeom prst="rect">
            <a:avLst/>
          </a:prstGeom>
        </p:spPr>
      </p:pic>
      <p:grpSp>
        <p:nvGrpSpPr>
          <p:cNvPr id="23" name="Google Shape;1105;p63"/>
          <p:cNvGrpSpPr/>
          <p:nvPr/>
        </p:nvGrpSpPr>
        <p:grpSpPr>
          <a:xfrm>
            <a:off x="795130" y="2412399"/>
            <a:ext cx="10863470" cy="2827020"/>
            <a:chOff x="3864422" y="3009914"/>
            <a:chExt cx="13356863" cy="4565184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3864422" y="3009914"/>
              <a:ext cx="13356863" cy="456518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6086968" y="3507292"/>
              <a:ext cx="10925360" cy="969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6" rIns="60950" bIns="30466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endParaRPr sz="2535" b="1" i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48000" y="829209"/>
            <a:ext cx="6146800" cy="1492885"/>
            <a:chOff x="5272240" y="-328111"/>
            <a:chExt cx="9220200" cy="2239328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953" y="-328111"/>
              <a:ext cx="8540115" cy="22393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ĐÁP ÁN</a:t>
              </a: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36660" y="181019"/>
            <a:ext cx="1263081" cy="1307199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3530" y="4445601"/>
            <a:ext cx="2922184" cy="27432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38342" y="481113"/>
            <a:ext cx="2017853" cy="18412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"/>
              <p:cNvSpPr txBox="1"/>
              <p:nvPr/>
            </p:nvSpPr>
            <p:spPr>
              <a:xfrm>
                <a:off x="1162878" y="2735960"/>
                <a:ext cx="10108096" cy="201485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charset="0"/>
                          <a:cs typeface="Cambria Math" panose="02040503050406030204" charset="0"/>
                        </a:rPr>
                        <m:t>𝑉𝑇</m:t>
                      </m:r>
                      <m:r>
                        <a:rPr lang="en-US" sz="4000" i="1" smtClean="0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𝑏</m:t>
                          </m:r>
                        </m:e>
                      </m:rad>
                      <m:r>
                        <a:rPr lang="en-US" sz="40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charset="0"/>
                          <a:cs typeface="Cambria Math" panose="02040503050406030204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𝑏</m:t>
                          </m:r>
                        </m:e>
                      </m:rad>
                      <m:r>
                        <a:rPr lang="en-US" sz="40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dPr>
                        <m:e>
                          <m:r>
                            <a:rPr lang="en-US" sz="4000" i="1" smtClean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𝑎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  <a:cs typeface="Cambria Math" panose="02040503050406030204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𝑏</m:t>
                          </m:r>
                        </m:e>
                      </m:rad>
                      <m:r>
                        <a:rPr lang="en-US" sz="40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charset="0"/>
                          <a:cs typeface="Cambria Math" panose="02040503050406030204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𝑏</m:t>
                          </m:r>
                        </m:e>
                      </m:rad>
                      <m:r>
                        <a:rPr lang="en-US" sz="4000" b="0" i="1" smtClean="0">
                          <a:latin typeface="Cambria Math" panose="02040503050406030204" pitchFamily="18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charset="0"/>
                          <a:cs typeface="Cambria Math" panose="02040503050406030204" charset="0"/>
                        </a:rPr>
                        <m:t>𝑉𝑃</m:t>
                      </m:r>
                    </m:oMath>
                  </m:oMathPara>
                </a14:m>
                <a:endParaRPr lang="en-US" sz="4000" i="1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/>
                <a:r>
                  <a:rPr lang="en-US" sz="4000" i="1" dirty="0" err="1">
                    <a:latin typeface="Cambria Math" panose="02040503050406030204" charset="0"/>
                    <a:cs typeface="Cambria Math" panose="02040503050406030204" charset="0"/>
                  </a:rPr>
                  <a:t>Vì</a:t>
                </a:r>
                <a:r>
                  <a:rPr lang="en-US" sz="4000" i="1" dirty="0">
                    <a:latin typeface="Cambria Math" panose="02040503050406030204" charset="0"/>
                    <a:cs typeface="Cambria Math" panose="0204050305040603020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charset="0"/>
                        <a:cs typeface="Cambria Math" panose="02040503050406030204" charset="0"/>
                      </a:rPr>
                      <m:t>≥0.</m:t>
                    </m:r>
                  </m:oMath>
                </a14:m>
                <a:endParaRPr lang="en-US" sz="4000" i="1" dirty="0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/>
                <a:r>
                  <a:rPr lang="en-US" sz="4000" i="1" dirty="0" err="1">
                    <a:latin typeface="Cambria Math" panose="02040503050406030204" charset="0"/>
                    <a:cs typeface="Cambria Math" panose="02040503050406030204" charset="0"/>
                  </a:rPr>
                  <a:t>Vậy</a:t>
                </a:r>
                <a:r>
                  <a:rPr lang="en-US" sz="4000" i="1" dirty="0">
                    <a:latin typeface="Cambria Math" panose="02040503050406030204" charset="0"/>
                    <a:cs typeface="Cambria Math" panose="02040503050406030204" charset="0"/>
                  </a:rPr>
                  <a:t> </a:t>
                </a:r>
                <a:r>
                  <a:rPr lang="en-US" sz="4000" i="1" dirty="0" err="1">
                    <a:latin typeface="Cambria Math" panose="02040503050406030204" charset="0"/>
                    <a:cs typeface="Cambria Math" panose="02040503050406030204" charset="0"/>
                  </a:rPr>
                  <a:t>đẳng</a:t>
                </a:r>
                <a:r>
                  <a:rPr lang="en-US" sz="4000" i="1" dirty="0">
                    <a:latin typeface="Cambria Math" panose="02040503050406030204" charset="0"/>
                    <a:cs typeface="Cambria Math" panose="02040503050406030204" charset="0"/>
                  </a:rPr>
                  <a:t> </a:t>
                </a:r>
                <a:r>
                  <a:rPr lang="en-US" sz="4000" i="1" dirty="0" err="1">
                    <a:latin typeface="Cambria Math" panose="02040503050406030204" charset="0"/>
                    <a:cs typeface="Cambria Math" panose="02040503050406030204" charset="0"/>
                  </a:rPr>
                  <a:t>thức</a:t>
                </a:r>
                <a:r>
                  <a:rPr lang="en-US" sz="4000" i="1" dirty="0">
                    <a:latin typeface="Cambria Math" panose="02040503050406030204" charset="0"/>
                    <a:cs typeface="Cambria Math" panose="02040503050406030204" charset="0"/>
                  </a:rPr>
                  <a:t> </a:t>
                </a:r>
                <a:r>
                  <a:rPr lang="en-US" sz="4000" i="1" dirty="0" err="1">
                    <a:latin typeface="Cambria Math" panose="02040503050406030204" charset="0"/>
                    <a:cs typeface="Cambria Math" panose="02040503050406030204" charset="0"/>
                  </a:rPr>
                  <a:t>được</a:t>
                </a:r>
                <a:r>
                  <a:rPr lang="en-US" sz="4000" i="1" dirty="0">
                    <a:latin typeface="Cambria Math" panose="02040503050406030204" charset="0"/>
                    <a:cs typeface="Cambria Math" panose="02040503050406030204" charset="0"/>
                  </a:rPr>
                  <a:t> </a:t>
                </a:r>
                <a:r>
                  <a:rPr lang="en-US" sz="4000" i="1" dirty="0" err="1">
                    <a:latin typeface="Cambria Math" panose="02040503050406030204" charset="0"/>
                    <a:cs typeface="Cambria Math" panose="02040503050406030204" charset="0"/>
                  </a:rPr>
                  <a:t>chứng</a:t>
                </a:r>
                <a:r>
                  <a:rPr lang="en-US" sz="4000" i="1" dirty="0">
                    <a:latin typeface="Cambria Math" panose="02040503050406030204" charset="0"/>
                    <a:cs typeface="Cambria Math" panose="02040503050406030204" charset="0"/>
                  </a:rPr>
                  <a:t> </a:t>
                </a:r>
                <a:r>
                  <a:rPr lang="en-US" sz="4000" i="1" dirty="0" err="1">
                    <a:latin typeface="Cambria Math" panose="02040503050406030204" charset="0"/>
                    <a:cs typeface="Cambria Math" panose="02040503050406030204" charset="0"/>
                  </a:rPr>
                  <a:t>minh</a:t>
                </a:r>
                <a:r>
                  <a:rPr lang="en-US" sz="4000" i="1" dirty="0">
                    <a:latin typeface="Cambria Math" panose="02040503050406030204" charset="0"/>
                    <a:cs typeface="Cambria Math" panose="0204050305040603020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 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878" y="2735960"/>
                <a:ext cx="10108096" cy="2014855"/>
              </a:xfrm>
              <a:prstGeom prst="rect">
                <a:avLst/>
              </a:prstGeom>
              <a:blipFill>
                <a:blip r:embed="rId6"/>
                <a:stretch>
                  <a:fillRect l="-2171" b="-1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62292" y="126973"/>
            <a:ext cx="11067415" cy="222694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4. RÚT GỌN BIỂU THỨC CHỨA CĂN BẬC HAI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5038" y="2463248"/>
            <a:ext cx="296862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599661" y="85090"/>
                <a:ext cx="10383520" cy="230822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 sz="3200" dirty="0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endParaRPr lang="en-US" sz="3200" dirty="0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Ví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dụ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6: </a:t>
                </a:r>
                <a:b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</a:b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Rút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gọn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biểu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thức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𝐴</m:t>
                      </m:r>
                      <m:r>
                        <a:rPr lang="en-US" sz="3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  <a:sym typeface="+mn-ea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3</m:t>
                          </m:r>
                        </m:e>
                      </m:rad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75</m:t>
                          </m:r>
                        </m:e>
                      </m:rad>
                      <m:r>
                        <a:rPr lang="en-US" sz="3200" i="1">
                          <a:solidFill>
                            <a:srgbClr val="0070C0"/>
                          </a:solidFill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1−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3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3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70C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3200" dirty="0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endParaRPr lang="en-US" sz="3200" i="1" dirty="0">
                  <a:solidFill>
                    <a:srgbClr val="0070C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algn="l"/>
                <a:r>
                  <a:rPr lang="en-US" sz="3200" i="1" dirty="0">
                    <a:solidFill>
                      <a:srgbClr val="0070C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			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61" y="85090"/>
                <a:ext cx="10383520" cy="2308225"/>
              </a:xfrm>
              <a:prstGeom prst="roundRect">
                <a:avLst/>
              </a:prstGeom>
              <a:blipFill>
                <a:blip r:embed="rId2"/>
                <a:stretch>
                  <a:fillRect l="-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599661" y="2641379"/>
                <a:ext cx="7004050" cy="3912870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sz="3200" dirty="0" err="1">
                    <a:latin typeface="Times New Roman" panose="02020603050405020304" charset="0"/>
                    <a:cs typeface="Times New Roman" panose="02020603050405020304" charset="0"/>
                  </a:rPr>
                  <a:t>Giải</a:t>
                </a:r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  <a:br>
                  <a:rPr lang="en-US" sz="3200" dirty="0"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200" dirty="0" err="1">
                    <a:latin typeface="Times New Roman" panose="02020603050405020304" charset="0"/>
                    <a:cs typeface="Times New Roman" panose="02020603050405020304" charset="0"/>
                  </a:rPr>
                  <a:t>Đưa</a:t>
                </a:r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latin typeface="Times New Roman" panose="02020603050405020304" charset="0"/>
                    <a:cs typeface="Times New Roman" panose="02020603050405020304" charset="0"/>
                  </a:rPr>
                  <a:t>thừa</a:t>
                </a:r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latin typeface="Times New Roman" panose="02020603050405020304" charset="0"/>
                    <a:cs typeface="Times New Roman" panose="02020603050405020304" charset="0"/>
                  </a:rPr>
                  <a:t>số</a:t>
                </a:r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</a:rPr>
                  <a:t> ra </a:t>
                </a:r>
                <a:r>
                  <a:rPr lang="en-US" sz="3200" dirty="0" err="1">
                    <a:latin typeface="Times New Roman" panose="02020603050405020304" charset="0"/>
                    <a:cs typeface="Times New Roman" panose="02020603050405020304" charset="0"/>
                  </a:rPr>
                  <a:t>ngoài</a:t>
                </a:r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latin typeface="Times New Roman" panose="02020603050405020304" charset="0"/>
                    <a:cs typeface="Times New Roman" panose="02020603050405020304" charset="0"/>
                  </a:rPr>
                  <a:t>dấu</a:t>
                </a:r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200" dirty="0" err="1">
                    <a:latin typeface="Times New Roman" panose="02020603050405020304" charset="0"/>
                    <a:cs typeface="Times New Roman" panose="02020603050405020304" charset="0"/>
                  </a:rPr>
                  <a:t>căn</a:t>
                </a:r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</a:rPr>
                  <a:t>, ta </a:t>
                </a:r>
                <a:r>
                  <a:rPr lang="en-US" sz="3200" dirty="0" err="1">
                    <a:latin typeface="Times New Roman" panose="02020603050405020304" charset="0"/>
                    <a:cs typeface="Times New Roman" panose="02020603050405020304" charset="0"/>
                  </a:rPr>
                  <a:t>có</a:t>
                </a:r>
                <a:r>
                  <a:rPr lang="en-US" sz="3200" dirty="0">
                    <a:latin typeface="Times New Roman" panose="02020603050405020304" charset="0"/>
                    <a:cs typeface="Times New Roman" panose="02020603050405020304" charset="0"/>
                  </a:rPr>
                  <a:t>:</a:t>
                </a:r>
              </a:p>
              <a:p>
                <a:pPr algn="l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75</m:t>
                        </m:r>
                      </m:e>
                    </m:rad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3.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=5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charset="0"/>
                    <a:ea typeface="MS Mincho" charset="0"/>
                    <a:cs typeface="Times New Roman" panose="02020603050405020304" charset="0"/>
                  </a:rPr>
                  <a:t>;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MS Mincho" charset="0"/>
                                      <a:cs typeface="Cambria Math" panose="0204050305040603020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charset="0"/>
                                      <a:ea typeface="MS Mincho" charset="0"/>
                                      <a:cs typeface="Cambria Math" panose="02040503050406030204" charset="0"/>
                                    </a:rPr>
                                    <m:t>1−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MS Mincho" charset="0"/>
                                          <a:cs typeface="Cambria Math" panose="02040503050406030204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charset="0"/>
                                          <a:ea typeface="MS Mincho" charset="0"/>
                                          <a:cs typeface="Cambria Math" panose="02040503050406030204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1−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3</m:t>
                              </m:r>
                            </m:e>
                          </m:rad>
                        </m:e>
                      </m:d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3</m:t>
                          </m:r>
                        </m:e>
                      </m:rad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−1</m:t>
                      </m:r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algn="l"/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charset="0"/>
                    <a:ea typeface="MS Mincho" charset="0"/>
                    <a:cs typeface="Times New Roman" panose="02020603050405020304" charset="0"/>
                  </a:rPr>
                  <a:t>Do </a:t>
                </a:r>
                <a:r>
                  <a:rPr lang="en-US" sz="3200" i="1" dirty="0" err="1">
                    <a:solidFill>
                      <a:schemeClr val="bg1"/>
                    </a:solidFill>
                    <a:latin typeface="Times New Roman" panose="02020603050405020304" charset="0"/>
                    <a:ea typeface="MS Mincho" charset="0"/>
                    <a:cs typeface="Times New Roman" panose="02020603050405020304" charset="0"/>
                  </a:rPr>
                  <a:t>đó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charset="0"/>
                    <a:ea typeface="MS Mincho" charset="0"/>
                    <a:cs typeface="Times New Roman" panose="02020603050405020304" charset="0"/>
                  </a:rPr>
                  <a:t>: </a:t>
                </a:r>
              </a:p>
              <a:p>
                <a:pPr algn="l"/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charset="0"/>
                    <a:ea typeface="MS Mincho" charset="0"/>
                    <a:cs typeface="Times New Roman" panose="02020603050405020304" charset="0"/>
                  </a:rPr>
                  <a:t>A=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e>
                    </m:rad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−5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e>
                    </m:rad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e>
                    </m:rad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−1=−1−2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charset="0"/>
                  <a:ea typeface="MS Mincho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61" y="2641379"/>
                <a:ext cx="7004050" cy="3912870"/>
              </a:xfrm>
              <a:prstGeom prst="flowChartAlternateProcess">
                <a:avLst/>
              </a:prstGeom>
              <a:blipFill>
                <a:blip r:embed="rId3"/>
                <a:stretch>
                  <a:fillRect b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03711" y="5166995"/>
            <a:ext cx="4588289" cy="1691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77829" y="1253603"/>
            <a:ext cx="6778627" cy="1413396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753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en-US" sz="4665" b="1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"Hộp quà bí mật"</a:t>
              </a:r>
              <a:endParaRPr kumimoji="0" lang="en-US" sz="4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charset="0"/>
                <a:ea typeface="Cambria Math" panose="0204050305040603020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825" y="4602747"/>
            <a:ext cx="4495549" cy="2256589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4140200"/>
            <a:ext cx="782213" cy="696881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585125">
            <a:off x="10992401" y="3618599"/>
            <a:ext cx="1455907" cy="373242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08999">
            <a:off x="10955981" y="259573"/>
            <a:ext cx="789419" cy="116091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Luật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cách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Người quản trò sẽ bắt nhịp một bài hát, cả lớp sẽ cùng hát theo và cùng chuyền hộp quà đi.</a:t>
            </a:r>
          </a:p>
          <a:p>
            <a:pPr marL="0" indent="0">
              <a:buNone/>
            </a:pPr>
            <a:r>
              <a:rPr lang="en-US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Khi bài hát kết thúc, học sinh nào cầm </a:t>
            </a:r>
            <a:r>
              <a:rPr lang="en-US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hộp quà</a:t>
            </a:r>
            <a:r>
              <a:rPr lang="en-US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trên tay thì sẽ trả lời câu hỏi được để trong </a:t>
            </a:r>
            <a:r>
              <a:rPr lang="en-US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hộp quà</a:t>
            </a:r>
            <a:endParaRPr lang="en-US" sz="36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Nếu trả lời đúng sẽ nhận được quà</a:t>
            </a:r>
          </a:p>
          <a:p>
            <a:pPr marL="0" indent="0">
              <a:buNone/>
            </a:pPr>
            <a:r>
              <a:rPr lang="en-US" sz="3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Nếu trả lời sai sẽ nhường quyền trả lời cho học sinh nào xung phong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863" y="838200"/>
            <a:ext cx="10058400" cy="4135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4092"/>
            <a:ext cx="4064000" cy="392047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9917801" y="377125"/>
            <a:ext cx="1156599" cy="119699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10800" y="5150209"/>
            <a:ext cx="3054807" cy="152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76663" y="1414699"/>
            <a:ext cx="8686800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D93C9-16B2-3C03-8EBA-6066AD12A908}"/>
              </a:ext>
            </a:extLst>
          </p:cNvPr>
          <p:cNvSpPr txBox="1"/>
          <p:nvPr/>
        </p:nvSpPr>
        <p:spPr>
          <a:xfrm>
            <a:off x="3316817" y="3601135"/>
            <a:ext cx="6633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635" cy="678243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63270" y="621665"/>
            <a:ext cx="10666095" cy="23876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lstStyle/>
          <a:p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CHƯƠNG 3. </a:t>
            </a:r>
            <a:b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vi-VN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Căn thức</a:t>
            </a:r>
            <a:br>
              <a:rPr lang="vi-VN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4.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phép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biến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căn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bậc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đại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endParaRPr lang="en-US" sz="4000" i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72745" y="4404995"/>
            <a:ext cx="3035935" cy="366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build="p"/>
      <p:bldP spid="7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304290" y="369858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2306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5" y="2045970"/>
            <a:ext cx="11972290" cy="4626610"/>
            <a:chOff x="5063180" y="-739909"/>
            <a:chExt cx="6747141" cy="4545965"/>
          </a:xfrm>
        </p:grpSpPr>
        <p:sp>
          <p:nvSpPr>
            <p:cNvPr id="5" name="Rounded Rectangle 4"/>
            <p:cNvSpPr/>
            <p:nvPr/>
          </p:nvSpPr>
          <p:spPr>
            <a:xfrm>
              <a:off x="5139811" y="-739909"/>
              <a:ext cx="6670113" cy="4545965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5063180" y="-739909"/>
                  <a:ext cx="6747141" cy="377253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ctr">
                    <a:lnSpc>
                      <a:spcPts val="9600"/>
                    </a:lnSpc>
                  </a:pPr>
                  <a:r>
                    <a:rPr lang="en-US" sz="3600" b="1" i="1" dirty="0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Không sử dụng MTCT, có thể so sánh được hai số </a:t>
                  </a:r>
                  <a:endParaRPr lang="en-US" sz="36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  <a:p>
                  <a:pPr algn="ctr">
                    <a:lnSpc>
                      <a:spcPts val="96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𝒂</m:t>
                        </m:r>
                        <m:r>
                          <a:rPr lang="en-US" sz="3600" b="1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sz="3600" b="1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en-US" sz="3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b="1" i="1" dirty="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𝟐</m:t>
                            </m:r>
                          </m:e>
                        </m:rad>
                        <m:r>
                          <a:rPr lang="en-US" sz="3600" b="1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  <m:r>
                          <a:rPr lang="en-US" sz="3600" b="1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𝒗</m:t>
                        </m:r>
                        <m:r>
                          <a:rPr lang="en-US" sz="3600" b="1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à </m:t>
                        </m:r>
                        <m:r>
                          <a:rPr lang="en-US" sz="3600" b="1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𝒃</m:t>
                        </m:r>
                        <m:r>
                          <a:rPr lang="en-US" sz="3600" b="1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sz="3600" b="1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en-US" sz="3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b="1" i="1" dirty="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𝟑</m:t>
                            </m:r>
                          </m:e>
                        </m:rad>
                      </m:oMath>
                    </m:oMathPara>
                  </a14:m>
                  <a:endParaRPr lang="en-US" sz="3600" b="1" i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  <a:p>
                  <a:pPr algn="ctr">
                    <a:lnSpc>
                      <a:spcPts val="9600"/>
                    </a:lnSpc>
                  </a:pPr>
                  <a:r>
                    <a:rPr lang="en-US" sz="3600" b="1" i="1" dirty="0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hay không? </a:t>
                  </a:r>
                  <a:endParaRPr lang="en-US" sz="36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  <a:p>
                  <a:pPr algn="ctr">
                    <a:lnSpc>
                      <a:spcPts val="9600"/>
                    </a:lnSpc>
                  </a:pPr>
                  <a:endParaRPr lang="en-US" sz="36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3180" y="-739909"/>
                  <a:ext cx="6747141" cy="3772535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35" y="75565"/>
            <a:ext cx="12192635" cy="6782435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280160" y="2292350"/>
            <a:ext cx="10016490" cy="2965450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1. ĐƯA THỪA SỐ RA NGOÀI DẤU CĂN</a:t>
            </a:r>
          </a:p>
          <a:p>
            <a:pPr algn="l"/>
            <a:r>
              <a:rPr lang="en-US" sz="32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2. ĐƯA THỪA SỐ VÀO TRONG DẤU CĂN</a:t>
            </a:r>
          </a:p>
          <a:p>
            <a:pPr algn="l"/>
            <a:r>
              <a:rPr lang="en-US" sz="32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3. TRỤC CĂN THỨC Ở MẪU</a:t>
            </a:r>
          </a:p>
          <a:p>
            <a:pPr algn="l"/>
            <a:r>
              <a:rPr lang="en-US" sz="32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4. RÚT GỌN BIỂU THỨC CHỨA CĂN THỨC BẬC HAI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5730" y="696595"/>
            <a:ext cx="9144000" cy="1322705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NỘI DUNG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37815" y="197457"/>
            <a:ext cx="9264015" cy="140589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ĐƯA THỪA SỐ RA NGOÀI DẤU CĂN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5797" y="2218111"/>
            <a:ext cx="296862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35" y="39370"/>
            <a:ext cx="12192635" cy="678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205105"/>
                <a:ext cx="10515600" cy="1954530"/>
              </a:xfrm>
            </p:spPr>
            <p:txBody>
              <a:bodyPr/>
              <a:lstStyle/>
              <a:p>
                <a:r>
                  <a:rPr lang="en-US" sz="36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Hoạt động 1: </a:t>
                </a:r>
                <a:br>
                  <a:rPr lang="en-US" sz="36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</a:br>
                <a:r>
                  <a:rPr lang="en-US" sz="36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Tính và so sánh</a:t>
                </a:r>
                <a:r>
                  <a:rPr lang="en-US" sz="36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(−3)</m:t>
                        </m:r>
                        <m:r>
                          <a:rPr lang="en-US" sz="3600" i="1" baseline="30000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.25</m:t>
                        </m:r>
                      </m:e>
                    </m:rad>
                  </m:oMath>
                </a14:m>
                <a:r>
                  <a:rPr lang="en-US" sz="36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với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−3</m:t>
                        </m:r>
                      </m:e>
                    </m:d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25</m:t>
                        </m:r>
                      </m:e>
                    </m:rad>
                  </m:oMath>
                </a14:m>
                <a:r>
                  <a:rPr lang="en-US" sz="36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205105"/>
                <a:ext cx="10515600" cy="1954530"/>
              </a:xfr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48360" y="1953895"/>
                <a:ext cx="8930005" cy="380936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i="1">
                    <a:solidFill>
                      <a:srgbClr val="FFFF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Giải: </a:t>
                </a:r>
              </a:p>
              <a:p>
                <a:pPr marL="0" indent="0">
                  <a:buNone/>
                </a:pPr>
                <a:r>
                  <a:rPr lang="en-US" sz="3200" i="1">
                    <a:solidFill>
                      <a:srgbClr val="FFFF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Ta có: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       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(−3)</m:t>
                        </m:r>
                        <m:r>
                          <a:rPr lang="en-US" sz="3200" baseline="30000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sz="3200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.25</m:t>
                        </m:r>
                      </m:e>
                    </m:rad>
                    <m:r>
                      <a:rPr lang="en-US" sz="3200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=3.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25</m:t>
                        </m:r>
                      </m:e>
                    </m:rad>
                    <m:r>
                      <a:rPr lang="en-US" sz="3200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</m:oMath>
                </a14:m>
                <a:r>
                  <a:rPr lang="en-US" sz="3200">
                    <a:solidFill>
                      <a:srgbClr val="FFFF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3.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5</m:t>
                        </m:r>
                        <m:r>
                          <a:rPr lang="en-US" sz="3200" baseline="30000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>
                    <a:solidFill>
                      <a:srgbClr val="FFFF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=3.5=15</a:t>
                </a:r>
                <a:endParaRPr lang="en-US" sz="3200" i="1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sz="3200" i="1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−3</m:t>
                          </m:r>
                        </m:e>
                      </m:d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25</m:t>
                          </m:r>
                        </m:e>
                      </m:rad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sz="3200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3.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5</m:t>
                          </m:r>
                          <m:r>
                            <a:rPr lang="en-US" sz="3200" i="1" baseline="30000">
                              <a:solidFill>
                                <a:srgbClr val="FFFF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e>
                      </m:rad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=3.5=15</m:t>
                      </m:r>
                    </m:oMath>
                  </m:oMathPara>
                </a14:m>
                <a:endParaRPr lang="en-US" sz="3200" i="1">
                  <a:solidFill>
                    <a:srgbClr val="FFFF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endParaRPr lang="en-US" sz="3200" i="1">
                  <a:solidFill>
                    <a:srgbClr val="FFFF0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marL="0" indent="0">
                  <a:buNone/>
                </a:pPr>
                <a:r>
                  <a:rPr lang="en-US" sz="3200" i="1">
                    <a:solidFill>
                      <a:srgbClr val="FFFF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Do đó: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(−3)</m:t>
                        </m:r>
                        <m:r>
                          <a:rPr lang="en-US" sz="3200" i="1" baseline="30000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.25</m:t>
                        </m:r>
                      </m:e>
                    </m:rad>
                  </m:oMath>
                </a14:m>
                <a:r>
                  <a:rPr lang="en-US" sz="32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  <a:sym typeface="+mn-ea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−3</m:t>
                        </m:r>
                      </m:e>
                    </m:d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25</m:t>
                        </m:r>
                      </m:e>
                    </m:rad>
                    <m:r>
                      <a:rPr lang="en-US" sz="32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 </m:t>
                    </m:r>
                  </m:oMath>
                </a14:m>
                <a:endParaRPr lang="en-US" sz="3200">
                  <a:solidFill>
                    <a:srgbClr val="FFFF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0" indent="0">
                  <a:buNone/>
                </a:pPr>
                <a:endParaRPr lang="en-US" sz="3200" i="1">
                  <a:solidFill>
                    <a:srgbClr val="FFFF0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360" y="1953895"/>
                <a:ext cx="8930005" cy="3809365"/>
              </a:xfrm>
              <a:blipFill rotWithShape="1">
                <a:blip r:embed="rId5"/>
                <a:stretch>
                  <a:fillRect b="-380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3310890" y="339725"/>
            <a:ext cx="4717415" cy="1245870"/>
          </a:xfrm>
          <a:prstGeom prst="flowChartTerminator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TỔNG QUÁT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 Diagonal Corner Rectangle 4"/>
              <p:cNvSpPr/>
              <p:nvPr/>
            </p:nvSpPr>
            <p:spPr>
              <a:xfrm>
                <a:off x="1362075" y="2234565"/>
                <a:ext cx="9316720" cy="1736090"/>
              </a:xfrm>
              <a:prstGeom prst="round2DiagRect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Nếu </a:t>
                </a:r>
                <a:r>
                  <a:rPr lang="en-US" sz="44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r>
                  <a:rPr lang="en-US" sz="44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là một số, </a:t>
                </a:r>
                <a:r>
                  <a:rPr lang="en-US" sz="4400" i="1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</a:t>
                </a:r>
                <a:r>
                  <a:rPr lang="en-US" sz="44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là một số không âm thì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𝑎</m:t>
                        </m:r>
                        <m:r>
                          <a:rPr lang="en-US" sz="4400" i="1" baseline="30000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e>
                    </m:rad>
                    <m:r>
                      <a:rPr lang="en-US" sz="44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.</m:t>
                    </m:r>
                    <m:r>
                      <a:rPr lang="en-US" sz="44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𝑏</m:t>
                    </m:r>
                    <m:r>
                      <a:rPr lang="en-US" sz="4400" i="1">
                        <a:solidFill>
                          <a:srgbClr val="FFFF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𝑎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srgbClr val="FFFF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4400">
                    <a:solidFill>
                      <a:srgbClr val="FFFF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ound Diagonal Corner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75" y="2234565"/>
                <a:ext cx="9316720" cy="1736090"/>
              </a:xfrm>
              <a:prstGeom prst="round2DiagRect">
                <a:avLst/>
              </a:prstGeom>
              <a:blipFill rotWithShape="1">
                <a:blip r:embed="rId2"/>
                <a:stretch>
                  <a:fillRect l="-68" t="-366" r="-68" b="-366"/>
                </a:stretch>
              </a:blip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1319530" y="4780915"/>
            <a:ext cx="9403080" cy="1139190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Chú ý: Phép biến đổi trên gọi là phép đưa thừa số ra ngoài dấu căn.</a:t>
            </a:r>
          </a:p>
        </p:txBody>
      </p:sp>
      <p:sp>
        <p:nvSpPr>
          <p:cNvPr id="2" name="Down Arrow 1"/>
          <p:cNvSpPr/>
          <p:nvPr/>
        </p:nvSpPr>
        <p:spPr>
          <a:xfrm>
            <a:off x="5579110" y="1553845"/>
            <a:ext cx="383540" cy="660400"/>
          </a:xfrm>
          <a:prstGeom prst="down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1573</Words>
  <Application>Microsoft Office PowerPoint</Application>
  <PresentationFormat>Widescreen</PresentationFormat>
  <Paragraphs>126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Times New Roman</vt:lpstr>
      <vt:lpstr>Office Theme</vt:lpstr>
      <vt:lpstr>CHÀO MỪNG CÁC EM  ĐẾN VỚI BÀI HỌC HÔM NAY!</vt:lpstr>
      <vt:lpstr>PowerPoint Presentation</vt:lpstr>
      <vt:lpstr>PowerPoint Presentation</vt:lpstr>
      <vt:lpstr>CHƯƠNG 3.  Căn thức </vt:lpstr>
      <vt:lpstr>PowerPoint Presentation</vt:lpstr>
      <vt:lpstr>NỘI DUNG BÀI HỌC</vt:lpstr>
      <vt:lpstr>PowerPoint Presentation</vt:lpstr>
      <vt:lpstr>Hoạt động 1:  Tính và so sánh √((-3)2.25) với |-3|.√25.</vt:lpstr>
      <vt:lpstr>PowerPoint Presentation</vt:lpstr>
      <vt:lpstr>PowerPoint Presentation</vt:lpstr>
      <vt:lpstr>Thực hành1. Đưa thừa số ra ngoài dấu căn:</vt:lpstr>
      <vt:lpstr>PowerPoint Presentation</vt:lpstr>
      <vt:lpstr>PowerPoint Presentation</vt:lpstr>
      <vt:lpstr>Thực hành 2: Khử mẫu của biểu thức lấy căn: √(3/5)</vt:lpstr>
      <vt:lpstr>PowerPoint Presentation</vt:lpstr>
      <vt:lpstr>PowerPoint Presentation</vt:lpstr>
      <vt:lpstr>Hoạt động 2:  Tính và so sánh :   5.√4  với √(5^2.4).   </vt:lpstr>
      <vt:lpstr>PowerPoint Presentation</vt:lpstr>
      <vt:lpstr>PowerPoint Presentation</vt:lpstr>
      <vt:lpstr>Thực hành 3: Đưa thừa số vào trong dấu căn  a)3√5  b)-2√7</vt:lpstr>
      <vt:lpstr>PowerPoint Presentation</vt:lpstr>
      <vt:lpstr>Hoạt động 3: Nhân cả tử và mẫu của biểu thức 3a/(2√2) với √2 và viết biểu thức nhận được dưới dạng không có căn thức ở mẫu.</vt:lpstr>
      <vt:lpstr>Hoạt động 4: Cho hai biểu thức (-2)/(√3+1) và 1/(√3-√2)  Hãy thực hiện các yêu cầu sau để viết các biểu thức đó dưới dạng không có căn thức ở mẫu: a) Xác định biểu thức liên hợp không có căn thức ở mẫu. b) Nhân cả tử và mẫu với biểu thức liên hợp ở mẫu. c) Sử dụng hằng đẳng thức hiệu hai bình phương để rút gọn mẫu của biểu thức nhận được.</vt:lpstr>
      <vt:lpstr>  Hoạt động 4: Cho hai biểu thức (-2)/(√3+1) và 1/(√3-√2)  Hãy thực hiện các yêu cầu sau đề viết các biểu thức đó dưới dạng không có căn thức ở mẫu: a) Xác định biểu thức liên hợp không có căn thức ở mẫu. Biểu thức liên hợp của √3+1 là √3-1 Biểu thức liên hợp của √3-√2 là √3+√2  </vt:lpstr>
      <vt:lpstr>Hoạt động 4: Cho hai biểu thức (-2)/(√3+1) và 1/(√3-√2)  Hãy thực hiện các yêu cầu sau đề viết các biểu thức đó dưới dạng không có căn thức ở mẫu: b) Nhân cả tử và mẫu với biểu thức liên hợp ở mẫu. Nhân cả tử và mẫu với biểu thức liên hợp của mẫu, ta được: (-2)/(√3+1)=(-2(√3-1))/(√3+1)(√3-1)  1/(√3-√2)=(√3+√2)/(√3-√2)(√3+√2)  </vt:lpstr>
      <vt:lpstr>Hoạt động 4: Cho hai biểu thức (-2)/(√3+1) và 1/(√3-√2)  Hãy thực hiện các yêu cầu sau để viết các biểu thức đó dưới dạng không có căn thức ở mẫu: c) Sử dụng hằng đẳng thức hiệu hai bình phương để rút gọn mẫu của biểu thức nhận được. (-2)/(√3+1)=(-2(√3-1))/(√3+1)(√3-1) =(-2(√3-1))/((√3)^2-1^2 )=(-2(√3-1))/(3-1)=(-2(√3-1))/2=-(√3-1)=-√3+1  </vt:lpstr>
      <vt:lpstr>Hoạt động 4: Cho hai biểu thức (-2)/(√3+1) và 1/(√3-√2)  Hãy thực hiện các yêu cầu sau để viết các biểu thức đó dưới dạng không có căn thức ở mẫu: c) Sử dụng hằng đẳng thức hiệu hai bình phương để rút gọn mẫu của biểu thức nhận được. 1/(√3-√2)=(√3+√2)/(√3-√2)(√3+√2) =(√3+√2)/((√3)^2-(√2)^2 )=(√3+√2)/(3-2)=(√3+√2)/1=√3+√2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BÀI HỌC HÔM NAY!</dc:title>
  <dc:creator>VnTeach.Com</dc:creator>
  <cp:keywords>VnTeach.Com</cp:keywords>
  <cp:lastModifiedBy>DUNG NGUYEN</cp:lastModifiedBy>
  <cp:revision>2</cp:revision>
  <dcterms:created xsi:type="dcterms:W3CDTF">2024-06-05T08:20:00Z</dcterms:created>
  <dcterms:modified xsi:type="dcterms:W3CDTF">2024-10-14T07:44:46Z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109FF8B2D7CF458C888BF852E85D0085_11</vt:lpwstr>
  </property>
  <property fmtid="{D5CDD505-2E9C-101B-9397-08002B2CF9AE}" pid="3" name="KSOProductBuildVer">
    <vt:lpwstr>1033-12.2.0.17119</vt:lpwstr>
  </property>
</Properties>
</file>