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1"/>
  </p:notesMasterIdLst>
  <p:sldIdLst>
    <p:sldId id="256" r:id="rId5"/>
    <p:sldId id="257" r:id="rId6"/>
    <p:sldId id="259" r:id="rId7"/>
    <p:sldId id="260" r:id="rId8"/>
    <p:sldId id="262" r:id="rId9"/>
    <p:sldId id="273" r:id="rId10"/>
    <p:sldId id="274" r:id="rId11"/>
    <p:sldId id="261" r:id="rId12"/>
    <p:sldId id="275" r:id="rId13"/>
    <p:sldId id="276" r:id="rId14"/>
    <p:sldId id="277" r:id="rId15"/>
    <p:sldId id="278" r:id="rId16"/>
    <p:sldId id="263" r:id="rId17"/>
    <p:sldId id="265" r:id="rId18"/>
    <p:sldId id="279" r:id="rId19"/>
    <p:sldId id="280" r:id="rId20"/>
    <p:sldId id="281" r:id="rId21"/>
    <p:sldId id="429" r:id="rId22"/>
    <p:sldId id="432" r:id="rId23"/>
    <p:sldId id="435" r:id="rId24"/>
    <p:sldId id="436" r:id="rId25"/>
    <p:sldId id="431" r:id="rId26"/>
    <p:sldId id="268" r:id="rId27"/>
    <p:sldId id="269" r:id="rId28"/>
    <p:sldId id="271" r:id="rId29"/>
    <p:sldId id="272" r:id="rId30"/>
  </p:sldIdLst>
  <p:sldSz cx="12192000" cy="6858000"/>
  <p:notesSz cx="6858000" cy="9144000"/>
  <p:embeddedFontLst>
    <p:embeddedFont>
      <p:font typeface="Cambria Math" panose="02040503050406030204" pitchFamily="18" charset="0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g+TKISDTokyxyqbwrhPLkfeGhRr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92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79"/>
    <p:restoredTop sz="94609"/>
  </p:normalViewPr>
  <p:slideViewPr>
    <p:cSldViewPr snapToGrid="0" showGuides="1">
      <p:cViewPr varScale="1">
        <p:scale>
          <a:sx n="104" d="100"/>
          <a:sy n="104" d="100"/>
        </p:scale>
        <p:origin x="2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customschemas.google.com/relationships/presentationmetadata" Target="meta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46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1-28T09:32:41.516" idx="1">
    <p:pos x="10" y="10"/>
    <p:text/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C1HAPoI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4334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5026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8386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4726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058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0206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154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724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9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228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865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9832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6706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799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40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8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13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03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41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85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89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00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45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90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2024/1/23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53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18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68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82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74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0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81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6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09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77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79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39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39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4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47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4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8-tap-1/1/417/108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4.png"/><Relationship Id="rId5" Type="http://schemas.microsoft.com/office/2007/relationships/media" Target="../media/media4.mp3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8-tap-1/1/417/106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4.png"/><Relationship Id="rId5" Type="http://schemas.microsoft.com/office/2007/relationships/media" Target="../media/media4.mp3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4.png"/><Relationship Id="rId5" Type="http://schemas.microsoft.com/office/2007/relationships/media" Target="../media/media4.mp3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4.png"/><Relationship Id="rId5" Type="http://schemas.microsoft.com/office/2007/relationships/media" Target="../media/media4.mp3"/><Relationship Id="rId10" Type="http://schemas.openxmlformats.org/officeDocument/2006/relationships/notesSlide" Target="../notesSlides/notesSlide2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8-tap-1/1/417/108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facebook.com/hoc10fb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8-tap-1/1/417/10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UTM Avo" panose="02040603050506020204" pitchFamily="18"/>
                <a:sym typeface="Arial"/>
              </a:rPr>
              <a:t>TOÁN 8</a:t>
            </a:r>
            <a:endParaRPr>
              <a:latin typeface="UTM Avo" panose="02040603050506020204" pitchFamily="18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698870" y="646331"/>
            <a:ext cx="9909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/>
                <a:sym typeface="Arial"/>
              </a:rPr>
              <a:t> 1</a:t>
            </a:r>
            <a:endParaRPr sz="2400" b="0" i="0" u="none" strike="noStrike" cap="none" dirty="0">
              <a:solidFill>
                <a:srgbClr val="FFFFFF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3" name="Google Shape;165;p1">
            <a:extLst>
              <a:ext uri="{FF2B5EF4-FFF2-40B4-BE49-F238E27FC236}">
                <a16:creationId xmlns:a16="http://schemas.microsoft.com/office/drawing/2014/main" id="{3D0C4371-6BD8-E039-01C8-D19CC6AAA429}"/>
              </a:ext>
            </a:extLst>
          </p:cNvPr>
          <p:cNvSpPr txBox="1"/>
          <p:nvPr/>
        </p:nvSpPr>
        <p:spPr>
          <a:xfrm>
            <a:off x="616271" y="1990004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Chương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V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Bài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 4: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Hình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bình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hành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</a:rPr>
              <a:t> -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Tiết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 2</a:t>
            </a:r>
            <a:endParaRPr lang="en-US" sz="5400" dirty="0">
              <a:latin typeface="UTM Avo" panose="02040603050506020204" pitchFamily="1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4D816B-CE28-7840-A9E0-F16F1D4DC0B6}"/>
                  </a:ext>
                </a:extLst>
              </p:cNvPr>
              <p:cNvSpPr/>
              <p:nvPr/>
            </p:nvSpPr>
            <p:spPr>
              <a:xfrm>
                <a:off x="797859" y="1732541"/>
                <a:ext cx="10744567" cy="1682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785938" defTabSz="609630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Cho tứ giác ABCD có hai cạnh đối AB và CD song song và bằng nhau, hai đường chéo AC và BD cắt nhau tại O. Chứng minh:</a:t>
                </a:r>
              </a:p>
              <a:p>
                <a:pPr algn="ctr" defTabSz="609630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vi-VN" sz="2400" kern="120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OAB = </a:t>
                </a:r>
                <a14:m>
                  <m:oMath xmlns:m="http://schemas.openxmlformats.org/officeDocument/2006/math">
                    <m:r>
                      <a:rPr lang="en-US" sz="24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vi-VN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OCD;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vi-VN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b) Tứ giác ABCD là hình bình hành.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4D816B-CE28-7840-A9E0-F16F1D4DC0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59" y="1732541"/>
                <a:ext cx="10744567" cy="1682640"/>
              </a:xfrm>
              <a:prstGeom prst="rect">
                <a:avLst/>
              </a:prstGeom>
              <a:blipFill>
                <a:blip r:embed="rId4"/>
                <a:stretch>
                  <a:fillRect l="-826" r="-1063" b="-751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FF19C23-7668-2555-0F2F-F4180ECF1F53}"/>
              </a:ext>
            </a:extLst>
          </p:cNvPr>
          <p:cNvGrpSpPr/>
          <p:nvPr/>
        </p:nvGrpSpPr>
        <p:grpSpPr>
          <a:xfrm>
            <a:off x="797859" y="1732541"/>
            <a:ext cx="1735479" cy="537816"/>
            <a:chOff x="2860918" y="805336"/>
            <a:chExt cx="3352800" cy="121396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" name="Flowchart: Terminator 22">
              <a:extLst>
                <a:ext uri="{FF2B5EF4-FFF2-40B4-BE49-F238E27FC236}">
                  <a16:creationId xmlns:a16="http://schemas.microsoft.com/office/drawing/2014/main" id="{62B8B7E1-E7BB-47DE-F5C4-6E44F7BF5810}"/>
                </a:ext>
              </a:extLst>
            </p:cNvPr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 w="25400" cap="flat" cmpd="sng" algn="ctr">
              <a:solidFill>
                <a:srgbClr val="4BACC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EBA4EE-A980-C89F-3376-85D0C4D725E1}"/>
                </a:ext>
              </a:extLst>
            </p:cNvPr>
            <p:cNvSpPr/>
            <p:nvPr/>
          </p:nvSpPr>
          <p:spPr>
            <a:xfrm>
              <a:off x="3434601" y="924785"/>
              <a:ext cx="2205431" cy="86562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9CC7208-9AD0-AA57-BD64-F711363C83DD}"/>
              </a:ext>
            </a:extLst>
          </p:cNvPr>
          <p:cNvSpPr/>
          <p:nvPr/>
        </p:nvSpPr>
        <p:spPr>
          <a:xfrm>
            <a:off x="5627762" y="3415181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buClrTx/>
              <a:buFontTx/>
              <a:buNone/>
              <a:defRPr/>
            </a:pPr>
            <a:r>
              <a:rPr lang="vi-VN" sz="2400" b="1" i="1" u="sng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cs"/>
              </a:rPr>
              <a:t>Giải</a:t>
            </a:r>
            <a:r>
              <a:rPr lang="en-US" sz="2400" b="1" i="1" u="sng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D985021-6AAE-6D8C-7972-111357358873}"/>
                  </a:ext>
                </a:extLst>
              </p:cNvPr>
              <p:cNvSpPr/>
              <p:nvPr/>
            </p:nvSpPr>
            <p:spPr>
              <a:xfrm>
                <a:off x="797859" y="3803959"/>
                <a:ext cx="7101957" cy="28864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400" dirty="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24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vi-VN" sz="240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OAB = </a:t>
                </a:r>
                <a14:m>
                  <m:oMath xmlns:m="http://schemas.openxmlformats.org/officeDocument/2006/math">
                    <m:r>
                      <a:rPr lang="en-US" sz="24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vi-VN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OCD</a:t>
                </a:r>
                <a:r>
                  <a: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nên </a:t>
                </a:r>
                <a:r>
                  <a:rPr lang="vi-VN" sz="240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OA</a:t>
                </a:r>
                <a:r>
                  <a:rPr lang="en-US" sz="240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vi-VN" sz="240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= </a:t>
                </a:r>
                <a:r>
                  <a:rPr lang="vi-VN" sz="2400" dirty="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OC, </a:t>
                </a:r>
                <a:r>
                  <a:rPr lang="vi-VN" sz="240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OB = </a:t>
                </a:r>
                <a:r>
                  <a:rPr lang="vi-VN" sz="2400" dirty="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OD (các cặp cạnh tương ứng).</a:t>
                </a: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400" dirty="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Suy ra tứ giác ABCD có hai đường chéo AC và BD cắt nhau tại trung điểm của mỗi đường. </a:t>
                </a:r>
                <a:endPara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400" dirty="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Do đó, tứ 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solidFill>
                      <a:prstClr val="black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ABCD là hình bình hành.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D985021-6AAE-6D8C-7972-1113573588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59" y="3803959"/>
                <a:ext cx="7101957" cy="2886431"/>
              </a:xfrm>
              <a:prstGeom prst="rect">
                <a:avLst/>
              </a:prstGeom>
              <a:blipFill>
                <a:blip r:embed="rId5"/>
                <a:stretch>
                  <a:fillRect l="-1248" r="-2317" b="-349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E967B51-B71A-0A34-B87C-83F923C79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891" y="3876846"/>
            <a:ext cx="3568154" cy="234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0B1BD9-6195-E296-83CC-F4BCCE1D5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200" y="3710518"/>
            <a:ext cx="3475788" cy="264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DA9F393-81E4-C121-2844-48200605952E}"/>
                  </a:ext>
                </a:extLst>
              </p:cNvPr>
              <p:cNvSpPr/>
              <p:nvPr/>
            </p:nvSpPr>
            <p:spPr>
              <a:xfrm>
                <a:off x="330200" y="1666279"/>
                <a:ext cx="11285695" cy="17306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582863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/>
                  </a:rPr>
                  <a:t>Cho tứ giác ABCD có hai đường chéo AC và BD cắt nhau tại O thoả mãn </a:t>
                </a:r>
                <a:r>
                  <a:rPr lang="vi-VN" sz="2400">
                    <a:latin typeface="UTM Avo" panose="02040603050506020204" pitchFamily="18"/>
                  </a:rPr>
                  <a:t>OA = </a:t>
                </a:r>
                <a:r>
                  <a:rPr lang="vi-VN" sz="2400" dirty="0">
                    <a:latin typeface="UTM Avo" panose="02040603050506020204" pitchFamily="18"/>
                  </a:rPr>
                  <a:t>OC và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/>
                          </a:rPr>
                          <m:t>OAD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/>
                      </a:rPr>
                      <m:t> </m:t>
                    </m:r>
                    <m:r>
                      <m:rPr>
                        <m:nor/>
                      </m:rPr>
                      <a:rPr lang="en-US" sz="2400" i="0" smtClean="0">
                        <a:latin typeface="UTM Avo" panose="02040603050506020204" pitchFamily="18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/>
                          </a:rPr>
                          <m:t>OCB</m:t>
                        </m:r>
                      </m:e>
                    </m:acc>
                  </m:oMath>
                </a14:m>
                <a:r>
                  <a:rPr lang="en-US" sz="2400" dirty="0">
                    <a:latin typeface="UTM Avo" panose="02040603050506020204" pitchFamily="18"/>
                  </a:rPr>
                  <a:t>. </a:t>
                </a:r>
                <a:r>
                  <a:rPr lang="vi-VN" sz="2400" dirty="0">
                    <a:latin typeface="UTM Avo" panose="02040603050506020204" pitchFamily="18"/>
                  </a:rPr>
                  <a:t>Chứng </a:t>
                </a: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/>
                  </a:rPr>
                  <a:t>minh tứ giác ABCD là hình bình hành.</a:t>
                </a:r>
                <a:endParaRPr lang="vi-VN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DA9F393-81E4-C121-2844-4820060595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666279"/>
                <a:ext cx="11285695" cy="1730602"/>
              </a:xfrm>
              <a:prstGeom prst="rect">
                <a:avLst/>
              </a:prstGeom>
              <a:blipFill>
                <a:blip r:embed="rId6"/>
                <a:stretch>
                  <a:fillRect l="-810" r="-864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entagon 3">
            <a:extLst>
              <a:ext uri="{FF2B5EF4-FFF2-40B4-BE49-F238E27FC236}">
                <a16:creationId xmlns:a16="http://schemas.microsoft.com/office/drawing/2014/main" id="{1F6D374F-9336-0DB2-CCA3-935A071835E1}"/>
              </a:ext>
            </a:extLst>
          </p:cNvPr>
          <p:cNvSpPr/>
          <p:nvPr/>
        </p:nvSpPr>
        <p:spPr>
          <a:xfrm>
            <a:off x="0" y="1721787"/>
            <a:ext cx="2895600" cy="556302"/>
          </a:xfrm>
          <a:prstGeom prst="homePlate">
            <a:avLst/>
          </a:prstGeom>
          <a:solidFill>
            <a:srgbClr val="FFCC66"/>
          </a:solidFill>
          <a:ln>
            <a:solidFill>
              <a:srgbClr val="E8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Luyện tập 2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96EF74-78CD-0234-3817-52947F1CD0CF}"/>
              </a:ext>
            </a:extLst>
          </p:cNvPr>
          <p:cNvSpPr/>
          <p:nvPr/>
        </p:nvSpPr>
        <p:spPr>
          <a:xfrm>
            <a:off x="7331219" y="2914106"/>
            <a:ext cx="993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i="1" u="sng" dirty="0">
                <a:solidFill>
                  <a:srgbClr val="C00000"/>
                </a:solidFill>
                <a:latin typeface="UTM Avo" panose="02040603050506020204" pitchFamily="18"/>
              </a:rPr>
              <a:t>Giải</a:t>
            </a:r>
            <a:r>
              <a:rPr lang="en-US" sz="2400" b="1" i="1" u="sng" dirty="0">
                <a:solidFill>
                  <a:srgbClr val="C00000"/>
                </a:solidFill>
                <a:latin typeface="UTM Avo" panose="02040603050506020204" pitchFamily="18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9063D44-6537-F0F2-A6D8-99C847C4C3D2}"/>
                  </a:ext>
                </a:extLst>
              </p:cNvPr>
              <p:cNvSpPr/>
              <p:nvPr/>
            </p:nvSpPr>
            <p:spPr>
              <a:xfrm>
                <a:off x="4016265" y="3417991"/>
                <a:ext cx="8021660" cy="32266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7"/>
                  </a:spcBef>
                  <a:spcAft>
                    <a:spcPts val="67"/>
                  </a:spcAft>
                </a:pPr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OAD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OCB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7"/>
                  </a:spcBef>
                  <a:spcAft>
                    <a:spcPts val="67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OAD</m:t>
                        </m:r>
                      </m:e>
                    </m:acc>
                    <m:r>
                      <m:rPr>
                        <m:nor/>
                      </m:rPr>
                      <a:rPr lang="en-US" sz="2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OCB</m:t>
                        </m:r>
                      </m:e>
                    </m:acc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gt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OC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gt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sz="2200" i="0" kern="10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AOD</m:t>
                        </m:r>
                      </m:e>
                    </m:acc>
                    <m:r>
                      <m:rPr>
                        <m:nor/>
                      </m:rPr>
                      <a:rPr lang="en-US" sz="2200" b="0" i="0" kern="10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2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sz="2200" i="0" kern="10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COB</m:t>
                        </m:r>
                      </m:e>
                    </m:acc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đối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đỉnh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</a:t>
                </a:r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7"/>
                  </a:spcBef>
                  <a:spcAft>
                    <a:spcPts val="67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⇒∆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OAD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OCB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g.c.g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</a:t>
                </a:r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OD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</m:oMath>
                </a14:m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7"/>
                  </a:spcBef>
                  <a:spcAft>
                    <a:spcPts val="67"/>
                  </a:spcAft>
                </a:pPr>
                <a:r>
                  <a:rPr lang="en-US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hai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đường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chéo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BD</m:t>
                    </m:r>
                    <m:r>
                      <m:rPr>
                        <m:nor/>
                      </m:rPr>
                      <a:rPr lang="vi-VN" sz="2200" b="0" i="0" kern="10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cắt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nhau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tại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trung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điểm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mỗi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đường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7"/>
                  </a:spcBef>
                  <a:spcAft>
                    <a:spcPts val="67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hình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bình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hành</a:t>
                </a:r>
                <a:r>
                  <a:rPr lang="en-US" sz="22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9063D44-6537-F0F2-A6D8-99C847C4C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265" y="3417991"/>
                <a:ext cx="8021660" cy="3226653"/>
              </a:xfrm>
              <a:prstGeom prst="rect">
                <a:avLst/>
              </a:prstGeom>
              <a:blipFill>
                <a:blip r:embed="rId7"/>
                <a:stretch>
                  <a:fillRect l="-988" r="-988" b="-2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829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1B2609D-D8F1-5EBF-25AF-29609A76DE79}"/>
              </a:ext>
            </a:extLst>
          </p:cNvPr>
          <p:cNvGrpSpPr/>
          <p:nvPr/>
        </p:nvGrpSpPr>
        <p:grpSpPr>
          <a:xfrm>
            <a:off x="3430323" y="1762261"/>
            <a:ext cx="2226983" cy="829367"/>
            <a:chOff x="5943600" y="389719"/>
            <a:chExt cx="7086600" cy="1172381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9E310A85-8808-B280-A998-826565FE98C7}"/>
                </a:ext>
              </a:extLst>
            </p:cNvPr>
            <p:cNvSpPr/>
            <p:nvPr/>
          </p:nvSpPr>
          <p:spPr>
            <a:xfrm>
              <a:off x="5943600" y="389719"/>
              <a:ext cx="7086600" cy="1172381"/>
            </a:xfrm>
            <a:custGeom>
              <a:avLst/>
              <a:gdLst/>
              <a:ahLst/>
              <a:cxnLst/>
              <a:rect l="l" t="t" r="r" b="b"/>
              <a:pathLst>
                <a:path w="2645030" h="330991">
                  <a:moveTo>
                    <a:pt x="39315" y="0"/>
                  </a:moveTo>
                  <a:lnTo>
                    <a:pt x="2605715" y="0"/>
                  </a:lnTo>
                  <a:cubicBezTo>
                    <a:pt x="2616142" y="0"/>
                    <a:pt x="2626142" y="4142"/>
                    <a:pt x="2633515" y="11515"/>
                  </a:cubicBezTo>
                  <a:cubicBezTo>
                    <a:pt x="2640888" y="18888"/>
                    <a:pt x="2645030" y="28888"/>
                    <a:pt x="2645030" y="39315"/>
                  </a:cubicBezTo>
                  <a:lnTo>
                    <a:pt x="2645030" y="291676"/>
                  </a:lnTo>
                  <a:cubicBezTo>
                    <a:pt x="2645030" y="313389"/>
                    <a:pt x="2627428" y="330991"/>
                    <a:pt x="2605715" y="330991"/>
                  </a:cubicBezTo>
                  <a:lnTo>
                    <a:pt x="39315" y="330991"/>
                  </a:lnTo>
                  <a:cubicBezTo>
                    <a:pt x="28888" y="330991"/>
                    <a:pt x="18888" y="326849"/>
                    <a:pt x="11515" y="319476"/>
                  </a:cubicBezTo>
                  <a:cubicBezTo>
                    <a:pt x="4142" y="312103"/>
                    <a:pt x="0" y="302103"/>
                    <a:pt x="0" y="291676"/>
                  </a:cubicBezTo>
                  <a:lnTo>
                    <a:pt x="0" y="39315"/>
                  </a:lnTo>
                  <a:cubicBezTo>
                    <a:pt x="0" y="17602"/>
                    <a:pt x="17602" y="0"/>
                    <a:pt x="39315" y="0"/>
                  </a:cubicBezTo>
                  <a:close/>
                </a:path>
              </a:pathLst>
            </a:custGeom>
            <a:grpFill/>
          </p:spPr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227A60-291D-1B7E-C53D-FE54B88B7074}"/>
                </a:ext>
              </a:extLst>
            </p:cNvPr>
            <p:cNvSpPr/>
            <p:nvPr/>
          </p:nvSpPr>
          <p:spPr>
            <a:xfrm>
              <a:off x="7038426" y="389719"/>
              <a:ext cx="5575463" cy="10370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nl-NL" sz="3200" b="1" dirty="0" err="1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Chú</a:t>
              </a:r>
              <a:r>
                <a:rPr lang="nl-NL" sz="3200" b="1" dirty="0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200" b="1" dirty="0" err="1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ý</a:t>
              </a:r>
              <a:endParaRPr lang="en-US" sz="320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Google Shape;136;p4">
            <a:extLst>
              <a:ext uri="{FF2B5EF4-FFF2-40B4-BE49-F238E27FC236}">
                <a16:creationId xmlns:a16="http://schemas.microsoft.com/office/drawing/2014/main" id="{4CECC598-3F1C-C9FF-95B2-B79FFCE499D7}"/>
              </a:ext>
            </a:extLst>
          </p:cNvPr>
          <p:cNvSpPr/>
          <p:nvPr/>
        </p:nvSpPr>
        <p:spPr>
          <a:xfrm>
            <a:off x="1312216" y="2591628"/>
            <a:ext cx="6676422" cy="2891852"/>
          </a:xfrm>
          <a:prstGeom prst="wedgeRoundRectCallout">
            <a:avLst>
              <a:gd name="adj1" fmla="val -53207"/>
              <a:gd name="adj2" fmla="val -2626"/>
              <a:gd name="adj3" fmla="val 16667"/>
            </a:avLst>
          </a:prstGeom>
          <a:solidFill>
            <a:srgbClr val="FFFF99"/>
          </a:solidFill>
          <a:ln w="381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Tứ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cạnh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đối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song song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bằng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bình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Tứ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cặp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góc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đối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bằng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bình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75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0;p2">
            <a:extLst>
              <a:ext uri="{FF2B5EF4-FFF2-40B4-BE49-F238E27FC236}">
                <a16:creationId xmlns:a16="http://schemas.microsoft.com/office/drawing/2014/main" id="{4120BC0B-0DF4-8ECD-CE1B-2640EAD2E734}"/>
              </a:ext>
            </a:extLst>
          </p:cNvPr>
          <p:cNvGrpSpPr/>
          <p:nvPr/>
        </p:nvGrpSpPr>
        <p:grpSpPr>
          <a:xfrm>
            <a:off x="4727728" y="2864135"/>
            <a:ext cx="2736543" cy="1674349"/>
            <a:chOff x="309541" y="967667"/>
            <a:chExt cx="2878585" cy="1674349"/>
          </a:xfrm>
        </p:grpSpPr>
        <p:pic>
          <p:nvPicPr>
            <p:cNvPr id="3" name="Google Shape;171;p2">
              <a:hlinkClick r:id="rId4"/>
              <a:extLst>
                <a:ext uri="{FF2B5EF4-FFF2-40B4-BE49-F238E27FC236}">
                  <a16:creationId xmlns:a16="http://schemas.microsoft.com/office/drawing/2014/main" id="{997361EB-20CC-6631-9399-61DC6BD18F2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72;p2">
              <a:extLst>
                <a:ext uri="{FF2B5EF4-FFF2-40B4-BE49-F238E27FC236}">
                  <a16:creationId xmlns:a16="http://schemas.microsoft.com/office/drawing/2014/main" id="{42CBE05E-D4BB-DA52-65B4-CC4E988B68E3}"/>
                </a:ext>
              </a:extLst>
            </p:cNvPr>
            <p:cNvSpPr txBox="1"/>
            <p:nvPr/>
          </p:nvSpPr>
          <p:spPr>
            <a:xfrm>
              <a:off x="309541" y="967667"/>
              <a:ext cx="28785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Ấn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để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đến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trang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sách</a:t>
              </a:r>
              <a:endParaRPr dirty="0">
                <a:latin typeface="UTM Avo" panose="02040603050506020204" pitchFamily="18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4E4254-102E-AE16-7310-F27B85C2CF2B}"/>
              </a:ext>
            </a:extLst>
          </p:cNvPr>
          <p:cNvSpPr/>
          <p:nvPr/>
        </p:nvSpPr>
        <p:spPr>
          <a:xfrm>
            <a:off x="416137" y="2569908"/>
            <a:ext cx="7041213" cy="3891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400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cs"/>
              </a:rPr>
              <a:t>Để đo khoảng cách giữa hai vị trí A, B ở hai phía của một toà nhà mà không thể trực tiếp đo được, người ta làm như sau: Chọn các vị trí O, C, D sao cho O không thuộc đường thẳng AB; khoảng cách CD là đo được; O là trung điểm của cả AC và BD (</a:t>
            </a:r>
            <a:r>
              <a:rPr lang="vi-VN" sz="2400" i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cs"/>
              </a:rPr>
              <a:t>Hình 43</a:t>
            </a:r>
            <a:r>
              <a:rPr lang="vi-VN" sz="2400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cs"/>
              </a:rPr>
              <a:t>). Người ta đo được CD = 100 m. Tính độ dài của AB.</a:t>
            </a:r>
            <a:endParaRPr lang="en-US" sz="2400" kern="1200" dirty="0">
              <a:solidFill>
                <a:schemeClr val="tx1"/>
              </a:solidFill>
              <a:latin typeface="UTM Avo" panose="02040603050506020204" pitchFamily="18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06BE42-7EFB-94A2-F79A-601C8F167338}"/>
              </a:ext>
            </a:extLst>
          </p:cNvPr>
          <p:cNvGrpSpPr/>
          <p:nvPr/>
        </p:nvGrpSpPr>
        <p:grpSpPr>
          <a:xfrm>
            <a:off x="0" y="1767076"/>
            <a:ext cx="3764196" cy="706301"/>
            <a:chOff x="0" y="190500"/>
            <a:chExt cx="6096000" cy="1239224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2B20DBD3-E1DE-C0DF-8F2E-205BB9DAD416}"/>
                </a:ext>
              </a:extLst>
            </p:cNvPr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D0A523-4B09-2E2E-23D8-1A4CA44FFAC5}"/>
                </a:ext>
              </a:extLst>
            </p:cNvPr>
            <p:cNvSpPr/>
            <p:nvPr/>
          </p:nvSpPr>
          <p:spPr>
            <a:xfrm>
              <a:off x="254898" y="273022"/>
              <a:ext cx="5237408" cy="876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Bài 4 (SGK – tr.108)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5EFD49A-6E61-841A-DFB7-A918A5DBA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555" y="2861964"/>
            <a:ext cx="3661308" cy="3307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>
            <a:extLst>
              <a:ext uri="{FF2B5EF4-FFF2-40B4-BE49-F238E27FC236}">
                <a16:creationId xmlns:a16="http://schemas.microsoft.com/office/drawing/2014/main" id="{A82542DD-A20A-887D-C1A9-4E89F57D58F6}"/>
              </a:ext>
            </a:extLst>
          </p:cNvPr>
          <p:cNvSpPr/>
          <p:nvPr/>
        </p:nvSpPr>
        <p:spPr>
          <a:xfrm>
            <a:off x="6942392" y="1894199"/>
            <a:ext cx="1193800" cy="560564"/>
          </a:xfrm>
          <a:prstGeom prst="wedgeEllipseCallou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b="1" dirty="0">
                <a:solidFill>
                  <a:prstClr val="black"/>
                </a:solidFill>
                <a:latin typeface="UTM Avo" panose="02040603050506020204" pitchFamily="18"/>
              </a:rPr>
              <a:t>Giải</a:t>
            </a:r>
            <a:endParaRPr lang="en-US" sz="2400" b="1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A062354-0444-B0B4-4751-23A2F81315F2}"/>
                  </a:ext>
                </a:extLst>
              </p:cNvPr>
              <p:cNvSpPr/>
              <p:nvPr/>
            </p:nvSpPr>
            <p:spPr>
              <a:xfrm>
                <a:off x="4443002" y="2836147"/>
                <a:ext cx="8037049" cy="2544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BD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OC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OD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fr-FR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BD</m:t>
                    </m:r>
                  </m:oMath>
                </a14:m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chéo</a:t>
                </a: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fr-F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 (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A062354-0444-B0B4-4751-23A2F81315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002" y="2836147"/>
                <a:ext cx="8037049" cy="2544414"/>
              </a:xfrm>
              <a:prstGeom prst="rect">
                <a:avLst/>
              </a:prstGeom>
              <a:blipFill>
                <a:blip r:embed="rId4"/>
                <a:stretch>
                  <a:fillRect l="-1214" b="-4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1CEAED6A-2550-50CA-AEEB-F5EE971877FE}"/>
              </a:ext>
            </a:extLst>
          </p:cNvPr>
          <p:cNvGrpSpPr/>
          <p:nvPr/>
        </p:nvGrpSpPr>
        <p:grpSpPr>
          <a:xfrm>
            <a:off x="0" y="1767076"/>
            <a:ext cx="3764196" cy="706301"/>
            <a:chOff x="0" y="190500"/>
            <a:chExt cx="6096000" cy="1239224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14279200-836F-0A2C-9A43-CCECA150B534}"/>
                </a:ext>
              </a:extLst>
            </p:cNvPr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6F619D-55FA-A1D5-F26D-A25DACE57514}"/>
                </a:ext>
              </a:extLst>
            </p:cNvPr>
            <p:cNvSpPr/>
            <p:nvPr/>
          </p:nvSpPr>
          <p:spPr>
            <a:xfrm>
              <a:off x="254898" y="273022"/>
              <a:ext cx="5237408" cy="876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Bài 4 (SGK – tr.108)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F358492-9446-5913-0C35-806472FB8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75" y="2942350"/>
            <a:ext cx="3661308" cy="33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3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9017ED-61A4-A4D0-374C-4FAAEA43FC76}"/>
              </a:ext>
            </a:extLst>
          </p:cNvPr>
          <p:cNvSpPr/>
          <p:nvPr/>
        </p:nvSpPr>
        <p:spPr>
          <a:xfrm>
            <a:off x="275533" y="1665938"/>
            <a:ext cx="11675979" cy="187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70225"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Bạn Hoa vẽ tam giác ABC lên tờ giấy sau đó cắt một phần tam giác ở phía góc C (</a:t>
            </a:r>
            <a:r>
              <a:rPr lang="vi-VN" sz="2000" i="1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Hình 44</a:t>
            </a:r>
            <a:r>
              <a:rPr lang="vi-VN" sz="20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). Bạn Hoa đố bạn Hùng: Không vẽ lại tam giác ABC, làm thế nào tính được độ dài các đoạn thẳng AC, BC và số đo góc ACB?</a:t>
            </a:r>
            <a:endParaRPr lang="en-US" sz="2000" dirty="0"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Bạn Hùng đã làm như sau: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C30534-72D9-BC7C-F578-34B4CA2806AC}"/>
              </a:ext>
            </a:extLst>
          </p:cNvPr>
          <p:cNvGrpSpPr/>
          <p:nvPr/>
        </p:nvGrpSpPr>
        <p:grpSpPr>
          <a:xfrm>
            <a:off x="325773" y="-11465671"/>
            <a:ext cx="6453448" cy="13545046"/>
            <a:chOff x="556238" y="-23833789"/>
            <a:chExt cx="11018878" cy="24629694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879EE906-64C8-3388-02A0-ED1FE5F8F8FE}"/>
                </a:ext>
              </a:extLst>
            </p:cNvPr>
            <p:cNvSpPr/>
            <p:nvPr/>
          </p:nvSpPr>
          <p:spPr>
            <a:xfrm>
              <a:off x="5816283" y="-23833789"/>
              <a:ext cx="5758833" cy="1105312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2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DD3BE0-F046-7F5A-E13E-A128BD6EFDCD}"/>
                </a:ext>
              </a:extLst>
            </p:cNvPr>
            <p:cNvSpPr/>
            <p:nvPr/>
          </p:nvSpPr>
          <p:spPr>
            <a:xfrm>
              <a:off x="556238" y="-170085"/>
              <a:ext cx="5260045" cy="9659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fr-FR" sz="2400" b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fr-FR" sz="2400" b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 5 (SGK – tr.108)</a:t>
              </a:r>
              <a:endPara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2A2574C-22C7-65B4-356B-5379BAB68B7B}"/>
              </a:ext>
            </a:extLst>
          </p:cNvPr>
          <p:cNvSpPr/>
          <p:nvPr/>
        </p:nvSpPr>
        <p:spPr>
          <a:xfrm>
            <a:off x="144906" y="3453287"/>
            <a:ext cx="8178800" cy="3258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Tx/>
              <a:buChar char="-"/>
            </a:pP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Qua điểm A kẻ đường thẳng d song song với BC, qua điểm B kẻ đường thẳng d’ song song với AC;</a:t>
            </a:r>
            <a:endParaRPr lang="en-US" sz="2000" dirty="0">
              <a:solidFill>
                <a:prstClr val="black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buFontTx/>
              <a:buChar char="-"/>
            </a:pP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Gọi E là giao điểm của d và d’;</a:t>
            </a:r>
            <a:endParaRPr lang="en-US" sz="2000" dirty="0">
              <a:solidFill>
                <a:prstClr val="black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buFontTx/>
              <a:buChar char="-"/>
            </a:pP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Đo độ dài các đoạn thẳng AE, BE và đo góc AEB. Từ đó, tính được độ dài các đoạn thẳng AC, BC và số đo góc ACB (</a:t>
            </a:r>
            <a:r>
              <a:rPr lang="vi-VN" sz="20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Hình 45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lvl="0" algn="just">
              <a:lnSpc>
                <a:spcPct val="150000"/>
              </a:lnSpc>
            </a:pP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Em hãy giải thích cách làm của bạn Hùng.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E8DC01-7475-0A3F-5CEF-05E33B0F5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104" y="2602733"/>
            <a:ext cx="2573246" cy="40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5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8189041-931A-5B82-A959-60D4DEF105A7}"/>
                  </a:ext>
                </a:extLst>
              </p:cNvPr>
              <p:cNvSpPr/>
              <p:nvPr/>
            </p:nvSpPr>
            <p:spPr>
              <a:xfrm>
                <a:off x="320876" y="1598278"/>
                <a:ext cx="9397968" cy="446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7"/>
                  </a:spcBef>
                  <a:spcAft>
                    <a:spcPts val="67"/>
                  </a:spcAft>
                </a:pP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AE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;</a:t>
                </a:r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BE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7"/>
                  </a:spcBef>
                  <a:spcAft>
                    <a:spcPts val="67"/>
                  </a:spcAft>
                </a:pP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ACBE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AE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BE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7"/>
                  </a:spcBef>
                  <a:spcAft>
                    <a:spcPts val="67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ACBE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fr-FR" sz="2200" i="0" kern="10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AC</m:t>
                            </m:r>
                            <m:r>
                              <m:rPr>
                                <m:nor/>
                              </m:rPr>
                              <a:rPr lang="en-US" sz="2200" b="0" i="0" kern="100" smtClean="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i="0" kern="100" smtClean="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200" b="0" i="0" kern="100" smtClean="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i="0" kern="10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BE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fr-FR" sz="2200" i="0" kern="10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BC</m:t>
                            </m:r>
                            <m:r>
                              <m:rPr>
                                <m:nor/>
                              </m:rPr>
                              <a:rPr lang="en-US" sz="2200" b="0" i="0" kern="100" smtClean="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i="0" kern="100" smtClean="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200" b="0" i="0" kern="100" smtClean="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i="0" kern="10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AE</m:t>
                            </m:r>
                          </m:e>
                          <m:e>
                            <m:acc>
                              <m:accPr>
                                <m:chr m:val="̂"/>
                                <m:ctrlPr>
                                  <a:rPr lang="en-US" sz="22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nor/>
                                  </m:rPr>
                                  <a:rPr lang="fr-FR" sz="2200" i="0" kern="100">
                                    <a:latin typeface="UTM Avo" panose="0204060305050602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ACB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en-US" sz="2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i="0" kern="100" smtClean="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200" b="0" i="0" kern="100" smtClean="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acc>
                              <m:accPr>
                                <m:chr m:val="̂"/>
                                <m:ctrlPr>
                                  <a:rPr lang="en-US" sz="22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nor/>
                                  </m:rPr>
                                  <a:rPr lang="fr-FR" sz="2200" i="0" kern="100">
                                    <a:latin typeface="UTM Avo" panose="0204060305050602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AEB</m:t>
                                </m:r>
                              </m:e>
                            </m:acc>
                          </m:e>
                        </m:eqArr>
                      </m:e>
                    </m:d>
                  </m:oMath>
                </a14:m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7"/>
                  </a:spcBef>
                  <a:spcAft>
                    <a:spcPts val="67"/>
                  </a:spcAft>
                </a:pP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Hùng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minh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ACBE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7"/>
                  </a:spcBef>
                  <a:spcAft>
                    <a:spcPts val="67"/>
                  </a:spcAft>
                </a:pP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BE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AE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AEB</m:t>
                        </m:r>
                      </m:e>
                    </m:acc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spcBef>
                    <a:spcPts val="67"/>
                  </a:spcBef>
                  <a:spcAft>
                    <a:spcPts val="67"/>
                  </a:spcAft>
                </a:pP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ACB</m:t>
                        </m:r>
                      </m:e>
                    </m:acc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8189041-931A-5B82-A959-60D4DEF105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76" y="1598278"/>
                <a:ext cx="9397968" cy="4463530"/>
              </a:xfrm>
              <a:prstGeom prst="rect">
                <a:avLst/>
              </a:prstGeom>
              <a:blipFill>
                <a:blip r:embed="rId4"/>
                <a:stretch>
                  <a:fillRect l="-844" r="-14601" b="-2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938B156E-CDE1-E40E-35E5-B05BA2912829}"/>
              </a:ext>
            </a:extLst>
          </p:cNvPr>
          <p:cNvSpPr/>
          <p:nvPr/>
        </p:nvSpPr>
        <p:spPr>
          <a:xfrm>
            <a:off x="4265896" y="1039941"/>
            <a:ext cx="1187600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533" b="1" i="1" u="sng" dirty="0">
                <a:solidFill>
                  <a:srgbClr val="C00000"/>
                </a:solidFill>
                <a:latin typeface="UTM Avo" panose="02040603050506020204" pitchFamily="18"/>
              </a:rPr>
              <a:t>Giải</a:t>
            </a:r>
            <a:r>
              <a:rPr lang="en-US" sz="2533" b="1" i="1" u="sng" dirty="0">
                <a:solidFill>
                  <a:srgbClr val="C00000"/>
                </a:solidFill>
                <a:latin typeface="UTM Avo" panose="02040603050506020204" pitchFamily="18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8D89D-6564-C86A-14FF-96EC13ACA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8687" y="5548800"/>
            <a:ext cx="1187600" cy="949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922717-56B3-F7D3-55B2-97F2F9D41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603" y="796192"/>
            <a:ext cx="2573246" cy="40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-99353"/>
            <a:ext cx="12190413" cy="7314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02" y="690747"/>
            <a:ext cx="4127114" cy="4112429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8039" y="83521"/>
            <a:ext cx="561482" cy="561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D3BD86-598F-DB1B-20E9-FB36E6AEA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93137" cy="77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1697" y="5235209"/>
            <a:ext cx="12190413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794" y="3472120"/>
            <a:ext cx="12190413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098" y="1425370"/>
            <a:ext cx="12190413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26498" y="686157"/>
            <a:ext cx="10870776" cy="15307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2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3684702" y="1149952"/>
            <a:ext cx="4754367" cy="59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>
              <a:lnSpc>
                <a:spcPct val="150000"/>
              </a:lnSpc>
              <a:buClrTx/>
              <a:defRPr/>
            </a:pPr>
            <a:r>
              <a:rPr lang="vi-VN" sz="2500" b="1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Câu 1. </a:t>
            </a:r>
            <a:r>
              <a:rPr lang="vi-VN" sz="25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Hãy chọn câu </a:t>
            </a:r>
            <a:r>
              <a:rPr lang="vi-VN" sz="2500" kern="1200" dirty="0">
                <a:solidFill>
                  <a:srgbClr val="FFC000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sai</a:t>
            </a:r>
            <a:r>
              <a:rPr lang="en-US" sz="25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.</a:t>
            </a:r>
            <a:endParaRPr lang="en-US" sz="2500" kern="1200" dirty="0">
              <a:solidFill>
                <a:prstClr val="white"/>
              </a:solidFill>
              <a:latin typeface="UTM Avo" panose="02040603050506020204" pitchFamily="18"/>
              <a:ea typeface="+mn-ea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16226" y="4659360"/>
            <a:ext cx="5502067" cy="12486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2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56115" y="4643827"/>
            <a:ext cx="5502067" cy="12383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2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3818" y="4865510"/>
            <a:ext cx="5167564" cy="9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2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vi-VN" sz="2200" kern="1200" dirty="0">
                <a:solidFill>
                  <a:prstClr val="white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Tứ giác có hai cặp cạnh đối bằng nhau là hình bình hành</a:t>
            </a:r>
            <a:r>
              <a:rPr lang="en-US" sz="2200" kern="1200" dirty="0">
                <a:solidFill>
                  <a:prstClr val="white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272723" y="4865510"/>
            <a:ext cx="5072650" cy="9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2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D.</a:t>
            </a:r>
            <a:r>
              <a:rPr lang="vi-VN" sz="22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200" kern="1200" dirty="0">
                <a:solidFill>
                  <a:prstClr val="white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Tứ giác có hai cặp góc đối bằng nhau là hình bình hành</a:t>
            </a:r>
            <a:r>
              <a:rPr lang="en-US" sz="2200" kern="1200" dirty="0">
                <a:solidFill>
                  <a:prstClr val="white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2200" kern="1200" dirty="0">
              <a:solidFill>
                <a:prstClr val="white"/>
              </a:solidFill>
              <a:latin typeface="UTM Avo" panose="02040603050506020204" pitchFamily="18"/>
              <a:ea typeface="+mn-ea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16226" y="2874047"/>
            <a:ext cx="5502067" cy="12151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2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52955" y="2873973"/>
            <a:ext cx="5502067" cy="123328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2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87197" y="3060345"/>
            <a:ext cx="5160123" cy="9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2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fr-FR" sz="22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Tứ</a:t>
            </a:r>
            <a:r>
              <a:rPr lang="fr-FR" sz="22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giác</a:t>
            </a:r>
            <a:r>
              <a:rPr lang="fr-FR" sz="22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có</a:t>
            </a:r>
            <a:r>
              <a:rPr lang="fr-FR" sz="22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hai</a:t>
            </a:r>
            <a:r>
              <a:rPr lang="fr-FR" sz="22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cặp</a:t>
            </a:r>
            <a:r>
              <a:rPr lang="fr-FR" sz="22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cạnh</a:t>
            </a:r>
            <a:r>
              <a:rPr lang="fr-FR" sz="22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đối</a:t>
            </a:r>
            <a:r>
              <a:rPr lang="fr-FR" sz="22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song</a:t>
            </a:r>
            <a:r>
              <a:rPr lang="fr-FR" sz="22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song</a:t>
            </a:r>
            <a:r>
              <a:rPr lang="fr-FR" sz="22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 là </a:t>
            </a:r>
            <a:r>
              <a:rPr lang="fr-FR" sz="22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hình</a:t>
            </a:r>
            <a:r>
              <a:rPr lang="fr-FR" sz="22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bình</a:t>
            </a:r>
            <a:r>
              <a:rPr lang="fr-FR" sz="22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hành</a:t>
            </a:r>
            <a:r>
              <a:rPr lang="fr-FR" sz="22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.</a:t>
            </a:r>
            <a:endParaRPr lang="en-US" sz="2200" kern="1200" dirty="0">
              <a:solidFill>
                <a:prstClr val="white"/>
              </a:solidFill>
              <a:latin typeface="UTM Avo" panose="02040603050506020204" pitchFamily="18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189264" y="3031804"/>
            <a:ext cx="5282299" cy="9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2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B.</a:t>
            </a:r>
            <a:r>
              <a:rPr lang="vi-VN" sz="22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prstClr val="white"/>
                </a:solidFill>
                <a:latin typeface="UTM Avo" panose="02040603050506020204" pitchFamily="18"/>
                <a:ea typeface="+mn-ea"/>
              </a:rPr>
              <a:t>Hình thang có hai góc kề một đáy bằng nhau là hình bình hành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/>
                <a:ea typeface="+mn-ea"/>
              </a:rPr>
              <a:t>.</a:t>
            </a:r>
            <a:endParaRPr lang="en-US" sz="2200" kern="1200" dirty="0">
              <a:solidFill>
                <a:prstClr val="white"/>
              </a:solidFill>
              <a:latin typeface="UTM Avo" panose="02040603050506020204" pitchFamily="18"/>
              <a:ea typeface="+mn-ea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4196"/>
            <a:ext cx="487301" cy="487301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949"/>
            <a:ext cx="487301" cy="487301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4" y="2074334"/>
            <a:ext cx="487301" cy="487301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4" y="2819479"/>
            <a:ext cx="487301" cy="4873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275397-5485-6093-6EE4-88465C9A2D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93137" cy="77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0;p2">
            <a:extLst>
              <a:ext uri="{FF2B5EF4-FFF2-40B4-BE49-F238E27FC236}">
                <a16:creationId xmlns:a16="http://schemas.microsoft.com/office/drawing/2014/main" id="{DA9E7BD8-CE72-5A67-87CA-70E3CEB90550}"/>
              </a:ext>
            </a:extLst>
          </p:cNvPr>
          <p:cNvGrpSpPr/>
          <p:nvPr/>
        </p:nvGrpSpPr>
        <p:grpSpPr>
          <a:xfrm>
            <a:off x="4727728" y="2864135"/>
            <a:ext cx="2736543" cy="1674349"/>
            <a:chOff x="309541" y="967667"/>
            <a:chExt cx="2878585" cy="1674349"/>
          </a:xfrm>
        </p:grpSpPr>
        <p:pic>
          <p:nvPicPr>
            <p:cNvPr id="3" name="Google Shape;171;p2">
              <a:hlinkClick r:id="rId4"/>
              <a:extLst>
                <a:ext uri="{FF2B5EF4-FFF2-40B4-BE49-F238E27FC236}">
                  <a16:creationId xmlns:a16="http://schemas.microsoft.com/office/drawing/2014/main" id="{020008C8-5E12-A259-6CDC-360BCCBAA6B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72;p2">
              <a:extLst>
                <a:ext uri="{FF2B5EF4-FFF2-40B4-BE49-F238E27FC236}">
                  <a16:creationId xmlns:a16="http://schemas.microsoft.com/office/drawing/2014/main" id="{BBE10257-1E00-CEBD-2CE4-D5E1CF74C2D9}"/>
                </a:ext>
              </a:extLst>
            </p:cNvPr>
            <p:cNvSpPr txBox="1"/>
            <p:nvPr/>
          </p:nvSpPr>
          <p:spPr>
            <a:xfrm>
              <a:off x="309541" y="967667"/>
              <a:ext cx="28785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Ấn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để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đến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trang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sách</a:t>
              </a:r>
              <a:endParaRPr dirty="0">
                <a:latin typeface="UTM Avo" panose="02040603050506020204" pitchFamily="18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1697" y="5641556"/>
            <a:ext cx="12190413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794" y="3878467"/>
            <a:ext cx="12190413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098" y="1600439"/>
            <a:ext cx="12190413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26498" y="482984"/>
            <a:ext cx="10870776" cy="220089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19835" y="606754"/>
            <a:ext cx="10007993" cy="18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lnSpc>
                <a:spcPct val="150000"/>
              </a:lnSpc>
              <a:buClrTx/>
              <a:defRPr/>
            </a:pPr>
            <a:r>
              <a:rPr lang="vi-VN" sz="2600" b="1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Câu 2</a:t>
            </a:r>
            <a:r>
              <a:rPr lang="en-US" sz="2600" b="1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:</a:t>
            </a:r>
            <a:r>
              <a:rPr lang="vi-VN" sz="2600" b="1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vi-VN" sz="26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Cho hình bình hành ABCD. Gọi I,</a:t>
            </a:r>
            <a:r>
              <a:rPr lang="en-US" sz="26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vi-VN" sz="26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K theo thứ tự là trung điểm của CD,</a:t>
            </a:r>
            <a:r>
              <a:rPr lang="en-US" sz="26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vi-VN" sz="26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AB. Đường chéo BD cắt AI,</a:t>
            </a:r>
            <a:r>
              <a:rPr lang="en-US" sz="26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vi-VN" sz="26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CK theo thứ tự ở E,</a:t>
            </a:r>
            <a:r>
              <a:rPr lang="en-US" sz="26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vi-VN" sz="26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F. Chọn khẳng định đúng.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+mn-ea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16226" y="5065707"/>
            <a:ext cx="5502067" cy="12486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80089" y="5055715"/>
            <a:ext cx="5502067" cy="12383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26498" y="5424043"/>
            <a:ext cx="4918707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vi-VN" sz="2600" kern="1200" dirty="0">
                <a:solidFill>
                  <a:prstClr val="white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DE = FE = FB</a:t>
            </a:r>
            <a:r>
              <a:rPr lang="en-US" sz="2600" kern="1200" dirty="0">
                <a:solidFill>
                  <a:prstClr val="white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276454" y="5400327"/>
            <a:ext cx="5072650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D.</a:t>
            </a:r>
            <a:r>
              <a:rPr lang="vi-VN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600" kern="1200" dirty="0">
                <a:solidFill>
                  <a:prstClr val="white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D. DE &gt; FE &gt; FB</a:t>
            </a:r>
            <a:r>
              <a:rPr lang="en-US" sz="2600" kern="1200" dirty="0">
                <a:solidFill>
                  <a:prstClr val="white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+mn-ea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16226" y="3280394"/>
            <a:ext cx="5502067" cy="12151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52955" y="3280321"/>
            <a:ext cx="5502067" cy="123328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26499" y="3626157"/>
            <a:ext cx="5160123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fr-FR" sz="26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DE = FE; FE &gt; FB.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262601" y="3607660"/>
            <a:ext cx="5062529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C.</a:t>
            </a:r>
            <a:r>
              <a:rPr lang="vi-VN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white"/>
                </a:solidFill>
                <a:latin typeface="UTM Avo" panose="02040603050506020204" pitchFamily="18"/>
                <a:ea typeface="+mn-ea"/>
              </a:rPr>
              <a:t>DE &gt; FE; EF = FB</a:t>
            </a:r>
            <a:r>
              <a:rPr lang="en-US" sz="2600" dirty="0">
                <a:solidFill>
                  <a:prstClr val="white"/>
                </a:solidFill>
                <a:latin typeface="UTM Avo" panose="02040603050506020204" pitchFamily="18"/>
                <a:ea typeface="+mn-ea"/>
              </a:rPr>
              <a:t>.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+mn-ea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661023"/>
            <a:ext cx="487301" cy="487301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275776"/>
            <a:ext cx="487301" cy="487301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4" y="1871162"/>
            <a:ext cx="487301" cy="487301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4" y="3225826"/>
            <a:ext cx="487301" cy="4873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04A3C9-1901-25A6-E54B-4DD4E0DAC7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93137" cy="77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9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1697" y="5257562"/>
            <a:ext cx="12190413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794" y="3472120"/>
            <a:ext cx="12190413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098" y="1425370"/>
            <a:ext cx="12190413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26498" y="686157"/>
            <a:ext cx="10870776" cy="15307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50117" y="793091"/>
            <a:ext cx="9824970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lnSpc>
                <a:spcPct val="150000"/>
              </a:lnSpc>
              <a:buClrTx/>
              <a:defRPr/>
            </a:pPr>
            <a:r>
              <a:rPr lang="vi-VN" sz="2600" b="1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Câu 3</a:t>
            </a:r>
            <a:r>
              <a:rPr lang="en-US" sz="2600" b="1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:</a:t>
            </a:r>
            <a:r>
              <a:rPr lang="vi-VN" sz="2600" b="1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vi-VN" sz="26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Điền cụm từ thích hợp vào chỗ trống: “Tứ giác có hai đường chéo … thì tứ giác đó là hình bình hành”.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+mn-ea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16226" y="4659360"/>
            <a:ext cx="5502067" cy="12486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56115" y="4643827"/>
            <a:ext cx="5502067" cy="12383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26497" y="4738716"/>
            <a:ext cx="4918707" cy="1067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en-US" sz="2600" kern="1200" dirty="0">
                <a:solidFill>
                  <a:prstClr val="white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lang="vi-VN" sz="2600" kern="1200" dirty="0">
                <a:solidFill>
                  <a:prstClr val="white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ắt nhau tại trung điểm mỗi đường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276887" y="4950799"/>
            <a:ext cx="5072650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D.</a:t>
            </a:r>
            <a:r>
              <a:rPr lang="vi-VN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>
                <a:solidFill>
                  <a:prstClr val="white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s</a:t>
            </a:r>
            <a:r>
              <a:rPr lang="vi-VN" sz="2600" kern="1200" dirty="0">
                <a:solidFill>
                  <a:prstClr val="white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ong song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16226" y="2874047"/>
            <a:ext cx="5502067" cy="12151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52955" y="2873973"/>
            <a:ext cx="5502067" cy="123328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62239" y="3172186"/>
            <a:ext cx="5160123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fr-FR" sz="26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bằng</a:t>
            </a:r>
            <a:r>
              <a:rPr lang="fr-FR" sz="2600" dirty="0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prstClr val="white"/>
                </a:solidFill>
                <a:latin typeface="UTM Avo" panose="02040603050506020204" pitchFamily="18"/>
                <a:ea typeface="Dotum" panose="020B0600000101010101" pitchFamily="34" charset="-127"/>
                <a:cs typeface="Arial" panose="020B0604020202020204" pitchFamily="34" charset="0"/>
              </a:rPr>
              <a:t>nhau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276886" y="3184137"/>
            <a:ext cx="5062529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B.</a:t>
            </a:r>
            <a:r>
              <a:rPr lang="vi-VN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prstClr val="white"/>
                </a:solidFill>
                <a:latin typeface="UTM Avo" panose="02040603050506020204" pitchFamily="18"/>
                <a:ea typeface="+mn-ea"/>
              </a:rPr>
              <a:t>c</a:t>
            </a:r>
            <a:r>
              <a:rPr lang="vi-VN" sz="2600" dirty="0">
                <a:solidFill>
                  <a:prstClr val="white"/>
                </a:solidFill>
                <a:latin typeface="UTM Avo" panose="02040603050506020204" pitchFamily="18"/>
                <a:ea typeface="+mn-ea"/>
              </a:rPr>
              <a:t>ắt nhau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+mn-ea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4196"/>
            <a:ext cx="487301" cy="487301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949"/>
            <a:ext cx="487301" cy="487301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4" y="2074334"/>
            <a:ext cx="487301" cy="487301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4" y="2819479"/>
            <a:ext cx="487301" cy="4873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CDCFDE-D6CB-36EA-62E5-EE81D83FFE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93137" cy="77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7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1699" y="5580225"/>
            <a:ext cx="12190413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30923" y="3637737"/>
            <a:ext cx="12190413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1699" y="1468749"/>
            <a:ext cx="12190413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09824" y="637309"/>
            <a:ext cx="10870776" cy="16594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48230" y="911176"/>
            <a:ext cx="9917350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39">
              <a:lnSpc>
                <a:spcPct val="150000"/>
              </a:lnSpc>
              <a:buClrTx/>
              <a:defRPr/>
            </a:pPr>
            <a:r>
              <a:rPr lang="vi-VN" sz="2600" b="1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Câu 4</a:t>
            </a:r>
            <a:r>
              <a:rPr lang="en-US" sz="2600" b="1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:</a:t>
            </a:r>
            <a:r>
              <a:rPr lang="vi-VN" sz="2600" b="1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vi-VN" sz="2600" kern="1200" dirty="0">
                <a:solidFill>
                  <a:prstClr val="white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Hãy chọn câu đúng. Cho hình bình hành ABCD, gọi E là trung điểm của AB,F là trung điểm của CD. Khi đó: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+mn-ea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05322" y="2958591"/>
            <a:ext cx="5502067" cy="13582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5210" y="4885736"/>
            <a:ext cx="5502067" cy="13465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285" y="3316375"/>
            <a:ext cx="4877666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2600" dirty="0">
                <a:solidFill>
                  <a:prstClr val="white"/>
                </a:solidFill>
                <a:latin typeface="UTM Avo" panose="02040603050506020204" pitchFamily="18"/>
                <a:ea typeface="+mn-ea"/>
              </a:rPr>
              <a:t>DE = BF.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209937" y="5261543"/>
            <a:ext cx="5320956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D.</a:t>
            </a:r>
            <a:r>
              <a:rPr lang="vi-VN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white"/>
                </a:solidFill>
                <a:latin typeface="UTM Avo" panose="02040603050506020204" pitchFamily="18"/>
                <a:ea typeface="+mn-ea"/>
              </a:rPr>
              <a:t>DE = EB</a:t>
            </a:r>
            <a:r>
              <a:rPr lang="en-US" sz="2600" dirty="0">
                <a:solidFill>
                  <a:prstClr val="white"/>
                </a:solidFill>
                <a:latin typeface="UTM Avo" panose="02040603050506020204" pitchFamily="18"/>
                <a:ea typeface="+mn-ea"/>
              </a:rPr>
              <a:t>.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+mn-ea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5210" y="2921067"/>
            <a:ext cx="5502067" cy="139687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05322" y="4890934"/>
            <a:ext cx="5502067" cy="13785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39">
              <a:buClrTx/>
              <a:defRPr/>
            </a:pPr>
            <a:endParaRPr lang="en-US" sz="2600" kern="1200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175883" y="3292385"/>
            <a:ext cx="5117285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B.</a:t>
            </a:r>
            <a:r>
              <a:rPr lang="vi-VN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prstClr val="white"/>
                </a:solidFill>
                <a:latin typeface="UTM Avo" panose="02040603050506020204" pitchFamily="18"/>
                <a:ea typeface="+mn-ea"/>
              </a:rPr>
              <a:t>DE &gt; BF.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8465" y="5261543"/>
            <a:ext cx="5023271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39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C.</a:t>
            </a:r>
            <a:r>
              <a:rPr lang="vi-VN" sz="2600" kern="1200" dirty="0">
                <a:solidFill>
                  <a:srgbClr val="FFC000"/>
                </a:solidFill>
                <a:latin typeface="UTM Avo" panose="02040603050506020204" pitchFamily="18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white"/>
                </a:solidFill>
                <a:latin typeface="UTM Avo" panose="02040603050506020204" pitchFamily="18"/>
                <a:ea typeface="+mn-ea"/>
              </a:rPr>
              <a:t>DE &lt; BF</a:t>
            </a:r>
            <a:r>
              <a:rPr lang="en-US" sz="2600" dirty="0">
                <a:solidFill>
                  <a:prstClr val="white"/>
                </a:solidFill>
                <a:latin typeface="UTM Avo" panose="02040603050506020204" pitchFamily="18"/>
                <a:ea typeface="+mn-ea"/>
              </a:rPr>
              <a:t>.</a:t>
            </a:r>
            <a:endParaRPr lang="en-US" sz="2600" kern="1200" dirty="0">
              <a:solidFill>
                <a:prstClr val="white"/>
              </a:solidFill>
              <a:latin typeface="UTM Avo" panose="02040603050506020204" pitchFamily="18"/>
              <a:ea typeface="+mn-ea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4196"/>
            <a:ext cx="487301" cy="487301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949"/>
            <a:ext cx="487301" cy="487301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4" y="2074334"/>
            <a:ext cx="487301" cy="487301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3065733"/>
            <a:ext cx="487301" cy="4873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01F87D-F841-7946-AD81-E26AB0057A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93137" cy="77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0;p2">
            <a:extLst>
              <a:ext uri="{FF2B5EF4-FFF2-40B4-BE49-F238E27FC236}">
                <a16:creationId xmlns:a16="http://schemas.microsoft.com/office/drawing/2014/main" id="{3112AE77-A430-1FF1-37E6-4D9B5ECAFC62}"/>
              </a:ext>
            </a:extLst>
          </p:cNvPr>
          <p:cNvGrpSpPr/>
          <p:nvPr/>
        </p:nvGrpSpPr>
        <p:grpSpPr>
          <a:xfrm>
            <a:off x="4727728" y="2864135"/>
            <a:ext cx="2736543" cy="1674349"/>
            <a:chOff x="309541" y="967667"/>
            <a:chExt cx="2878585" cy="1674349"/>
          </a:xfrm>
        </p:grpSpPr>
        <p:pic>
          <p:nvPicPr>
            <p:cNvPr id="3" name="Google Shape;171;p2">
              <a:hlinkClick r:id="rId4"/>
              <a:extLst>
                <a:ext uri="{FF2B5EF4-FFF2-40B4-BE49-F238E27FC236}">
                  <a16:creationId xmlns:a16="http://schemas.microsoft.com/office/drawing/2014/main" id="{65F956D5-2FD3-4E67-6F62-4C8FC3DB9C9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72;p2">
              <a:extLst>
                <a:ext uri="{FF2B5EF4-FFF2-40B4-BE49-F238E27FC236}">
                  <a16:creationId xmlns:a16="http://schemas.microsoft.com/office/drawing/2014/main" id="{C56323EC-7C49-7A2A-E103-6DA88D220EC8}"/>
                </a:ext>
              </a:extLst>
            </p:cNvPr>
            <p:cNvSpPr txBox="1"/>
            <p:nvPr/>
          </p:nvSpPr>
          <p:spPr>
            <a:xfrm>
              <a:off x="309541" y="967667"/>
              <a:ext cx="28785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Ấn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để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đến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trang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sách</a:t>
              </a:r>
              <a:endParaRPr dirty="0">
                <a:latin typeface="UTM Avo" panose="02040603050506020204" pitchFamily="18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CD31CF-DD2C-CCE4-CA96-B109B2A5F41A}"/>
              </a:ext>
            </a:extLst>
          </p:cNvPr>
          <p:cNvGrpSpPr/>
          <p:nvPr/>
        </p:nvGrpSpPr>
        <p:grpSpPr>
          <a:xfrm>
            <a:off x="356394" y="2751484"/>
            <a:ext cx="3607619" cy="2738707"/>
            <a:chOff x="924909" y="3568797"/>
            <a:chExt cx="5411428" cy="4241703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0379CC92-2F9E-FF7B-86C1-737DE2FF9810}"/>
                </a:ext>
              </a:extLst>
            </p:cNvPr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5C4B61C4-7791-636C-36C2-900F6F15EDCD}"/>
                  </a:ext>
                </a:extLst>
              </p:cNvPr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1C2321C7-9C71-768B-4DDA-B2EB2ECEEF65}"/>
                  </a:ext>
                </a:extLst>
              </p:cNvPr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2D551C-1DA6-C37D-6D7F-62EF9C2F6D08}"/>
                </a:ext>
              </a:extLst>
            </p:cNvPr>
            <p:cNvSpPr/>
            <p:nvPr/>
          </p:nvSpPr>
          <p:spPr>
            <a:xfrm>
              <a:off x="1224048" y="4679745"/>
              <a:ext cx="4796230" cy="1737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2400" kern="0"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2400" kern="0"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BA6843-C200-D0DE-4606-D01AC9442DE3}"/>
              </a:ext>
            </a:extLst>
          </p:cNvPr>
          <p:cNvGrpSpPr/>
          <p:nvPr/>
        </p:nvGrpSpPr>
        <p:grpSpPr>
          <a:xfrm>
            <a:off x="4282995" y="2763789"/>
            <a:ext cx="3614815" cy="2726403"/>
            <a:chOff x="6840639" y="3553166"/>
            <a:chExt cx="5422223" cy="500186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A1C0F92A-CA72-609D-93BC-465C34C25F59}"/>
                </a:ext>
              </a:extLst>
            </p:cNvPr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10" name="Freeform 4">
                <a:extLst>
                  <a:ext uri="{FF2B5EF4-FFF2-40B4-BE49-F238E27FC236}">
                    <a16:creationId xmlns:a16="http://schemas.microsoft.com/office/drawing/2014/main" id="{84F5F19D-7EC8-97DB-4D7E-DEDE54D84211}"/>
                  </a:ext>
                </a:extLst>
              </p:cNvPr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321CED8B-BBA8-59D5-F2FA-C7C955ED3962}"/>
                  </a:ext>
                </a:extLst>
              </p:cNvPr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236B20-411E-820E-BC43-B31D97F59F5A}"/>
                </a:ext>
              </a:extLst>
            </p:cNvPr>
            <p:cNvSpPr/>
            <p:nvPr/>
          </p:nvSpPr>
          <p:spPr>
            <a:xfrm>
              <a:off x="7427738" y="4753346"/>
              <a:ext cx="4360209" cy="2058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000000"/>
                </a:buClr>
              </a:pPr>
              <a:r>
                <a:rPr lang="pt-BR" sz="2400" kern="0"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các bài tập trong SBT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E19AD5-BF08-E375-7294-38C9468EC0BE}"/>
              </a:ext>
            </a:extLst>
          </p:cNvPr>
          <p:cNvGrpSpPr/>
          <p:nvPr/>
        </p:nvGrpSpPr>
        <p:grpSpPr>
          <a:xfrm>
            <a:off x="8220047" y="2747682"/>
            <a:ext cx="3614815" cy="2732805"/>
            <a:chOff x="12644694" y="3479846"/>
            <a:chExt cx="5422223" cy="4709752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33F25745-C0E8-63CE-7C59-0FB7D73A1364}"/>
                </a:ext>
              </a:extLst>
            </p:cNvPr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D7D6C375-A752-E658-3F9B-7AC26691757C}"/>
                  </a:ext>
                </a:extLst>
              </p:cNvPr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9B0917B5-CD4E-FDDE-8C7F-EBA673DFF711}"/>
                  </a:ext>
                </a:extLst>
              </p:cNvPr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74C0DF-A479-9789-CCB2-0D54C7C43514}"/>
                </a:ext>
              </a:extLst>
            </p:cNvPr>
            <p:cNvSpPr/>
            <p:nvPr/>
          </p:nvSpPr>
          <p:spPr>
            <a:xfrm>
              <a:off x="12656276" y="4635046"/>
              <a:ext cx="5369730" cy="1944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kern="0"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2400" kern="0" dirty="0"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2400" kern="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400" b="1" kern="0"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5: </a:t>
              </a:r>
              <a:r>
                <a:rPr lang="vi-VN" sz="2400" b="1" kern="0"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Hình chữ nhật</a:t>
              </a:r>
              <a:endParaRPr lang="pt-BR" sz="2400" b="1" kern="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41" name="Google Shape;241;p17"/>
          <p:cNvSpPr txBox="1"/>
          <p:nvPr/>
        </p:nvSpPr>
        <p:spPr>
          <a:xfrm>
            <a:off x="462105" y="912740"/>
            <a:ext cx="1136708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Like fanpage Hoc10 - Học 1 biết 10 để nhận thêm nhiều tài liệu giảng dạy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242" name="Google Shape;242;p17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254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43" name="Google Shape;243;p17">
            <a:hlinkClick r:id="rId4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rgbClr val="843C0C"/>
                </a:solidFill>
                <a:latin typeface="UTM Avo" panose="020406030505060202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Học 1 biết 10</a:t>
            </a:r>
            <a:endParaRPr sz="2400" b="1" u="sng">
              <a:solidFill>
                <a:srgbClr val="843C0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44" name="Google Shape;244;p17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245" name="Google Shape;245;p17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6BAD70-C04F-AC5A-4D7A-F8870F111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4224" y="2908508"/>
            <a:ext cx="4216400" cy="36936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A0BC8E-CD87-42B8-2B0B-7C3A158A4A92}"/>
              </a:ext>
            </a:extLst>
          </p:cNvPr>
          <p:cNvGrpSpPr/>
          <p:nvPr/>
        </p:nvGrpSpPr>
        <p:grpSpPr>
          <a:xfrm>
            <a:off x="501376" y="3782431"/>
            <a:ext cx="6571984" cy="1346060"/>
            <a:chOff x="1064348" y="5651470"/>
            <a:chExt cx="9857976" cy="1723123"/>
          </a:xfrm>
        </p:grpSpPr>
        <p:pic>
          <p:nvPicPr>
            <p:cNvPr id="8" name="Picture 22">
              <a:extLst>
                <a:ext uri="{FF2B5EF4-FFF2-40B4-BE49-F238E27FC236}">
                  <a16:creationId xmlns:a16="http://schemas.microsoft.com/office/drawing/2014/main" id="{12A1C1CB-5055-2145-3E23-EA250C85A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4348" y="5651470"/>
              <a:ext cx="890388" cy="78148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CFC534-904D-D163-CD40-D735EB5859F4}"/>
                </a:ext>
              </a:extLst>
            </p:cNvPr>
            <p:cNvSpPr/>
            <p:nvPr/>
          </p:nvSpPr>
          <p:spPr>
            <a:xfrm>
              <a:off x="2025518" y="5691824"/>
              <a:ext cx="8896806" cy="1682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400"/>
                </a:spcBef>
                <a:spcAft>
                  <a:spcPts val="533"/>
                </a:spcAft>
              </a:pPr>
              <a:r>
                <a:rPr lang="vi-VN" sz="2400" i="1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Có những dấu hiệu nào để nhận biết một</a:t>
              </a:r>
              <a:r>
                <a:rPr lang="en-US" sz="2400" i="1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tứ giác là hình bình hành?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6B94BAA-E055-83A6-E609-A0FA0DD0581A}"/>
              </a:ext>
            </a:extLst>
          </p:cNvPr>
          <p:cNvSpPr/>
          <p:nvPr/>
        </p:nvSpPr>
        <p:spPr>
          <a:xfrm>
            <a:off x="387286" y="1753157"/>
            <a:ext cx="11328400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39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  <a:buClrTx/>
              <a:buFontTx/>
              <a:buNone/>
            </a:pP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Trong thiết kế tay vịn cầu thang (</a:t>
            </a:r>
            <a:r>
              <a:rPr lang="en-US" sz="2400" i="1" kern="12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400" i="1" kern="12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ình 34</a:t>
            </a:r>
            <a:r>
              <a:rPr lang="vi-VN" sz="2400" kern="12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), người ta thường để các cặp thanh sườn song song với nhau, các cặp thanh trụ song song với nhau, tạo nên các hình bình hành.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0;p2">
            <a:extLst>
              <a:ext uri="{FF2B5EF4-FFF2-40B4-BE49-F238E27FC236}">
                <a16:creationId xmlns:a16="http://schemas.microsoft.com/office/drawing/2014/main" id="{620A0D01-D89B-8BD0-F292-C3F160E8F0DE}"/>
              </a:ext>
            </a:extLst>
          </p:cNvPr>
          <p:cNvGrpSpPr/>
          <p:nvPr/>
        </p:nvGrpSpPr>
        <p:grpSpPr>
          <a:xfrm>
            <a:off x="4727728" y="2864135"/>
            <a:ext cx="2736543" cy="1674349"/>
            <a:chOff x="309541" y="967667"/>
            <a:chExt cx="2878585" cy="1674349"/>
          </a:xfrm>
        </p:grpSpPr>
        <p:pic>
          <p:nvPicPr>
            <p:cNvPr id="3" name="Google Shape;171;p2">
              <a:hlinkClick r:id="rId4"/>
              <a:extLst>
                <a:ext uri="{FF2B5EF4-FFF2-40B4-BE49-F238E27FC236}">
                  <a16:creationId xmlns:a16="http://schemas.microsoft.com/office/drawing/2014/main" id="{C3276972-A18D-2AB8-8610-4A9145D2B2B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72;p2">
              <a:extLst>
                <a:ext uri="{FF2B5EF4-FFF2-40B4-BE49-F238E27FC236}">
                  <a16:creationId xmlns:a16="http://schemas.microsoft.com/office/drawing/2014/main" id="{1997917C-2DCA-1954-33EE-E112422B81A2}"/>
                </a:ext>
              </a:extLst>
            </p:cNvPr>
            <p:cNvSpPr txBox="1"/>
            <p:nvPr/>
          </p:nvSpPr>
          <p:spPr>
            <a:xfrm>
              <a:off x="309541" y="967667"/>
              <a:ext cx="28785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Ấn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để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đến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trang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sách</a:t>
              </a:r>
              <a:endParaRPr dirty="0">
                <a:latin typeface="UTM Avo" panose="02040603050506020204" pitchFamily="18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81E960-FAED-8B66-84E6-3ED0375ECE9F}"/>
              </a:ext>
            </a:extLst>
          </p:cNvPr>
          <p:cNvSpPr/>
          <p:nvPr/>
        </p:nvSpPr>
        <p:spPr>
          <a:xfrm>
            <a:off x="4183555" y="1084782"/>
            <a:ext cx="5101122" cy="574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3. </a:t>
            </a:r>
            <a:r>
              <a:rPr lang="en-US" sz="2400" b="1" dirty="0">
                <a:solidFill>
                  <a:srgbClr val="262624"/>
                </a:solidFill>
                <a:latin typeface="UTM Avo" panose="02040603050506020204" pitchFamily="18"/>
              </a:rPr>
              <a:t>DẤU HIỆU NHẬN BIẾT</a:t>
            </a:r>
            <a:endParaRPr lang="en-US" sz="2400" b="1" kern="0" dirty="0">
              <a:solidFill>
                <a:srgbClr val="262624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4D92A8-33CA-1887-ADF3-95018C5FB02A}"/>
                  </a:ext>
                </a:extLst>
              </p:cNvPr>
              <p:cNvSpPr txBox="1"/>
              <p:nvPr/>
            </p:nvSpPr>
            <p:spPr>
              <a:xfrm>
                <a:off x="272114" y="1829817"/>
                <a:ext cx="8510294" cy="4921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2400" b="1" dirty="0">
                    <a:solidFill>
                      <a:srgbClr val="C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HĐ 3: 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a) 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Cho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ABCD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AB = CD, BC = DA (</a:t>
                </a:r>
                <a:r>
                  <a:rPr lang="en-US" sz="2000" i="1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39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).</a:t>
                </a:r>
              </a:p>
              <a:p>
                <a:pPr marL="381019" indent="-381019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Hai tam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ABC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CDA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hay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hãy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so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sánh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cặp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DCA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ACB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CAD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.</a:t>
                </a:r>
              </a:p>
              <a:p>
                <a:pPr marL="381019" indent="-381019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ABCD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bình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hành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hay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>
                    <a:solidFill>
                      <a:srgbClr val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b) Cho tứ giác ABCD có hai đường chéo AC và BD cắt nhau tại trung điểm O của mỗi đường (</a:t>
                </a:r>
                <a:r>
                  <a:rPr lang="vi-VN" sz="2000" i="1" dirty="0">
                    <a:solidFill>
                      <a:srgbClr val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Hình 40</a:t>
                </a:r>
                <a:r>
                  <a:rPr lang="vi-VN" sz="2000" dirty="0">
                    <a:solidFill>
                      <a:srgbClr val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).</a:t>
                </a:r>
              </a:p>
              <a:p>
                <a:pPr marL="495325" indent="-495325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2000" dirty="0">
                    <a:solidFill>
                      <a:srgbClr val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Hai tam giác ABO và CDO có bằng nhau hay không? Từ đó, hãy so sánh các cặp góc: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DCA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tự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, so </a:t>
                </a:r>
                <a:r>
                  <a:rPr lang="en-US" sz="200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sánh</a:t>
                </a:r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ACB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CAD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495325" indent="-495325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2000" dirty="0">
                    <a:solidFill>
                      <a:srgbClr val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ABCD có phải là hình bình hành hay không?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4D92A8-33CA-1887-ADF3-95018C5FB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14" y="1829817"/>
                <a:ext cx="8510294" cy="4921604"/>
              </a:xfrm>
              <a:prstGeom prst="rect">
                <a:avLst/>
              </a:prstGeom>
              <a:blipFill>
                <a:blip r:embed="rId4"/>
                <a:stretch>
                  <a:fillRect l="-1146" r="-15759" b="-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98442B7-71DC-3C42-05BF-9C1F57654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408" y="1829817"/>
            <a:ext cx="3228571" cy="4447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CE8938-A5A4-392A-9C8E-21EFE6BBB3AC}"/>
              </a:ext>
            </a:extLst>
          </p:cNvPr>
          <p:cNvSpPr/>
          <p:nvPr/>
        </p:nvSpPr>
        <p:spPr>
          <a:xfrm>
            <a:off x="5627762" y="1204758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400" b="1" i="1" u="sng" dirty="0">
                <a:solidFill>
                  <a:srgbClr val="C00000"/>
                </a:solidFill>
                <a:latin typeface="UTM Avo" panose="02040603050506020204" pitchFamily="18"/>
              </a:rPr>
              <a:t>Giải</a:t>
            </a:r>
            <a:r>
              <a:rPr lang="en-US" sz="2400" b="1" i="1" u="sng" dirty="0">
                <a:solidFill>
                  <a:srgbClr val="C00000"/>
                </a:solidFill>
                <a:latin typeface="UTM Avo" panose="02040603050506020204" pitchFamily="18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12643A7-0E63-AC4E-4D9B-2B328F174C11}"/>
                  </a:ext>
                </a:extLst>
              </p:cNvPr>
              <p:cNvSpPr/>
              <p:nvPr/>
            </p:nvSpPr>
            <p:spPr>
              <a:xfrm>
                <a:off x="808770" y="1666423"/>
                <a:ext cx="9983160" cy="4974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kern="1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CDA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gt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DA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gt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chung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CDA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c.c.c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DCA</m:t>
                        </m:r>
                      </m:e>
                    </m:acc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ACB</m:t>
                        </m:r>
                        <m:r>
                          <m:rPr>
                            <m:nor/>
                          </m:rPr>
                          <a:rPr lang="en-US" sz="2400" b="0" i="0" kern="100" smtClean="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sz="2400" i="0" kern="10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CAD</m:t>
                        </m:r>
                      </m:e>
                    </m:acc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DCA</m:t>
                        </m:r>
                      </m:e>
                    </m:acc>
                  </m:oMath>
                </a14:m>
                <a:r>
                  <a:rPr lang="nl-NL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ở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vị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trí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so le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trong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ACB</m:t>
                        </m:r>
                      </m:e>
                    </m:acc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sz="2400" i="0" kern="10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CAD</m:t>
                        </m:r>
                      </m:e>
                    </m:acc>
                  </m:oMath>
                </a14:m>
                <a:r>
                  <a:rPr lang="nl-NL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ở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vị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trí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so le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trong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nên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hình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bình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hành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12643A7-0E63-AC4E-4D9B-2B328F174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70" y="1666423"/>
                <a:ext cx="9983160" cy="4974439"/>
              </a:xfrm>
              <a:prstGeom prst="rect">
                <a:avLst/>
              </a:prstGeom>
              <a:blipFill>
                <a:blip r:embed="rId4"/>
                <a:stretch>
                  <a:fillRect l="-977" b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80FE771-8277-081A-64B3-960600512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436" y="2188937"/>
            <a:ext cx="3821712" cy="274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9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CE8938-A5A4-392A-9C8E-21EFE6BBB3AC}"/>
              </a:ext>
            </a:extLst>
          </p:cNvPr>
          <p:cNvSpPr/>
          <p:nvPr/>
        </p:nvSpPr>
        <p:spPr>
          <a:xfrm>
            <a:off x="5557423" y="1204480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400" b="1" i="1" u="sng" dirty="0">
                <a:solidFill>
                  <a:srgbClr val="C00000"/>
                </a:solidFill>
                <a:latin typeface="UTM Avo" panose="02040603050506020204" pitchFamily="18"/>
              </a:rPr>
              <a:t>Giải</a:t>
            </a:r>
            <a:r>
              <a:rPr lang="en-US" sz="2400" b="1" i="1" u="sng" dirty="0">
                <a:solidFill>
                  <a:srgbClr val="C00000"/>
                </a:solidFill>
                <a:latin typeface="UTM Avo" panose="02040603050506020204" pitchFamily="18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12643A7-0E63-AC4E-4D9B-2B328F174C11}"/>
                  </a:ext>
                </a:extLst>
              </p:cNvPr>
              <p:cNvSpPr/>
              <p:nvPr/>
            </p:nvSpPr>
            <p:spPr>
              <a:xfrm>
                <a:off x="778625" y="1756859"/>
                <a:ext cx="9398000" cy="4892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ABO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CDO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OC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gt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AOB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sz="2400" i="0" kern="10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COD</m:t>
                        </m:r>
                      </m:e>
                    </m:acc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đối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đỉnh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OD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gt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ABO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CDO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c.g.c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BAO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DCO</m:t>
                        </m:r>
                      </m:e>
                    </m:acc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b="0" i="0" kern="100" smtClean="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DCA</m:t>
                        </m:r>
                      </m:e>
                    </m:acc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Tương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tự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ta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CBO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ADO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(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c.g.c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)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OCB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OAD</m:t>
                        </m:r>
                      </m:e>
                    </m:acc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ACB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CAD</m:t>
                        </m:r>
                      </m:e>
                    </m:acc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DCA</m:t>
                        </m:r>
                      </m:e>
                    </m:acc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ở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vị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trí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so le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trong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CAD</m:t>
                        </m:r>
                      </m:e>
                    </m:acc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ở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vị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trí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so le </a:t>
                </a:r>
                <a:r>
                  <a:rPr lang="en-US" sz="2400" kern="100" dirty="0" err="1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trong</a:t>
                </a:r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12643A7-0E63-AC4E-4D9B-2B328F174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25" y="1756859"/>
                <a:ext cx="9398000" cy="4892943"/>
              </a:xfrm>
              <a:prstGeom prst="rect">
                <a:avLst/>
              </a:prstGeom>
              <a:blipFill>
                <a:blip r:embed="rId4"/>
                <a:stretch>
                  <a:fillRect l="-1038" b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6763A31-089C-5930-FAE3-947AFF05B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726" y="3223918"/>
            <a:ext cx="3751759" cy="269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7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3CE54F-9A4F-1B05-CA7C-BF46A9AB1E2D}"/>
              </a:ext>
            </a:extLst>
          </p:cNvPr>
          <p:cNvSpPr/>
          <p:nvPr/>
        </p:nvSpPr>
        <p:spPr>
          <a:xfrm>
            <a:off x="1916004" y="1829217"/>
            <a:ext cx="4165600" cy="735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  <a:tabLst>
                <a:tab pos="240042" algn="l"/>
                <a:tab pos="480084" algn="l"/>
              </a:tabLst>
              <a:defRPr/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endParaRPr lang="en-US" sz="3200" b="1" dirty="0">
              <a:solidFill>
                <a:srgbClr val="C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F37F5B-DCD1-52D3-98B4-85E9347233CA}"/>
              </a:ext>
            </a:extLst>
          </p:cNvPr>
          <p:cNvGrpSpPr/>
          <p:nvPr/>
        </p:nvGrpSpPr>
        <p:grpSpPr>
          <a:xfrm>
            <a:off x="875853" y="2986683"/>
            <a:ext cx="10539074" cy="1866672"/>
            <a:chOff x="2660813" y="2558627"/>
            <a:chExt cx="13153869" cy="44691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0C6AFB-CCEB-5767-9488-337EAB3F0C98}"/>
                </a:ext>
              </a:extLst>
            </p:cNvPr>
            <p:cNvSpPr/>
            <p:nvPr/>
          </p:nvSpPr>
          <p:spPr>
            <a:xfrm>
              <a:off x="2660813" y="2558627"/>
              <a:ext cx="13153869" cy="4469104"/>
            </a:xfrm>
            <a:prstGeom prst="rect">
              <a:avLst/>
            </a:prstGeom>
            <a:solidFill>
              <a:schemeClr val="bg1"/>
            </a:solidFill>
            <a:ln w="381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latin typeface="UTM Avo" panose="02040603050506020204" pitchFamily="1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E2FAF4-41D8-5A6F-C5B8-603F9C2526F5}"/>
                </a:ext>
              </a:extLst>
            </p:cNvPr>
            <p:cNvSpPr/>
            <p:nvPr/>
          </p:nvSpPr>
          <p:spPr>
            <a:xfrm>
              <a:off x="3027771" y="2677480"/>
              <a:ext cx="12382477" cy="4170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23" indent="-457223" algn="just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vi-VN" sz="25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Tứ giác có hai cặp cạnh đối bằng nhau là hình bình hành.</a:t>
              </a:r>
              <a:endParaRPr lang="en-US" sz="2500" dirty="0"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23" indent="-457223" algn="just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vi-VN" sz="25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Tứ giác có hai đường chéo cắt nhau tại trung điểm của mỗi đường là hình bình hành.</a:t>
              </a:r>
            </a:p>
          </p:txBody>
        </p:sp>
      </p:grpSp>
      <p:pic>
        <p:nvPicPr>
          <p:cNvPr id="6" name="Picture 13">
            <a:extLst>
              <a:ext uri="{FF2B5EF4-FFF2-40B4-BE49-F238E27FC236}">
                <a16:creationId xmlns:a16="http://schemas.microsoft.com/office/drawing/2014/main" id="{EF33231E-1BEF-3950-3F4E-A5ED629DF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65747" y="2631083"/>
            <a:ext cx="711200" cy="71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4D816B-CE28-7840-A9E0-F16F1D4DC0B6}"/>
                  </a:ext>
                </a:extLst>
              </p:cNvPr>
              <p:cNvSpPr/>
              <p:nvPr/>
            </p:nvSpPr>
            <p:spPr>
              <a:xfrm>
                <a:off x="797859" y="1732541"/>
                <a:ext cx="10744567" cy="1682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785938" defTabSz="609630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Cho tứ giác ABCD có hai cạnh đối AB và CD song song và bằng nhau, hai đường chéo AC và BD cắt nhau tại O. Chứng minh:</a:t>
                </a:r>
              </a:p>
              <a:p>
                <a:pPr algn="ctr" defTabSz="609630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vi-VN" sz="2400" kern="120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OAB = </a:t>
                </a:r>
                <a14:m>
                  <m:oMath xmlns:m="http://schemas.openxmlformats.org/officeDocument/2006/math">
                    <m:r>
                      <a:rPr lang="en-US" sz="24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vi-VN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OCD;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vi-VN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b) Tứ giác ABCD là hình bình hành.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4D816B-CE28-7840-A9E0-F16F1D4DC0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59" y="1732541"/>
                <a:ext cx="10744567" cy="1682640"/>
              </a:xfrm>
              <a:prstGeom prst="rect">
                <a:avLst/>
              </a:prstGeom>
              <a:blipFill>
                <a:blip r:embed="rId4"/>
                <a:stretch>
                  <a:fillRect l="-826" r="-1063" b="-751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FF19C23-7668-2555-0F2F-F4180ECF1F53}"/>
              </a:ext>
            </a:extLst>
          </p:cNvPr>
          <p:cNvGrpSpPr/>
          <p:nvPr/>
        </p:nvGrpSpPr>
        <p:grpSpPr>
          <a:xfrm>
            <a:off x="797859" y="1732541"/>
            <a:ext cx="1735479" cy="537816"/>
            <a:chOff x="2860918" y="805336"/>
            <a:chExt cx="3352800" cy="121396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" name="Flowchart: Terminator 22">
              <a:extLst>
                <a:ext uri="{FF2B5EF4-FFF2-40B4-BE49-F238E27FC236}">
                  <a16:creationId xmlns:a16="http://schemas.microsoft.com/office/drawing/2014/main" id="{62B8B7E1-E7BB-47DE-F5C4-6E44F7BF5810}"/>
                </a:ext>
              </a:extLst>
            </p:cNvPr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 w="25400" cap="flat" cmpd="sng" algn="ctr">
              <a:solidFill>
                <a:srgbClr val="4BACC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EBA4EE-A980-C89F-3376-85D0C4D725E1}"/>
                </a:ext>
              </a:extLst>
            </p:cNvPr>
            <p:cNvSpPr/>
            <p:nvPr/>
          </p:nvSpPr>
          <p:spPr>
            <a:xfrm>
              <a:off x="3434601" y="924785"/>
              <a:ext cx="2205431" cy="86562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9CC7208-9AD0-AA57-BD64-F711363C83DD}"/>
              </a:ext>
            </a:extLst>
          </p:cNvPr>
          <p:cNvSpPr/>
          <p:nvPr/>
        </p:nvSpPr>
        <p:spPr>
          <a:xfrm>
            <a:off x="5627762" y="3415181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buClrTx/>
              <a:buFontTx/>
              <a:buNone/>
              <a:defRPr/>
            </a:pPr>
            <a:r>
              <a:rPr lang="vi-VN" sz="2400" b="1" i="1" u="sng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cs"/>
              </a:rPr>
              <a:t>Giải</a:t>
            </a:r>
            <a:r>
              <a:rPr lang="en-US" sz="2400" b="1" i="1" u="sng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D985021-6AAE-6D8C-7972-111357358873}"/>
                  </a:ext>
                </a:extLst>
              </p:cNvPr>
              <p:cNvSpPr/>
              <p:nvPr/>
            </p:nvSpPr>
            <p:spPr>
              <a:xfrm>
                <a:off x="797859" y="3803959"/>
                <a:ext cx="6898629" cy="30540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  <a:spcAft>
                    <a:spcPts val="333"/>
                  </a:spcAft>
                  <a:buClrTx/>
                  <a:buFontTx/>
                  <a:buNone/>
                </a:pP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lang="en-US" sz="2400" kern="1200" dirty="0" err="1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Xét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 tam </a:t>
                </a:r>
                <a:r>
                  <a:rPr lang="en-US" sz="2400" kern="1200" dirty="0" err="1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 OAB </a:t>
                </a:r>
                <a:r>
                  <a:rPr lang="en-US" sz="2400" kern="1200" dirty="0" err="1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 OCD, ta </a:t>
                </a:r>
                <a:r>
                  <a:rPr lang="en-US" sz="2400" kern="1200" dirty="0" err="1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defTabSz="609630">
                  <a:lnSpc>
                    <a:spcPct val="150000"/>
                  </a:lnSpc>
                  <a:spcAft>
                    <a:spcPts val="333"/>
                  </a:spcAft>
                  <a:buClrTx/>
                  <a:buFontTx/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kern="1200">
                            <a:solidFill>
                              <a:schemeClr val="tx1"/>
                            </a:solidFill>
                            <a:latin typeface="UTM Avo" panose="02040603050506020204" pitchFamily="18"/>
                            <a:ea typeface="+mn-ea"/>
                            <a:cs typeface="Arial" panose="020B0604020202020204" pitchFamily="34" charset="0"/>
                          </a:rPr>
                          <m:t>OAB</m:t>
                        </m:r>
                      </m:e>
                    </m:acc>
                  </m:oMath>
                </a14:m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kern="1200">
                            <a:solidFill>
                              <a:schemeClr val="tx1"/>
                            </a:solidFill>
                            <a:latin typeface="UTM Avo" panose="02040603050506020204" pitchFamily="18"/>
                            <a:ea typeface="+mn-ea"/>
                            <a:cs typeface="Arial" panose="020B0604020202020204" pitchFamily="34" charset="0"/>
                          </a:rPr>
                          <m:t>OCD</m:t>
                        </m:r>
                      </m:e>
                    </m:acc>
                  </m:oMath>
                </a14:m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 (so le </a:t>
                </a:r>
                <a:r>
                  <a:rPr lang="en-US" sz="2400" kern="1200" dirty="0" err="1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defTabSz="609630">
                  <a:lnSpc>
                    <a:spcPct val="150000"/>
                  </a:lnSpc>
                  <a:spcAft>
                    <a:spcPts val="333"/>
                  </a:spcAft>
                  <a:buClrTx/>
                  <a:buFontTx/>
                  <a:buNone/>
                </a:pPr>
                <a:r>
                  <a:rPr lang="en-US" sz="2400" kern="120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AB = 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CD (</a:t>
                </a:r>
                <a:r>
                  <a:rPr lang="en-US" sz="2400" kern="1200" dirty="0" err="1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giả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thiết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defTabSz="609630">
                  <a:lnSpc>
                    <a:spcPct val="150000"/>
                  </a:lnSpc>
                  <a:spcAft>
                    <a:spcPts val="333"/>
                  </a:spcAft>
                  <a:buClrTx/>
                  <a:buFontTx/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kern="1200">
                            <a:solidFill>
                              <a:schemeClr val="tx1"/>
                            </a:solidFill>
                            <a:latin typeface="UTM Avo" panose="02040603050506020204" pitchFamily="18"/>
                            <a:ea typeface="+mn-ea"/>
                            <a:cs typeface="Arial" panose="020B0604020202020204" pitchFamily="34" charset="0"/>
                          </a:rPr>
                          <m:t>OBA</m:t>
                        </m:r>
                      </m:e>
                    </m:acc>
                  </m:oMath>
                </a14:m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kern="1200">
                            <a:solidFill>
                              <a:schemeClr val="tx1"/>
                            </a:solidFill>
                            <a:latin typeface="UTM Avo" panose="02040603050506020204" pitchFamily="18"/>
                            <a:ea typeface="+mn-ea"/>
                            <a:cs typeface="Arial" panose="020B0604020202020204" pitchFamily="34" charset="0"/>
                          </a:rPr>
                          <m:t>ODC</m:t>
                        </m:r>
                      </m:e>
                    </m:acc>
                  </m:oMath>
                </a14:m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 (so le </a:t>
                </a:r>
                <a:r>
                  <a:rPr lang="en-US" sz="2400" kern="1200" dirty="0" err="1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defTabSz="609630">
                  <a:lnSpc>
                    <a:spcPct val="150000"/>
                  </a:lnSpc>
                  <a:spcAft>
                    <a:spcPts val="333"/>
                  </a:spcAft>
                  <a:buClrTx/>
                  <a:buFontTx/>
                  <a:buNone/>
                </a:pPr>
                <a:r>
                  <a:rPr lang="en-US" sz="2400" kern="1200" dirty="0" err="1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vi-VN" sz="2400" kern="120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OAB = </a:t>
                </a:r>
                <a14:m>
                  <m:oMath xmlns:m="http://schemas.openxmlformats.org/officeDocument/2006/math">
                    <m:r>
                      <a:rPr lang="en-US" sz="24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vi-VN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OCD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(</a:t>
                </a:r>
                <a:r>
                  <a:rPr lang="en-US" sz="2400" kern="1200" dirty="0" err="1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g.c.g</a:t>
                </a:r>
                <a:r>
                  <a:rPr lang="en-US" sz="2400" kern="1200" dirty="0">
                    <a:solidFill>
                      <a:schemeClr val="tx1"/>
                    </a:solidFill>
                    <a:latin typeface="UTM Avo" panose="02040603050506020204" pitchFamily="18"/>
                    <a:ea typeface="+mn-ea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D985021-6AAE-6D8C-7972-1113573588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59" y="3803959"/>
                <a:ext cx="6898629" cy="3054041"/>
              </a:xfrm>
              <a:prstGeom prst="rect">
                <a:avLst/>
              </a:prstGeom>
              <a:blipFill>
                <a:blip r:embed="rId5"/>
                <a:stretch>
                  <a:fillRect l="-1284" b="-373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868F995-646D-7075-DADF-3B2A662A4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5539" y="3876846"/>
            <a:ext cx="3568154" cy="234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1590</Words>
  <Application>Microsoft Office PowerPoint</Application>
  <PresentationFormat>Widescreen</PresentationFormat>
  <Paragraphs>124</Paragraphs>
  <Slides>26</Slides>
  <Notes>26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UTM Avo</vt:lpstr>
      <vt:lpstr>Calibri Light</vt:lpstr>
      <vt:lpstr>Wingdings</vt:lpstr>
      <vt:lpstr>Calibri</vt:lpstr>
      <vt:lpstr>Cambria Math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2023-11-28T09:31:40Z</dcterms:created>
  <dcterms:modified xsi:type="dcterms:W3CDTF">2024-01-23T08:46:08Z</dcterms:modified>
</cp:coreProperties>
</file>