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9" r:id="rId5"/>
    <p:sldId id="260" r:id="rId6"/>
    <p:sldId id="262" r:id="rId7"/>
    <p:sldId id="26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3" r:id="rId16"/>
    <p:sldId id="265" r:id="rId17"/>
    <p:sldId id="280" r:id="rId18"/>
    <p:sldId id="281" r:id="rId19"/>
    <p:sldId id="282" r:id="rId20"/>
    <p:sldId id="283" r:id="rId21"/>
    <p:sldId id="284" r:id="rId22"/>
    <p:sldId id="287" r:id="rId23"/>
    <p:sldId id="268" r:id="rId24"/>
    <p:sldId id="269" r:id="rId25"/>
    <p:sldId id="271" r:id="rId26"/>
    <p:sldId id="272" r:id="rId27"/>
  </p:sldIdLst>
  <p:sldSz cx="12192000" cy="6858000"/>
  <p:notesSz cx="6858000" cy="9144000"/>
  <p:embeddedFontLst>
    <p:embeddedFont>
      <p:font typeface="Cambria Math" panose="02040503050406030204" pitchFamily="18" charset="0"/>
      <p:regular r:id="rId29"/>
    </p:embeddedFont>
    <p:embeddedFont>
      <p:font typeface="UTM Avo" panose="02040603050506020204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g+TKISDTokyxyqbwrhPLkfeGhRr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95"/>
    <p:restoredTop sz="94609"/>
  </p:normalViewPr>
  <p:slideViewPr>
    <p:cSldViewPr snapToGrid="0" showGuides="1">
      <p:cViewPr varScale="1">
        <p:scale>
          <a:sx n="104" d="100"/>
          <a:sy n="104" d="100"/>
        </p:scale>
        <p:origin x="25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1-28T09:32:41.516" idx="1">
    <p:pos x="10" y="10"/>
    <p:text/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C1HAPoI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4805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8456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7702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3746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4120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161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1797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007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1898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96192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4" name="Google Shape;2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353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8228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405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8-tap-1/1/417/107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8-tap-1/1/417/105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8-tap-1/1/417/106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hyperlink" Target="https://www.facebook.com/hoc10fb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8-tap-1/1/417/105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UTM Avo" panose="02040603050506020204" pitchFamily="18"/>
                <a:sym typeface="Arial"/>
              </a:rPr>
              <a:t>TOÁN 8</a:t>
            </a:r>
            <a:endParaRPr>
              <a:latin typeface="UTM Avo" panose="02040603050506020204" pitchFamily="18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698870" y="646331"/>
            <a:ext cx="9909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/>
                <a:sym typeface="Arial"/>
              </a:rPr>
              <a:t> 1</a:t>
            </a:r>
            <a:endParaRPr sz="2400" b="0" i="0" u="none" strike="noStrike" cap="none" dirty="0">
              <a:solidFill>
                <a:srgbClr val="FFFFFF"/>
              </a:solidFill>
              <a:latin typeface="UTM Avo" panose="02040603050506020204" pitchFamily="18"/>
              <a:sym typeface="Arial"/>
            </a:endParaRPr>
          </a:p>
        </p:txBody>
      </p:sp>
      <p:sp>
        <p:nvSpPr>
          <p:cNvPr id="3" name="Google Shape;165;p1">
            <a:extLst>
              <a:ext uri="{FF2B5EF4-FFF2-40B4-BE49-F238E27FC236}">
                <a16:creationId xmlns:a16="http://schemas.microsoft.com/office/drawing/2014/main" id="{3D0C4371-6BD8-E039-01C8-D19CC6AAA429}"/>
              </a:ext>
            </a:extLst>
          </p:cNvPr>
          <p:cNvSpPr txBox="1"/>
          <p:nvPr/>
        </p:nvSpPr>
        <p:spPr>
          <a:xfrm>
            <a:off x="727107" y="2195423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200" b="1" i="0" u="none" strike="noStrike" cap="none" dirty="0" err="1">
                <a:solidFill>
                  <a:srgbClr val="002060"/>
                </a:solidFill>
                <a:latin typeface="UTM Avo" panose="02040603050506020204" pitchFamily="18"/>
                <a:sym typeface="Arial"/>
              </a:rPr>
              <a:t>Chương</a:t>
            </a:r>
            <a:r>
              <a:rPr lang="en-US" sz="5200" b="1" i="0" u="none" strike="noStrike" cap="none" dirty="0">
                <a:solidFill>
                  <a:srgbClr val="002060"/>
                </a:solidFill>
                <a:latin typeface="UTM Avo" panose="02040603050506020204" pitchFamily="18"/>
                <a:sym typeface="Arial"/>
              </a:rPr>
              <a:t> V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Bài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 4: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Hình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bình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hành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 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/>
              </a:rPr>
              <a:t>-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Tiết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 1</a:t>
            </a:r>
            <a:endParaRPr lang="en-US" sz="5400" dirty="0">
              <a:latin typeface="UTM Avo" panose="02040603050506020204" pitchFamily="1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FB6A5A-DA51-8663-708D-92E633358764}"/>
              </a:ext>
            </a:extLst>
          </p:cNvPr>
          <p:cNvSpPr/>
          <p:nvPr/>
        </p:nvSpPr>
        <p:spPr>
          <a:xfrm>
            <a:off x="785517" y="1688260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39">
              <a:buClrTx/>
              <a:buFontTx/>
              <a:buNone/>
            </a:pPr>
            <a:r>
              <a:rPr lang="vi-VN" sz="2400" b="1" i="1" u="sng" kern="1200" dirty="0">
                <a:solidFill>
                  <a:srgbClr val="C00000"/>
                </a:solidFill>
                <a:latin typeface="UTM Avo" panose="02040603050506020204" pitchFamily="18"/>
                <a:ea typeface="+mn-ea"/>
                <a:cs typeface="+mn-cs"/>
              </a:rPr>
              <a:t>Giải</a:t>
            </a:r>
            <a:r>
              <a:rPr lang="en-US" sz="2400" b="1" i="1" u="sng" kern="1200" dirty="0">
                <a:solidFill>
                  <a:srgbClr val="C00000"/>
                </a:solidFill>
                <a:latin typeface="UTM Avo" panose="02040603050506020204" pitchFamily="18"/>
                <a:ea typeface="+mn-ea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174030-B094-DDCA-0044-1B3EA663DAF0}"/>
                  </a:ext>
                </a:extLst>
              </p:cNvPr>
              <p:cNvSpPr/>
              <p:nvPr/>
            </p:nvSpPr>
            <p:spPr>
              <a:xfrm>
                <a:off x="4425840" y="1678068"/>
                <a:ext cx="7366000" cy="4978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kern="100" dirty="0">
                    <a:latin typeface="UTM Avo" panose="02040603050506020204" pitchFamily="18"/>
                    <a:ea typeface="Malgun Gothic" panose="020B0503020000020004" pitchFamily="34" charset="-127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nl-NL" sz="2400" i="0" kern="10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ABD</m:t>
                    </m:r>
                    <m:r>
                      <m:rPr>
                        <m:nor/>
                      </m:rPr>
                      <a:rPr lang="en-US" sz="2400" i="0" kern="100" smtClean="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400" i="0" kern="10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nl-NL" sz="2400" i="0" kern="10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CDB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10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nl-NL" sz="2400" i="0" kern="100">
                            <a:latin typeface="UTM Avo" panose="0204060305050602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DAB</m:t>
                        </m:r>
                      </m:e>
                    </m:acc>
                    <m:r>
                      <m:rPr>
                        <m:nor/>
                      </m:rPr>
                      <a:rPr lang="en-US" sz="2400" i="0" kern="100" smtClean="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= </m:t>
                    </m:r>
                    <m:acc>
                      <m:accPr>
                        <m:chr m:val="̂"/>
                        <m:ctrlPr>
                          <a:rPr lang="en-US" sz="2400" i="1" kern="10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nl-NL" sz="2400" i="0" kern="100">
                            <a:latin typeface="UTM Avo" panose="0204060305050602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BCD</m:t>
                        </m:r>
                      </m:e>
                    </m:acc>
                  </m:oMath>
                </a14:m>
                <a:endParaRPr lang="en-US" sz="2400" kern="1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4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nl-NL" sz="24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</m:t>
                    </m:r>
                    <m:r>
                      <m:rPr>
                        <m:nor/>
                      </m:rPr>
                      <a:rPr lang="en-US" sz="240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4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nl-NL" sz="24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CDA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(</a:t>
                </a:r>
                <a:r>
                  <a:rPr lang="en-US" sz="2400" kern="100" dirty="0" err="1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g.c.g</a:t>
                </a:r>
                <a:r>
                  <a:rPr lang="en-US" sz="2400" kern="1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)</a:t>
                </a:r>
                <a:endParaRPr lang="en-US" sz="2400" kern="1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nl-NL" sz="24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ABC</m:t>
                        </m:r>
                      </m:e>
                    </m:acc>
                    <m:r>
                      <m:rPr>
                        <m:nor/>
                      </m:rPr>
                      <a:rPr lang="en-US" sz="240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acc>
                      <m:accPr>
                        <m:chr m:val="̂"/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nl-NL" sz="24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CDA</m:t>
                        </m:r>
                      </m:e>
                    </m:acc>
                  </m:oMath>
                </a14:m>
                <a:endParaRPr lang="en-US" sz="2400" kern="1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kern="1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c) </a:t>
                </a:r>
                <a:r>
                  <a:rPr lang="en-US" sz="2400" kern="100" dirty="0" err="1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Xét</a:t>
                </a:r>
                <a:r>
                  <a:rPr lang="en-US" sz="2400" kern="1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nl-NL" sz="2400" i="0" kern="10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OAB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</a:t>
                </a:r>
                <a:r>
                  <a:rPr lang="en-US" sz="2400" kern="1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nl-NL" sz="2400" i="0" kern="10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OCD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có</a:t>
                </a:r>
                <a:r>
                  <a:rPr lang="en-US" sz="2400" kern="1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:</a:t>
                </a:r>
                <a:endParaRPr lang="en-US" sz="2400" kern="1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kern="100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nl-NL" sz="2400" i="0" kern="100">
                              <a:latin typeface="UTM Avo" panose="0204060305050602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OAB</m:t>
                          </m:r>
                        </m:e>
                      </m:acc>
                      <m:r>
                        <m:rPr>
                          <m:nor/>
                        </m:rPr>
                        <a:rPr lang="en-US" sz="2400" i="0" kern="100" smtClean="0">
                          <a:latin typeface="UTM Avo" panose="0204060305050602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= </m:t>
                      </m:r>
                      <m:acc>
                        <m:accPr>
                          <m:chr m:val="̂"/>
                          <m:ctrlPr>
                            <a:rPr lang="en-US" sz="2400" i="1" kern="100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nl-NL" sz="2400" i="0" kern="100">
                              <a:latin typeface="UTM Avo" panose="0204060305050602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OCD</m:t>
                          </m:r>
                        </m:e>
                      </m:acc>
                    </m:oMath>
                  </m:oMathPara>
                </a14:m>
                <a:endParaRPr lang="en-US" sz="2400" kern="100" dirty="0">
                  <a:latin typeface="UTM Avo" panose="020406030505060202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kern="100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nl-NL" sz="2400" i="0" kern="100">
                              <a:latin typeface="UTM Avo" panose="0204060305050602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OBA</m:t>
                          </m:r>
                        </m:e>
                      </m:acc>
                      <m:r>
                        <m:rPr>
                          <m:nor/>
                        </m:rPr>
                        <a:rPr lang="en-US" sz="2400" i="0" kern="100" smtClean="0">
                          <a:latin typeface="UTM Avo" panose="0204060305050602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= </m:t>
                      </m:r>
                      <m:acc>
                        <m:accPr>
                          <m:chr m:val="̂"/>
                          <m:ctrlPr>
                            <a:rPr lang="en-US" sz="2400" i="1" kern="100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nl-NL" sz="2400" i="0" kern="100">
                              <a:latin typeface="UTM Avo" panose="0204060305050602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ODC</m:t>
                          </m:r>
                        </m:e>
                      </m:acc>
                    </m:oMath>
                  </m:oMathPara>
                </a14:m>
                <a:endParaRPr lang="en-US" sz="2400" kern="100" dirty="0">
                  <a:latin typeface="UTM Avo" panose="020406030505060202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2400" i="0" kern="10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400" i="0" kern="100" smtClean="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nl-NL" sz="2400" i="0" kern="10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CD</m:t>
                    </m:r>
                  </m:oMath>
                </a14:m>
                <a:r>
                  <a:rPr lang="nl-NL" sz="2400" kern="1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endParaRPr lang="en-US" sz="2400" kern="1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nl-NL" sz="2400" i="0" kern="10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OA</m:t>
                    </m:r>
                    <m:r>
                      <m:rPr>
                        <m:nor/>
                      </m:rPr>
                      <a:rPr lang="en-US" sz="2400" i="0" kern="100" smtClean="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nl-NL" sz="2400" i="0" kern="10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OC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</a:t>
                </a:r>
                <a:r>
                  <a:rPr lang="en-US" sz="2400" kern="1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2400" i="0" kern="10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OB</m:t>
                    </m:r>
                    <m:r>
                      <m:rPr>
                        <m:nor/>
                      </m:rPr>
                      <a:rPr lang="en-US" sz="2400" i="0" kern="100" smtClean="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nl-NL" sz="2400" i="0" kern="10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OD</m:t>
                    </m:r>
                  </m:oMath>
                </a14:m>
                <a:r>
                  <a:rPr lang="en-US" sz="2400" kern="1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2400" kern="1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174030-B094-DDCA-0044-1B3EA663DA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840" y="1678068"/>
                <a:ext cx="7366000" cy="4978414"/>
              </a:xfrm>
              <a:prstGeom prst="rect">
                <a:avLst/>
              </a:prstGeom>
              <a:blipFill>
                <a:blip r:embed="rId4"/>
                <a:stretch>
                  <a:fillRect l="-1242" b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>
            <a:extLst>
              <a:ext uri="{FF2B5EF4-FFF2-40B4-BE49-F238E27FC236}">
                <a16:creationId xmlns:a16="http://schemas.microsoft.com/office/drawing/2014/main" id="{297E0297-CE84-69FC-4970-E584BCBB46DE}"/>
              </a:ext>
            </a:extLst>
          </p:cNvPr>
          <p:cNvSpPr/>
          <p:nvPr/>
        </p:nvSpPr>
        <p:spPr>
          <a:xfrm>
            <a:off x="6311545" y="4441789"/>
            <a:ext cx="355600" cy="157057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00" dirty="0">
              <a:latin typeface="UTM Avo" panose="02040603050506020204" pitchFamily="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C9A5495-5D1C-FB08-DC71-EA2590328A5D}"/>
                  </a:ext>
                </a:extLst>
              </p:cNvPr>
              <p:cNvSpPr/>
              <p:nvPr/>
            </p:nvSpPr>
            <p:spPr>
              <a:xfrm>
                <a:off x="6667145" y="4847524"/>
                <a:ext cx="3887603" cy="601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33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⇒∆</m:t>
                    </m:r>
                    <m:r>
                      <m:rPr>
                        <m:nor/>
                      </m:rPr>
                      <a:rPr lang="nl-NL" sz="2533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OAB</m:t>
                    </m:r>
                    <m:r>
                      <m:rPr>
                        <m:nor/>
                      </m:rPr>
                      <a:rPr lang="en-US" sz="2533" i="0" kern="1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533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nl-NL" sz="2533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OCD</m:t>
                    </m:r>
                  </m:oMath>
                </a14:m>
                <a:r>
                  <a:rPr lang="en-US" sz="2533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(</a:t>
                </a:r>
                <a:r>
                  <a:rPr lang="en-US" sz="2533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g.c</a:t>
                </a:r>
                <a:r>
                  <a:rPr lang="en-US" sz="2533" kern="100" dirty="0" err="1">
                    <a:solidFill>
                      <a:prstClr val="black"/>
                    </a:solidFill>
                    <a:latin typeface="UTM Avo" panose="02040603050506020204" pitchFamily="18"/>
                    <a:ea typeface="Malgun Gothic" panose="020B0503020000020004" pitchFamily="34" charset="-127"/>
                    <a:cs typeface="Arial" panose="020B0604020202020204" pitchFamily="34" charset="0"/>
                  </a:rPr>
                  <a:t>.g</a:t>
                </a:r>
                <a:r>
                  <a:rPr lang="en-US" sz="2533" kern="100" dirty="0">
                    <a:solidFill>
                      <a:prstClr val="black"/>
                    </a:solidFill>
                    <a:latin typeface="UTM Avo" panose="02040603050506020204" pitchFamily="18"/>
                    <a:ea typeface="Malgun Gothic" panose="020B0503020000020004" pitchFamily="34" charset="-127"/>
                    <a:cs typeface="Arial" panose="020B0604020202020204" pitchFamily="34" charset="0"/>
                  </a:rPr>
                  <a:t>)</a:t>
                </a:r>
                <a:endParaRPr lang="en-US" sz="2533" kern="100" dirty="0">
                  <a:solidFill>
                    <a:prstClr val="black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C9A5495-5D1C-FB08-DC71-EA2590328A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145" y="4847524"/>
                <a:ext cx="3887603" cy="601511"/>
              </a:xfrm>
              <a:prstGeom prst="rect">
                <a:avLst/>
              </a:prstGeom>
              <a:blipFill>
                <a:blip r:embed="rId5"/>
                <a:stretch>
                  <a:fillRect r="-2355" b="-23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1C07E79-0C0F-E4B8-E9B9-1D3C2689E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822" y="2393005"/>
            <a:ext cx="3333333" cy="2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4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9D63C9-42F2-4375-3CBF-114F0FD139C4}"/>
              </a:ext>
            </a:extLst>
          </p:cNvPr>
          <p:cNvSpPr txBox="1"/>
          <p:nvPr/>
        </p:nvSpPr>
        <p:spPr>
          <a:xfrm>
            <a:off x="1511509" y="2502795"/>
            <a:ext cx="9812983" cy="23837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400"/>
              </a:spcAft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Trong một hình bình hành:</a:t>
            </a:r>
          </a:p>
          <a:p>
            <a:pPr algn="just">
              <a:lnSpc>
                <a:spcPct val="150000"/>
              </a:lnSpc>
              <a:spcAft>
                <a:spcPts val="400"/>
              </a:spcAft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a) Các cạnh đối bằng nhau.</a:t>
            </a:r>
          </a:p>
          <a:p>
            <a:pPr algn="just">
              <a:lnSpc>
                <a:spcPct val="150000"/>
              </a:lnSpc>
              <a:spcAft>
                <a:spcPts val="400"/>
              </a:spcAft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b) Các góc đối bằng nhau.</a:t>
            </a:r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c) Hai đường chéo cắt nhau tại 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trung điểm của mỗi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đường.</a:t>
            </a:r>
          </a:p>
        </p:txBody>
      </p:sp>
      <p:sp>
        <p:nvSpPr>
          <p:cNvPr id="3" name="Rectangle: Rounded Corners 14">
            <a:extLst>
              <a:ext uri="{FF2B5EF4-FFF2-40B4-BE49-F238E27FC236}">
                <a16:creationId xmlns:a16="http://schemas.microsoft.com/office/drawing/2014/main" id="{E1247176-3E0D-DF30-5AFD-44522CCF89DE}"/>
              </a:ext>
            </a:extLst>
          </p:cNvPr>
          <p:cNvSpPr/>
          <p:nvPr/>
        </p:nvSpPr>
        <p:spPr>
          <a:xfrm>
            <a:off x="4601493" y="1626402"/>
            <a:ext cx="3354135" cy="876393"/>
          </a:xfrm>
          <a:prstGeom prst="roundRect">
            <a:avLst/>
          </a:prstGeom>
          <a:solidFill>
            <a:srgbClr val="DCF0C6"/>
          </a:solidFill>
          <a:ln w="9525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ĐỊNH LÍ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C8B6468-9CFC-8EBC-1DAB-A5BE04D9BF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0" y="3807502"/>
            <a:ext cx="1786482" cy="30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3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ADD9F07-B3A0-B8F0-696A-F4BC0041562E}"/>
                  </a:ext>
                </a:extLst>
              </p:cNvPr>
              <p:cNvSpPr/>
              <p:nvPr/>
            </p:nvSpPr>
            <p:spPr>
              <a:xfrm>
                <a:off x="239073" y="1569774"/>
                <a:ext cx="11952927" cy="1449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963738">
                  <a:lnSpc>
                    <a:spcPct val="150000"/>
                  </a:lnSpc>
                </a:pP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300" dirty="0" err="1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ABCD </a:t>
                </a:r>
                <a:r>
                  <a:rPr lang="en-US" sz="2300" dirty="0" err="1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BECD, AC </a:t>
                </a:r>
                <a:r>
                  <a:rPr lang="en-US" sz="2300" dirty="0" err="1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BD </a:t>
                </a:r>
                <a:r>
                  <a:rPr lang="en-US" sz="2300" dirty="0" err="1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O (</a:t>
                </a:r>
                <a:r>
                  <a:rPr lang="en-US" sz="2300" i="1" dirty="0" err="1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300" i="1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38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en-US" sz="2300" dirty="0" err="1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:     a) AB  =  BE;                           b) OB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3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3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CE.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ADD9F07-B3A0-B8F0-696A-F4BC00415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73" y="1569774"/>
                <a:ext cx="11952927" cy="1449564"/>
              </a:xfrm>
              <a:prstGeom prst="rect">
                <a:avLst/>
              </a:prstGeom>
              <a:blipFill>
                <a:blip r:embed="rId4"/>
                <a:stretch>
                  <a:fillRect l="-714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4">
            <a:extLst>
              <a:ext uri="{FF2B5EF4-FFF2-40B4-BE49-F238E27FC236}">
                <a16:creationId xmlns:a16="http://schemas.microsoft.com/office/drawing/2014/main" id="{D3EBEFDB-B0A5-75F8-6ABC-D3329DB91F9D}"/>
              </a:ext>
            </a:extLst>
          </p:cNvPr>
          <p:cNvSpPr/>
          <p:nvPr/>
        </p:nvSpPr>
        <p:spPr>
          <a:xfrm>
            <a:off x="260855" y="3057437"/>
            <a:ext cx="1329988" cy="585968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UTM Avo" panose="02040603050506020204" pitchFamily="18"/>
              </a:rPr>
              <a:t>Giải</a:t>
            </a:r>
            <a:endParaRPr lang="en-US" sz="2400" b="1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E3BAF8-3C6C-3D9A-17E1-9443C4D190B8}"/>
              </a:ext>
            </a:extLst>
          </p:cNvPr>
          <p:cNvGrpSpPr/>
          <p:nvPr/>
        </p:nvGrpSpPr>
        <p:grpSpPr>
          <a:xfrm>
            <a:off x="239073" y="1696259"/>
            <a:ext cx="1954930" cy="647448"/>
            <a:chOff x="2860918" y="805336"/>
            <a:chExt cx="3352800" cy="121396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Flowchart: Terminator 14">
              <a:extLst>
                <a:ext uri="{FF2B5EF4-FFF2-40B4-BE49-F238E27FC236}">
                  <a16:creationId xmlns:a16="http://schemas.microsoft.com/office/drawing/2014/main" id="{BA13F949-BA10-F0F3-A6D2-DB658532F5B2}"/>
                </a:ext>
              </a:extLst>
            </p:cNvPr>
            <p:cNvSpPr/>
            <p:nvPr/>
          </p:nvSpPr>
          <p:spPr>
            <a:xfrm>
              <a:off x="2860918" y="805336"/>
              <a:ext cx="3352800" cy="1213964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solidFill>
                  <a:schemeClr val="tx1"/>
                </a:solidFill>
                <a:latin typeface="UTM Avo" panose="02040603050506020204" pitchFamily="1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3EC4710-513A-F2A1-C291-3992F75FD74B}"/>
                </a:ext>
              </a:extLst>
            </p:cNvPr>
            <p:cNvSpPr/>
            <p:nvPr/>
          </p:nvSpPr>
          <p:spPr>
            <a:xfrm>
              <a:off x="3398174" y="951151"/>
              <a:ext cx="2205431" cy="865621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err="1">
                  <a:solidFill>
                    <a:schemeClr val="tx1"/>
                  </a:solidFill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2400" b="1">
                  <a:solidFill>
                    <a:schemeClr val="tx1"/>
                  </a:solidFill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  <a:endParaRPr lang="en-US" sz="2400" b="1" dirty="0">
                <a:solidFill>
                  <a:schemeClr val="tx1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67E85FA5-9F2C-286B-8C31-597EE6209B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181061">
            <a:off x="27760" y="1654701"/>
            <a:ext cx="466191" cy="685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AC9B279-5D82-B639-1C4A-F5F6AE70DA0F}"/>
                  </a:ext>
                </a:extLst>
              </p:cNvPr>
              <p:cNvSpPr/>
              <p:nvPr/>
            </p:nvSpPr>
            <p:spPr>
              <a:xfrm>
                <a:off x="1689196" y="3031299"/>
                <a:ext cx="6266268" cy="2511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Do ABCD </a:t>
                </a:r>
                <a:r>
                  <a:rPr lang="en-US" sz="2300" dirty="0" err="1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CD, OB = OD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3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3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BD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Do BECD </a:t>
                </a:r>
                <a:r>
                  <a:rPr lang="en-US" sz="2300" dirty="0" err="1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BE = CD, BD = CE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AC9B279-5D82-B639-1C4A-F5F6AE70DA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196" y="3031299"/>
                <a:ext cx="6266268" cy="2511329"/>
              </a:xfrm>
              <a:prstGeom prst="rect">
                <a:avLst/>
              </a:prstGeom>
              <a:blipFill>
                <a:blip r:embed="rId6"/>
                <a:stretch>
                  <a:fillRect l="-1362" b="-4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9ACD214-36D4-BAE3-4328-31CAC5BA76A1}"/>
              </a:ext>
            </a:extLst>
          </p:cNvPr>
          <p:cNvSpPr/>
          <p:nvPr/>
        </p:nvSpPr>
        <p:spPr>
          <a:xfrm>
            <a:off x="552334" y="5449461"/>
            <a:ext cx="11292683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AB = CD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BE = CD, ta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AB = BE (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CD).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319CBA9-6B30-5607-C0AA-3E35A7D27F1F}"/>
                  </a:ext>
                </a:extLst>
              </p:cNvPr>
              <p:cNvSpPr/>
              <p:nvPr/>
            </p:nvSpPr>
            <p:spPr>
              <a:xfrm>
                <a:off x="565846" y="5889111"/>
                <a:ext cx="9914389" cy="918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300" dirty="0" err="1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OB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3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3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en-US" sz="2300" dirty="0" err="1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BD = CE, </a:t>
                </a:r>
                <a:r>
                  <a:rPr lang="en-US" sz="2300" dirty="0" err="1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OB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3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3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>
                    <a:solidFill>
                      <a:schemeClr val="tx1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CE.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319CBA9-6B30-5607-C0AA-3E35A7D27F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6" y="5889111"/>
                <a:ext cx="9914389" cy="918649"/>
              </a:xfrm>
              <a:prstGeom prst="rect">
                <a:avLst/>
              </a:prstGeom>
              <a:blipFill>
                <a:blip r:embed="rId7"/>
                <a:stretch>
                  <a:fillRect l="-923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3FD3764F-D120-2DB3-94C7-42CD190841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5464" y="3019338"/>
            <a:ext cx="4119790" cy="222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9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>
            <a:extLst>
              <a:ext uri="{FF2B5EF4-FFF2-40B4-BE49-F238E27FC236}">
                <a16:creationId xmlns:a16="http://schemas.microsoft.com/office/drawing/2014/main" id="{FFDEC210-E4AB-B609-E5FA-40BE767498D6}"/>
              </a:ext>
            </a:extLst>
          </p:cNvPr>
          <p:cNvSpPr/>
          <p:nvPr/>
        </p:nvSpPr>
        <p:spPr>
          <a:xfrm>
            <a:off x="0" y="1730057"/>
            <a:ext cx="2895600" cy="548447"/>
          </a:xfrm>
          <a:prstGeom prst="homePlate">
            <a:avLst/>
          </a:prstGeom>
          <a:solidFill>
            <a:srgbClr val="FFCC66"/>
          </a:solidFill>
          <a:ln>
            <a:solidFill>
              <a:srgbClr val="E87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61">
              <a:defRPr/>
            </a:pP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Luyện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 1</a:t>
            </a:r>
            <a:endParaRPr lang="en-US" sz="2800" dirty="0">
              <a:solidFill>
                <a:prstClr val="black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B807B6-3815-8977-90A8-D2DA38E4AEA8}"/>
                  </a:ext>
                </a:extLst>
              </p:cNvPr>
              <p:cNvSpPr/>
              <p:nvPr/>
            </p:nvSpPr>
            <p:spPr>
              <a:xfrm>
                <a:off x="269629" y="2211019"/>
                <a:ext cx="11652738" cy="1126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vi-VN" sz="23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bình hành ABCD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3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3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m:rPr>
                        <m:nor/>
                      </m:rPr>
                      <a:rPr lang="en-US" sz="230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sSup>
                      <m:sSupPr>
                        <m:ctrlPr>
                          <a:rPr lang="en-US" sz="23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3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3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vi-VN" sz="23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, AB = 4 cm, BC =</a:t>
                </a:r>
                <a:r>
                  <a:rPr lang="en-US" sz="23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3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5 cm. </a:t>
                </a:r>
                <a:r>
                  <a:rPr lang="en-US" sz="23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3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số đo ABCD</a:t>
                </a:r>
                <a:endParaRPr lang="en-US" sz="2300" dirty="0">
                  <a:solidFill>
                    <a:prstClr val="black"/>
                  </a:solidFill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vi-VN" sz="23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mỗi góc và độ dài các cạnh còn lại của hình bình hành </a:t>
                </a:r>
                <a:r>
                  <a:rPr lang="en-US" sz="23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300" dirty="0">
                  <a:solidFill>
                    <a:prstClr val="black"/>
                  </a:solidFill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B807B6-3815-8977-90A8-D2DA38E4A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29" y="2211019"/>
                <a:ext cx="11652738" cy="1126077"/>
              </a:xfrm>
              <a:prstGeom prst="rect">
                <a:avLst/>
              </a:prstGeom>
              <a:blipFill>
                <a:blip r:embed="rId4"/>
                <a:stretch>
                  <a:fillRect l="-732" b="-1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3B93CD3-6998-F41A-00CA-E2146D2D3673}"/>
                  </a:ext>
                </a:extLst>
              </p:cNvPr>
              <p:cNvSpPr/>
              <p:nvPr/>
            </p:nvSpPr>
            <p:spPr>
              <a:xfrm>
                <a:off x="653980" y="3584970"/>
                <a:ext cx="7434943" cy="3089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7"/>
                  </a:spcBef>
                  <a:spcAft>
                    <a:spcPts val="67"/>
                  </a:spcAft>
                </a:pPr>
                <a:r>
                  <a:rPr lang="en-US" sz="23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en-US" sz="2300" kern="1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300" kern="100" dirty="0" err="1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là</a:t>
                </a:r>
                <a:r>
                  <a:rPr lang="en-US" sz="2300" kern="1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300" kern="100" dirty="0" err="1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hình</a:t>
                </a:r>
                <a:r>
                  <a:rPr lang="en-US" sz="2300" kern="1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300" kern="100" dirty="0" err="1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bình</a:t>
                </a:r>
                <a:r>
                  <a:rPr lang="en-US" sz="2300" kern="1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300" kern="100" dirty="0" err="1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hành</a:t>
                </a:r>
                <a:r>
                  <a:rPr lang="en-US" sz="2300" kern="1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300" kern="100" dirty="0" err="1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nên</a:t>
                </a:r>
                <a:r>
                  <a:rPr lang="en-US" sz="2300" kern="1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:</a:t>
                </a:r>
                <a:endParaRPr lang="en-US" sz="2300" kern="1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  <a:spcBef>
                    <a:spcPts val="67"/>
                  </a:spcBef>
                  <a:spcAft>
                    <a:spcPts val="67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CD</m:t>
                    </m:r>
                    <m:r>
                      <m:rPr>
                        <m:nor/>
                      </m:rPr>
                      <a:rPr lang="en-US" sz="230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3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30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3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4 </m:t>
                    </m:r>
                    <m:r>
                      <m:rPr>
                        <m:nor/>
                      </m:rPr>
                      <a:rPr lang="en-US" sz="23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300" kern="1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i="0" kern="10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AD</m:t>
                    </m:r>
                    <m:r>
                      <m:rPr>
                        <m:nor/>
                      </m:rPr>
                      <a:rPr lang="en-US" sz="2300" i="0" kern="100" smtClean="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300" i="0" kern="10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en-US" sz="2300" i="0" kern="100" smtClean="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300" i="0" kern="10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5 </m:t>
                    </m:r>
                    <m:r>
                      <m:rPr>
                        <m:nor/>
                      </m:rPr>
                      <a:rPr lang="en-US" sz="2300" i="0" kern="10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endParaRPr lang="en-US" sz="2300" kern="1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  <a:spcBef>
                    <a:spcPts val="67"/>
                  </a:spcBef>
                  <a:spcAft>
                    <a:spcPts val="67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3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3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m:rPr>
                        <m:nor/>
                      </m:rPr>
                      <a:rPr lang="en-US" sz="230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acc>
                      <m:accPr>
                        <m:chr m:val="̂"/>
                        <m:ctrlPr>
                          <a:rPr lang="en-US" sz="23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3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m:rPr>
                        <m:nor/>
                      </m:rPr>
                      <a:rPr lang="en-US" sz="230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sSup>
                      <m:sSupPr>
                        <m:ctrlPr>
                          <a:rPr lang="en-US" sz="23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3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3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300" kern="1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300" i="1" kern="10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300" i="0" kern="100">
                            <a:latin typeface="UTM Avo" panose="0204060305050602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m:rPr>
                        <m:nor/>
                      </m:rPr>
                      <a:rPr lang="en-US" sz="2300" i="0" kern="100" smtClean="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= </m:t>
                    </m:r>
                    <m:acc>
                      <m:accPr>
                        <m:chr m:val="̂"/>
                        <m:ctrlPr>
                          <a:rPr lang="en-US" sz="2300" i="1" kern="10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300" i="0" kern="100">
                            <a:latin typeface="UTM Avo" panose="0204060305050602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acc>
                  </m:oMath>
                </a14:m>
                <a:endParaRPr lang="en-US" sz="2300" kern="1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67"/>
                  </a:spcBef>
                  <a:spcAft>
                    <a:spcPts val="67"/>
                  </a:spcAft>
                </a:pPr>
                <a:r>
                  <a:rPr lang="en-US" sz="23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3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en-US" sz="23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m:rPr>
                        <m:nor/>
                      </m:rPr>
                      <a:rPr lang="en-US" sz="23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AD</m:t>
                    </m:r>
                  </m:oMath>
                </a14:m>
                <a:r>
                  <a:rPr lang="en-US" sz="2300" kern="1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i="0" kern="10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300" i="1" kern="10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300" i="0" kern="100">
                            <a:latin typeface="UTM Avo" panose="0204060305050602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m:rPr>
                        <m:nor/>
                      </m:rPr>
                      <a:rPr lang="en-US" sz="2300" b="0" i="0" kern="100" smtClean="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300" i="0" kern="10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300" b="0" i="0" kern="100" smtClean="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300" i="1" kern="10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300" i="0" kern="100">
                            <a:latin typeface="UTM Avo" panose="0204060305050602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m:rPr>
                        <m:nor/>
                      </m:rPr>
                      <a:rPr lang="en-US" sz="2300" i="0" kern="100" smtClean="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= </m:t>
                    </m:r>
                    <m:sSup>
                      <m:sSupPr>
                        <m:ctrlPr>
                          <a:rPr lang="en-US" sz="2300" i="1" kern="10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300" i="0" kern="100">
                            <a:latin typeface="UTM Avo" panose="0204060305050602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3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2300" kern="1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67"/>
                  </a:spcBef>
                  <a:spcAft>
                    <a:spcPts val="67"/>
                  </a:spcAft>
                </a:pPr>
                <a:r>
                  <a:rPr lang="en-US" sz="2300" kern="100" dirty="0">
                    <a:latin typeface="UTM Avo" panose="0204060305050602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i="0" kern="100"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3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300" b="0" i="0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3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m:rPr>
                        <m:nor/>
                      </m:rPr>
                      <a:rPr lang="en-US" sz="230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sSup>
                      <m:sSupPr>
                        <m:ctrlPr>
                          <a:rPr lang="en-US" sz="23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3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3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m:rPr>
                        <m:nor/>
                      </m:rPr>
                      <a:rPr lang="en-US" sz="2300" b="0" i="0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3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3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300" b="0" i="0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3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m:rPr>
                        <m:nor/>
                      </m:rPr>
                      <a:rPr lang="en-US" sz="230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sSup>
                      <m:sSupPr>
                        <m:ctrlPr>
                          <a:rPr lang="en-US" sz="23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3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3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en-US" sz="23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3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3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3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m:rPr>
                        <m:nor/>
                      </m:rPr>
                      <a:rPr lang="en-US" sz="230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sSup>
                      <m:sSupPr>
                        <m:ctrlPr>
                          <a:rPr lang="en-US" sz="23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3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3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300" kern="1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endParaRPr lang="en-US" sz="2300" kern="1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67"/>
                  </a:spcBef>
                  <a:spcAft>
                    <a:spcPts val="67"/>
                  </a:spcAft>
                </a:pPr>
                <a:r>
                  <a:rPr lang="en-US" sz="23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23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3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3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3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acc>
                    <m:r>
                      <m:rPr>
                        <m:nor/>
                      </m:rPr>
                      <a:rPr lang="en-US" sz="230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acc>
                      <m:accPr>
                        <m:chr m:val="̂"/>
                        <m:ctrlPr>
                          <a:rPr lang="en-US" sz="23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3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m:rPr>
                        <m:nor/>
                      </m:rPr>
                      <a:rPr lang="en-US" sz="230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sSup>
                      <m:sSupPr>
                        <m:ctrlPr>
                          <a:rPr lang="en-US" sz="23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3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3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300" kern="1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2300" kern="1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3B93CD3-6998-F41A-00CA-E2146D2D3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80" y="3584970"/>
                <a:ext cx="7434943" cy="3089244"/>
              </a:xfrm>
              <a:prstGeom prst="rect">
                <a:avLst/>
              </a:prstGeom>
              <a:blipFill>
                <a:blip r:embed="rId5"/>
                <a:stretch>
                  <a:fillRect l="-1148" b="-3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9FF392E-58ED-3713-D7C7-2EDD49334C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797" y="3520904"/>
            <a:ext cx="3126223" cy="25617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F5766EE-21FE-9FF3-503F-79B90A806DED}"/>
              </a:ext>
            </a:extLst>
          </p:cNvPr>
          <p:cNvSpPr/>
          <p:nvPr/>
        </p:nvSpPr>
        <p:spPr>
          <a:xfrm>
            <a:off x="5627760" y="3360205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61">
              <a:defRPr/>
            </a:pPr>
            <a:r>
              <a:rPr lang="vi-VN" sz="2400" b="1" i="1" u="sng" dirty="0">
                <a:solidFill>
                  <a:srgbClr val="C00000"/>
                </a:solidFill>
                <a:latin typeface="UTM Avo" panose="02040603050506020204" pitchFamily="18"/>
              </a:rPr>
              <a:t>Giải</a:t>
            </a:r>
            <a:r>
              <a:rPr lang="en-US" sz="2400" b="1" i="1" u="sng" dirty="0">
                <a:solidFill>
                  <a:srgbClr val="C00000"/>
                </a:solidFill>
                <a:latin typeface="UTM Avo" panose="02040603050506020204" pitchFamily="1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6486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0;p2">
            <a:extLst>
              <a:ext uri="{FF2B5EF4-FFF2-40B4-BE49-F238E27FC236}">
                <a16:creationId xmlns:a16="http://schemas.microsoft.com/office/drawing/2014/main" id="{4120BC0B-0DF4-8ECD-CE1B-2640EAD2E734}"/>
              </a:ext>
            </a:extLst>
          </p:cNvPr>
          <p:cNvGrpSpPr/>
          <p:nvPr/>
        </p:nvGrpSpPr>
        <p:grpSpPr>
          <a:xfrm>
            <a:off x="4727728" y="2864135"/>
            <a:ext cx="2736543" cy="1674349"/>
            <a:chOff x="309541" y="967667"/>
            <a:chExt cx="2878585" cy="1674349"/>
          </a:xfrm>
        </p:grpSpPr>
        <p:pic>
          <p:nvPicPr>
            <p:cNvPr id="3" name="Google Shape;171;p2">
              <a:hlinkClick r:id="rId4"/>
              <a:extLst>
                <a:ext uri="{FF2B5EF4-FFF2-40B4-BE49-F238E27FC236}">
                  <a16:creationId xmlns:a16="http://schemas.microsoft.com/office/drawing/2014/main" id="{997361EB-20CC-6631-9399-61DC6BD18F2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172;p2">
              <a:extLst>
                <a:ext uri="{FF2B5EF4-FFF2-40B4-BE49-F238E27FC236}">
                  <a16:creationId xmlns:a16="http://schemas.microsoft.com/office/drawing/2014/main" id="{42CBE05E-D4BB-DA52-65B4-CC4E988B68E3}"/>
                </a:ext>
              </a:extLst>
            </p:cNvPr>
            <p:cNvSpPr txBox="1"/>
            <p:nvPr/>
          </p:nvSpPr>
          <p:spPr>
            <a:xfrm>
              <a:off x="309541" y="967667"/>
              <a:ext cx="28785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Ấn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để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đến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trang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sách</a:t>
              </a:r>
              <a:endParaRPr dirty="0">
                <a:latin typeface="UTM Avo" panose="02040603050506020204" pitchFamily="18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E156F2F-4AEC-2D19-328F-C0234F0B4AF9}"/>
              </a:ext>
            </a:extLst>
          </p:cNvPr>
          <p:cNvGrpSpPr/>
          <p:nvPr/>
        </p:nvGrpSpPr>
        <p:grpSpPr>
          <a:xfrm>
            <a:off x="0" y="1698170"/>
            <a:ext cx="3856636" cy="640296"/>
            <a:chOff x="0" y="121488"/>
            <a:chExt cx="6096000" cy="1308236"/>
          </a:xfrm>
        </p:grpSpPr>
        <p:sp>
          <p:nvSpPr>
            <p:cNvPr id="9" name="Pentagon 8">
              <a:extLst>
                <a:ext uri="{FF2B5EF4-FFF2-40B4-BE49-F238E27FC236}">
                  <a16:creationId xmlns:a16="http://schemas.microsoft.com/office/drawing/2014/main" id="{8D28376F-855C-A55F-5A9E-B2D624F8EFD8}"/>
                </a:ext>
              </a:extLst>
            </p:cNvPr>
            <p:cNvSpPr/>
            <p:nvPr/>
          </p:nvSpPr>
          <p:spPr>
            <a:xfrm>
              <a:off x="0" y="190500"/>
              <a:ext cx="6096000" cy="1239224"/>
            </a:xfrm>
            <a:prstGeom prst="homePlate">
              <a:avLst/>
            </a:prstGeom>
            <a:solidFill>
              <a:srgbClr val="FFCC6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61">
                <a:defRPr/>
              </a:pPr>
              <a:endParaRPr lang="en-US" sz="3200" b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C8BB4B-0BCC-A246-5F86-F15B13D0CCFE}"/>
                </a:ext>
              </a:extLst>
            </p:cNvPr>
            <p:cNvSpPr/>
            <p:nvPr/>
          </p:nvSpPr>
          <p:spPr>
            <a:xfrm>
              <a:off x="481016" y="121488"/>
              <a:ext cx="5133966" cy="8664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61">
                <a:lnSpc>
                  <a:spcPct val="150000"/>
                </a:lnSpc>
                <a:defRPr/>
              </a:pPr>
              <a:r>
                <a:rPr lang="fr-FR" sz="2400" b="1" dirty="0" err="1">
                  <a:solidFill>
                    <a:srgbClr val="000000"/>
                  </a:solidFill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fr-FR" sz="2400" b="1" dirty="0">
                  <a:solidFill>
                    <a:srgbClr val="000000"/>
                  </a:solidFill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rPr>
                <a:t> 1 (SGK – tr.107)</a:t>
              </a:r>
              <a:endParaRPr lang="en-US" sz="20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54C33BB-DD16-4D12-DE4D-3F79B813779C}"/>
                  </a:ext>
                </a:extLst>
              </p:cNvPr>
              <p:cNvSpPr/>
              <p:nvPr/>
            </p:nvSpPr>
            <p:spPr>
              <a:xfrm>
                <a:off x="304315" y="1553450"/>
                <a:ext cx="11578236" cy="2319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557588" algn="just" defTabSz="609661">
                  <a:lnSpc>
                    <a:spcPct val="200000"/>
                  </a:lnSpc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tứ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ABCD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DAB</m:t>
                        </m:r>
                      </m:e>
                    </m:acc>
                    <m:r>
                      <m:rPr>
                        <m:nor/>
                      </m:rPr>
                      <a:rPr lang="en-US" sz="240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CD</m:t>
                        </m:r>
                      </m:e>
                    </m:acc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  <m:r>
                          <m:rPr>
                            <m:nor/>
                          </m:rPr>
                          <a:rPr lang="fr-FR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m:rPr>
                        <m:nor/>
                      </m:rPr>
                      <a:rPr lang="en-US" sz="240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Kẻ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AB.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minh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:      </a:t>
                </a:r>
              </a:p>
              <a:p>
                <a:pPr algn="just" defTabSz="609661">
                  <a:lnSpc>
                    <a:spcPct val="200000"/>
                  </a:lnSpc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a)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  <m:r>
                          <m:rPr>
                            <m:nor/>
                          </m:rPr>
                          <a:rPr lang="fr-FR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  <m:r>
                      <m:rPr>
                        <m:nor/>
                      </m:rPr>
                      <a:rPr lang="en-US" sz="240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</m:t>
                    </m:r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0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54C33BB-DD16-4D12-DE4D-3F79B8137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15" y="1553450"/>
                <a:ext cx="11578236" cy="2319930"/>
              </a:xfrm>
              <a:prstGeom prst="rect">
                <a:avLst/>
              </a:prstGeom>
              <a:blipFill>
                <a:blip r:embed="rId4"/>
                <a:stretch>
                  <a:fillRect l="-843" r="-79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D118D07-92E7-D3A5-AC46-71F18DF91DC1}"/>
              </a:ext>
            </a:extLst>
          </p:cNvPr>
          <p:cNvSpPr/>
          <p:nvPr/>
        </p:nvSpPr>
        <p:spPr>
          <a:xfrm>
            <a:off x="3552320" y="3623537"/>
            <a:ext cx="1078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61">
              <a:defRPr/>
            </a:pPr>
            <a:r>
              <a:rPr lang="vi-VN" sz="2400" b="1" i="1" u="sng" dirty="0">
                <a:solidFill>
                  <a:srgbClr val="C00000"/>
                </a:solidFill>
                <a:latin typeface="UTM Avo" panose="02040603050506020204" pitchFamily="18"/>
              </a:rPr>
              <a:t>Giải</a:t>
            </a:r>
            <a:r>
              <a:rPr lang="en-US" sz="2400" b="1" i="1" u="sng" dirty="0">
                <a:solidFill>
                  <a:srgbClr val="C00000"/>
                </a:solidFill>
                <a:latin typeface="UTM Avo" panose="02040603050506020204" pitchFamily="18"/>
              </a:rPr>
              <a:t>:</a:t>
            </a:r>
          </a:p>
        </p:txBody>
      </p:sp>
      <p:pic>
        <p:nvPicPr>
          <p:cNvPr id="13" name="Picture 12" descr="A rectangular object with a rectangle and a line&#10;&#10;Description automatically generated">
            <a:extLst>
              <a:ext uri="{FF2B5EF4-FFF2-40B4-BE49-F238E27FC236}">
                <a16:creationId xmlns:a16="http://schemas.microsoft.com/office/drawing/2014/main" id="{807B763F-3ABC-9E44-20CF-3010D6803A2B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727" y="2705879"/>
            <a:ext cx="5544695" cy="21336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190F0B-767A-334A-39F7-442BB407ED15}"/>
                  </a:ext>
                </a:extLst>
              </p:cNvPr>
              <p:cNvSpPr/>
              <p:nvPr/>
            </p:nvSpPr>
            <p:spPr>
              <a:xfrm>
                <a:off x="389836" y="4112696"/>
                <a:ext cx="8402472" cy="2538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 defTabSz="609661">
                  <a:lnSpc>
                    <a:spcPct val="150000"/>
                  </a:lnSpc>
                  <a:spcBef>
                    <a:spcPts val="67"/>
                  </a:spcBef>
                  <a:spcAft>
                    <a:spcPts val="67"/>
                  </a:spcAft>
                  <a:buAutoNum type="alphaLcParenR"/>
                  <a:defRPr/>
                </a:pP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Áp </a:t>
                </a: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về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4 </a:t>
                </a: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 defTabSz="609661">
                  <a:lnSpc>
                    <a:spcPct val="150000"/>
                  </a:lnSpc>
                  <a:spcBef>
                    <a:spcPts val="67"/>
                  </a:spcBef>
                  <a:spcAft>
                    <a:spcPts val="67"/>
                  </a:spcAft>
                  <a:defRPr/>
                </a:pP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400" kern="1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609661">
                  <a:lnSpc>
                    <a:spcPct val="150000"/>
                  </a:lnSpc>
                  <a:spcBef>
                    <a:spcPts val="67"/>
                  </a:spcBef>
                  <a:spcAft>
                    <a:spcPts val="67"/>
                  </a:spcAft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DAB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b="0" i="0" kern="1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b="0" i="0" kern="1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b="0" i="0" kern="1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acc>
                    <m:r>
                      <m:rPr>
                        <m:nor/>
                      </m:rPr>
                      <a:rPr lang="fr-FR" sz="2400" i="0" kern="1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</m:t>
                    </m:r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0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kern="100" smtClean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240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hay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fr-FR" sz="2400" i="0" kern="1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DAB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2400" b="0" i="0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24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b="0" i="0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400" i="0" kern="1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ABC</m:t>
                            </m:r>
                          </m:e>
                        </m:acc>
                      </m:e>
                    </m:d>
                    <m:r>
                      <m:rPr>
                        <m:nor/>
                      </m:rPr>
                      <a:rPr lang="fr-FR" sz="2400" i="0" kern="1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</m:t>
                    </m:r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24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61">
                  <a:lnSpc>
                    <a:spcPct val="150000"/>
                  </a:lnSpc>
                  <a:spcBef>
                    <a:spcPts val="67"/>
                  </a:spcBef>
                  <a:spcAft>
                    <a:spcPts val="67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kern="100" smtClea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2400" b="0" i="0" kern="100" smtClea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fr-FR" sz="2400" i="0" kern="10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DAB</m:t>
                          </m:r>
                        </m:e>
                      </m:acc>
                      <m:r>
                        <m:rPr>
                          <m:nor/>
                        </m:rPr>
                        <a:rPr lang="en-US" sz="2400" b="0" i="0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400" i="0" kern="1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400" b="0" i="0" kern="100" smtClea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fr-FR" sz="2400" i="0" kern="10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ABC</m:t>
                          </m:r>
                        </m:e>
                      </m:acc>
                      <m:r>
                        <m:rPr>
                          <m:nor/>
                        </m:rPr>
                        <a:rPr lang="fr-FR" sz="2400" i="0" kern="100" smtClea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24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kern="100"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2400" kern="1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190F0B-767A-334A-39F7-442BB407ED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36" y="4112696"/>
                <a:ext cx="8402472" cy="2538195"/>
              </a:xfrm>
              <a:prstGeom prst="rect">
                <a:avLst/>
              </a:prstGeom>
              <a:blipFill>
                <a:blip r:embed="rId7"/>
                <a:stretch>
                  <a:fillRect l="-1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E156F2F-4AEC-2D19-328F-C0234F0B4AF9}"/>
              </a:ext>
            </a:extLst>
          </p:cNvPr>
          <p:cNvGrpSpPr/>
          <p:nvPr/>
        </p:nvGrpSpPr>
        <p:grpSpPr>
          <a:xfrm>
            <a:off x="0" y="1698170"/>
            <a:ext cx="3856636" cy="640296"/>
            <a:chOff x="0" y="121488"/>
            <a:chExt cx="6096000" cy="1308236"/>
          </a:xfrm>
        </p:grpSpPr>
        <p:sp>
          <p:nvSpPr>
            <p:cNvPr id="9" name="Pentagon 8">
              <a:extLst>
                <a:ext uri="{FF2B5EF4-FFF2-40B4-BE49-F238E27FC236}">
                  <a16:creationId xmlns:a16="http://schemas.microsoft.com/office/drawing/2014/main" id="{8D28376F-855C-A55F-5A9E-B2D624F8EFD8}"/>
                </a:ext>
              </a:extLst>
            </p:cNvPr>
            <p:cNvSpPr/>
            <p:nvPr/>
          </p:nvSpPr>
          <p:spPr>
            <a:xfrm>
              <a:off x="0" y="190500"/>
              <a:ext cx="6096000" cy="1239224"/>
            </a:xfrm>
            <a:prstGeom prst="homePlate">
              <a:avLst/>
            </a:prstGeom>
            <a:solidFill>
              <a:srgbClr val="FFCC6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61">
                <a:defRPr/>
              </a:pPr>
              <a:endParaRPr lang="en-US" sz="3200" b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C8BB4B-0BCC-A246-5F86-F15B13D0CCFE}"/>
                </a:ext>
              </a:extLst>
            </p:cNvPr>
            <p:cNvSpPr/>
            <p:nvPr/>
          </p:nvSpPr>
          <p:spPr>
            <a:xfrm>
              <a:off x="481016" y="121488"/>
              <a:ext cx="5133966" cy="8664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61">
                <a:lnSpc>
                  <a:spcPct val="150000"/>
                </a:lnSpc>
                <a:defRPr/>
              </a:pPr>
              <a:r>
                <a:rPr lang="fr-FR" sz="2400" b="1" dirty="0" err="1">
                  <a:solidFill>
                    <a:srgbClr val="000000"/>
                  </a:solidFill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fr-FR" sz="2400" b="1" dirty="0">
                  <a:solidFill>
                    <a:srgbClr val="000000"/>
                  </a:solidFill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rPr>
                <a:t> 1 (SGK – tr.107)</a:t>
              </a:r>
              <a:endParaRPr lang="en-US" sz="20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54C33BB-DD16-4D12-DE4D-3F79B813779C}"/>
                  </a:ext>
                </a:extLst>
              </p:cNvPr>
              <p:cNvSpPr/>
              <p:nvPr/>
            </p:nvSpPr>
            <p:spPr>
              <a:xfrm>
                <a:off x="230194" y="1561124"/>
                <a:ext cx="11578236" cy="2390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557588" algn="just" defTabSz="609661">
                  <a:lnSpc>
                    <a:spcPct val="200000"/>
                  </a:lnSpc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tứ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ABCD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DAB</m:t>
                        </m:r>
                      </m:e>
                    </m:acc>
                    <m:r>
                      <m:rPr>
                        <m:nor/>
                      </m:rPr>
                      <a:rPr lang="en-US" sz="240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CD</m:t>
                        </m:r>
                      </m:e>
                    </m:acc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  <m:r>
                          <m:rPr>
                            <m:nor/>
                          </m:rPr>
                          <a:rPr lang="fr-FR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m:rPr>
                        <m:nor/>
                      </m:rPr>
                      <a:rPr lang="en-US" sz="240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Kẻ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AB.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minh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:      </a:t>
                </a:r>
              </a:p>
              <a:p>
                <a:pPr algn="just" defTabSz="609661">
                  <a:lnSpc>
                    <a:spcPct val="200000"/>
                  </a:lnSpc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</m:t>
                        </m:r>
                      </m:e>
                    </m:acc>
                    <m:r>
                      <m:rPr>
                        <m:nor/>
                      </m:rPr>
                      <a:rPr lang="en-US" sz="240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ABC</m:t>
                        </m:r>
                      </m:e>
                    </m:acc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AD // BC;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54C33BB-DD16-4D12-DE4D-3F79B8137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94" y="1561124"/>
                <a:ext cx="11578236" cy="2390976"/>
              </a:xfrm>
              <a:prstGeom prst="rect">
                <a:avLst/>
              </a:prstGeom>
              <a:blipFill>
                <a:blip r:embed="rId4"/>
                <a:stretch>
                  <a:fillRect l="-843" r="-790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D118D07-92E7-D3A5-AC46-71F18DF91DC1}"/>
              </a:ext>
            </a:extLst>
          </p:cNvPr>
          <p:cNvSpPr/>
          <p:nvPr/>
        </p:nvSpPr>
        <p:spPr>
          <a:xfrm>
            <a:off x="4097020" y="3804786"/>
            <a:ext cx="1078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61">
              <a:defRPr/>
            </a:pPr>
            <a:r>
              <a:rPr lang="vi-VN" sz="2400" b="1" i="1" u="sng" dirty="0">
                <a:solidFill>
                  <a:srgbClr val="C00000"/>
                </a:solidFill>
                <a:latin typeface="UTM Avo" panose="02040603050506020204" pitchFamily="18"/>
              </a:rPr>
              <a:t>Giải</a:t>
            </a:r>
            <a:r>
              <a:rPr lang="en-US" sz="2400" b="1" i="1" u="sng" dirty="0">
                <a:solidFill>
                  <a:srgbClr val="C00000"/>
                </a:solidFill>
                <a:latin typeface="UTM Avo" panose="02040603050506020204" pitchFamily="18"/>
              </a:rPr>
              <a:t>:</a:t>
            </a:r>
          </a:p>
        </p:txBody>
      </p:sp>
      <p:pic>
        <p:nvPicPr>
          <p:cNvPr id="13" name="Picture 12" descr="A rectangular object with a rectangle and a line&#10;&#10;Description automatically generated">
            <a:extLst>
              <a:ext uri="{FF2B5EF4-FFF2-40B4-BE49-F238E27FC236}">
                <a16:creationId xmlns:a16="http://schemas.microsoft.com/office/drawing/2014/main" id="{807B763F-3ABC-9E44-20CF-3010D6803A2B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56" y="2447204"/>
            <a:ext cx="5544695" cy="21336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190F0B-767A-334A-39F7-442BB407ED15}"/>
                  </a:ext>
                </a:extLst>
              </p:cNvPr>
              <p:cNvSpPr/>
              <p:nvPr/>
            </p:nvSpPr>
            <p:spPr>
              <a:xfrm>
                <a:off x="304311" y="4035618"/>
                <a:ext cx="11430001" cy="2435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7"/>
                  </a:spcBef>
                  <a:spcAft>
                    <a:spcPts val="67"/>
                  </a:spcAft>
                </a:pPr>
                <a:r>
                  <a:rPr lang="fr-FR" sz="2400" kern="1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fr-FR" sz="24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fr-FR" sz="24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b="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DAB</m:t>
                        </m:r>
                      </m:e>
                    </m:acc>
                    <m:r>
                      <m:rPr>
                        <m:nor/>
                      </m:rPr>
                      <a:rPr lang="fr-FR" sz="240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</m:t>
                    </m:r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 algn="just">
                  <a:lnSpc>
                    <a:spcPct val="200000"/>
                  </a:lnSpc>
                  <a:spcBef>
                    <a:spcPts val="67"/>
                  </a:spcBef>
                  <a:spcAft>
                    <a:spcPts val="67"/>
                  </a:spcAft>
                </a:pPr>
                <a:r>
                  <a:rPr lang="fr-FR" sz="24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DAB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b="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ABC</m:t>
                        </m:r>
                      </m:e>
                    </m:acc>
                    <m:r>
                      <m:rPr>
                        <m:nor/>
                      </m:rPr>
                      <a:rPr lang="fr-FR" sz="240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</m:t>
                    </m:r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2400" kern="1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7"/>
                  </a:spcBef>
                  <a:spcAft>
                    <a:spcPts val="67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fr-FR" sz="24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</m:t>
                        </m:r>
                      </m:e>
                    </m:acc>
                    <m:r>
                      <m:rPr>
                        <m:nor/>
                      </m:rPr>
                      <a:rPr lang="fr-FR" sz="240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acc>
                      <m:accPr>
                        <m:chr m:val="̂"/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ABC</m:t>
                        </m:r>
                      </m:e>
                    </m:acc>
                  </m:oMath>
                </a14:m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, </a:t>
                </a:r>
                <a:r>
                  <a:rPr lang="fr-FR" sz="24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ở</a:t>
                </a:r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AD</m:t>
                    </m:r>
                    <m:r>
                      <m:rPr>
                        <m:nor/>
                      </m:rPr>
                      <a:rPr lang="en-US" sz="2400" b="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m:rPr>
                        <m:nor/>
                      </m:rPr>
                      <a:rPr lang="en-US" sz="2400" b="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kern="1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190F0B-767A-334A-39F7-442BB407ED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11" y="4035618"/>
                <a:ext cx="11430001" cy="2435026"/>
              </a:xfrm>
              <a:prstGeom prst="rect">
                <a:avLst/>
              </a:prstGeom>
              <a:blipFill>
                <a:blip r:embed="rId7"/>
                <a:stretch>
                  <a:fillRect l="-853" b="-4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70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E156F2F-4AEC-2D19-328F-C0234F0B4AF9}"/>
              </a:ext>
            </a:extLst>
          </p:cNvPr>
          <p:cNvGrpSpPr/>
          <p:nvPr/>
        </p:nvGrpSpPr>
        <p:grpSpPr>
          <a:xfrm>
            <a:off x="0" y="1698170"/>
            <a:ext cx="3856636" cy="640296"/>
            <a:chOff x="0" y="121488"/>
            <a:chExt cx="6096000" cy="1308236"/>
          </a:xfrm>
        </p:grpSpPr>
        <p:sp>
          <p:nvSpPr>
            <p:cNvPr id="9" name="Pentagon 8">
              <a:extLst>
                <a:ext uri="{FF2B5EF4-FFF2-40B4-BE49-F238E27FC236}">
                  <a16:creationId xmlns:a16="http://schemas.microsoft.com/office/drawing/2014/main" id="{8D28376F-855C-A55F-5A9E-B2D624F8EFD8}"/>
                </a:ext>
              </a:extLst>
            </p:cNvPr>
            <p:cNvSpPr/>
            <p:nvPr/>
          </p:nvSpPr>
          <p:spPr>
            <a:xfrm>
              <a:off x="0" y="190500"/>
              <a:ext cx="6096000" cy="1239224"/>
            </a:xfrm>
            <a:prstGeom prst="homePlate">
              <a:avLst/>
            </a:prstGeom>
            <a:solidFill>
              <a:srgbClr val="FFCC6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61">
                <a:defRPr/>
              </a:pPr>
              <a:endParaRPr lang="en-US" sz="3200" b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C8BB4B-0BCC-A246-5F86-F15B13D0CCFE}"/>
                </a:ext>
              </a:extLst>
            </p:cNvPr>
            <p:cNvSpPr/>
            <p:nvPr/>
          </p:nvSpPr>
          <p:spPr>
            <a:xfrm>
              <a:off x="481016" y="121488"/>
              <a:ext cx="5133966" cy="8664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61">
                <a:lnSpc>
                  <a:spcPct val="150000"/>
                </a:lnSpc>
                <a:defRPr/>
              </a:pPr>
              <a:r>
                <a:rPr lang="fr-FR" sz="2400" b="1" dirty="0" err="1">
                  <a:solidFill>
                    <a:srgbClr val="000000"/>
                  </a:solidFill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fr-FR" sz="2400" b="1" dirty="0">
                  <a:solidFill>
                    <a:srgbClr val="000000"/>
                  </a:solidFill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rPr>
                <a:t> 1 (SGK – tr.107)</a:t>
              </a:r>
              <a:endParaRPr lang="en-US" sz="20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54C33BB-DD16-4D12-DE4D-3F79B813779C}"/>
                  </a:ext>
                </a:extLst>
              </p:cNvPr>
              <p:cNvSpPr/>
              <p:nvPr/>
            </p:nvSpPr>
            <p:spPr>
              <a:xfrm>
                <a:off x="230197" y="1592418"/>
                <a:ext cx="11578236" cy="2256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557588" algn="just" defTabSz="609661">
                  <a:lnSpc>
                    <a:spcPct val="200000"/>
                  </a:lnSpc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tứ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ABCD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DAB</m:t>
                        </m:r>
                      </m:e>
                    </m:acc>
                    <m:r>
                      <m:rPr>
                        <m:nor/>
                      </m:rPr>
                      <a:rPr lang="en-US" sz="240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CD</m:t>
                        </m:r>
                      </m:e>
                    </m:acc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  <m:r>
                          <m:rPr>
                            <m:nor/>
                          </m:rPr>
                          <a:rPr lang="fr-FR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m:rPr>
                        <m:nor/>
                      </m:rPr>
                      <a:rPr lang="en-US" sz="240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Kẻ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AB.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minh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:      </a:t>
                </a:r>
              </a:p>
              <a:p>
                <a:pPr algn="just" defTabSz="609661">
                  <a:lnSpc>
                    <a:spcPct val="200000"/>
                  </a:lnSpc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Tứ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ABCD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bình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hành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54C33BB-DD16-4D12-DE4D-3F79B8137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97" y="1592418"/>
                <a:ext cx="11578236" cy="2256002"/>
              </a:xfrm>
              <a:prstGeom prst="rect">
                <a:avLst/>
              </a:prstGeom>
              <a:blipFill>
                <a:blip r:embed="rId4"/>
                <a:stretch>
                  <a:fillRect l="-843" r="-790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D118D07-92E7-D3A5-AC46-71F18DF91DC1}"/>
              </a:ext>
            </a:extLst>
          </p:cNvPr>
          <p:cNvSpPr/>
          <p:nvPr/>
        </p:nvSpPr>
        <p:spPr>
          <a:xfrm>
            <a:off x="3317238" y="3974021"/>
            <a:ext cx="1078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61">
              <a:defRPr/>
            </a:pPr>
            <a:r>
              <a:rPr lang="vi-VN" sz="2400" b="1" i="1" u="sng" dirty="0">
                <a:solidFill>
                  <a:srgbClr val="C00000"/>
                </a:solidFill>
                <a:latin typeface="UTM Avo" panose="02040603050506020204" pitchFamily="18"/>
              </a:rPr>
              <a:t>Giải</a:t>
            </a:r>
            <a:r>
              <a:rPr lang="en-US" sz="2400" b="1" i="1" u="sng" dirty="0">
                <a:solidFill>
                  <a:srgbClr val="C00000"/>
                </a:solidFill>
                <a:latin typeface="UTM Avo" panose="02040603050506020204" pitchFamily="18"/>
              </a:rPr>
              <a:t>:</a:t>
            </a:r>
          </a:p>
        </p:txBody>
      </p:sp>
      <p:pic>
        <p:nvPicPr>
          <p:cNvPr id="13" name="Picture 12" descr="A rectangular object with a rectangle and a line&#10;&#10;Description automatically generated">
            <a:extLst>
              <a:ext uri="{FF2B5EF4-FFF2-40B4-BE49-F238E27FC236}">
                <a16:creationId xmlns:a16="http://schemas.microsoft.com/office/drawing/2014/main" id="{807B763F-3ABC-9E44-20CF-3010D6803A2B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56" y="2447204"/>
            <a:ext cx="5544695" cy="21336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190F0B-767A-334A-39F7-442BB407ED15}"/>
                  </a:ext>
                </a:extLst>
              </p:cNvPr>
              <p:cNvSpPr/>
              <p:nvPr/>
            </p:nvSpPr>
            <p:spPr>
              <a:xfrm>
                <a:off x="378432" y="4204853"/>
                <a:ext cx="9077067" cy="1533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7"/>
                  </a:spcBef>
                  <a:spcAft>
                    <a:spcPts val="67"/>
                  </a:spcAft>
                </a:pPr>
                <a:r>
                  <a:rPr lang="fr-FR" sz="2400" kern="1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fr-FR" sz="24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</a:t>
                </a:r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:</a:t>
                </a:r>
              </a:p>
              <a:p>
                <a:pPr algn="just">
                  <a:lnSpc>
                    <a:spcPct val="200000"/>
                  </a:lnSpc>
                  <a:spcBef>
                    <a:spcPts val="67"/>
                  </a:spcBef>
                  <a:spcAft>
                    <a:spcPts val="67"/>
                  </a:spcAft>
                </a:pPr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DAC</m:t>
                        </m:r>
                      </m:e>
                    </m:acc>
                    <m:r>
                      <m:rPr>
                        <m:nor/>
                      </m:rPr>
                      <a:rPr lang="fr-FR" sz="240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acc>
                      <m:accPr>
                        <m:chr m:val="̂"/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BCD</m:t>
                        </m:r>
                      </m:e>
                    </m:acc>
                    <m:r>
                      <m:rPr>
                        <m:nor/>
                      </m:rPr>
                      <a:rPr lang="fr-FR" sz="24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0" i="0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4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ABC</m:t>
                        </m:r>
                      </m:e>
                    </m:acc>
                    <m:r>
                      <m:rPr>
                        <m:nor/>
                      </m:rPr>
                      <a:rPr lang="fr-FR" sz="240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acc>
                      <m:accPr>
                        <m:chr m:val="̂"/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CDA</m:t>
                        </m:r>
                      </m:e>
                    </m:acc>
                  </m:oMath>
                </a14:m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(gt)</a:t>
                </a:r>
                <a:r>
                  <a:rPr lang="en-US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24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hành</a:t>
                </a:r>
                <a:r>
                  <a:rPr lang="fr-FR" sz="24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kern="1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190F0B-767A-334A-39F7-442BB407ED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32" y="4204853"/>
                <a:ext cx="9077067" cy="1533240"/>
              </a:xfrm>
              <a:prstGeom prst="rect">
                <a:avLst/>
              </a:prstGeom>
              <a:blipFill>
                <a:blip r:embed="rId7"/>
                <a:stretch>
                  <a:fillRect l="-1007" b="-7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1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E156F2F-4AEC-2D19-328F-C0234F0B4AF9}"/>
              </a:ext>
            </a:extLst>
          </p:cNvPr>
          <p:cNvGrpSpPr/>
          <p:nvPr/>
        </p:nvGrpSpPr>
        <p:grpSpPr>
          <a:xfrm>
            <a:off x="0" y="1698170"/>
            <a:ext cx="3856636" cy="640296"/>
            <a:chOff x="0" y="121488"/>
            <a:chExt cx="6096000" cy="1308236"/>
          </a:xfrm>
        </p:grpSpPr>
        <p:sp>
          <p:nvSpPr>
            <p:cNvPr id="9" name="Pentagon 8">
              <a:extLst>
                <a:ext uri="{FF2B5EF4-FFF2-40B4-BE49-F238E27FC236}">
                  <a16:creationId xmlns:a16="http://schemas.microsoft.com/office/drawing/2014/main" id="{8D28376F-855C-A55F-5A9E-B2D624F8EFD8}"/>
                </a:ext>
              </a:extLst>
            </p:cNvPr>
            <p:cNvSpPr/>
            <p:nvPr/>
          </p:nvSpPr>
          <p:spPr>
            <a:xfrm>
              <a:off x="0" y="190500"/>
              <a:ext cx="6096000" cy="1239224"/>
            </a:xfrm>
            <a:prstGeom prst="homePlate">
              <a:avLst/>
            </a:prstGeom>
            <a:solidFill>
              <a:srgbClr val="FFCC6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61">
                <a:defRPr/>
              </a:pPr>
              <a:endParaRPr lang="en-US" sz="3200" b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C8BB4B-0BCC-A246-5F86-F15B13D0CCFE}"/>
                </a:ext>
              </a:extLst>
            </p:cNvPr>
            <p:cNvSpPr/>
            <p:nvPr/>
          </p:nvSpPr>
          <p:spPr>
            <a:xfrm>
              <a:off x="481016" y="121488"/>
              <a:ext cx="5133966" cy="11802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61">
                <a:lnSpc>
                  <a:spcPct val="150000"/>
                </a:lnSpc>
                <a:defRPr/>
              </a:pPr>
              <a:r>
                <a:rPr lang="fr-FR" sz="2400" b="1" dirty="0" err="1">
                  <a:solidFill>
                    <a:srgbClr val="000000"/>
                  </a:solidFill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fr-FR" sz="2400" b="1" dirty="0">
                  <a:solidFill>
                    <a:srgbClr val="000000"/>
                  </a:solidFill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rPr>
                <a:t> 2 (SGK – tr.108)</a:t>
              </a:r>
              <a:endParaRPr lang="en-US" sz="20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C31F176-016B-0AA0-B9FC-05136C94B250}"/>
              </a:ext>
            </a:extLst>
          </p:cNvPr>
          <p:cNvSpPr/>
          <p:nvPr/>
        </p:nvSpPr>
        <p:spPr>
          <a:xfrm>
            <a:off x="256957" y="2382161"/>
            <a:ext cx="5245725" cy="2447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00" dirty="0"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Cho tam giác ABC có hai đường trung tuyến BM và CN cắt nhau tại G. Gọi P và Q lần lượt là trung điểm của GB và GC. Chứng minh tứ giác PQMN là hình bình hành.</a:t>
            </a:r>
            <a:endParaRPr lang="en-US" sz="2100" dirty="0">
              <a:latin typeface="UTM Avo" panose="02040603050506020204" pitchFamily="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2378D81-BE33-8F5C-B41B-74C7CBC0344E}"/>
                  </a:ext>
                </a:extLst>
              </p:cNvPr>
              <p:cNvSpPr/>
              <p:nvPr/>
            </p:nvSpPr>
            <p:spPr>
              <a:xfrm>
                <a:off x="5754503" y="1731947"/>
                <a:ext cx="6464291" cy="4965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fr-FR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Trung </a:t>
                </a:r>
                <a:r>
                  <a:rPr lang="fr-FR" sz="21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BM</m:t>
                    </m:r>
                    <m:r>
                      <m:rPr>
                        <m:nor/>
                      </m:rPr>
                      <a:rPr lang="en-US" sz="2100" b="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m:rPr>
                        <m:nor/>
                      </m:rPr>
                      <a:rPr lang="en-US" sz="2100" b="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CN</m:t>
                    </m:r>
                    <m:r>
                      <m:rPr>
                        <m:nor/>
                      </m:rPr>
                      <a:rPr lang="fr-FR" sz="210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fr-FR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endParaRPr lang="en-US" sz="2100" kern="1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2100" b="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21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fr-FR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endParaRPr lang="en-US" sz="2100" kern="1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 </m:t>
                    </m:r>
                    <m:r>
                      <m:rPr>
                        <m:nor/>
                      </m:rPr>
                      <a:rPr lang="fr-FR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GM</m:t>
                    </m:r>
                    <m:r>
                      <m:rPr>
                        <m:nor/>
                      </m:rPr>
                      <a:rPr lang="fr-FR" sz="210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1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1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GB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1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fr-FR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fr-FR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GN</m:t>
                    </m:r>
                    <m:r>
                      <m:rPr>
                        <m:nor/>
                      </m:rPr>
                      <a:rPr lang="fr-FR" sz="210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1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1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GC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1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21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tam</a:t>
                </a:r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 (1)</a:t>
                </a:r>
                <a:endParaRPr lang="en-US" sz="2100" kern="1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21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GB</m:t>
                    </m:r>
                  </m:oMath>
                </a14:m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(gt)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2100" b="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GP</m:t>
                    </m:r>
                    <m:r>
                      <m:rPr>
                        <m:nor/>
                      </m:rPr>
                      <a:rPr lang="fr-FR" sz="210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fr-FR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PB</m:t>
                    </m:r>
                    <m:r>
                      <m:rPr>
                        <m:nor/>
                      </m:rPr>
                      <a:rPr lang="fr-FR" sz="210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1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1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GB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1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(2)</a:t>
                </a:r>
                <a:endParaRPr lang="en-US" sz="2100" kern="1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Q là </a:t>
                </a:r>
                <a:r>
                  <a:rPr lang="fr-FR" sz="21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GC</m:t>
                    </m:r>
                  </m:oMath>
                </a14:m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(gt)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GQ</m:t>
                    </m:r>
                    <m:r>
                      <m:rPr>
                        <m:nor/>
                      </m:rPr>
                      <a:rPr lang="fr-FR" sz="210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fr-FR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QC</m:t>
                    </m:r>
                    <m:r>
                      <m:rPr>
                        <m:nor/>
                      </m:rPr>
                      <a:rPr lang="fr-FR" sz="210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1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1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GC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100" i="0" kern="1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(3)</a:t>
                </a:r>
                <a:endParaRPr lang="en-US" sz="2100" kern="1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fr-FR" sz="21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(1), (2), (3)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GM</m:t>
                    </m:r>
                    <m:r>
                      <m:rPr>
                        <m:nor/>
                      </m:rPr>
                      <a:rPr lang="fr-FR" sz="210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fr-FR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GP</m:t>
                    </m:r>
                  </m:oMath>
                </a14:m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100" kern="1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2100" kern="1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GN</m:t>
                    </m:r>
                    <m:r>
                      <m:rPr>
                        <m:nor/>
                      </m:rPr>
                      <a:rPr lang="fr-FR" sz="2100" i="0" kern="10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fr-FR" sz="21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GQ</m:t>
                    </m:r>
                  </m:oMath>
                </a14:m>
                <a:endParaRPr lang="en-US" sz="2100" kern="1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2378D81-BE33-8F5C-B41B-74C7CBC03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503" y="1731947"/>
                <a:ext cx="6464291" cy="4965975"/>
              </a:xfrm>
              <a:prstGeom prst="rect">
                <a:avLst/>
              </a:prstGeom>
              <a:blipFill>
                <a:blip r:embed="rId4"/>
                <a:stretch>
                  <a:fillRect l="-1132" r="-1132" b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643C1F-7FE5-7F51-A695-DB8976B6D562}"/>
              </a:ext>
            </a:extLst>
          </p:cNvPr>
          <p:cNvCxnSpPr>
            <a:cxnSpLocks/>
          </p:cNvCxnSpPr>
          <p:nvPr/>
        </p:nvCxnSpPr>
        <p:spPr>
          <a:xfrm>
            <a:off x="5628592" y="2035206"/>
            <a:ext cx="0" cy="427091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143DA02-79F9-2DA8-6D34-4F91CAD5CB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9961" y="4658785"/>
            <a:ext cx="2815896" cy="21921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6123B3-FEE6-B74B-241A-E1987A0E10FC}"/>
              </a:ext>
            </a:extLst>
          </p:cNvPr>
          <p:cNvSpPr/>
          <p:nvPr/>
        </p:nvSpPr>
        <p:spPr>
          <a:xfrm>
            <a:off x="8198278" y="1270282"/>
            <a:ext cx="1236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61">
              <a:defRPr/>
            </a:pPr>
            <a:r>
              <a:rPr lang="vi-VN" sz="2400" b="1" i="1" u="sng" dirty="0">
                <a:solidFill>
                  <a:srgbClr val="C00000"/>
                </a:solidFill>
                <a:latin typeface="UTM Avo" panose="02040603050506020204" pitchFamily="18"/>
              </a:rPr>
              <a:t>Giải</a:t>
            </a:r>
            <a:r>
              <a:rPr lang="en-US" sz="2400" b="1" i="1" u="sng" dirty="0">
                <a:solidFill>
                  <a:srgbClr val="C00000"/>
                </a:solidFill>
                <a:latin typeface="UTM Avo" panose="02040603050506020204" pitchFamily="1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9622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E156F2F-4AEC-2D19-328F-C0234F0B4AF9}"/>
              </a:ext>
            </a:extLst>
          </p:cNvPr>
          <p:cNvGrpSpPr/>
          <p:nvPr/>
        </p:nvGrpSpPr>
        <p:grpSpPr>
          <a:xfrm>
            <a:off x="0" y="1698170"/>
            <a:ext cx="3856636" cy="640296"/>
            <a:chOff x="0" y="121488"/>
            <a:chExt cx="6096000" cy="1308236"/>
          </a:xfrm>
        </p:grpSpPr>
        <p:sp>
          <p:nvSpPr>
            <p:cNvPr id="9" name="Pentagon 8">
              <a:extLst>
                <a:ext uri="{FF2B5EF4-FFF2-40B4-BE49-F238E27FC236}">
                  <a16:creationId xmlns:a16="http://schemas.microsoft.com/office/drawing/2014/main" id="{8D28376F-855C-A55F-5A9E-B2D624F8EFD8}"/>
                </a:ext>
              </a:extLst>
            </p:cNvPr>
            <p:cNvSpPr/>
            <p:nvPr/>
          </p:nvSpPr>
          <p:spPr>
            <a:xfrm>
              <a:off x="0" y="190500"/>
              <a:ext cx="6096000" cy="1239224"/>
            </a:xfrm>
            <a:prstGeom prst="homePlate">
              <a:avLst/>
            </a:prstGeom>
            <a:solidFill>
              <a:srgbClr val="FFCC6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61">
                <a:defRPr/>
              </a:pPr>
              <a:endParaRPr lang="en-US" sz="3200" b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C8BB4B-0BCC-A246-5F86-F15B13D0CCFE}"/>
                </a:ext>
              </a:extLst>
            </p:cNvPr>
            <p:cNvSpPr/>
            <p:nvPr/>
          </p:nvSpPr>
          <p:spPr>
            <a:xfrm>
              <a:off x="481016" y="121488"/>
              <a:ext cx="5133966" cy="11802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61">
                <a:lnSpc>
                  <a:spcPct val="150000"/>
                </a:lnSpc>
                <a:defRPr/>
              </a:pPr>
              <a:r>
                <a:rPr lang="fr-FR" sz="2400" b="1" dirty="0" err="1">
                  <a:solidFill>
                    <a:srgbClr val="000000"/>
                  </a:solidFill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fr-FR" sz="2400" b="1" dirty="0">
                  <a:solidFill>
                    <a:srgbClr val="000000"/>
                  </a:solidFill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rPr>
                <a:t> 2 (SGK – tr.108)</a:t>
              </a:r>
              <a:endParaRPr lang="en-US" sz="20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C31F176-016B-0AA0-B9FC-05136C94B250}"/>
              </a:ext>
            </a:extLst>
          </p:cNvPr>
          <p:cNvSpPr/>
          <p:nvPr/>
        </p:nvSpPr>
        <p:spPr>
          <a:xfrm>
            <a:off x="256957" y="2382161"/>
            <a:ext cx="5245725" cy="2447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00" dirty="0"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Cho tam giác ABC có hai đường trung tuyến BM và CN cắt nhau tại G. Gọi P và Q lần lượt là trung điểm của GB và GC. Chứng minh tứ giác PQMN là hình bình hành.</a:t>
            </a:r>
            <a:endParaRPr lang="en-US" sz="2100" dirty="0">
              <a:latin typeface="UTM Avo" panose="02040603050506020204" pitchFamily="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2378D81-BE33-8F5C-B41B-74C7CBC0344E}"/>
                  </a:ext>
                </a:extLst>
              </p:cNvPr>
              <p:cNvSpPr/>
              <p:nvPr/>
            </p:nvSpPr>
            <p:spPr>
              <a:xfrm>
                <a:off x="5946828" y="2587083"/>
                <a:ext cx="5940856" cy="2764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defRPr/>
                </a:pPr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</a:t>
                </a:r>
                <a:r>
                  <a:rPr lang="fr-FR" sz="22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</a:t>
                </a:r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MNPQ</m:t>
                    </m:r>
                  </m:oMath>
                </a14:m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2200" kern="1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GM</m:t>
                    </m:r>
                    <m:r>
                      <m:rPr>
                        <m:nor/>
                      </m:rPr>
                      <a:rPr lang="fr-FR" sz="2200" i="0" kern="1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fr-FR" sz="22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GP</m:t>
                    </m:r>
                  </m:oMath>
                </a14:m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GN</m:t>
                    </m:r>
                    <m:r>
                      <m:rPr>
                        <m:nor/>
                      </m:rPr>
                      <a:rPr lang="fr-FR" sz="2200" i="0" kern="1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fr-FR" sz="22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GQ</m:t>
                    </m:r>
                  </m:oMath>
                </a14:m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 kern="10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MNPQ</m:t>
                    </m:r>
                  </m:oMath>
                </a14:m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chéo</a:t>
                </a:r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MP</m:t>
                    </m:r>
                  </m:oMath>
                </a14:m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NQ</m:t>
                    </m:r>
                  </m:oMath>
                </a14:m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22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hành</a:t>
                </a:r>
                <a:r>
                  <a:rPr lang="fr-FR" sz="22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200" kern="1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2378D81-BE33-8F5C-B41B-74C7CBC03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828" y="2587083"/>
                <a:ext cx="5940856" cy="2764731"/>
              </a:xfrm>
              <a:prstGeom prst="rect">
                <a:avLst/>
              </a:prstGeom>
              <a:blipFill>
                <a:blip r:embed="rId4"/>
                <a:stretch>
                  <a:fillRect l="-1335" r="-1437" b="-3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643C1F-7FE5-7F51-A695-DB8976B6D562}"/>
              </a:ext>
            </a:extLst>
          </p:cNvPr>
          <p:cNvCxnSpPr>
            <a:cxnSpLocks/>
          </p:cNvCxnSpPr>
          <p:nvPr/>
        </p:nvCxnSpPr>
        <p:spPr>
          <a:xfrm>
            <a:off x="5708979" y="2587083"/>
            <a:ext cx="0" cy="42709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143DA02-79F9-2DA8-6D34-4F91CAD5CB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29" y="4509981"/>
            <a:ext cx="3016125" cy="23480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6123B3-FEE6-B74B-241A-E1987A0E10FC}"/>
              </a:ext>
            </a:extLst>
          </p:cNvPr>
          <p:cNvSpPr/>
          <p:nvPr/>
        </p:nvSpPr>
        <p:spPr>
          <a:xfrm>
            <a:off x="8298761" y="1814164"/>
            <a:ext cx="1236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61">
              <a:defRPr/>
            </a:pPr>
            <a:r>
              <a:rPr lang="vi-VN" sz="2400" b="1" i="1" u="sng" dirty="0">
                <a:solidFill>
                  <a:srgbClr val="C00000"/>
                </a:solidFill>
                <a:latin typeface="UTM Avo" panose="02040603050506020204" pitchFamily="18"/>
              </a:rPr>
              <a:t>Giải</a:t>
            </a:r>
            <a:r>
              <a:rPr lang="en-US" sz="2400" b="1" i="1" u="sng" dirty="0">
                <a:solidFill>
                  <a:srgbClr val="C00000"/>
                </a:solidFill>
                <a:latin typeface="UTM Avo" panose="02040603050506020204" pitchFamily="1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7492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0;p2">
            <a:extLst>
              <a:ext uri="{FF2B5EF4-FFF2-40B4-BE49-F238E27FC236}">
                <a16:creationId xmlns:a16="http://schemas.microsoft.com/office/drawing/2014/main" id="{DA9E7BD8-CE72-5A67-87CA-70E3CEB90550}"/>
              </a:ext>
            </a:extLst>
          </p:cNvPr>
          <p:cNvGrpSpPr/>
          <p:nvPr/>
        </p:nvGrpSpPr>
        <p:grpSpPr>
          <a:xfrm>
            <a:off x="4727728" y="2864135"/>
            <a:ext cx="2736543" cy="1674349"/>
            <a:chOff x="309541" y="967667"/>
            <a:chExt cx="2878585" cy="1674349"/>
          </a:xfrm>
        </p:grpSpPr>
        <p:pic>
          <p:nvPicPr>
            <p:cNvPr id="3" name="Google Shape;171;p2">
              <a:hlinkClick r:id="rId4"/>
              <a:extLst>
                <a:ext uri="{FF2B5EF4-FFF2-40B4-BE49-F238E27FC236}">
                  <a16:creationId xmlns:a16="http://schemas.microsoft.com/office/drawing/2014/main" id="{020008C8-5E12-A259-6CDC-360BCCBAA6B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172;p2">
              <a:extLst>
                <a:ext uri="{FF2B5EF4-FFF2-40B4-BE49-F238E27FC236}">
                  <a16:creationId xmlns:a16="http://schemas.microsoft.com/office/drawing/2014/main" id="{BBE10257-1E00-CEBD-2CE4-D5E1CF74C2D9}"/>
                </a:ext>
              </a:extLst>
            </p:cNvPr>
            <p:cNvSpPr txBox="1"/>
            <p:nvPr/>
          </p:nvSpPr>
          <p:spPr>
            <a:xfrm>
              <a:off x="309541" y="967667"/>
              <a:ext cx="28785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Ấn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để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đến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trang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sách</a:t>
              </a:r>
              <a:endParaRPr dirty="0">
                <a:latin typeface="UTM Avo" panose="02040603050506020204" pitchFamily="18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E156F2F-4AEC-2D19-328F-C0234F0B4AF9}"/>
              </a:ext>
            </a:extLst>
          </p:cNvPr>
          <p:cNvGrpSpPr/>
          <p:nvPr/>
        </p:nvGrpSpPr>
        <p:grpSpPr>
          <a:xfrm>
            <a:off x="0" y="1698170"/>
            <a:ext cx="3856636" cy="640296"/>
            <a:chOff x="0" y="121488"/>
            <a:chExt cx="6096000" cy="1308236"/>
          </a:xfrm>
        </p:grpSpPr>
        <p:sp>
          <p:nvSpPr>
            <p:cNvPr id="9" name="Pentagon 8">
              <a:extLst>
                <a:ext uri="{FF2B5EF4-FFF2-40B4-BE49-F238E27FC236}">
                  <a16:creationId xmlns:a16="http://schemas.microsoft.com/office/drawing/2014/main" id="{8D28376F-855C-A55F-5A9E-B2D624F8EFD8}"/>
                </a:ext>
              </a:extLst>
            </p:cNvPr>
            <p:cNvSpPr/>
            <p:nvPr/>
          </p:nvSpPr>
          <p:spPr>
            <a:xfrm>
              <a:off x="0" y="190500"/>
              <a:ext cx="6096000" cy="1239224"/>
            </a:xfrm>
            <a:prstGeom prst="homePlate">
              <a:avLst/>
            </a:prstGeom>
            <a:solidFill>
              <a:srgbClr val="FFCC6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61">
                <a:defRPr/>
              </a:pPr>
              <a:endParaRPr lang="en-US" sz="3200" b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C8BB4B-0BCC-A246-5F86-F15B13D0CCFE}"/>
                </a:ext>
              </a:extLst>
            </p:cNvPr>
            <p:cNvSpPr/>
            <p:nvPr/>
          </p:nvSpPr>
          <p:spPr>
            <a:xfrm>
              <a:off x="481016" y="121488"/>
              <a:ext cx="5133966" cy="11802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61">
                <a:lnSpc>
                  <a:spcPct val="150000"/>
                </a:lnSpc>
                <a:defRPr/>
              </a:pPr>
              <a:r>
                <a:rPr lang="fr-FR" sz="2400" b="1" dirty="0" err="1">
                  <a:solidFill>
                    <a:srgbClr val="000000"/>
                  </a:solidFill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fr-FR" sz="2400" b="1" dirty="0">
                  <a:solidFill>
                    <a:srgbClr val="000000"/>
                  </a:solidFill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rPr>
                <a:t> 3 (SGK – tr.108)</a:t>
              </a:r>
              <a:endParaRPr lang="en-US" sz="20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4468C90-188E-7981-2277-245C4FB45B8A}"/>
                  </a:ext>
                </a:extLst>
              </p:cNvPr>
              <p:cNvSpPr/>
              <p:nvPr/>
            </p:nvSpPr>
            <p:spPr>
              <a:xfrm>
                <a:off x="4673115" y="3659832"/>
                <a:ext cx="7426521" cy="2241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539">
                  <a:lnSpc>
                    <a:spcPct val="200000"/>
                  </a:lnSpc>
                  <a:spcBef>
                    <a:spcPts val="67"/>
                  </a:spcBef>
                  <a:spcAft>
                    <a:spcPts val="67"/>
                  </a:spcAft>
                  <a:buClrTx/>
                  <a:buFontTx/>
                  <a:buNone/>
                </a:pP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bình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hành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2400" b="0" i="0" kern="1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fr-FR" sz="2400" i="0" kern="1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fr-FR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CD</m:t>
                    </m:r>
                  </m:oMath>
                </a14:m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</a:t>
                </a:r>
                <a:endParaRPr lang="en-US" sz="2400" kern="1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539">
                  <a:lnSpc>
                    <a:spcPct val="200000"/>
                  </a:lnSpc>
                  <a:spcBef>
                    <a:spcPts val="67"/>
                  </a:spcBef>
                  <a:spcAft>
                    <a:spcPts val="67"/>
                  </a:spcAft>
                  <a:buClrTx/>
                  <a:buFontTx/>
                  <a:buNone/>
                </a:pP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ABMN</m:t>
                    </m:r>
                  </m:oMath>
                </a14:m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bình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hành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2400" b="0" i="0" kern="1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fr-FR" sz="2400" i="0" kern="1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fr-FR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</m:t>
                    </m:r>
                  </m:oMath>
                </a14:m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</a:t>
                </a:r>
                <a:endParaRPr lang="en-US" sz="2400" kern="1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539">
                  <a:lnSpc>
                    <a:spcPct val="200000"/>
                  </a:lnSpc>
                  <a:spcBef>
                    <a:spcPts val="67"/>
                  </a:spcBef>
                  <a:spcAft>
                    <a:spcPts val="67"/>
                  </a:spcAft>
                  <a:buClrTx/>
                  <a:buFontTx/>
                  <a:buNone/>
                </a:pP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(1), (2)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CD</m:t>
                    </m:r>
                    <m:r>
                      <m:rPr>
                        <m:nor/>
                      </m:rPr>
                      <a:rPr lang="fr-FR" sz="2400" i="0" kern="1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fr-FR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</m:t>
                    </m:r>
                  </m:oMath>
                </a14:m>
                <a:endParaRPr lang="en-US" sz="2400" kern="1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4468C90-188E-7981-2277-245C4FB45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115" y="3659832"/>
                <a:ext cx="7426521" cy="2241768"/>
              </a:xfrm>
              <a:prstGeom prst="rect">
                <a:avLst/>
              </a:prstGeom>
              <a:blipFill>
                <a:blip r:embed="rId4"/>
                <a:stretch>
                  <a:fillRect l="-1314" b="-4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151C1AD5-0678-FA45-E134-B1ADAAF2D47F}"/>
              </a:ext>
            </a:extLst>
          </p:cNvPr>
          <p:cNvSpPr/>
          <p:nvPr/>
        </p:nvSpPr>
        <p:spPr>
          <a:xfrm>
            <a:off x="7960088" y="3198167"/>
            <a:ext cx="1037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61">
              <a:buClrTx/>
              <a:buFontTx/>
              <a:buNone/>
              <a:defRPr/>
            </a:pPr>
            <a:r>
              <a:rPr lang="vi-VN" sz="2400" b="1" i="1" u="sng" kern="1200" dirty="0">
                <a:solidFill>
                  <a:srgbClr val="C00000"/>
                </a:solidFill>
                <a:latin typeface="UTM Avo" panose="02040603050506020204" pitchFamily="18"/>
                <a:ea typeface="+mn-ea"/>
                <a:cs typeface="+mn-cs"/>
              </a:rPr>
              <a:t>Giải</a:t>
            </a:r>
            <a:r>
              <a:rPr lang="en-US" sz="2400" b="1" i="1" u="sng" kern="1200" dirty="0">
                <a:solidFill>
                  <a:srgbClr val="C00000"/>
                </a:solidFill>
                <a:latin typeface="UTM Avo" panose="02040603050506020204" pitchFamily="18"/>
                <a:ea typeface="+mn-ea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2E28E36-DE56-46B4-CAC9-6FC9CFCB2221}"/>
                  </a:ext>
                </a:extLst>
              </p:cNvPr>
              <p:cNvSpPr/>
              <p:nvPr/>
            </p:nvSpPr>
            <p:spPr>
              <a:xfrm>
                <a:off x="3856635" y="1512979"/>
                <a:ext cx="7759031" cy="1508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539"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400" kern="1200" dirty="0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Cho </a:t>
                </a:r>
                <a:r>
                  <a:rPr lang="en-US" sz="2400" kern="1200" dirty="0" err="1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lang="en-US" sz="2400" kern="1200" dirty="0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hình</a:t>
                </a:r>
                <a:r>
                  <a:rPr lang="en-US" sz="2400" kern="1200" dirty="0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bình</a:t>
                </a:r>
                <a:r>
                  <a:rPr lang="en-US" sz="2400" kern="1200" dirty="0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hành</a:t>
                </a:r>
                <a:r>
                  <a:rPr lang="en-US" sz="2400" kern="1200" dirty="0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 ABCD </a:t>
                </a:r>
                <a:r>
                  <a:rPr lang="en-US" sz="2400" kern="1200" dirty="0" err="1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2400" kern="1200" dirty="0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 ABMN (</a:t>
                </a:r>
                <a:r>
                  <a:rPr lang="en-US" sz="2400" i="1" kern="1200" dirty="0" err="1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Hình</a:t>
                </a:r>
                <a:r>
                  <a:rPr lang="en-US" sz="2400" i="1" kern="1200" dirty="0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 42</a:t>
                </a:r>
                <a:r>
                  <a:rPr lang="en-US" sz="2400" kern="1200" dirty="0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). </a:t>
                </a:r>
              </a:p>
              <a:p>
                <a:pPr algn="just" defTabSz="609539"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400" kern="1200" dirty="0" err="1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Chứng</a:t>
                </a:r>
                <a:r>
                  <a:rPr lang="en-US" sz="2400" kern="1200" dirty="0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minh</a:t>
                </a:r>
                <a:r>
                  <a:rPr lang="en-US" sz="2400" kern="1200" dirty="0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:  a) CD  =  MN;	b)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BCD</m:t>
                        </m:r>
                        <m:r>
                          <m:rPr>
                            <m:nor/>
                          </m:rPr>
                          <a:rPr lang="en-US" sz="2400" b="0" i="0" kern="100" smtClean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fr-FR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0" i="0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BMN</m:t>
                        </m:r>
                      </m:e>
                    </m:acc>
                    <m:r>
                      <m:rPr>
                        <m:nor/>
                      </m:rPr>
                      <a:rPr lang="fr-FR" sz="2400" i="0" kern="1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acc>
                      <m:accPr>
                        <m:chr m:val="̂"/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DAN</m:t>
                        </m:r>
                      </m:e>
                    </m:acc>
                  </m:oMath>
                </a14:m>
                <a:endParaRPr lang="en-US" sz="2400" kern="1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2E28E36-DE56-46B4-CAC9-6FC9CFCB2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635" y="1512979"/>
                <a:ext cx="7759031" cy="1508939"/>
              </a:xfrm>
              <a:prstGeom prst="rect">
                <a:avLst/>
              </a:prstGeom>
              <a:blipFill>
                <a:blip r:embed="rId5"/>
                <a:stretch>
                  <a:fillRect l="-1258" b="-7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4700AE8-DE7D-7660-7948-20AA8911B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225" y="3218359"/>
            <a:ext cx="4317254" cy="210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0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E156F2F-4AEC-2D19-328F-C0234F0B4AF9}"/>
              </a:ext>
            </a:extLst>
          </p:cNvPr>
          <p:cNvGrpSpPr/>
          <p:nvPr/>
        </p:nvGrpSpPr>
        <p:grpSpPr>
          <a:xfrm>
            <a:off x="0" y="1698170"/>
            <a:ext cx="3856636" cy="640296"/>
            <a:chOff x="0" y="121488"/>
            <a:chExt cx="6096000" cy="1308236"/>
          </a:xfrm>
        </p:grpSpPr>
        <p:sp>
          <p:nvSpPr>
            <p:cNvPr id="9" name="Pentagon 8">
              <a:extLst>
                <a:ext uri="{FF2B5EF4-FFF2-40B4-BE49-F238E27FC236}">
                  <a16:creationId xmlns:a16="http://schemas.microsoft.com/office/drawing/2014/main" id="{8D28376F-855C-A55F-5A9E-B2D624F8EFD8}"/>
                </a:ext>
              </a:extLst>
            </p:cNvPr>
            <p:cNvSpPr/>
            <p:nvPr/>
          </p:nvSpPr>
          <p:spPr>
            <a:xfrm>
              <a:off x="0" y="190500"/>
              <a:ext cx="6096000" cy="1239224"/>
            </a:xfrm>
            <a:prstGeom prst="homePlate">
              <a:avLst/>
            </a:prstGeom>
            <a:solidFill>
              <a:srgbClr val="FFCC6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61">
                <a:defRPr/>
              </a:pPr>
              <a:endParaRPr lang="en-US" sz="3200" b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C8BB4B-0BCC-A246-5F86-F15B13D0CCFE}"/>
                </a:ext>
              </a:extLst>
            </p:cNvPr>
            <p:cNvSpPr/>
            <p:nvPr/>
          </p:nvSpPr>
          <p:spPr>
            <a:xfrm>
              <a:off x="481016" y="121488"/>
              <a:ext cx="5133966" cy="11802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61">
                <a:lnSpc>
                  <a:spcPct val="150000"/>
                </a:lnSpc>
                <a:defRPr/>
              </a:pPr>
              <a:r>
                <a:rPr lang="fr-FR" sz="2400" b="1" dirty="0" err="1">
                  <a:solidFill>
                    <a:srgbClr val="000000"/>
                  </a:solidFill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fr-FR" sz="2400" b="1" dirty="0">
                  <a:solidFill>
                    <a:srgbClr val="000000"/>
                  </a:solidFill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rPr>
                <a:t> 3 (SGK – tr.108)</a:t>
              </a:r>
              <a:endParaRPr lang="en-US" sz="20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51C1AD5-0678-FA45-E134-B1ADAAF2D47F}"/>
              </a:ext>
            </a:extLst>
          </p:cNvPr>
          <p:cNvSpPr/>
          <p:nvPr/>
        </p:nvSpPr>
        <p:spPr>
          <a:xfrm>
            <a:off x="7960088" y="3198167"/>
            <a:ext cx="1037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61">
              <a:buClrTx/>
              <a:buFontTx/>
              <a:buNone/>
              <a:defRPr/>
            </a:pPr>
            <a:r>
              <a:rPr lang="vi-VN" sz="2400" b="1" i="1" u="sng" kern="1200" dirty="0">
                <a:solidFill>
                  <a:srgbClr val="C00000"/>
                </a:solidFill>
                <a:latin typeface="UTM Avo" panose="02040603050506020204" pitchFamily="18"/>
                <a:ea typeface="+mn-ea"/>
                <a:cs typeface="+mn-cs"/>
              </a:rPr>
              <a:t>Giải</a:t>
            </a:r>
            <a:r>
              <a:rPr lang="en-US" sz="2400" b="1" i="1" u="sng" kern="1200" dirty="0">
                <a:solidFill>
                  <a:srgbClr val="C00000"/>
                </a:solidFill>
                <a:latin typeface="UTM Avo" panose="02040603050506020204" pitchFamily="18"/>
                <a:ea typeface="+mn-ea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2E28E36-DE56-46B4-CAC9-6FC9CFCB2221}"/>
                  </a:ext>
                </a:extLst>
              </p:cNvPr>
              <p:cNvSpPr/>
              <p:nvPr/>
            </p:nvSpPr>
            <p:spPr>
              <a:xfrm>
                <a:off x="3856635" y="1512979"/>
                <a:ext cx="7759031" cy="1508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539"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400" kern="1200" dirty="0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Cho </a:t>
                </a:r>
                <a:r>
                  <a:rPr lang="en-US" sz="2400" kern="1200" dirty="0" err="1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lang="en-US" sz="2400" kern="1200" dirty="0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hình</a:t>
                </a:r>
                <a:r>
                  <a:rPr lang="en-US" sz="2400" kern="1200" dirty="0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bình</a:t>
                </a:r>
                <a:r>
                  <a:rPr lang="en-US" sz="2400" kern="1200" dirty="0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hành</a:t>
                </a:r>
                <a:r>
                  <a:rPr lang="en-US" sz="2400" kern="1200" dirty="0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 ABCD </a:t>
                </a:r>
                <a:r>
                  <a:rPr lang="en-US" sz="2400" kern="1200" dirty="0" err="1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2400" kern="1200" dirty="0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 ABMN (</a:t>
                </a:r>
                <a:r>
                  <a:rPr lang="en-US" sz="2400" i="1" kern="1200" dirty="0" err="1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Hình</a:t>
                </a:r>
                <a:r>
                  <a:rPr lang="en-US" sz="2400" i="1" kern="1200" dirty="0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 42</a:t>
                </a:r>
                <a:r>
                  <a:rPr lang="en-US" sz="2400" kern="1200" dirty="0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). </a:t>
                </a:r>
              </a:p>
              <a:p>
                <a:pPr algn="just" defTabSz="609539"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400" kern="1200" dirty="0" err="1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Chứng</a:t>
                </a:r>
                <a:r>
                  <a:rPr lang="en-US" sz="2400" kern="1200" dirty="0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minh</a:t>
                </a:r>
                <a:r>
                  <a:rPr lang="en-US" sz="2400" kern="1200" dirty="0"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:  a) CD  =  MN;	b)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BCD</m:t>
                        </m:r>
                        <m:r>
                          <m:rPr>
                            <m:nor/>
                          </m:rPr>
                          <a:rPr lang="en-US" sz="2400" b="0" i="0" kern="100" smtClean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fr-FR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0" i="0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BMN</m:t>
                        </m:r>
                      </m:e>
                    </m:acc>
                    <m:r>
                      <m:rPr>
                        <m:nor/>
                      </m:rPr>
                      <a:rPr lang="fr-FR" sz="2400" i="0" kern="1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acc>
                      <m:accPr>
                        <m:chr m:val="̂"/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DAN</m:t>
                        </m:r>
                      </m:e>
                    </m:acc>
                  </m:oMath>
                </a14:m>
                <a:endParaRPr lang="en-US" sz="2400" kern="1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2E28E36-DE56-46B4-CAC9-6FC9CFCB2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635" y="1512979"/>
                <a:ext cx="7759031" cy="1508939"/>
              </a:xfrm>
              <a:prstGeom prst="rect">
                <a:avLst/>
              </a:prstGeom>
              <a:blipFill>
                <a:blip r:embed="rId4"/>
                <a:stretch>
                  <a:fillRect l="-1258" b="-7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4700AE8-DE7D-7660-7948-20AA8911B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25" y="3218359"/>
            <a:ext cx="4317254" cy="21028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8DF33F3-D31E-253A-46F6-6C4BF2F39D77}"/>
                  </a:ext>
                </a:extLst>
              </p:cNvPr>
              <p:cNvSpPr/>
              <p:nvPr/>
            </p:nvSpPr>
            <p:spPr>
              <a:xfrm>
                <a:off x="4673116" y="3659832"/>
                <a:ext cx="7426521" cy="2507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539">
                  <a:lnSpc>
                    <a:spcPct val="150000"/>
                  </a:lnSpc>
                  <a:spcBef>
                    <a:spcPts val="67"/>
                  </a:spcBef>
                  <a:spcAft>
                    <a:spcPts val="67"/>
                  </a:spcAft>
                  <a:buClrTx/>
                  <a:buFontTx/>
                  <a:buNone/>
                </a:pP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bình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hành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BCD</m:t>
                        </m:r>
                      </m:e>
                    </m:acc>
                    <m:r>
                      <m:rPr>
                        <m:nor/>
                      </m:rPr>
                      <a:rPr lang="fr-FR" sz="2400" i="0" kern="1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acc>
                      <m:accPr>
                        <m:chr m:val="̂"/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DAB</m:t>
                        </m:r>
                      </m:e>
                    </m:acc>
                  </m:oMath>
                </a14:m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(3)</a:t>
                </a:r>
                <a:endParaRPr lang="en-US" sz="2400" kern="1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539">
                  <a:lnSpc>
                    <a:spcPct val="150000"/>
                  </a:lnSpc>
                  <a:spcBef>
                    <a:spcPts val="67"/>
                  </a:spcBef>
                  <a:spcAft>
                    <a:spcPts val="67"/>
                  </a:spcAft>
                  <a:buClrTx/>
                  <a:buFontTx/>
                  <a:buNone/>
                </a:pP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ABMN</m:t>
                    </m:r>
                  </m:oMath>
                </a14:m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bình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hành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BMN</m:t>
                        </m:r>
                      </m:e>
                    </m:acc>
                    <m:r>
                      <m:rPr>
                        <m:nor/>
                      </m:rPr>
                      <a:rPr lang="fr-FR" sz="2400" i="0" kern="1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acc>
                      <m:accPr>
                        <m:chr m:val="̂"/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BAN</m:t>
                        </m:r>
                      </m:e>
                    </m:acc>
                  </m:oMath>
                </a14:m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(4)</a:t>
                </a:r>
                <a:endParaRPr lang="en-US" sz="2400" kern="1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539">
                  <a:lnSpc>
                    <a:spcPct val="150000"/>
                  </a:lnSpc>
                  <a:spcBef>
                    <a:spcPts val="67"/>
                  </a:spcBef>
                  <a:spcAft>
                    <a:spcPts val="67"/>
                  </a:spcAft>
                  <a:buClrTx/>
                  <a:buFontTx/>
                  <a:buNone/>
                </a:pP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DAN</m:t>
                        </m:r>
                      </m:e>
                    </m:acc>
                    <m:r>
                      <m:rPr>
                        <m:nor/>
                      </m:rPr>
                      <a:rPr lang="fr-FR" sz="2400" i="0" kern="1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acc>
                      <m:accPr>
                        <m:chr m:val="̂"/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DAB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b="0" i="0" kern="1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BAN</m:t>
                        </m:r>
                      </m:e>
                    </m:acc>
                  </m:oMath>
                </a14:m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(5)</a:t>
                </a:r>
                <a:endParaRPr lang="en-US" sz="2400" kern="1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539">
                  <a:lnSpc>
                    <a:spcPct val="150000"/>
                  </a:lnSpc>
                  <a:spcBef>
                    <a:spcPts val="67"/>
                  </a:spcBef>
                  <a:spcAft>
                    <a:spcPts val="67"/>
                  </a:spcAft>
                  <a:buClrTx/>
                  <a:buFontTx/>
                  <a:buNone/>
                </a:pPr>
                <a:r>
                  <a:rPr lang="fr-FR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(3), (4), (5)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BCD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b="0" i="0" kern="1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BMN</m:t>
                        </m:r>
                      </m:e>
                    </m:acc>
                    <m:r>
                      <m:rPr>
                        <m:nor/>
                      </m:rPr>
                      <a:rPr lang="fr-FR" sz="2400" i="0" kern="1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acc>
                      <m:accPr>
                        <m:chr m:val="̂"/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DAN</m:t>
                        </m:r>
                      </m:e>
                    </m:acc>
                  </m:oMath>
                </a14:m>
                <a:endParaRPr lang="en-US" sz="2400" kern="1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8DF33F3-D31E-253A-46F6-6C4BF2F39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116" y="3659832"/>
                <a:ext cx="7426521" cy="2507802"/>
              </a:xfrm>
              <a:prstGeom prst="rect">
                <a:avLst/>
              </a:prstGeom>
              <a:blipFill>
                <a:blip r:embed="rId6"/>
                <a:stretch>
                  <a:fillRect l="-1314" b="-4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71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0;p2">
            <a:extLst>
              <a:ext uri="{FF2B5EF4-FFF2-40B4-BE49-F238E27FC236}">
                <a16:creationId xmlns:a16="http://schemas.microsoft.com/office/drawing/2014/main" id="{3112AE77-A430-1FF1-37E6-4D9B5ECAFC62}"/>
              </a:ext>
            </a:extLst>
          </p:cNvPr>
          <p:cNvGrpSpPr/>
          <p:nvPr/>
        </p:nvGrpSpPr>
        <p:grpSpPr>
          <a:xfrm>
            <a:off x="4727728" y="2864135"/>
            <a:ext cx="2736543" cy="1674349"/>
            <a:chOff x="309541" y="967667"/>
            <a:chExt cx="2878585" cy="1674349"/>
          </a:xfrm>
        </p:grpSpPr>
        <p:pic>
          <p:nvPicPr>
            <p:cNvPr id="3" name="Google Shape;171;p2">
              <a:hlinkClick r:id="rId4"/>
              <a:extLst>
                <a:ext uri="{FF2B5EF4-FFF2-40B4-BE49-F238E27FC236}">
                  <a16:creationId xmlns:a16="http://schemas.microsoft.com/office/drawing/2014/main" id="{65F956D5-2FD3-4E67-6F62-4C8FC3DB9C9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172;p2">
              <a:extLst>
                <a:ext uri="{FF2B5EF4-FFF2-40B4-BE49-F238E27FC236}">
                  <a16:creationId xmlns:a16="http://schemas.microsoft.com/office/drawing/2014/main" id="{C56323EC-7C49-7A2A-E103-6DA88D220EC8}"/>
                </a:ext>
              </a:extLst>
            </p:cNvPr>
            <p:cNvSpPr txBox="1"/>
            <p:nvPr/>
          </p:nvSpPr>
          <p:spPr>
            <a:xfrm>
              <a:off x="309541" y="967667"/>
              <a:ext cx="28785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Ấn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để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đến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trang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sách</a:t>
              </a:r>
              <a:endParaRPr dirty="0">
                <a:latin typeface="UTM Avo" panose="02040603050506020204" pitchFamily="18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553E27-C57E-E2A5-BB9B-2212DD03E016}"/>
              </a:ext>
            </a:extLst>
          </p:cNvPr>
          <p:cNvGrpSpPr/>
          <p:nvPr/>
        </p:nvGrpSpPr>
        <p:grpSpPr>
          <a:xfrm>
            <a:off x="292599" y="2511314"/>
            <a:ext cx="3607618" cy="2738707"/>
            <a:chOff x="924909" y="3568797"/>
            <a:chExt cx="5411428" cy="4241703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78DD2437-7CA4-A0FB-2B14-82E8C4A3EEC5}"/>
                </a:ext>
              </a:extLst>
            </p:cNvPr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A19960B2-CD20-0182-B061-F2AB69D09110}"/>
                  </a:ext>
                </a:extLst>
              </p:cNvPr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D6FE7347-6965-BDB0-5AE6-5B00DA61EB8A}"/>
                  </a:ext>
                </a:extLst>
              </p:cNvPr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56C4FD8-FD0D-B534-4396-5A6BB321AEBD}"/>
                </a:ext>
              </a:extLst>
            </p:cNvPr>
            <p:cNvSpPr/>
            <p:nvPr/>
          </p:nvSpPr>
          <p:spPr>
            <a:xfrm>
              <a:off x="1224050" y="4679745"/>
              <a:ext cx="4796230" cy="1737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2400" kern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2400" kern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9EA1601-15A0-E180-58F5-4D40315B0B83}"/>
              </a:ext>
            </a:extLst>
          </p:cNvPr>
          <p:cNvGrpSpPr/>
          <p:nvPr/>
        </p:nvGrpSpPr>
        <p:grpSpPr>
          <a:xfrm>
            <a:off x="4219199" y="2523619"/>
            <a:ext cx="3614816" cy="2726402"/>
            <a:chOff x="6840639" y="3553166"/>
            <a:chExt cx="5422223" cy="5001862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6D8CFE2D-1372-2CD1-60C3-37510BEC0463}"/>
                </a:ext>
              </a:extLst>
            </p:cNvPr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0C5D43C7-BF3D-4A48-142D-F19CB3D77BD4}"/>
                  </a:ext>
                </a:extLst>
              </p:cNvPr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2D14D4EA-E232-DC79-9694-75EC73272502}"/>
                  </a:ext>
                </a:extLst>
              </p:cNvPr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A71136-CE38-C4F9-3CDA-FF855033FB70}"/>
                </a:ext>
              </a:extLst>
            </p:cNvPr>
            <p:cNvSpPr/>
            <p:nvPr/>
          </p:nvSpPr>
          <p:spPr>
            <a:xfrm>
              <a:off x="7427737" y="4753346"/>
              <a:ext cx="4360208" cy="20581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000000"/>
                </a:buClr>
              </a:pPr>
              <a:r>
                <a:rPr lang="pt-BR" sz="2400" kern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8C5E74-CB36-C8E9-6D00-64861D8927B7}"/>
              </a:ext>
            </a:extLst>
          </p:cNvPr>
          <p:cNvGrpSpPr/>
          <p:nvPr/>
        </p:nvGrpSpPr>
        <p:grpSpPr>
          <a:xfrm>
            <a:off x="8156250" y="2507512"/>
            <a:ext cx="3614816" cy="2732805"/>
            <a:chOff x="12644694" y="3479846"/>
            <a:chExt cx="5422223" cy="4709752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A8D29E33-F083-1018-32AC-8C6E1A7AB847}"/>
                </a:ext>
              </a:extLst>
            </p:cNvPr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E5AEA86D-35F2-B5FA-BD0E-6E422D796019}"/>
                  </a:ext>
                </a:extLst>
              </p:cNvPr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6810D6AE-0CE3-4718-6BF1-08F2D2609A03}"/>
                  </a:ext>
                </a:extLst>
              </p:cNvPr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561AE96-654C-27DA-F527-456B1AF440BB}"/>
                </a:ext>
              </a:extLst>
            </p:cNvPr>
            <p:cNvSpPr/>
            <p:nvPr/>
          </p:nvSpPr>
          <p:spPr>
            <a:xfrm>
              <a:off x="12656275" y="4635046"/>
              <a:ext cx="5369732" cy="2907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2400" kern="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endParaRPr lang="en-US" sz="2400" kern="0" dirty="0"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 err="1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</a:t>
              </a:r>
              <a:r>
                <a:rPr lang="en-US" sz="2400" b="1" kern="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4: </a:t>
              </a:r>
              <a:r>
                <a:rPr lang="vi-VN" sz="2400" b="1" kern="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Hìn</a:t>
              </a:r>
              <a:r>
                <a:rPr lang="en-US" sz="2400" b="1" kern="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 </a:t>
              </a:r>
              <a:r>
                <a:rPr lang="en-US" sz="2400" b="1" kern="0" dirty="0" err="1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bình</a:t>
              </a:r>
              <a:r>
                <a:rPr lang="en-US" sz="2400" b="1" kern="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kern="0" dirty="0" err="1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hành</a:t>
              </a:r>
              <a:r>
                <a:rPr lang="en-US" sz="2400" b="1" kern="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kern="0" dirty="0" err="1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Tiết</a:t>
              </a:r>
              <a:r>
                <a:rPr lang="en-US" sz="2400" b="1" kern="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2</a:t>
              </a:r>
              <a:endParaRPr lang="pt-BR" sz="2400" b="1" kern="0" dirty="0"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462105" y="912740"/>
            <a:ext cx="1136708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Like fanpage Hoc10 - Học 1 biết 10 để nhận thêm nhiều tài liệu giảng dạy</a:t>
            </a:r>
            <a:endParaRPr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theo đường link:  </a:t>
            </a:r>
            <a:endParaRPr>
              <a:latin typeface="UTM Avo" panose="02040603050506020204" pitchFamily="18" charset="0"/>
            </a:endParaRPr>
          </a:p>
        </p:txBody>
      </p:sp>
      <p:sp>
        <p:nvSpPr>
          <p:cNvPr id="242" name="Google Shape;242;p17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25400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43" name="Google Shape;243;p17">
            <a:hlinkClick r:id="rId4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843C0C"/>
                </a:solidFill>
                <a:latin typeface="UTM Avo" panose="02040603050506020204" pitchFamily="18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Hoc10 – Học 1 biết 10</a:t>
            </a:r>
            <a:endParaRPr sz="2400" b="1" u="sng">
              <a:solidFill>
                <a:srgbClr val="843C0C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44" name="Google Shape;244;p17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Hoặc truy cập qua QR code</a:t>
            </a:r>
            <a:endParaRPr>
              <a:latin typeface="UTM Avo" panose="02040603050506020204" pitchFamily="18" charset="0"/>
            </a:endParaRPr>
          </a:p>
        </p:txBody>
      </p:sp>
      <p:pic>
        <p:nvPicPr>
          <p:cNvPr id="245" name="Google Shape;245;p17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038691-D771-D8DB-00D3-B4833FED1A22}"/>
              </a:ext>
            </a:extLst>
          </p:cNvPr>
          <p:cNvSpPr/>
          <p:nvPr/>
        </p:nvSpPr>
        <p:spPr>
          <a:xfrm>
            <a:off x="431800" y="1753157"/>
            <a:ext cx="11328400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39">
              <a:lnSpc>
                <a:spcPct val="150000"/>
              </a:lnSpc>
              <a:spcBef>
                <a:spcPts val="400"/>
              </a:spcBef>
              <a:spcAft>
                <a:spcPts val="533"/>
              </a:spcAft>
              <a:buClrTx/>
              <a:buFontTx/>
              <a:buNone/>
            </a:pPr>
            <a:r>
              <a:rPr lang="vi-VN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Trong thiết kế tay vịn cầu thang (</a:t>
            </a:r>
            <a:r>
              <a:rPr lang="en-US" sz="2400" i="1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vi-VN" sz="2400" i="1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ình 34</a:t>
            </a:r>
            <a:r>
              <a:rPr lang="vi-VN" sz="24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), người ta thường để các cặp thanh sườn song song với nhau, các cặp thanh trụ song song với nhau, tạo nên các hình bình hành.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B292F2-3A34-EBC5-421D-AE214CA93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0988" y="3086850"/>
            <a:ext cx="4216400" cy="369367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8C38295-3AB8-8B40-E6EF-751296DC30CE}"/>
              </a:ext>
            </a:extLst>
          </p:cNvPr>
          <p:cNvGrpSpPr/>
          <p:nvPr/>
        </p:nvGrpSpPr>
        <p:grpSpPr>
          <a:xfrm>
            <a:off x="456406" y="4068860"/>
            <a:ext cx="6571984" cy="594751"/>
            <a:chOff x="1064348" y="5651470"/>
            <a:chExt cx="9857976" cy="892127"/>
          </a:xfrm>
        </p:grpSpPr>
        <p:pic>
          <p:nvPicPr>
            <p:cNvPr id="10" name="Picture 22">
              <a:extLst>
                <a:ext uri="{FF2B5EF4-FFF2-40B4-BE49-F238E27FC236}">
                  <a16:creationId xmlns:a16="http://schemas.microsoft.com/office/drawing/2014/main" id="{2CCA4792-79FC-B105-23BA-12824B410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64348" y="5651470"/>
              <a:ext cx="890388" cy="78148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F1137AF-6371-CB29-23B1-72E159B2AB02}"/>
                </a:ext>
              </a:extLst>
            </p:cNvPr>
            <p:cNvSpPr/>
            <p:nvPr/>
          </p:nvSpPr>
          <p:spPr>
            <a:xfrm>
              <a:off x="2025518" y="5691825"/>
              <a:ext cx="8896806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39">
                <a:lnSpc>
                  <a:spcPct val="150000"/>
                </a:lnSpc>
                <a:spcBef>
                  <a:spcPts val="400"/>
                </a:spcBef>
                <a:spcAft>
                  <a:spcPts val="533"/>
                </a:spcAft>
                <a:buClrTx/>
                <a:buFontTx/>
                <a:buNone/>
              </a:pPr>
              <a:r>
                <a:rPr lang="vi-VN" sz="2400" i="1" kern="1200" dirty="0">
                  <a:solidFill>
                    <a:prstClr val="black"/>
                  </a:solidFill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rPr>
                <a:t>Hình bình hành có những tính chất gì?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0;p2">
            <a:extLst>
              <a:ext uri="{FF2B5EF4-FFF2-40B4-BE49-F238E27FC236}">
                <a16:creationId xmlns:a16="http://schemas.microsoft.com/office/drawing/2014/main" id="{620A0D01-D89B-8BD0-F292-C3F160E8F0DE}"/>
              </a:ext>
            </a:extLst>
          </p:cNvPr>
          <p:cNvGrpSpPr/>
          <p:nvPr/>
        </p:nvGrpSpPr>
        <p:grpSpPr>
          <a:xfrm>
            <a:off x="4727728" y="2864135"/>
            <a:ext cx="2736543" cy="1674349"/>
            <a:chOff x="309541" y="967667"/>
            <a:chExt cx="2878585" cy="1674349"/>
          </a:xfrm>
        </p:grpSpPr>
        <p:pic>
          <p:nvPicPr>
            <p:cNvPr id="3" name="Google Shape;171;p2">
              <a:hlinkClick r:id="rId4"/>
              <a:extLst>
                <a:ext uri="{FF2B5EF4-FFF2-40B4-BE49-F238E27FC236}">
                  <a16:creationId xmlns:a16="http://schemas.microsoft.com/office/drawing/2014/main" id="{C3276972-A18D-2AB8-8610-4A9145D2B2B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172;p2">
              <a:extLst>
                <a:ext uri="{FF2B5EF4-FFF2-40B4-BE49-F238E27FC236}">
                  <a16:creationId xmlns:a16="http://schemas.microsoft.com/office/drawing/2014/main" id="{1997917C-2DCA-1954-33EE-E112422B81A2}"/>
                </a:ext>
              </a:extLst>
            </p:cNvPr>
            <p:cNvSpPr txBox="1"/>
            <p:nvPr/>
          </p:nvSpPr>
          <p:spPr>
            <a:xfrm>
              <a:off x="309541" y="967667"/>
              <a:ext cx="28785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Ấn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để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đến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trang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sách</a:t>
              </a:r>
              <a:endParaRPr dirty="0">
                <a:latin typeface="UTM Avo" panose="02040603050506020204" pitchFamily="18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DFF867-0EF7-4C20-8ECD-187AE3A75731}"/>
              </a:ext>
            </a:extLst>
          </p:cNvPr>
          <p:cNvSpPr/>
          <p:nvPr/>
        </p:nvSpPr>
        <p:spPr>
          <a:xfrm>
            <a:off x="563418" y="1582307"/>
            <a:ext cx="3269673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1. </a:t>
            </a:r>
            <a:r>
              <a:rPr lang="en-US" sz="2400" b="1" dirty="0">
                <a:solidFill>
                  <a:srgbClr val="262624"/>
                </a:solidFill>
                <a:latin typeface="UTM Avo" panose="02040603050506020204" pitchFamily="18"/>
              </a:rPr>
              <a:t>ĐỊNH NGHĨA</a:t>
            </a:r>
            <a:endParaRPr lang="en-US" sz="2400" b="1" kern="0" dirty="0">
              <a:solidFill>
                <a:srgbClr val="262624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4449F-235B-48A8-9947-594703A0DB0F}"/>
              </a:ext>
            </a:extLst>
          </p:cNvPr>
          <p:cNvSpPr txBox="1"/>
          <p:nvPr/>
        </p:nvSpPr>
        <p:spPr>
          <a:xfrm>
            <a:off x="812799" y="2115978"/>
            <a:ext cx="10566400" cy="167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38" indent="-3810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HĐ 1: </a:t>
            </a:r>
            <a:r>
              <a:rPr lang="en-US" sz="2400" dirty="0">
                <a:latin typeface="UTM Avo" panose="02040603050506020204" pitchFamily="18" charset="0"/>
              </a:rPr>
              <a:t>Cho </a:t>
            </a:r>
            <a:r>
              <a:rPr lang="en-US" sz="2400" dirty="0" err="1">
                <a:latin typeface="UTM Avo" panose="02040603050506020204" pitchFamily="18" charset="0"/>
              </a:rPr>
              <a:t>biết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cặp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đối</a:t>
            </a:r>
            <a:r>
              <a:rPr lang="en-US" sz="2400" dirty="0">
                <a:latin typeface="UTM Avo" panose="02040603050506020204" pitchFamily="18" charset="0"/>
              </a:rPr>
              <a:t> AB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CD, AD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BC </a:t>
            </a:r>
            <a:r>
              <a:rPr lang="en-US" sz="2400" dirty="0" err="1">
                <a:latin typeface="UTM Avo" panose="020406030505060202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tứ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</a:rPr>
              <a:t> ABCD ở </a:t>
            </a:r>
            <a:r>
              <a:rPr lang="en-US" sz="2400" i="1" dirty="0" err="1">
                <a:latin typeface="UTM Avo" panose="02040603050506020204" pitchFamily="18" charset="0"/>
              </a:rPr>
              <a:t>Hình</a:t>
            </a:r>
            <a:r>
              <a:rPr lang="en-US" sz="2400" i="1" dirty="0">
                <a:latin typeface="UTM Avo" panose="02040603050506020204" pitchFamily="18" charset="0"/>
              </a:rPr>
              <a:t> 35 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song </a:t>
            </a:r>
            <a:r>
              <a:rPr lang="en-US" sz="2400" dirty="0" err="1">
                <a:latin typeface="UTM Avo" panose="02040603050506020204" pitchFamily="18" charset="0"/>
              </a:rPr>
              <a:t>song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nhau</a:t>
            </a:r>
            <a:r>
              <a:rPr lang="en-US" sz="2400" dirty="0">
                <a:latin typeface="UTM Avo" panose="02040603050506020204" pitchFamily="18" charset="0"/>
              </a:rPr>
              <a:t> hay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br>
              <a:rPr lang="en-US" sz="2400" dirty="0">
                <a:latin typeface="UTM Avo" panose="02040603050506020204" pitchFamily="18" charset="0"/>
              </a:rPr>
            </a:br>
            <a:endParaRPr lang="en-US" sz="2400" dirty="0">
              <a:solidFill>
                <a:srgbClr val="00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4A958D-776A-C68D-3C83-72E7D3F2B45C}"/>
              </a:ext>
            </a:extLst>
          </p:cNvPr>
          <p:cNvSpPr/>
          <p:nvPr/>
        </p:nvSpPr>
        <p:spPr>
          <a:xfrm>
            <a:off x="1338932" y="5932990"/>
            <a:ext cx="1004026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533"/>
              </a:spcAft>
            </a:pPr>
            <a:r>
              <a:rPr lang="en-US" sz="2400" dirty="0" err="1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dirty="0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400" dirty="0" err="1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en-US" sz="2400" dirty="0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i="1" dirty="0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 35 </a:t>
            </a:r>
            <a:r>
              <a:rPr lang="en-US" sz="2400" dirty="0" err="1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400" dirty="0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 AB // CD,AD // BC.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77BEB31-83B5-9E98-4D9F-9D8F2453C768}"/>
              </a:ext>
            </a:extLst>
          </p:cNvPr>
          <p:cNvSpPr/>
          <p:nvPr/>
        </p:nvSpPr>
        <p:spPr>
          <a:xfrm>
            <a:off x="812799" y="6155895"/>
            <a:ext cx="40640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UTM Avo" panose="02040603050506020204" pitchFamily="1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6F5540-E0EC-6613-43C6-89F85B516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77493">
            <a:off x="492877" y="2684568"/>
            <a:ext cx="639845" cy="952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BA473F-092C-2C6B-C944-2A4D50C12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0707" y="3329643"/>
            <a:ext cx="3685714" cy="26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9D63C9-42F2-4375-3CBF-114F0FD139C4}"/>
              </a:ext>
            </a:extLst>
          </p:cNvPr>
          <p:cNvSpPr txBox="1"/>
          <p:nvPr/>
        </p:nvSpPr>
        <p:spPr>
          <a:xfrm>
            <a:off x="674037" y="3095162"/>
            <a:ext cx="10693998" cy="6533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400"/>
              </a:spcAft>
            </a:pPr>
            <a:r>
              <a:rPr lang="vi-VN" sz="2800" b="1" dirty="0">
                <a:solidFill>
                  <a:schemeClr val="tx1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Hình bình hành </a:t>
            </a:r>
            <a:r>
              <a:rPr lang="vi-VN" sz="2800" dirty="0">
                <a:solidFill>
                  <a:schemeClr val="tx1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là tứ giác có hai cặp cạnh đối song song.</a:t>
            </a:r>
          </a:p>
        </p:txBody>
      </p:sp>
      <p:sp>
        <p:nvSpPr>
          <p:cNvPr id="3" name="Rectangle: Rounded Corners 14">
            <a:extLst>
              <a:ext uri="{FF2B5EF4-FFF2-40B4-BE49-F238E27FC236}">
                <a16:creationId xmlns:a16="http://schemas.microsoft.com/office/drawing/2014/main" id="{E1247176-3E0D-DF30-5AFD-44522CCF89DE}"/>
              </a:ext>
            </a:extLst>
          </p:cNvPr>
          <p:cNvSpPr/>
          <p:nvPr/>
        </p:nvSpPr>
        <p:spPr>
          <a:xfrm>
            <a:off x="3731292" y="1788556"/>
            <a:ext cx="3354135" cy="876393"/>
          </a:xfrm>
          <a:prstGeom prst="roundRect">
            <a:avLst/>
          </a:prstGeom>
          <a:solidFill>
            <a:srgbClr val="DCF0C6"/>
          </a:solidFill>
          <a:ln w="9525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ĐỊNH NGHĨA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E2426D3E-60FB-1BDD-C3CA-BAA6D0DD4E8D}"/>
              </a:ext>
            </a:extLst>
          </p:cNvPr>
          <p:cNvSpPr/>
          <p:nvPr/>
        </p:nvSpPr>
        <p:spPr>
          <a:xfrm>
            <a:off x="3443349" y="4279724"/>
            <a:ext cx="3251200" cy="1219200"/>
          </a:xfrm>
          <a:prstGeom prst="parallelogram">
            <a:avLst>
              <a:gd name="adj" fmla="val 3772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88DDD1-2670-9093-3AA6-2CAD9C9BF06A}"/>
              </a:ext>
            </a:extLst>
          </p:cNvPr>
          <p:cNvGrpSpPr/>
          <p:nvPr/>
        </p:nvGrpSpPr>
        <p:grpSpPr>
          <a:xfrm>
            <a:off x="802092" y="1655618"/>
            <a:ext cx="1877972" cy="647448"/>
            <a:chOff x="2860918" y="805336"/>
            <a:chExt cx="3352800" cy="121396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Flowchart: Terminator 12">
              <a:extLst>
                <a:ext uri="{FF2B5EF4-FFF2-40B4-BE49-F238E27FC236}">
                  <a16:creationId xmlns:a16="http://schemas.microsoft.com/office/drawing/2014/main" id="{CD0B70C7-F8C5-548D-B5AA-E6356FD09F30}"/>
                </a:ext>
              </a:extLst>
            </p:cNvPr>
            <p:cNvSpPr/>
            <p:nvPr/>
          </p:nvSpPr>
          <p:spPr>
            <a:xfrm>
              <a:off x="2860918" y="805336"/>
              <a:ext cx="3352800" cy="1213964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solidFill>
                  <a:schemeClr val="tx1"/>
                </a:solidFill>
                <a:latin typeface="UTM Avo" panose="02040603050506020204" pitchFamily="18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6FE413-C84B-5EAD-912F-FC717BC34DDD}"/>
                </a:ext>
              </a:extLst>
            </p:cNvPr>
            <p:cNvSpPr/>
            <p:nvPr/>
          </p:nvSpPr>
          <p:spPr>
            <a:xfrm>
              <a:off x="3572869" y="951151"/>
              <a:ext cx="1928894" cy="865621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err="1">
                  <a:solidFill>
                    <a:schemeClr val="tx1"/>
                  </a:solidFill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2400" b="1">
                  <a:solidFill>
                    <a:schemeClr val="tx1"/>
                  </a:solidFill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endParaRPr lang="en-US" sz="2400" b="1" dirty="0">
                <a:solidFill>
                  <a:schemeClr val="tx1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1A75A4A-216C-3861-9C35-B4BFBBB726E2}"/>
              </a:ext>
            </a:extLst>
          </p:cNvPr>
          <p:cNvSpPr/>
          <p:nvPr/>
        </p:nvSpPr>
        <p:spPr>
          <a:xfrm>
            <a:off x="2766830" y="1675293"/>
            <a:ext cx="802539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400" dirty="0"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i="1" dirty="0"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36</a:t>
            </a:r>
            <a:r>
              <a:rPr lang="en-US" sz="2400" dirty="0"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tứ</a:t>
            </a:r>
            <a:r>
              <a:rPr lang="en-US" sz="2400" dirty="0"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4825B0E-5C13-E849-8F6D-085B6040BB4B}"/>
                  </a:ext>
                </a:extLst>
              </p:cNvPr>
              <p:cNvSpPr/>
              <p:nvPr/>
            </p:nvSpPr>
            <p:spPr>
              <a:xfrm>
                <a:off x="92042" y="2628676"/>
                <a:ext cx="9144321" cy="4000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Ở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i="1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36a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ở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MN // PQ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ở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MQ // NP.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MNPQ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Ở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i="1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36b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AB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CD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O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CD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song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ABDC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4825B0E-5C13-E849-8F6D-085B6040B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2" y="2628676"/>
                <a:ext cx="9144321" cy="4000582"/>
              </a:xfrm>
              <a:prstGeom prst="rect">
                <a:avLst/>
              </a:prstGeom>
              <a:blipFill>
                <a:blip r:embed="rId4"/>
                <a:stretch>
                  <a:fillRect l="-1000" r="-1067" b="-2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F63B4073-5CEB-08A3-34B3-E83D32D43EA3}"/>
              </a:ext>
            </a:extLst>
          </p:cNvPr>
          <p:cNvSpPr/>
          <p:nvPr/>
        </p:nvSpPr>
        <p:spPr>
          <a:xfrm>
            <a:off x="4324260" y="2253143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2400" b="1" i="1" u="sng" dirty="0">
                <a:solidFill>
                  <a:srgbClr val="C00000"/>
                </a:solidFill>
                <a:latin typeface="UTM Avo" panose="02040603050506020204" pitchFamily="18"/>
              </a:rPr>
              <a:t>Giải</a:t>
            </a:r>
            <a:endParaRPr lang="en-US" sz="2400" b="1" i="1" u="sng" dirty="0">
              <a:solidFill>
                <a:srgbClr val="C00000"/>
              </a:solidFill>
              <a:latin typeface="UTM Avo" panose="02040603050506020204" pitchFamily="18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A419A6EB-0C13-A727-F1F5-25C05461F6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181061">
            <a:off x="466960" y="1636555"/>
            <a:ext cx="466191" cy="6855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21CB43-3601-6D42-DB26-E643F4D72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3129" y="2253143"/>
            <a:ext cx="2788623" cy="448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2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DFF867-0EF7-4C20-8ECD-187AE3A75731}"/>
              </a:ext>
            </a:extLst>
          </p:cNvPr>
          <p:cNvSpPr/>
          <p:nvPr/>
        </p:nvSpPr>
        <p:spPr>
          <a:xfrm>
            <a:off x="0" y="1633733"/>
            <a:ext cx="3315855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2. </a:t>
            </a:r>
            <a:r>
              <a:rPr lang="en-US" sz="2400" b="1" dirty="0">
                <a:solidFill>
                  <a:srgbClr val="262624"/>
                </a:solidFill>
                <a:latin typeface="UTM Avo" panose="02040603050506020204" pitchFamily="18"/>
              </a:rPr>
              <a:t>TÍNH CHẤT</a:t>
            </a:r>
            <a:endParaRPr lang="en-US" sz="2400" b="1" kern="0" dirty="0">
              <a:solidFill>
                <a:srgbClr val="262624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1E4007-0EF0-692D-1DA9-A15D307A4B2F}"/>
                  </a:ext>
                </a:extLst>
              </p:cNvPr>
              <p:cNvSpPr txBox="1"/>
              <p:nvPr/>
            </p:nvSpPr>
            <p:spPr>
              <a:xfrm>
                <a:off x="258049" y="2383698"/>
                <a:ext cx="8701224" cy="2834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95350" indent="-4953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nl-NL" sz="2400" b="1" dirty="0">
                    <a:solidFill>
                      <a:srgbClr val="C00000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HĐ 2: 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bình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hành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ABCD (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37).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a) Hai tam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ABD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CDB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hay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so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sánh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: AB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CD; DA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BC.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b) So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sánh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CD</m:t>
                        </m:r>
                      </m:e>
                    </m:acc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ABC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CDA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acc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1E4007-0EF0-692D-1DA9-A15D307A4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49" y="2383698"/>
                <a:ext cx="8701224" cy="2834237"/>
              </a:xfrm>
              <a:prstGeom prst="rect">
                <a:avLst/>
              </a:prstGeom>
              <a:blipFill>
                <a:blip r:embed="rId4"/>
                <a:stretch>
                  <a:fillRect l="-1050" r="-1050" b="-3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F9302B7-75EA-A646-6325-0E3BD957C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6147" y="2044773"/>
            <a:ext cx="3333333" cy="2504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D31702-60FB-96CC-DDD8-64F452C32BC2}"/>
              </a:ext>
            </a:extLst>
          </p:cNvPr>
          <p:cNvSpPr txBox="1"/>
          <p:nvPr/>
        </p:nvSpPr>
        <p:spPr>
          <a:xfrm>
            <a:off x="262952" y="5307436"/>
            <a:ext cx="11666096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c) Hai tam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OAB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OCD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cặp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OA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OC; OB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OD.</a:t>
            </a:r>
          </a:p>
        </p:txBody>
      </p:sp>
    </p:spTree>
    <p:extLst>
      <p:ext uri="{BB962C8B-B14F-4D97-AF65-F5344CB8AC3E}">
        <p14:creationId xmlns:p14="http://schemas.microsoft.com/office/powerpoint/2010/main" val="64555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FB6A5A-DA51-8663-708D-92E633358764}"/>
              </a:ext>
            </a:extLst>
          </p:cNvPr>
          <p:cNvSpPr/>
          <p:nvPr/>
        </p:nvSpPr>
        <p:spPr>
          <a:xfrm>
            <a:off x="785517" y="1688260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39">
              <a:buClrTx/>
              <a:buFontTx/>
              <a:buNone/>
            </a:pPr>
            <a:r>
              <a:rPr lang="vi-VN" sz="2400" b="1" i="1" u="sng" kern="1200" dirty="0">
                <a:solidFill>
                  <a:srgbClr val="C00000"/>
                </a:solidFill>
                <a:latin typeface="UTM Avo" panose="02040603050506020204" pitchFamily="18"/>
                <a:ea typeface="+mn-ea"/>
                <a:cs typeface="+mn-cs"/>
              </a:rPr>
              <a:t>Giải</a:t>
            </a:r>
            <a:r>
              <a:rPr lang="en-US" sz="2400" b="1" i="1" u="sng" kern="1200" dirty="0">
                <a:solidFill>
                  <a:srgbClr val="C00000"/>
                </a:solidFill>
                <a:latin typeface="UTM Avo" panose="02040603050506020204" pitchFamily="18"/>
                <a:ea typeface="+mn-ea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174030-B094-DDCA-0044-1B3EA663DAF0}"/>
                  </a:ext>
                </a:extLst>
              </p:cNvPr>
              <p:cNvSpPr/>
              <p:nvPr/>
            </p:nvSpPr>
            <p:spPr>
              <a:xfrm>
                <a:off x="4395694" y="1919092"/>
                <a:ext cx="7366000" cy="4756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539">
                  <a:lnSpc>
                    <a:spcPct val="150000"/>
                  </a:lnSpc>
                  <a:spcBef>
                    <a:spcPts val="133"/>
                  </a:spcBef>
                  <a:spcAft>
                    <a:spcPts val="133"/>
                  </a:spcAft>
                  <a:buClrTx/>
                  <a:buFontTx/>
                  <a:buNone/>
                </a:pPr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là</a:t>
                </a:r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hình</a:t>
                </a:r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bình</a:t>
                </a:r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hành</a:t>
                </a:r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nên</a:t>
                </a:r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CD</m:t>
                    </m:r>
                  </m:oMath>
                </a14:m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AD</m:t>
                    </m:r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2400" kern="1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539">
                  <a:lnSpc>
                    <a:spcPct val="150000"/>
                  </a:lnSpc>
                  <a:spcBef>
                    <a:spcPts val="133"/>
                  </a:spcBef>
                  <a:spcAft>
                    <a:spcPts val="133"/>
                  </a:spcAft>
                  <a:buClrTx/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ABD</m:t>
                        </m:r>
                      </m:e>
                    </m:acc>
                    <m:r>
                      <a:rPr lang="en-US" sz="240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CDB</m:t>
                        </m:r>
                      </m:e>
                    </m:acc>
                  </m:oMath>
                </a14:m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</a:t>
                </a:r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ADB</m:t>
                        </m:r>
                      </m:e>
                    </m:acc>
                    <m:r>
                      <a:rPr lang="en-US" sz="240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CBD</m:t>
                        </m:r>
                      </m:e>
                    </m:acc>
                  </m:oMath>
                </a14:m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(so le </a:t>
                </a:r>
                <a:r>
                  <a:rPr lang="en-US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trong</a:t>
                </a:r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).</a:t>
                </a:r>
                <a:endParaRPr lang="en-US" sz="2400" kern="1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539">
                  <a:lnSpc>
                    <a:spcPct val="150000"/>
                  </a:lnSpc>
                  <a:spcBef>
                    <a:spcPts val="133"/>
                  </a:spcBef>
                  <a:spcAft>
                    <a:spcPts val="133"/>
                  </a:spcAft>
                  <a:buClrTx/>
                  <a:buFontTx/>
                  <a:buNone/>
                </a:pPr>
                <a:r>
                  <a:rPr lang="en-US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Xét</a:t>
                </a:r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ABD</m:t>
                    </m:r>
                  </m:oMath>
                </a14:m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</a:t>
                </a:r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CDB</m:t>
                    </m:r>
                  </m:oMath>
                </a14:m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có</a:t>
                </a:r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:</a:t>
                </a:r>
                <a:endParaRPr lang="en-US" sz="2400" kern="1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539">
                  <a:lnSpc>
                    <a:spcPct val="150000"/>
                  </a:lnSpc>
                  <a:spcBef>
                    <a:spcPts val="133"/>
                  </a:spcBef>
                  <a:spcAft>
                    <a:spcPts val="133"/>
                  </a:spcAft>
                  <a:buClrTx/>
                  <a:buFontTx/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ABD</m:t>
                        </m:r>
                      </m:e>
                    </m:acc>
                    <m:r>
                      <a:rPr lang="en-US" sz="240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 kern="1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CDB</m:t>
                        </m:r>
                      </m:e>
                    </m:acc>
                  </m:oMath>
                </a14:m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</a:p>
              <a:p>
                <a:pPr algn="just" defTabSz="609539">
                  <a:lnSpc>
                    <a:spcPct val="150000"/>
                  </a:lnSpc>
                  <a:spcBef>
                    <a:spcPts val="133"/>
                  </a:spcBef>
                  <a:spcAft>
                    <a:spcPts val="133"/>
                  </a:spcAft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400" i="0" kern="10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ADB</m:t>
                          </m:r>
                        </m:e>
                      </m:acc>
                      <m:r>
                        <a:rPr lang="en-US" sz="2400" i="1" kern="1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400" i="0" kern="10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CBD</m:t>
                          </m:r>
                        </m:e>
                      </m:acc>
                    </m:oMath>
                  </m:oMathPara>
                </a14:m>
                <a:endParaRPr lang="en-US" sz="2400" kern="100" dirty="0">
                  <a:solidFill>
                    <a:prstClr val="black"/>
                  </a:solidFill>
                  <a:latin typeface="UTM Avo" panose="02040603050506020204" pitchFamily="18" charset="0"/>
                  <a:ea typeface="Malgun Gothic" panose="020B0503020000020004" pitchFamily="34" charset="-127"/>
                  <a:cs typeface="Arial" panose="020B0604020202020204" pitchFamily="34" charset="0"/>
                </a:endParaRPr>
              </a:p>
              <a:p>
                <a:pPr algn="just" defTabSz="609539">
                  <a:lnSpc>
                    <a:spcPct val="150000"/>
                  </a:lnSpc>
                  <a:spcBef>
                    <a:spcPts val="133"/>
                  </a:spcBef>
                  <a:spcAft>
                    <a:spcPts val="133"/>
                  </a:spcAft>
                  <a:buClrTx/>
                  <a:buFontTx/>
                  <a:buNone/>
                </a:pPr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BD</m:t>
                    </m:r>
                  </m:oMath>
                </a14:m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chung</a:t>
                </a:r>
                <a:endParaRPr lang="en-US" sz="2400" kern="1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539">
                  <a:lnSpc>
                    <a:spcPct val="150000"/>
                  </a:lnSpc>
                  <a:spcBef>
                    <a:spcPts val="133"/>
                  </a:spcBef>
                  <a:spcAft>
                    <a:spcPts val="133"/>
                  </a:spcAft>
                  <a:buClrTx/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AB</m:t>
                    </m:r>
                    <m:r>
                      <a:rPr lang="en-US" sz="240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CD</m:t>
                    </m:r>
                  </m:oMath>
                </a14:m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</a:t>
                </a:r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DA</m:t>
                    </m:r>
                    <m:r>
                      <a:rPr lang="en-US" sz="240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2400" i="0" kern="1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endParaRPr lang="en-US" sz="2400" kern="1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174030-B094-DDCA-0044-1B3EA663DA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694" y="1919092"/>
                <a:ext cx="7366000" cy="4756430"/>
              </a:xfrm>
              <a:prstGeom prst="rect">
                <a:avLst/>
              </a:prstGeom>
              <a:blipFill>
                <a:blip r:embed="rId4"/>
                <a:stretch>
                  <a:fillRect l="-1242" r="-1325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B7AF8555-15EF-544F-6853-F2A1319C7FE8}"/>
              </a:ext>
            </a:extLst>
          </p:cNvPr>
          <p:cNvSpPr/>
          <p:nvPr/>
        </p:nvSpPr>
        <p:spPr>
          <a:xfrm>
            <a:off x="6258096" y="4493550"/>
            <a:ext cx="355600" cy="15748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00">
              <a:latin typeface="UTM Avo" panose="02040603050506020204" pitchFamily="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CB66F8-1F1D-A455-350F-8D1CFE792562}"/>
                  </a:ext>
                </a:extLst>
              </p:cNvPr>
              <p:cNvSpPr/>
              <p:nvPr/>
            </p:nvSpPr>
            <p:spPr>
              <a:xfrm>
                <a:off x="6606323" y="4899951"/>
                <a:ext cx="3739550" cy="574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7"/>
                  </a:spcBef>
                  <a:spcAft>
                    <a:spcPts val="67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⇒∆</m:t>
                    </m:r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ABD</m:t>
                    </m:r>
                    <m:r>
                      <a:rPr lang="en-US" sz="240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en-US" sz="2400" i="0" kern="1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CDB</m:t>
                    </m:r>
                  </m:oMath>
                </a14:m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(</a:t>
                </a:r>
                <a:r>
                  <a:rPr lang="en-US" sz="2400" kern="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g.c.g</a:t>
                </a:r>
                <a:r>
                  <a:rPr lang="en-US" sz="2400" kern="100" dirty="0">
                    <a:solidFill>
                      <a:prstClr val="black"/>
                    </a:solidFill>
                    <a:latin typeface="UTM Avo" panose="02040603050506020204" pitchFamily="18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)</a:t>
                </a:r>
                <a:endParaRPr lang="en-US" sz="2400" kern="1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CB66F8-1F1D-A455-350F-8D1CFE7925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323" y="4899951"/>
                <a:ext cx="3739550" cy="574644"/>
              </a:xfrm>
              <a:prstGeom prst="rect">
                <a:avLst/>
              </a:prstGeom>
              <a:blipFill>
                <a:blip r:embed="rId5"/>
                <a:stretch>
                  <a:fillRect l="-489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0D12028-5862-A21D-5370-337ED81E4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50" y="2395189"/>
            <a:ext cx="3333333" cy="2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3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1464</Words>
  <Application>Microsoft Office PowerPoint</Application>
  <PresentationFormat>Widescreen</PresentationFormat>
  <Paragraphs>128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Wingdings</vt:lpstr>
      <vt:lpstr>Calibri</vt:lpstr>
      <vt:lpstr>UTM Avo</vt:lpstr>
      <vt:lpstr>Cambria Math</vt:lpstr>
      <vt:lpstr>Arial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2023-11-28T09:31:40Z</dcterms:created>
  <dcterms:modified xsi:type="dcterms:W3CDTF">2024-01-18T02:37:15Z</dcterms:modified>
</cp:coreProperties>
</file>