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7"/>
  </p:notesMasterIdLst>
  <p:sldIdLst>
    <p:sldId id="256" r:id="rId5"/>
    <p:sldId id="257" r:id="rId6"/>
    <p:sldId id="305" r:id="rId7"/>
    <p:sldId id="306" r:id="rId8"/>
    <p:sldId id="260" r:id="rId9"/>
    <p:sldId id="262" r:id="rId10"/>
    <p:sldId id="307" r:id="rId11"/>
    <p:sldId id="308" r:id="rId12"/>
    <p:sldId id="309" r:id="rId13"/>
    <p:sldId id="310" r:id="rId14"/>
    <p:sldId id="261" r:id="rId15"/>
    <p:sldId id="311" r:id="rId16"/>
    <p:sldId id="312" r:id="rId17"/>
    <p:sldId id="313" r:id="rId18"/>
    <p:sldId id="314" r:id="rId19"/>
    <p:sldId id="263" r:id="rId20"/>
    <p:sldId id="265" r:id="rId21"/>
    <p:sldId id="315" r:id="rId22"/>
    <p:sldId id="316" r:id="rId23"/>
    <p:sldId id="317" r:id="rId24"/>
    <p:sldId id="318" r:id="rId25"/>
    <p:sldId id="303" r:id="rId26"/>
    <p:sldId id="304" r:id="rId27"/>
    <p:sldId id="319" r:id="rId28"/>
    <p:sldId id="320" r:id="rId29"/>
    <p:sldId id="321" r:id="rId30"/>
    <p:sldId id="322" r:id="rId31"/>
    <p:sldId id="323" r:id="rId32"/>
    <p:sldId id="268" r:id="rId33"/>
    <p:sldId id="270" r:id="rId34"/>
    <p:sldId id="271" r:id="rId35"/>
    <p:sldId id="272" r:id="rId36"/>
  </p:sldIdLst>
  <p:sldSz cx="12192000" cy="6858000"/>
  <p:notesSz cx="6858000" cy="9144000"/>
  <p:embeddedFontLst>
    <p:embeddedFont>
      <p:font typeface="Cambria Math" panose="02040503050406030204" pitchFamily="18" charset="0"/>
      <p:regular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g+TKISDTokyxyqbwrhPLkfeGhRr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88"/>
    <p:restoredTop sz="94609"/>
  </p:normalViewPr>
  <p:slideViewPr>
    <p:cSldViewPr snapToGrid="0" showGuides="1">
      <p:cViewPr varScale="1">
        <p:scale>
          <a:sx n="104" d="100"/>
          <a:sy n="104" d="100"/>
        </p:scale>
        <p:origin x="258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customschemas.google.com/relationships/presentationmetadata" Target="meta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1-28T09:32:41.516" idx="1">
    <p:pos x="10" y="10"/>
    <p:text/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C1HAPoI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8433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2711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6592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7753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5022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1295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9117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6187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2643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vào các chậu hoa 1-2-3-4-5 để hiện ra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Trả lời hết các câu hỏi bấm tua tiếp tục để tiếp tục bài giảng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838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đáp án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chữ quay về để quay về chọn chậu hoa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nút tua tiếp để tiếp tục bài thuyết trình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9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đáp án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chữ quay về để quay về chọn chậu hoa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nút tua tiếp để tiếp tục bài thuyết trình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63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đáp án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chữ quay về để quay về chọn chậu hoa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nút tua tiếp để tiếp tục bài thuyết trình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103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đáp án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chữ quay về để quay về chọn chậu hoa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nút tua tiếp để tiếp tục bài thuyết trình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435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đáp án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chữ quay về để quay về chọn chậu hoa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nút tua tiếp để tiếp tục bài thuyết trình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216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đáp án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chữ quay về để quay về chọn chậu hoa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nút tua tiếp để tiếp tục bài thuyết trình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9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Ấn vào đáp án để hiện đáp án đúng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chữ quay về để quay về chọn chậu hoa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nút quay về để hiện giao diện trang đầu tiên, sau đó bấm nút tua tiếp để tiếp tục bài thuyết trình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9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2596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1171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227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81170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24752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6"/>
            <a:ext cx="5181600" cy="908051"/>
          </a:xfrm>
        </p:spPr>
        <p:txBody>
          <a:bodyPr anchor="t"/>
          <a:lstStyle>
            <a:lvl1pPr algn="l">
              <a:defRPr sz="266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54" indent="0">
              <a:buNone/>
              <a:defRPr sz="1068">
                <a:solidFill>
                  <a:schemeClr val="tx1">
                    <a:tint val="75000"/>
                  </a:schemeClr>
                </a:solidFill>
              </a:defRPr>
            </a:lvl3pPr>
            <a:lvl4pPr marL="91433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8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6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44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21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6429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2"/>
            <a:ext cx="2692400" cy="3017309"/>
          </a:xfrm>
        </p:spPr>
        <p:txBody>
          <a:bodyPr/>
          <a:lstStyle>
            <a:lvl1pPr>
              <a:defRPr sz="1868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868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75695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3" y="1023410"/>
            <a:ext cx="2693460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8" indent="0">
              <a:buNone/>
              <a:defRPr sz="1333" b="1"/>
            </a:lvl2pPr>
            <a:lvl3pPr marL="609554" indent="0">
              <a:buNone/>
              <a:defRPr sz="1200" b="1"/>
            </a:lvl3pPr>
            <a:lvl4pPr marL="914333" indent="0">
              <a:buNone/>
              <a:defRPr sz="1068" b="1"/>
            </a:lvl4pPr>
            <a:lvl5pPr marL="1219109" indent="0">
              <a:buNone/>
              <a:defRPr sz="1068" b="1"/>
            </a:lvl5pPr>
            <a:lvl6pPr marL="1523886" indent="0">
              <a:buNone/>
              <a:defRPr sz="1068" b="1"/>
            </a:lvl6pPr>
            <a:lvl7pPr marL="1828663" indent="0">
              <a:buNone/>
              <a:defRPr sz="1068" b="1"/>
            </a:lvl7pPr>
            <a:lvl8pPr marL="2133442" indent="0">
              <a:buNone/>
              <a:defRPr sz="1068" b="1"/>
            </a:lvl8pPr>
            <a:lvl9pPr marL="2438218" indent="0">
              <a:buNone/>
              <a:defRPr sz="10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3" y="1449917"/>
            <a:ext cx="2693460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8"/>
            </a:lvl4pPr>
            <a:lvl5pPr>
              <a:defRPr sz="1068"/>
            </a:lvl5pPr>
            <a:lvl6pPr>
              <a:defRPr sz="1068"/>
            </a:lvl6pPr>
            <a:lvl7pPr>
              <a:defRPr sz="1068"/>
            </a:lvl7pPr>
            <a:lvl8pPr>
              <a:defRPr sz="1068"/>
            </a:lvl8pPr>
            <a:lvl9pPr>
              <a:defRPr sz="10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10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8" indent="0">
              <a:buNone/>
              <a:defRPr sz="1333" b="1"/>
            </a:lvl2pPr>
            <a:lvl3pPr marL="609554" indent="0">
              <a:buNone/>
              <a:defRPr sz="1200" b="1"/>
            </a:lvl3pPr>
            <a:lvl4pPr marL="914333" indent="0">
              <a:buNone/>
              <a:defRPr sz="1068" b="1"/>
            </a:lvl4pPr>
            <a:lvl5pPr marL="1219109" indent="0">
              <a:buNone/>
              <a:defRPr sz="1068" b="1"/>
            </a:lvl5pPr>
            <a:lvl6pPr marL="1523886" indent="0">
              <a:buNone/>
              <a:defRPr sz="1068" b="1"/>
            </a:lvl6pPr>
            <a:lvl7pPr marL="1828663" indent="0">
              <a:buNone/>
              <a:defRPr sz="1068" b="1"/>
            </a:lvl7pPr>
            <a:lvl8pPr marL="2133442" indent="0">
              <a:buNone/>
              <a:defRPr sz="1068" b="1"/>
            </a:lvl8pPr>
            <a:lvl9pPr marL="2438218" indent="0">
              <a:buNone/>
              <a:defRPr sz="10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8"/>
            </a:lvl4pPr>
            <a:lvl5pPr>
              <a:defRPr sz="1068"/>
            </a:lvl5pPr>
            <a:lvl6pPr>
              <a:defRPr sz="1068"/>
            </a:lvl6pPr>
            <a:lvl7pPr>
              <a:defRPr sz="1068"/>
            </a:lvl7pPr>
            <a:lvl8pPr>
              <a:defRPr sz="1068"/>
            </a:lvl8pPr>
            <a:lvl9pPr>
              <a:defRPr sz="10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4370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44110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06422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5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8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78" indent="0">
              <a:buNone/>
              <a:defRPr sz="800"/>
            </a:lvl2pPr>
            <a:lvl3pPr marL="609554" indent="0">
              <a:buNone/>
              <a:defRPr sz="668"/>
            </a:lvl3pPr>
            <a:lvl4pPr marL="914333" indent="0">
              <a:buNone/>
              <a:defRPr sz="600"/>
            </a:lvl4pPr>
            <a:lvl5pPr marL="1219109" indent="0">
              <a:buNone/>
              <a:defRPr sz="600"/>
            </a:lvl5pPr>
            <a:lvl6pPr marL="1523886" indent="0">
              <a:buNone/>
              <a:defRPr sz="600"/>
            </a:lvl6pPr>
            <a:lvl7pPr marL="1828663" indent="0">
              <a:buNone/>
              <a:defRPr sz="600"/>
            </a:lvl7pPr>
            <a:lvl8pPr marL="2133442" indent="0">
              <a:buNone/>
              <a:defRPr sz="600"/>
            </a:lvl8pPr>
            <a:lvl9pPr marL="243821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76434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60" y="3200403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60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78" indent="0">
              <a:buNone/>
              <a:defRPr sz="1868"/>
            </a:lvl2pPr>
            <a:lvl3pPr marL="609554" indent="0">
              <a:buNone/>
              <a:defRPr sz="1600"/>
            </a:lvl3pPr>
            <a:lvl4pPr marL="914333" indent="0">
              <a:buNone/>
              <a:defRPr sz="1333"/>
            </a:lvl4pPr>
            <a:lvl5pPr marL="1219109" indent="0">
              <a:buNone/>
              <a:defRPr sz="1333"/>
            </a:lvl5pPr>
            <a:lvl6pPr marL="1523886" indent="0">
              <a:buNone/>
              <a:defRPr sz="1333"/>
            </a:lvl6pPr>
            <a:lvl7pPr marL="1828663" indent="0">
              <a:buNone/>
              <a:defRPr sz="1333"/>
            </a:lvl7pPr>
            <a:lvl8pPr marL="2133442" indent="0">
              <a:buNone/>
              <a:defRPr sz="1333"/>
            </a:lvl8pPr>
            <a:lvl9pPr marL="2438218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60" y="3578225"/>
            <a:ext cx="3657600" cy="536576"/>
          </a:xfrm>
        </p:spPr>
        <p:txBody>
          <a:bodyPr/>
          <a:lstStyle>
            <a:lvl1pPr marL="0" indent="0">
              <a:buNone/>
              <a:defRPr sz="933"/>
            </a:lvl1pPr>
            <a:lvl2pPr marL="304778" indent="0">
              <a:buNone/>
              <a:defRPr sz="800"/>
            </a:lvl2pPr>
            <a:lvl3pPr marL="609554" indent="0">
              <a:buNone/>
              <a:defRPr sz="668"/>
            </a:lvl3pPr>
            <a:lvl4pPr marL="914333" indent="0">
              <a:buNone/>
              <a:defRPr sz="600"/>
            </a:lvl4pPr>
            <a:lvl5pPr marL="1219109" indent="0">
              <a:buNone/>
              <a:defRPr sz="600"/>
            </a:lvl5pPr>
            <a:lvl6pPr marL="1523886" indent="0">
              <a:buNone/>
              <a:defRPr sz="600"/>
            </a:lvl6pPr>
            <a:lvl7pPr marL="1828663" indent="0">
              <a:buNone/>
              <a:defRPr sz="600"/>
            </a:lvl7pPr>
            <a:lvl8pPr marL="2133442" indent="0">
              <a:buNone/>
              <a:defRPr sz="600"/>
            </a:lvl8pPr>
            <a:lvl9pPr marL="243821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95275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68254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30444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67269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2567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6"/>
            <a:ext cx="5181600" cy="908051"/>
          </a:xfrm>
        </p:spPr>
        <p:txBody>
          <a:bodyPr anchor="t"/>
          <a:lstStyle>
            <a:lvl1pPr algn="l">
              <a:defRPr sz="266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54" indent="0">
              <a:buNone/>
              <a:defRPr sz="1068">
                <a:solidFill>
                  <a:schemeClr val="tx1">
                    <a:tint val="75000"/>
                  </a:schemeClr>
                </a:solidFill>
              </a:defRPr>
            </a:lvl3pPr>
            <a:lvl4pPr marL="91433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8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6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44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21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76157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2"/>
            <a:ext cx="2692400" cy="3017309"/>
          </a:xfrm>
        </p:spPr>
        <p:txBody>
          <a:bodyPr/>
          <a:lstStyle>
            <a:lvl1pPr>
              <a:defRPr sz="1868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868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02056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3" y="1023410"/>
            <a:ext cx="2693460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8" indent="0">
              <a:buNone/>
              <a:defRPr sz="1333" b="1"/>
            </a:lvl2pPr>
            <a:lvl3pPr marL="609554" indent="0">
              <a:buNone/>
              <a:defRPr sz="1200" b="1"/>
            </a:lvl3pPr>
            <a:lvl4pPr marL="914333" indent="0">
              <a:buNone/>
              <a:defRPr sz="1068" b="1"/>
            </a:lvl4pPr>
            <a:lvl5pPr marL="1219109" indent="0">
              <a:buNone/>
              <a:defRPr sz="1068" b="1"/>
            </a:lvl5pPr>
            <a:lvl6pPr marL="1523886" indent="0">
              <a:buNone/>
              <a:defRPr sz="1068" b="1"/>
            </a:lvl6pPr>
            <a:lvl7pPr marL="1828663" indent="0">
              <a:buNone/>
              <a:defRPr sz="1068" b="1"/>
            </a:lvl7pPr>
            <a:lvl8pPr marL="2133442" indent="0">
              <a:buNone/>
              <a:defRPr sz="1068" b="1"/>
            </a:lvl8pPr>
            <a:lvl9pPr marL="2438218" indent="0">
              <a:buNone/>
              <a:defRPr sz="10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3" y="1449917"/>
            <a:ext cx="2693460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8"/>
            </a:lvl4pPr>
            <a:lvl5pPr>
              <a:defRPr sz="1068"/>
            </a:lvl5pPr>
            <a:lvl6pPr>
              <a:defRPr sz="1068"/>
            </a:lvl6pPr>
            <a:lvl7pPr>
              <a:defRPr sz="1068"/>
            </a:lvl7pPr>
            <a:lvl8pPr>
              <a:defRPr sz="1068"/>
            </a:lvl8pPr>
            <a:lvl9pPr>
              <a:defRPr sz="10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10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8" indent="0">
              <a:buNone/>
              <a:defRPr sz="1333" b="1"/>
            </a:lvl2pPr>
            <a:lvl3pPr marL="609554" indent="0">
              <a:buNone/>
              <a:defRPr sz="1200" b="1"/>
            </a:lvl3pPr>
            <a:lvl4pPr marL="914333" indent="0">
              <a:buNone/>
              <a:defRPr sz="1068" b="1"/>
            </a:lvl4pPr>
            <a:lvl5pPr marL="1219109" indent="0">
              <a:buNone/>
              <a:defRPr sz="1068" b="1"/>
            </a:lvl5pPr>
            <a:lvl6pPr marL="1523886" indent="0">
              <a:buNone/>
              <a:defRPr sz="1068" b="1"/>
            </a:lvl6pPr>
            <a:lvl7pPr marL="1828663" indent="0">
              <a:buNone/>
              <a:defRPr sz="1068" b="1"/>
            </a:lvl7pPr>
            <a:lvl8pPr marL="2133442" indent="0">
              <a:buNone/>
              <a:defRPr sz="1068" b="1"/>
            </a:lvl8pPr>
            <a:lvl9pPr marL="2438218" indent="0">
              <a:buNone/>
              <a:defRPr sz="10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8"/>
            </a:lvl4pPr>
            <a:lvl5pPr>
              <a:defRPr sz="1068"/>
            </a:lvl5pPr>
            <a:lvl6pPr>
              <a:defRPr sz="1068"/>
            </a:lvl6pPr>
            <a:lvl7pPr>
              <a:defRPr sz="1068"/>
            </a:lvl7pPr>
            <a:lvl8pPr>
              <a:defRPr sz="1068"/>
            </a:lvl8pPr>
            <a:lvl9pPr>
              <a:defRPr sz="10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8575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63651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90130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5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8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78" indent="0">
              <a:buNone/>
              <a:defRPr sz="800"/>
            </a:lvl2pPr>
            <a:lvl3pPr marL="609554" indent="0">
              <a:buNone/>
              <a:defRPr sz="668"/>
            </a:lvl3pPr>
            <a:lvl4pPr marL="914333" indent="0">
              <a:buNone/>
              <a:defRPr sz="600"/>
            </a:lvl4pPr>
            <a:lvl5pPr marL="1219109" indent="0">
              <a:buNone/>
              <a:defRPr sz="600"/>
            </a:lvl5pPr>
            <a:lvl6pPr marL="1523886" indent="0">
              <a:buNone/>
              <a:defRPr sz="600"/>
            </a:lvl6pPr>
            <a:lvl7pPr marL="1828663" indent="0">
              <a:buNone/>
              <a:defRPr sz="600"/>
            </a:lvl7pPr>
            <a:lvl8pPr marL="2133442" indent="0">
              <a:buNone/>
              <a:defRPr sz="600"/>
            </a:lvl8pPr>
            <a:lvl9pPr marL="243821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83663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60" y="3200403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60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78" indent="0">
              <a:buNone/>
              <a:defRPr sz="1868"/>
            </a:lvl2pPr>
            <a:lvl3pPr marL="609554" indent="0">
              <a:buNone/>
              <a:defRPr sz="1600"/>
            </a:lvl3pPr>
            <a:lvl4pPr marL="914333" indent="0">
              <a:buNone/>
              <a:defRPr sz="1333"/>
            </a:lvl4pPr>
            <a:lvl5pPr marL="1219109" indent="0">
              <a:buNone/>
              <a:defRPr sz="1333"/>
            </a:lvl5pPr>
            <a:lvl6pPr marL="1523886" indent="0">
              <a:buNone/>
              <a:defRPr sz="1333"/>
            </a:lvl6pPr>
            <a:lvl7pPr marL="1828663" indent="0">
              <a:buNone/>
              <a:defRPr sz="1333"/>
            </a:lvl7pPr>
            <a:lvl8pPr marL="2133442" indent="0">
              <a:buNone/>
              <a:defRPr sz="1333"/>
            </a:lvl8pPr>
            <a:lvl9pPr marL="2438218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60" y="3578225"/>
            <a:ext cx="3657600" cy="536576"/>
          </a:xfrm>
        </p:spPr>
        <p:txBody>
          <a:bodyPr/>
          <a:lstStyle>
            <a:lvl1pPr marL="0" indent="0">
              <a:buNone/>
              <a:defRPr sz="933"/>
            </a:lvl1pPr>
            <a:lvl2pPr marL="304778" indent="0">
              <a:buNone/>
              <a:defRPr sz="800"/>
            </a:lvl2pPr>
            <a:lvl3pPr marL="609554" indent="0">
              <a:buNone/>
              <a:defRPr sz="668"/>
            </a:lvl3pPr>
            <a:lvl4pPr marL="914333" indent="0">
              <a:buNone/>
              <a:defRPr sz="600"/>
            </a:lvl4pPr>
            <a:lvl5pPr marL="1219109" indent="0">
              <a:buNone/>
              <a:defRPr sz="600"/>
            </a:lvl5pPr>
            <a:lvl6pPr marL="1523886" indent="0">
              <a:buNone/>
              <a:defRPr sz="600"/>
            </a:lvl6pPr>
            <a:lvl7pPr marL="1828663" indent="0">
              <a:buNone/>
              <a:defRPr sz="600"/>
            </a:lvl7pPr>
            <a:lvl8pPr marL="2133442" indent="0">
              <a:buNone/>
              <a:defRPr sz="600"/>
            </a:lvl8pPr>
            <a:lvl9pPr marL="243821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3156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7145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77237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1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1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2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randomBar dir="vert"/>
  </p:transition>
  <p:txStyles>
    <p:titleStyle>
      <a:lvl1pPr algn="ctr" defTabSz="609554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3" indent="-228583" algn="l" defTabSz="609554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63" indent="-190487" algn="l" defTabSz="609554" rtl="0" eaLnBrk="1" latinLnBrk="0" hangingPunct="1">
        <a:spcBef>
          <a:spcPct val="20000"/>
        </a:spcBef>
        <a:buFont typeface="Arial" pitchFamily="34" charset="0"/>
        <a:buChar char="–"/>
        <a:defRPr sz="1868" kern="1200">
          <a:solidFill>
            <a:schemeClr val="tx1"/>
          </a:solidFill>
          <a:latin typeface="+mn-lt"/>
          <a:ea typeface="+mn-ea"/>
          <a:cs typeface="+mn-cs"/>
        </a:defRPr>
      </a:lvl2pPr>
      <a:lvl3pPr marL="761944" indent="-152389" algn="l" defTabSz="60955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20" indent="-152389" algn="l" defTabSz="609554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indent="-152389" algn="l" defTabSz="609554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74" indent="-152389" algn="l" defTabSz="609554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52" indent="-152389" algn="l" defTabSz="609554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829" indent="-152389" algn="l" defTabSz="609554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607" indent="-152389" algn="l" defTabSz="609554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8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54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3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09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86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63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442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218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1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1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4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randomBar dir="vert"/>
  </p:transition>
  <p:txStyles>
    <p:titleStyle>
      <a:lvl1pPr algn="ctr" defTabSz="609554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3" indent="-228583" algn="l" defTabSz="609554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63" indent="-190487" algn="l" defTabSz="609554" rtl="0" eaLnBrk="1" latinLnBrk="0" hangingPunct="1">
        <a:spcBef>
          <a:spcPct val="20000"/>
        </a:spcBef>
        <a:buFont typeface="Arial" pitchFamily="34" charset="0"/>
        <a:buChar char="–"/>
        <a:defRPr sz="1868" kern="1200">
          <a:solidFill>
            <a:schemeClr val="tx1"/>
          </a:solidFill>
          <a:latin typeface="+mn-lt"/>
          <a:ea typeface="+mn-ea"/>
          <a:cs typeface="+mn-cs"/>
        </a:defRPr>
      </a:lvl2pPr>
      <a:lvl3pPr marL="761944" indent="-152389" algn="l" defTabSz="60955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20" indent="-152389" algn="l" defTabSz="609554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indent="-152389" algn="l" defTabSz="609554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74" indent="-152389" algn="l" defTabSz="609554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52" indent="-152389" algn="l" defTabSz="609554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829" indent="-152389" algn="l" defTabSz="609554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607" indent="-152389" algn="l" defTabSz="609554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8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54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3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09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86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63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442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218" algn="l" defTabSz="60955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8-tap-1/1/417/104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comments" Target="../comments/comment1.xml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8-tap-1/1/417/102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1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svg"/><Relationship Id="rId18" Type="http://schemas.openxmlformats.org/officeDocument/2006/relationships/slide" Target="slide26.xml"/><Relationship Id="rId3" Type="http://schemas.openxmlformats.org/officeDocument/2006/relationships/image" Target="../media/image6.png"/><Relationship Id="rId21" Type="http://schemas.openxmlformats.org/officeDocument/2006/relationships/image" Target="../media/image60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6" Type="http://schemas.openxmlformats.org/officeDocument/2006/relationships/slide" Target="slide25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slide" Target="slide29.xml"/><Relationship Id="rId24" Type="http://schemas.openxmlformats.org/officeDocument/2006/relationships/image" Target="../media/image12.jpg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10" Type="http://schemas.openxmlformats.org/officeDocument/2006/relationships/image" Target="../media/image7.png"/><Relationship Id="rId19" Type="http://schemas.openxmlformats.org/officeDocument/2006/relationships/image" Target="../media/image59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slide" Target="slide24.xml"/><Relationship Id="rId22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2.jp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2.jp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2.jp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6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5" Type="http://schemas.openxmlformats.org/officeDocument/2006/relationships/image" Target="../media/image70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8-tap-1/1/417/104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hyperlink" Target="https://www.facebook.com/hoc10fb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jp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8-tap-1/1/417/10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UTM Avo" panose="02040603050506020204" pitchFamily="18"/>
                <a:sym typeface="Arial"/>
              </a:rPr>
              <a:t>TOÁN 8</a:t>
            </a:r>
            <a:endParaRPr>
              <a:latin typeface="UTM Avo" panose="02040603050506020204" pitchFamily="18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698870" y="646331"/>
            <a:ext cx="9909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/>
                <a:sym typeface="Arial"/>
              </a:rPr>
              <a:t> 1</a:t>
            </a:r>
            <a:endParaRPr sz="2400" b="0" i="0" u="none" strike="noStrike" cap="none" dirty="0">
              <a:solidFill>
                <a:srgbClr val="FFFFFF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3" name="Google Shape;165;p1">
            <a:extLst>
              <a:ext uri="{FF2B5EF4-FFF2-40B4-BE49-F238E27FC236}">
                <a16:creationId xmlns:a16="http://schemas.microsoft.com/office/drawing/2014/main" id="{3D0C4371-6BD8-E039-01C8-D19CC6AAA429}"/>
              </a:ext>
            </a:extLst>
          </p:cNvPr>
          <p:cNvSpPr txBox="1"/>
          <p:nvPr/>
        </p:nvSpPr>
        <p:spPr>
          <a:xfrm>
            <a:off x="884125" y="2117436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Chương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/>
                <a:sym typeface="Arial"/>
              </a:rPr>
              <a:t> V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Bài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 3: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Hình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 thang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cân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</a:rPr>
              <a:t> -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Tiết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/>
                <a:sym typeface="Arial"/>
              </a:rPr>
              <a:t> 2</a:t>
            </a:r>
            <a:endParaRPr lang="en-US" sz="5400" dirty="0">
              <a:latin typeface="UTM Avo" panose="02040603050506020204" pitchFamily="1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76CCEE-DAFB-0CFB-1E49-236A9068AF85}"/>
              </a:ext>
            </a:extLst>
          </p:cNvPr>
          <p:cNvSpPr/>
          <p:nvPr/>
        </p:nvSpPr>
        <p:spPr>
          <a:xfrm>
            <a:off x="732159" y="1823229"/>
            <a:ext cx="1035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HĐ 4.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E93C33-49C4-6622-D372-C79EB9818F89}"/>
              </a:ext>
            </a:extLst>
          </p:cNvPr>
          <p:cNvGrpSpPr/>
          <p:nvPr/>
        </p:nvGrpSpPr>
        <p:grpSpPr>
          <a:xfrm>
            <a:off x="1955288" y="1926718"/>
            <a:ext cx="1723009" cy="716352"/>
            <a:chOff x="8441668" y="4587774"/>
            <a:chExt cx="1263473" cy="8236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3C048F-52BA-68A4-2752-8294426B0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7E7BAC-32EB-7777-12CA-076F1CE163E6}"/>
                </a:ext>
              </a:extLst>
            </p:cNvPr>
            <p:cNvSpPr txBox="1"/>
            <p:nvPr/>
          </p:nvSpPr>
          <p:spPr>
            <a:xfrm>
              <a:off x="8441668" y="4629957"/>
              <a:ext cx="1263473" cy="625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  <a:defRPr/>
              </a:pPr>
              <a:r>
                <a:rPr lang="en-US" sz="2800" b="1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Giải</a:t>
              </a:r>
              <a:endParaRPr lang="en-US" sz="28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D5C60D-351A-18BA-75B9-0C3609496C98}"/>
                  </a:ext>
                </a:extLst>
              </p:cNvPr>
              <p:cNvSpPr txBox="1"/>
              <p:nvPr/>
            </p:nvSpPr>
            <p:spPr>
              <a:xfrm>
                <a:off x="1600144" y="2731942"/>
                <a:ext cx="9171689" cy="12085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en-US" sz="2400" kern="100" dirty="0">
                    <a:latin typeface="UTM Avo" panose="02040603050506020204" pitchFamily="18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  <m:r>
                          <m:rPr>
                            <m:nor/>
                          </m:rPr>
                          <a:rPr lang="en-US" sz="2400" b="0" i="0" kern="10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en-US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400" b="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BCD</m:t>
                        </m:r>
                      </m:e>
                    </m:acc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D5C60D-351A-18BA-75B9-0C3609496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44" y="2731942"/>
                <a:ext cx="9171689" cy="1208536"/>
              </a:xfrm>
              <a:prstGeom prst="rect">
                <a:avLst/>
              </a:prstGeom>
              <a:blipFill>
                <a:blip r:embed="rId5"/>
                <a:stretch>
                  <a:fillRect l="-997" b="-10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77E9AB7-20AA-3C6B-9A0A-C0BF801741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75" r="25583"/>
          <a:stretch/>
        </p:blipFill>
        <p:spPr>
          <a:xfrm>
            <a:off x="811630" y="4840627"/>
            <a:ext cx="1723011" cy="2017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2E6EA9-311E-1CAB-759C-A321809E884F}"/>
              </a:ext>
            </a:extLst>
          </p:cNvPr>
          <p:cNvSpPr/>
          <p:nvPr/>
        </p:nvSpPr>
        <p:spPr>
          <a:xfrm>
            <a:off x="4305770" y="1127699"/>
            <a:ext cx="4064000" cy="574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dirty="0">
                <a:solidFill>
                  <a:srgbClr val="262624"/>
                </a:solidFill>
                <a:latin typeface="UTM Avo" panose="02040603050506020204" pitchFamily="18"/>
              </a:rPr>
              <a:t>DẤU HIỆU NHẬN BIẾT</a:t>
            </a:r>
            <a:endParaRPr lang="en-US" sz="2400" b="1" kern="0" dirty="0">
              <a:solidFill>
                <a:srgbClr val="262624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A77C5F-EAF5-D055-0E4C-B3DF65F847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770" y="4155598"/>
            <a:ext cx="3432477" cy="24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9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265CB4-3AAD-5848-99BB-5884D6203C0E}"/>
              </a:ext>
            </a:extLst>
          </p:cNvPr>
          <p:cNvSpPr txBox="1"/>
          <p:nvPr/>
        </p:nvSpPr>
        <p:spPr>
          <a:xfrm>
            <a:off x="733988" y="3105417"/>
            <a:ext cx="11002486" cy="647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 cmpd="sng" algn="ctr">
            <a:solidFill>
              <a:srgbClr val="0070C0"/>
            </a:solidFill>
            <a:prstDash val="dash"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28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28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79776111-F0FC-F30D-AB97-285649E65F96}"/>
              </a:ext>
            </a:extLst>
          </p:cNvPr>
          <p:cNvSpPr/>
          <p:nvPr/>
        </p:nvSpPr>
        <p:spPr>
          <a:xfrm>
            <a:off x="3205708" y="1813915"/>
            <a:ext cx="5435060" cy="782864"/>
          </a:xfrm>
          <a:prstGeom prst="roundRect">
            <a:avLst/>
          </a:prstGeom>
          <a:solidFill>
            <a:srgbClr val="DCF0C6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DẤU HIỆU NHẬN BIẾT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040F38E-75A0-1590-6986-8FDFCAB3EE39}"/>
              </a:ext>
            </a:extLst>
          </p:cNvPr>
          <p:cNvSpPr txBox="1"/>
          <p:nvPr/>
        </p:nvSpPr>
        <p:spPr>
          <a:xfrm>
            <a:off x="779697" y="1711383"/>
            <a:ext cx="3715617" cy="649188"/>
          </a:xfrm>
          <a:prstGeom prst="flowChartTerminator">
            <a:avLst/>
          </a:prstGeom>
          <a:solidFill>
            <a:srgbClr val="FFFFFF"/>
          </a:solidFill>
          <a:ln w="38100">
            <a:solidFill>
              <a:srgbClr val="0070C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3: SGK – tr.103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8AA672-F49C-D6DF-0E2E-9A17AA53C9A5}"/>
                  </a:ext>
                </a:extLst>
              </p:cNvPr>
              <p:cNvSpPr txBox="1"/>
              <p:nvPr/>
            </p:nvSpPr>
            <p:spPr>
              <a:xfrm>
                <a:off x="779697" y="1711383"/>
                <a:ext cx="10895221" cy="1730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3779838"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Cho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tứ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ABCD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AB &lt; CD,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chéo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AC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BD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20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+mn-ea"/>
                            <a:cs typeface="Arial" panose="020B0604020202020204" pitchFamily="34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lang="en-US" sz="2400" i="0" kern="120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+mn-ea"/>
                        <a:cs typeface="Arial" panose="020B0604020202020204" pitchFamily="34" charset="0"/>
                      </a:rPr>
                      <m:t> = </m:t>
                    </m:r>
                    <m:acc>
                      <m:accPr>
                        <m:chr m:val="̂"/>
                        <m:ctrlPr>
                          <a:rPr lang="en-US" sz="2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20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+mn-ea"/>
                            <a:cs typeface="Arial" panose="020B0604020202020204" pitchFamily="34" charset="0"/>
                          </a:rPr>
                          <m:t>ACD</m:t>
                        </m:r>
                      </m:e>
                    </m:acc>
                  </m:oMath>
                </a14:m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(</a:t>
                </a:r>
                <a:r>
                  <a:rPr lang="en-US" sz="2400" i="1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400" i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28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).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tứ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ABCD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thang </a:t>
                </a:r>
                <a:r>
                  <a:rPr lang="en-US" sz="24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cân</a:t>
                </a:r>
                <a:r>
                  <a:rPr lang="en-US" sz="24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8AA672-F49C-D6DF-0E2E-9A17AA53C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697" y="1711383"/>
                <a:ext cx="10895221" cy="1730089"/>
              </a:xfrm>
              <a:prstGeom prst="rect">
                <a:avLst/>
              </a:prstGeom>
              <a:blipFill>
                <a:blip r:embed="rId4"/>
                <a:stretch>
                  <a:fillRect l="-895" r="-839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Callout 29">
            <a:extLst>
              <a:ext uri="{FF2B5EF4-FFF2-40B4-BE49-F238E27FC236}">
                <a16:creationId xmlns:a16="http://schemas.microsoft.com/office/drawing/2014/main" id="{5230EF0A-A142-5BD7-062B-CA136D3095B8}"/>
              </a:ext>
            </a:extLst>
          </p:cNvPr>
          <p:cNvSpPr/>
          <p:nvPr/>
        </p:nvSpPr>
        <p:spPr>
          <a:xfrm>
            <a:off x="707585" y="3441472"/>
            <a:ext cx="1297003" cy="567407"/>
          </a:xfrm>
          <a:prstGeom prst="wedgeEllipseCallout">
            <a:avLst>
              <a:gd name="adj1" fmla="val 36738"/>
              <a:gd name="adj2" fmla="val 59193"/>
            </a:avLst>
          </a:prstGeom>
          <a:solidFill>
            <a:srgbClr val="ED713E"/>
          </a:solidFill>
          <a:ln w="38100" cap="flat" cmpd="sng" algn="ctr">
            <a:solidFill>
              <a:srgbClr val="FCEB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Giải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AC7B4C-B3DE-07D0-1BF8-373CEC520818}"/>
                  </a:ext>
                </a:extLst>
              </p:cNvPr>
              <p:cNvSpPr txBox="1"/>
              <p:nvPr/>
            </p:nvSpPr>
            <p:spPr>
              <a:xfrm>
                <a:off x="2004588" y="3683626"/>
                <a:ext cx="6214300" cy="28123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m:t> = </m:t>
                    </m:r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ACD</m:t>
                        </m:r>
                      </m:e>
                    </m:acc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BAC</m:t>
                        </m:r>
                      </m:e>
                    </m:acc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ACD</m:t>
                        </m:r>
                      </m:e>
                    </m:acc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nằm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ở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vị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trí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so le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trong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nên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AB // CD.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Suy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ra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tứ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ABCD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hình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thang.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Vì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hình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thang ABCD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có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AC  =  BD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nên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ABCD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hình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thang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cân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AC7B4C-B3DE-07D0-1BF8-373CEC520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588" y="3683626"/>
                <a:ext cx="6214300" cy="2812308"/>
              </a:xfrm>
              <a:prstGeom prst="rect">
                <a:avLst/>
              </a:prstGeom>
              <a:blipFill>
                <a:blip r:embed="rId5"/>
                <a:stretch>
                  <a:fillRect l="-1570" r="-58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63F4CE94-2ECC-6767-9FEB-D0C792F51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424" y="3832466"/>
            <a:ext cx="2984991" cy="24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4155B7-249E-040F-D8A4-3DD2C373B987}"/>
              </a:ext>
            </a:extLst>
          </p:cNvPr>
          <p:cNvSpPr txBox="1"/>
          <p:nvPr/>
        </p:nvSpPr>
        <p:spPr>
          <a:xfrm>
            <a:off x="368868" y="2854005"/>
            <a:ext cx="7687856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812820">
              <a:lnSpc>
                <a:spcPct val="150000"/>
              </a:lnSpc>
              <a:buClrTx/>
              <a:defRPr/>
            </a:pPr>
            <a:r>
              <a:rPr lang="vi-VN" sz="2400" dirty="0">
                <a:latin typeface="UTM Avo" panose="02040603050506020204" pitchFamily="18"/>
              </a:rPr>
              <a:t>Một ô cửa sổ có dạng hình chữ nhật với chiều dài là 120 </a:t>
            </a:r>
            <a:r>
              <a:rPr lang="vi-VN" sz="2400" dirty="0" err="1">
                <a:latin typeface="UTM Avo" panose="02040603050506020204" pitchFamily="18"/>
              </a:rPr>
              <a:t>cm</a:t>
            </a:r>
            <a:r>
              <a:rPr lang="vi-VN" sz="2400" dirty="0">
                <a:latin typeface="UTM Avo" panose="02040603050506020204" pitchFamily="18"/>
              </a:rPr>
              <a:t> và chiều rộng là 80 </a:t>
            </a:r>
            <a:r>
              <a:rPr lang="vi-VN" sz="2400" dirty="0" err="1">
                <a:latin typeface="UTM Avo" panose="02040603050506020204" pitchFamily="18"/>
              </a:rPr>
              <a:t>cm</a:t>
            </a:r>
            <a:r>
              <a:rPr lang="vi-VN" sz="2400" dirty="0">
                <a:latin typeface="UTM Avo" panose="02040603050506020204" pitchFamily="18"/>
              </a:rPr>
              <a:t>. Người ta mở rộng ô cửa sổ đó bằng cách tăng độ dài cạnh dưới về hai bên, mỗi bên 20 </a:t>
            </a:r>
            <a:r>
              <a:rPr lang="vi-VN" sz="2400" dirty="0" err="1">
                <a:latin typeface="UTM Avo" panose="02040603050506020204" pitchFamily="18"/>
              </a:rPr>
              <a:t>cm</a:t>
            </a:r>
            <a:r>
              <a:rPr lang="vi-VN" sz="2400" dirty="0">
                <a:latin typeface="UTM Avo" panose="02040603050506020204" pitchFamily="18"/>
              </a:rPr>
              <a:t> (mô tả ở </a:t>
            </a:r>
            <a:r>
              <a:rPr lang="vi-VN" sz="2400" i="1" dirty="0">
                <a:latin typeface="UTM Avo" panose="02040603050506020204" pitchFamily="18"/>
              </a:rPr>
              <a:t>Hình 29</a:t>
            </a:r>
            <a:r>
              <a:rPr lang="vi-VN" sz="2400" dirty="0">
                <a:latin typeface="UTM Avo" panose="02040603050506020204" pitchFamily="18"/>
              </a:rPr>
              <a:t>). Sau khi mở rộng thì ô cửa sổ đó có dạng hình gì? Tính diện tích của ô cửa sổ đó sau khi mở rộng.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759088-352C-E235-6B87-9C29F12D33DA}"/>
              </a:ext>
            </a:extLst>
          </p:cNvPr>
          <p:cNvGrpSpPr/>
          <p:nvPr/>
        </p:nvGrpSpPr>
        <p:grpSpPr>
          <a:xfrm>
            <a:off x="859428" y="1710930"/>
            <a:ext cx="2819124" cy="98552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059F9D-6EED-F2BD-ED89-4EFB60693215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8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F42DEA-D7F5-4FDD-CB26-036A2AFCEF73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r>
                <a:rPr lang="en-US" sz="2800" b="1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800" b="1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tập</a:t>
              </a:r>
              <a:r>
                <a:rPr lang="en-US" sz="2800" b="1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2243BC5-F245-70CB-4C6A-CBC8A9719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528" y="2934410"/>
            <a:ext cx="3088511" cy="28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2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A759088-352C-E235-6B87-9C29F12D33DA}"/>
              </a:ext>
            </a:extLst>
          </p:cNvPr>
          <p:cNvGrpSpPr/>
          <p:nvPr/>
        </p:nvGrpSpPr>
        <p:grpSpPr>
          <a:xfrm>
            <a:off x="804903" y="1746347"/>
            <a:ext cx="2700297" cy="723114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059F9D-6EED-F2BD-ED89-4EFB60693215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8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F42DEA-D7F5-4FDD-CB26-036A2AFCEF73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r>
                <a:rPr lang="en-US" sz="2800" b="1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800" b="1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tập</a:t>
              </a:r>
              <a:r>
                <a:rPr lang="en-US" sz="2800" b="1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D91EA58-857D-4409-EE42-09824DF72CEF}"/>
              </a:ext>
            </a:extLst>
          </p:cNvPr>
          <p:cNvSpPr/>
          <p:nvPr/>
        </p:nvSpPr>
        <p:spPr>
          <a:xfrm>
            <a:off x="4157557" y="1818979"/>
            <a:ext cx="1038435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2820">
              <a:lnSpc>
                <a:spcPct val="150000"/>
              </a:lnSpc>
              <a:buClrTx/>
              <a:defRPr/>
            </a:pPr>
            <a:r>
              <a:rPr lang="vi-VN" sz="2400" b="1" u="sng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Giải</a:t>
            </a:r>
            <a:endParaRPr lang="en-US" sz="2400" b="1" u="sng" kern="1200" dirty="0">
              <a:solidFill>
                <a:prstClr val="black"/>
              </a:solidFill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E94362-D96E-9A3A-DE67-837CCEB5FB3D}"/>
              </a:ext>
            </a:extLst>
          </p:cNvPr>
          <p:cNvSpPr txBox="1"/>
          <p:nvPr/>
        </p:nvSpPr>
        <p:spPr>
          <a:xfrm>
            <a:off x="804903" y="2538504"/>
            <a:ext cx="7264400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Ô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1CDF01-8902-147D-3966-3154139E6695}"/>
                  </a:ext>
                </a:extLst>
              </p:cNvPr>
              <p:cNvSpPr txBox="1"/>
              <p:nvPr/>
            </p:nvSpPr>
            <p:spPr>
              <a:xfrm>
                <a:off x="804903" y="3056092"/>
                <a:ext cx="7533224" cy="3768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pt-B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AHD</m:t>
                    </m:r>
                  </m:oMath>
                </a14:m>
                <a:r>
                  <a:rPr lang="pt-BR" sz="22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22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BKC</m:t>
                    </m:r>
                  </m:oMath>
                </a14:m>
                <a:r>
                  <a:rPr lang="pt-BR" sz="22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AHD</m:t>
                        </m:r>
                        <m:r>
                          <m:rPr>
                            <m:nor/>
                          </m:rPr>
                          <a:rPr lang="en-US" sz="2200" b="0" i="0" kern="10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pt-BR" sz="22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BKC</m:t>
                        </m:r>
                      </m:e>
                    </m:acc>
                    <m:r>
                      <a:rPr lang="pt-BR" sz="22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kern="100" dirty="0"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en-US" sz="2200" kern="100" baseline="30000" dirty="0"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pt-BR" sz="22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a:rPr lang="pt-BR" sz="22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BK</m:t>
                    </m:r>
                    <m:r>
                      <m:rPr>
                        <m:nor/>
                      </m:rPr>
                      <a:rPr lang="pt-BR" sz="22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200" i="0" kern="100" smtClean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pt-BR" sz="22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KC</m:t>
                    </m:r>
                  </m:oMath>
                </a14:m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AHD</m:t>
                    </m:r>
                    <m:r>
                      <a:rPr lang="en-US" sz="22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BKC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2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c.g.c</a:t>
                </a:r>
                <a:r>
                  <a:rPr lang="en-US" sz="22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ADH</m:t>
                        </m:r>
                      </m:e>
                    </m:acc>
                    <m:r>
                      <a:rPr lang="en-US" sz="22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BCK</m:t>
                        </m:r>
                      </m:e>
                    </m:acc>
                  </m:oMath>
                </a14:m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en-US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DC</m:t>
                    </m:r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2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thang.</a:t>
                </a:r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en-US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ADH</m:t>
                        </m:r>
                      </m:e>
                    </m:acc>
                    <m:r>
                      <a:rPr lang="en-US" sz="22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BCK</m:t>
                        </m:r>
                      </m:e>
                    </m:acc>
                  </m:oMath>
                </a14:m>
                <a:r>
                  <a:rPr lang="en-US" sz="22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</a:rPr>
                  <a:t>ì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 thang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</a:rPr>
                  <a:t>à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</a:rPr>
                  <a:t>ì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</a:rPr>
                  <a:t>â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1CDF01-8902-147D-3966-3154139E6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03" y="3056092"/>
                <a:ext cx="7533224" cy="3768980"/>
              </a:xfrm>
              <a:prstGeom prst="rect">
                <a:avLst/>
              </a:prstGeom>
              <a:blipFill>
                <a:blip r:embed="rId4"/>
                <a:stretch>
                  <a:fillRect l="-1052" b="-2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B4A785C-A472-B742-B903-A564460E9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950" y="2103213"/>
            <a:ext cx="2876409" cy="337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7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A759088-352C-E235-6B87-9C29F12D33DA}"/>
              </a:ext>
            </a:extLst>
          </p:cNvPr>
          <p:cNvGrpSpPr/>
          <p:nvPr/>
        </p:nvGrpSpPr>
        <p:grpSpPr>
          <a:xfrm>
            <a:off x="804903" y="1746347"/>
            <a:ext cx="2819124" cy="936892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059F9D-6EED-F2BD-ED89-4EFB60693215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endParaRPr lang="en-US" sz="28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F42DEA-D7F5-4FDD-CB26-036A2AFCEF73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1219170">
                <a:buClrTx/>
                <a:defRPr/>
              </a:pPr>
              <a:r>
                <a:rPr lang="en-US" sz="2800" b="1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800" b="1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tập</a:t>
              </a:r>
              <a:r>
                <a:rPr lang="en-US" sz="2800" b="1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D91EA58-857D-4409-EE42-09824DF72CEF}"/>
              </a:ext>
            </a:extLst>
          </p:cNvPr>
          <p:cNvSpPr/>
          <p:nvPr/>
        </p:nvSpPr>
        <p:spPr>
          <a:xfrm>
            <a:off x="5576782" y="1891611"/>
            <a:ext cx="1038435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2820">
              <a:lnSpc>
                <a:spcPct val="150000"/>
              </a:lnSpc>
              <a:buClrTx/>
              <a:defRPr/>
            </a:pPr>
            <a:r>
              <a:rPr lang="vi-VN" sz="2400" b="1" u="sng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Giải</a:t>
            </a:r>
            <a:endParaRPr lang="en-US" sz="2400" b="1" u="sng" kern="1200" dirty="0">
              <a:solidFill>
                <a:prstClr val="black"/>
              </a:solidFill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1CDF01-8902-147D-3966-3154139E6695}"/>
                  </a:ext>
                </a:extLst>
              </p:cNvPr>
              <p:cNvSpPr txBox="1"/>
              <p:nvPr/>
            </p:nvSpPr>
            <p:spPr>
              <a:xfrm>
                <a:off x="537040" y="2808543"/>
                <a:ext cx="7533224" cy="3659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pt-B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HK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pt-B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DC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DH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HK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KC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pt-B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pt-B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t-B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pt-B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tích cửa sổ sau khi mở rộng: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lang="en-US" sz="240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e>
                    </m:d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</m:t>
                    </m:r>
                    <m:d>
                      <m:dPr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80</m:t>
                        </m:r>
                        <m:r>
                          <a:rPr lang="en-US" sz="240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</m:e>
                    </m:d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12 000 (</m:t>
                    </m:r>
                    <m:r>
                      <m:rPr>
                        <m:nor/>
                      </m:rPr>
                      <a:rPr lang="pt-BR" sz="2400" kern="100" dirty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pt-BR" sz="2400" kern="100" baseline="30000" dirty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1CDF01-8902-147D-3966-3154139E6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40" y="2808543"/>
                <a:ext cx="7533224" cy="3659848"/>
              </a:xfrm>
              <a:prstGeom prst="rect">
                <a:avLst/>
              </a:prstGeom>
              <a:blipFill>
                <a:blip r:embed="rId4"/>
                <a:stretch>
                  <a:fillRect l="-1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FB9A3A9-F5E1-F8E3-43D5-BF42787EF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975" y="2673714"/>
            <a:ext cx="2876409" cy="337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0;p2">
            <a:extLst>
              <a:ext uri="{FF2B5EF4-FFF2-40B4-BE49-F238E27FC236}">
                <a16:creationId xmlns:a16="http://schemas.microsoft.com/office/drawing/2014/main" id="{4120BC0B-0DF4-8ECD-CE1B-2640EAD2E734}"/>
              </a:ext>
            </a:extLst>
          </p:cNvPr>
          <p:cNvGrpSpPr/>
          <p:nvPr/>
        </p:nvGrpSpPr>
        <p:grpSpPr>
          <a:xfrm>
            <a:off x="4727728" y="2864135"/>
            <a:ext cx="2736543" cy="1674349"/>
            <a:chOff x="309541" y="967667"/>
            <a:chExt cx="2878585" cy="1674349"/>
          </a:xfrm>
        </p:grpSpPr>
        <p:pic>
          <p:nvPicPr>
            <p:cNvPr id="3" name="Google Shape;171;p2">
              <a:hlinkClick r:id="rId4"/>
              <a:extLst>
                <a:ext uri="{FF2B5EF4-FFF2-40B4-BE49-F238E27FC236}">
                  <a16:creationId xmlns:a16="http://schemas.microsoft.com/office/drawing/2014/main" id="{997361EB-20CC-6631-9399-61DC6BD18F2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72;p2">
              <a:extLst>
                <a:ext uri="{FF2B5EF4-FFF2-40B4-BE49-F238E27FC236}">
                  <a16:creationId xmlns:a16="http://schemas.microsoft.com/office/drawing/2014/main" id="{42CBE05E-D4BB-DA52-65B4-CC4E988B68E3}"/>
                </a:ext>
              </a:extLst>
            </p:cNvPr>
            <p:cNvSpPr txBox="1"/>
            <p:nvPr/>
          </p:nvSpPr>
          <p:spPr>
            <a:xfrm>
              <a:off x="309541" y="967667"/>
              <a:ext cx="28785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Ấn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để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đến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trang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sách</a:t>
              </a:r>
              <a:endParaRPr dirty="0">
                <a:latin typeface="UTM Avo" panose="02040603050506020204" pitchFamily="18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BBD4BB-A3BE-14E0-2818-55D27B597ABF}"/>
              </a:ext>
            </a:extLst>
          </p:cNvPr>
          <p:cNvSpPr txBox="1"/>
          <p:nvPr/>
        </p:nvSpPr>
        <p:spPr>
          <a:xfrm>
            <a:off x="782740" y="1613368"/>
            <a:ext cx="10746439" cy="1455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1697038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</a:rPr>
              <a:t>			  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</a:rPr>
              <a:t>Cho tam giác ABC cân tại A có hai đường phân giác BE và CK. Chứng minh tứ giác BKEC là hình thang cân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val Callout 29">
            <a:extLst>
              <a:ext uri="{FF2B5EF4-FFF2-40B4-BE49-F238E27FC236}">
                <a16:creationId xmlns:a16="http://schemas.microsoft.com/office/drawing/2014/main" id="{3B779413-016B-67E5-A433-D81A2C6984BC}"/>
              </a:ext>
            </a:extLst>
          </p:cNvPr>
          <p:cNvSpPr/>
          <p:nvPr/>
        </p:nvSpPr>
        <p:spPr>
          <a:xfrm>
            <a:off x="4528437" y="3133702"/>
            <a:ext cx="1297003" cy="485828"/>
          </a:xfrm>
          <a:prstGeom prst="wedgeEllipseCallout">
            <a:avLst>
              <a:gd name="adj1" fmla="val -45513"/>
              <a:gd name="adj2" fmla="val 76107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buClrTx/>
              <a:defRPr/>
            </a:pPr>
            <a:r>
              <a:rPr lang="vi-VN" sz="24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</a:rPr>
              <a:t>Giải</a:t>
            </a:r>
            <a:endParaRPr lang="en-US" sz="2400" b="1" kern="1200" dirty="0">
              <a:solidFill>
                <a:schemeClr val="tx1"/>
              </a:solidFill>
              <a:latin typeface="UTM Avo" panose="02040603050506020204" pitchFamily="18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7F397-9221-9295-5289-5BD8B0DBA7FE}"/>
              </a:ext>
            </a:extLst>
          </p:cNvPr>
          <p:cNvSpPr txBox="1"/>
          <p:nvPr/>
        </p:nvSpPr>
        <p:spPr>
          <a:xfrm>
            <a:off x="782740" y="1701763"/>
            <a:ext cx="3819240" cy="639112"/>
          </a:xfrm>
          <a:prstGeom prst="roundRect">
            <a:avLst/>
          </a:prstGeom>
          <a:solidFill>
            <a:srgbClr val="B9ED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 defTabSz="1219170">
              <a:lnSpc>
                <a:spcPct val="150000"/>
              </a:lnSpc>
              <a:buClrTx/>
              <a:defRPr/>
            </a:pPr>
            <a:r>
              <a:rPr lang="nl-NL" sz="2400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Bài</a:t>
            </a:r>
            <a:r>
              <a:rPr lang="nl-NL" sz="24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nl-NL" sz="2400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tập</a:t>
            </a:r>
            <a:r>
              <a:rPr lang="nl-NL" sz="24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4: SGK – tr.104</a:t>
            </a:r>
            <a:endParaRPr lang="en-US" sz="2400" kern="1200" dirty="0">
              <a:solidFill>
                <a:schemeClr val="tx1"/>
              </a:solidFill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9B0AEC-DDA5-0F48-35F1-A00FA5B0D588}"/>
                  </a:ext>
                </a:extLst>
              </p:cNvPr>
              <p:cNvSpPr txBox="1"/>
              <p:nvPr/>
            </p:nvSpPr>
            <p:spPr>
              <a:xfrm>
                <a:off x="601765" y="3619530"/>
                <a:ext cx="8788399" cy="3175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Times New Roman" panose="02020603050405020304" pitchFamily="18" charset="0"/>
                  </a:rPr>
                  <a:t> +)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AKC</m:t>
                    </m:r>
                    <m:r>
                      <a:rPr lang="fr-FR" sz="240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AEB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AKC</m:t>
                        </m:r>
                      </m:e>
                    </m:acc>
                    <m:r>
                      <a:rPr lang="fr-FR" sz="240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AEB</m:t>
                        </m:r>
                      </m:e>
                    </m:acc>
                  </m:oMath>
                </a14:m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BKC</m:t>
                        </m:r>
                      </m:e>
                    </m:acc>
                    <m:r>
                      <a:rPr lang="fr-FR" sz="240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CEB</m:t>
                        </m:r>
                      </m:e>
                    </m:acc>
                  </m:oMath>
                </a14:m>
                <a:endParaRPr lang="en-US" sz="2400" kern="1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BKC</m:t>
                    </m:r>
                    <m:r>
                      <a:rPr lang="fr-FR" sz="240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CEB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fr-FR" sz="2400" i="0" kern="10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KB</m:t>
                            </m:r>
                            <m:r>
                              <a:rPr lang="fr-FR" sz="2400" i="1" kern="1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fr-FR" sz="2400" i="0" kern="10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EC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fr-FR" sz="2400" i="0" kern="10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KC</m:t>
                            </m:r>
                            <m:r>
                              <a:rPr lang="fr-FR" sz="2400" i="1" kern="1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fr-FR" sz="2400" i="0" kern="10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EB</m:t>
                            </m:r>
                          </m:e>
                        </m:eqArr>
                      </m:e>
                    </m:d>
                  </m:oMath>
                </a14:m>
                <a:endParaRPr lang="en-US" sz="2400" kern="1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+)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4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BCEK</m:t>
                    </m:r>
                  </m:oMath>
                </a14:m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4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 </a:t>
                </a:r>
              </a:p>
              <a:p>
                <a:pPr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BCE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240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CEK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240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EKB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240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KBC</m:t>
                        </m:r>
                      </m:e>
                    </m:acc>
                    <m:r>
                      <a:rPr lang="fr-FR" sz="240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4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2400" i="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en-US" sz="2400" kern="1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9B0AEC-DDA5-0F48-35F1-A00FA5B0D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65" y="3619530"/>
                <a:ext cx="8788399" cy="3175485"/>
              </a:xfrm>
              <a:prstGeom prst="rect">
                <a:avLst/>
              </a:prstGeom>
              <a:blipFill>
                <a:blip r:embed="rId4"/>
                <a:stretch>
                  <a:fillRect l="-139" b="-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B88FD308-1A8A-E6B8-EBFE-5A8980721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560" y="3429000"/>
            <a:ext cx="2647619" cy="2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BBD4BB-A3BE-14E0-2818-55D27B597ABF}"/>
              </a:ext>
            </a:extLst>
          </p:cNvPr>
          <p:cNvSpPr txBox="1"/>
          <p:nvPr/>
        </p:nvSpPr>
        <p:spPr>
          <a:xfrm>
            <a:off x="722780" y="1464245"/>
            <a:ext cx="10746439" cy="138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1697038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</a:rPr>
              <a:t>			   </a:t>
            </a:r>
            <a:r>
              <a:rPr kumimoji="0" lang="vi-VN" sz="2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</a:rPr>
              <a:t>Cho tam giác ABC cân tại A có hai đường phân giác BE và CK. Chứng minh tứ giác BKEC là hình thang cân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</a:rPr>
              <a:t>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val Callout 29">
            <a:extLst>
              <a:ext uri="{FF2B5EF4-FFF2-40B4-BE49-F238E27FC236}">
                <a16:creationId xmlns:a16="http://schemas.microsoft.com/office/drawing/2014/main" id="{3B779413-016B-67E5-A433-D81A2C6984BC}"/>
              </a:ext>
            </a:extLst>
          </p:cNvPr>
          <p:cNvSpPr/>
          <p:nvPr/>
        </p:nvSpPr>
        <p:spPr>
          <a:xfrm>
            <a:off x="1115830" y="2852958"/>
            <a:ext cx="1297003" cy="485828"/>
          </a:xfrm>
          <a:prstGeom prst="wedgeEllipseCallout">
            <a:avLst>
              <a:gd name="adj1" fmla="val 717"/>
              <a:gd name="adj2" fmla="val 668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buClrTx/>
              <a:defRPr/>
            </a:pPr>
            <a:r>
              <a:rPr lang="vi-VN" sz="23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</a:rPr>
              <a:t>Giải</a:t>
            </a:r>
            <a:endParaRPr lang="en-US" sz="2300" b="1" kern="1200" dirty="0">
              <a:solidFill>
                <a:schemeClr val="tx1"/>
              </a:solidFill>
              <a:latin typeface="UTM Avo" panose="02040603050506020204" pitchFamily="18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7F397-9221-9295-5289-5BD8B0DBA7FE}"/>
              </a:ext>
            </a:extLst>
          </p:cNvPr>
          <p:cNvSpPr txBox="1"/>
          <p:nvPr/>
        </p:nvSpPr>
        <p:spPr>
          <a:xfrm>
            <a:off x="722780" y="1642225"/>
            <a:ext cx="3819240" cy="639112"/>
          </a:xfrm>
          <a:prstGeom prst="roundRect">
            <a:avLst/>
          </a:prstGeom>
          <a:solidFill>
            <a:srgbClr val="B9ED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 defTabSz="1219170">
              <a:lnSpc>
                <a:spcPct val="150000"/>
              </a:lnSpc>
              <a:buClrTx/>
              <a:defRPr/>
            </a:pPr>
            <a:r>
              <a:rPr lang="nl-NL" sz="2300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Bài</a:t>
            </a:r>
            <a:r>
              <a:rPr lang="nl-NL" sz="23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nl-NL" sz="2300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tập</a:t>
            </a:r>
            <a:r>
              <a:rPr lang="nl-NL" sz="23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4: SGK – tr.104</a:t>
            </a:r>
            <a:endParaRPr lang="en-US" sz="2300" kern="1200" dirty="0">
              <a:solidFill>
                <a:schemeClr val="tx1"/>
              </a:solidFill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9B0AEC-DDA5-0F48-35F1-A00FA5B0D588}"/>
                  </a:ext>
                </a:extLst>
              </p:cNvPr>
              <p:cNvSpPr txBox="1"/>
              <p:nvPr/>
            </p:nvSpPr>
            <p:spPr>
              <a:xfrm>
                <a:off x="916091" y="3312221"/>
                <a:ext cx="7904060" cy="3536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3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2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3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fr-FR" sz="2300" i="0" kern="10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BCE</m:t>
                            </m:r>
                          </m:e>
                        </m:acc>
                        <m:r>
                          <a:rPr lang="fr-FR" sz="230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</m:t>
                        </m:r>
                        <m:acc>
                          <m:accPr>
                            <m:chr m:val="̂"/>
                            <m:ctrlPr>
                              <a:rPr lang="en-US" sz="23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fr-FR" sz="2300" i="0" kern="100">
                                <a:latin typeface="UTM Avo" panose="0204060305050602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CEK</m:t>
                            </m:r>
                          </m:e>
                        </m:acc>
                      </m:e>
                    </m:d>
                    <m:r>
                      <m:rPr>
                        <m:nor/>
                      </m:rPr>
                      <a:rPr lang="fr-FR" sz="23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2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3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m:rPr>
                            <m:nor/>
                          </m:rPr>
                          <a:rPr lang="fr-FR" sz="23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3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BCE</m:t>
                        </m:r>
                      </m:e>
                    </m:acc>
                    <m:r>
                      <a:rPr lang="fr-FR" sz="23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</m:t>
                    </m:r>
                    <m:acc>
                      <m:accPr>
                        <m:chr m:val="̂"/>
                        <m:ctrlPr>
                          <a:rPr lang="en-US" sz="2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3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CEK</m:t>
                        </m:r>
                      </m:e>
                    </m:acc>
                    <m:r>
                      <m:rPr>
                        <m:nor/>
                      </m:rPr>
                      <a:rPr lang="fr-FR" sz="23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2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300" b="0" i="0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300" b="0" i="0" kern="10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m:rPr>
                            <m:nor/>
                          </m:rPr>
                          <a:rPr lang="fr-FR" sz="230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23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endParaRPr lang="en-US" sz="23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3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AEK</m:t>
                        </m:r>
                      </m:e>
                    </m:acc>
                    <m:r>
                      <a:rPr lang="fr-FR" sz="23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</m:t>
                    </m:r>
                    <m:acc>
                      <m:accPr>
                        <m:chr m:val="̂"/>
                        <m:ctrlPr>
                          <a:rPr lang="en-US" sz="2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3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CEK</m:t>
                        </m:r>
                      </m:e>
                    </m:acc>
                    <m:r>
                      <m:rPr>
                        <m:nor/>
                      </m:rPr>
                      <a:rPr lang="fr-FR" sz="23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23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3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30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m:rPr>
                            <m:nor/>
                          </m:rPr>
                          <a:rPr lang="fr-FR" sz="230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23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endParaRPr lang="fr-FR" sz="23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3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BCE</m:t>
                        </m:r>
                      </m:e>
                    </m:acc>
                    <m:r>
                      <m:rPr>
                        <m:nor/>
                      </m:rPr>
                      <a:rPr lang="fr-FR" sz="23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acc>
                      <m:accPr>
                        <m:chr m:val="̂"/>
                        <m:ctrlPr>
                          <a:rPr lang="en-US" sz="23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3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AEK</m:t>
                        </m:r>
                      </m:e>
                    </m:acc>
                  </m:oMath>
                </a14:m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ở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3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&gt;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3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3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3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3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3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EK</m:t>
                    </m:r>
                  </m:oMath>
                </a14:m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= &gt;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3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BCEK</m:t>
                    </m:r>
                  </m:oMath>
                </a14:m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3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3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KC</m:t>
                    </m:r>
                    <m:r>
                      <m:rPr>
                        <m:nor/>
                      </m:rPr>
                      <a:rPr lang="fr-FR" sz="23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3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BE</m:t>
                    </m:r>
                  </m:oMath>
                </a14:m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(cmt) (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chéo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3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3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BCEK</m:t>
                    </m:r>
                    <m:r>
                      <m:rPr>
                        <m:nor/>
                      </m:rPr>
                      <a:rPr lang="fr-FR" sz="23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3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fr-FR" sz="23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3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9B0AEC-DDA5-0F48-35F1-A00FA5B0D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091" y="3312221"/>
                <a:ext cx="7904060" cy="3536802"/>
              </a:xfrm>
              <a:prstGeom prst="rect">
                <a:avLst/>
              </a:prstGeom>
              <a:blipFill>
                <a:blip r:embed="rId4"/>
                <a:stretch>
                  <a:fillRect l="-1079" b="-2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B21BA01-C91F-97F8-E967-FB2650B22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9890" y="3162848"/>
            <a:ext cx="2674835" cy="26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2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E97F397-9221-9295-5289-5BD8B0DBA7FE}"/>
              </a:ext>
            </a:extLst>
          </p:cNvPr>
          <p:cNvSpPr txBox="1"/>
          <p:nvPr/>
        </p:nvSpPr>
        <p:spPr>
          <a:xfrm>
            <a:off x="134822" y="1689459"/>
            <a:ext cx="3819240" cy="639112"/>
          </a:xfrm>
          <a:prstGeom prst="roundRect">
            <a:avLst/>
          </a:prstGeom>
          <a:solidFill>
            <a:srgbClr val="B9ED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 defTabSz="1219170">
              <a:lnSpc>
                <a:spcPct val="150000"/>
              </a:lnSpc>
              <a:buClrTx/>
              <a:defRPr/>
            </a:pPr>
            <a:r>
              <a:rPr lang="nl-NL" sz="2400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Bài</a:t>
            </a:r>
            <a:r>
              <a:rPr lang="nl-NL" sz="24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nl-NL" sz="2400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tập</a:t>
            </a:r>
            <a:r>
              <a:rPr lang="nl-NL" sz="24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5: SGK – tr.104</a:t>
            </a:r>
            <a:endParaRPr lang="en-US" sz="2400" kern="1200" dirty="0">
              <a:solidFill>
                <a:schemeClr val="tx1"/>
              </a:solidFill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157133-57DD-1E4B-1441-881173AB8929}"/>
              </a:ext>
            </a:extLst>
          </p:cNvPr>
          <p:cNvSpPr txBox="1"/>
          <p:nvPr/>
        </p:nvSpPr>
        <p:spPr>
          <a:xfrm>
            <a:off x="134822" y="1792198"/>
            <a:ext cx="8638272" cy="2559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UTM Avo" panose="02040603050506020204" pitchFamily="18"/>
              </a:rPr>
              <a:t>			              </a:t>
            </a:r>
            <a:r>
              <a:rPr lang="vi-VN" sz="2200" i="1" dirty="0">
                <a:latin typeface="UTM Avo" panose="02040603050506020204" pitchFamily="18"/>
              </a:rPr>
              <a:t>Hình 33a </a:t>
            </a:r>
            <a:r>
              <a:rPr lang="vi-VN" sz="2200" dirty="0">
                <a:latin typeface="UTM Avo" panose="02040603050506020204" pitchFamily="18"/>
              </a:rPr>
              <a:t>là mặt cắt đứng phần chứa nước của một con mương (</a:t>
            </a:r>
            <a:r>
              <a:rPr lang="vi-VN" sz="2200" i="1" dirty="0">
                <a:latin typeface="UTM Avo" panose="02040603050506020204" pitchFamily="18"/>
              </a:rPr>
              <a:t>Hình 32</a:t>
            </a:r>
            <a:r>
              <a:rPr lang="vi-VN" sz="2200" dirty="0">
                <a:latin typeface="UTM Avo" panose="02040603050506020204" pitchFamily="18"/>
              </a:rPr>
              <a:t>) khi đầy nước có dạng hình thang cân. Người ta mô tả lại bằng hình học mặt cắt đứng của con mương đó ở </a:t>
            </a:r>
            <a:r>
              <a:rPr lang="vi-VN" sz="2200" i="1" dirty="0">
                <a:latin typeface="UTM Avo" panose="02040603050506020204" pitchFamily="18"/>
              </a:rPr>
              <a:t>Hình 33b </a:t>
            </a:r>
            <a:r>
              <a:rPr lang="vi-VN" sz="2200" dirty="0">
                <a:latin typeface="UTM Avo" panose="02040603050506020204" pitchFamily="18"/>
              </a:rPr>
              <a:t>với BD // AE (B thuộc AC), H là hình chiếu của D trên đường thẳng AC.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20B3D-01A0-6305-3CB5-8922B4D71EF3}"/>
              </a:ext>
            </a:extLst>
          </p:cNvPr>
          <p:cNvSpPr txBox="1"/>
          <p:nvPr/>
        </p:nvSpPr>
        <p:spPr>
          <a:xfrm>
            <a:off x="486795" y="4475438"/>
            <a:ext cx="5278795" cy="1543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UTM Avo" panose="02040603050506020204" pitchFamily="18"/>
              </a:rPr>
              <a:t>a) </a:t>
            </a:r>
            <a:r>
              <a:rPr lang="en-US" sz="2200" dirty="0" err="1">
                <a:latin typeface="UTM Avo" panose="02040603050506020204" pitchFamily="18"/>
              </a:rPr>
              <a:t>Chứng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minh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các</a:t>
            </a:r>
            <a:r>
              <a:rPr lang="en-US" sz="2200" dirty="0">
                <a:latin typeface="UTM Avo" panose="02040603050506020204" pitchFamily="18"/>
              </a:rPr>
              <a:t> tam </a:t>
            </a:r>
            <a:r>
              <a:rPr lang="en-US" sz="2200" dirty="0" err="1">
                <a:latin typeface="UTM Avo" panose="02040603050506020204" pitchFamily="18"/>
              </a:rPr>
              <a:t>giác</a:t>
            </a:r>
            <a:r>
              <a:rPr lang="en-US" sz="2200" dirty="0">
                <a:latin typeface="UTM Avo" panose="02040603050506020204" pitchFamily="18"/>
              </a:rPr>
              <a:t> BCD, BDE, ABE </a:t>
            </a:r>
            <a:r>
              <a:rPr lang="en-US" sz="2200" dirty="0" err="1">
                <a:latin typeface="UTM Avo" panose="02040603050506020204" pitchFamily="18"/>
              </a:rPr>
              <a:t>là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các</a:t>
            </a:r>
            <a:r>
              <a:rPr lang="en-US" sz="2200" dirty="0">
                <a:latin typeface="UTM Avo" panose="02040603050506020204" pitchFamily="18"/>
              </a:rPr>
              <a:t> tam </a:t>
            </a:r>
            <a:r>
              <a:rPr lang="en-US" sz="2200" dirty="0" err="1">
                <a:latin typeface="UTM Avo" panose="02040603050506020204" pitchFamily="18"/>
              </a:rPr>
              <a:t>giác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đều</a:t>
            </a:r>
            <a:r>
              <a:rPr lang="en-US" sz="2200" dirty="0">
                <a:latin typeface="UTM Avo" panose="02040603050506020204" pitchFamily="18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UTM Avo" panose="02040603050506020204" pitchFamily="18"/>
              </a:rPr>
              <a:t>b) </a:t>
            </a:r>
            <a:r>
              <a:rPr lang="en-US" sz="2200" dirty="0" err="1">
                <a:latin typeface="UTM Avo" panose="02040603050506020204" pitchFamily="18"/>
              </a:rPr>
              <a:t>Tính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độ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dài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của</a:t>
            </a:r>
            <a:r>
              <a:rPr lang="en-US" sz="2200" dirty="0">
                <a:latin typeface="UTM Avo" panose="02040603050506020204" pitchFamily="18"/>
              </a:rPr>
              <a:t> DH, AC.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797F6E-D407-70BB-C0A7-9A2DA9678203}"/>
              </a:ext>
            </a:extLst>
          </p:cNvPr>
          <p:cNvSpPr txBox="1"/>
          <p:nvPr/>
        </p:nvSpPr>
        <p:spPr>
          <a:xfrm>
            <a:off x="390130" y="6143015"/>
            <a:ext cx="11371621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/>
              </a:rPr>
              <a:t>c) Tính diện tích mặt cắt đứng phần chứa nước của con mương đó khi đầy nước.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179954-C580-FEB6-E0BA-EB5BC477C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438" y="4424069"/>
            <a:ext cx="5977313" cy="1796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7A7A9-1097-A8ED-D7AE-D72238120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3094" y="1783786"/>
            <a:ext cx="2892680" cy="23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2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0;p2">
            <a:extLst>
              <a:ext uri="{FF2B5EF4-FFF2-40B4-BE49-F238E27FC236}">
                <a16:creationId xmlns:a16="http://schemas.microsoft.com/office/drawing/2014/main" id="{DA9E7BD8-CE72-5A67-87CA-70E3CEB90550}"/>
              </a:ext>
            </a:extLst>
          </p:cNvPr>
          <p:cNvGrpSpPr/>
          <p:nvPr/>
        </p:nvGrpSpPr>
        <p:grpSpPr>
          <a:xfrm>
            <a:off x="4727728" y="2864135"/>
            <a:ext cx="2736543" cy="1674349"/>
            <a:chOff x="309541" y="967667"/>
            <a:chExt cx="2878585" cy="1674349"/>
          </a:xfrm>
        </p:grpSpPr>
        <p:pic>
          <p:nvPicPr>
            <p:cNvPr id="3" name="Google Shape;171;p2">
              <a:hlinkClick r:id="rId4"/>
              <a:extLst>
                <a:ext uri="{FF2B5EF4-FFF2-40B4-BE49-F238E27FC236}">
                  <a16:creationId xmlns:a16="http://schemas.microsoft.com/office/drawing/2014/main" id="{020008C8-5E12-A259-6CDC-360BCCBAA6B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72;p2">
              <a:extLst>
                <a:ext uri="{FF2B5EF4-FFF2-40B4-BE49-F238E27FC236}">
                  <a16:creationId xmlns:a16="http://schemas.microsoft.com/office/drawing/2014/main" id="{BBE10257-1E00-CEBD-2CE4-D5E1CF74C2D9}"/>
                </a:ext>
              </a:extLst>
            </p:cNvPr>
            <p:cNvSpPr txBox="1"/>
            <p:nvPr/>
          </p:nvSpPr>
          <p:spPr>
            <a:xfrm>
              <a:off x="309541" y="967667"/>
              <a:ext cx="28785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Ấn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để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đến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trang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sách</a:t>
              </a:r>
              <a:endParaRPr dirty="0">
                <a:latin typeface="UTM Avo" panose="02040603050506020204" pitchFamily="18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E97F397-9221-9295-5289-5BD8B0DBA7FE}"/>
              </a:ext>
            </a:extLst>
          </p:cNvPr>
          <p:cNvSpPr txBox="1"/>
          <p:nvPr/>
        </p:nvSpPr>
        <p:spPr>
          <a:xfrm>
            <a:off x="467946" y="1719874"/>
            <a:ext cx="3819240" cy="639112"/>
          </a:xfrm>
          <a:prstGeom prst="roundRect">
            <a:avLst/>
          </a:prstGeom>
          <a:solidFill>
            <a:srgbClr val="B9ED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 defTabSz="1219170">
              <a:lnSpc>
                <a:spcPct val="150000"/>
              </a:lnSpc>
              <a:buClrTx/>
              <a:defRPr/>
            </a:pPr>
            <a:r>
              <a:rPr lang="nl-NL" sz="2400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Bài</a:t>
            </a:r>
            <a:r>
              <a:rPr lang="nl-NL" sz="24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nl-NL" sz="2400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tập</a:t>
            </a:r>
            <a:r>
              <a:rPr lang="nl-NL" sz="24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5: SGK – tr.104</a:t>
            </a:r>
            <a:endParaRPr lang="en-US" sz="2400" kern="1200" dirty="0">
              <a:solidFill>
                <a:schemeClr val="tx1"/>
              </a:solidFill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5552AD2D-5888-E38F-AA02-A42B01B915C3}"/>
              </a:ext>
            </a:extLst>
          </p:cNvPr>
          <p:cNvSpPr/>
          <p:nvPr/>
        </p:nvSpPr>
        <p:spPr>
          <a:xfrm>
            <a:off x="1660719" y="2460185"/>
            <a:ext cx="1297003" cy="485828"/>
          </a:xfrm>
          <a:prstGeom prst="wedgeEllipseCallout">
            <a:avLst>
              <a:gd name="adj1" fmla="val 1988"/>
              <a:gd name="adj2" fmla="val 69537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buClrTx/>
              <a:defRPr/>
            </a:pPr>
            <a:r>
              <a:rPr lang="vi-VN" sz="2667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cs"/>
              </a:rPr>
              <a:t>Giải</a:t>
            </a:r>
            <a:endParaRPr lang="en-US" sz="2667" b="1" kern="1200" dirty="0">
              <a:solidFill>
                <a:schemeClr val="tx1"/>
              </a:solidFill>
              <a:latin typeface="UTM Avo" panose="02040603050506020204" pitchFamily="18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F1D440-C119-B1DE-32E4-1323F1DC98DC}"/>
                  </a:ext>
                </a:extLst>
              </p:cNvPr>
              <p:cNvSpPr txBox="1"/>
              <p:nvPr/>
            </p:nvSpPr>
            <p:spPr>
              <a:xfrm>
                <a:off x="302519" y="3047212"/>
                <a:ext cx="11421535" cy="3296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200" b="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sz="2200" b="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2200" b="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200" b="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DE</m:t>
                    </m:r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(gt) ; </a:t>
                </a:r>
                <a:endParaRPr lang="en-US" sz="2200" i="0" kern="1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AE</m:t>
                    </m:r>
                    <m:r>
                      <m:rPr>
                        <m:nor/>
                      </m:rPr>
                      <a:rPr lang="en-US" sz="2200" b="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200" b="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BD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BE</m:t>
                    </m:r>
                    <m:r>
                      <m:rPr>
                        <m:nor/>
                      </m:rPr>
                      <a:rPr lang="en-US" sz="2200" b="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200" b="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endParaRPr lang="en-US" sz="2200" kern="1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2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EAB</m:t>
                        </m:r>
                      </m:e>
                    </m:acc>
                    <m:r>
                      <m:rPr>
                        <m:nor/>
                      </m:rPr>
                      <a:rPr lang="fr-FR" sz="220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acc>
                      <m:accPr>
                        <m:chr m:val="̂"/>
                        <m:ctrlPr>
                          <a:rPr lang="en-US" sz="22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2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AE</m:t>
                        </m:r>
                        <m:r>
                          <a:rPr lang="fr-FR" sz="22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acc>
                    <m:r>
                      <m:rPr>
                        <m:nor/>
                      </m:rPr>
                      <a:rPr lang="fr-FR" sz="220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2200" i="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(s</a:t>
                </a:r>
                <a:r>
                  <a:rPr lang="vi-VN" sz="2200" kern="1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Times New Roman" panose="02020603050405020304" pitchFamily="18" charset="0"/>
                  </a:rPr>
                  <a:t>o le trong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(1)</a:t>
                </a:r>
                <a:endParaRPr lang="en-US" sz="2200" kern="1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2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BED</m:t>
                        </m:r>
                      </m:e>
                    </m:acc>
                    <m:r>
                      <m:rPr>
                        <m:nor/>
                      </m:rPr>
                      <a:rPr lang="fr-FR" sz="220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acc>
                      <m:accPr>
                        <m:chr m:val="̂"/>
                        <m:ctrlPr>
                          <a:rPr lang="en-US" sz="22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2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CD</m:t>
                        </m:r>
                        <m:r>
                          <a:rPr lang="fr-FR" sz="22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fr-FR" sz="220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2200" i="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200" i="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AEB</m:t>
                        </m:r>
                      </m:e>
                    </m:acc>
                    <m:r>
                      <m:rPr>
                        <m:nor/>
                      </m:rPr>
                      <a:rPr lang="fr-FR" sz="220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r>
                      <m:rPr>
                        <m:nor/>
                      </m:rPr>
                      <a:rPr lang="en-US" sz="2200" b="0" i="0" kern="10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22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(2)</a:t>
                </a:r>
                <a:endParaRPr lang="en-US" sz="2200" kern="1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(1)(2)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ABE</m:t>
                    </m:r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kern="1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22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m:rPr>
                        <m:nor/>
                      </m:rPr>
                      <a:rPr lang="en-US" sz="2200" i="0" kern="1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ABE</m:t>
                    </m:r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∆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BDE</m:t>
                    </m:r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∆</m:t>
                    </m:r>
                    <m:r>
                      <m:rPr>
                        <m:nor/>
                      </m:rPr>
                      <a:rPr lang="fr-FR" sz="2200" i="0" kern="1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BDE</m:t>
                    </m:r>
                  </m:oMath>
                </a14:m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fr-FR" sz="2200" kern="1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F1D440-C119-B1DE-32E4-1323F1DC9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19" y="3047212"/>
                <a:ext cx="11421535" cy="3296928"/>
              </a:xfrm>
              <a:prstGeom prst="rect">
                <a:avLst/>
              </a:prstGeom>
              <a:blipFill>
                <a:blip r:embed="rId4"/>
                <a:stretch>
                  <a:fillRect l="-694" b="-2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20F032F-9241-F264-D482-8E00D2F51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898" y="2460746"/>
            <a:ext cx="6441983" cy="193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6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E97F397-9221-9295-5289-5BD8B0DBA7FE}"/>
              </a:ext>
            </a:extLst>
          </p:cNvPr>
          <p:cNvSpPr txBox="1"/>
          <p:nvPr/>
        </p:nvSpPr>
        <p:spPr>
          <a:xfrm>
            <a:off x="467946" y="1719874"/>
            <a:ext cx="3819240" cy="639112"/>
          </a:xfrm>
          <a:prstGeom prst="roundRect">
            <a:avLst/>
          </a:prstGeom>
          <a:solidFill>
            <a:srgbClr val="B9ED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 defTabSz="1219170">
              <a:lnSpc>
                <a:spcPct val="150000"/>
              </a:lnSpc>
              <a:buClrTx/>
              <a:defRPr/>
            </a:pPr>
            <a:r>
              <a:rPr lang="nl-NL" sz="2400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Bài</a:t>
            </a:r>
            <a:r>
              <a:rPr lang="nl-NL" sz="24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nl-NL" sz="2400" b="1" kern="1200" dirty="0" err="1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tập</a:t>
            </a:r>
            <a:r>
              <a:rPr lang="nl-NL" sz="24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5: SGK – tr.104</a:t>
            </a:r>
            <a:endParaRPr lang="en-US" sz="2400" kern="1200" dirty="0">
              <a:solidFill>
                <a:schemeClr val="tx1"/>
              </a:solidFill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5552AD2D-5888-E38F-AA02-A42B01B915C3}"/>
              </a:ext>
            </a:extLst>
          </p:cNvPr>
          <p:cNvSpPr/>
          <p:nvPr/>
        </p:nvSpPr>
        <p:spPr>
          <a:xfrm>
            <a:off x="4798997" y="1673133"/>
            <a:ext cx="1297003" cy="485828"/>
          </a:xfrm>
          <a:prstGeom prst="wedgeEllipseCallout">
            <a:avLst>
              <a:gd name="adj1" fmla="val 1988"/>
              <a:gd name="adj2" fmla="val 69537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buClrTx/>
              <a:defRPr/>
            </a:pPr>
            <a:r>
              <a:rPr lang="vi-VN" sz="2667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+mn-cs"/>
              </a:rPr>
              <a:t>Giải</a:t>
            </a:r>
            <a:endParaRPr lang="en-US" sz="2667" b="1" kern="1200" dirty="0">
              <a:solidFill>
                <a:schemeClr val="tx1"/>
              </a:solidFill>
              <a:latin typeface="UTM Avo" panose="02040603050506020204" pitchFamily="18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F1D440-C119-B1DE-32E4-1323F1DC98DC}"/>
                  </a:ext>
                </a:extLst>
              </p:cNvPr>
              <p:cNvSpPr txBox="1"/>
              <p:nvPr/>
            </p:nvSpPr>
            <p:spPr>
              <a:xfrm>
                <a:off x="467946" y="2564145"/>
                <a:ext cx="11421535" cy="4147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200" kern="100" dirty="0">
                    <a:latin typeface="UTM Avo" panose="02040603050506020204" pitchFamily="18"/>
                    <a:ea typeface="Calibri" panose="020F0502020204030204" pitchFamily="34" charset="0"/>
                    <a:cs typeface="Times New Roman" panose="02020603050405020304" pitchFamily="18" charset="0"/>
                  </a:rPr>
                  <a:t>b) 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AE</m:t>
                    </m:r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DH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BH</m:t>
                    </m:r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DHC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Pytagore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sSup>
                      <m:sSup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</m:t>
                    </m:r>
                    <m:sSup>
                      <m:sSup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fr-FR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100" dirty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DH</m:t>
                    </m:r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</a:t>
                </a:r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đứng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mương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ACDE</m:t>
                    </m:r>
                  </m:oMath>
                </a14:m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ACDE</m:t>
                        </m:r>
                      </m:sub>
                    </m:sSub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3.</m:t>
                    </m:r>
                    <m:sSub>
                      <m:sSub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BCD</m:t>
                        </m:r>
                      </m:sub>
                    </m:sSub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2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m:rPr>
                        <m:nor/>
                      </m:rPr>
                      <a:rPr lang="fr-FR" sz="220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fr-FR" sz="22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fr-FR" sz="22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fr-FR" sz="22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F1D440-C119-B1DE-32E4-1323F1DC9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46" y="2564145"/>
                <a:ext cx="11421535" cy="4147161"/>
              </a:xfrm>
              <a:prstGeom prst="rect">
                <a:avLst/>
              </a:prstGeom>
              <a:blipFill>
                <a:blip r:embed="rId4"/>
                <a:stretch>
                  <a:fillRect l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B99A087D-27B4-BDC0-27BC-5892F5BD7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059" y="1776970"/>
            <a:ext cx="5238857" cy="15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DA5068A1-B05A-EF99-3C12-80EF54A36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794" y="4849584"/>
            <a:ext cx="12190413" cy="200797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681199" y="1103840"/>
            <a:ext cx="6008561" cy="5298342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4" tIns="33864" rIns="33864" bIns="33864" rtlCol="0" anchor="ctr"/>
            <a:lstStyle/>
            <a:p>
              <a:pPr marL="0" marR="0" lvl="0" indent="0" algn="ctr" defTabSz="609554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59404" y="996830"/>
            <a:ext cx="6046094" cy="527660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4" tIns="33864" rIns="33864" bIns="33864" rtlCol="0" anchor="ctr"/>
            <a:lstStyle/>
            <a:p>
              <a:pPr marL="0" marR="0" lvl="0" indent="0" algn="ctr" defTabSz="609554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7884"/>
          <a:stretch>
            <a:fillRect/>
          </a:stretch>
        </p:blipFill>
        <p:spPr>
          <a:xfrm>
            <a:off x="1399396" y="3659341"/>
            <a:ext cx="3273086" cy="27619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2922" y="5026518"/>
            <a:ext cx="2153920" cy="15319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0641" y="273022"/>
            <a:ext cx="1381497" cy="9497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49904" y="1317507"/>
            <a:ext cx="980992" cy="6057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47107" y="2101047"/>
            <a:ext cx="2851678" cy="31165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36196" y="5397185"/>
            <a:ext cx="1616463" cy="11753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80243" y="5397185"/>
            <a:ext cx="1699671" cy="123580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13155" y="5054109"/>
            <a:ext cx="1836749" cy="150438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035940" y="5054110"/>
            <a:ext cx="2219864" cy="157887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276833">
            <a:off x="7160629" y="666375"/>
            <a:ext cx="2643643" cy="660911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A8737CD5-9130-F9CE-8471-6A936079A761}"/>
              </a:ext>
            </a:extLst>
          </p:cNvPr>
          <p:cNvSpPr txBox="1"/>
          <p:nvPr/>
        </p:nvSpPr>
        <p:spPr>
          <a:xfrm>
            <a:off x="5478170" y="1563203"/>
            <a:ext cx="6008561" cy="285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5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6599" b="1" i="0" u="none" strike="noStrike" kern="120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rPr>
              <a:t>TƯỚI HOA TRONG CHẬU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F462E3-0827-201B-F413-09715F40DBFA}"/>
              </a:ext>
            </a:extLst>
          </p:cNvPr>
          <p:cNvGrpSpPr/>
          <p:nvPr/>
        </p:nvGrpSpPr>
        <p:grpSpPr>
          <a:xfrm>
            <a:off x="6965336" y="4795549"/>
            <a:ext cx="3440283" cy="816262"/>
            <a:chOff x="4287650" y="2809970"/>
            <a:chExt cx="5161095" cy="1224551"/>
          </a:xfrm>
        </p:grpSpPr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id="{4C9777AA-6A64-B284-34B1-70FD042EA801}"/>
                </a:ext>
              </a:extLst>
            </p:cNvPr>
            <p:cNvGrpSpPr/>
            <p:nvPr/>
          </p:nvGrpSpPr>
          <p:grpSpPr>
            <a:xfrm rot="-254175">
              <a:off x="4287650" y="2809970"/>
              <a:ext cx="5161095" cy="1224551"/>
              <a:chOff x="0" y="0"/>
              <a:chExt cx="6276668" cy="1603629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FA6D9567-572B-455E-CF65-73019F81D883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</p:sp>
        </p:grp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id="{67605260-D7A7-348B-BC3A-C3EA317548BF}"/>
                </a:ext>
              </a:extLst>
            </p:cNvPr>
            <p:cNvSpPr txBox="1"/>
            <p:nvPr/>
          </p:nvSpPr>
          <p:spPr>
            <a:xfrm rot="21319842">
              <a:off x="4554206" y="3005735"/>
              <a:ext cx="4700051" cy="830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  <a:sym typeface="Arial"/>
                </a:rPr>
                <a:t>TRÒ CHƠI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" name="Picture 12">
            <a:extLst>
              <a:ext uri="{FF2B5EF4-FFF2-40B4-BE49-F238E27FC236}">
                <a16:creationId xmlns:a16="http://schemas.microsoft.com/office/drawing/2014/main" id="{416DCB7B-92DA-0232-28F7-69DE89F9E54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33452" y="917810"/>
            <a:ext cx="1515199" cy="14451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F2E756-C4CE-6E4F-9A21-1C7284575C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1897"/>
            <a:ext cx="580675" cy="648245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95445AB8-B654-715C-C389-6E1A764F71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5935" b="68133"/>
          <a:stretch/>
        </p:blipFill>
        <p:spPr>
          <a:xfrm>
            <a:off x="794" y="4849584"/>
            <a:ext cx="12190413" cy="200797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8725" y="6163985"/>
            <a:ext cx="1334107" cy="6887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DB8ACD4-9895-9D1E-1913-68831693F578}"/>
              </a:ext>
            </a:extLst>
          </p:cNvPr>
          <p:cNvGrpSpPr/>
          <p:nvPr/>
        </p:nvGrpSpPr>
        <p:grpSpPr>
          <a:xfrm>
            <a:off x="-33050" y="5410367"/>
            <a:ext cx="1621760" cy="1447188"/>
            <a:chOff x="12922445" y="7368188"/>
            <a:chExt cx="2432955" cy="2171063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/>
            <a:srcRect l="219" r="219"/>
            <a:stretch>
              <a:fillRect/>
            </a:stretch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511033">
            <a:off x="115389" y="146557"/>
            <a:ext cx="886813" cy="89577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43751" y="186593"/>
            <a:ext cx="1023936" cy="80506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226375" y="186593"/>
            <a:ext cx="696261" cy="49956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241319" y="599561"/>
            <a:ext cx="407552" cy="309400"/>
          </a:xfrm>
          <a:prstGeom prst="rect">
            <a:avLst/>
          </a:prstGeom>
        </p:spPr>
      </p:pic>
      <p:pic>
        <p:nvPicPr>
          <p:cNvPr id="7" name="Picture 18">
            <a:hlinkClick r:id="rId11" action="ppaction://hlinksldjump"/>
            <a:extLst>
              <a:ext uri="{FF2B5EF4-FFF2-40B4-BE49-F238E27FC236}">
                <a16:creationId xmlns:a16="http://schemas.microsoft.com/office/drawing/2014/main" id="{CD956176-F069-3820-2EA6-5278EF926C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549034" y="6277994"/>
            <a:ext cx="642172" cy="579561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  <a:extLst>
              <a:ext uri="{FF2B5EF4-FFF2-40B4-BE49-F238E27FC236}">
                <a16:creationId xmlns:a16="http://schemas.microsoft.com/office/drawing/2014/main" id="{ADE5B274-D0AD-F325-2AE6-0EB7A56B7A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346" y="1401829"/>
            <a:ext cx="1987209" cy="2797944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402EBF2B-1863-B8DB-FFD5-68F01ECF85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43563" y="1388757"/>
            <a:ext cx="2206657" cy="2901570"/>
          </a:xfrm>
          <a:prstGeom prst="rect">
            <a:avLst/>
          </a:prstGeom>
        </p:spPr>
      </p:pic>
      <p:pic>
        <p:nvPicPr>
          <p:cNvPr id="41" name="Picture 40">
            <a:hlinkClick r:id="rId18" action="ppaction://hlinksldjump"/>
            <a:extLst>
              <a:ext uri="{FF2B5EF4-FFF2-40B4-BE49-F238E27FC236}">
                <a16:creationId xmlns:a16="http://schemas.microsoft.com/office/drawing/2014/main" id="{D4EE69CE-D1CE-5686-8013-01ED01CD5C1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80150" y="1550919"/>
            <a:ext cx="1298392" cy="3200260"/>
          </a:xfrm>
          <a:prstGeom prst="rect">
            <a:avLst/>
          </a:prstGeom>
        </p:spPr>
      </p:pic>
      <p:pic>
        <p:nvPicPr>
          <p:cNvPr id="42" name="Picture 41">
            <a:hlinkClick r:id="rId20" action="ppaction://hlinksldjump"/>
            <a:extLst>
              <a:ext uri="{FF2B5EF4-FFF2-40B4-BE49-F238E27FC236}">
                <a16:creationId xmlns:a16="http://schemas.microsoft.com/office/drawing/2014/main" id="{8C1F1CA4-4257-DE23-FD53-3164005957A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16230" y="3582925"/>
            <a:ext cx="1987209" cy="2858900"/>
          </a:xfrm>
          <a:prstGeom prst="rect">
            <a:avLst/>
          </a:prstGeom>
        </p:spPr>
      </p:pic>
      <p:pic>
        <p:nvPicPr>
          <p:cNvPr id="43" name="Picture 42">
            <a:hlinkClick r:id="rId22" action="ppaction://hlinksldjump"/>
            <a:extLst>
              <a:ext uri="{FF2B5EF4-FFF2-40B4-BE49-F238E27FC236}">
                <a16:creationId xmlns:a16="http://schemas.microsoft.com/office/drawing/2014/main" id="{0AC8F2A6-C9E0-FB9E-77DC-5C6D3834989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90344" y="3558543"/>
            <a:ext cx="1987209" cy="2883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4AE4E7-4A69-D84E-1B4D-456329BBED5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-1897"/>
            <a:ext cx="580675" cy="64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418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8" r="5935" b="68133"/>
          <a:stretch/>
        </p:blipFill>
        <p:spPr>
          <a:xfrm>
            <a:off x="794" y="4849584"/>
            <a:ext cx="12190413" cy="20079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1460" y="726579"/>
            <a:ext cx="683647" cy="5190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98112" y="1143300"/>
            <a:ext cx="611597" cy="417415"/>
          </a:xfrm>
          <a:prstGeom prst="rect">
            <a:avLst/>
          </a:prstGeom>
        </p:spPr>
      </p:pic>
      <p:sp>
        <p:nvSpPr>
          <p:cNvPr id="2" name="Câu hỏi">
            <a:extLst>
              <a:ext uri="{FF2B5EF4-FFF2-40B4-BE49-F238E27FC236}">
                <a16:creationId xmlns:a16="http://schemas.microsoft.com/office/drawing/2014/main" id="{021C9379-6509-FDEA-EFE1-90C8E93CD50B}"/>
              </a:ext>
            </a:extLst>
          </p:cNvPr>
          <p:cNvSpPr/>
          <p:nvPr/>
        </p:nvSpPr>
        <p:spPr>
          <a:xfrm>
            <a:off x="1215218" y="229019"/>
            <a:ext cx="9761566" cy="1407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Câu hỏi </a:t>
            </a: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1: </a:t>
            </a:r>
          </a:p>
          <a:p>
            <a:pPr marL="0" marR="0" lvl="0" indent="0" algn="ctr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án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fr-FR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A772D10F-95E6-557C-6D4C-48D5EA254587}"/>
              </a:ext>
            </a:extLst>
          </p:cNvPr>
          <p:cNvSpPr/>
          <p:nvPr/>
        </p:nvSpPr>
        <p:spPr>
          <a:xfrm>
            <a:off x="1215213" y="5153526"/>
            <a:ext cx="9761564" cy="8956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buClrTx/>
              <a:defRPr/>
            </a:pPr>
            <a:r>
              <a:rPr lang="en-US" sz="2200" kern="1200" noProof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D. Cả A, B, C đều đúng.</a:t>
            </a:r>
            <a:endParaRPr lang="vi-VN" sz="2200" kern="12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AC39A785-BE48-4B01-4400-A32F1ABBDE6F}"/>
              </a:ext>
            </a:extLst>
          </p:cNvPr>
          <p:cNvSpPr/>
          <p:nvPr/>
        </p:nvSpPr>
        <p:spPr>
          <a:xfrm>
            <a:off x="1215213" y="2958780"/>
            <a:ext cx="9761565" cy="8956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buClrTx/>
              <a:defRPr/>
            </a:pPr>
            <a:r>
              <a:rPr lang="en-US" sz="2200" kern="1200" noProof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B.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thang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200" kern="1200" noProof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200" kern="1200" noProof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4725B4C1-D2C4-B213-BF17-48BCA5820850}"/>
              </a:ext>
            </a:extLst>
          </p:cNvPr>
          <p:cNvSpPr/>
          <p:nvPr/>
        </p:nvSpPr>
        <p:spPr>
          <a:xfrm>
            <a:off x="1215213" y="4056153"/>
            <a:ext cx="9761565" cy="8956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buClrTx/>
              <a:defRPr/>
            </a:pPr>
            <a:r>
              <a:rPr lang="en-US" sz="2200" kern="1200" noProof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C.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thang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chéo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200" kern="1200" noProof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endParaRPr lang="vi-VN" sz="2200" kern="1200" noProof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D2B54CA3-9A19-A4CF-35BE-3EF51C810C6E}"/>
              </a:ext>
            </a:extLst>
          </p:cNvPr>
          <p:cNvSpPr/>
          <p:nvPr/>
        </p:nvSpPr>
        <p:spPr>
          <a:xfrm>
            <a:off x="1215214" y="1849651"/>
            <a:ext cx="9761565" cy="8956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67"/>
              </a:spcAft>
            </a:pPr>
            <a:r>
              <a:rPr lang="en-US" sz="2200" kern="1200" noProof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A.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thang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thang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kề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0765" y="5429580"/>
            <a:ext cx="1640442" cy="149293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2" y="4714645"/>
            <a:ext cx="969667" cy="214291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41632" y="6181456"/>
            <a:ext cx="933602" cy="664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8ED2C5-E233-10A4-3263-98E1402C30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1897"/>
            <a:ext cx="580675" cy="648245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6F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8" r="5935" b="68133"/>
          <a:stretch/>
        </p:blipFill>
        <p:spPr>
          <a:xfrm>
            <a:off x="794" y="4849584"/>
            <a:ext cx="12190413" cy="20079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1460" y="726579"/>
            <a:ext cx="683647" cy="5190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98112" y="1143300"/>
            <a:ext cx="611597" cy="417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1215218" y="419427"/>
                <a:ext cx="9761566" cy="199479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286">
                  <a:lnSpc>
                    <a:spcPct val="150000"/>
                  </a:lnSpc>
                  <a:buClrTx/>
                  <a:defRPr/>
                </a:pPr>
                <a:r>
                  <a:rPr kumimoji="0" lang="vi-VN" sz="25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5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  <a:sym typeface="Arial"/>
                  </a:rPr>
                  <a:t>2: </a:t>
                </a:r>
                <a:r>
                  <a:rPr lang="pt-BR" sz="2500" dirty="0">
                    <a:solidFill>
                      <a:schemeClr val="tx1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pt-BR" sz="2500" dirty="0">
                    <a:solidFill>
                      <a:schemeClr val="tx1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</a:rPr>
                  <a:t> cân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2500" dirty="0">
                    <a:solidFill>
                      <a:schemeClr val="tx1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</a:rPr>
                  <a:t>. 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pt-BR" sz="25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25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500" dirty="0">
                    <a:solidFill>
                      <a:schemeClr val="tx1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</a:rPr>
                  <a:t>theo thứ tự thuộc các cạnh bên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pt-BR" sz="25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5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25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500" dirty="0">
                    <a:solidFill>
                      <a:schemeClr val="tx1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</a:rPr>
                  <a:t>sao 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5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pt-BR" sz="2500" i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5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AE</m:t>
                    </m:r>
                  </m:oMath>
                </a14:m>
                <a:r>
                  <a:rPr lang="pt-BR" sz="2500" dirty="0">
                    <a:solidFill>
                      <a:schemeClr val="tx1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</a:rPr>
                  <a:t>.</a:t>
                </a:r>
                <a:r>
                  <a:rPr lang="vi-VN" sz="2500" dirty="0">
                    <a:solidFill>
                      <a:schemeClr val="tx1"/>
                    </a:solidFill>
                    <a:latin typeface="UTM Avo" panose="02040603050506020204" pitchFamily="18"/>
                    <a:ea typeface="Times New Roman" panose="02020603050405020304" pitchFamily="18" charset="0"/>
                  </a:rPr>
                  <a:t> </a:t>
                </a:r>
                <a:endParaRPr lang="en-US" sz="2500" dirty="0">
                  <a:solidFill>
                    <a:schemeClr val="tx1"/>
                  </a:solidFill>
                  <a:latin typeface="UTM Avo" panose="02040603050506020204" pitchFamily="18"/>
                  <a:ea typeface="Times New Roman" panose="02020603050405020304" pitchFamily="18" charset="0"/>
                </a:endParaRPr>
              </a:p>
              <a:p>
                <a:pPr lvl="0" algn="ctr" defTabSz="914286">
                  <a:lnSpc>
                    <a:spcPct val="150000"/>
                  </a:lnSpc>
                  <a:buClrTx/>
                  <a:defRPr/>
                </a:pPr>
                <a:r>
                  <a:rPr lang="vi-VN" sz="2500" dirty="0">
                    <a:solidFill>
                      <a:schemeClr val="tx1"/>
                    </a:solidFill>
                    <a:latin typeface="UTM Avo" panose="02040603050506020204" pitchFamily="18"/>
                    <a:ea typeface="Times New Roman" panose="02020603050405020304" pitchFamily="18" charset="0"/>
                  </a:rPr>
                  <a:t>Tứ giác</a:t>
                </a:r>
                <a14:m>
                  <m:oMath xmlns:m="http://schemas.openxmlformats.org/officeDocument/2006/math">
                    <m:r>
                      <a:rPr lang="en-US" sz="2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 b="0" i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BDEC</m:t>
                    </m:r>
                    <m:r>
                      <m:rPr>
                        <m:nor/>
                      </m:rPr>
                      <a:rPr lang="en-US" sz="2500" b="0" i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500" dirty="0">
                    <a:solidFill>
                      <a:schemeClr val="tx1"/>
                    </a:solidFill>
                    <a:latin typeface="UTM Avo" panose="02040603050506020204" pitchFamily="18"/>
                    <a:ea typeface="Times New Roman" panose="02020603050405020304" pitchFamily="18" charset="0"/>
                  </a:rPr>
                  <a:t>là hình gì?</a:t>
                </a:r>
                <a:endParaRPr kumimoji="0" lang="vi-VN" sz="2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18" y="419427"/>
                <a:ext cx="9761566" cy="1994795"/>
              </a:xfrm>
              <a:prstGeom prst="roundRect">
                <a:avLst/>
              </a:prstGeom>
              <a:blipFill>
                <a:blip r:embed="rId8"/>
                <a:stretch>
                  <a:fillRect r="-874" b="-3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0765" y="5429580"/>
            <a:ext cx="1640442" cy="149293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2" y="4714645"/>
            <a:ext cx="969667" cy="214291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41632" y="6181456"/>
            <a:ext cx="933602" cy="664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82CBC5-7588-371E-1F05-FA15A224E7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1897"/>
            <a:ext cx="580675" cy="6482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D9C22E97-F5B9-25F7-D601-7BE0BD2B41D5}"/>
              </a:ext>
            </a:extLst>
          </p:cNvPr>
          <p:cNvSpPr/>
          <p:nvPr/>
        </p:nvSpPr>
        <p:spPr>
          <a:xfrm>
            <a:off x="6442317" y="2718980"/>
            <a:ext cx="4534466" cy="1329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86">
              <a:buClrTx/>
              <a:defRPr/>
            </a:pPr>
            <a:r>
              <a:rPr kumimoji="0" lang="en-US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C.</a:t>
            </a:r>
            <a:r>
              <a:rPr lang="en-US" sz="25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Hình thang cân.</a:t>
            </a:r>
            <a:endParaRPr kumimoji="0" lang="vi-VN" sz="2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Đáp án sai 1">
            <a:extLst>
              <a:ext uri="{FF2B5EF4-FFF2-40B4-BE49-F238E27FC236}">
                <a16:creationId xmlns:a16="http://schemas.microsoft.com/office/drawing/2014/main" id="{06304914-7FA1-5EE6-0A9C-74E9AA3AAEFD}"/>
              </a:ext>
            </a:extLst>
          </p:cNvPr>
          <p:cNvSpPr/>
          <p:nvPr/>
        </p:nvSpPr>
        <p:spPr>
          <a:xfrm>
            <a:off x="1215215" y="4353601"/>
            <a:ext cx="4534466" cy="1329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86">
              <a:buClrTx/>
              <a:defRPr/>
            </a:pPr>
            <a:r>
              <a:rPr kumimoji="0" lang="en-US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B. </a:t>
            </a:r>
            <a:r>
              <a:rPr lang="en-US" sz="25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Hình thang vuông.</a:t>
            </a:r>
            <a:endParaRPr kumimoji="0" lang="vi-VN" sz="2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Đáp án sai 2">
            <a:extLst>
              <a:ext uri="{FF2B5EF4-FFF2-40B4-BE49-F238E27FC236}">
                <a16:creationId xmlns:a16="http://schemas.microsoft.com/office/drawing/2014/main" id="{C3212DCF-BCD5-94A8-6077-39AD08930E86}"/>
              </a:ext>
            </a:extLst>
          </p:cNvPr>
          <p:cNvSpPr/>
          <p:nvPr/>
        </p:nvSpPr>
        <p:spPr>
          <a:xfrm>
            <a:off x="1215215" y="2718980"/>
            <a:ext cx="4534466" cy="1329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86">
              <a:buClrTx/>
              <a:defRPr/>
            </a:pPr>
            <a:r>
              <a:rPr kumimoji="0" lang="en-US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A. </a:t>
            </a:r>
            <a:r>
              <a:rPr lang="en-US" sz="25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Hình thang.</a:t>
            </a:r>
            <a:endParaRPr kumimoji="0" lang="vi-VN" sz="2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Đáp án sai 3">
            <a:extLst>
              <a:ext uri="{FF2B5EF4-FFF2-40B4-BE49-F238E27FC236}">
                <a16:creationId xmlns:a16="http://schemas.microsoft.com/office/drawing/2014/main" id="{F2984C52-0DF0-081A-49CF-EC96DCEB48F3}"/>
              </a:ext>
            </a:extLst>
          </p:cNvPr>
          <p:cNvSpPr/>
          <p:nvPr/>
        </p:nvSpPr>
        <p:spPr>
          <a:xfrm>
            <a:off x="6442317" y="4353600"/>
            <a:ext cx="4534466" cy="1329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86">
              <a:buClrTx/>
              <a:defRPr/>
            </a:pPr>
            <a:r>
              <a:rPr kumimoji="0" lang="en-US" sz="25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D.</a:t>
            </a:r>
            <a:r>
              <a:rPr lang="en-US" sz="25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Cả A, B, C đều sai.</a:t>
            </a:r>
            <a:endParaRPr kumimoji="0" lang="vi-VN" sz="2500" b="0" i="0" u="none" strike="noStrike" kern="1200" cap="none" spc="0" normalizeH="0" baseline="3000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7289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6F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8" r="5935" b="68133"/>
          <a:stretch/>
        </p:blipFill>
        <p:spPr>
          <a:xfrm>
            <a:off x="794" y="4849584"/>
            <a:ext cx="12190413" cy="20079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1460" y="726579"/>
            <a:ext cx="683647" cy="5190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98112" y="1143300"/>
            <a:ext cx="611597" cy="417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1215218" y="419427"/>
                <a:ext cx="9761566" cy="199479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286">
                  <a:lnSpc>
                    <a:spcPct val="150000"/>
                  </a:lnSpc>
                  <a:buClrTx/>
                  <a:defRPr/>
                </a:pPr>
                <a:r>
                  <a:rPr kumimoji="0" lang="vi-VN" sz="2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  <a:sym typeface="Arial"/>
                  </a:rPr>
                  <a:t>3: 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600" i="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 defTabSz="914286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fr-FR" sz="2600" i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fr-FR" sz="2600" i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600" i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  <m:r>
                      <m:rPr>
                        <m:nor/>
                      </m:rPr>
                      <a:rPr lang="fr-FR" sz="2600" i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600" i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2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lvl="0" algn="ctr" defTabSz="914286">
                  <a:lnSpc>
                    <a:spcPct val="150000"/>
                  </a:lnSpc>
                  <a:buClrTx/>
                  <a:defRPr/>
                </a:pP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</a:t>
                </a:r>
                <a:endParaRPr kumimoji="0" lang="en-US" sz="26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18" y="419427"/>
                <a:ext cx="9761566" cy="1994795"/>
              </a:xfrm>
              <a:prstGeom prst="roundRect">
                <a:avLst/>
              </a:prstGeom>
              <a:blipFill>
                <a:blip r:embed="rId8"/>
                <a:stretch>
                  <a:fillRect b="-39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0765" y="5429580"/>
            <a:ext cx="1640442" cy="149293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2" y="4714645"/>
            <a:ext cx="969667" cy="214291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41632" y="6181456"/>
            <a:ext cx="933602" cy="664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905394-A88B-00D6-419A-2FBAE44BF1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1897"/>
            <a:ext cx="580675" cy="648245"/>
          </a:xfrm>
          <a:prstGeom prst="rect">
            <a:avLst/>
          </a:prstGeom>
        </p:spPr>
      </p:pic>
      <p:sp>
        <p:nvSpPr>
          <p:cNvPr id="12" name="Đáp án đúng">
            <a:extLst>
              <a:ext uri="{FF2B5EF4-FFF2-40B4-BE49-F238E27FC236}">
                <a16:creationId xmlns:a16="http://schemas.microsoft.com/office/drawing/2014/main" id="{40F8A569-898C-1DC7-34EF-681DB530B817}"/>
              </a:ext>
            </a:extLst>
          </p:cNvPr>
          <p:cNvSpPr/>
          <p:nvPr/>
        </p:nvSpPr>
        <p:spPr>
          <a:xfrm>
            <a:off x="1215215" y="4353600"/>
            <a:ext cx="4534466" cy="1329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buClrTx/>
              <a:defRPr/>
            </a:pPr>
            <a:r>
              <a:rPr lang="en-US" sz="26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16 cm.</a:t>
            </a:r>
            <a:endParaRPr lang="vi-VN" sz="2600" kern="12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3" name="Đáp án sai 1">
            <a:extLst>
              <a:ext uri="{FF2B5EF4-FFF2-40B4-BE49-F238E27FC236}">
                <a16:creationId xmlns:a16="http://schemas.microsoft.com/office/drawing/2014/main" id="{5D436FAE-D2C9-2C66-9B02-506028A010EB}"/>
              </a:ext>
            </a:extLst>
          </p:cNvPr>
          <p:cNvSpPr/>
          <p:nvPr/>
        </p:nvSpPr>
        <p:spPr>
          <a:xfrm>
            <a:off x="6442317" y="2718979"/>
            <a:ext cx="4534466" cy="1329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buClrTx/>
              <a:defRPr/>
            </a:pPr>
            <a:r>
              <a:rPr lang="en-US" sz="26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18 cm. </a:t>
            </a:r>
            <a:endParaRPr lang="vi-VN" sz="2600" kern="12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Đáp án sai 2">
            <a:extLst>
              <a:ext uri="{FF2B5EF4-FFF2-40B4-BE49-F238E27FC236}">
                <a16:creationId xmlns:a16="http://schemas.microsoft.com/office/drawing/2014/main" id="{6F7AFF60-FDED-3BBE-7148-EECB9F303B3F}"/>
              </a:ext>
            </a:extLst>
          </p:cNvPr>
          <p:cNvSpPr/>
          <p:nvPr/>
        </p:nvSpPr>
        <p:spPr>
          <a:xfrm>
            <a:off x="1215215" y="2718980"/>
            <a:ext cx="4534466" cy="1329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86">
              <a:buClrTx/>
              <a:defRPr/>
            </a:pP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A. </a:t>
            </a:r>
            <a:r>
              <a:rPr lang="en-US" sz="26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12 cm.</a:t>
            </a:r>
            <a:endParaRPr kumimoji="0" lang="vi-VN" sz="2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Đáp án sai 3">
            <a:extLst>
              <a:ext uri="{FF2B5EF4-FFF2-40B4-BE49-F238E27FC236}">
                <a16:creationId xmlns:a16="http://schemas.microsoft.com/office/drawing/2014/main" id="{2999C051-328D-AF67-8C05-62BC0E22A5B1}"/>
              </a:ext>
            </a:extLst>
          </p:cNvPr>
          <p:cNvSpPr/>
          <p:nvPr/>
        </p:nvSpPr>
        <p:spPr>
          <a:xfrm>
            <a:off x="6442317" y="4353600"/>
            <a:ext cx="4534466" cy="1329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Tx/>
              <a:defRPr/>
            </a:pPr>
            <a:r>
              <a:rPr lang="en-US" sz="26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20 cm.</a:t>
            </a:r>
            <a:endParaRPr lang="vi-VN" sz="2600" kern="12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430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6F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8" r="5935" b="68133"/>
          <a:stretch/>
        </p:blipFill>
        <p:spPr>
          <a:xfrm>
            <a:off x="794" y="4849584"/>
            <a:ext cx="12190413" cy="20079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1460" y="726579"/>
            <a:ext cx="683647" cy="5190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98112" y="1143300"/>
            <a:ext cx="611597" cy="417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1215218" y="419427"/>
                <a:ext cx="9761566" cy="199479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  <a:sym typeface="Arial"/>
                  </a:rPr>
                  <a:t>4</a:t>
                </a:r>
                <a:r>
                  <a:rPr kumimoji="0" lang="en-US" sz="2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: 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600" i="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286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fr-FR" sz="2600" i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fr-FR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fr-FR" sz="2600" i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fr-FR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fr-FR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 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fr-FR" sz="2600" i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600" i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 sz="2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ctr" defTabSz="914286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fr-FR" sz="26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6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endParaRPr kumimoji="0" lang="en-US" sz="26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18" y="419427"/>
                <a:ext cx="9761566" cy="1994795"/>
              </a:xfrm>
              <a:prstGeom prst="roundRect">
                <a:avLst/>
              </a:prstGeom>
              <a:blipFill>
                <a:blip r:embed="rId8"/>
                <a:stretch>
                  <a:fillRect b="-24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0765" y="5429580"/>
            <a:ext cx="1640442" cy="149293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2" y="4714645"/>
            <a:ext cx="969667" cy="214291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41632" y="6181456"/>
            <a:ext cx="933602" cy="664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B43C80-CB3F-0F96-E35F-596D0F3C1F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1897"/>
            <a:ext cx="580675" cy="648245"/>
          </a:xfrm>
          <a:prstGeom prst="rect">
            <a:avLst/>
          </a:prstGeom>
        </p:spPr>
      </p:pic>
      <p:sp>
        <p:nvSpPr>
          <p:cNvPr id="12" name="Đáp án đúng">
            <a:extLst>
              <a:ext uri="{FF2B5EF4-FFF2-40B4-BE49-F238E27FC236}">
                <a16:creationId xmlns:a16="http://schemas.microsoft.com/office/drawing/2014/main" id="{B88E3B5C-14D6-1CD0-9170-D9100B1A5D46}"/>
              </a:ext>
            </a:extLst>
          </p:cNvPr>
          <p:cNvSpPr/>
          <p:nvPr/>
        </p:nvSpPr>
        <p:spPr>
          <a:xfrm>
            <a:off x="1215216" y="2810246"/>
            <a:ext cx="4534466" cy="1329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09">
              <a:lnSpc>
                <a:spcPct val="150000"/>
              </a:lnSpc>
              <a:spcAft>
                <a:spcPts val="1067"/>
              </a:spcAft>
            </a:pP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A. </a:t>
            </a:r>
            <a:r>
              <a:rPr lang="en-US" sz="26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13 cm.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Đáp án sai 1">
            <a:extLst>
              <a:ext uri="{FF2B5EF4-FFF2-40B4-BE49-F238E27FC236}">
                <a16:creationId xmlns:a16="http://schemas.microsoft.com/office/drawing/2014/main" id="{6F003BA7-D640-9494-28DA-E91F604F686B}"/>
              </a:ext>
            </a:extLst>
          </p:cNvPr>
          <p:cNvSpPr/>
          <p:nvPr/>
        </p:nvSpPr>
        <p:spPr>
          <a:xfrm>
            <a:off x="1215216" y="4353602"/>
            <a:ext cx="4534466" cy="1329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86">
              <a:buClrTx/>
              <a:defRPr/>
            </a:pP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B. </a:t>
            </a:r>
            <a:r>
              <a:rPr lang="en-US" sz="2600" kern="1200" noProof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10 cm.</a:t>
            </a:r>
            <a:endParaRPr kumimoji="0" lang="vi-VN" sz="2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2">
            <a:extLst>
              <a:ext uri="{FF2B5EF4-FFF2-40B4-BE49-F238E27FC236}">
                <a16:creationId xmlns:a16="http://schemas.microsoft.com/office/drawing/2014/main" id="{CA063F1D-D7A7-62E4-22E1-15FBDF945EAC}"/>
              </a:ext>
            </a:extLst>
          </p:cNvPr>
          <p:cNvSpPr/>
          <p:nvPr/>
        </p:nvSpPr>
        <p:spPr>
          <a:xfrm>
            <a:off x="6442319" y="2810246"/>
            <a:ext cx="4534466" cy="1329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86">
              <a:buClrTx/>
              <a:defRPr/>
            </a:pP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C.</a:t>
            </a:r>
            <a:r>
              <a:rPr kumimoji="0" lang="en-US" sz="2600" b="0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sz="26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12 cm.</a:t>
            </a:r>
            <a:endParaRPr kumimoji="0" lang="vi-VN" sz="2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Đáp án sai 3">
            <a:extLst>
              <a:ext uri="{FF2B5EF4-FFF2-40B4-BE49-F238E27FC236}">
                <a16:creationId xmlns:a16="http://schemas.microsoft.com/office/drawing/2014/main" id="{3DDCBDC5-DE57-F71A-DDD2-644E7C775FBD}"/>
              </a:ext>
            </a:extLst>
          </p:cNvPr>
          <p:cNvSpPr/>
          <p:nvPr/>
        </p:nvSpPr>
        <p:spPr>
          <a:xfrm>
            <a:off x="6442318" y="4353602"/>
            <a:ext cx="4534466" cy="1329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86">
              <a:buClrTx/>
              <a:defRPr/>
            </a:pP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D. </a:t>
            </a:r>
            <a:r>
              <a:rPr lang="en-US" sz="26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8 cm.</a:t>
            </a:r>
            <a:endParaRPr kumimoji="0" lang="vi-VN" sz="2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71690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6F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8" r="5935" b="68133"/>
          <a:stretch/>
        </p:blipFill>
        <p:spPr>
          <a:xfrm>
            <a:off x="794" y="4849584"/>
            <a:ext cx="12190413" cy="20079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1460" y="726579"/>
            <a:ext cx="683647" cy="5190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98112" y="1143300"/>
            <a:ext cx="611597" cy="417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1215215" y="280799"/>
                <a:ext cx="9761569" cy="1950470"/>
              </a:xfrm>
              <a:prstGeom prst="roundRect">
                <a:avLst>
                  <a:gd name="adj" fmla="val 159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  <a:sym typeface="Arial"/>
                  </a:rPr>
                  <a:t>5: 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  <m:r>
                      <m:rPr>
                        <m:nor/>
                      </m:rPr>
                      <a:rPr lang="fr-FR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fr-FR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fr-FR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chéo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khẳng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fr-FR" sz="2400" b="1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fr-FR" sz="2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15" y="280799"/>
                <a:ext cx="9761569" cy="1950470"/>
              </a:xfrm>
              <a:prstGeom prst="roundRect">
                <a:avLst>
                  <a:gd name="adj" fmla="val 15975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2" y="4714645"/>
            <a:ext cx="969667" cy="214291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41632" y="6181456"/>
            <a:ext cx="933602" cy="664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F34AF9-FCBB-16DA-9715-ADE454ED07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897"/>
            <a:ext cx="580675" cy="6482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đúng">
                <a:extLst>
                  <a:ext uri="{FF2B5EF4-FFF2-40B4-BE49-F238E27FC236}">
                    <a16:creationId xmlns:a16="http://schemas.microsoft.com/office/drawing/2014/main" id="{FAD49744-8767-FE8E-17D1-094F79B5CA93}"/>
                  </a:ext>
                </a:extLst>
              </p:cNvPr>
              <p:cNvSpPr/>
              <p:nvPr/>
            </p:nvSpPr>
            <p:spPr>
              <a:xfrm>
                <a:off x="1215215" y="2395539"/>
                <a:ext cx="9761568" cy="82779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Aft>
                    <a:spcPts val="1067"/>
                  </a:spcAft>
                </a:pPr>
                <a:r>
                  <a:rPr lang="en-US" sz="2400" kern="1200" noProof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A.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KI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Đáp án đúng">
                <a:extLst>
                  <a:ext uri="{FF2B5EF4-FFF2-40B4-BE49-F238E27FC236}">
                    <a16:creationId xmlns:a16="http://schemas.microsoft.com/office/drawing/2014/main" id="{FAD49744-8767-FE8E-17D1-094F79B5C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15" y="2395539"/>
                <a:ext cx="9761568" cy="827795"/>
              </a:xfrm>
              <a:prstGeom prst="roundRect">
                <a:avLst/>
              </a:prstGeom>
              <a:blipFill>
                <a:blip r:embed="rId12"/>
                <a:stretch>
                  <a:fillRect l="-562" b="-7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sai 1">
                <a:extLst>
                  <a:ext uri="{FF2B5EF4-FFF2-40B4-BE49-F238E27FC236}">
                    <a16:creationId xmlns:a16="http://schemas.microsoft.com/office/drawing/2014/main" id="{3A81FCD2-CA3E-BB7A-4DEA-6FB2761FB280}"/>
                  </a:ext>
                </a:extLst>
              </p:cNvPr>
              <p:cNvSpPr/>
              <p:nvPr/>
            </p:nvSpPr>
            <p:spPr>
              <a:xfrm>
                <a:off x="1215215" y="3387604"/>
                <a:ext cx="9761567" cy="82779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377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KI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en-US" sz="2400" kern="1200" noProof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.</a:t>
                </a:r>
                <a:endParaRPr lang="vi-VN" sz="2400" kern="1200" noProof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Đáp án sai 1">
                <a:extLst>
                  <a:ext uri="{FF2B5EF4-FFF2-40B4-BE49-F238E27FC236}">
                    <a16:creationId xmlns:a16="http://schemas.microsoft.com/office/drawing/2014/main" id="{3A81FCD2-CA3E-BB7A-4DEA-6FB2761FB2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15" y="3387604"/>
                <a:ext cx="9761567" cy="827795"/>
              </a:xfrm>
              <a:prstGeom prst="roundRect">
                <a:avLst/>
              </a:prstGeom>
              <a:blipFill>
                <a:blip r:embed="rId13"/>
                <a:stretch>
                  <a:fillRect l="-562" t="-6618" r="-499" b="-15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sai 2">
                <a:extLst>
                  <a:ext uri="{FF2B5EF4-FFF2-40B4-BE49-F238E27FC236}">
                    <a16:creationId xmlns:a16="http://schemas.microsoft.com/office/drawing/2014/main" id="{7B6D6AC6-00B3-8945-A126-4F4A195165DE}"/>
                  </a:ext>
                </a:extLst>
              </p:cNvPr>
              <p:cNvSpPr/>
              <p:nvPr/>
            </p:nvSpPr>
            <p:spPr>
              <a:xfrm>
                <a:off x="1215214" y="5370076"/>
                <a:ext cx="9761321" cy="82779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377">
                  <a:buClrTx/>
                  <a:defRPr/>
                </a:pPr>
                <a:r>
                  <a:rPr lang="en-US" sz="2400" kern="1200" noProof="1">
                    <a:solidFill>
                      <a:srgbClr val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KI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sai 2">
                <a:extLst>
                  <a:ext uri="{FF2B5EF4-FFF2-40B4-BE49-F238E27FC236}">
                    <a16:creationId xmlns:a16="http://schemas.microsoft.com/office/drawing/2014/main" id="{7B6D6AC6-00B3-8945-A126-4F4A195165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14" y="5370076"/>
                <a:ext cx="9761321" cy="827795"/>
              </a:xfrm>
              <a:prstGeom prst="roundRect">
                <a:avLst/>
              </a:prstGeom>
              <a:blipFill>
                <a:blip r:embed="rId14"/>
                <a:stretch>
                  <a:fillRect l="-5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Đáp án sai 3">
                <a:extLst>
                  <a:ext uri="{FF2B5EF4-FFF2-40B4-BE49-F238E27FC236}">
                    <a16:creationId xmlns:a16="http://schemas.microsoft.com/office/drawing/2014/main" id="{C6D5B24A-AFD6-7F55-47ED-D942019CE238}"/>
                  </a:ext>
                </a:extLst>
              </p:cNvPr>
              <p:cNvSpPr/>
              <p:nvPr/>
            </p:nvSpPr>
            <p:spPr>
              <a:xfrm>
                <a:off x="1215461" y="4379669"/>
                <a:ext cx="9761321" cy="82779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377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C.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KI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400" kern="1200" noProof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.</a:t>
                </a:r>
                <a:endParaRPr lang="vi-VN" sz="2400" kern="1200" noProof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Đáp án sai 3">
                <a:extLst>
                  <a:ext uri="{FF2B5EF4-FFF2-40B4-BE49-F238E27FC236}">
                    <a16:creationId xmlns:a16="http://schemas.microsoft.com/office/drawing/2014/main" id="{C6D5B24A-AFD6-7F55-47ED-D942019CE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461" y="4379669"/>
                <a:ext cx="9761321" cy="827795"/>
              </a:xfrm>
              <a:prstGeom prst="roundRect">
                <a:avLst/>
              </a:prstGeom>
              <a:blipFill>
                <a:blip r:embed="rId15"/>
                <a:stretch>
                  <a:fillRect l="-499" t="-5882" r="-562" b="-161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D30A7D85-0ABE-9DCC-C7F7-BA5F4C2D2F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50765" y="5429580"/>
            <a:ext cx="1640442" cy="149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451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6F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0;p2">
            <a:extLst>
              <a:ext uri="{FF2B5EF4-FFF2-40B4-BE49-F238E27FC236}">
                <a16:creationId xmlns:a16="http://schemas.microsoft.com/office/drawing/2014/main" id="{3112AE77-A430-1FF1-37E6-4D9B5ECAFC62}"/>
              </a:ext>
            </a:extLst>
          </p:cNvPr>
          <p:cNvGrpSpPr/>
          <p:nvPr/>
        </p:nvGrpSpPr>
        <p:grpSpPr>
          <a:xfrm>
            <a:off x="4727728" y="2864135"/>
            <a:ext cx="2736543" cy="1674349"/>
            <a:chOff x="309541" y="967667"/>
            <a:chExt cx="2878585" cy="1674349"/>
          </a:xfrm>
        </p:grpSpPr>
        <p:pic>
          <p:nvPicPr>
            <p:cNvPr id="3" name="Google Shape;171;p2">
              <a:hlinkClick r:id="rId4"/>
              <a:extLst>
                <a:ext uri="{FF2B5EF4-FFF2-40B4-BE49-F238E27FC236}">
                  <a16:creationId xmlns:a16="http://schemas.microsoft.com/office/drawing/2014/main" id="{65F956D5-2FD3-4E67-6F62-4C8FC3DB9C9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72;p2">
              <a:extLst>
                <a:ext uri="{FF2B5EF4-FFF2-40B4-BE49-F238E27FC236}">
                  <a16:creationId xmlns:a16="http://schemas.microsoft.com/office/drawing/2014/main" id="{C56323EC-7C49-7A2A-E103-6DA88D220EC8}"/>
                </a:ext>
              </a:extLst>
            </p:cNvPr>
            <p:cNvSpPr txBox="1"/>
            <p:nvPr/>
          </p:nvSpPr>
          <p:spPr>
            <a:xfrm>
              <a:off x="309541" y="967667"/>
              <a:ext cx="28785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Ấn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để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đến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trang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sách</a:t>
              </a:r>
              <a:endParaRPr dirty="0">
                <a:latin typeface="UTM Avo" panose="02040603050506020204" pitchFamily="18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8" r="5935" b="68133"/>
          <a:stretch/>
        </p:blipFill>
        <p:spPr>
          <a:xfrm>
            <a:off x="794" y="4849584"/>
            <a:ext cx="12190413" cy="20079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1460" y="726579"/>
            <a:ext cx="683647" cy="5190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98112" y="1143300"/>
            <a:ext cx="611597" cy="417415"/>
          </a:xfrm>
          <a:prstGeom prst="rect">
            <a:avLst/>
          </a:prstGeom>
        </p:spPr>
      </p:pic>
      <p:sp>
        <p:nvSpPr>
          <p:cNvPr id="2" name="Câu hỏi">
            <a:extLst>
              <a:ext uri="{FF2B5EF4-FFF2-40B4-BE49-F238E27FC236}">
                <a16:creationId xmlns:a16="http://schemas.microsoft.com/office/drawing/2014/main" id="{021C9379-6509-FDEA-EFE1-90C8E93CD50B}"/>
              </a:ext>
            </a:extLst>
          </p:cNvPr>
          <p:cNvSpPr/>
          <p:nvPr/>
        </p:nvSpPr>
        <p:spPr>
          <a:xfrm>
            <a:off x="1215218" y="229019"/>
            <a:ext cx="9761566" cy="1464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Câu hỏi </a:t>
            </a:r>
            <a:r>
              <a:rPr kumimoji="0" lang="en-US" sz="25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1: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Hình thang cân có</a:t>
            </a:r>
            <a:endParaRPr kumimoji="0" lang="vi-VN" sz="2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A772D10F-95E6-557C-6D4C-48D5EA254587}"/>
              </a:ext>
            </a:extLst>
          </p:cNvPr>
          <p:cNvSpPr/>
          <p:nvPr/>
        </p:nvSpPr>
        <p:spPr>
          <a:xfrm>
            <a:off x="1215212" y="5151392"/>
            <a:ext cx="9761563" cy="892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  <a:defRPr/>
            </a:pPr>
            <a:r>
              <a:rPr lang="en-US" sz="2500" kern="1200" noProof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D. Hai góc kề một đáy bằng nhau.</a:t>
            </a:r>
            <a:endParaRPr lang="vi-VN" sz="2500" kern="1200" noProof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AC39A785-BE48-4B01-4400-A32F1ABBDE6F}"/>
              </a:ext>
            </a:extLst>
          </p:cNvPr>
          <p:cNvSpPr/>
          <p:nvPr/>
        </p:nvSpPr>
        <p:spPr>
          <a:xfrm>
            <a:off x="1215220" y="2982209"/>
            <a:ext cx="9761564" cy="892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  <a:defRPr/>
            </a:pPr>
            <a:r>
              <a:rPr lang="en-US" sz="2500" kern="1200" noProof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B. 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chéo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500" kern="1200" noProof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4725B4C1-D2C4-B213-BF17-48BCA5820850}"/>
              </a:ext>
            </a:extLst>
          </p:cNvPr>
          <p:cNvSpPr/>
          <p:nvPr/>
        </p:nvSpPr>
        <p:spPr>
          <a:xfrm>
            <a:off x="1215219" y="1904546"/>
            <a:ext cx="9761565" cy="892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500" kern="1200" noProof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A. Hai cạnh bên song song và bằng nhau.</a:t>
            </a:r>
            <a:endParaRPr lang="en-US" sz="2500" dirty="0">
              <a:solidFill>
                <a:schemeClr val="tx1"/>
              </a:solidFill>
              <a:latin typeface="UTM Avo" panose="02040603050506020204" pitchFamily="18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1215213" y="4066800"/>
                <a:ext cx="9761563" cy="89232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85800">
                  <a:buClrTx/>
                  <a:defRPr/>
                </a:pPr>
                <a:r>
                  <a:rPr lang="en-US" sz="2500" kern="1200" noProof="1">
                    <a:solidFill>
                      <a:srgbClr val="000000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C. </a:t>
                </a:r>
                <a:r>
                  <a:rPr lang="en-US" sz="2500" dirty="0" err="1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5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5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5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500" dirty="0" err="1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5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2500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500" i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rPr>
                          <m:t>200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5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en-US" sz="2500" kern="1200" noProof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.</a:t>
                </a:r>
                <a:endParaRPr lang="vi-VN" sz="2500" kern="1200" noProof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213" y="4066800"/>
                <a:ext cx="9761563" cy="892325"/>
              </a:xfrm>
              <a:prstGeom prst="roundRect">
                <a:avLst/>
              </a:prstGeom>
              <a:blipFill>
                <a:blip r:embed="rId8"/>
                <a:stretch>
                  <a:fillRect l="-5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2" y="4714645"/>
            <a:ext cx="969667" cy="214291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41632" y="6181456"/>
            <a:ext cx="933602" cy="664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8ED2C5-E233-10A4-3263-98E1402C30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897"/>
            <a:ext cx="580675" cy="648245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6F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912FCC-9671-8DD5-C920-A9AE8F6FD3FD}"/>
              </a:ext>
            </a:extLst>
          </p:cNvPr>
          <p:cNvGrpSpPr/>
          <p:nvPr/>
        </p:nvGrpSpPr>
        <p:grpSpPr>
          <a:xfrm>
            <a:off x="4160089" y="2900349"/>
            <a:ext cx="2850752" cy="2311826"/>
            <a:chOff x="3502968" y="1985740"/>
            <a:chExt cx="2138064" cy="1733870"/>
          </a:xfrm>
        </p:grpSpPr>
        <p:sp>
          <p:nvSpPr>
            <p:cNvPr id="3" name="Hộp Văn bản 44">
              <a:extLst>
                <a:ext uri="{FF2B5EF4-FFF2-40B4-BE49-F238E27FC236}">
                  <a16:creationId xmlns:a16="http://schemas.microsoft.com/office/drawing/2014/main" id="{DE9F3C82-0933-6B77-C200-352EA013A34C}"/>
                </a:ext>
              </a:extLst>
            </p:cNvPr>
            <p:cNvSpPr txBox="1"/>
            <p:nvPr/>
          </p:nvSpPr>
          <p:spPr>
            <a:xfrm>
              <a:off x="3502968" y="2870724"/>
              <a:ext cx="2138064" cy="848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Tx/>
                <a:defRPr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bài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tập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trong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SBT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AF0823-E804-5A57-209B-029EB8F03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8493" y="1985740"/>
              <a:ext cx="587013" cy="58701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9F8DBEF-857B-F8B7-AA1F-3ABDC986C5B1}"/>
              </a:ext>
            </a:extLst>
          </p:cNvPr>
          <p:cNvGrpSpPr/>
          <p:nvPr/>
        </p:nvGrpSpPr>
        <p:grpSpPr>
          <a:xfrm>
            <a:off x="631249" y="2873561"/>
            <a:ext cx="3285669" cy="2338616"/>
            <a:chOff x="801638" y="1965648"/>
            <a:chExt cx="2464252" cy="1753962"/>
          </a:xfrm>
        </p:grpSpPr>
        <p:sp>
          <p:nvSpPr>
            <p:cNvPr id="6" name="Hộp Văn bản 43">
              <a:extLst>
                <a:ext uri="{FF2B5EF4-FFF2-40B4-BE49-F238E27FC236}">
                  <a16:creationId xmlns:a16="http://schemas.microsoft.com/office/drawing/2014/main" id="{5D9B1D61-2993-84B4-B0CF-413C8D3DF675}"/>
                </a:ext>
              </a:extLst>
            </p:cNvPr>
            <p:cNvSpPr txBox="1"/>
            <p:nvPr/>
          </p:nvSpPr>
          <p:spPr>
            <a:xfrm>
              <a:off x="801638" y="2870724"/>
              <a:ext cx="2464252" cy="848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Tx/>
                <a:defRPr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Ghi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nhớ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kiến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thức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trong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bài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1B367F-7F64-EF43-EC24-F71AD0E9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513512" y="1965648"/>
              <a:ext cx="1261947" cy="70984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A64AB9-BBDF-D023-57EB-7080E64313C1}"/>
              </a:ext>
            </a:extLst>
          </p:cNvPr>
          <p:cNvGrpSpPr/>
          <p:nvPr/>
        </p:nvGrpSpPr>
        <p:grpSpPr>
          <a:xfrm>
            <a:off x="7248163" y="2873561"/>
            <a:ext cx="4306785" cy="2334471"/>
            <a:chOff x="5498274" y="2006459"/>
            <a:chExt cx="3230089" cy="1750853"/>
          </a:xfrm>
        </p:grpSpPr>
        <p:sp>
          <p:nvSpPr>
            <p:cNvPr id="9" name="Hộp Văn bản 45">
              <a:extLst>
                <a:ext uri="{FF2B5EF4-FFF2-40B4-BE49-F238E27FC236}">
                  <a16:creationId xmlns:a16="http://schemas.microsoft.com/office/drawing/2014/main" id="{352D00CF-3327-20A3-401C-8C6B401B2954}"/>
                </a:ext>
              </a:extLst>
            </p:cNvPr>
            <p:cNvSpPr txBox="1"/>
            <p:nvPr/>
          </p:nvSpPr>
          <p:spPr>
            <a:xfrm>
              <a:off x="5498274" y="2831482"/>
              <a:ext cx="3230089" cy="925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vi-VN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 </a:t>
              </a:r>
              <a:endParaRPr lang="en-US" sz="2400" dirty="0"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b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4: </a:t>
              </a:r>
              <a:r>
                <a:rPr lang="en-US" sz="2400" b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bình</a:t>
              </a:r>
              <a:r>
                <a:rPr lang="en-US" sz="2400" b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endParaRPr lang="en-US" sz="2400" b="1" dirty="0"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DFAA19-634E-C810-2978-7CFA2A9F4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913199" y="2006459"/>
              <a:ext cx="491586" cy="49158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41" name="Google Shape;241;p17"/>
          <p:cNvSpPr txBox="1"/>
          <p:nvPr/>
        </p:nvSpPr>
        <p:spPr>
          <a:xfrm>
            <a:off x="462105" y="912740"/>
            <a:ext cx="1136708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Like fanpage Hoc10 - Học 1 biết 10 để nhận thêm nhiều tài liệu giảng dạy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242" name="Google Shape;242;p17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254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43" name="Google Shape;243;p17">
            <a:hlinkClick r:id="rId4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rgbClr val="843C0C"/>
                </a:solidFill>
                <a:latin typeface="UTM Avo" panose="020406030505060202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Học 1 biết 10</a:t>
            </a:r>
            <a:endParaRPr sz="2400" b="1" u="sng">
              <a:solidFill>
                <a:srgbClr val="843C0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44" name="Google Shape;244;p17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245" name="Google Shape;245;p17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8" r="5935" b="68133"/>
          <a:stretch/>
        </p:blipFill>
        <p:spPr>
          <a:xfrm>
            <a:off x="794" y="4849584"/>
            <a:ext cx="12190413" cy="20079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1460" y="726579"/>
            <a:ext cx="683647" cy="5190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98112" y="1143300"/>
            <a:ext cx="611597" cy="417415"/>
          </a:xfrm>
          <a:prstGeom prst="rect">
            <a:avLst/>
          </a:prstGeom>
        </p:spPr>
      </p:pic>
      <p:sp>
        <p:nvSpPr>
          <p:cNvPr id="2" name="Câu hỏi">
            <a:extLst>
              <a:ext uri="{FF2B5EF4-FFF2-40B4-BE49-F238E27FC236}">
                <a16:creationId xmlns:a16="http://schemas.microsoft.com/office/drawing/2014/main" id="{021C9379-6509-FDEA-EFE1-90C8E93CD50B}"/>
              </a:ext>
            </a:extLst>
          </p:cNvPr>
          <p:cNvSpPr/>
          <p:nvPr/>
        </p:nvSpPr>
        <p:spPr>
          <a:xfrm>
            <a:off x="1215218" y="229019"/>
            <a:ext cx="9761566" cy="1464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Câu hỏi </a:t>
            </a:r>
            <a:r>
              <a:rPr kumimoji="0" lang="en-US" sz="25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2: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Hình thang là</a:t>
            </a:r>
            <a:endParaRPr kumimoji="0" lang="vi-VN" sz="25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A772D10F-95E6-557C-6D4C-48D5EA254587}"/>
              </a:ext>
            </a:extLst>
          </p:cNvPr>
          <p:cNvSpPr/>
          <p:nvPr/>
        </p:nvSpPr>
        <p:spPr>
          <a:xfrm>
            <a:off x="1215211" y="4059872"/>
            <a:ext cx="9761563" cy="892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5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Tứ giác có hai cạnh đối song song.</a:t>
            </a:r>
            <a:endParaRPr lang="vi-VN" sz="2500" kern="12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AC39A785-BE48-4B01-4400-A32F1ABBDE6F}"/>
              </a:ext>
            </a:extLst>
          </p:cNvPr>
          <p:cNvSpPr/>
          <p:nvPr/>
        </p:nvSpPr>
        <p:spPr>
          <a:xfrm>
            <a:off x="1215220" y="2982209"/>
            <a:ext cx="9761564" cy="892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5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Hai cạnh bên bằng nhau.</a:t>
            </a:r>
            <a:endParaRPr lang="vi-VN" sz="2500" kern="12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4725B4C1-D2C4-B213-BF17-48BCA5820850}"/>
              </a:ext>
            </a:extLst>
          </p:cNvPr>
          <p:cNvSpPr/>
          <p:nvPr/>
        </p:nvSpPr>
        <p:spPr>
          <a:xfrm>
            <a:off x="1215219" y="1904546"/>
            <a:ext cx="9761565" cy="892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5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Tứ giác có hai cạnh bên vuông góc với nhau.</a:t>
            </a:r>
            <a:endParaRPr lang="vi-VN" sz="2500" kern="12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D2B54CA3-9A19-A4CF-35BE-3EF51C810C6E}"/>
              </a:ext>
            </a:extLst>
          </p:cNvPr>
          <p:cNvSpPr/>
          <p:nvPr/>
        </p:nvSpPr>
        <p:spPr>
          <a:xfrm>
            <a:off x="1215210" y="5060538"/>
            <a:ext cx="9761563" cy="8923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500" kern="1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Tứ giác có 4 góc vuông.</a:t>
            </a:r>
            <a:endParaRPr lang="vi-VN" sz="2500" kern="12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2" y="4714645"/>
            <a:ext cx="969667" cy="214291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41632" y="6181456"/>
            <a:ext cx="933602" cy="664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8ED2C5-E233-10A4-3263-98E1402C3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97"/>
            <a:ext cx="580675" cy="64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7666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6F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0;p2">
            <a:extLst>
              <a:ext uri="{FF2B5EF4-FFF2-40B4-BE49-F238E27FC236}">
                <a16:creationId xmlns:a16="http://schemas.microsoft.com/office/drawing/2014/main" id="{620A0D01-D89B-8BD0-F292-C3F160E8F0DE}"/>
              </a:ext>
            </a:extLst>
          </p:cNvPr>
          <p:cNvGrpSpPr/>
          <p:nvPr/>
        </p:nvGrpSpPr>
        <p:grpSpPr>
          <a:xfrm>
            <a:off x="4727728" y="2864135"/>
            <a:ext cx="2736543" cy="1674349"/>
            <a:chOff x="309541" y="967667"/>
            <a:chExt cx="2878585" cy="1674349"/>
          </a:xfrm>
        </p:grpSpPr>
        <p:pic>
          <p:nvPicPr>
            <p:cNvPr id="3" name="Google Shape;171;p2">
              <a:hlinkClick r:id="rId4"/>
              <a:extLst>
                <a:ext uri="{FF2B5EF4-FFF2-40B4-BE49-F238E27FC236}">
                  <a16:creationId xmlns:a16="http://schemas.microsoft.com/office/drawing/2014/main" id="{C3276972-A18D-2AB8-8610-4A9145D2B2B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72;p2">
              <a:extLst>
                <a:ext uri="{FF2B5EF4-FFF2-40B4-BE49-F238E27FC236}">
                  <a16:creationId xmlns:a16="http://schemas.microsoft.com/office/drawing/2014/main" id="{1997917C-2DCA-1954-33EE-E112422B81A2}"/>
                </a:ext>
              </a:extLst>
            </p:cNvPr>
            <p:cNvSpPr txBox="1"/>
            <p:nvPr/>
          </p:nvSpPr>
          <p:spPr>
            <a:xfrm>
              <a:off x="309541" y="967667"/>
              <a:ext cx="28785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Ấn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để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đến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trang</a:t>
              </a:r>
              <a:r>
                <a:rPr lang="en-US" sz="1800" b="1" i="0" u="none" strike="noStrike" cap="none" dirty="0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chemeClr val="accent2"/>
                  </a:solidFill>
                  <a:latin typeface="UTM Avo" panose="02040603050506020204" pitchFamily="18"/>
                  <a:sym typeface="Arial"/>
                </a:rPr>
                <a:t>sách</a:t>
              </a:r>
              <a:endParaRPr dirty="0">
                <a:latin typeface="UTM Avo" panose="02040603050506020204" pitchFamily="18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1CD219-1889-9415-C5A3-645EDD23C10F}"/>
              </a:ext>
            </a:extLst>
          </p:cNvPr>
          <p:cNvSpPr/>
          <p:nvPr/>
        </p:nvSpPr>
        <p:spPr>
          <a:xfrm>
            <a:off x="4285673" y="1037264"/>
            <a:ext cx="4064000" cy="574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dirty="0">
                <a:solidFill>
                  <a:srgbClr val="262624"/>
                </a:solidFill>
                <a:latin typeface="UTM Avo" panose="02040603050506020204" pitchFamily="18"/>
              </a:rPr>
              <a:t>DẤU HIỆU NHẬN BIẾT</a:t>
            </a:r>
            <a:endParaRPr lang="en-US" sz="2400" b="1" kern="0" dirty="0">
              <a:solidFill>
                <a:srgbClr val="262624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76CCEE-DAFB-0CFB-1E49-236A9068AF85}"/>
              </a:ext>
            </a:extLst>
          </p:cNvPr>
          <p:cNvSpPr/>
          <p:nvPr/>
        </p:nvSpPr>
        <p:spPr>
          <a:xfrm>
            <a:off x="484696" y="1943985"/>
            <a:ext cx="1035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HĐ 4.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E0171E-A89D-E412-7754-08840FF8ADF7}"/>
              </a:ext>
            </a:extLst>
          </p:cNvPr>
          <p:cNvSpPr/>
          <p:nvPr/>
        </p:nvSpPr>
        <p:spPr>
          <a:xfrm>
            <a:off x="484696" y="1883456"/>
            <a:ext cx="11222608" cy="1609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>
                <a:latin typeface="UTM Avo" panose="02040603050506020204" pitchFamily="18"/>
              </a:rPr>
              <a:t>            </a:t>
            </a:r>
            <a:r>
              <a:rPr lang="vi-VN" sz="2300" dirty="0">
                <a:latin typeface="UTM Avo" panose="02040603050506020204" pitchFamily="18"/>
              </a:rPr>
              <a:t>Quan sát hình thang ABCD (AB // CD, AB &lt; CD) có hai đường chéo AC và BD bằng nhau. Kẻ BE song </a:t>
            </a:r>
            <a:r>
              <a:rPr lang="vi-VN" sz="2300" dirty="0" err="1">
                <a:latin typeface="UTM Avo" panose="02040603050506020204" pitchFamily="18"/>
              </a:rPr>
              <a:t>song</a:t>
            </a:r>
            <a:r>
              <a:rPr lang="vi-VN" sz="2300" dirty="0">
                <a:latin typeface="UTM Avo" panose="02040603050506020204" pitchFamily="18"/>
              </a:rPr>
              <a:t> với AC (E thuộc đường thẳng CD) (</a:t>
            </a:r>
            <a:r>
              <a:rPr lang="vi-VN" sz="2300" i="1" dirty="0">
                <a:latin typeface="UTM Avo" panose="02040603050506020204" pitchFamily="18"/>
              </a:rPr>
              <a:t>Hình 27</a:t>
            </a:r>
            <a:r>
              <a:rPr lang="vi-VN" sz="2300" dirty="0">
                <a:latin typeface="UTM Avo" panose="02040603050506020204" pitchFamily="18"/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2C9D3C-6AC5-70BD-B67F-1762D4D52737}"/>
                  </a:ext>
                </a:extLst>
              </p:cNvPr>
              <p:cNvSpPr txBox="1"/>
              <p:nvPr/>
            </p:nvSpPr>
            <p:spPr>
              <a:xfrm>
                <a:off x="401589" y="3493384"/>
                <a:ext cx="8501251" cy="2776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300" dirty="0">
                    <a:latin typeface="UTM Avo" panose="02040603050506020204" pitchFamily="18"/>
                  </a:rPr>
                  <a:t>a) Hai tam giác ABC và ECB có bằng nhau hay không?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300" dirty="0">
                    <a:latin typeface="UTM Avo" panose="02040603050506020204" pitchFamily="18"/>
                  </a:rPr>
                  <a:t>b) So sánh các cặp góc: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</a:rPr>
                          <m:t>BED</m:t>
                        </m:r>
                      </m:e>
                    </m:acc>
                  </m:oMath>
                </a14:m>
                <a:r>
                  <a:rPr lang="en-US" sz="2300" dirty="0">
                    <a:latin typeface="UTM Avo" panose="02040603050506020204" pitchFamily="18" charset="0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</a:rPr>
                  <a:t>và</a:t>
                </a:r>
                <a:r>
                  <a:rPr lang="en-US" sz="23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</a:rPr>
                          <m:t>BDE</m:t>
                        </m:r>
                      </m:e>
                    </m:acc>
                  </m:oMath>
                </a14:m>
                <a:r>
                  <a:rPr lang="en-US" sz="2300" dirty="0">
                    <a:latin typeface="UTM Avo" panose="020406030505060202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300">
                            <a:latin typeface="UTM Avo" panose="02040603050506020204" pitchFamily="18" charset="0"/>
                          </a:rPr>
                          <m:t>ACD</m:t>
                        </m:r>
                      </m:e>
                    </m:acc>
                  </m:oMath>
                </a14:m>
                <a:r>
                  <a:rPr lang="en-US" sz="2300" dirty="0">
                    <a:latin typeface="UTM Avo" panose="02040603050506020204" pitchFamily="18" charset="0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</a:rPr>
                  <a:t>và</a:t>
                </a:r>
                <a:r>
                  <a:rPr lang="en-US" sz="23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300">
                            <a:latin typeface="UTM Avo" panose="02040603050506020204" pitchFamily="18" charset="0"/>
                          </a:rPr>
                          <m:t>BED</m:t>
                        </m:r>
                      </m:e>
                    </m:acc>
                  </m:oMath>
                </a14:m>
                <a:r>
                  <a:rPr lang="en-US" sz="2300" dirty="0">
                    <a:latin typeface="UTM Avo" panose="020406030505060202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300" dirty="0">
                    <a:latin typeface="UTM Avo" panose="02040603050506020204" pitchFamily="18"/>
                  </a:rPr>
                  <a:t>c) Hai tam giác ACD và BDC có bằng nhau hay không? </a:t>
                </a:r>
                <a:br>
                  <a:rPr lang="vi-VN" sz="2300" dirty="0">
                    <a:latin typeface="UTM Avo" panose="02040603050506020204" pitchFamily="18"/>
                  </a:rPr>
                </a:br>
                <a:r>
                  <a:rPr lang="vi-VN" sz="2300" dirty="0">
                    <a:latin typeface="UTM Avo" panose="02040603050506020204" pitchFamily="18"/>
                  </a:rPr>
                  <a:t>Từ đó, hãy so sánh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</a:rPr>
                          <m:t>ADC</m:t>
                        </m:r>
                      </m:e>
                    </m:acc>
                  </m:oMath>
                </a14:m>
                <a:r>
                  <a:rPr lang="en-US" sz="2300" dirty="0">
                    <a:latin typeface="UTM Avo" panose="02040603050506020204" pitchFamily="18" charset="0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</a:rPr>
                  <a:t>và</a:t>
                </a:r>
                <a:r>
                  <a:rPr lang="en-US" sz="23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</a:rPr>
                          <m:t>BCD</m:t>
                        </m:r>
                      </m:e>
                    </m:acc>
                  </m:oMath>
                </a14:m>
                <a:r>
                  <a:rPr lang="en-US" sz="2300" dirty="0">
                    <a:latin typeface="UTM Avo" panose="020406030505060202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300" dirty="0">
                    <a:latin typeface="UTM Avo" panose="02040603050506020204" pitchFamily="18"/>
                  </a:rPr>
                  <a:t>d) ABCD có phải là hình thang cân hay không?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2C9D3C-6AC5-70BD-B67F-1762D4D52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89" y="3493384"/>
                <a:ext cx="8501251" cy="2776273"/>
              </a:xfrm>
              <a:prstGeom prst="rect">
                <a:avLst/>
              </a:prstGeom>
              <a:blipFill>
                <a:blip r:embed="rId4"/>
                <a:stretch>
                  <a:fillRect l="-1076" r="-1004" b="-4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6A9891F-8814-8849-72F1-DD9AE0D4C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798" y="3128883"/>
            <a:ext cx="3155202" cy="2296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76CCEE-DAFB-0CFB-1E49-236A9068AF85}"/>
              </a:ext>
            </a:extLst>
          </p:cNvPr>
          <p:cNvSpPr/>
          <p:nvPr/>
        </p:nvSpPr>
        <p:spPr>
          <a:xfrm>
            <a:off x="484696" y="2226594"/>
            <a:ext cx="1035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HĐ 4.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E93C33-49C4-6622-D372-C79EB9818F89}"/>
              </a:ext>
            </a:extLst>
          </p:cNvPr>
          <p:cNvGrpSpPr/>
          <p:nvPr/>
        </p:nvGrpSpPr>
        <p:grpSpPr>
          <a:xfrm>
            <a:off x="2045724" y="2226594"/>
            <a:ext cx="1723009" cy="716352"/>
            <a:chOff x="8441668" y="4587774"/>
            <a:chExt cx="1263473" cy="8236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3C048F-52BA-68A4-2752-8294426B0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7E7BAC-32EB-7777-12CA-076F1CE163E6}"/>
                </a:ext>
              </a:extLst>
            </p:cNvPr>
            <p:cNvSpPr txBox="1"/>
            <p:nvPr/>
          </p:nvSpPr>
          <p:spPr>
            <a:xfrm>
              <a:off x="8441668" y="4629957"/>
              <a:ext cx="1263473" cy="625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  <a:defRPr/>
              </a:pPr>
              <a:r>
                <a:rPr lang="en-US" sz="2800" b="1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Giải</a:t>
              </a:r>
              <a:endParaRPr lang="en-US" sz="28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98825C-1F7E-F63B-E378-CCADCEA2D22A}"/>
                  </a:ext>
                </a:extLst>
              </p:cNvPr>
              <p:cNvSpPr txBox="1"/>
              <p:nvPr/>
            </p:nvSpPr>
            <p:spPr>
              <a:xfrm>
                <a:off x="1730771" y="3088689"/>
                <a:ext cx="6123403" cy="3055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en-US" sz="2400" kern="100" dirty="0">
                    <a:latin typeface="UTM Avo" panose="02040603050506020204" pitchFamily="18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CE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 dirty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  <m:r>
                          <m:rPr>
                            <m:nor/>
                          </m:rPr>
                          <a:rPr lang="en-US" sz="2400" b="0" i="0" kern="10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en-US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ECB</m:t>
                        </m:r>
                      </m:e>
                    </m:acc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(so le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BE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 dirty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BEC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b="0" i="0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ACB</m:t>
                        </m:r>
                      </m:e>
                    </m:acc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(so le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pt-BR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ECB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ECB</m:t>
                        </m:r>
                      </m:e>
                    </m:acc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BEC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ACB</m:t>
                        </m:r>
                      </m:e>
                    </m:acc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ECB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g.c.g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98825C-1F7E-F63B-E378-CCADCEA2D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771" y="3088689"/>
                <a:ext cx="6123403" cy="3055965"/>
              </a:xfrm>
              <a:prstGeom prst="rect">
                <a:avLst/>
              </a:prstGeom>
              <a:blipFill>
                <a:blip r:embed="rId5"/>
                <a:stretch>
                  <a:fillRect l="-1594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BC6C421B-C34B-E7D7-742F-AE725E4AE44F}"/>
              </a:ext>
            </a:extLst>
          </p:cNvPr>
          <p:cNvSpPr/>
          <p:nvPr/>
        </p:nvSpPr>
        <p:spPr>
          <a:xfrm>
            <a:off x="4285673" y="1037264"/>
            <a:ext cx="4064000" cy="574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dirty="0">
                <a:solidFill>
                  <a:srgbClr val="262624"/>
                </a:solidFill>
                <a:latin typeface="UTM Avo" panose="02040603050506020204" pitchFamily="18"/>
              </a:rPr>
              <a:t>DẤU HIỆU NHẬN BIẾT</a:t>
            </a:r>
            <a:endParaRPr lang="en-US" sz="2400" b="1" kern="0" dirty="0">
              <a:solidFill>
                <a:srgbClr val="262624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C95F50-53EB-AA6C-B767-3011E5355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6575" y="3088689"/>
            <a:ext cx="3432477" cy="24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76CCEE-DAFB-0CFB-1E49-236A9068AF85}"/>
              </a:ext>
            </a:extLst>
          </p:cNvPr>
          <p:cNvSpPr/>
          <p:nvPr/>
        </p:nvSpPr>
        <p:spPr>
          <a:xfrm>
            <a:off x="584747" y="1817575"/>
            <a:ext cx="1035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HĐ 4.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E93C33-49C4-6622-D372-C79EB9818F89}"/>
              </a:ext>
            </a:extLst>
          </p:cNvPr>
          <p:cNvGrpSpPr/>
          <p:nvPr/>
        </p:nvGrpSpPr>
        <p:grpSpPr>
          <a:xfrm>
            <a:off x="1715783" y="1817575"/>
            <a:ext cx="1723009" cy="716352"/>
            <a:chOff x="8441668" y="4587774"/>
            <a:chExt cx="1263473" cy="8236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3C048F-52BA-68A4-2752-8294426B0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7E7BAC-32EB-7777-12CA-076F1CE163E6}"/>
                </a:ext>
              </a:extLst>
            </p:cNvPr>
            <p:cNvSpPr txBox="1"/>
            <p:nvPr/>
          </p:nvSpPr>
          <p:spPr>
            <a:xfrm>
              <a:off x="8441668" y="4629957"/>
              <a:ext cx="1263473" cy="625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  <a:defRPr/>
              </a:pPr>
              <a:r>
                <a:rPr lang="en-US" sz="2800" b="1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Giải</a:t>
              </a:r>
              <a:endParaRPr lang="en-US" sz="28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D5C60D-351A-18BA-75B9-0C3609496C98}"/>
                  </a:ext>
                </a:extLst>
              </p:cNvPr>
              <p:cNvSpPr txBox="1"/>
              <p:nvPr/>
            </p:nvSpPr>
            <p:spPr>
              <a:xfrm>
                <a:off x="332995" y="2779443"/>
                <a:ext cx="8167910" cy="18250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en-US" sz="2400" kern="100" dirty="0">
                    <a:latin typeface="UTM Avo" panose="02040603050506020204" pitchFamily="18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kern="100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ECB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g.c.g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EB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BD</m:t>
                    </m:r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BD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BE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 dirty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BDE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cân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BDE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BED</m:t>
                        </m:r>
                      </m:e>
                    </m:acc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BE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t-BR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= 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ACD</m:t>
                        </m:r>
                      </m:e>
                    </m:acc>
                    <m:r>
                      <a:rPr lang="pt-BR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BED</m:t>
                        </m:r>
                      </m:e>
                    </m:acc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(đồng vị).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D5C60D-351A-18BA-75B9-0C3609496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95" y="2779443"/>
                <a:ext cx="8167910" cy="1825051"/>
              </a:xfrm>
              <a:prstGeom prst="rect">
                <a:avLst/>
              </a:prstGeom>
              <a:blipFill>
                <a:blip r:embed="rId5"/>
                <a:stretch>
                  <a:fillRect l="-1194" b="-6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77E9AB7-20AA-3C6B-9A0A-C0BF801741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75" r="25583"/>
          <a:stretch/>
        </p:blipFill>
        <p:spPr>
          <a:xfrm>
            <a:off x="811630" y="4840627"/>
            <a:ext cx="1723011" cy="2017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F47438-6C1F-F825-FDC1-128DD01D3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673" y="2298439"/>
            <a:ext cx="3432477" cy="24981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8F4095-CCE6-92E2-BB0E-2A3F87F8B64B}"/>
              </a:ext>
            </a:extLst>
          </p:cNvPr>
          <p:cNvSpPr/>
          <p:nvPr/>
        </p:nvSpPr>
        <p:spPr>
          <a:xfrm>
            <a:off x="4285673" y="1037264"/>
            <a:ext cx="4064000" cy="574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dirty="0">
                <a:solidFill>
                  <a:srgbClr val="262624"/>
                </a:solidFill>
                <a:latin typeface="UTM Avo" panose="02040603050506020204" pitchFamily="18"/>
              </a:rPr>
              <a:t>DẤU HIỆU NHẬN BIẾT</a:t>
            </a:r>
            <a:endParaRPr lang="en-US" sz="2400" b="1" kern="0" dirty="0">
              <a:solidFill>
                <a:srgbClr val="262624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9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76CCEE-DAFB-0CFB-1E49-236A9068AF85}"/>
              </a:ext>
            </a:extLst>
          </p:cNvPr>
          <p:cNvSpPr/>
          <p:nvPr/>
        </p:nvSpPr>
        <p:spPr>
          <a:xfrm>
            <a:off x="644862" y="1874902"/>
            <a:ext cx="1035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HĐ 4.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E93C33-49C4-6622-D372-C79EB9818F89}"/>
              </a:ext>
            </a:extLst>
          </p:cNvPr>
          <p:cNvGrpSpPr/>
          <p:nvPr/>
        </p:nvGrpSpPr>
        <p:grpSpPr>
          <a:xfrm>
            <a:off x="1680722" y="1874902"/>
            <a:ext cx="1723009" cy="716352"/>
            <a:chOff x="8441668" y="4587774"/>
            <a:chExt cx="1263473" cy="8236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3C048F-52BA-68A4-2752-8294426B0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7E7BAC-32EB-7777-12CA-076F1CE163E6}"/>
                </a:ext>
              </a:extLst>
            </p:cNvPr>
            <p:cNvSpPr txBox="1"/>
            <p:nvPr/>
          </p:nvSpPr>
          <p:spPr>
            <a:xfrm>
              <a:off x="8441668" y="4629957"/>
              <a:ext cx="1263473" cy="625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  <a:defRPr/>
              </a:pPr>
              <a:r>
                <a:rPr lang="en-US" sz="2800" b="1" kern="1200" dirty="0" err="1">
                  <a:solidFill>
                    <a:prstClr val="black"/>
                  </a:solidFill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Giải</a:t>
              </a:r>
              <a:endParaRPr lang="en-US" sz="28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D5C60D-351A-18BA-75B9-0C3609496C98}"/>
                  </a:ext>
                </a:extLst>
              </p:cNvPr>
              <p:cNvSpPr txBox="1"/>
              <p:nvPr/>
            </p:nvSpPr>
            <p:spPr>
              <a:xfrm>
                <a:off x="1357806" y="2491955"/>
                <a:ext cx="5895927" cy="36778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pt-BR" sz="2400" kern="100" dirty="0">
                    <a:latin typeface="UTM Avo" panose="02040603050506020204" pitchFamily="18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BDE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BED</m:t>
                        </m:r>
                      </m:e>
                    </m:acc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ACD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100" smtClean="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BED</m:t>
                        </m:r>
                      </m:e>
                    </m:acc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BDE</m:t>
                        </m:r>
                        <m:r>
                          <m:rPr>
                            <m:nor/>
                          </m:rPr>
                          <a:rPr lang="en-US" sz="2400" b="0" i="0" kern="10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pt-BR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b="0" i="0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ACD</m:t>
                        </m:r>
                      </m:e>
                    </m:acc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ACD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BDC</m:t>
                    </m:r>
                  </m:oMath>
                </a14:m>
                <a:r>
                  <a:rPr lang="pt-BR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DC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BDE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b="0" i="0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ACD</m:t>
                        </m:r>
                      </m:e>
                    </m:acc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BD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gt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ACD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BDC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kern="1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c.g.c</a:t>
                </a:r>
                <a:r>
                  <a:rPr lang="en-US" sz="2400" kern="100" dirty="0"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100"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kern="1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1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BCD</m:t>
                        </m:r>
                      </m:e>
                    </m:acc>
                  </m:oMath>
                </a14:m>
                <a:endParaRPr lang="en-US" sz="2400" kern="1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D5C60D-351A-18BA-75B9-0C3609496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806" y="2491955"/>
                <a:ext cx="5895927" cy="3677866"/>
              </a:xfrm>
              <a:prstGeom prst="rect">
                <a:avLst/>
              </a:prstGeom>
              <a:blipFill>
                <a:blip r:embed="rId5"/>
                <a:stretch>
                  <a:fillRect l="-1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7D10D82-5A5A-86B7-6FB4-D3B911327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547" y="3110569"/>
            <a:ext cx="3432477" cy="24981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065BDC-2BE6-0479-0A37-5C499A757722}"/>
              </a:ext>
            </a:extLst>
          </p:cNvPr>
          <p:cNvSpPr/>
          <p:nvPr/>
        </p:nvSpPr>
        <p:spPr>
          <a:xfrm>
            <a:off x="4305770" y="1127699"/>
            <a:ext cx="4064000" cy="574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dirty="0">
                <a:solidFill>
                  <a:srgbClr val="262624"/>
                </a:solidFill>
                <a:latin typeface="UTM Avo" panose="02040603050506020204" pitchFamily="18"/>
              </a:rPr>
              <a:t>DẤU HIỆU NHẬN BIẾT</a:t>
            </a:r>
            <a:endParaRPr lang="en-US" sz="2400" b="1" kern="0" dirty="0">
              <a:solidFill>
                <a:srgbClr val="262624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04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2165</Words>
  <Application>Microsoft Office PowerPoint</Application>
  <PresentationFormat>Widescreen</PresentationFormat>
  <Paragraphs>188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UTM Avo</vt:lpstr>
      <vt:lpstr>Calibri</vt:lpstr>
      <vt:lpstr>Cambria Math</vt:lpstr>
      <vt:lpstr>Arial</vt:lpstr>
      <vt:lpstr>1_Office Theme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2023-11-28T09:31:40Z</dcterms:created>
  <dcterms:modified xsi:type="dcterms:W3CDTF">2024-01-18T02:37:38Z</dcterms:modified>
</cp:coreProperties>
</file>