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99" r:id="rId3"/>
    <p:sldId id="272" r:id="rId4"/>
    <p:sldId id="480" r:id="rId5"/>
    <p:sldId id="482" r:id="rId6"/>
    <p:sldId id="494" r:id="rId7"/>
    <p:sldId id="501" r:id="rId8"/>
    <p:sldId id="502" r:id="rId9"/>
    <p:sldId id="503" r:id="rId10"/>
    <p:sldId id="504" r:id="rId11"/>
    <p:sldId id="505" r:id="rId12"/>
    <p:sldId id="465" r:id="rId13"/>
    <p:sldId id="267" r:id="rId14"/>
    <p:sldId id="280" r:id="rId15"/>
    <p:sldId id="469" r:id="rId16"/>
    <p:sldId id="279" r:id="rId17"/>
    <p:sldId id="467" r:id="rId18"/>
    <p:sldId id="278" r:id="rId19"/>
    <p:sldId id="471" r:id="rId20"/>
    <p:sldId id="265" r:id="rId21"/>
    <p:sldId id="459" r:id="rId22"/>
    <p:sldId id="463" r:id="rId23"/>
    <p:sldId id="458" r:id="rId24"/>
    <p:sldId id="457" r:id="rId25"/>
    <p:sldId id="456" r:id="rId26"/>
    <p:sldId id="455" r:id="rId27"/>
    <p:sldId id="454" r:id="rId28"/>
    <p:sldId id="462" r:id="rId29"/>
    <p:sldId id="270" r:id="rId30"/>
    <p:sldId id="341" r:id="rId31"/>
    <p:sldId id="339" r:id="rId32"/>
    <p:sldId id="340" r:id="rId33"/>
    <p:sldId id="342" r:id="rId34"/>
    <p:sldId id="343" r:id="rId35"/>
    <p:sldId id="344" r:id="rId36"/>
    <p:sldId id="319" r:id="rId37"/>
    <p:sldId id="301" r:id="rId38"/>
    <p:sldId id="308" r:id="rId39"/>
    <p:sldId id="324" r:id="rId40"/>
    <p:sldId id="307" r:id="rId41"/>
    <p:sldId id="322" r:id="rId42"/>
    <p:sldId id="318" r:id="rId43"/>
    <p:sldId id="317" r:id="rId44"/>
    <p:sldId id="316" r:id="rId45"/>
    <p:sldId id="315" r:id="rId46"/>
    <p:sldId id="314" r:id="rId47"/>
    <p:sldId id="330" r:id="rId48"/>
    <p:sldId id="329" r:id="rId49"/>
    <p:sldId id="336" r:id="rId50"/>
    <p:sldId id="334" r:id="rId51"/>
    <p:sldId id="345" r:id="rId52"/>
    <p:sldId id="346" r:id="rId53"/>
    <p:sldId id="328" r:id="rId54"/>
    <p:sldId id="327" r:id="rId55"/>
    <p:sldId id="325" r:id="rId56"/>
    <p:sldId id="313" r:id="rId57"/>
    <p:sldId id="464" r:id="rId58"/>
    <p:sldId id="312" r:id="rId59"/>
    <p:sldId id="311" r:id="rId60"/>
    <p:sldId id="310" r:id="rId61"/>
    <p:sldId id="309"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5" autoAdjust="0"/>
    <p:restoredTop sz="94660"/>
  </p:normalViewPr>
  <p:slideViewPr>
    <p:cSldViewPr snapToGrid="0">
      <p:cViewPr varScale="1">
        <p:scale>
          <a:sx n="110" d="100"/>
          <a:sy n="110" d="100"/>
        </p:scale>
        <p:origin x="534"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B360EE-3E3A-9F2C-C090-0F955CA7CA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AFBCD9A-85E4-2427-85D7-65A6CACB28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8910BDB-5231-A212-475D-AE4586A4E5D9}"/>
              </a:ext>
            </a:extLst>
          </p:cNvPr>
          <p:cNvSpPr>
            <a:spLocks noGrp="1"/>
          </p:cNvSpPr>
          <p:nvPr>
            <p:ph type="dt" sz="half" idx="10"/>
          </p:nvPr>
        </p:nvSpPr>
        <p:spPr/>
        <p:txBody>
          <a:bodyPr/>
          <a:lstStyle/>
          <a:p>
            <a:fld id="{D48261AC-1456-482D-9A06-511D669A40A0}" type="datetimeFigureOut">
              <a:rPr lang="en-US" smtClean="0"/>
              <a:t>8/31/2024</a:t>
            </a:fld>
            <a:endParaRPr lang="en-US"/>
          </a:p>
        </p:txBody>
      </p:sp>
      <p:sp>
        <p:nvSpPr>
          <p:cNvPr id="5" name="Footer Placeholder 4">
            <a:extLst>
              <a:ext uri="{FF2B5EF4-FFF2-40B4-BE49-F238E27FC236}">
                <a16:creationId xmlns:a16="http://schemas.microsoft.com/office/drawing/2014/main" xmlns="" id="{850F3FF4-47DA-A88C-DE9B-915F70750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740777-4432-E5DE-47C3-3D4CFEBFE85E}"/>
              </a:ext>
            </a:extLst>
          </p:cNvPr>
          <p:cNvSpPr>
            <a:spLocks noGrp="1"/>
          </p:cNvSpPr>
          <p:nvPr>
            <p:ph type="sldNum" sz="quarter" idx="12"/>
          </p:nvPr>
        </p:nvSpPr>
        <p:spPr/>
        <p:txBody>
          <a:bodyPr/>
          <a:lstStyle/>
          <a:p>
            <a:fld id="{D7919CE6-1CAD-44DF-B90D-2D36E4A46EDD}" type="slidenum">
              <a:rPr lang="en-US" smtClean="0"/>
              <a:t>‹#›</a:t>
            </a:fld>
            <a:endParaRPr lang="en-US"/>
          </a:p>
        </p:txBody>
      </p:sp>
    </p:spTree>
    <p:extLst>
      <p:ext uri="{BB962C8B-B14F-4D97-AF65-F5344CB8AC3E}">
        <p14:creationId xmlns:p14="http://schemas.microsoft.com/office/powerpoint/2010/main" val="334072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67C346-3A4E-1BC8-0AD0-97CE6D6EBA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667CDDE-C948-87DB-4F61-3DA044A856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5BD29F-DB1C-D626-49D1-44E1D04E3169}"/>
              </a:ext>
            </a:extLst>
          </p:cNvPr>
          <p:cNvSpPr>
            <a:spLocks noGrp="1"/>
          </p:cNvSpPr>
          <p:nvPr>
            <p:ph type="dt" sz="half" idx="10"/>
          </p:nvPr>
        </p:nvSpPr>
        <p:spPr/>
        <p:txBody>
          <a:bodyPr/>
          <a:lstStyle/>
          <a:p>
            <a:fld id="{D48261AC-1456-482D-9A06-511D669A40A0}" type="datetimeFigureOut">
              <a:rPr lang="en-US" smtClean="0"/>
              <a:t>8/31/2024</a:t>
            </a:fld>
            <a:endParaRPr lang="en-US"/>
          </a:p>
        </p:txBody>
      </p:sp>
      <p:sp>
        <p:nvSpPr>
          <p:cNvPr id="5" name="Footer Placeholder 4">
            <a:extLst>
              <a:ext uri="{FF2B5EF4-FFF2-40B4-BE49-F238E27FC236}">
                <a16:creationId xmlns:a16="http://schemas.microsoft.com/office/drawing/2014/main" xmlns="" id="{57302073-558D-E407-72BE-D14A3AA91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08A3EFD-C96E-C6D8-574D-23CC1CA9E8B8}"/>
              </a:ext>
            </a:extLst>
          </p:cNvPr>
          <p:cNvSpPr>
            <a:spLocks noGrp="1"/>
          </p:cNvSpPr>
          <p:nvPr>
            <p:ph type="sldNum" sz="quarter" idx="12"/>
          </p:nvPr>
        </p:nvSpPr>
        <p:spPr/>
        <p:txBody>
          <a:bodyPr/>
          <a:lstStyle/>
          <a:p>
            <a:fld id="{D7919CE6-1CAD-44DF-B90D-2D36E4A46EDD}" type="slidenum">
              <a:rPr lang="en-US" smtClean="0"/>
              <a:t>‹#›</a:t>
            </a:fld>
            <a:endParaRPr lang="en-US"/>
          </a:p>
        </p:txBody>
      </p:sp>
    </p:spTree>
    <p:extLst>
      <p:ext uri="{BB962C8B-B14F-4D97-AF65-F5344CB8AC3E}">
        <p14:creationId xmlns:p14="http://schemas.microsoft.com/office/powerpoint/2010/main" val="3855982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5827A94-43F7-4EAA-13D7-B0F1E7881B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5772F28-AFA6-F204-F2FD-74EAB1F7BD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3703653-9201-C5E1-D3F9-70FF046913C3}"/>
              </a:ext>
            </a:extLst>
          </p:cNvPr>
          <p:cNvSpPr>
            <a:spLocks noGrp="1"/>
          </p:cNvSpPr>
          <p:nvPr>
            <p:ph type="dt" sz="half" idx="10"/>
          </p:nvPr>
        </p:nvSpPr>
        <p:spPr/>
        <p:txBody>
          <a:bodyPr/>
          <a:lstStyle/>
          <a:p>
            <a:fld id="{D48261AC-1456-482D-9A06-511D669A40A0}" type="datetimeFigureOut">
              <a:rPr lang="en-US" smtClean="0"/>
              <a:t>8/31/2024</a:t>
            </a:fld>
            <a:endParaRPr lang="en-US"/>
          </a:p>
        </p:txBody>
      </p:sp>
      <p:sp>
        <p:nvSpPr>
          <p:cNvPr id="5" name="Footer Placeholder 4">
            <a:extLst>
              <a:ext uri="{FF2B5EF4-FFF2-40B4-BE49-F238E27FC236}">
                <a16:creationId xmlns:a16="http://schemas.microsoft.com/office/drawing/2014/main" xmlns="" id="{075A8E04-5D5F-6E09-587B-2B9B95C1C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5BE85E9-E7EC-E7BC-94DF-AC7FC5CBF180}"/>
              </a:ext>
            </a:extLst>
          </p:cNvPr>
          <p:cNvSpPr>
            <a:spLocks noGrp="1"/>
          </p:cNvSpPr>
          <p:nvPr>
            <p:ph type="sldNum" sz="quarter" idx="12"/>
          </p:nvPr>
        </p:nvSpPr>
        <p:spPr/>
        <p:txBody>
          <a:bodyPr/>
          <a:lstStyle/>
          <a:p>
            <a:fld id="{D7919CE6-1CAD-44DF-B90D-2D36E4A46EDD}" type="slidenum">
              <a:rPr lang="en-US" smtClean="0"/>
              <a:t>‹#›</a:t>
            </a:fld>
            <a:endParaRPr lang="en-US"/>
          </a:p>
        </p:txBody>
      </p:sp>
    </p:spTree>
    <p:extLst>
      <p:ext uri="{BB962C8B-B14F-4D97-AF65-F5344CB8AC3E}">
        <p14:creationId xmlns:p14="http://schemas.microsoft.com/office/powerpoint/2010/main" val="251167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F187B-64B9-EEBB-80DE-0CE8CCD633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B22B04F-1F32-A5C8-1073-439DB03446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138810-326E-6161-E91C-629CD098F447}"/>
              </a:ext>
            </a:extLst>
          </p:cNvPr>
          <p:cNvSpPr>
            <a:spLocks noGrp="1"/>
          </p:cNvSpPr>
          <p:nvPr>
            <p:ph type="dt" sz="half" idx="10"/>
          </p:nvPr>
        </p:nvSpPr>
        <p:spPr/>
        <p:txBody>
          <a:bodyPr/>
          <a:lstStyle/>
          <a:p>
            <a:fld id="{D48261AC-1456-482D-9A06-511D669A40A0}" type="datetimeFigureOut">
              <a:rPr lang="en-US" smtClean="0"/>
              <a:t>8/31/2024</a:t>
            </a:fld>
            <a:endParaRPr lang="en-US"/>
          </a:p>
        </p:txBody>
      </p:sp>
      <p:sp>
        <p:nvSpPr>
          <p:cNvPr id="5" name="Footer Placeholder 4">
            <a:extLst>
              <a:ext uri="{FF2B5EF4-FFF2-40B4-BE49-F238E27FC236}">
                <a16:creationId xmlns:a16="http://schemas.microsoft.com/office/drawing/2014/main" xmlns="" id="{F6A8A712-3664-DC61-9714-9DB2CB178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06E4F8-1044-9693-DBDF-2D1A00152998}"/>
              </a:ext>
            </a:extLst>
          </p:cNvPr>
          <p:cNvSpPr>
            <a:spLocks noGrp="1"/>
          </p:cNvSpPr>
          <p:nvPr>
            <p:ph type="sldNum" sz="quarter" idx="12"/>
          </p:nvPr>
        </p:nvSpPr>
        <p:spPr/>
        <p:txBody>
          <a:bodyPr/>
          <a:lstStyle/>
          <a:p>
            <a:fld id="{D7919CE6-1CAD-44DF-B90D-2D36E4A46EDD}" type="slidenum">
              <a:rPr lang="en-US" smtClean="0"/>
              <a:t>‹#›</a:t>
            </a:fld>
            <a:endParaRPr lang="en-US"/>
          </a:p>
        </p:txBody>
      </p:sp>
    </p:spTree>
    <p:extLst>
      <p:ext uri="{BB962C8B-B14F-4D97-AF65-F5344CB8AC3E}">
        <p14:creationId xmlns:p14="http://schemas.microsoft.com/office/powerpoint/2010/main" val="230771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EF0DE6-DEB2-8780-E62F-91455B9CD5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D3AD7DD-A781-616D-7C1F-09B33C0541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D811EEA-1DC3-41C8-E853-2C55563ECABD}"/>
              </a:ext>
            </a:extLst>
          </p:cNvPr>
          <p:cNvSpPr>
            <a:spLocks noGrp="1"/>
          </p:cNvSpPr>
          <p:nvPr>
            <p:ph type="dt" sz="half" idx="10"/>
          </p:nvPr>
        </p:nvSpPr>
        <p:spPr/>
        <p:txBody>
          <a:bodyPr/>
          <a:lstStyle/>
          <a:p>
            <a:fld id="{D48261AC-1456-482D-9A06-511D669A40A0}" type="datetimeFigureOut">
              <a:rPr lang="en-US" smtClean="0"/>
              <a:t>8/31/2024</a:t>
            </a:fld>
            <a:endParaRPr lang="en-US"/>
          </a:p>
        </p:txBody>
      </p:sp>
      <p:sp>
        <p:nvSpPr>
          <p:cNvPr id="5" name="Footer Placeholder 4">
            <a:extLst>
              <a:ext uri="{FF2B5EF4-FFF2-40B4-BE49-F238E27FC236}">
                <a16:creationId xmlns:a16="http://schemas.microsoft.com/office/drawing/2014/main" xmlns="" id="{51A7AAA7-2EBB-288B-CAA0-053D197C0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CBBAC37-2B03-11ED-99A9-5D600D0F93EC}"/>
              </a:ext>
            </a:extLst>
          </p:cNvPr>
          <p:cNvSpPr>
            <a:spLocks noGrp="1"/>
          </p:cNvSpPr>
          <p:nvPr>
            <p:ph type="sldNum" sz="quarter" idx="12"/>
          </p:nvPr>
        </p:nvSpPr>
        <p:spPr/>
        <p:txBody>
          <a:bodyPr/>
          <a:lstStyle/>
          <a:p>
            <a:fld id="{D7919CE6-1CAD-44DF-B90D-2D36E4A46EDD}" type="slidenum">
              <a:rPr lang="en-US" smtClean="0"/>
              <a:t>‹#›</a:t>
            </a:fld>
            <a:endParaRPr lang="en-US"/>
          </a:p>
        </p:txBody>
      </p:sp>
    </p:spTree>
    <p:extLst>
      <p:ext uri="{BB962C8B-B14F-4D97-AF65-F5344CB8AC3E}">
        <p14:creationId xmlns:p14="http://schemas.microsoft.com/office/powerpoint/2010/main" val="337453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B97DFE-B341-9D18-C5C9-6E4629BE92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1D8EC6D-44DE-8BDA-2C8C-8CCEC4D7C0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871CF38-848D-2B0F-EFF7-9FFC9B02D9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94AA3A1-A92E-6926-FC0E-2FE77433A749}"/>
              </a:ext>
            </a:extLst>
          </p:cNvPr>
          <p:cNvSpPr>
            <a:spLocks noGrp="1"/>
          </p:cNvSpPr>
          <p:nvPr>
            <p:ph type="dt" sz="half" idx="10"/>
          </p:nvPr>
        </p:nvSpPr>
        <p:spPr/>
        <p:txBody>
          <a:bodyPr/>
          <a:lstStyle/>
          <a:p>
            <a:fld id="{D48261AC-1456-482D-9A06-511D669A40A0}" type="datetimeFigureOut">
              <a:rPr lang="en-US" smtClean="0"/>
              <a:t>8/31/2024</a:t>
            </a:fld>
            <a:endParaRPr lang="en-US"/>
          </a:p>
        </p:txBody>
      </p:sp>
      <p:sp>
        <p:nvSpPr>
          <p:cNvPr id="6" name="Footer Placeholder 5">
            <a:extLst>
              <a:ext uri="{FF2B5EF4-FFF2-40B4-BE49-F238E27FC236}">
                <a16:creationId xmlns:a16="http://schemas.microsoft.com/office/drawing/2014/main" xmlns="" id="{95604207-5A2D-4008-60B1-81700CF42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A136E8-E177-A00A-7FB9-34CED5190F5C}"/>
              </a:ext>
            </a:extLst>
          </p:cNvPr>
          <p:cNvSpPr>
            <a:spLocks noGrp="1"/>
          </p:cNvSpPr>
          <p:nvPr>
            <p:ph type="sldNum" sz="quarter" idx="12"/>
          </p:nvPr>
        </p:nvSpPr>
        <p:spPr/>
        <p:txBody>
          <a:bodyPr/>
          <a:lstStyle/>
          <a:p>
            <a:fld id="{D7919CE6-1CAD-44DF-B90D-2D36E4A46EDD}" type="slidenum">
              <a:rPr lang="en-US" smtClean="0"/>
              <a:t>‹#›</a:t>
            </a:fld>
            <a:endParaRPr lang="en-US"/>
          </a:p>
        </p:txBody>
      </p:sp>
    </p:spTree>
    <p:extLst>
      <p:ext uri="{BB962C8B-B14F-4D97-AF65-F5344CB8AC3E}">
        <p14:creationId xmlns:p14="http://schemas.microsoft.com/office/powerpoint/2010/main" val="5396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438E8-A0E5-8941-796F-DF45ECDD34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EDCCCEF-5A6F-8933-3588-C999DBFD9A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F09136C-0595-015B-6973-80EDBB65A3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3D55F45-9ED9-B050-FEE6-6AD03AFB95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1663F3F-097C-5A5B-19DA-07929FE6CF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F1774E-B9DB-DBD3-0C23-8C518F9124C4}"/>
              </a:ext>
            </a:extLst>
          </p:cNvPr>
          <p:cNvSpPr>
            <a:spLocks noGrp="1"/>
          </p:cNvSpPr>
          <p:nvPr>
            <p:ph type="dt" sz="half" idx="10"/>
          </p:nvPr>
        </p:nvSpPr>
        <p:spPr/>
        <p:txBody>
          <a:bodyPr/>
          <a:lstStyle/>
          <a:p>
            <a:fld id="{D48261AC-1456-482D-9A06-511D669A40A0}" type="datetimeFigureOut">
              <a:rPr lang="en-US" smtClean="0"/>
              <a:t>8/31/2024</a:t>
            </a:fld>
            <a:endParaRPr lang="en-US"/>
          </a:p>
        </p:txBody>
      </p:sp>
      <p:sp>
        <p:nvSpPr>
          <p:cNvPr id="8" name="Footer Placeholder 7">
            <a:extLst>
              <a:ext uri="{FF2B5EF4-FFF2-40B4-BE49-F238E27FC236}">
                <a16:creationId xmlns:a16="http://schemas.microsoft.com/office/drawing/2014/main" xmlns="" id="{4E64145B-20F3-82FC-DE8B-C57A4CF3A7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4A5A53C-8C7D-A8AB-DD99-87633E1E0F3C}"/>
              </a:ext>
            </a:extLst>
          </p:cNvPr>
          <p:cNvSpPr>
            <a:spLocks noGrp="1"/>
          </p:cNvSpPr>
          <p:nvPr>
            <p:ph type="sldNum" sz="quarter" idx="12"/>
          </p:nvPr>
        </p:nvSpPr>
        <p:spPr/>
        <p:txBody>
          <a:bodyPr/>
          <a:lstStyle/>
          <a:p>
            <a:fld id="{D7919CE6-1CAD-44DF-B90D-2D36E4A46EDD}" type="slidenum">
              <a:rPr lang="en-US" smtClean="0"/>
              <a:t>‹#›</a:t>
            </a:fld>
            <a:endParaRPr lang="en-US"/>
          </a:p>
        </p:txBody>
      </p:sp>
    </p:spTree>
    <p:extLst>
      <p:ext uri="{BB962C8B-B14F-4D97-AF65-F5344CB8AC3E}">
        <p14:creationId xmlns:p14="http://schemas.microsoft.com/office/powerpoint/2010/main" val="213519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DFCD2A-9EB9-6922-AAFE-EA3A482487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A1D533B-7F36-96BD-20D1-3A2BD11266D5}"/>
              </a:ext>
            </a:extLst>
          </p:cNvPr>
          <p:cNvSpPr>
            <a:spLocks noGrp="1"/>
          </p:cNvSpPr>
          <p:nvPr>
            <p:ph type="dt" sz="half" idx="10"/>
          </p:nvPr>
        </p:nvSpPr>
        <p:spPr/>
        <p:txBody>
          <a:bodyPr/>
          <a:lstStyle/>
          <a:p>
            <a:fld id="{D48261AC-1456-482D-9A06-511D669A40A0}" type="datetimeFigureOut">
              <a:rPr lang="en-US" smtClean="0"/>
              <a:t>8/31/2024</a:t>
            </a:fld>
            <a:endParaRPr lang="en-US"/>
          </a:p>
        </p:txBody>
      </p:sp>
      <p:sp>
        <p:nvSpPr>
          <p:cNvPr id="4" name="Footer Placeholder 3">
            <a:extLst>
              <a:ext uri="{FF2B5EF4-FFF2-40B4-BE49-F238E27FC236}">
                <a16:creationId xmlns:a16="http://schemas.microsoft.com/office/drawing/2014/main" xmlns="" id="{DAD82AE4-1423-F8DB-8EF6-614364DC28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AE17B11-A8BC-B33E-86D0-8C1AA1CBB35A}"/>
              </a:ext>
            </a:extLst>
          </p:cNvPr>
          <p:cNvSpPr>
            <a:spLocks noGrp="1"/>
          </p:cNvSpPr>
          <p:nvPr>
            <p:ph type="sldNum" sz="quarter" idx="12"/>
          </p:nvPr>
        </p:nvSpPr>
        <p:spPr/>
        <p:txBody>
          <a:bodyPr/>
          <a:lstStyle/>
          <a:p>
            <a:fld id="{D7919CE6-1CAD-44DF-B90D-2D36E4A46EDD}" type="slidenum">
              <a:rPr lang="en-US" smtClean="0"/>
              <a:t>‹#›</a:t>
            </a:fld>
            <a:endParaRPr lang="en-US"/>
          </a:p>
        </p:txBody>
      </p:sp>
    </p:spTree>
    <p:extLst>
      <p:ext uri="{BB962C8B-B14F-4D97-AF65-F5344CB8AC3E}">
        <p14:creationId xmlns:p14="http://schemas.microsoft.com/office/powerpoint/2010/main" val="41840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3C9E286-F89A-F604-6AC5-F722C37A036B}"/>
              </a:ext>
            </a:extLst>
          </p:cNvPr>
          <p:cNvSpPr>
            <a:spLocks noGrp="1"/>
          </p:cNvSpPr>
          <p:nvPr>
            <p:ph type="dt" sz="half" idx="10"/>
          </p:nvPr>
        </p:nvSpPr>
        <p:spPr/>
        <p:txBody>
          <a:bodyPr/>
          <a:lstStyle/>
          <a:p>
            <a:fld id="{D48261AC-1456-482D-9A06-511D669A40A0}" type="datetimeFigureOut">
              <a:rPr lang="en-US" smtClean="0"/>
              <a:t>8/31/2024</a:t>
            </a:fld>
            <a:endParaRPr lang="en-US"/>
          </a:p>
        </p:txBody>
      </p:sp>
      <p:sp>
        <p:nvSpPr>
          <p:cNvPr id="3" name="Footer Placeholder 2">
            <a:extLst>
              <a:ext uri="{FF2B5EF4-FFF2-40B4-BE49-F238E27FC236}">
                <a16:creationId xmlns:a16="http://schemas.microsoft.com/office/drawing/2014/main" xmlns="" id="{B7FFC538-7A3B-F78F-702C-F270DBDCC1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9B359DA-7667-A70C-502D-E3BE8B140697}"/>
              </a:ext>
            </a:extLst>
          </p:cNvPr>
          <p:cNvSpPr>
            <a:spLocks noGrp="1"/>
          </p:cNvSpPr>
          <p:nvPr>
            <p:ph type="sldNum" sz="quarter" idx="12"/>
          </p:nvPr>
        </p:nvSpPr>
        <p:spPr/>
        <p:txBody>
          <a:bodyPr/>
          <a:lstStyle/>
          <a:p>
            <a:fld id="{D7919CE6-1CAD-44DF-B90D-2D36E4A46EDD}" type="slidenum">
              <a:rPr lang="en-US" smtClean="0"/>
              <a:t>‹#›</a:t>
            </a:fld>
            <a:endParaRPr lang="en-US"/>
          </a:p>
        </p:txBody>
      </p:sp>
    </p:spTree>
    <p:extLst>
      <p:ext uri="{BB962C8B-B14F-4D97-AF65-F5344CB8AC3E}">
        <p14:creationId xmlns:p14="http://schemas.microsoft.com/office/powerpoint/2010/main" val="398776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8E2802-52B1-CF34-7BBB-4214C7737C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32EF9FF-06C0-CCB5-8F42-4F76F88DC6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30CE8B9-E9AB-C751-237C-C8FEE77C4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ACCA24C-8D79-1A53-2A2A-4BC0B1F89324}"/>
              </a:ext>
            </a:extLst>
          </p:cNvPr>
          <p:cNvSpPr>
            <a:spLocks noGrp="1"/>
          </p:cNvSpPr>
          <p:nvPr>
            <p:ph type="dt" sz="half" idx="10"/>
          </p:nvPr>
        </p:nvSpPr>
        <p:spPr/>
        <p:txBody>
          <a:bodyPr/>
          <a:lstStyle/>
          <a:p>
            <a:fld id="{D48261AC-1456-482D-9A06-511D669A40A0}" type="datetimeFigureOut">
              <a:rPr lang="en-US" smtClean="0"/>
              <a:t>8/31/2024</a:t>
            </a:fld>
            <a:endParaRPr lang="en-US"/>
          </a:p>
        </p:txBody>
      </p:sp>
      <p:sp>
        <p:nvSpPr>
          <p:cNvPr id="6" name="Footer Placeholder 5">
            <a:extLst>
              <a:ext uri="{FF2B5EF4-FFF2-40B4-BE49-F238E27FC236}">
                <a16:creationId xmlns:a16="http://schemas.microsoft.com/office/drawing/2014/main" xmlns="" id="{2A14F457-48EF-5AFD-25C1-7ACEF12C6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82EF893-88F6-380B-6538-F5B5E9F72D7F}"/>
              </a:ext>
            </a:extLst>
          </p:cNvPr>
          <p:cNvSpPr>
            <a:spLocks noGrp="1"/>
          </p:cNvSpPr>
          <p:nvPr>
            <p:ph type="sldNum" sz="quarter" idx="12"/>
          </p:nvPr>
        </p:nvSpPr>
        <p:spPr/>
        <p:txBody>
          <a:bodyPr/>
          <a:lstStyle/>
          <a:p>
            <a:fld id="{D7919CE6-1CAD-44DF-B90D-2D36E4A46EDD}" type="slidenum">
              <a:rPr lang="en-US" smtClean="0"/>
              <a:t>‹#›</a:t>
            </a:fld>
            <a:endParaRPr lang="en-US"/>
          </a:p>
        </p:txBody>
      </p:sp>
    </p:spTree>
    <p:extLst>
      <p:ext uri="{BB962C8B-B14F-4D97-AF65-F5344CB8AC3E}">
        <p14:creationId xmlns:p14="http://schemas.microsoft.com/office/powerpoint/2010/main" val="2712505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DE85C-8B4E-C479-E702-A38CD4ACF0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145E1EA-0E77-F445-5310-B7D2105098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29C8E75-B538-D84D-ADBE-C6E1C82F4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186D83B-6B44-7C91-0B48-BCDA9F2A00AB}"/>
              </a:ext>
            </a:extLst>
          </p:cNvPr>
          <p:cNvSpPr>
            <a:spLocks noGrp="1"/>
          </p:cNvSpPr>
          <p:nvPr>
            <p:ph type="dt" sz="half" idx="10"/>
          </p:nvPr>
        </p:nvSpPr>
        <p:spPr/>
        <p:txBody>
          <a:bodyPr/>
          <a:lstStyle/>
          <a:p>
            <a:fld id="{D48261AC-1456-482D-9A06-511D669A40A0}" type="datetimeFigureOut">
              <a:rPr lang="en-US" smtClean="0"/>
              <a:t>8/31/2024</a:t>
            </a:fld>
            <a:endParaRPr lang="en-US"/>
          </a:p>
        </p:txBody>
      </p:sp>
      <p:sp>
        <p:nvSpPr>
          <p:cNvPr id="6" name="Footer Placeholder 5">
            <a:extLst>
              <a:ext uri="{FF2B5EF4-FFF2-40B4-BE49-F238E27FC236}">
                <a16:creationId xmlns:a16="http://schemas.microsoft.com/office/drawing/2014/main" xmlns="" id="{8DDCC37D-3638-B70F-AAB1-9C7704AC59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F6718B6-6CB2-8FCA-7543-25CB442A2BC1}"/>
              </a:ext>
            </a:extLst>
          </p:cNvPr>
          <p:cNvSpPr>
            <a:spLocks noGrp="1"/>
          </p:cNvSpPr>
          <p:nvPr>
            <p:ph type="sldNum" sz="quarter" idx="12"/>
          </p:nvPr>
        </p:nvSpPr>
        <p:spPr/>
        <p:txBody>
          <a:bodyPr/>
          <a:lstStyle/>
          <a:p>
            <a:fld id="{D7919CE6-1CAD-44DF-B90D-2D36E4A46EDD}" type="slidenum">
              <a:rPr lang="en-US" smtClean="0"/>
              <a:t>‹#›</a:t>
            </a:fld>
            <a:endParaRPr lang="en-US"/>
          </a:p>
        </p:txBody>
      </p:sp>
    </p:spTree>
    <p:extLst>
      <p:ext uri="{BB962C8B-B14F-4D97-AF65-F5344CB8AC3E}">
        <p14:creationId xmlns:p14="http://schemas.microsoft.com/office/powerpoint/2010/main" val="301363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9F63EA2-884B-E7D8-1117-4833BBCFDA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40D652D-3E11-EEDE-FE09-CB0964DCC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5C115D-ED52-6996-2157-F1ECDBBDBF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48261AC-1456-482D-9A06-511D669A40A0}" type="datetimeFigureOut">
              <a:rPr lang="en-US" smtClean="0"/>
              <a:t>8/31/2024</a:t>
            </a:fld>
            <a:endParaRPr lang="en-US"/>
          </a:p>
        </p:txBody>
      </p:sp>
      <p:sp>
        <p:nvSpPr>
          <p:cNvPr id="5" name="Footer Placeholder 4">
            <a:extLst>
              <a:ext uri="{FF2B5EF4-FFF2-40B4-BE49-F238E27FC236}">
                <a16:creationId xmlns:a16="http://schemas.microsoft.com/office/drawing/2014/main" xmlns="" id="{28432F81-7D81-1EAE-644D-259CCB2B40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DEFA4E69-5783-1B6B-52C7-9B573C983D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919CE6-1CAD-44DF-B90D-2D36E4A46EDD}" type="slidenum">
              <a:rPr lang="en-US" smtClean="0"/>
              <a:t>‹#›</a:t>
            </a:fld>
            <a:endParaRPr lang="en-US"/>
          </a:p>
        </p:txBody>
      </p:sp>
    </p:spTree>
    <p:extLst>
      <p:ext uri="{BB962C8B-B14F-4D97-AF65-F5344CB8AC3E}">
        <p14:creationId xmlns:p14="http://schemas.microsoft.com/office/powerpoint/2010/main" val="1766895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5698789-51C5-386D-7269-31087F77C4E5}"/>
              </a:ext>
            </a:extLst>
          </p:cNvPr>
          <p:cNvSpPr txBox="1"/>
          <p:nvPr/>
        </p:nvSpPr>
        <p:spPr>
          <a:xfrm>
            <a:off x="520829" y="2105561"/>
            <a:ext cx="11366371" cy="1938992"/>
          </a:xfrm>
          <a:prstGeom prst="rect">
            <a:avLst/>
          </a:prstGeom>
          <a:noFill/>
        </p:spPr>
        <p:txBody>
          <a:bodyPr wrap="square">
            <a:spAutoFit/>
          </a:bodyPr>
          <a:lstStyle/>
          <a:p>
            <a:pPr algn="ctr"/>
            <a:r>
              <a:rPr lang="vi-VN" sz="4000" b="1" dirty="0">
                <a:solidFill>
                  <a:srgbClr val="00B0F0"/>
                </a:solidFill>
                <a:latin typeface="Times New Roman" panose="02020603050405020304" pitchFamily="18" charset="0"/>
              </a:rPr>
              <a:t>CHUYÊN ĐỀ : </a:t>
            </a:r>
          </a:p>
          <a:p>
            <a:pPr algn="ctr"/>
            <a:r>
              <a:rPr lang="vi-VN" sz="4000" b="1" i="0" dirty="0">
                <a:solidFill>
                  <a:srgbClr val="FF0000"/>
                </a:solidFill>
                <a:effectLst/>
                <a:latin typeface="Times New Roman" panose="02020603050405020304" pitchFamily="18" charset="0"/>
              </a:rPr>
              <a:t>BỒI DƯỠNG HỌC SINH GIỎI MÔN GDCD </a:t>
            </a:r>
            <a:r>
              <a:rPr lang="vi-VN" sz="4000" b="1" i="0" dirty="0" smtClean="0">
                <a:solidFill>
                  <a:srgbClr val="FF0000"/>
                </a:solidFill>
                <a:effectLst/>
                <a:latin typeface="Times New Roman" panose="02020603050405020304" pitchFamily="18" charset="0"/>
              </a:rPr>
              <a:t>8</a:t>
            </a:r>
          </a:p>
          <a:p>
            <a:pPr algn="ctr"/>
            <a:r>
              <a:rPr lang="vi-VN" sz="4000" b="1" dirty="0" smtClean="0">
                <a:solidFill>
                  <a:srgbClr val="FF0000"/>
                </a:solidFill>
                <a:latin typeface="Times New Roman" panose="02020603050405020304" pitchFamily="18" charset="0"/>
              </a:rPr>
              <a:t>Năm học: 2024-2025</a:t>
            </a:r>
            <a:endParaRPr lang="en-US" sz="4000" b="1" dirty="0">
              <a:solidFill>
                <a:srgbClr val="FF0000"/>
              </a:solidFill>
            </a:endParaRPr>
          </a:p>
        </p:txBody>
      </p:sp>
      <p:sp>
        <p:nvSpPr>
          <p:cNvPr id="2" name="TextBox 1">
            <a:extLst>
              <a:ext uri="{FF2B5EF4-FFF2-40B4-BE49-F238E27FC236}">
                <a16:creationId xmlns:a16="http://schemas.microsoft.com/office/drawing/2014/main" xmlns="" id="{0F9C09B6-F4C5-11A7-228B-D70070191A84}"/>
              </a:ext>
            </a:extLst>
          </p:cNvPr>
          <p:cNvSpPr txBox="1"/>
          <p:nvPr/>
        </p:nvSpPr>
        <p:spPr>
          <a:xfrm>
            <a:off x="520829" y="386499"/>
            <a:ext cx="8924829" cy="830997"/>
          </a:xfrm>
          <a:prstGeom prst="rect">
            <a:avLst/>
          </a:prstGeom>
          <a:noFill/>
        </p:spPr>
        <p:txBody>
          <a:bodyPr wrap="square" rtlCol="0">
            <a:spAutoFit/>
          </a:bodyPr>
          <a:lstStyle/>
          <a:p>
            <a:r>
              <a:rPr lang="vi-VN" sz="2400" b="1" dirty="0">
                <a:latin typeface="+mj-lt"/>
              </a:rPr>
              <a:t>UBND HUYỆN QUỐC OAI</a:t>
            </a:r>
          </a:p>
          <a:p>
            <a:r>
              <a:rPr lang="vi-VN" sz="2400" b="1" dirty="0">
                <a:latin typeface="+mj-lt"/>
              </a:rPr>
              <a:t>TRƯỜNG THCS </a:t>
            </a:r>
            <a:r>
              <a:rPr lang="vi-VN" sz="2400" b="1" dirty="0" smtClean="0">
                <a:latin typeface="+mj-lt"/>
              </a:rPr>
              <a:t>ĐÔNG XUÂN</a:t>
            </a:r>
            <a:endParaRPr lang="en-US" sz="2400" b="1" dirty="0">
              <a:latin typeface="+mj-lt"/>
            </a:endParaRPr>
          </a:p>
        </p:txBody>
      </p:sp>
      <p:sp>
        <p:nvSpPr>
          <p:cNvPr id="4" name="TextBox 3">
            <a:extLst>
              <a:ext uri="{FF2B5EF4-FFF2-40B4-BE49-F238E27FC236}">
                <a16:creationId xmlns:a16="http://schemas.microsoft.com/office/drawing/2014/main" xmlns="" id="{4473D486-52B5-9EE2-C704-56EAE6F39795}"/>
              </a:ext>
            </a:extLst>
          </p:cNvPr>
          <p:cNvSpPr txBox="1"/>
          <p:nvPr/>
        </p:nvSpPr>
        <p:spPr>
          <a:xfrm>
            <a:off x="7121951" y="5294761"/>
            <a:ext cx="4647414" cy="954107"/>
          </a:xfrm>
          <a:prstGeom prst="rect">
            <a:avLst/>
          </a:prstGeom>
          <a:noFill/>
        </p:spPr>
        <p:txBody>
          <a:bodyPr wrap="square" rtlCol="0">
            <a:spAutoFit/>
          </a:bodyPr>
          <a:lstStyle/>
          <a:p>
            <a:r>
              <a:rPr lang="vi-VN" sz="2800" b="1" i="1" dirty="0">
                <a:latin typeface="Times New Roman" panose="02020603050405020304" pitchFamily="18" charset="0"/>
                <a:cs typeface="Times New Roman" panose="02020603050405020304" pitchFamily="18" charset="0"/>
              </a:rPr>
              <a:t>GIÁO VIÊN: </a:t>
            </a:r>
            <a:r>
              <a:rPr lang="vi-VN" sz="2800" b="1" i="1" dirty="0" smtClean="0">
                <a:latin typeface="Times New Roman" panose="02020603050405020304" pitchFamily="18" charset="0"/>
                <a:cs typeface="Times New Roman" panose="02020603050405020304" pitchFamily="18" charset="0"/>
              </a:rPr>
              <a:t>Trần Thị Sinh</a:t>
            </a:r>
            <a:endParaRPr lang="vi-VN" sz="2800" b="1" i="1" dirty="0">
              <a:latin typeface="Times New Roman" panose="02020603050405020304" pitchFamily="18" charset="0"/>
              <a:cs typeface="Times New Roman" panose="02020603050405020304" pitchFamily="18" charset="0"/>
            </a:endParaRPr>
          </a:p>
          <a:p>
            <a:r>
              <a:rPr lang="vi-VN" sz="2800" b="1" i="1" dirty="0">
                <a:latin typeface="Times New Roman" panose="02020603050405020304" pitchFamily="18" charset="0"/>
                <a:cs typeface="Times New Roman" panose="02020603050405020304" pitchFamily="18" charset="0"/>
              </a:rPr>
              <a:t>Môn : GDCD</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0287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055079" y="47028"/>
            <a:ext cx="6553197"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4</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smtClean="0">
                <a:solidFill>
                  <a:srgbClr val="FFFF00"/>
                </a:solidFill>
                <a:latin typeface="Times New Roman" panose="02020603050405020304" pitchFamily="18" charset="0"/>
                <a:cs typeface="Times New Roman" panose="02020603050405020304" pitchFamily="18" charset="0"/>
              </a:rPr>
              <a:t>BƯỚC 4</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2" name="Rectangle 11"/>
          <p:cNvSpPr/>
          <p:nvPr/>
        </p:nvSpPr>
        <p:spPr>
          <a:xfrm>
            <a:off x="718457" y="1267097"/>
            <a:ext cx="11025052" cy="2862322"/>
          </a:xfrm>
          <a:prstGeom prst="rect">
            <a:avLst/>
          </a:prstGeom>
        </p:spPr>
        <p:txBody>
          <a:bodyPr wrap="square">
            <a:spAutoFit/>
          </a:bodyPr>
          <a:lstStyle/>
          <a:p>
            <a:pPr marL="457200" indent="-457200" eaLnBrk="0" fontAlgn="base" hangingPunct="0">
              <a:lnSpc>
                <a:spcPct val="125000"/>
              </a:lnSpc>
              <a:spcBef>
                <a:spcPct val="0"/>
              </a:spcBef>
              <a:spcAft>
                <a:spcPct val="0"/>
              </a:spcAft>
              <a:buFontTx/>
              <a:buChar char="-"/>
              <a:defRPr/>
            </a:pPr>
            <a:r>
              <a:rPr lang="en-US" sz="2400" b="1" i="1" dirty="0" smtClean="0">
                <a:solidFill>
                  <a:srgbClr val="0000FF"/>
                </a:solidFill>
                <a:latin typeface="Times New Roman" pitchFamily="18" charset="0"/>
                <a:ea typeface="Arial Unicode MS"/>
                <a:cs typeface="Times New Roman" pitchFamily="18" charset="0"/>
              </a:rPr>
              <a:t>Lập kế hoạch giảng dạy và bồi dưỡng</a:t>
            </a:r>
          </a:p>
          <a:p>
            <a:pPr marL="457200" indent="-457200" eaLnBrk="0" fontAlgn="base" hangingPunct="0">
              <a:lnSpc>
                <a:spcPct val="125000"/>
              </a:lnSpc>
              <a:spcBef>
                <a:spcPct val="0"/>
              </a:spcBef>
              <a:spcAft>
                <a:spcPct val="0"/>
              </a:spcAft>
              <a:defRPr/>
            </a:pPr>
            <a:r>
              <a:rPr lang="en-US" sz="2400" b="1" i="1" dirty="0" smtClean="0">
                <a:solidFill>
                  <a:srgbClr val="0000FF"/>
                </a:solidFill>
                <a:latin typeface="Times New Roman" pitchFamily="18" charset="0"/>
                <a:ea typeface="Arial Unicode MS"/>
                <a:cs typeface="Times New Roman" pitchFamily="18" charset="0"/>
              </a:rPr>
              <a:t>+ Dựa vào kế hoạch của phòng giáo dục, nhà trường và chất lượng học sinh, GV xây dựng kế hoạch cá nhân với chỉ tiêu cụ thể.</a:t>
            </a:r>
          </a:p>
          <a:p>
            <a:pPr marL="457200" indent="-457200" eaLnBrk="0" fontAlgn="base" hangingPunct="0">
              <a:lnSpc>
                <a:spcPct val="125000"/>
              </a:lnSpc>
              <a:spcBef>
                <a:spcPct val="0"/>
              </a:spcBef>
              <a:spcAft>
                <a:spcPct val="0"/>
              </a:spcAft>
              <a:defRPr/>
            </a:pP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Học</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hỏi</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bạn</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bè</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đồng</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nghiệp</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về</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kinh</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nghiệm</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ôn</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thi</a:t>
            </a:r>
            <a:r>
              <a:rPr lang="en-US" sz="2400" b="1" i="1" dirty="0" smtClean="0">
                <a:solidFill>
                  <a:srgbClr val="0000FF"/>
                </a:solidFill>
                <a:latin typeface="Times New Roman" pitchFamily="18" charset="0"/>
                <a:ea typeface="Arial Unicode MS"/>
                <a:cs typeface="Times New Roman" pitchFamily="18" charset="0"/>
              </a:rPr>
              <a:t> HSG</a:t>
            </a:r>
          </a:p>
          <a:p>
            <a:pPr marL="457200" indent="-457200" eaLnBrk="0" fontAlgn="base" hangingPunct="0">
              <a:lnSpc>
                <a:spcPct val="125000"/>
              </a:lnSpc>
              <a:spcBef>
                <a:spcPct val="0"/>
              </a:spcBef>
              <a:spcAft>
                <a:spcPct val="0"/>
              </a:spcAft>
              <a:defRPr/>
            </a:pPr>
            <a:r>
              <a:rPr lang="en-US" sz="2400" b="1" i="1" dirty="0" err="1" smtClean="0">
                <a:solidFill>
                  <a:srgbClr val="0000FF"/>
                </a:solidFill>
                <a:latin typeface="Times New Roman" pitchFamily="18" charset="0"/>
                <a:ea typeface="Arial Unicode MS"/>
                <a:cs typeface="Times New Roman" pitchFamily="18" charset="0"/>
              </a:rPr>
              <a:t>Chú</a:t>
            </a:r>
            <a:r>
              <a:rPr lang="en-US" sz="2400" b="1" i="1" dirty="0" smtClean="0">
                <a:solidFill>
                  <a:srgbClr val="0000FF"/>
                </a:solidFill>
                <a:latin typeface="Times New Roman" pitchFamily="18" charset="0"/>
                <a:ea typeface="Arial Unicode MS"/>
                <a:cs typeface="Times New Roman" pitchFamily="18" charset="0"/>
              </a:rPr>
              <a:t> ý: </a:t>
            </a:r>
            <a:r>
              <a:rPr lang="en-US" sz="2400" b="1" i="1" dirty="0" err="1" smtClean="0">
                <a:solidFill>
                  <a:srgbClr val="0000FF"/>
                </a:solidFill>
                <a:latin typeface="Times New Roman" pitchFamily="18" charset="0"/>
                <a:ea typeface="Arial Unicode MS"/>
                <a:cs typeface="Times New Roman" pitchFamily="18" charset="0"/>
              </a:rPr>
              <a:t>Kế</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hoạch</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ôn</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tập</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phải</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đảm</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bảo</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cân</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đối</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giữa</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các</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phần</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trong</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phạm</a:t>
            </a:r>
            <a:r>
              <a:rPr lang="en-US" sz="2400" b="1" i="1" dirty="0" smtClean="0">
                <a:solidFill>
                  <a:srgbClr val="0000FF"/>
                </a:solidFill>
                <a:latin typeface="Times New Roman" pitchFamily="18" charset="0"/>
                <a:ea typeface="Arial Unicode MS"/>
                <a:cs typeface="Times New Roman" pitchFamily="18" charset="0"/>
              </a:rPr>
              <a:t> vi 10 </a:t>
            </a:r>
            <a:r>
              <a:rPr lang="en-US" sz="2400" b="1" i="1" dirty="0" err="1" smtClean="0">
                <a:solidFill>
                  <a:srgbClr val="0000FF"/>
                </a:solidFill>
                <a:latin typeface="Times New Roman" pitchFamily="18" charset="0"/>
                <a:ea typeface="Arial Unicode MS"/>
                <a:cs typeface="Times New Roman" pitchFamily="18" charset="0"/>
              </a:rPr>
              <a:t>buổi</a:t>
            </a:r>
            <a:endParaRPr lang="en-US" sz="2400" b="1" i="1" dirty="0" smtClean="0">
              <a:solidFill>
                <a:srgbClr val="0000FF"/>
              </a:solidFill>
              <a:latin typeface="Times New Roman" pitchFamily="18" charset="0"/>
              <a:ea typeface="Arial Unicode MS"/>
              <a:cs typeface="Times New Roman" pitchFamily="18" charset="0"/>
            </a:endParaRPr>
          </a:p>
          <a:p>
            <a:pPr marL="457200" indent="-457200" eaLnBrk="0" fontAlgn="base" hangingPunct="0">
              <a:lnSpc>
                <a:spcPct val="125000"/>
              </a:lnSpc>
              <a:spcBef>
                <a:spcPct val="0"/>
              </a:spcBef>
              <a:spcAft>
                <a:spcPct val="0"/>
              </a:spcAft>
              <a:buFontTx/>
              <a:buChar char="-"/>
              <a:defRPr/>
            </a:pPr>
            <a:endParaRPr lang="en-US" sz="2400" b="1" i="1" dirty="0" smtClean="0">
              <a:solidFill>
                <a:srgbClr val="0000FF"/>
              </a:solidFill>
              <a:latin typeface="Times New Roman" pitchFamily="18" charset="0"/>
              <a:ea typeface="Arial Unicode MS"/>
              <a:cs typeface="Times New Roman" pitchFamily="18" charset="0"/>
            </a:endParaRPr>
          </a:p>
        </p:txBody>
      </p:sp>
    </p:spTree>
    <p:extLst>
      <p:ext uri="{BB962C8B-B14F-4D97-AF65-F5344CB8AC3E}">
        <p14:creationId xmlns:p14="http://schemas.microsoft.com/office/powerpoint/2010/main" val="9984796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ox(i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box(i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box(i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box(in)">
                                      <p:cBhvr>
                                        <p:cTn id="2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966650" y="132917"/>
            <a:ext cx="5656219"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lnSpc>
                <a:spcPct val="125000"/>
              </a:lnSpc>
              <a:spcBef>
                <a:spcPct val="0"/>
              </a:spcBef>
              <a:spcAft>
                <a:spcPct val="0"/>
              </a:spcAft>
              <a:defRPr/>
            </a:pPr>
            <a:r>
              <a:rPr lang="en-US" sz="2400" b="1" i="1" dirty="0">
                <a:solidFill>
                  <a:srgbClr val="FFFF00"/>
                </a:solidFill>
                <a:latin typeface="Times New Roman" pitchFamily="18" charset="0"/>
                <a:ea typeface="Arial Unicode MS"/>
                <a:cs typeface="Times New Roman" pitchFamily="18" charset="0"/>
              </a:rPr>
              <a:t>5</a:t>
            </a:r>
            <a:r>
              <a:rPr lang="en-US" sz="2400" b="1" i="1" dirty="0" smtClean="0">
                <a:solidFill>
                  <a:srgbClr val="FFFF00"/>
                </a:solidFill>
                <a:latin typeface="Times New Roman" pitchFamily="18" charset="0"/>
                <a:ea typeface="Arial Unicode MS"/>
                <a:cs typeface="Times New Roman" pitchFamily="18" charset="0"/>
              </a:rPr>
              <a:t>. </a:t>
            </a:r>
            <a:r>
              <a:rPr lang="en-US" sz="2400" b="1" i="1" dirty="0" err="1">
                <a:solidFill>
                  <a:srgbClr val="FFFF00"/>
                </a:solidFill>
                <a:latin typeface="Times New Roman" pitchFamily="18" charset="0"/>
                <a:ea typeface="Arial Unicode MS"/>
                <a:cs typeface="Times New Roman" pitchFamily="18" charset="0"/>
              </a:rPr>
              <a:t>Tiến</a:t>
            </a:r>
            <a:r>
              <a:rPr lang="en-US" sz="2400" b="1" i="1" dirty="0">
                <a:solidFill>
                  <a:srgbClr val="FFFF00"/>
                </a:solidFill>
                <a:latin typeface="Times New Roman" pitchFamily="18" charset="0"/>
                <a:ea typeface="Arial Unicode MS"/>
                <a:cs typeface="Times New Roman" pitchFamily="18" charset="0"/>
              </a:rPr>
              <a:t> </a:t>
            </a:r>
            <a:r>
              <a:rPr lang="en-US" sz="2400" b="1" i="1" dirty="0" err="1">
                <a:solidFill>
                  <a:srgbClr val="FFFF00"/>
                </a:solidFill>
                <a:latin typeface="Times New Roman" pitchFamily="18" charset="0"/>
                <a:ea typeface="Arial Unicode MS"/>
                <a:cs typeface="Times New Roman" pitchFamily="18" charset="0"/>
              </a:rPr>
              <a:t>hành</a:t>
            </a:r>
            <a:r>
              <a:rPr lang="en-US" sz="2400" b="1" i="1" dirty="0">
                <a:solidFill>
                  <a:srgbClr val="FFFF00"/>
                </a:solidFill>
                <a:latin typeface="Times New Roman" pitchFamily="18" charset="0"/>
                <a:ea typeface="Arial Unicode MS"/>
                <a:cs typeface="Times New Roman" pitchFamily="18" charset="0"/>
              </a:rPr>
              <a:t> </a:t>
            </a:r>
            <a:r>
              <a:rPr lang="en-US" sz="2400" b="1" i="1" dirty="0" err="1">
                <a:solidFill>
                  <a:srgbClr val="FFFF00"/>
                </a:solidFill>
                <a:latin typeface="Times New Roman" pitchFamily="18" charset="0"/>
                <a:ea typeface="Arial Unicode MS"/>
                <a:cs typeface="Times New Roman" pitchFamily="18" charset="0"/>
              </a:rPr>
              <a:t>bồi</a:t>
            </a:r>
            <a:r>
              <a:rPr lang="en-US" sz="2400" b="1" i="1" dirty="0">
                <a:solidFill>
                  <a:srgbClr val="FFFF00"/>
                </a:solidFill>
                <a:latin typeface="Times New Roman" pitchFamily="18" charset="0"/>
                <a:ea typeface="Arial Unicode MS"/>
                <a:cs typeface="Times New Roman" pitchFamily="18" charset="0"/>
              </a:rPr>
              <a:t> </a:t>
            </a:r>
            <a:r>
              <a:rPr lang="en-US" sz="2400" b="1" i="1" dirty="0" err="1">
                <a:solidFill>
                  <a:srgbClr val="FFFF00"/>
                </a:solidFill>
                <a:latin typeface="Times New Roman" pitchFamily="18" charset="0"/>
                <a:ea typeface="Arial Unicode MS"/>
                <a:cs typeface="Times New Roman" pitchFamily="18" charset="0"/>
              </a:rPr>
              <a:t>dưỡng</a:t>
            </a:r>
            <a:endParaRPr lang="en-US" sz="2400" b="1" i="1" dirty="0">
              <a:solidFill>
                <a:srgbClr val="FFFF00"/>
              </a:solidFill>
              <a:latin typeface="Times New Roman" pitchFamily="18" charset="0"/>
              <a:ea typeface="Arial Unicode MS"/>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2" name="Rectangle 11"/>
          <p:cNvSpPr/>
          <p:nvPr/>
        </p:nvSpPr>
        <p:spPr>
          <a:xfrm>
            <a:off x="1039091" y="1711234"/>
            <a:ext cx="9698182" cy="2400657"/>
          </a:xfrm>
          <a:prstGeom prst="rect">
            <a:avLst/>
          </a:prstGeom>
        </p:spPr>
        <p:txBody>
          <a:bodyPr wrap="square">
            <a:spAutoFit/>
          </a:bodyPr>
          <a:lstStyle/>
          <a:p>
            <a:pPr marL="457200" indent="-457200" eaLnBrk="0" fontAlgn="base" hangingPunct="0">
              <a:lnSpc>
                <a:spcPct val="125000"/>
              </a:lnSpc>
              <a:spcBef>
                <a:spcPct val="0"/>
              </a:spcBef>
              <a:spcAft>
                <a:spcPct val="0"/>
              </a:spcAft>
              <a:buFontTx/>
              <a:buChar char="-"/>
              <a:defRPr/>
            </a:pPr>
            <a:r>
              <a:rPr lang="en-US" sz="2400" b="1" i="1" dirty="0" smtClean="0">
                <a:solidFill>
                  <a:srgbClr val="0000FF"/>
                </a:solidFill>
                <a:latin typeface="Times New Roman" pitchFamily="18" charset="0"/>
                <a:ea typeface="Arial Unicode MS"/>
                <a:cs typeface="Times New Roman" pitchFamily="18" charset="0"/>
              </a:rPr>
              <a:t>Kiểm tra khả năng nắm kiến thức cơ bản của học sinh.</a:t>
            </a:r>
          </a:p>
          <a:p>
            <a:pPr marL="457200" indent="-457200" eaLnBrk="0" fontAlgn="base" hangingPunct="0">
              <a:lnSpc>
                <a:spcPct val="125000"/>
              </a:lnSpc>
              <a:spcBef>
                <a:spcPct val="0"/>
              </a:spcBef>
              <a:spcAft>
                <a:spcPct val="0"/>
              </a:spcAft>
              <a:buFontTx/>
              <a:buChar char="-"/>
              <a:defRPr/>
            </a:pPr>
            <a:r>
              <a:rPr lang="en-US" sz="2400" b="1" i="1" dirty="0" smtClean="0">
                <a:solidFill>
                  <a:srgbClr val="0000FF"/>
                </a:solidFill>
                <a:latin typeface="Times New Roman" pitchFamily="18" charset="0"/>
                <a:ea typeface="Arial Unicode MS"/>
                <a:cs typeface="Times New Roman" pitchFamily="18" charset="0"/>
              </a:rPr>
              <a:t>Cung cấp kiến thức về đạo đức, </a:t>
            </a:r>
            <a:r>
              <a:rPr lang="en-US" sz="2400" b="1" i="1" dirty="0" err="1" smtClean="0">
                <a:solidFill>
                  <a:srgbClr val="0000FF"/>
                </a:solidFill>
                <a:latin typeface="Times New Roman" pitchFamily="18" charset="0"/>
                <a:ea typeface="Arial Unicode MS"/>
                <a:cs typeface="Times New Roman" pitchFamily="18" charset="0"/>
              </a:rPr>
              <a:t>pháp</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luật,kinh</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tế</a:t>
            </a:r>
            <a:r>
              <a:rPr lang="en-US" sz="2400" b="1" i="1" dirty="0" smtClean="0">
                <a:solidFill>
                  <a:srgbClr val="0000FF"/>
                </a:solidFill>
                <a:latin typeface="Times New Roman" pitchFamily="18" charset="0"/>
                <a:ea typeface="Arial Unicode MS"/>
                <a:cs typeface="Times New Roman" pitchFamily="18" charset="0"/>
              </a:rPr>
              <a:t>, </a:t>
            </a:r>
            <a:r>
              <a:rPr lang="en-US" sz="2400" b="1" i="1" dirty="0" smtClean="0">
                <a:solidFill>
                  <a:srgbClr val="0000FF"/>
                </a:solidFill>
                <a:latin typeface="Times New Roman" pitchFamily="18" charset="0"/>
                <a:ea typeface="Arial Unicode MS"/>
                <a:cs typeface="Times New Roman" pitchFamily="18" charset="0"/>
              </a:rPr>
              <a:t>những hiểu biết xã hội.</a:t>
            </a:r>
          </a:p>
          <a:p>
            <a:pPr marL="457200" indent="-457200" eaLnBrk="0" fontAlgn="base" hangingPunct="0">
              <a:lnSpc>
                <a:spcPct val="125000"/>
              </a:lnSpc>
              <a:spcBef>
                <a:spcPct val="0"/>
              </a:spcBef>
              <a:spcAft>
                <a:spcPct val="0"/>
              </a:spcAft>
              <a:buFontTx/>
              <a:buChar char="-"/>
              <a:defRPr/>
            </a:pPr>
            <a:r>
              <a:rPr lang="en-US" sz="2400" b="1" i="1" dirty="0" smtClean="0">
                <a:solidFill>
                  <a:srgbClr val="0000FF"/>
                </a:solidFill>
                <a:latin typeface="Times New Roman" pitchFamily="18" charset="0"/>
                <a:ea typeface="Arial Unicode MS"/>
                <a:cs typeface="Times New Roman" pitchFamily="18" charset="0"/>
              </a:rPr>
              <a:t>Mở rộng kiến thức và liên hệ thực tế.</a:t>
            </a:r>
          </a:p>
          <a:p>
            <a:pPr marL="457200" indent="-457200" eaLnBrk="0" fontAlgn="base" hangingPunct="0">
              <a:lnSpc>
                <a:spcPct val="125000"/>
              </a:lnSpc>
              <a:spcBef>
                <a:spcPct val="0"/>
              </a:spcBef>
              <a:spcAft>
                <a:spcPct val="0"/>
              </a:spcAft>
              <a:buFontTx/>
              <a:buChar char="-"/>
              <a:defRPr/>
            </a:pPr>
            <a:endParaRPr lang="en-US" sz="2400" b="1" i="1" dirty="0" smtClean="0">
              <a:solidFill>
                <a:srgbClr val="0000FF"/>
              </a:solidFill>
              <a:latin typeface="Times New Roman" pitchFamily="18" charset="0"/>
              <a:ea typeface="Arial Unicode MS"/>
              <a:cs typeface="Times New Roman" pitchFamily="18" charset="0"/>
            </a:endParaRPr>
          </a:p>
        </p:txBody>
      </p:sp>
    </p:spTree>
    <p:extLst>
      <p:ext uri="{BB962C8B-B14F-4D97-AF65-F5344CB8AC3E}">
        <p14:creationId xmlns:p14="http://schemas.microsoft.com/office/powerpoint/2010/main" val="31828055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ox(i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box(i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box(in)">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7877" y="2578296"/>
            <a:ext cx="10398369" cy="2123658"/>
          </a:xfrm>
          <a:prstGeom prst="rect">
            <a:avLst/>
          </a:prstGeom>
        </p:spPr>
        <p:txBody>
          <a:bodyPr wrap="square">
            <a:spAutoFit/>
          </a:bodyPr>
          <a:lstStyle/>
          <a:p>
            <a:pPr algn="ctr"/>
            <a:r>
              <a:rPr lang="vi-VN" sz="4400" b="1" dirty="0">
                <a:solidFill>
                  <a:srgbClr val="FF0000"/>
                </a:solidFill>
                <a:highlight>
                  <a:srgbClr val="EEEEEE"/>
                </a:highlight>
                <a:latin typeface="Times New Roman" panose="02020603050405020304" pitchFamily="18" charset="0"/>
                <a:cs typeface="Times New Roman" panose="02020603050405020304" pitchFamily="18" charset="0"/>
              </a:rPr>
              <a:t>PHẦN </a:t>
            </a:r>
            <a:r>
              <a:rPr lang="vi-VN" sz="4400" b="1" dirty="0" smtClean="0">
                <a:solidFill>
                  <a:srgbClr val="FF0000"/>
                </a:solidFill>
                <a:highlight>
                  <a:srgbClr val="EEEEEE"/>
                </a:highlight>
                <a:latin typeface="Times New Roman" panose="02020603050405020304" pitchFamily="18" charset="0"/>
                <a:cs typeface="Times New Roman" panose="02020603050405020304" pitchFamily="18" charset="0"/>
              </a:rPr>
              <a:t>III:</a:t>
            </a:r>
            <a:r>
              <a:rPr lang="en-US" sz="4400" b="1" dirty="0" smtClean="0">
                <a:solidFill>
                  <a:srgbClr val="FF0000"/>
                </a:solidFill>
                <a:highlight>
                  <a:srgbClr val="EEEEEE"/>
                </a:highlight>
                <a:latin typeface="Times New Roman" panose="02020603050405020304" pitchFamily="18" charset="0"/>
                <a:cs typeface="Times New Roman" panose="02020603050405020304" pitchFamily="18" charset="0"/>
              </a:rPr>
              <a:t> </a:t>
            </a:r>
            <a:r>
              <a:rPr lang="vi-VN" sz="4400" b="1" dirty="0" smtClean="0">
                <a:solidFill>
                  <a:srgbClr val="FF0000"/>
                </a:solidFill>
                <a:highlight>
                  <a:srgbClr val="EEEEEE"/>
                </a:highlight>
                <a:latin typeface="Times New Roman" panose="02020603050405020304" pitchFamily="18" charset="0"/>
                <a:cs typeface="Times New Roman" panose="02020603050405020304" pitchFamily="18" charset="0"/>
              </a:rPr>
              <a:t>Xây dựng kế hoạch ôn tập khai thác mẫu câu hỏi phù hợp với mức độ nhận thức dành cho học sinh giỏi.</a:t>
            </a:r>
            <a:endParaRPr lang="vi-VN" sz="4400" b="1" dirty="0">
              <a:solidFill>
                <a:srgbClr val="FF0000"/>
              </a:solidFill>
              <a:highlight>
                <a:srgbClr val="EEEEEE"/>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884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752B18A-97BE-1F03-3493-1BD6E2FF02AD}"/>
              </a:ext>
            </a:extLst>
          </p:cNvPr>
          <p:cNvSpPr txBox="1"/>
          <p:nvPr/>
        </p:nvSpPr>
        <p:spPr>
          <a:xfrm>
            <a:off x="1376313" y="612845"/>
            <a:ext cx="9879291" cy="5324535"/>
          </a:xfrm>
          <a:prstGeom prst="rect">
            <a:avLst/>
          </a:prstGeom>
          <a:noFill/>
        </p:spPr>
        <p:txBody>
          <a:bodyPr wrap="square">
            <a:spAutoFit/>
          </a:bodyPr>
          <a:lstStyle/>
          <a:p>
            <a:pPr algn="just"/>
            <a:r>
              <a:rPr lang="vi-VN" sz="2000" b="1" i="0" dirty="0" smtClean="0">
                <a:solidFill>
                  <a:srgbClr val="FF0000"/>
                </a:solidFill>
                <a:effectLst/>
                <a:highlight>
                  <a:srgbClr val="EEEEEE"/>
                </a:highlight>
                <a:latin typeface="Times New Roman" panose="02020603050405020304" pitchFamily="18" charset="0"/>
                <a:cs typeface="Times New Roman" panose="02020603050405020304" pitchFamily="18" charset="0"/>
              </a:rPr>
              <a:t>1</a:t>
            </a:r>
            <a:r>
              <a:rPr lang="vi-VN" sz="2000" b="1" i="0" dirty="0">
                <a:solidFill>
                  <a:srgbClr val="FF0000"/>
                </a:solidFill>
                <a:effectLst/>
                <a:highlight>
                  <a:srgbClr val="EEEEEE"/>
                </a:highlight>
                <a:latin typeface="Times New Roman" panose="02020603050405020304" pitchFamily="18" charset="0"/>
                <a:cs typeface="Times New Roman" panose="02020603050405020304" pitchFamily="18" charset="0"/>
              </a:rPr>
              <a:t>. CÂU HỎI </a:t>
            </a:r>
            <a:r>
              <a:rPr lang="vi-VN" sz="2000" b="1" dirty="0" smtClean="0">
                <a:solidFill>
                  <a:srgbClr val="FF0000"/>
                </a:solidFill>
                <a:highlight>
                  <a:srgbClr val="EEEEEE"/>
                </a:highlight>
                <a:latin typeface="Times New Roman" panose="02020603050405020304" pitchFamily="18" charset="0"/>
                <a:cs typeface="Times New Roman" panose="02020603050405020304" pitchFamily="18" charset="0"/>
              </a:rPr>
              <a:t>NHẬN </a:t>
            </a:r>
            <a:r>
              <a:rPr lang="vi-VN" sz="2000" b="1" i="0" dirty="0" smtClean="0">
                <a:solidFill>
                  <a:srgbClr val="FF0000"/>
                </a:solidFill>
                <a:effectLst/>
                <a:highlight>
                  <a:srgbClr val="EEEEEE"/>
                </a:highlight>
                <a:latin typeface="Times New Roman" panose="02020603050405020304" pitchFamily="18" charset="0"/>
                <a:cs typeface="Times New Roman" panose="02020603050405020304" pitchFamily="18" charset="0"/>
              </a:rPr>
              <a:t>BIẾT</a:t>
            </a:r>
            <a:endParaRPr lang="vi-VN" sz="2000" b="1" i="0" dirty="0">
              <a:solidFill>
                <a:srgbClr val="FF0000"/>
              </a:solidFill>
              <a:effectLst/>
              <a:highlight>
                <a:srgbClr val="EEEEEE"/>
              </a:highlight>
              <a:latin typeface="Times New Roman" panose="02020603050405020304" pitchFamily="18" charset="0"/>
              <a:cs typeface="Times New Roman" panose="02020603050405020304" pitchFamily="18" charset="0"/>
            </a:endParaRPr>
          </a:p>
          <a:p>
            <a:pPr algn="just"/>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Ứng với mức độ lĩnh hội 1 “nhận biết”</a:t>
            </a:r>
          </a:p>
          <a:p>
            <a:pPr algn="just">
              <a:buFont typeface="Arial" panose="020B0604020202020204" pitchFamily="34" charset="0"/>
              <a:buChar char="•"/>
            </a:pP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Mục tiêu của loại câu hỏi này là để kiểm tra trí nhớ của Hs về các dữ liệu, số liệu, các định nghĩa, tên tuổi, địa điểm,…</a:t>
            </a:r>
          </a:p>
          <a:p>
            <a:pPr algn="just">
              <a:buFont typeface="Arial" panose="020B0604020202020204" pitchFamily="34" charset="0"/>
              <a:buChar char="•"/>
            </a:pP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Việc trả lời các </a:t>
            </a:r>
            <a:r>
              <a:rPr lang="vi-VN" sz="2000" dirty="0" smtClean="0">
                <a:solidFill>
                  <a:srgbClr val="333333"/>
                </a:solidFill>
                <a:highlight>
                  <a:srgbClr val="EEEEEE"/>
                </a:highlight>
                <a:latin typeface="Times New Roman" panose="02020603050405020304" pitchFamily="18" charset="0"/>
                <a:cs typeface="Times New Roman" panose="02020603050405020304" pitchFamily="18" charset="0"/>
              </a:rPr>
              <a:t>câu hỏi</a:t>
            </a:r>
            <a:r>
              <a:rPr lang="vi-VN" sz="2000" b="0" i="0" dirty="0" smtClean="0">
                <a:solidFill>
                  <a:srgbClr val="333333"/>
                </a:solidFill>
                <a:effectLst/>
                <a:highlight>
                  <a:srgbClr val="EEEEEE"/>
                </a:highlight>
                <a:latin typeface="Times New Roman" panose="02020603050405020304" pitchFamily="18" charset="0"/>
                <a:cs typeface="Times New Roman" panose="02020603050405020304" pitchFamily="18" charset="0"/>
              </a:rPr>
              <a:t> </a:t>
            </a: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này giúp Hs ôn lại được những gì đã học, đã đọc hoặc đã trải qua.</a:t>
            </a:r>
          </a:p>
          <a:p>
            <a:pPr algn="just">
              <a:buFont typeface="Arial" panose="020B0604020202020204" pitchFamily="34" charset="0"/>
              <a:buChar char="•"/>
            </a:pP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Các từ để hỏi thường là:</a:t>
            </a:r>
          </a:p>
          <a:p>
            <a:pPr marL="742950" lvl="1" indent="-285750" algn="just">
              <a:buFont typeface="Arial" panose="020B0604020202020204" pitchFamily="34" charset="0"/>
              <a:buChar char="•"/>
            </a:pPr>
            <a:r>
              <a:rPr lang="vi-VN" sz="2000" dirty="0">
                <a:solidFill>
                  <a:srgbClr val="333333"/>
                </a:solidFill>
                <a:highlight>
                  <a:srgbClr val="EEEEEE"/>
                </a:highlight>
                <a:latin typeface="Times New Roman" panose="02020603050405020304" pitchFamily="18" charset="0"/>
                <a:cs typeface="Times New Roman" panose="02020603050405020304" pitchFamily="18" charset="0"/>
              </a:rPr>
              <a:t>LÀ </a:t>
            </a: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 GÌ…</a:t>
            </a:r>
          </a:p>
          <a:p>
            <a:pPr lvl="1" algn="just"/>
            <a:r>
              <a:rPr lang="vi-VN" sz="2000" b="1" i="0" dirty="0">
                <a:solidFill>
                  <a:srgbClr val="333333"/>
                </a:solidFill>
                <a:effectLst/>
                <a:highlight>
                  <a:srgbClr val="EEEEEE"/>
                </a:highlight>
                <a:latin typeface="Times New Roman" panose="02020603050405020304" pitchFamily="18" charset="0"/>
                <a:cs typeface="Times New Roman" panose="02020603050405020304" pitchFamily="18" charset="0"/>
              </a:rPr>
              <a:t>.</a:t>
            </a: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   THẾ NÀO…</a:t>
            </a:r>
          </a:p>
          <a:p>
            <a:pPr marL="742950" lvl="1" indent="-285750" algn="just">
              <a:buFont typeface="Arial" panose="020B0604020202020204" pitchFamily="34" charset="0"/>
              <a:buChar char="•"/>
            </a:pPr>
            <a:r>
              <a:rPr lang="vi-VN" sz="2000" dirty="0">
                <a:solidFill>
                  <a:srgbClr val="333333"/>
                </a:solidFill>
                <a:highlight>
                  <a:srgbClr val="EEEEEE"/>
                </a:highlight>
                <a:latin typeface="Times New Roman" panose="02020603050405020304" pitchFamily="18" charset="0"/>
                <a:cs typeface="Times New Roman" panose="02020603050405020304" pitchFamily="18" charset="0"/>
              </a:rPr>
              <a:t>EM HIỂU</a:t>
            </a: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a:t>
            </a:r>
          </a:p>
          <a:p>
            <a:pPr marL="742950" lvl="1" indent="-285750" algn="just">
              <a:buFont typeface="Arial" panose="020B0604020202020204" pitchFamily="34" charset="0"/>
              <a:buChar char="•"/>
            </a:pP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CÁI NÀO…</a:t>
            </a:r>
          </a:p>
          <a:p>
            <a:pPr marL="742950" lvl="1" indent="-285750" algn="just">
              <a:buFont typeface="Arial" panose="020B0604020202020204" pitchFamily="34" charset="0"/>
              <a:buChar char="•"/>
            </a:pP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EM BIẾT NHỮNG GÌ VỀ…</a:t>
            </a:r>
          </a:p>
          <a:p>
            <a:pPr marL="742950" lvl="1" indent="-285750" algn="just">
              <a:buFont typeface="Arial" panose="020B0604020202020204" pitchFamily="34" charset="0"/>
              <a:buChar char="•"/>
            </a:pP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KHI NÀO…</a:t>
            </a:r>
          </a:p>
          <a:p>
            <a:pPr marL="742950" lvl="1" indent="-285750" algn="just">
              <a:buFont typeface="Arial" panose="020B0604020202020204" pitchFamily="34" charset="0"/>
              <a:buChar char="•"/>
            </a:pP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BAO GIỜ…</a:t>
            </a:r>
          </a:p>
          <a:p>
            <a:pPr marL="742950" lvl="1" indent="-285750" algn="just">
              <a:buFont typeface="Arial" panose="020B0604020202020204" pitchFamily="34" charset="0"/>
              <a:buChar char="•"/>
            </a:pP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HÃY MÔ TẢ…</a:t>
            </a:r>
          </a:p>
          <a:p>
            <a:pPr algn="l">
              <a:buFont typeface="Arial" panose="020B0604020202020204" pitchFamily="34" charset="0"/>
              <a:buChar char="•"/>
            </a:pPr>
            <a:r>
              <a:rPr lang="vi-VN" sz="2000" dirty="0">
                <a:latin typeface="Times New Roman" panose="02020603050405020304" pitchFamily="18" charset="0"/>
                <a:cs typeface="Times New Roman" panose="02020603050405020304" pitchFamily="18" charset="0"/>
              </a:rPr>
              <a:t/>
            </a:r>
            <a:br>
              <a:rPr lang="vi-VN" sz="2000" dirty="0">
                <a:latin typeface="Times New Roman" panose="02020603050405020304" pitchFamily="18" charset="0"/>
                <a:cs typeface="Times New Roman" panose="02020603050405020304" pitchFamily="18" charset="0"/>
              </a:rPr>
            </a:b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Ví dụ: Em hiểu thế nào là tôn trọng khác biệt dân tộc? Ví dụ?</a:t>
            </a:r>
            <a:r>
              <a:rPr lang="vi-VN" sz="2000" dirty="0">
                <a:latin typeface="Times New Roman" panose="02020603050405020304" pitchFamily="18" charset="0"/>
                <a:cs typeface="Times New Roman" panose="02020603050405020304" pitchFamily="18" charset="0"/>
              </a:rPr>
              <a:t/>
            </a:r>
            <a:br>
              <a:rPr lang="vi-VN"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099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99507AA-D3AF-971C-F0D6-F54CC8D2D1E6}"/>
              </a:ext>
            </a:extLst>
          </p:cNvPr>
          <p:cNvSpPr txBox="1"/>
          <p:nvPr/>
        </p:nvSpPr>
        <p:spPr>
          <a:xfrm>
            <a:off x="1112363" y="751344"/>
            <a:ext cx="10218656" cy="5101397"/>
          </a:xfrm>
          <a:prstGeom prst="rect">
            <a:avLst/>
          </a:prstGeom>
          <a:noFill/>
        </p:spPr>
        <p:txBody>
          <a:bodyPr wrap="square">
            <a:spAutoFit/>
          </a:bodyPr>
          <a:lstStyle/>
          <a:p>
            <a:pPr algn="just"/>
            <a:r>
              <a:rPr lang="vi-VN" sz="2000" b="1" i="0" dirty="0">
                <a:solidFill>
                  <a:srgbClr val="FF0000"/>
                </a:solidFill>
                <a:effectLst/>
                <a:highlight>
                  <a:srgbClr val="EEEEEE"/>
                </a:highlight>
                <a:latin typeface="Times New Roman" panose="02020603050405020304" pitchFamily="18" charset="0"/>
                <a:cs typeface="Times New Roman" panose="02020603050405020304" pitchFamily="18" charset="0"/>
              </a:rPr>
              <a:t>2. CÂU </a:t>
            </a:r>
            <a:r>
              <a:rPr lang="vi-VN" sz="2000" b="1" i="0" dirty="0" smtClean="0">
                <a:solidFill>
                  <a:srgbClr val="FF0000"/>
                </a:solidFill>
                <a:effectLst/>
                <a:highlight>
                  <a:srgbClr val="EEEEEE"/>
                </a:highlight>
                <a:latin typeface="Times New Roman" panose="02020603050405020304" pitchFamily="18" charset="0"/>
                <a:cs typeface="Times New Roman" panose="02020603050405020304" pitchFamily="18" charset="0"/>
              </a:rPr>
              <a:t>HỎI THÔNG </a:t>
            </a:r>
            <a:r>
              <a:rPr lang="vi-VN" sz="2000" b="1" i="0" dirty="0">
                <a:solidFill>
                  <a:srgbClr val="FF0000"/>
                </a:solidFill>
                <a:effectLst/>
                <a:highlight>
                  <a:srgbClr val="EEEEEE"/>
                </a:highlight>
                <a:latin typeface="Times New Roman" panose="02020603050405020304" pitchFamily="18" charset="0"/>
                <a:cs typeface="Times New Roman" panose="02020603050405020304" pitchFamily="18" charset="0"/>
              </a:rPr>
              <a:t>HIỂU</a:t>
            </a:r>
          </a:p>
          <a:p>
            <a:pPr algn="just"/>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Ứng với mức độ lĩnh hội 2 “thông hiểu”</a:t>
            </a:r>
          </a:p>
          <a:p>
            <a:pPr algn="just">
              <a:buFont typeface="Arial" panose="020B0604020202020204" pitchFamily="34" charset="0"/>
              <a:buChar char="•"/>
            </a:pP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Mục tiêu của loại câu hỏi này là để kiểm </a:t>
            </a:r>
            <a:r>
              <a:rPr lang="vi-VN" sz="2000" b="0" i="0" dirty="0" smtClean="0">
                <a:solidFill>
                  <a:srgbClr val="333333"/>
                </a:solidFill>
                <a:effectLst/>
                <a:highlight>
                  <a:srgbClr val="EEEEEE"/>
                </a:highlight>
                <a:latin typeface="Times New Roman" panose="02020603050405020304" pitchFamily="18" charset="0"/>
                <a:cs typeface="Times New Roman" panose="02020603050405020304" pitchFamily="18" charset="0"/>
              </a:rPr>
              <a:t>tra nội dung kiến thức cơ bản trong SGK ứng với 10 bài học, Giúp HS </a:t>
            </a: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liên </a:t>
            </a:r>
            <a:r>
              <a:rPr lang="vi-VN" sz="2000" b="0" i="0" dirty="0" smtClean="0">
                <a:solidFill>
                  <a:srgbClr val="333333"/>
                </a:solidFill>
                <a:effectLst/>
                <a:highlight>
                  <a:srgbClr val="EEEEEE"/>
                </a:highlight>
                <a:latin typeface="Times New Roman" panose="02020603050405020304" pitchFamily="18" charset="0"/>
                <a:cs typeface="Times New Roman" panose="02020603050405020304" pitchFamily="18" charset="0"/>
              </a:rPr>
              <a:t>hệ,so sánh, phân tích </a:t>
            </a: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kết nối các dữ liệu, số liệu</a:t>
            </a:r>
            <a:r>
              <a:rPr lang="vi-VN" sz="2000" b="0" i="0" dirty="0" smtClean="0">
                <a:solidFill>
                  <a:srgbClr val="333333"/>
                </a:solidFill>
                <a:effectLst/>
                <a:highlight>
                  <a:srgbClr val="EEEEEE"/>
                </a:highlight>
                <a:latin typeface="Times New Roman" panose="02020603050405020304" pitchFamily="18" charset="0"/>
                <a:cs typeface="Times New Roman" panose="02020603050405020304" pitchFamily="18" charset="0"/>
              </a:rPr>
              <a:t>, </a:t>
            </a: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các định nghĩa…</a:t>
            </a:r>
          </a:p>
          <a:p>
            <a:pPr algn="just">
              <a:buFont typeface="Arial" panose="020B0604020202020204" pitchFamily="34" charset="0"/>
              <a:buChar char="•"/>
            </a:pP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Việc trả lời các câu hỏi này cho thấy Hs có khả năng diễn tả bằng lời nói, nêu ra được các yếu tố cơ bản hoặc so sánh các yếu tố cơ bản trong nội dung đang học.</a:t>
            </a:r>
          </a:p>
          <a:p>
            <a:pPr algn="just">
              <a:buFont typeface="Arial" panose="020B0604020202020204" pitchFamily="34" charset="0"/>
              <a:buChar char="•"/>
            </a:pP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Các cụm từ để hỏi thường là:</a:t>
            </a:r>
          </a:p>
          <a:p>
            <a:pPr marL="742950" lvl="1" indent="-285750" algn="just">
              <a:buFont typeface="Arial" panose="020B0604020202020204" pitchFamily="34" charset="0"/>
              <a:buChar char="•"/>
            </a:pP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TẠI SAO…,</a:t>
            </a:r>
          </a:p>
          <a:p>
            <a:pPr marL="742950" lvl="1" indent="-285750" algn="just">
              <a:buFont typeface="Arial" panose="020B0604020202020204" pitchFamily="34" charset="0"/>
              <a:buChar char="•"/>
            </a:pP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HÃY PHÂN TÍCH…,</a:t>
            </a:r>
          </a:p>
          <a:p>
            <a:pPr marL="742950" lvl="1" indent="-285750" algn="just">
              <a:buFont typeface="Arial" panose="020B0604020202020204" pitchFamily="34" charset="0"/>
              <a:buChar char="•"/>
            </a:pP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HÃY SO SÁNH…,</a:t>
            </a:r>
          </a:p>
          <a:p>
            <a:pPr marL="742950" lvl="1" indent="-285750" algn="just">
              <a:buFont typeface="Arial" panose="020B0604020202020204" pitchFamily="34" charset="0"/>
              <a:buChar char="•"/>
            </a:pP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HÃY LIÊN HỆ…,</a:t>
            </a:r>
          </a:p>
          <a:p>
            <a:pPr marL="0" marR="0" algn="just">
              <a:lnSpc>
                <a:spcPts val="1700"/>
              </a:lnSpc>
              <a:spcBef>
                <a:spcPts val="600"/>
              </a:spcBef>
              <a:spcAft>
                <a:spcPts val="300"/>
              </a:spcAft>
            </a:pPr>
            <a:r>
              <a:rPr lang="vi-VN" sz="2000" b="0" i="0" dirty="0" smtClean="0">
                <a:solidFill>
                  <a:srgbClr val="333333"/>
                </a:solidFill>
                <a:effectLst/>
                <a:highlight>
                  <a:srgbClr val="EEEEEE"/>
                </a:highlight>
                <a:latin typeface="Times New Roman" panose="02020603050405020304" pitchFamily="18" charset="0"/>
                <a:cs typeface="Times New Roman" panose="02020603050405020304" pitchFamily="18" charset="0"/>
              </a:rPr>
              <a:t>Ví </a:t>
            </a:r>
            <a:r>
              <a:rPr lang="vi-VN" sz="2000" b="0" i="0" dirty="0">
                <a:solidFill>
                  <a:srgbClr val="333333"/>
                </a:solidFill>
                <a:effectLst/>
                <a:highlight>
                  <a:srgbClr val="EEEEEE"/>
                </a:highlight>
                <a:latin typeface="Times New Roman" panose="02020603050405020304" pitchFamily="18" charset="0"/>
                <a:cs typeface="Times New Roman" panose="02020603050405020304" pitchFamily="18" charset="0"/>
              </a:rPr>
              <a:t>dụ:</a:t>
            </a:r>
            <a:r>
              <a:rPr lang="nl-NL" sz="1800" b="1" dirty="0">
                <a:solidFill>
                  <a:srgbClr val="0000FF"/>
                </a:solidFill>
                <a:effectLst/>
                <a:latin typeface="Times New Roman" panose="02020603050405020304" pitchFamily="18" charset="0"/>
                <a:ea typeface="Courier New" panose="02070309020205020404" pitchFamily="49" charset="0"/>
              </a:rPr>
              <a:t>:</a:t>
            </a:r>
            <a:r>
              <a:rPr lang="nl-NL" sz="1800" dirty="0">
                <a:solidFill>
                  <a:srgbClr val="0000FF"/>
                </a:solidFill>
                <a:effectLst/>
                <a:latin typeface="Times New Roman" panose="02020603050405020304" pitchFamily="18" charset="0"/>
                <a:ea typeface="Courier New" panose="02070309020205020404" pitchFamily="49" charset="0"/>
              </a:rPr>
              <a:t> </a:t>
            </a:r>
            <a:endParaRPr lang="vi-VN" sz="1800" dirty="0">
              <a:solidFill>
                <a:srgbClr val="0000FF"/>
              </a:solidFill>
              <a:effectLst/>
              <a:latin typeface="Times New Roman" panose="02020603050405020304" pitchFamily="18" charset="0"/>
              <a:ea typeface="Courier New" panose="02070309020205020404" pitchFamily="49" charset="0"/>
            </a:endParaRPr>
          </a:p>
          <a:p>
            <a:pPr marL="0" marR="0" algn="just">
              <a:lnSpc>
                <a:spcPts val="1700"/>
              </a:lnSpc>
              <a:spcBef>
                <a:spcPts val="600"/>
              </a:spcBef>
              <a:spcAft>
                <a:spcPts val="300"/>
              </a:spcAft>
            </a:pPr>
            <a:r>
              <a:rPr lang="nl-NL" sz="1800" dirty="0">
                <a:solidFill>
                  <a:srgbClr val="0000FF"/>
                </a:solidFill>
                <a:effectLst/>
                <a:latin typeface="Times New Roman" panose="02020603050405020304" pitchFamily="18" charset="0"/>
                <a:ea typeface="Courier New" panose="02070309020205020404" pitchFamily="49" charset="0"/>
              </a:rPr>
              <a:t> </a:t>
            </a:r>
            <a:r>
              <a:rPr lang="nl-NL" sz="2400" dirty="0">
                <a:solidFill>
                  <a:srgbClr val="FF0000"/>
                </a:solidFill>
                <a:effectLst/>
                <a:latin typeface="Times New Roman" panose="02020603050405020304" pitchFamily="18" charset="0"/>
                <a:ea typeface="Courier New" panose="02070309020205020404" pitchFamily="49" charset="0"/>
              </a:rPr>
              <a:t>Có người cho rằng:  Kế thừa và phát huy truyền thống tốt đẹp của gia đình dòng họ dân tộc là phải giữ nguyên vẹn không được thay đổi bất cứ điều gì.</a:t>
            </a:r>
            <a:endParaRPr lang="en-US" sz="2400" dirty="0">
              <a:solidFill>
                <a:srgbClr val="FF0000"/>
              </a:solidFill>
              <a:effectLst/>
              <a:latin typeface="Courier New" panose="02070309020205020404" pitchFamily="49" charset="0"/>
              <a:ea typeface="Courier New" panose="02070309020205020404" pitchFamily="49" charset="0"/>
            </a:endParaRPr>
          </a:p>
          <a:p>
            <a:r>
              <a:rPr lang="nl-NL" sz="2400" dirty="0">
                <a:solidFill>
                  <a:srgbClr val="FF0000"/>
                </a:solidFill>
                <a:effectLst/>
                <a:latin typeface="Times New Roman" panose="02020603050405020304" pitchFamily="18" charset="0"/>
                <a:ea typeface="Courier New" panose="02070309020205020404" pitchFamily="49" charset="0"/>
              </a:rPr>
              <a:t>      Em có đồng ý với ý kiến trên không? Vì sao? Những việc làm của em để kế thừa phát huy truyền thống tốt đẹp của gia đình dòng họ</a:t>
            </a:r>
            <a:r>
              <a:rPr lang="vi-VN" sz="2400" dirty="0">
                <a:solidFill>
                  <a:srgbClr val="FF0000"/>
                </a:solidFill>
                <a:effectLst/>
                <a:latin typeface="Times New Roman" panose="02020603050405020304" pitchFamily="18" charset="0"/>
                <a:ea typeface="Courier New" panose="02070309020205020404" pitchFamily="49" charset="0"/>
              </a:rPr>
              <a:t> </a:t>
            </a:r>
            <a:r>
              <a:rPr lang="nl-NL" sz="2400" dirty="0">
                <a:solidFill>
                  <a:srgbClr val="FF0000"/>
                </a:solidFill>
                <a:effectLst/>
                <a:latin typeface="Times New Roman" panose="02020603050405020304" pitchFamily="18" charset="0"/>
                <a:ea typeface="Courier New" panose="02070309020205020404" pitchFamily="49" charset="0"/>
              </a:rPr>
              <a:t>dân tộc? </a:t>
            </a:r>
            <a:endParaRPr lang="vi-VN" sz="2400" b="0" i="0" dirty="0">
              <a:solidFill>
                <a:srgbClr val="FF0000"/>
              </a:solidFill>
              <a:effectLst/>
              <a:highlight>
                <a:srgbClr val="EEEEEE"/>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7891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A8A05E3-3464-1021-81A0-C9AA2F6B9C29}"/>
              </a:ext>
            </a:extLst>
          </p:cNvPr>
          <p:cNvSpPr txBox="1"/>
          <p:nvPr/>
        </p:nvSpPr>
        <p:spPr>
          <a:xfrm>
            <a:off x="1093508" y="23996"/>
            <a:ext cx="10501459" cy="6889065"/>
          </a:xfrm>
          <a:prstGeom prst="rect">
            <a:avLst/>
          </a:prstGeom>
          <a:noFill/>
        </p:spPr>
        <p:txBody>
          <a:bodyPr wrap="square">
            <a:spAutoFit/>
          </a:bodyPr>
          <a:lstStyle/>
          <a:p>
            <a:pPr>
              <a:lnSpc>
                <a:spcPts val="1700"/>
              </a:lnSpc>
              <a:spcBef>
                <a:spcPts val="600"/>
              </a:spcBef>
              <a:spcAft>
                <a:spcPts val="300"/>
              </a:spcAft>
            </a:pPr>
            <a:r>
              <a:rPr lang="nl-NL" sz="2400" b="1"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nl-NL" sz="24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Gợi ý trả </a:t>
            </a:r>
            <a:r>
              <a:rPr lang="nl-NL" sz="2400" b="1"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lời</a:t>
            </a:r>
            <a:r>
              <a:rPr lang="vi-VN" sz="2400" b="1"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nl-NL"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nl-NL"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Không đồng ý. Vì:</a:t>
            </a:r>
            <a:endPar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spcBef>
                <a:spcPts val="600"/>
              </a:spcBef>
              <a:spcAft>
                <a:spcPts val="300"/>
              </a:spcAft>
            </a:pPr>
            <a:r>
              <a:rPr lang="nl-NL"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Truyền </a:t>
            </a:r>
            <a:r>
              <a:rPr lang="nl-NL"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thống tốt đẹp của gia đình, dòng họ, dân tộc là những giá trị tinh thần </a:t>
            </a:r>
            <a:r>
              <a:rPr lang="nl-NL"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được</a:t>
            </a:r>
            <a:endParaRPr lang="vi-VN"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spcBef>
                <a:spcPts val="600"/>
              </a:spcBef>
              <a:spcAft>
                <a:spcPts val="300"/>
              </a:spcAft>
            </a:pPr>
            <a:r>
              <a:rPr lang="nl-NL" sz="24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nl-NL"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hình thành trong quá trình lịch sử lâu dài của gia đình, dòng họ, dân tộc được truyền từ thế hệ này sang thế hệ khác.</a:t>
            </a:r>
            <a:endPar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spcBef>
                <a:spcPts val="600"/>
              </a:spcBef>
              <a:spcAft>
                <a:spcPts val="300"/>
              </a:spcAft>
            </a:pPr>
            <a:r>
              <a:rPr lang="nl-NL"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 Kế thừa và phát huy truyền thống tốt đẹp của gia đình, dòng họ, dân tộc là bảo vệ, giữ gìn để các truyền thống đó không bị phai nhạt theo thời gian mà ngày càng phát triển phong phú, sâu đậm hơn.</a:t>
            </a:r>
            <a:endPar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spcBef>
                <a:spcPts val="600"/>
              </a:spcBef>
              <a:spcAft>
                <a:spcPts val="300"/>
              </a:spcAft>
            </a:pPr>
            <a:r>
              <a:rPr lang="nl-NL"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Việc “ giữ nguyên vẹn” mới chỉ dừng lại ở việc kế thừa chứ chưa phát huy. </a:t>
            </a:r>
            <a:endPar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spcBef>
                <a:spcPts val="600"/>
              </a:spcBef>
              <a:spcAft>
                <a:spcPts val="300"/>
              </a:spcAft>
            </a:pPr>
            <a:r>
              <a:rPr lang="nl-NL"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Trong thực tế, cần phải học hỏi, tiếp thu làm phong phú thì truyền thống mới phù hợp thời đại và có sức sống lâu dài.</a:t>
            </a:r>
            <a:endPar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spcBef>
                <a:spcPts val="600"/>
              </a:spcBef>
              <a:spcAft>
                <a:spcPts val="300"/>
              </a:spcAft>
              <a:tabLst>
                <a:tab pos="3060065" algn="ctr"/>
              </a:tabLst>
            </a:pPr>
            <a:r>
              <a:rPr lang="nl-NL"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Những việc làm:	</a:t>
            </a:r>
            <a:endPar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spcBef>
                <a:spcPts val="600"/>
              </a:spcBef>
              <a:spcAft>
                <a:spcPts val="300"/>
              </a:spcAft>
            </a:pPr>
            <a:r>
              <a:rPr lang="nl-NL"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Sưu tầm, tìm hiểu, tự hào ...-&gt; tuyên truyền những giá trị tốt đẹp của truyền thống...</a:t>
            </a:r>
            <a:endPar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spcBef>
                <a:spcPts val="600"/>
              </a:spcBef>
              <a:spcAft>
                <a:spcPts val="300"/>
              </a:spcAft>
            </a:pPr>
            <a:r>
              <a:rPr lang="nl-NL"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Lên án, phê phán những hành vi làm tổn hại đến các truyền thống …</a:t>
            </a:r>
            <a:endPar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spcBef>
                <a:spcPts val="600"/>
              </a:spcBef>
              <a:spcAft>
                <a:spcPts val="300"/>
              </a:spcAft>
            </a:pPr>
            <a:r>
              <a:rPr lang="nl-NL"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Có lối sống và cách ứng xử phù hợp với các giá trị đạo đức, văn hóa truyền thống như: chăm chỉ học tập, trung thực...</a:t>
            </a:r>
            <a:r>
              <a:rPr lang="vi-VN" sz="2400" b="1" i="0" dirty="0" smtClean="0">
                <a:solidFill>
                  <a:srgbClr val="333333"/>
                </a:solidFill>
                <a:effectLst/>
                <a:highlight>
                  <a:srgbClr val="EEEEEE"/>
                </a:highlight>
                <a:latin typeface="+mj-lt"/>
              </a:rPr>
              <a:t>. </a:t>
            </a:r>
            <a:endParaRPr lang="vi-VN" sz="2400" b="1" i="0" dirty="0">
              <a:solidFill>
                <a:srgbClr val="333333"/>
              </a:solidFill>
              <a:effectLst/>
              <a:highlight>
                <a:srgbClr val="EEEEEE"/>
              </a:highlight>
              <a:latin typeface="+mj-lt"/>
            </a:endParaRPr>
          </a:p>
        </p:txBody>
      </p:sp>
    </p:spTree>
    <p:extLst>
      <p:ext uri="{BB962C8B-B14F-4D97-AF65-F5344CB8AC3E}">
        <p14:creationId xmlns:p14="http://schemas.microsoft.com/office/powerpoint/2010/main" val="2076613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A8A05E3-3464-1021-81A0-C9AA2F6B9C29}"/>
              </a:ext>
            </a:extLst>
          </p:cNvPr>
          <p:cNvSpPr txBox="1"/>
          <p:nvPr/>
        </p:nvSpPr>
        <p:spPr>
          <a:xfrm>
            <a:off x="1093508" y="961836"/>
            <a:ext cx="10501459" cy="6001643"/>
          </a:xfrm>
          <a:prstGeom prst="rect">
            <a:avLst/>
          </a:prstGeom>
          <a:noFill/>
        </p:spPr>
        <p:txBody>
          <a:bodyPr wrap="square">
            <a:spAutoFit/>
          </a:bodyPr>
          <a:lstStyle/>
          <a:p>
            <a:pPr algn="just"/>
            <a:r>
              <a:rPr lang="vi-VN" sz="2400" b="1" i="0" dirty="0">
                <a:solidFill>
                  <a:srgbClr val="FF0000"/>
                </a:solidFill>
                <a:effectLst/>
                <a:highlight>
                  <a:srgbClr val="EEEEEE"/>
                </a:highlight>
                <a:latin typeface="+mj-lt"/>
              </a:rPr>
              <a:t>3. CÂU HỎI VẬN </a:t>
            </a:r>
            <a:r>
              <a:rPr lang="vi-VN" sz="2400" b="1" i="0" dirty="0" smtClean="0">
                <a:solidFill>
                  <a:srgbClr val="FF0000"/>
                </a:solidFill>
                <a:effectLst/>
                <a:highlight>
                  <a:srgbClr val="EEEEEE"/>
                </a:highlight>
                <a:latin typeface="+mj-lt"/>
              </a:rPr>
              <a:t>DỤNG THẤP.</a:t>
            </a:r>
            <a:endParaRPr lang="vi-VN" sz="2400" b="1" i="0" dirty="0">
              <a:solidFill>
                <a:srgbClr val="FF0000"/>
              </a:solidFill>
              <a:effectLst/>
              <a:highlight>
                <a:srgbClr val="EEEEEE"/>
              </a:highlight>
              <a:latin typeface="+mj-lt"/>
            </a:endParaRPr>
          </a:p>
          <a:p>
            <a:pPr algn="just"/>
            <a:r>
              <a:rPr lang="vi-VN" sz="2400" b="0" i="0" dirty="0">
                <a:solidFill>
                  <a:srgbClr val="333333"/>
                </a:solidFill>
                <a:effectLst/>
                <a:highlight>
                  <a:srgbClr val="EEEEEE"/>
                </a:highlight>
                <a:latin typeface="+mj-lt"/>
              </a:rPr>
              <a:t>Ứng với mức độ lĩnh hội 3 “vận dụng”</a:t>
            </a:r>
          </a:p>
          <a:p>
            <a:pPr algn="just">
              <a:buFont typeface="Arial" panose="020B0604020202020204" pitchFamily="34" charset="0"/>
              <a:buChar char="•"/>
            </a:pPr>
            <a:r>
              <a:rPr lang="vi-VN" sz="2400" b="0" i="0" dirty="0">
                <a:solidFill>
                  <a:srgbClr val="333333"/>
                </a:solidFill>
                <a:effectLst/>
                <a:highlight>
                  <a:srgbClr val="EEEEEE"/>
                </a:highlight>
                <a:latin typeface="+mj-lt"/>
              </a:rPr>
              <a:t>Mục tiêu của loại câu hỏi là để kiểm tra khả năng áp dụng các dữ liệu, các khái niệm, các quy luật, các phương pháp… vào hoàn cảnh và điều kiện </a:t>
            </a:r>
            <a:r>
              <a:rPr lang="vi-VN" sz="2400" b="0" i="0" dirty="0" smtClean="0">
                <a:solidFill>
                  <a:srgbClr val="333333"/>
                </a:solidFill>
                <a:effectLst/>
                <a:highlight>
                  <a:srgbClr val="EEEEEE"/>
                </a:highlight>
                <a:latin typeface="+mj-lt"/>
              </a:rPr>
              <a:t>mới để trả lwoif câu hỏi.</a:t>
            </a:r>
            <a:endParaRPr lang="vi-VN" sz="2400" b="0" i="0" dirty="0">
              <a:solidFill>
                <a:srgbClr val="333333"/>
              </a:solidFill>
              <a:effectLst/>
              <a:highlight>
                <a:srgbClr val="EEEEEE"/>
              </a:highlight>
              <a:latin typeface="+mj-lt"/>
            </a:endParaRPr>
          </a:p>
          <a:p>
            <a:pPr algn="just">
              <a:buFont typeface="Arial" panose="020B0604020202020204" pitchFamily="34" charset="0"/>
              <a:buChar char="•"/>
            </a:pPr>
            <a:r>
              <a:rPr lang="vi-VN" sz="2400" b="0" i="0" dirty="0">
                <a:solidFill>
                  <a:srgbClr val="333333"/>
                </a:solidFill>
                <a:effectLst/>
                <a:highlight>
                  <a:srgbClr val="EEEEEE"/>
                </a:highlight>
                <a:latin typeface="+mj-lt"/>
              </a:rPr>
              <a:t>Việc trả lời các câu hỏi áp dụng cho thấy Hs có khả năng hiểu được các quy luật, các khái niệm… có thể lựa chọn tốt các phương án để giải quyết, vận dụng các phương án vào thực tiễn. Khi đặt câu hỏi cần tạo ra những tình huống mới khác với điều kiện đã học trong bài </a:t>
            </a:r>
            <a:r>
              <a:rPr lang="vi-VN" sz="2400" b="0" i="0" dirty="0" smtClean="0">
                <a:solidFill>
                  <a:srgbClr val="333333"/>
                </a:solidFill>
                <a:effectLst/>
                <a:highlight>
                  <a:srgbClr val="EEEEEE"/>
                </a:highlight>
                <a:latin typeface="+mj-lt"/>
              </a:rPr>
              <a:t>học</a:t>
            </a:r>
          </a:p>
          <a:p>
            <a:pPr algn="just">
              <a:buFont typeface="Arial" panose="020B0604020202020204" pitchFamily="34" charset="0"/>
              <a:buChar char="•"/>
            </a:pPr>
            <a:r>
              <a:rPr lang="vi-VN" sz="2400" b="1" dirty="0" smtClean="0">
                <a:solidFill>
                  <a:srgbClr val="333333"/>
                </a:solidFill>
                <a:highlight>
                  <a:srgbClr val="EEEEEE"/>
                </a:highlight>
                <a:latin typeface="+mj-lt"/>
              </a:rPr>
              <a:t>VẬN DỤNG THẤP:</a:t>
            </a:r>
            <a:endParaRPr lang="vi-VN" sz="2400" b="1" i="0" dirty="0">
              <a:solidFill>
                <a:srgbClr val="333333"/>
              </a:solidFill>
              <a:effectLst/>
              <a:highlight>
                <a:srgbClr val="EEEEEE"/>
              </a:highlight>
              <a:latin typeface="+mj-lt"/>
            </a:endParaRPr>
          </a:p>
          <a:p>
            <a:pPr algn="just">
              <a:buFont typeface="Arial" panose="020B0604020202020204" pitchFamily="34" charset="0"/>
              <a:buChar char="•"/>
            </a:pPr>
            <a:r>
              <a:rPr lang="vi-VN" sz="2400" b="0" i="0" dirty="0" smtClean="0">
                <a:solidFill>
                  <a:srgbClr val="333333"/>
                </a:solidFill>
                <a:effectLst/>
                <a:highlight>
                  <a:srgbClr val="EEEEEE"/>
                </a:highlight>
                <a:latin typeface="+mj-lt"/>
              </a:rPr>
              <a:t> HS sẽ thường phải trả lời các </a:t>
            </a:r>
            <a:r>
              <a:rPr lang="vi-VN" sz="2400" b="0" i="0" dirty="0">
                <a:solidFill>
                  <a:srgbClr val="333333"/>
                </a:solidFill>
                <a:effectLst/>
                <a:highlight>
                  <a:srgbClr val="EEEEEE"/>
                </a:highlight>
                <a:latin typeface="+mj-lt"/>
              </a:rPr>
              <a:t>cụm </a:t>
            </a:r>
            <a:r>
              <a:rPr lang="vi-VN" sz="2400" b="0" i="0" dirty="0" smtClean="0">
                <a:solidFill>
                  <a:srgbClr val="333333"/>
                </a:solidFill>
                <a:effectLst/>
                <a:highlight>
                  <a:srgbClr val="EEEEEE"/>
                </a:highlight>
                <a:latin typeface="+mj-lt"/>
              </a:rPr>
              <a:t>từ:</a:t>
            </a:r>
            <a:endParaRPr lang="vi-VN" sz="2400" b="0" i="0" dirty="0">
              <a:solidFill>
                <a:srgbClr val="333333"/>
              </a:solidFill>
              <a:effectLst/>
              <a:highlight>
                <a:srgbClr val="EEEEEE"/>
              </a:highlight>
              <a:latin typeface="+mj-lt"/>
            </a:endParaRPr>
          </a:p>
          <a:p>
            <a:pPr marL="742950" lvl="1" indent="-285750" algn="just">
              <a:buFont typeface="Arial" panose="020B0604020202020204" pitchFamily="34" charset="0"/>
              <a:buChar char="•"/>
            </a:pPr>
            <a:r>
              <a:rPr lang="vi-VN" sz="2400" b="0" i="0" dirty="0">
                <a:solidFill>
                  <a:srgbClr val="333333"/>
                </a:solidFill>
                <a:effectLst/>
                <a:highlight>
                  <a:srgbClr val="EEEEEE"/>
                </a:highlight>
                <a:latin typeface="+mj-lt"/>
              </a:rPr>
              <a:t>LÀM THẾ NÀO…,</a:t>
            </a:r>
          </a:p>
          <a:p>
            <a:pPr marL="742950" lvl="1" indent="-285750" algn="just">
              <a:buFont typeface="Arial" panose="020B0604020202020204" pitchFamily="34" charset="0"/>
              <a:buChar char="•"/>
            </a:pPr>
            <a:r>
              <a:rPr lang="vi-VN" sz="2400" b="0" i="0" dirty="0">
                <a:solidFill>
                  <a:srgbClr val="333333"/>
                </a:solidFill>
                <a:effectLst/>
                <a:highlight>
                  <a:srgbClr val="EEEEEE"/>
                </a:highlight>
                <a:latin typeface="+mj-lt"/>
              </a:rPr>
              <a:t>EM CÓ THỂ GIẢI QUYẾT KHÓ KHĂN VỀ … NHƯ THẾ NÀO”,…</a:t>
            </a:r>
          </a:p>
          <a:p>
            <a:pPr algn="just">
              <a:buFont typeface="Arial" panose="020B0604020202020204" pitchFamily="34" charset="0"/>
              <a:buChar char="•"/>
            </a:pPr>
            <a:r>
              <a:rPr lang="vi-VN" sz="2400" b="0" i="0" dirty="0">
                <a:solidFill>
                  <a:srgbClr val="333333"/>
                </a:solidFill>
                <a:effectLst/>
                <a:highlight>
                  <a:srgbClr val="EEEEEE"/>
                </a:highlight>
                <a:latin typeface="+mj-lt"/>
              </a:rPr>
              <a:t>Ví dụ</a:t>
            </a:r>
            <a:r>
              <a:rPr lang="vi-VN" sz="2400" b="0" i="0" dirty="0" smtClean="0">
                <a:solidFill>
                  <a:srgbClr val="333333"/>
                </a:solidFill>
                <a:effectLst/>
                <a:highlight>
                  <a:srgbClr val="EEEEEE"/>
                </a:highlight>
                <a:latin typeface="+mj-lt"/>
              </a:rPr>
              <a:t>: Em hiểu như thế nào về câu nói ‘ Phòng hơn chống’.Hãy chia sẻ những việc làm cá nhân em thực hiện ở lớp học để thực hiện phòng ngừa tai nạn vũ khí cháy nổ và các chất độc hại?</a:t>
            </a:r>
            <a:endParaRPr lang="vi-VN" sz="2400" b="0" i="0" dirty="0">
              <a:solidFill>
                <a:srgbClr val="333333"/>
              </a:solidFill>
              <a:effectLst/>
              <a:highlight>
                <a:srgbClr val="EEEEEE"/>
              </a:highlight>
              <a:latin typeface="+mj-lt"/>
            </a:endParaRPr>
          </a:p>
        </p:txBody>
      </p:sp>
    </p:spTree>
    <p:extLst>
      <p:ext uri="{BB962C8B-B14F-4D97-AF65-F5344CB8AC3E}">
        <p14:creationId xmlns:p14="http://schemas.microsoft.com/office/powerpoint/2010/main" val="1745234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F5AB1EA-EA12-58BF-E274-4CC7424143EA}"/>
              </a:ext>
            </a:extLst>
          </p:cNvPr>
          <p:cNvSpPr txBox="1"/>
          <p:nvPr/>
        </p:nvSpPr>
        <p:spPr>
          <a:xfrm>
            <a:off x="820132" y="569675"/>
            <a:ext cx="10737130" cy="6255559"/>
          </a:xfrm>
          <a:prstGeom prst="rect">
            <a:avLst/>
          </a:prstGeom>
          <a:noFill/>
        </p:spPr>
        <p:txBody>
          <a:bodyPr wrap="square">
            <a:spAutoFit/>
          </a:bodyPr>
          <a:lstStyle/>
          <a:p>
            <a:pPr marL="0" marR="0">
              <a:lnSpc>
                <a:spcPct val="150000"/>
              </a:lnSpc>
              <a:spcBef>
                <a:spcPts val="600"/>
              </a:spcBef>
              <a:spcAft>
                <a:spcPts val="300"/>
              </a:spcAft>
            </a:pPr>
            <a:r>
              <a:rPr lang="nl-NL"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Gợi ý trả lời: </a:t>
            </a:r>
            <a:endParaRPr lang="vi-VN" sz="2800" b="1" dirty="0" smtClean="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marL="0" marR="0">
              <a:lnSpc>
                <a:spcPct val="150000"/>
              </a:lnSpc>
              <a:spcBef>
                <a:spcPts val="600"/>
              </a:spcBef>
              <a:spcAft>
                <a:spcPts val="300"/>
              </a:spcAft>
            </a:pPr>
            <a:r>
              <a:rPr lang="vi-VN"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  Câu nói phòng hơn chống: Ý nói khi chưa xẩy ra phòng sẽ tốt hơn chống, mất ít thời gian, kinh phí hơn</a:t>
            </a:r>
          </a:p>
          <a:p>
            <a:pPr marL="342900" marR="0" indent="-342900">
              <a:lnSpc>
                <a:spcPct val="150000"/>
              </a:lnSpc>
              <a:spcBef>
                <a:spcPts val="600"/>
              </a:spcBef>
              <a:spcAft>
                <a:spcPts val="300"/>
              </a:spcAft>
              <a:buFontTx/>
              <a:buChar char="-"/>
            </a:pPr>
            <a:r>
              <a:rPr lang="vi-VN" sz="2800" dirty="0" smtClean="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Khi xẩy ra rồi mới chống thì hậu quả đã nghiêm trọng có thể ảnh hưởng lớn đến vật chất, thương tích nghiêm trọng thậm chí mất cả tính mạng</a:t>
            </a:r>
          </a:p>
          <a:p>
            <a:pPr marL="342900" marR="0" indent="-342900">
              <a:lnSpc>
                <a:spcPct val="150000"/>
              </a:lnSpc>
              <a:spcBef>
                <a:spcPts val="600"/>
              </a:spcBef>
              <a:spcAft>
                <a:spcPts val="300"/>
              </a:spcAft>
              <a:buFontTx/>
              <a:buChar char="-"/>
            </a:pPr>
            <a:r>
              <a:rPr lang="vi-VN" sz="2800" dirty="0" smtClean="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VD nếu cẩn thận bảo dưỡng đường điện thường xuyên thì sẽ ít sẩy ra chập điện, dò rỉ điện, hở điện. Còn nếu để xẩy ra  rồi thì mức độ có thể nghiêm trọng cháy nhà, thiệt hại về cơ sở vật chất, mất mạng.....</a:t>
            </a:r>
            <a:endPar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1501874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C7CEF7C-F934-549C-8C03-0B78D60A29B7}"/>
              </a:ext>
            </a:extLst>
          </p:cNvPr>
          <p:cNvSpPr txBox="1"/>
          <p:nvPr/>
        </p:nvSpPr>
        <p:spPr>
          <a:xfrm>
            <a:off x="772997" y="267874"/>
            <a:ext cx="10152668" cy="4216539"/>
          </a:xfrm>
          <a:prstGeom prst="rect">
            <a:avLst/>
          </a:prstGeom>
          <a:noFill/>
        </p:spPr>
        <p:txBody>
          <a:bodyPr wrap="square">
            <a:spAutoFit/>
          </a:bodyPr>
          <a:lstStyle/>
          <a:p>
            <a:pPr algn="just"/>
            <a:r>
              <a:rPr lang="vi-VN" sz="2400" b="1" i="0" dirty="0">
                <a:solidFill>
                  <a:srgbClr val="FF0000"/>
                </a:solidFill>
                <a:effectLst/>
                <a:highlight>
                  <a:srgbClr val="EEEEEE"/>
                </a:highlight>
                <a:latin typeface="+mj-lt"/>
              </a:rPr>
              <a:t>4. CÂU HỎI PHÂN </a:t>
            </a:r>
            <a:r>
              <a:rPr lang="vi-VN" sz="2400" b="1" i="0" dirty="0" smtClean="0">
                <a:solidFill>
                  <a:srgbClr val="FF0000"/>
                </a:solidFill>
                <a:effectLst/>
                <a:highlight>
                  <a:srgbClr val="EEEEEE"/>
                </a:highlight>
                <a:latin typeface="+mj-lt"/>
              </a:rPr>
              <a:t>TÍCH( Vận dụng cao)</a:t>
            </a:r>
            <a:endParaRPr lang="vi-VN" sz="2400" b="1" i="0" dirty="0">
              <a:solidFill>
                <a:srgbClr val="FF0000"/>
              </a:solidFill>
              <a:effectLst/>
              <a:highlight>
                <a:srgbClr val="EEEEEE"/>
              </a:highlight>
              <a:latin typeface="+mj-lt"/>
            </a:endParaRPr>
          </a:p>
          <a:p>
            <a:pPr algn="just"/>
            <a:r>
              <a:rPr lang="vi-VN" sz="2400" b="0" i="0" dirty="0">
                <a:solidFill>
                  <a:srgbClr val="333333"/>
                </a:solidFill>
                <a:effectLst/>
                <a:highlight>
                  <a:srgbClr val="EEEEEE"/>
                </a:highlight>
                <a:latin typeface="+mj-lt"/>
              </a:rPr>
              <a:t>Ứng với mức độ lĩnh hội 4 “phân tích”</a:t>
            </a:r>
          </a:p>
          <a:p>
            <a:pPr algn="just">
              <a:buFont typeface="Arial" panose="020B0604020202020204" pitchFamily="34" charset="0"/>
              <a:buChar char="•"/>
            </a:pPr>
            <a:r>
              <a:rPr lang="vi-VN" sz="2400" b="0" i="0" dirty="0">
                <a:solidFill>
                  <a:srgbClr val="333333"/>
                </a:solidFill>
                <a:effectLst/>
                <a:highlight>
                  <a:srgbClr val="EEEEEE"/>
                </a:highlight>
                <a:latin typeface="+mj-lt"/>
              </a:rPr>
              <a:t>Mục tiêu của loại câu hỏi này là để kiểm tra khả năng phân tích nội dung vấn đề, từ đó đi đến kết luận, tìm ra mối quan hệ hoặc chứng minh một luận điểm.</a:t>
            </a:r>
          </a:p>
          <a:p>
            <a:pPr algn="just">
              <a:buFont typeface="Arial" panose="020B0604020202020204" pitchFamily="34" charset="0"/>
              <a:buChar char="•"/>
            </a:pPr>
            <a:r>
              <a:rPr lang="vi-VN" sz="2400" b="0" i="0" dirty="0">
                <a:solidFill>
                  <a:srgbClr val="333333"/>
                </a:solidFill>
                <a:effectLst/>
                <a:highlight>
                  <a:srgbClr val="EEEEEE"/>
                </a:highlight>
                <a:latin typeface="+mj-lt"/>
              </a:rPr>
              <a:t>Việc trả lời câu hỏi này cho thấy Hs có khả năng tìm ra được mối quan hệ mới, tự diễn giải hoặc đưa ra kết luận. Việc đặt câu hỏi phân tích đòi hỏi Hs phải giải thích được các nguyên nhân từ thực tế. Các câu hỏi phân tích thường có nhiều lời giải (thể hiện sáng tạo</a:t>
            </a:r>
            <a:r>
              <a:rPr lang="vi-VN" sz="2400" b="0" i="0" dirty="0" smtClean="0">
                <a:solidFill>
                  <a:srgbClr val="333333"/>
                </a:solidFill>
                <a:effectLst/>
                <a:highlight>
                  <a:srgbClr val="EEEEEE"/>
                </a:highlight>
                <a:latin typeface="+mj-lt"/>
              </a:rPr>
              <a:t>)</a:t>
            </a:r>
          </a:p>
          <a:p>
            <a:pPr algn="just">
              <a:buFont typeface="Arial" panose="020B0604020202020204" pitchFamily="34" charset="0"/>
              <a:buChar char="•"/>
            </a:pPr>
            <a:r>
              <a:rPr lang="vi-VN" sz="2400" dirty="0" smtClean="0">
                <a:solidFill>
                  <a:srgbClr val="333333"/>
                </a:solidFill>
                <a:highlight>
                  <a:srgbClr val="EEEEEE"/>
                </a:highlight>
                <a:latin typeface="+mj-lt"/>
              </a:rPr>
              <a:t>Học sinh cần nắm được mối liên hệ giữa bài học với các câu tục ngữ, ca dao,các cqâu trâm ngôn, các nhận định liên quan đến nội dung bài học</a:t>
            </a:r>
            <a:endParaRPr lang="vi-VN" sz="2400" b="0" i="0" dirty="0">
              <a:solidFill>
                <a:srgbClr val="333333"/>
              </a:solidFill>
              <a:effectLst/>
              <a:highlight>
                <a:srgbClr val="EEEEEE"/>
              </a:highlight>
              <a:latin typeface="+mj-lt"/>
            </a:endParaRPr>
          </a:p>
          <a:p>
            <a:pPr algn="just">
              <a:buFont typeface="Arial" panose="020B0604020202020204" pitchFamily="34" charset="0"/>
              <a:buChar char="•"/>
            </a:pPr>
            <a:r>
              <a:rPr lang="vi-VN" sz="2800" b="0" i="0" dirty="0" smtClean="0">
                <a:solidFill>
                  <a:srgbClr val="333333"/>
                </a:solidFill>
                <a:effectLst/>
                <a:highlight>
                  <a:srgbClr val="EEEEEE"/>
                </a:highlight>
                <a:latin typeface="+mj-lt"/>
              </a:rPr>
              <a:t>Ví dụ1</a:t>
            </a:r>
            <a:endParaRPr lang="vi-VN" sz="2800" b="0" i="0" dirty="0">
              <a:solidFill>
                <a:srgbClr val="333333"/>
              </a:solidFill>
              <a:effectLst/>
              <a:highlight>
                <a:srgbClr val="EEEEEE"/>
              </a:highlight>
              <a:latin typeface="+mj-lt"/>
            </a:endParaRPr>
          </a:p>
        </p:txBody>
      </p:sp>
      <p:sp>
        <p:nvSpPr>
          <p:cNvPr id="2" name="TextBox 1">
            <a:extLst>
              <a:ext uri="{FF2B5EF4-FFF2-40B4-BE49-F238E27FC236}">
                <a16:creationId xmlns:a16="http://schemas.microsoft.com/office/drawing/2014/main" xmlns="" id="{44AFF54A-DCA4-61AC-3876-CF185175FDC7}"/>
              </a:ext>
            </a:extLst>
          </p:cNvPr>
          <p:cNvSpPr txBox="1"/>
          <p:nvPr/>
        </p:nvSpPr>
        <p:spPr>
          <a:xfrm>
            <a:off x="1994554" y="3987430"/>
            <a:ext cx="10027763" cy="2000548"/>
          </a:xfrm>
          <a:prstGeom prst="rect">
            <a:avLst/>
          </a:prstGeom>
          <a:noFill/>
        </p:spPr>
        <p:txBody>
          <a:bodyPr wrap="square">
            <a:spAutoFit/>
          </a:bodyPr>
          <a:lstStyle/>
          <a:p>
            <a:r>
              <a:rPr lang="en-US" sz="2800" b="0" i="0" dirty="0">
                <a:solidFill>
                  <a:srgbClr val="FF0000"/>
                </a:solidFill>
                <a:effectLst/>
                <a:latin typeface="Times New Roman" panose="02020603050405020304" pitchFamily="18" charset="0"/>
              </a:rPr>
              <a:t> </a:t>
            </a:r>
            <a:r>
              <a:rPr lang="vi-VN" sz="2400" dirty="0">
                <a:solidFill>
                  <a:srgbClr val="FF0000"/>
                </a:solidFill>
                <a:latin typeface="Times New Roman" panose="02020603050405020304" pitchFamily="18" charset="0"/>
              </a:rPr>
              <a:t>Ô</a:t>
            </a:r>
            <a:r>
              <a:rPr lang="en-US" sz="2400" b="0" i="0" dirty="0">
                <a:solidFill>
                  <a:srgbClr val="FF0000"/>
                </a:solidFill>
                <a:effectLst/>
                <a:latin typeface="Times New Roman" panose="02020603050405020304" pitchFamily="18" charset="0"/>
              </a:rPr>
              <a:t>ng</a:t>
            </a:r>
            <a:r>
              <a:rPr lang="vi-VN" sz="2400" b="0" i="0" dirty="0">
                <a:solidFill>
                  <a:srgbClr val="FF0000"/>
                </a:solidFill>
                <a:effectLst/>
                <a:latin typeface="Times New Roman" panose="02020603050405020304" pitchFamily="18" charset="0"/>
              </a:rPr>
              <a:t> cha</a:t>
            </a:r>
            <a:r>
              <a:rPr lang="en-US" sz="2400" b="0" i="0" dirty="0">
                <a:solidFill>
                  <a:srgbClr val="FF0000"/>
                </a:solidFill>
                <a:effectLst/>
                <a:latin typeface="Times New Roman" panose="02020603050405020304" pitchFamily="18" charset="0"/>
              </a:rPr>
              <a:t> ta </a:t>
            </a:r>
            <a:r>
              <a:rPr lang="en-US" sz="2400" b="0" i="0" dirty="0" err="1">
                <a:solidFill>
                  <a:srgbClr val="FF0000"/>
                </a:solidFill>
                <a:effectLst/>
                <a:latin typeface="Times New Roman" panose="02020603050405020304" pitchFamily="18" charset="0"/>
              </a:rPr>
              <a:t>có</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câu</a:t>
            </a:r>
            <a:r>
              <a:rPr lang="en-US" sz="2400" b="0" i="0" dirty="0">
                <a:solidFill>
                  <a:srgbClr val="FF0000"/>
                </a:solidFill>
                <a:effectLst/>
                <a:latin typeface="Times New Roman" panose="02020603050405020304" pitchFamily="18" charset="0"/>
              </a:rPr>
              <a:t>: </a:t>
            </a:r>
            <a:endParaRPr lang="vi-VN" sz="2400" b="0" i="0" dirty="0">
              <a:solidFill>
                <a:srgbClr val="FF0000"/>
              </a:solidFill>
              <a:effectLst/>
              <a:latin typeface="Times New Roman" panose="02020603050405020304" pitchFamily="18" charset="0"/>
            </a:endParaRPr>
          </a:p>
          <a:p>
            <a:pPr algn="ctr"/>
            <a:r>
              <a:rPr lang="en-US" sz="2400" b="0" i="0" dirty="0">
                <a:solidFill>
                  <a:srgbClr val="FF0000"/>
                </a:solidFill>
                <a:effectLst/>
                <a:latin typeface="Times New Roman" panose="02020603050405020304" pitchFamily="18" charset="0"/>
              </a:rPr>
              <a:t>“</a:t>
            </a:r>
            <a:r>
              <a:rPr lang="en-US" sz="2400" b="0" i="0" dirty="0" err="1">
                <a:solidFill>
                  <a:srgbClr val="FF0000"/>
                </a:solidFill>
                <a:effectLst/>
                <a:latin typeface="Times New Roman" panose="02020603050405020304" pitchFamily="18" charset="0"/>
              </a:rPr>
              <a:t>Muốn</a:t>
            </a:r>
            <a:r>
              <a:rPr lang="en-US" sz="2400" b="0" i="0" dirty="0">
                <a:solidFill>
                  <a:srgbClr val="FF0000"/>
                </a:solidFill>
                <a:effectLst/>
                <a:latin typeface="Times New Roman" panose="02020603050405020304" pitchFamily="18" charset="0"/>
              </a:rPr>
              <a:t> sang </a:t>
            </a:r>
            <a:r>
              <a:rPr lang="en-US" sz="2400" b="0" i="0" dirty="0" err="1">
                <a:solidFill>
                  <a:srgbClr val="FF0000"/>
                </a:solidFill>
                <a:effectLst/>
                <a:latin typeface="Times New Roman" panose="02020603050405020304" pitchFamily="18" charset="0"/>
              </a:rPr>
              <a:t>thì</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bắc</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cầu</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kiều</a:t>
            </a:r>
            <a:r>
              <a:rPr lang="en-US" sz="2400" b="0" i="0" dirty="0">
                <a:solidFill>
                  <a:srgbClr val="FF0000"/>
                </a:solidFill>
                <a:effectLst/>
                <a:latin typeface="Times New Roman" panose="02020603050405020304" pitchFamily="18" charset="0"/>
              </a:rPr>
              <a:t> </a:t>
            </a:r>
            <a:endParaRPr lang="vi-VN" sz="2400" b="0" i="0" dirty="0">
              <a:solidFill>
                <a:srgbClr val="FF0000"/>
              </a:solidFill>
              <a:effectLst/>
              <a:latin typeface="Times New Roman" panose="02020603050405020304" pitchFamily="18" charset="0"/>
            </a:endParaRPr>
          </a:p>
          <a:p>
            <a:pPr algn="ctr"/>
            <a:r>
              <a:rPr lang="en-US" sz="2400" b="0" i="0" dirty="0" err="1">
                <a:solidFill>
                  <a:srgbClr val="FF0000"/>
                </a:solidFill>
                <a:effectLst/>
                <a:latin typeface="Times New Roman" panose="02020603050405020304" pitchFamily="18" charset="0"/>
              </a:rPr>
              <a:t>Muốn</a:t>
            </a:r>
            <a:r>
              <a:rPr lang="en-US" sz="2400" b="0" i="0" dirty="0">
                <a:solidFill>
                  <a:srgbClr val="FF0000"/>
                </a:solidFill>
                <a:effectLst/>
                <a:latin typeface="Times New Roman" panose="02020603050405020304" pitchFamily="18" charset="0"/>
              </a:rPr>
              <a:t> con hay </a:t>
            </a:r>
            <a:r>
              <a:rPr lang="en-US" sz="2400" b="0" i="0" dirty="0" err="1">
                <a:solidFill>
                  <a:srgbClr val="FF0000"/>
                </a:solidFill>
                <a:effectLst/>
                <a:latin typeface="Times New Roman" panose="02020603050405020304" pitchFamily="18" charset="0"/>
              </a:rPr>
              <a:t>chữ</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thì</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yêu</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kính</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thầy</a:t>
            </a:r>
            <a:r>
              <a:rPr lang="en-US" sz="2400" b="0" i="0" dirty="0">
                <a:solidFill>
                  <a:srgbClr val="FF0000"/>
                </a:solidFill>
                <a:effectLst/>
                <a:latin typeface="Times New Roman" panose="02020603050405020304" pitchFamily="18" charset="0"/>
              </a:rPr>
              <a:t>”. </a:t>
            </a:r>
            <a:endParaRPr lang="vi-VN" sz="2400" b="0" i="0" dirty="0">
              <a:solidFill>
                <a:srgbClr val="FF0000"/>
              </a:solidFill>
              <a:effectLst/>
              <a:latin typeface="Times New Roman" panose="02020603050405020304" pitchFamily="18" charset="0"/>
            </a:endParaRPr>
          </a:p>
          <a:p>
            <a:r>
              <a:rPr lang="en-US" sz="2400" b="0" i="0" dirty="0" err="1">
                <a:solidFill>
                  <a:srgbClr val="FF0000"/>
                </a:solidFill>
                <a:effectLst/>
                <a:latin typeface="Times New Roman" panose="02020603050405020304" pitchFamily="18" charset="0"/>
              </a:rPr>
              <a:t>Đây</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là</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một</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truyền</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thống</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quý</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báu</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của</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dân</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tộc</a:t>
            </a:r>
            <a:r>
              <a:rPr lang="en-US" sz="2400" b="0" i="0" dirty="0">
                <a:solidFill>
                  <a:srgbClr val="FF0000"/>
                </a:solidFill>
                <a:effectLst/>
                <a:latin typeface="Times New Roman" panose="02020603050405020304" pitchFamily="18" charset="0"/>
              </a:rPr>
              <a:t> ta. </a:t>
            </a:r>
            <a:r>
              <a:rPr lang="en-US" sz="2400" b="0" i="0" dirty="0" err="1">
                <a:solidFill>
                  <a:srgbClr val="FF0000"/>
                </a:solidFill>
                <a:effectLst/>
                <a:latin typeface="Times New Roman" panose="02020603050405020304" pitchFamily="18" charset="0"/>
              </a:rPr>
              <a:t>Bằng</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vốn</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hiểu</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biết</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của</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mình</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em</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hãy</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làm</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nổi</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bật</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truyền</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thống</a:t>
            </a:r>
            <a:r>
              <a:rPr lang="en-US" sz="2400" b="0" i="0" dirty="0">
                <a:solidFill>
                  <a:srgbClr val="FF0000"/>
                </a:solidFill>
                <a:effectLst/>
                <a:latin typeface="Times New Roman" panose="02020603050405020304" pitchFamily="18" charset="0"/>
              </a:rPr>
              <a:t> </a:t>
            </a:r>
            <a:r>
              <a:rPr lang="en-US" sz="2400" b="0" i="0" dirty="0" err="1">
                <a:solidFill>
                  <a:srgbClr val="FF0000"/>
                </a:solidFill>
                <a:effectLst/>
                <a:latin typeface="Times New Roman" panose="02020603050405020304" pitchFamily="18" charset="0"/>
              </a:rPr>
              <a:t>đó</a:t>
            </a:r>
            <a:r>
              <a:rPr lang="en-US" sz="2400" b="0" i="0" dirty="0">
                <a:solidFill>
                  <a:srgbClr val="FF0000"/>
                </a:solidFill>
                <a:effectLst/>
                <a:latin typeface="Times New Roman" panose="02020603050405020304" pitchFamily="18" charset="0"/>
              </a:rPr>
              <a:t>.</a:t>
            </a:r>
            <a:endParaRPr lang="en-US" sz="2400" dirty="0">
              <a:solidFill>
                <a:srgbClr val="FF0000"/>
              </a:solidFill>
            </a:endParaRPr>
          </a:p>
        </p:txBody>
      </p:sp>
    </p:spTree>
    <p:extLst>
      <p:ext uri="{BB962C8B-B14F-4D97-AF65-F5344CB8AC3E}">
        <p14:creationId xmlns:p14="http://schemas.microsoft.com/office/powerpoint/2010/main" val="3809202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A8A05E3-3464-1021-81A0-C9AA2F6B9C29}"/>
              </a:ext>
            </a:extLst>
          </p:cNvPr>
          <p:cNvSpPr txBox="1"/>
          <p:nvPr/>
        </p:nvSpPr>
        <p:spPr>
          <a:xfrm>
            <a:off x="1093508" y="961836"/>
            <a:ext cx="10501459" cy="5262979"/>
          </a:xfrm>
          <a:prstGeom prst="rect">
            <a:avLst/>
          </a:prstGeom>
          <a:noFill/>
        </p:spPr>
        <p:txBody>
          <a:bodyPr wrap="square">
            <a:spAutoFit/>
          </a:bodyPr>
          <a:lstStyle/>
          <a:p>
            <a:pPr algn="just"/>
            <a:r>
              <a:rPr lang="vi-VN" sz="2400" b="1" dirty="0">
                <a:solidFill>
                  <a:srgbClr val="FF0000"/>
                </a:solidFill>
                <a:highlight>
                  <a:srgbClr val="EEEEEE"/>
                </a:highlight>
                <a:latin typeface="+mj-lt"/>
              </a:rPr>
              <a:t>5</a:t>
            </a:r>
            <a:r>
              <a:rPr lang="vi-VN" sz="2400" b="1" i="0" dirty="0" smtClean="0">
                <a:solidFill>
                  <a:srgbClr val="FF0000"/>
                </a:solidFill>
                <a:effectLst/>
                <a:highlight>
                  <a:srgbClr val="EEEEEE"/>
                </a:highlight>
                <a:latin typeface="+mj-lt"/>
              </a:rPr>
              <a:t>. </a:t>
            </a:r>
            <a:r>
              <a:rPr lang="vi-VN" sz="2400" b="1" i="0" dirty="0">
                <a:solidFill>
                  <a:srgbClr val="FF0000"/>
                </a:solidFill>
                <a:effectLst/>
                <a:highlight>
                  <a:srgbClr val="EEEEEE"/>
                </a:highlight>
                <a:latin typeface="+mj-lt"/>
              </a:rPr>
              <a:t>CÂU HỎI VẬN </a:t>
            </a:r>
            <a:r>
              <a:rPr lang="vi-VN" sz="2400" b="1" i="0" dirty="0" smtClean="0">
                <a:solidFill>
                  <a:srgbClr val="FF0000"/>
                </a:solidFill>
                <a:effectLst/>
                <a:highlight>
                  <a:srgbClr val="EEEEEE"/>
                </a:highlight>
                <a:latin typeface="+mj-lt"/>
              </a:rPr>
              <a:t>DỤNG CAO</a:t>
            </a:r>
          </a:p>
          <a:p>
            <a:pPr algn="just"/>
            <a:r>
              <a:rPr lang="vi-VN" sz="2400" dirty="0" smtClean="0">
                <a:solidFill>
                  <a:srgbClr val="333333"/>
                </a:solidFill>
                <a:highlight>
                  <a:srgbClr val="EEEEEE"/>
                </a:highlight>
                <a:latin typeface="+mj-lt"/>
              </a:rPr>
              <a:t>Vd1: Phần còn lại của thế giới có thể tiếp tục sống mà không có chúng ta, nhưng chúng ta không thể tồn tại nếu thiếu đi chúng</a:t>
            </a:r>
          </a:p>
          <a:p>
            <a:pPr marL="457200" indent="-457200" algn="just">
              <a:buAutoNum type="alphaLcPeriod"/>
            </a:pPr>
            <a:r>
              <a:rPr lang="vi-VN" sz="2400" i="0" dirty="0" smtClean="0">
                <a:solidFill>
                  <a:srgbClr val="333333"/>
                </a:solidFill>
                <a:effectLst/>
                <a:highlight>
                  <a:srgbClr val="EEEEEE"/>
                </a:highlight>
                <a:latin typeface="+mj-lt"/>
              </a:rPr>
              <a:t>Hãy rút ra thông điệp chính được nêu ở câu nói trên.</a:t>
            </a:r>
          </a:p>
          <a:p>
            <a:pPr marL="457200" indent="-457200" algn="just">
              <a:buAutoNum type="alphaLcPeriod"/>
            </a:pPr>
            <a:r>
              <a:rPr lang="vi-VN" sz="2400" dirty="0" smtClean="0">
                <a:solidFill>
                  <a:srgbClr val="333333"/>
                </a:solidFill>
                <a:highlight>
                  <a:srgbClr val="EEEEEE"/>
                </a:highlight>
                <a:latin typeface="+mj-lt"/>
              </a:rPr>
              <a:t>Căn cứ vào kiến thức bộ môn hãy giải thích, chứng minh để mọi người hiểu và làm theo thông điệp.</a:t>
            </a:r>
          </a:p>
          <a:p>
            <a:pPr algn="just"/>
            <a:r>
              <a:rPr lang="vi-VN" sz="2400" dirty="0">
                <a:solidFill>
                  <a:srgbClr val="333333"/>
                </a:solidFill>
                <a:highlight>
                  <a:srgbClr val="EEEEEE"/>
                </a:highlight>
                <a:latin typeface="+mj-lt"/>
              </a:rPr>
              <a:t> </a:t>
            </a:r>
            <a:r>
              <a:rPr lang="vi-VN" sz="2400" dirty="0" smtClean="0">
                <a:solidFill>
                  <a:srgbClr val="333333"/>
                </a:solidFill>
                <a:highlight>
                  <a:srgbClr val="EEEEEE"/>
                </a:highlight>
                <a:latin typeface="+mj-lt"/>
              </a:rPr>
              <a:t>Gợi ý: a.HS cần giải thích vế 1 chính là trái đất, phần 2 con người không thể sống nếu thiếu môi trường tài nguyên, mt trái đất. Thông điệp là cần bảo vệ môi trường</a:t>
            </a:r>
          </a:p>
          <a:p>
            <a:pPr algn="just"/>
            <a:r>
              <a:rPr lang="vi-VN" sz="2400" dirty="0" smtClean="0">
                <a:solidFill>
                  <a:srgbClr val="333333"/>
                </a:solidFill>
                <a:highlight>
                  <a:srgbClr val="EEEEEE"/>
                </a:highlight>
                <a:latin typeface="+mj-lt"/>
              </a:rPr>
              <a:t>b. Cần giải thích Môi trường là gì, tài nguyên thiên nhiên là gì? Vai trò của môi trường và tài nguyên thiên nhiên(sự cần thiết phải bảo vệ MT và TNTN). Chứng minh nhà nước đưa ra luật bảo vệ mt và TNTN. HS nêu quy định của pháp luật để bảo vệ TNTN và môi trường, liên hệ những việc làm của hs của bản thân để bảo vệ MT và TNTN</a:t>
            </a:r>
          </a:p>
          <a:p>
            <a:pPr marL="457200" indent="-457200" algn="just">
              <a:buAutoNum type="alphaLcPeriod"/>
            </a:pPr>
            <a:endParaRPr lang="vi-VN" sz="2400" i="0" dirty="0">
              <a:solidFill>
                <a:srgbClr val="333333"/>
              </a:solidFill>
              <a:effectLst/>
              <a:highlight>
                <a:srgbClr val="EEEEEE"/>
              </a:highlight>
              <a:latin typeface="+mj-lt"/>
            </a:endParaRPr>
          </a:p>
        </p:txBody>
      </p:sp>
    </p:spTree>
    <p:extLst>
      <p:ext uri="{BB962C8B-B14F-4D97-AF65-F5344CB8AC3E}">
        <p14:creationId xmlns:p14="http://schemas.microsoft.com/office/powerpoint/2010/main" val="2533787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1D5297B-0FA6-C8CA-7A3E-ECD8C9B42F29}"/>
              </a:ext>
            </a:extLst>
          </p:cNvPr>
          <p:cNvSpPr txBox="1"/>
          <p:nvPr/>
        </p:nvSpPr>
        <p:spPr>
          <a:xfrm>
            <a:off x="-80127" y="1309623"/>
            <a:ext cx="11538408" cy="1569660"/>
          </a:xfrm>
          <a:prstGeom prst="rect">
            <a:avLst/>
          </a:prstGeom>
          <a:noFill/>
        </p:spPr>
        <p:txBody>
          <a:bodyPr wrap="square">
            <a:spAutoFit/>
          </a:bodyPr>
          <a:lstStyle/>
          <a:p>
            <a:pPr algn="ctr"/>
            <a:r>
              <a:rPr lang="vi-VN" sz="2400" b="1" dirty="0" smtClean="0">
                <a:solidFill>
                  <a:srgbClr val="FF0000"/>
                </a:solidFill>
                <a:highlight>
                  <a:srgbClr val="FFFFFF"/>
                </a:highlight>
                <a:latin typeface="Times New Roman" panose="02020603050405020304" pitchFamily="18" charset="0"/>
                <a:cs typeface="Times New Roman" panose="02020603050405020304" pitchFamily="18" charset="0"/>
              </a:rPr>
              <a:t> PHẦN </a:t>
            </a:r>
            <a:r>
              <a:rPr lang="en-US" sz="2400" b="1" dirty="0">
                <a:solidFill>
                  <a:srgbClr val="FF0000"/>
                </a:solidFill>
                <a:highlight>
                  <a:srgbClr val="FFFFFF"/>
                </a:highlight>
                <a:latin typeface="Times New Roman" panose="02020603050405020304" pitchFamily="18" charset="0"/>
                <a:cs typeface="Times New Roman" panose="02020603050405020304" pitchFamily="18" charset="0"/>
              </a:rPr>
              <a:t>I.</a:t>
            </a:r>
            <a:r>
              <a:rPr lang="vi-VN" sz="2400" b="1" i="0" dirty="0">
                <a:solidFill>
                  <a:srgbClr val="FF0000"/>
                </a:solidFill>
                <a:effectLst/>
                <a:highlight>
                  <a:srgbClr val="FFFFFF"/>
                </a:highlight>
                <a:latin typeface="Times New Roman" panose="02020603050405020304" pitchFamily="18" charset="0"/>
                <a:cs typeface="Times New Roman" panose="02020603050405020304" pitchFamily="18" charset="0"/>
              </a:rPr>
              <a:t> YÊU CẦU CẦN ĐẠT VỀ PHẨM CHẤT NĂNG LỰC NGƯỜI </a:t>
            </a:r>
            <a:r>
              <a:rPr lang="vi-VN" sz="2400" b="1" i="0" dirty="0" smtClean="0">
                <a:solidFill>
                  <a:srgbClr val="FF0000"/>
                </a:solidFill>
                <a:effectLst/>
                <a:highlight>
                  <a:srgbClr val="FFFFFF"/>
                </a:highlight>
                <a:latin typeface="Times New Roman" panose="02020603050405020304" pitchFamily="18" charset="0"/>
                <a:cs typeface="Times New Roman" panose="02020603050405020304" pitchFamily="18" charset="0"/>
              </a:rPr>
              <a:t>HỌC</a:t>
            </a:r>
          </a:p>
          <a:p>
            <a:pPr algn="ctr"/>
            <a:r>
              <a:rPr lang="vi-VN" sz="2400" b="1" dirty="0" smtClean="0">
                <a:solidFill>
                  <a:srgbClr val="FF0000"/>
                </a:solidFill>
                <a:highlight>
                  <a:srgbClr val="FFFFFF"/>
                </a:highlight>
                <a:latin typeface="Times New Roman" panose="02020603050405020304" pitchFamily="18" charset="0"/>
                <a:cs typeface="Times New Roman" panose="02020603050405020304" pitchFamily="18" charset="0"/>
              </a:rPr>
              <a:t>NHỮNG THUẬN LỢI VÀ KHÓ KHĂN</a:t>
            </a:r>
          </a:p>
          <a:p>
            <a:pPr algn="ctr"/>
            <a:endParaRPr lang="vi-VN" sz="2400" b="1" dirty="0" smtClean="0">
              <a:solidFill>
                <a:srgbClr val="FF0000"/>
              </a:solidFill>
              <a:highlight>
                <a:srgbClr val="FFFFFF"/>
              </a:highlight>
              <a:latin typeface="Times New Roman" panose="02020603050405020304" pitchFamily="18" charset="0"/>
              <a:cs typeface="Times New Roman" panose="02020603050405020304" pitchFamily="18" charset="0"/>
            </a:endParaRPr>
          </a:p>
          <a:p>
            <a:pPr algn="ctr"/>
            <a:endParaRPr lang="vi-VN" sz="2400" b="0" i="0" dirty="0">
              <a:solidFill>
                <a:srgbClr val="FF0000"/>
              </a:solidFill>
              <a:effectLst/>
              <a:highlight>
                <a:srgbClr val="FFFFFF"/>
              </a:highligh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2049410-6EE8-C6CF-7F29-C4BDE3449548}"/>
              </a:ext>
            </a:extLst>
          </p:cNvPr>
          <p:cNvSpPr txBox="1"/>
          <p:nvPr/>
        </p:nvSpPr>
        <p:spPr>
          <a:xfrm>
            <a:off x="341873" y="2230658"/>
            <a:ext cx="7102281" cy="461665"/>
          </a:xfrm>
          <a:prstGeom prst="rect">
            <a:avLst/>
          </a:prstGeom>
          <a:noFill/>
        </p:spPr>
        <p:txBody>
          <a:bodyPr wrap="square">
            <a:spAutoFit/>
          </a:bodyPr>
          <a:lstStyle/>
          <a:p>
            <a:pPr algn="ctr"/>
            <a:r>
              <a:rPr lang="vi-VN" sz="2400" b="1" dirty="0" smtClean="0">
                <a:solidFill>
                  <a:srgbClr val="FF0000"/>
                </a:solidFill>
                <a:highlight>
                  <a:srgbClr val="EEEEEE"/>
                </a:highlight>
                <a:latin typeface="Times New Roman" panose="02020603050405020304" pitchFamily="18" charset="0"/>
                <a:cs typeface="Times New Roman" panose="02020603050405020304" pitchFamily="18" charset="0"/>
              </a:rPr>
              <a:t>PHẦN </a:t>
            </a:r>
            <a:r>
              <a:rPr lang="vi-VN" sz="2400" b="1" dirty="0">
                <a:solidFill>
                  <a:srgbClr val="FF0000"/>
                </a:solidFill>
                <a:highlight>
                  <a:srgbClr val="EEEEEE"/>
                </a:highlight>
                <a:latin typeface="Times New Roman" panose="02020603050405020304" pitchFamily="18" charset="0"/>
                <a:cs typeface="Times New Roman" panose="02020603050405020304" pitchFamily="18" charset="0"/>
              </a:rPr>
              <a:t>II:</a:t>
            </a:r>
            <a:r>
              <a:rPr lang="en-US" sz="2400" b="1" dirty="0">
                <a:solidFill>
                  <a:srgbClr val="FF0000"/>
                </a:solidFill>
                <a:highlight>
                  <a:srgbClr val="EEEEEE"/>
                </a:highlight>
                <a:latin typeface="Times New Roman" panose="02020603050405020304" pitchFamily="18" charset="0"/>
                <a:cs typeface="Times New Roman" panose="02020603050405020304" pitchFamily="18" charset="0"/>
              </a:rPr>
              <a:t> </a:t>
            </a:r>
            <a:r>
              <a:rPr lang="en-US" sz="2400" b="1" dirty="0" smtClean="0">
                <a:solidFill>
                  <a:srgbClr val="FF0000"/>
                </a:solidFill>
                <a:highlight>
                  <a:srgbClr val="EEEEEE"/>
                </a:highlight>
                <a:latin typeface="Times New Roman" panose="02020603050405020304" pitchFamily="18" charset="0"/>
                <a:cs typeface="Times New Roman" panose="02020603050405020304" pitchFamily="18" charset="0"/>
              </a:rPr>
              <a:t>CÁC BƯỚC TIẾN HÀNH ÔN LUYỆN</a:t>
            </a:r>
          </a:p>
        </p:txBody>
      </p:sp>
      <p:sp>
        <p:nvSpPr>
          <p:cNvPr id="7" name="TextBox 6">
            <a:extLst>
              <a:ext uri="{FF2B5EF4-FFF2-40B4-BE49-F238E27FC236}">
                <a16:creationId xmlns:a16="http://schemas.microsoft.com/office/drawing/2014/main" xmlns="" id="{9E3B7DA7-D13C-B7E4-71C7-2905793C327B}"/>
              </a:ext>
            </a:extLst>
          </p:cNvPr>
          <p:cNvSpPr txBox="1"/>
          <p:nvPr/>
        </p:nvSpPr>
        <p:spPr>
          <a:xfrm>
            <a:off x="-542041" y="2862241"/>
            <a:ext cx="11538287" cy="1138773"/>
          </a:xfrm>
          <a:prstGeom prst="rect">
            <a:avLst/>
          </a:prstGeom>
          <a:noFill/>
        </p:spPr>
        <p:txBody>
          <a:bodyPr wrap="square">
            <a:spAutoFit/>
          </a:bodyPr>
          <a:lstStyle/>
          <a:p>
            <a:pPr algn="ctr"/>
            <a:r>
              <a:rPr lang="en-US" sz="2000" b="1" dirty="0" smtClean="0">
                <a:solidFill>
                  <a:srgbClr val="FF0000"/>
                </a:solidFill>
                <a:highlight>
                  <a:srgbClr val="EEEEEE"/>
                </a:highlight>
                <a:latin typeface="Times New Roman" panose="02020603050405020304" pitchFamily="18" charset="0"/>
                <a:cs typeface="Times New Roman" panose="02020603050405020304" pitchFamily="18" charset="0"/>
              </a:rPr>
              <a:t>     PHẦN </a:t>
            </a:r>
            <a:r>
              <a:rPr lang="en-US" sz="2000" b="1" dirty="0">
                <a:solidFill>
                  <a:srgbClr val="FF0000"/>
                </a:solidFill>
                <a:highlight>
                  <a:srgbClr val="EEEEEE"/>
                </a:highlight>
                <a:latin typeface="Times New Roman" panose="02020603050405020304" pitchFamily="18" charset="0"/>
                <a:cs typeface="Times New Roman" panose="02020603050405020304" pitchFamily="18" charset="0"/>
              </a:rPr>
              <a:t>III. XÂY DỰNG CÂU HỎI ÔN LUYỆN THEO CÁC MỨC ĐỘ NHẬN THỨC</a:t>
            </a:r>
            <a:endParaRPr lang="vi-VN" sz="2000" b="1" dirty="0">
              <a:solidFill>
                <a:srgbClr val="FF0000"/>
              </a:solidFill>
              <a:highlight>
                <a:srgbClr val="EEEEEE"/>
              </a:highlight>
              <a:latin typeface="Times New Roman" panose="02020603050405020304" pitchFamily="18" charset="0"/>
              <a:cs typeface="Times New Roman" panose="02020603050405020304" pitchFamily="18" charset="0"/>
            </a:endParaRPr>
          </a:p>
          <a:p>
            <a:pPr algn="ctr"/>
            <a:r>
              <a:rPr lang="vi-VN" sz="2400" b="1" i="0" dirty="0" smtClean="0">
                <a:solidFill>
                  <a:srgbClr val="FF0000"/>
                </a:solidFill>
                <a:effectLst/>
                <a:latin typeface="Times New Roman" panose="02020603050405020304" pitchFamily="18" charset="0"/>
              </a:rPr>
              <a:t>  </a:t>
            </a:r>
          </a:p>
          <a:p>
            <a:pPr algn="ctr"/>
            <a:r>
              <a:rPr lang="vi-VN" sz="2400" b="1" i="0" dirty="0" smtClean="0">
                <a:solidFill>
                  <a:srgbClr val="FF0000"/>
                </a:solidFill>
                <a:effectLst/>
                <a:latin typeface="Times New Roman" panose="02020603050405020304" pitchFamily="18" charset="0"/>
              </a:rPr>
              <a:t>        PHẦN IV: </a:t>
            </a:r>
            <a:r>
              <a:rPr lang="vi-VN" sz="2400" b="1" i="0" dirty="0">
                <a:solidFill>
                  <a:srgbClr val="FF0000"/>
                </a:solidFill>
                <a:effectLst/>
                <a:latin typeface="Times New Roman" panose="02020603050405020304" pitchFamily="18" charset="0"/>
              </a:rPr>
              <a:t>NỘI DUNG KIẾN THỨC BỒI DƯỠNG HSG THEO CÁC BÀI</a:t>
            </a:r>
          </a:p>
        </p:txBody>
      </p:sp>
      <p:sp>
        <p:nvSpPr>
          <p:cNvPr id="9" name="TextBox 8">
            <a:extLst>
              <a:ext uri="{FF2B5EF4-FFF2-40B4-BE49-F238E27FC236}">
                <a16:creationId xmlns:a16="http://schemas.microsoft.com/office/drawing/2014/main" xmlns="" id="{E9A59A9F-464A-7F75-54F2-1EB16006FE30}"/>
              </a:ext>
            </a:extLst>
          </p:cNvPr>
          <p:cNvSpPr txBox="1"/>
          <p:nvPr/>
        </p:nvSpPr>
        <p:spPr>
          <a:xfrm>
            <a:off x="582497" y="4211843"/>
            <a:ext cx="11027006" cy="830997"/>
          </a:xfrm>
          <a:prstGeom prst="rect">
            <a:avLst/>
          </a:prstGeom>
          <a:noFill/>
        </p:spPr>
        <p:txBody>
          <a:bodyPr wrap="square">
            <a:spAutoFit/>
          </a:bodyPr>
          <a:lstStyle/>
          <a:p>
            <a:r>
              <a:rPr lang="vi-VN" sz="2400" b="1" i="0" dirty="0">
                <a:solidFill>
                  <a:srgbClr val="FF0000"/>
                </a:solidFill>
                <a:effectLst/>
                <a:latin typeface="Times New Roman" panose="02020603050405020304" pitchFamily="18" charset="0"/>
              </a:rPr>
              <a:t>PHẦN </a:t>
            </a:r>
            <a:r>
              <a:rPr lang="vi-VN" sz="2400" b="1" dirty="0" smtClean="0">
                <a:solidFill>
                  <a:srgbClr val="FF0000"/>
                </a:solidFill>
                <a:latin typeface="Times New Roman" panose="02020603050405020304" pitchFamily="18" charset="0"/>
              </a:rPr>
              <a:t>V</a:t>
            </a:r>
            <a:r>
              <a:rPr lang="vi-VN" sz="2400" b="1" i="0" dirty="0">
                <a:solidFill>
                  <a:srgbClr val="FF0000"/>
                </a:solidFill>
                <a:effectLst/>
                <a:latin typeface="Times New Roman" panose="02020603050405020304" pitchFamily="18" charset="0"/>
              </a:rPr>
              <a:t>: </a:t>
            </a:r>
            <a:r>
              <a:rPr lang="vi-VN" sz="2400" b="1" dirty="0">
                <a:solidFill>
                  <a:srgbClr val="FF0000"/>
                </a:solidFill>
                <a:latin typeface="Times New Roman" panose="02020603050405020304" pitchFamily="18" charset="0"/>
              </a:rPr>
              <a:t>MỘT SỐ DẪN CHỨNG  ÔN LUYỆN</a:t>
            </a:r>
            <a:r>
              <a:rPr lang="en-US" sz="2400" b="1" dirty="0">
                <a:solidFill>
                  <a:srgbClr val="FF0000"/>
                </a:solidFill>
                <a:latin typeface="Times New Roman" panose="02020603050405020304" pitchFamily="18" charset="0"/>
              </a:rPr>
              <a:t> ĐỀ THI </a:t>
            </a:r>
          </a:p>
          <a:p>
            <a:r>
              <a:rPr lang="vi-VN" sz="2400" b="1" dirty="0">
                <a:solidFill>
                  <a:srgbClr val="FF0000"/>
                </a:solidFill>
                <a:latin typeface="Times New Roman" panose="02020603050405020304" pitchFamily="18" charset="0"/>
              </a:rPr>
              <a:t>  </a:t>
            </a:r>
            <a:endParaRPr lang="en-US" sz="2400" dirty="0"/>
          </a:p>
        </p:txBody>
      </p:sp>
      <p:sp>
        <p:nvSpPr>
          <p:cNvPr id="10" name="TextBox 9">
            <a:extLst>
              <a:ext uri="{FF2B5EF4-FFF2-40B4-BE49-F238E27FC236}">
                <a16:creationId xmlns:a16="http://schemas.microsoft.com/office/drawing/2014/main" xmlns="" id="{BDB3B99C-7838-DEDA-C23D-EEF96FDB7FFF}"/>
              </a:ext>
            </a:extLst>
          </p:cNvPr>
          <p:cNvSpPr txBox="1"/>
          <p:nvPr/>
        </p:nvSpPr>
        <p:spPr>
          <a:xfrm>
            <a:off x="2276574" y="486014"/>
            <a:ext cx="6825006" cy="707886"/>
          </a:xfrm>
          <a:prstGeom prst="rect">
            <a:avLst/>
          </a:prstGeom>
          <a:noFill/>
        </p:spPr>
        <p:txBody>
          <a:bodyPr wrap="square" rtlCol="0">
            <a:spAutoFit/>
          </a:bodyPr>
          <a:lstStyle/>
          <a:p>
            <a:r>
              <a:rPr lang="vi-VN" sz="4000" b="1" dirty="0">
                <a:solidFill>
                  <a:srgbClr val="FF0000"/>
                </a:solidFill>
                <a:latin typeface="Times New Roman" panose="02020603050405020304" pitchFamily="18" charset="0"/>
                <a:cs typeface="Times New Roman" panose="02020603050405020304" pitchFamily="18" charset="0"/>
              </a:rPr>
              <a:t>NỘI DUNG CHUYÊN ĐỀ</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73B20AF8-91A7-8C89-BC1C-FD72BE3BFE80}"/>
              </a:ext>
            </a:extLst>
          </p:cNvPr>
          <p:cNvSpPr txBox="1"/>
          <p:nvPr/>
        </p:nvSpPr>
        <p:spPr>
          <a:xfrm>
            <a:off x="582497" y="5042840"/>
            <a:ext cx="11027006"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PHẦN </a:t>
            </a:r>
            <a:r>
              <a:rPr lang="en-US" sz="2400" b="1" dirty="0" smtClean="0">
                <a:solidFill>
                  <a:srgbClr val="FF0000"/>
                </a:solidFill>
                <a:latin typeface="Times New Roman" panose="02020603050405020304" pitchFamily="18" charset="0"/>
                <a:cs typeface="Times New Roman" panose="02020603050405020304" pitchFamily="18" charset="0"/>
              </a:rPr>
              <a:t>VI: MỘT SỐ ĐỀ THI THAM KHẢO CÁC NĂM</a:t>
            </a:r>
          </a:p>
        </p:txBody>
      </p:sp>
    </p:spTree>
    <p:extLst>
      <p:ext uri="{BB962C8B-B14F-4D97-AF65-F5344CB8AC3E}">
        <p14:creationId xmlns:p14="http://schemas.microsoft.com/office/powerpoint/2010/main" val="2933523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44EEA41-E5EA-63C6-4405-9F09313B4870}"/>
              </a:ext>
            </a:extLst>
          </p:cNvPr>
          <p:cNvSpPr txBox="1"/>
          <p:nvPr/>
        </p:nvSpPr>
        <p:spPr>
          <a:xfrm>
            <a:off x="422241" y="582"/>
            <a:ext cx="10517957" cy="2554545"/>
          </a:xfrm>
          <a:prstGeom prst="rect">
            <a:avLst/>
          </a:prstGeom>
          <a:noFill/>
        </p:spPr>
        <p:txBody>
          <a:bodyPr wrap="square">
            <a:spAutoFit/>
          </a:bodyPr>
          <a:lstStyle/>
          <a:p>
            <a:pPr algn="ctr"/>
            <a:r>
              <a:rPr lang="vi-VN" sz="3200" b="1" i="0" dirty="0">
                <a:solidFill>
                  <a:srgbClr val="FF0000"/>
                </a:solidFill>
                <a:effectLst/>
                <a:latin typeface="Times New Roman" panose="02020603050405020304" pitchFamily="18" charset="0"/>
              </a:rPr>
              <a:t>PHẦN </a:t>
            </a:r>
            <a:r>
              <a:rPr lang="vi-VN" sz="3200" b="1" dirty="0" smtClean="0">
                <a:solidFill>
                  <a:srgbClr val="FF0000"/>
                </a:solidFill>
                <a:latin typeface="Times New Roman" panose="02020603050405020304" pitchFamily="18" charset="0"/>
              </a:rPr>
              <a:t>IV</a:t>
            </a:r>
            <a:r>
              <a:rPr lang="vi-VN" sz="3200" b="1" i="0" dirty="0" smtClean="0">
                <a:solidFill>
                  <a:srgbClr val="FF0000"/>
                </a:solidFill>
                <a:effectLst/>
                <a:latin typeface="Times New Roman" panose="02020603050405020304" pitchFamily="18" charset="0"/>
              </a:rPr>
              <a:t>: </a:t>
            </a:r>
            <a:r>
              <a:rPr lang="vi-VN" sz="3200" b="1" i="0" dirty="0">
                <a:solidFill>
                  <a:srgbClr val="FF0000"/>
                </a:solidFill>
                <a:effectLst/>
                <a:latin typeface="Times New Roman" panose="02020603050405020304" pitchFamily="18" charset="0"/>
              </a:rPr>
              <a:t>NỘI DUNG KIẾN THỨC BỒI DƯỠNG HSG THEO CÁC BÀI</a:t>
            </a:r>
          </a:p>
          <a:p>
            <a:pPr algn="l"/>
            <a:r>
              <a:rPr lang="vi-VN" sz="3200" b="1" i="0" dirty="0">
                <a:solidFill>
                  <a:srgbClr val="FF0000"/>
                </a:solidFill>
                <a:effectLst/>
                <a:latin typeface="Times New Roman" panose="02020603050405020304" pitchFamily="18" charset="0"/>
              </a:rPr>
              <a:t>Mục 1:</a:t>
            </a:r>
            <a:r>
              <a:rPr lang="vi-VN" sz="3200" b="1" i="0" dirty="0">
                <a:solidFill>
                  <a:srgbClr val="000000"/>
                </a:solidFill>
                <a:effectLst/>
                <a:latin typeface="Times New Roman" panose="02020603050405020304" pitchFamily="18" charset="0"/>
              </a:rPr>
              <a:t> Kiến thức cơ bản của bài cần nắm của bài học:</a:t>
            </a:r>
          </a:p>
          <a:p>
            <a:pPr marL="514350" indent="-514350" algn="l">
              <a:buAutoNum type="arabicPeriod"/>
            </a:pPr>
            <a:r>
              <a:rPr lang="vi-VN" sz="3200" b="1" dirty="0">
                <a:solidFill>
                  <a:srgbClr val="000000"/>
                </a:solidFill>
                <a:latin typeface="Times New Roman" panose="02020603050405020304" pitchFamily="18" charset="0"/>
              </a:rPr>
              <a:t>Nội dung bài học : Trọng tâm các mục ghi nhớ</a:t>
            </a:r>
          </a:p>
          <a:p>
            <a:pPr marL="514350" indent="-514350" algn="l">
              <a:buAutoNum type="arabicPeriod"/>
            </a:pPr>
            <a:r>
              <a:rPr lang="vi-VN" sz="3200" b="1" i="0" dirty="0">
                <a:solidFill>
                  <a:srgbClr val="000000"/>
                </a:solidFill>
                <a:effectLst/>
                <a:latin typeface="Times New Roman" panose="02020603050405020304" pitchFamily="18" charset="0"/>
              </a:rPr>
              <a:t>Hoàn thiện các bài tập Sgk</a:t>
            </a:r>
          </a:p>
        </p:txBody>
      </p:sp>
      <p:sp>
        <p:nvSpPr>
          <p:cNvPr id="3" name="TextBox 2">
            <a:extLst>
              <a:ext uri="{FF2B5EF4-FFF2-40B4-BE49-F238E27FC236}">
                <a16:creationId xmlns:a16="http://schemas.microsoft.com/office/drawing/2014/main" xmlns="" id="{D07D6139-2A69-0B02-7A2D-C67D84BCEB78}"/>
              </a:ext>
            </a:extLst>
          </p:cNvPr>
          <p:cNvSpPr txBox="1"/>
          <p:nvPr/>
        </p:nvSpPr>
        <p:spPr>
          <a:xfrm>
            <a:off x="422240" y="2345107"/>
            <a:ext cx="11769759" cy="5016758"/>
          </a:xfrm>
          <a:prstGeom prst="rect">
            <a:avLst/>
          </a:prstGeom>
          <a:noFill/>
        </p:spPr>
        <p:txBody>
          <a:bodyPr wrap="square">
            <a:spAutoFit/>
          </a:bodyPr>
          <a:lstStyle/>
          <a:p>
            <a:pPr algn="l"/>
            <a:r>
              <a:rPr lang="vi-VN" sz="3200" b="1" i="0" dirty="0">
                <a:solidFill>
                  <a:srgbClr val="FF0000"/>
                </a:solidFill>
                <a:effectLst/>
                <a:latin typeface="Times New Roman" panose="02020603050405020304" pitchFamily="18" charset="0"/>
              </a:rPr>
              <a:t>Mục 2: </a:t>
            </a:r>
            <a:r>
              <a:rPr lang="vi-VN" sz="3200" b="1" i="0" dirty="0">
                <a:solidFill>
                  <a:srgbClr val="000000"/>
                </a:solidFill>
                <a:effectLst/>
                <a:latin typeface="Times New Roman" panose="02020603050405020304" pitchFamily="18" charset="0"/>
              </a:rPr>
              <a:t>Gồm các câu hỏi và bài tập bồi dưỡng gắn với chủ đề bài học (Mỗi bài có nhiều câu hỏi và bài tập có đáp án và hướng dẫn giải</a:t>
            </a:r>
            <a:r>
              <a:rPr lang="vi-VN" sz="3200" b="1" i="0" dirty="0" smtClean="0">
                <a:solidFill>
                  <a:srgbClr val="000000"/>
                </a:solidFill>
                <a:effectLst/>
                <a:latin typeface="Times New Roman" panose="02020603050405020304" pitchFamily="18" charset="0"/>
              </a:rPr>
              <a:t>)</a:t>
            </a:r>
          </a:p>
          <a:p>
            <a:pPr marL="457200" indent="-457200" algn="l">
              <a:buFontTx/>
              <a:buChar char="-"/>
            </a:pPr>
            <a:r>
              <a:rPr lang="vi-VN" sz="3200" b="1" dirty="0" smtClean="0">
                <a:solidFill>
                  <a:srgbClr val="000000"/>
                </a:solidFill>
                <a:latin typeface="Times New Roman" panose="02020603050405020304" pitchFamily="18" charset="0"/>
              </a:rPr>
              <a:t>Gv sưu tầm hoặc nêu thêm các câu hỏi, các tình huống, các câu tục ngữ ca dao, câu trâm ngôn, các nhận định liên quan đến nội dung bài học</a:t>
            </a:r>
          </a:p>
          <a:p>
            <a:pPr marL="457200" indent="-457200" algn="l">
              <a:buFontTx/>
              <a:buChar char="-"/>
            </a:pPr>
            <a:r>
              <a:rPr lang="vi-VN" sz="3200" b="1" i="0" dirty="0" smtClean="0">
                <a:solidFill>
                  <a:srgbClr val="000000"/>
                </a:solidFill>
                <a:effectLst/>
                <a:latin typeface="Times New Roman" panose="02020603050405020304" pitchFamily="18" charset="0"/>
              </a:rPr>
              <a:t>GV cho hs làm 1 số đề thi HSG các năm đặc biệt là chương trình mới 1-2 năm gần đây. Đề của các năm cũ thì tham khảo 1 số câu hỏi liên quan đến nội dung bài học</a:t>
            </a:r>
          </a:p>
          <a:p>
            <a:pPr algn="l"/>
            <a:endParaRPr lang="vi-VN" sz="32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501190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AFAF7F4-78A7-83B6-4013-2ECBD01AB0E6}"/>
              </a:ext>
            </a:extLst>
          </p:cNvPr>
          <p:cNvSpPr txBox="1"/>
          <p:nvPr/>
        </p:nvSpPr>
        <p:spPr>
          <a:xfrm>
            <a:off x="648184" y="318629"/>
            <a:ext cx="11123270" cy="3662221"/>
          </a:xfrm>
          <a:prstGeom prst="rect">
            <a:avLst/>
          </a:prstGeom>
          <a:noFill/>
        </p:spPr>
        <p:txBody>
          <a:bodyPr wrap="square">
            <a:spAutoFit/>
          </a:bodyPr>
          <a:lstStyle/>
          <a:p>
            <a:pPr algn="ctr">
              <a:lnSpc>
                <a:spcPts val="1700"/>
              </a:lnSpc>
              <a:spcBef>
                <a:spcPts val="600"/>
              </a:spcBef>
              <a:spcAft>
                <a:spcPts val="300"/>
              </a:spcAft>
            </a:pPr>
            <a:r>
              <a:rPr lang="nl-NL" sz="2400" b="1" dirty="0">
                <a:solidFill>
                  <a:srgbClr val="0000FF"/>
                </a:solidFill>
                <a:effectLst/>
                <a:latin typeface="Times New Roman" panose="02020603050405020304" pitchFamily="18" charset="0"/>
                <a:ea typeface="Courier New" panose="02070309020205020404" pitchFamily="49" charset="0"/>
              </a:rPr>
              <a:t>BÀI 2. TÔN TRỌNG SỰ ĐA DẠNG CÁC DÂN TỘC</a:t>
            </a:r>
            <a:endParaRPr lang="en-US" sz="2400" dirty="0">
              <a:solidFill>
                <a:srgbClr val="000000"/>
              </a:solidFill>
              <a:effectLst/>
              <a:latin typeface="Courier New" panose="02070309020205020404" pitchFamily="49" charset="0"/>
              <a:ea typeface="Courier New" panose="02070309020205020404" pitchFamily="49" charset="0"/>
            </a:endParaRPr>
          </a:p>
          <a:p>
            <a:pPr algn="ctr">
              <a:lnSpc>
                <a:spcPts val="1700"/>
              </a:lnSpc>
              <a:spcBef>
                <a:spcPts val="600"/>
              </a:spcBef>
              <a:spcAft>
                <a:spcPts val="300"/>
              </a:spcAft>
            </a:pPr>
            <a:r>
              <a:rPr lang="nl-NL" sz="2400" b="1" dirty="0">
                <a:solidFill>
                  <a:srgbClr val="000000"/>
                </a:solidFill>
                <a:effectLst/>
                <a:latin typeface="Times New Roman" panose="02020603050405020304" pitchFamily="18" charset="0"/>
                <a:ea typeface="Courier New" panose="02070309020205020404" pitchFamily="49" charset="0"/>
              </a:rPr>
              <a:t> </a:t>
            </a:r>
            <a:endParaRPr lang="en-US" sz="2400" dirty="0">
              <a:solidFill>
                <a:srgbClr val="000000"/>
              </a:solidFill>
              <a:effectLst/>
              <a:latin typeface="Courier New" panose="02070309020205020404" pitchFamily="49" charset="0"/>
              <a:ea typeface="Courier New" panose="02070309020205020404" pitchFamily="49" charset="0"/>
            </a:endParaRPr>
          </a:p>
          <a:p>
            <a:pPr>
              <a:lnSpc>
                <a:spcPts val="1700"/>
              </a:lnSpc>
              <a:spcBef>
                <a:spcPts val="600"/>
              </a:spcBef>
              <a:spcAft>
                <a:spcPts val="300"/>
              </a:spcAft>
            </a:pPr>
            <a:r>
              <a:rPr lang="nl-NL" sz="2400" b="1" dirty="0">
                <a:solidFill>
                  <a:srgbClr val="0000FF"/>
                </a:solidFill>
                <a:effectLst/>
                <a:latin typeface="Times New Roman" panose="02020603050405020304" pitchFamily="18" charset="0"/>
                <a:ea typeface="Courier New" panose="02070309020205020404" pitchFamily="49" charset="0"/>
              </a:rPr>
              <a:t>I. KIẾN THỨC CƠ BẢN CẦN NẮM CỦA BÀI</a:t>
            </a:r>
            <a:endParaRPr lang="en-US" sz="2400" dirty="0">
              <a:solidFill>
                <a:srgbClr val="000000"/>
              </a:solidFill>
              <a:effectLst/>
              <a:latin typeface="Courier New" panose="02070309020205020404" pitchFamily="49" charset="0"/>
              <a:ea typeface="Courier New" panose="02070309020205020404" pitchFamily="49" charset="0"/>
            </a:endParaRPr>
          </a:p>
          <a:p>
            <a:pPr marL="317500" indent="-457200">
              <a:lnSpc>
                <a:spcPts val="1700"/>
              </a:lnSpc>
              <a:spcBef>
                <a:spcPts val="600"/>
              </a:spcBef>
              <a:spcAft>
                <a:spcPts val="300"/>
              </a:spcAft>
              <a:buAutoNum type="arabicPeriod"/>
            </a:pPr>
            <a:r>
              <a:rPr lang="nl-NL" sz="2400" b="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Sự đa dạng của</a:t>
            </a:r>
            <a:r>
              <a:rPr lang="nl-NL" sz="2400" b="1"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nl-NL" sz="2400" b="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các dân tộc và các nền văn hoá trên thế giới</a:t>
            </a:r>
          </a:p>
          <a:p>
            <a:pPr>
              <a:lnSpc>
                <a:spcPts val="1700"/>
              </a:lnSpc>
              <a:spcBef>
                <a:spcPts val="600"/>
              </a:spcBef>
              <a:spcAft>
                <a:spcPts val="300"/>
              </a:spcAft>
            </a:pPr>
            <a:endParaRPr lang="en-US" sz="2400"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p>
            <a:pPr marL="342900" marR="12700" indent="-342900" algn="just">
              <a:lnSpc>
                <a:spcPts val="1700"/>
              </a:lnSpc>
              <a:spcBef>
                <a:spcPts val="600"/>
              </a:spcBef>
              <a:spcAft>
                <a:spcPts val="300"/>
              </a:spcAft>
              <a:buFontTx/>
              <a:buChar char="-"/>
            </a:pPr>
            <a:r>
              <a:rPr lang="nl-NL" sz="2400" b="0" dirty="0">
                <a:solidFill>
                  <a:srgbClr val="000000"/>
                </a:solidFill>
                <a:effectLst/>
                <a:highlight>
                  <a:srgbClr val="FFFFFF"/>
                </a:highlight>
                <a:latin typeface="Times New Roman" panose="02020603050405020304" pitchFamily="18" charset="0"/>
                <a:ea typeface="Times New Roman" panose="02020603050405020304" pitchFamily="18" charset="0"/>
              </a:rPr>
              <a:t>Mỗi dân tộc đều có những nét riêng về tính cách, truyền thống, phong tục tập quán,</a:t>
            </a:r>
          </a:p>
          <a:p>
            <a:pPr marL="342900" marR="12700" indent="-342900" algn="just">
              <a:lnSpc>
                <a:spcPts val="1700"/>
              </a:lnSpc>
              <a:spcBef>
                <a:spcPts val="600"/>
              </a:spcBef>
              <a:spcAft>
                <a:spcPts val="300"/>
              </a:spcAft>
              <a:buFontTx/>
              <a:buChar char="-"/>
            </a:pPr>
            <a:endParaRPr lang="nl-NL" sz="2400" b="0" dirty="0">
              <a:solidFill>
                <a:srgbClr val="000000"/>
              </a:solidFill>
              <a:effectLst/>
              <a:highlight>
                <a:srgbClr val="FFFFFF"/>
              </a:highlight>
              <a:latin typeface="Times New Roman" panose="02020603050405020304" pitchFamily="18" charset="0"/>
              <a:ea typeface="Times New Roman" panose="02020603050405020304" pitchFamily="18" charset="0"/>
            </a:endParaRPr>
          </a:p>
          <a:p>
            <a:pPr marR="12700" algn="just">
              <a:lnSpc>
                <a:spcPts val="1700"/>
              </a:lnSpc>
              <a:spcBef>
                <a:spcPts val="600"/>
              </a:spcBef>
              <a:spcAft>
                <a:spcPts val="300"/>
              </a:spcAft>
            </a:pPr>
            <a:r>
              <a:rPr lang="nl-NL" sz="2400" b="0" dirty="0">
                <a:solidFill>
                  <a:srgbClr val="000000"/>
                </a:solidFill>
                <a:effectLst/>
                <a:highlight>
                  <a:srgbClr val="FFFFFF"/>
                </a:highlight>
                <a:latin typeface="Times New Roman" panose="02020603050405020304" pitchFamily="18" charset="0"/>
                <a:ea typeface="Times New Roman" panose="02020603050405020304" pitchFamily="18" charset="0"/>
              </a:rPr>
              <a:t> ngôn ngữ,... Đó là những vốn quý của nhân loại cần được tôn trọng, kế thừa và phát</a:t>
            </a:r>
          </a:p>
          <a:p>
            <a:pPr marR="12700" algn="just">
              <a:lnSpc>
                <a:spcPts val="1700"/>
              </a:lnSpc>
              <a:spcBef>
                <a:spcPts val="600"/>
              </a:spcBef>
              <a:spcAft>
                <a:spcPts val="300"/>
              </a:spcAft>
            </a:pPr>
            <a:endParaRPr lang="nl-NL" sz="2400" dirty="0">
              <a:solidFill>
                <a:srgbClr val="000000"/>
              </a:solidFill>
              <a:highlight>
                <a:srgbClr val="FFFFFF"/>
              </a:highlight>
              <a:latin typeface="Times New Roman" panose="02020603050405020304" pitchFamily="18" charset="0"/>
              <a:ea typeface="Times New Roman" panose="02020603050405020304" pitchFamily="18" charset="0"/>
            </a:endParaRPr>
          </a:p>
          <a:p>
            <a:pPr marR="12700" algn="just">
              <a:lnSpc>
                <a:spcPts val="1700"/>
              </a:lnSpc>
              <a:spcBef>
                <a:spcPts val="600"/>
              </a:spcBef>
              <a:spcAft>
                <a:spcPts val="300"/>
              </a:spcAft>
            </a:pPr>
            <a:r>
              <a:rPr lang="nl-NL" sz="2400" b="0" dirty="0">
                <a:solidFill>
                  <a:srgbClr val="000000"/>
                </a:solidFill>
                <a:effectLst/>
                <a:highlight>
                  <a:srgbClr val="FFFFFF"/>
                </a:highlight>
                <a:latin typeface="Times New Roman" panose="02020603050405020304" pitchFamily="18" charset="0"/>
                <a:ea typeface="Times New Roman" panose="02020603050405020304" pitchFamily="18" charset="0"/>
              </a:rPr>
              <a:t> triển.</a:t>
            </a:r>
          </a:p>
          <a:p>
            <a:pPr marR="12700" algn="just">
              <a:lnSpc>
                <a:spcPts val="1700"/>
              </a:lnSpc>
              <a:spcBef>
                <a:spcPts val="600"/>
              </a:spcBef>
              <a:spcAft>
                <a:spcPts val="300"/>
              </a:spcAft>
            </a:pPr>
            <a:endParaRPr lang="en-US" sz="2400" b="1" dirty="0">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0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C06DBD5-F5CC-0165-548E-D69ADE79B3B9}"/>
              </a:ext>
            </a:extLst>
          </p:cNvPr>
          <p:cNvSpPr txBox="1"/>
          <p:nvPr/>
        </p:nvSpPr>
        <p:spPr>
          <a:xfrm>
            <a:off x="590310" y="1027984"/>
            <a:ext cx="10405640" cy="3696909"/>
          </a:xfrm>
          <a:prstGeom prst="rect">
            <a:avLst/>
          </a:prstGeom>
          <a:noFill/>
        </p:spPr>
        <p:txBody>
          <a:bodyPr wrap="square">
            <a:spAutoFit/>
          </a:bodyPr>
          <a:lstStyle/>
          <a:p>
            <a:pPr marL="342900" indent="-342900" algn="just">
              <a:lnSpc>
                <a:spcPts val="1700"/>
              </a:lnSpc>
              <a:spcBef>
                <a:spcPts val="600"/>
              </a:spcBef>
              <a:spcAft>
                <a:spcPts val="300"/>
              </a:spcAft>
              <a:buFontTx/>
              <a:buChar char="-"/>
            </a:pPr>
            <a:r>
              <a:rPr lang="nl-NL" sz="2800" b="0" dirty="0">
                <a:solidFill>
                  <a:srgbClr val="000000"/>
                </a:solidFill>
                <a:effectLst/>
                <a:highlight>
                  <a:srgbClr val="FFFFFF"/>
                </a:highlight>
                <a:latin typeface="Times New Roman" panose="02020603050405020304" pitchFamily="18" charset="0"/>
                <a:ea typeface="Courier New" panose="02070309020205020404" pitchFamily="49" charset="0"/>
              </a:rPr>
              <a:t>Tôn trọng sự đa dạng của các dân tộc và các nền văn hoá trên thế</a:t>
            </a:r>
          </a:p>
          <a:p>
            <a:pPr algn="just">
              <a:lnSpc>
                <a:spcPts val="1700"/>
              </a:lnSpc>
              <a:spcBef>
                <a:spcPts val="600"/>
              </a:spcBef>
              <a:spcAft>
                <a:spcPts val="300"/>
              </a:spcAft>
            </a:pPr>
            <a:r>
              <a:rPr lang="nl-NL" sz="2800" b="0" dirty="0">
                <a:solidFill>
                  <a:srgbClr val="000000"/>
                </a:solidFill>
                <a:effectLst/>
                <a:highlight>
                  <a:srgbClr val="FFFFFF"/>
                </a:highlight>
                <a:latin typeface="Times New Roman" panose="02020603050405020304" pitchFamily="18" charset="0"/>
                <a:ea typeface="Courier New" panose="02070309020205020404" pitchFamily="49" charset="0"/>
              </a:rPr>
              <a:t> </a:t>
            </a:r>
          </a:p>
          <a:p>
            <a:pPr algn="just">
              <a:lnSpc>
                <a:spcPts val="1700"/>
              </a:lnSpc>
              <a:spcBef>
                <a:spcPts val="600"/>
              </a:spcBef>
              <a:spcAft>
                <a:spcPts val="300"/>
              </a:spcAft>
            </a:pPr>
            <a:r>
              <a:rPr lang="nl-NL" sz="2800" b="0" dirty="0">
                <a:solidFill>
                  <a:srgbClr val="000000"/>
                </a:solidFill>
                <a:effectLst/>
                <a:highlight>
                  <a:srgbClr val="FFFFFF"/>
                </a:highlight>
                <a:latin typeface="Times New Roman" panose="02020603050405020304" pitchFamily="18" charset="0"/>
                <a:ea typeface="Courier New" panose="02070309020205020404" pitchFamily="49" charset="0"/>
              </a:rPr>
              <a:t>giới là tôn trọng tính cách, truyền thống, phong tục tập quán,... của các</a:t>
            </a:r>
          </a:p>
          <a:p>
            <a:pPr algn="just">
              <a:lnSpc>
                <a:spcPts val="1700"/>
              </a:lnSpc>
              <a:spcBef>
                <a:spcPts val="600"/>
              </a:spcBef>
              <a:spcAft>
                <a:spcPts val="300"/>
              </a:spcAft>
            </a:pPr>
            <a:endParaRPr lang="nl-NL" sz="2800" dirty="0">
              <a:solidFill>
                <a:srgbClr val="000000"/>
              </a:solidFill>
              <a:highlight>
                <a:srgbClr val="FFFFFF"/>
              </a:highlight>
              <a:latin typeface="Times New Roman" panose="02020603050405020304" pitchFamily="18" charset="0"/>
              <a:ea typeface="Courier New" panose="02070309020205020404" pitchFamily="49" charset="0"/>
            </a:endParaRPr>
          </a:p>
          <a:p>
            <a:pPr algn="just">
              <a:lnSpc>
                <a:spcPts val="1700"/>
              </a:lnSpc>
              <a:spcBef>
                <a:spcPts val="600"/>
              </a:spcBef>
              <a:spcAft>
                <a:spcPts val="300"/>
              </a:spcAft>
            </a:pPr>
            <a:r>
              <a:rPr lang="nl-NL" sz="2800" b="0" dirty="0">
                <a:solidFill>
                  <a:srgbClr val="000000"/>
                </a:solidFill>
                <a:effectLst/>
                <a:highlight>
                  <a:srgbClr val="FFFFFF"/>
                </a:highlight>
                <a:latin typeface="Times New Roman" panose="02020603050405020304" pitchFamily="18" charset="0"/>
                <a:ea typeface="Courier New" panose="02070309020205020404" pitchFamily="49" charset="0"/>
              </a:rPr>
              <a:t> dân tộc; luôn tích cực tìm hiểu và</a:t>
            </a:r>
          </a:p>
          <a:p>
            <a:pPr algn="just">
              <a:lnSpc>
                <a:spcPts val="1700"/>
              </a:lnSpc>
              <a:spcBef>
                <a:spcPts val="600"/>
              </a:spcBef>
              <a:spcAft>
                <a:spcPts val="300"/>
              </a:spcAft>
            </a:pPr>
            <a:endParaRPr lang="nl-NL" sz="2800" dirty="0">
              <a:solidFill>
                <a:srgbClr val="000000"/>
              </a:solidFill>
              <a:highlight>
                <a:srgbClr val="FFFFFF"/>
              </a:highlight>
              <a:latin typeface="Times New Roman" panose="02020603050405020304" pitchFamily="18" charset="0"/>
              <a:ea typeface="Courier New" panose="02070309020205020404" pitchFamily="49" charset="0"/>
            </a:endParaRPr>
          </a:p>
          <a:p>
            <a:pPr algn="just">
              <a:lnSpc>
                <a:spcPts val="1700"/>
              </a:lnSpc>
              <a:spcBef>
                <a:spcPts val="600"/>
              </a:spcBef>
              <a:spcAft>
                <a:spcPts val="300"/>
              </a:spcAft>
            </a:pPr>
            <a:r>
              <a:rPr lang="nl-NL" sz="2800" b="0" dirty="0">
                <a:solidFill>
                  <a:srgbClr val="000000"/>
                </a:solidFill>
                <a:effectLst/>
                <a:highlight>
                  <a:srgbClr val="FFFFFF"/>
                </a:highlight>
                <a:latin typeface="Times New Roman" panose="02020603050405020304" pitchFamily="18" charset="0"/>
                <a:ea typeface="Courier New" panose="02070309020205020404" pitchFamily="49" charset="0"/>
              </a:rPr>
              <a:t> tiếp thu những giá trị tốt đẹp của các dân tộc; đồng thời thể hiện lòng</a:t>
            </a:r>
          </a:p>
          <a:p>
            <a:pPr algn="just">
              <a:lnSpc>
                <a:spcPts val="1700"/>
              </a:lnSpc>
              <a:spcBef>
                <a:spcPts val="600"/>
              </a:spcBef>
              <a:spcAft>
                <a:spcPts val="300"/>
              </a:spcAft>
            </a:pPr>
            <a:endParaRPr lang="nl-NL" sz="2800" dirty="0">
              <a:solidFill>
                <a:srgbClr val="000000"/>
              </a:solidFill>
              <a:highlight>
                <a:srgbClr val="FFFFFF"/>
              </a:highlight>
              <a:latin typeface="Times New Roman" panose="02020603050405020304" pitchFamily="18" charset="0"/>
              <a:ea typeface="Courier New" panose="02070309020205020404" pitchFamily="49" charset="0"/>
            </a:endParaRPr>
          </a:p>
          <a:p>
            <a:pPr algn="just">
              <a:lnSpc>
                <a:spcPts val="1700"/>
              </a:lnSpc>
              <a:spcBef>
                <a:spcPts val="600"/>
              </a:spcBef>
              <a:spcAft>
                <a:spcPts val="300"/>
              </a:spcAft>
            </a:pPr>
            <a:r>
              <a:rPr lang="nl-NL" sz="2800" b="0" dirty="0">
                <a:solidFill>
                  <a:srgbClr val="000000"/>
                </a:solidFill>
                <a:effectLst/>
                <a:highlight>
                  <a:srgbClr val="FFFFFF"/>
                </a:highlight>
                <a:latin typeface="Times New Roman" panose="02020603050405020304" pitchFamily="18" charset="0"/>
                <a:ea typeface="Courier New" panose="02070309020205020404" pitchFamily="49" charset="0"/>
              </a:rPr>
              <a:t> tự hào chính đáng về dân tộc mình; phê phán những hành vi kì</a:t>
            </a:r>
          </a:p>
          <a:p>
            <a:pPr algn="just">
              <a:lnSpc>
                <a:spcPts val="1700"/>
              </a:lnSpc>
              <a:spcBef>
                <a:spcPts val="600"/>
              </a:spcBef>
              <a:spcAft>
                <a:spcPts val="300"/>
              </a:spcAft>
            </a:pPr>
            <a:endParaRPr lang="nl-NL" sz="2800" dirty="0">
              <a:solidFill>
                <a:srgbClr val="000000"/>
              </a:solidFill>
              <a:highlight>
                <a:srgbClr val="FFFFFF"/>
              </a:highlight>
              <a:latin typeface="Times New Roman" panose="02020603050405020304" pitchFamily="18" charset="0"/>
              <a:ea typeface="Courier New" panose="02070309020205020404" pitchFamily="49" charset="0"/>
            </a:endParaRPr>
          </a:p>
          <a:p>
            <a:pPr algn="just">
              <a:lnSpc>
                <a:spcPts val="1700"/>
              </a:lnSpc>
              <a:spcBef>
                <a:spcPts val="600"/>
              </a:spcBef>
              <a:spcAft>
                <a:spcPts val="300"/>
              </a:spcAft>
            </a:pPr>
            <a:r>
              <a:rPr lang="nl-NL" sz="2800" b="0" dirty="0">
                <a:solidFill>
                  <a:srgbClr val="000000"/>
                </a:solidFill>
                <a:effectLst/>
                <a:highlight>
                  <a:srgbClr val="FFFFFF"/>
                </a:highlight>
                <a:latin typeface="Times New Roman" panose="02020603050405020304" pitchFamily="18" charset="0"/>
                <a:ea typeface="Courier New" panose="02070309020205020404" pitchFamily="49" charset="0"/>
              </a:rPr>
              <a:t> thị,phân biệt chủng tộc và văn hoá.</a:t>
            </a:r>
            <a:endParaRPr lang="en-US" sz="2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2473087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C27F0B5-88C6-06A4-00AE-634C6168171B}"/>
              </a:ext>
            </a:extLst>
          </p:cNvPr>
          <p:cNvSpPr txBox="1"/>
          <p:nvPr/>
        </p:nvSpPr>
        <p:spPr>
          <a:xfrm>
            <a:off x="749943" y="742932"/>
            <a:ext cx="10692113" cy="5007909"/>
          </a:xfrm>
          <a:prstGeom prst="rect">
            <a:avLst/>
          </a:prstGeom>
          <a:noFill/>
        </p:spPr>
        <p:txBody>
          <a:bodyPr wrap="square">
            <a:spAutoFit/>
          </a:bodyPr>
          <a:lstStyle/>
          <a:p>
            <a:pPr indent="-279400" algn="just">
              <a:lnSpc>
                <a:spcPts val="1700"/>
              </a:lnSpc>
              <a:spcBef>
                <a:spcPts val="600"/>
              </a:spcBef>
              <a:spcAft>
                <a:spcPts val="300"/>
              </a:spcAft>
              <a:tabLst>
                <a:tab pos="913130" algn="l"/>
              </a:tabLst>
            </a:pPr>
            <a:r>
              <a:rPr lang="nl-NL" sz="2800" b="0" dirty="0">
                <a:solidFill>
                  <a:srgbClr val="0000FF"/>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2. Ý nghĩa cùa việc tôn trọng sự đa dạng cùa các dân tộc và các nển văn</a:t>
            </a:r>
          </a:p>
          <a:p>
            <a:pPr indent="-279400" algn="just">
              <a:lnSpc>
                <a:spcPts val="1700"/>
              </a:lnSpc>
              <a:spcBef>
                <a:spcPts val="600"/>
              </a:spcBef>
              <a:spcAft>
                <a:spcPts val="300"/>
              </a:spcAft>
              <a:tabLst>
                <a:tab pos="913130" algn="l"/>
              </a:tabLst>
            </a:pPr>
            <a:endParaRPr lang="nl-NL" sz="2800" b="0" dirty="0">
              <a:solidFill>
                <a:srgbClr val="0000FF"/>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indent="-279400" algn="just">
              <a:lnSpc>
                <a:spcPts val="1700"/>
              </a:lnSpc>
              <a:spcBef>
                <a:spcPts val="600"/>
              </a:spcBef>
              <a:spcAft>
                <a:spcPts val="300"/>
              </a:spcAft>
              <a:tabLst>
                <a:tab pos="913130" algn="l"/>
              </a:tabLst>
            </a:pPr>
            <a:r>
              <a:rPr lang="nl-NL" sz="2800" b="0" dirty="0">
                <a:solidFill>
                  <a:srgbClr val="0000FF"/>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hoá trên thế giới</a:t>
            </a:r>
          </a:p>
          <a:p>
            <a:pPr indent="-279400" algn="just">
              <a:lnSpc>
                <a:spcPts val="1700"/>
              </a:lnSpc>
              <a:spcBef>
                <a:spcPts val="600"/>
              </a:spcBef>
              <a:spcAft>
                <a:spcPts val="300"/>
              </a:spcAft>
              <a:tabLst>
                <a:tab pos="913130" algn="l"/>
              </a:tabLst>
            </a:pPr>
            <a:endParaRPr lang="en-US" sz="2800" b="1"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285750" marR="12700" indent="-285750" algn="just">
              <a:lnSpc>
                <a:spcPts val="1700"/>
              </a:lnSpc>
              <a:spcBef>
                <a:spcPts val="600"/>
              </a:spcBef>
              <a:spcAft>
                <a:spcPts val="300"/>
              </a:spcAft>
              <a:buFontTx/>
              <a:buChar char="-"/>
            </a:pPr>
            <a:r>
              <a:rPr lang="nl-NL" sz="2800" b="0" dirty="0">
                <a:solidFill>
                  <a:srgbClr val="000000"/>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Tôn trọng sự đa dạng của các dân tộc và các nền văn hoá trên thế giới</a:t>
            </a:r>
          </a:p>
          <a:p>
            <a:pPr marL="285750" marR="12700" indent="-285750" algn="just">
              <a:lnSpc>
                <a:spcPts val="1700"/>
              </a:lnSpc>
              <a:spcBef>
                <a:spcPts val="600"/>
              </a:spcBef>
              <a:spcAft>
                <a:spcPts val="300"/>
              </a:spcAft>
              <a:buFontTx/>
              <a:buChar char="-"/>
            </a:pPr>
            <a:endParaRPr lang="nl-NL" sz="2800" dirty="0">
              <a:solidFill>
                <a:srgbClr val="000000"/>
              </a:solidFill>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R="12700" algn="just">
              <a:lnSpc>
                <a:spcPts val="1700"/>
              </a:lnSpc>
              <a:spcBef>
                <a:spcPts val="600"/>
              </a:spcBef>
              <a:spcAft>
                <a:spcPts val="300"/>
              </a:spcAft>
            </a:pPr>
            <a:r>
              <a:rPr lang="nl-NL" sz="2800" dirty="0">
                <a:solidFill>
                  <a:srgbClr val="000000"/>
                </a:solidFill>
                <a:highlight>
                  <a:srgbClr val="FFFFFF"/>
                </a:highlight>
                <a:latin typeface="Times New Roman" panose="02020603050405020304" pitchFamily="18" charset="0"/>
                <a:ea typeface="Tahoma" panose="020B0604030504040204" pitchFamily="34" charset="0"/>
                <a:cs typeface="Times New Roman" panose="02020603050405020304" pitchFamily="18" charset="0"/>
              </a:rPr>
              <a:t>t</a:t>
            </a:r>
            <a:r>
              <a:rPr lang="nl-NL" sz="2800" b="0" dirty="0">
                <a:solidFill>
                  <a:srgbClr val="000000"/>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ạo cơ hội để chúng ta có thêm hiểu biết;</a:t>
            </a:r>
          </a:p>
          <a:p>
            <a:pPr marR="12700" algn="just">
              <a:lnSpc>
                <a:spcPts val="1700"/>
              </a:lnSpc>
              <a:spcBef>
                <a:spcPts val="600"/>
              </a:spcBef>
              <a:spcAft>
                <a:spcPts val="300"/>
              </a:spcAft>
            </a:pPr>
            <a:endParaRPr lang="nl-NL" sz="2800" b="0" dirty="0">
              <a:solidFill>
                <a:srgbClr val="000000"/>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R="12700" algn="just">
              <a:lnSpc>
                <a:spcPts val="1700"/>
              </a:lnSpc>
              <a:spcBef>
                <a:spcPts val="600"/>
              </a:spcBef>
              <a:spcAft>
                <a:spcPts val="300"/>
              </a:spcAft>
            </a:pPr>
            <a:r>
              <a:rPr lang="nl-NL" sz="2800" b="0" dirty="0">
                <a:solidFill>
                  <a:srgbClr val="000000"/>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tiếp thu những tinh hoa văn hoá của các dân tộc khác; làm phong phú</a:t>
            </a:r>
          </a:p>
          <a:p>
            <a:pPr marR="12700" algn="just">
              <a:lnSpc>
                <a:spcPts val="1700"/>
              </a:lnSpc>
              <a:spcBef>
                <a:spcPts val="600"/>
              </a:spcBef>
              <a:spcAft>
                <a:spcPts val="300"/>
              </a:spcAft>
            </a:pPr>
            <a:endParaRPr lang="nl-NL" sz="2800" dirty="0">
              <a:solidFill>
                <a:srgbClr val="000000"/>
              </a:solidFill>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R="12700" algn="just">
              <a:lnSpc>
                <a:spcPts val="1700"/>
              </a:lnSpc>
              <a:spcBef>
                <a:spcPts val="600"/>
              </a:spcBef>
              <a:spcAft>
                <a:spcPts val="300"/>
              </a:spcAft>
            </a:pPr>
            <a:r>
              <a:rPr lang="nl-NL" sz="2800" b="0" dirty="0">
                <a:solidFill>
                  <a:srgbClr val="000000"/>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thêm những giá trị cua dản tộc mình;</a:t>
            </a:r>
          </a:p>
          <a:p>
            <a:pPr marL="285750" marR="12700" indent="-285750" algn="just">
              <a:lnSpc>
                <a:spcPts val="1700"/>
              </a:lnSpc>
              <a:spcBef>
                <a:spcPts val="600"/>
              </a:spcBef>
              <a:spcAft>
                <a:spcPts val="300"/>
              </a:spcAft>
              <a:buFontTx/>
              <a:buChar char="-"/>
            </a:pPr>
            <a:endParaRPr lang="nl-NL" sz="2800" b="0" dirty="0">
              <a:solidFill>
                <a:srgbClr val="000000"/>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R="12700" algn="just">
              <a:lnSpc>
                <a:spcPts val="1700"/>
              </a:lnSpc>
              <a:spcBef>
                <a:spcPts val="600"/>
              </a:spcBef>
              <a:spcAft>
                <a:spcPts val="300"/>
              </a:spcAft>
            </a:pPr>
            <a:r>
              <a:rPr lang="nl-NL" sz="2800" b="0" dirty="0">
                <a:solidFill>
                  <a:srgbClr val="000000"/>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củng cố niềm tin, sự đồng cảm, hoà hợp và tăng cường tình hữu nghị,</a:t>
            </a:r>
          </a:p>
          <a:p>
            <a:pPr marR="12700" algn="just">
              <a:lnSpc>
                <a:spcPts val="1700"/>
              </a:lnSpc>
              <a:spcBef>
                <a:spcPts val="600"/>
              </a:spcBef>
              <a:spcAft>
                <a:spcPts val="300"/>
              </a:spcAft>
            </a:pPr>
            <a:endParaRPr lang="nl-NL" sz="2800" dirty="0">
              <a:solidFill>
                <a:srgbClr val="000000"/>
              </a:solidFill>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R="12700" algn="just">
              <a:lnSpc>
                <a:spcPts val="1700"/>
              </a:lnSpc>
              <a:spcBef>
                <a:spcPts val="600"/>
              </a:spcBef>
              <a:spcAft>
                <a:spcPts val="300"/>
              </a:spcAft>
            </a:pPr>
            <a:r>
              <a:rPr lang="nl-NL" sz="2800" b="0" dirty="0">
                <a:solidFill>
                  <a:srgbClr val="000000"/>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hoà bình, hợp tác giữa các quốc gia trên thế giới.</a:t>
            </a:r>
            <a:endParaRPr lang="en-US" sz="2800" b="1"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68364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1F02BC8-17C8-F8DE-CCCD-1CABA693FADD}"/>
              </a:ext>
            </a:extLst>
          </p:cNvPr>
          <p:cNvSpPr txBox="1"/>
          <p:nvPr/>
        </p:nvSpPr>
        <p:spPr>
          <a:xfrm>
            <a:off x="1090915" y="645834"/>
            <a:ext cx="10136528" cy="5698804"/>
          </a:xfrm>
          <a:prstGeom prst="rect">
            <a:avLst/>
          </a:prstGeom>
          <a:noFill/>
        </p:spPr>
        <p:txBody>
          <a:bodyPr wrap="square">
            <a:spAutoFit/>
          </a:bodyPr>
          <a:lstStyle/>
          <a:p>
            <a:pPr indent="-279400" algn="just">
              <a:lnSpc>
                <a:spcPts val="1700"/>
              </a:lnSpc>
              <a:spcBef>
                <a:spcPts val="600"/>
              </a:spcBef>
              <a:spcAft>
                <a:spcPts val="300"/>
              </a:spcAft>
              <a:tabLst>
                <a:tab pos="210820" algn="l"/>
              </a:tabLst>
            </a:pPr>
            <a:r>
              <a:rPr lang="nl-NL" sz="3600" b="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3. Thực hiện việc tôn trọng sự đa dạng cùa các dân</a:t>
            </a:r>
          </a:p>
          <a:p>
            <a:pPr indent="-279400" algn="just">
              <a:lnSpc>
                <a:spcPts val="1700"/>
              </a:lnSpc>
              <a:spcBef>
                <a:spcPts val="600"/>
              </a:spcBef>
              <a:spcAft>
                <a:spcPts val="300"/>
              </a:spcAft>
              <a:tabLst>
                <a:tab pos="210820" algn="l"/>
              </a:tabLst>
            </a:pPr>
            <a:endParaRPr lang="nl-NL" sz="3600" dirty="0">
              <a:solidFill>
                <a:srgbClr val="0000FF"/>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indent="-279400" algn="just">
              <a:lnSpc>
                <a:spcPts val="1700"/>
              </a:lnSpc>
              <a:spcBef>
                <a:spcPts val="600"/>
              </a:spcBef>
              <a:spcAft>
                <a:spcPts val="300"/>
              </a:spcAft>
              <a:tabLst>
                <a:tab pos="210820" algn="l"/>
              </a:tabLst>
            </a:pPr>
            <a:r>
              <a:rPr lang="nl-NL" sz="3600" b="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tộc và các nền văn hoá trên thế giới:</a:t>
            </a:r>
          </a:p>
          <a:p>
            <a:pPr indent="-279400" algn="just">
              <a:lnSpc>
                <a:spcPts val="1700"/>
              </a:lnSpc>
              <a:spcBef>
                <a:spcPts val="600"/>
              </a:spcBef>
              <a:spcAft>
                <a:spcPts val="300"/>
              </a:spcAft>
              <a:tabLst>
                <a:tab pos="210820" algn="l"/>
              </a:tabLst>
            </a:pPr>
            <a:endParaRPr lang="en-US" sz="36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ts val="1700"/>
              </a:lnSpc>
              <a:spcBef>
                <a:spcPts val="600"/>
              </a:spcBef>
              <a:spcAft>
                <a:spcPts val="300"/>
              </a:spcAft>
            </a:pPr>
            <a:r>
              <a:rPr lang="nl-NL"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Tôn trọng tính cách, truyền thống, phong tục tập</a:t>
            </a:r>
          </a:p>
          <a:p>
            <a:pPr marL="30480" marR="30480" algn="just">
              <a:lnSpc>
                <a:spcPts val="1700"/>
              </a:lnSpc>
              <a:spcBef>
                <a:spcPts val="600"/>
              </a:spcBef>
              <a:spcAft>
                <a:spcPts val="300"/>
              </a:spcAft>
            </a:pPr>
            <a:endParaRPr lang="nl-NL"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ts val="1700"/>
              </a:lnSpc>
              <a:spcBef>
                <a:spcPts val="600"/>
              </a:spcBef>
              <a:spcAft>
                <a:spcPts val="300"/>
              </a:spcAft>
            </a:pPr>
            <a:r>
              <a:rPr lang="nl-NL"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quán,... của các dân tộc;</a:t>
            </a:r>
          </a:p>
          <a:p>
            <a:pPr marL="30480" marR="30480" algn="just">
              <a:lnSpc>
                <a:spcPts val="1700"/>
              </a:lnSpc>
              <a:spcBef>
                <a:spcPts val="600"/>
              </a:spcBef>
              <a:spcAft>
                <a:spcPts val="30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ts val="1700"/>
              </a:lnSpc>
              <a:spcBef>
                <a:spcPts val="600"/>
              </a:spcBef>
              <a:spcAft>
                <a:spcPts val="300"/>
              </a:spcAft>
            </a:pPr>
            <a:r>
              <a:rPr lang="nl-NL"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Luôn tích cực tìm hiểu và tiếp thu những giá trị tốt</a:t>
            </a:r>
          </a:p>
          <a:p>
            <a:pPr marL="30480" marR="30480" algn="just">
              <a:lnSpc>
                <a:spcPts val="1700"/>
              </a:lnSpc>
              <a:spcBef>
                <a:spcPts val="600"/>
              </a:spcBef>
              <a:spcAft>
                <a:spcPts val="300"/>
              </a:spcAft>
            </a:pPr>
            <a:endParaRPr lang="nl-NL"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ts val="1700"/>
              </a:lnSpc>
              <a:spcBef>
                <a:spcPts val="600"/>
              </a:spcBef>
              <a:spcAft>
                <a:spcPts val="300"/>
              </a:spcAft>
            </a:pPr>
            <a:r>
              <a:rPr lang="nl-NL"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đẹp của các dân tộc; đồng thời thể hiện lòng tự hào</a:t>
            </a:r>
          </a:p>
          <a:p>
            <a:pPr marL="30480" marR="30480" algn="just">
              <a:lnSpc>
                <a:spcPts val="1700"/>
              </a:lnSpc>
              <a:spcBef>
                <a:spcPts val="600"/>
              </a:spcBef>
              <a:spcAft>
                <a:spcPts val="300"/>
              </a:spcAft>
            </a:pPr>
            <a:endParaRPr lang="nl-NL"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ts val="1700"/>
              </a:lnSpc>
              <a:spcBef>
                <a:spcPts val="600"/>
              </a:spcBef>
              <a:spcAft>
                <a:spcPts val="300"/>
              </a:spcAft>
            </a:pPr>
            <a:r>
              <a:rPr lang="nl-NL"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chính đáng về dân tộc mình;</a:t>
            </a:r>
          </a:p>
          <a:p>
            <a:pPr marL="30480" marR="30480" algn="just">
              <a:lnSpc>
                <a:spcPts val="1700"/>
              </a:lnSpc>
              <a:spcBef>
                <a:spcPts val="600"/>
              </a:spcBef>
              <a:spcAft>
                <a:spcPts val="30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ts val="1700"/>
              </a:lnSpc>
              <a:spcBef>
                <a:spcPts val="600"/>
              </a:spcBef>
              <a:spcAft>
                <a:spcPts val="300"/>
              </a:spcAft>
            </a:pPr>
            <a:r>
              <a:rPr lang="nl-NL"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Phê phán những hành vi kì thị, phân biệt chủng tộc</a:t>
            </a:r>
          </a:p>
          <a:p>
            <a:pPr marL="30480" marR="30480" algn="just">
              <a:lnSpc>
                <a:spcPts val="1700"/>
              </a:lnSpc>
              <a:spcBef>
                <a:spcPts val="600"/>
              </a:spcBef>
              <a:spcAft>
                <a:spcPts val="300"/>
              </a:spcAft>
            </a:pPr>
            <a:endParaRPr lang="nl-NL"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ts val="1700"/>
              </a:lnSpc>
              <a:spcBef>
                <a:spcPts val="600"/>
              </a:spcBef>
              <a:spcAft>
                <a:spcPts val="300"/>
              </a:spcAft>
            </a:pPr>
            <a:r>
              <a:rPr lang="nl-NL"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 văn hóa.</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531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6CEE83F-3B64-B27D-3F1C-6A3602CE6CF1}"/>
              </a:ext>
            </a:extLst>
          </p:cNvPr>
          <p:cNvSpPr txBox="1"/>
          <p:nvPr/>
        </p:nvSpPr>
        <p:spPr>
          <a:xfrm>
            <a:off x="783220" y="182968"/>
            <a:ext cx="10625559" cy="6341608"/>
          </a:xfrm>
          <a:prstGeom prst="rect">
            <a:avLst/>
          </a:prstGeom>
          <a:noFill/>
        </p:spPr>
        <p:txBody>
          <a:bodyPr wrap="square">
            <a:spAutoFit/>
          </a:bodyPr>
          <a:lstStyle/>
          <a:p>
            <a:pPr algn="ctr">
              <a:lnSpc>
                <a:spcPts val="1700"/>
              </a:lnSpc>
              <a:spcBef>
                <a:spcPts val="600"/>
              </a:spcBef>
              <a:spcAft>
                <a:spcPts val="300"/>
              </a:spcAft>
            </a:pPr>
            <a:r>
              <a:rPr lang="nl-NL" sz="2800" b="1"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BÀI 9.</a:t>
            </a:r>
            <a:r>
              <a:rPr lang="nl-NL" sz="2800"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nl-NL" sz="2800" b="1"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PHÒNG NGỪA TAI NẠN VŨ KHÍ, CHÁY,</a:t>
            </a:r>
            <a:endPar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ctr">
              <a:lnSpc>
                <a:spcPts val="1700"/>
              </a:lnSpc>
              <a:spcBef>
                <a:spcPts val="600"/>
              </a:spcBef>
              <a:spcAft>
                <a:spcPts val="300"/>
              </a:spcAft>
            </a:pPr>
            <a:r>
              <a:rPr lang="nl-NL" sz="2800" b="1"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 NỔ VÀ CÁC CHẤT ĐỘC HẠI.</a:t>
            </a:r>
            <a:endPar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nSpc>
                <a:spcPts val="1700"/>
              </a:lnSpc>
              <a:spcBef>
                <a:spcPts val="600"/>
              </a:spcBef>
              <a:spcAft>
                <a:spcPts val="300"/>
              </a:spcAft>
            </a:pPr>
            <a:r>
              <a:rPr lang="nl-NL" sz="2800" b="1"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nSpc>
                <a:spcPts val="1700"/>
              </a:lnSpc>
              <a:spcBef>
                <a:spcPts val="600"/>
              </a:spcBef>
              <a:spcAft>
                <a:spcPts val="300"/>
              </a:spcAft>
            </a:pPr>
            <a:r>
              <a:rPr lang="nl-NL" sz="2800" b="1"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I. KIẾN THỨC CƠ BẢN CẦN NẮM CỦA BÀI</a:t>
            </a:r>
            <a:endPar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marL="285750" indent="-514350" algn="just">
              <a:lnSpc>
                <a:spcPts val="1700"/>
              </a:lnSpc>
              <a:spcBef>
                <a:spcPts val="600"/>
              </a:spcBef>
              <a:spcAft>
                <a:spcPts val="300"/>
              </a:spcAft>
              <a:buAutoNum type="arabicPeriod"/>
              <a:tabLst>
                <a:tab pos="341630" algn="l"/>
              </a:tabLst>
            </a:pP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cơ</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hậu</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cùa</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tai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nạn</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vũ</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cháy</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nố</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chất</a:t>
            </a:r>
            <a:endPar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700"/>
              </a:lnSpc>
              <a:spcBef>
                <a:spcPts val="600"/>
              </a:spcBef>
              <a:spcAft>
                <a:spcPts val="300"/>
              </a:spcAft>
              <a:tabLst>
                <a:tab pos="341630" algn="l"/>
              </a:tabLst>
            </a:pPr>
            <a:endPar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700"/>
              </a:lnSpc>
              <a:spcBef>
                <a:spcPts val="600"/>
              </a:spcBef>
              <a:spcAft>
                <a:spcPts val="300"/>
              </a:spcAft>
              <a:tabLst>
                <a:tab pos="341630" algn="l"/>
              </a:tabLst>
            </a:pP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hại</a:t>
            </a:r>
            <a:endParaRPr lang="en-US" sz="2800" dirty="0">
              <a:solidFill>
                <a:srgbClr val="0070C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700"/>
              </a:lnSpc>
              <a:spcBef>
                <a:spcPts val="600"/>
              </a:spcBef>
              <a:spcAft>
                <a:spcPts val="300"/>
              </a:spcAft>
              <a:tabLst>
                <a:tab pos="341630" algn="l"/>
              </a:tabLst>
            </a:pPr>
            <a:endParaRPr lang="en-US" sz="28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469900" marR="12700" indent="-457200" algn="just">
              <a:lnSpc>
                <a:spcPts val="1700"/>
              </a:lnSpc>
              <a:spcBef>
                <a:spcPts val="600"/>
              </a:spcBef>
              <a:spcAft>
                <a:spcPts val="300"/>
              </a:spcAft>
              <a:buFontTx/>
              <a:buChar char="-"/>
            </a:pP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cơ</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tai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nạn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vũ</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cháy</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nổ</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hại</a:t>
            </a:r>
            <a:endPar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469900" marR="12700" indent="-457200" algn="just">
              <a:lnSpc>
                <a:spcPts val="1700"/>
              </a:lnSpc>
              <a:spcBef>
                <a:spcPts val="600"/>
              </a:spcBef>
              <a:spcAft>
                <a:spcPts val="300"/>
              </a:spcAft>
              <a:buFontTx/>
              <a:buChar char="-"/>
            </a:pPr>
            <a:endPar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12700" marR="12700" algn="just">
              <a:lnSpc>
                <a:spcPts val="1700"/>
              </a:lnSpc>
              <a:spcBef>
                <a:spcPts val="600"/>
              </a:spcBef>
              <a:spcAft>
                <a:spcPts val="300"/>
              </a:spcAft>
            </a:pP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tải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rò</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rỉ</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ga;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kém</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p>
          <a:p>
            <a:pPr marL="12700" marR="12700" algn="just">
              <a:lnSpc>
                <a:spcPts val="1700"/>
              </a:lnSpc>
              <a:spcBef>
                <a:spcPts val="600"/>
              </a:spcBef>
              <a:spcAft>
                <a:spcPts val="300"/>
              </a:spcAft>
            </a:pPr>
            <a:endPar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12700" marR="12700" algn="just">
              <a:lnSpc>
                <a:spcPts val="1700"/>
              </a:lnSpc>
              <a:spcBef>
                <a:spcPts val="600"/>
              </a:spcBef>
              <a:spcAft>
                <a:spcPts val="300"/>
              </a:spcAft>
            </a:pP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nóng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kẻo</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xây</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dễ</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cháy</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bị</a:t>
            </a:r>
            <a:endPar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12700" marR="12700" algn="just">
              <a:lnSpc>
                <a:spcPts val="1700"/>
              </a:lnSpc>
              <a:spcBef>
                <a:spcPts val="600"/>
              </a:spcBef>
              <a:spcAft>
                <a:spcPts val="300"/>
              </a:spcAft>
            </a:pPr>
            <a:endPar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12700" marR="12700" algn="just">
              <a:lnSpc>
                <a:spcPts val="1700"/>
              </a:lnSpc>
              <a:spcBef>
                <a:spcPts val="600"/>
              </a:spcBef>
              <a:spcAft>
                <a:spcPts val="300"/>
              </a:spcAft>
            </a:pP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cháy</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chữa</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cháy</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thực</a:t>
            </a:r>
            <a:endPar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12700" marR="12700" algn="just">
              <a:lnSpc>
                <a:spcPts val="1700"/>
              </a:lnSpc>
              <a:spcBef>
                <a:spcPts val="600"/>
              </a:spcBef>
              <a:spcAft>
                <a:spcPts val="300"/>
              </a:spcAft>
            </a:pPr>
            <a:endPar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12700" marR="12700" algn="just">
              <a:lnSpc>
                <a:spcPts val="1700"/>
              </a:lnSpc>
              <a:spcBef>
                <a:spcPts val="600"/>
              </a:spcBef>
              <a:spcAft>
                <a:spcPts val="300"/>
              </a:spcAft>
            </a:pP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sai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ôi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thiu</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mốc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hỏng</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p>
          <a:p>
            <a:pPr marL="12700" marR="12700" algn="just">
              <a:lnSpc>
                <a:spcPts val="1700"/>
              </a:lnSpc>
              <a:spcBef>
                <a:spcPts val="600"/>
              </a:spcBef>
              <a:spcAft>
                <a:spcPts val="300"/>
              </a:spcAft>
            </a:pPr>
            <a:endPar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12700" marR="12700" algn="just">
              <a:lnSpc>
                <a:spcPts val="1700"/>
              </a:lnSpc>
              <a:spcBef>
                <a:spcPts val="600"/>
              </a:spcBef>
              <a:spcAft>
                <a:spcPts val="300"/>
              </a:spcAft>
            </a:pP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bón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thuốc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32612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4E6AF9A-01EA-ABFC-7671-E2A0627EBFB4}"/>
              </a:ext>
            </a:extLst>
          </p:cNvPr>
          <p:cNvSpPr txBox="1"/>
          <p:nvPr/>
        </p:nvSpPr>
        <p:spPr>
          <a:xfrm>
            <a:off x="940443" y="973011"/>
            <a:ext cx="10923608" cy="5365380"/>
          </a:xfrm>
          <a:prstGeom prst="rect">
            <a:avLst/>
          </a:prstGeom>
          <a:noFill/>
        </p:spPr>
        <p:txBody>
          <a:bodyPr wrap="square">
            <a:spAutoFit/>
          </a:bodyPr>
          <a:lstStyle/>
          <a:p>
            <a:pPr marL="601980" marR="30480" indent="-571500" algn="just">
              <a:lnSpc>
                <a:spcPts val="1700"/>
              </a:lnSpc>
              <a:spcBef>
                <a:spcPts val="600"/>
              </a:spcBef>
              <a:spcAft>
                <a:spcPts val="300"/>
              </a:spcAft>
              <a:buFontTx/>
              <a:buChar char="-"/>
            </a:pPr>
            <a:r>
              <a:rPr lang="en-US" sz="3600" dirty="0" err="1">
                <a:solidFill>
                  <a:srgbClr val="000000"/>
                </a:solidFill>
                <a:effectLst/>
                <a:latin typeface="Times New Roman" panose="02020603050405020304" pitchFamily="18" charset="0"/>
                <a:ea typeface="Times New Roman" panose="02020603050405020304" pitchFamily="18" charset="0"/>
              </a:rPr>
              <a:t>Hậu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quả</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từ</a:t>
            </a:r>
            <a:r>
              <a:rPr lang="en-US" sz="3600" dirty="0">
                <a:solidFill>
                  <a:srgbClr val="000000"/>
                </a:solidFill>
                <a:effectLst/>
                <a:latin typeface="Times New Roman" panose="02020603050405020304" pitchFamily="18" charset="0"/>
                <a:ea typeface="Times New Roman" panose="02020603050405020304" pitchFamily="18" charset="0"/>
              </a:rPr>
              <a:t> tai </a:t>
            </a:r>
            <a:r>
              <a:rPr lang="en-US" sz="3600" dirty="0" err="1">
                <a:solidFill>
                  <a:srgbClr val="000000"/>
                </a:solidFill>
                <a:effectLst/>
                <a:latin typeface="Times New Roman" panose="02020603050405020304" pitchFamily="18" charset="0"/>
                <a:ea typeface="Times New Roman" panose="02020603050405020304" pitchFamily="18" charset="0"/>
              </a:rPr>
              <a:t>nạn</a:t>
            </a:r>
            <a:r>
              <a:rPr lang="en-US" sz="3600" dirty="0">
                <a:solidFill>
                  <a:srgbClr val="000000"/>
                </a:solidFill>
                <a:effectLst/>
                <a:latin typeface="Times New Roman" panose="02020603050405020304" pitchFamily="18" charset="0"/>
                <a:ea typeface="Times New Roman" panose="02020603050405020304" pitchFamily="18" charset="0"/>
              </a:rPr>
              <a:t> do </a:t>
            </a:r>
            <a:r>
              <a:rPr lang="en-US" sz="3600" dirty="0" err="1">
                <a:solidFill>
                  <a:srgbClr val="000000"/>
                </a:solidFill>
                <a:effectLst/>
                <a:latin typeface="Times New Roman" panose="02020603050405020304" pitchFamily="18" charset="0"/>
                <a:ea typeface="Times New Roman" panose="02020603050405020304" pitchFamily="18" charset="0"/>
              </a:rPr>
              <a:t>vũ</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khí</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cháy</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nổ</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chất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độc</a:t>
            </a:r>
            <a:endParaRPr lang="en-US" sz="3600" dirty="0">
              <a:solidFill>
                <a:srgbClr val="000000"/>
              </a:solidFill>
              <a:effectLst/>
              <a:latin typeface="Times New Roman" panose="02020603050405020304" pitchFamily="18" charset="0"/>
              <a:ea typeface="Times New Roman" panose="02020603050405020304" pitchFamily="18" charset="0"/>
            </a:endParaRPr>
          </a:p>
          <a:p>
            <a:pPr marL="601980" marR="30480" indent="-571500" algn="just">
              <a:lnSpc>
                <a:spcPts val="1700"/>
              </a:lnSpc>
              <a:spcBef>
                <a:spcPts val="600"/>
              </a:spcBef>
              <a:spcAft>
                <a:spcPts val="300"/>
              </a:spcAft>
              <a:buFontTx/>
              <a:buChar char="-"/>
            </a:pPr>
            <a:endParaRPr lang="en-US" sz="3600" dirty="0">
              <a:solidFill>
                <a:srgbClr val="000000"/>
              </a:solidFill>
              <a:effectLst/>
              <a:latin typeface="Times New Roman" panose="02020603050405020304" pitchFamily="18" charset="0"/>
              <a:ea typeface="Times New Roman" panose="02020603050405020304" pitchFamily="18" charset="0"/>
            </a:endParaRPr>
          </a:p>
          <a:p>
            <a:pPr marL="30480" marR="30480" algn="just">
              <a:lnSpc>
                <a:spcPts val="1700"/>
              </a:lnSpc>
              <a:spcBef>
                <a:spcPts val="600"/>
              </a:spcBef>
              <a:spcAft>
                <a:spcPts val="300"/>
              </a:spcAft>
            </a:pPr>
            <a:r>
              <a:rPr lang="en-US" sz="3600" dirty="0">
                <a:solidFill>
                  <a:srgbClr val="000000"/>
                </a:solidFill>
                <a:effectLst/>
                <a:latin typeface="Times New Roman" panose="02020603050405020304" pitchFamily="18" charset="0"/>
                <a:ea typeface="Times New Roman" panose="02020603050405020304" pitchFamily="18" charset="0"/>
              </a:rPr>
              <a:t> </a:t>
            </a:r>
          </a:p>
          <a:p>
            <a:pPr marL="30480" marR="30480" algn="just">
              <a:lnSpc>
                <a:spcPts val="1700"/>
              </a:lnSpc>
              <a:spcBef>
                <a:spcPts val="600"/>
              </a:spcBef>
              <a:spcAft>
                <a:spcPts val="300"/>
              </a:spcAft>
            </a:pPr>
            <a:r>
              <a:rPr lang="en-US" sz="3600" dirty="0" err="1">
                <a:solidFill>
                  <a:srgbClr val="000000"/>
                </a:solidFill>
                <a:effectLst/>
                <a:latin typeface="Times New Roman" panose="02020603050405020304" pitchFamily="18" charset="0"/>
                <a:ea typeface="Times New Roman" panose="02020603050405020304" pitchFamily="18" charset="0"/>
              </a:rPr>
              <a:t>hại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gây</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ra</a:t>
            </a:r>
            <a:r>
              <a:rPr lang="en-US" sz="3600" dirty="0">
                <a:solidFill>
                  <a:srgbClr val="000000"/>
                </a:solidFill>
                <a:effectLst/>
                <a:latin typeface="Times New Roman" panose="02020603050405020304" pitchFamily="18" charset="0"/>
                <a:ea typeface="Times New Roman" panose="02020603050405020304" pitchFamily="18" charset="0"/>
              </a:rPr>
              <a:t>:</a:t>
            </a:r>
          </a:p>
          <a:p>
            <a:pPr marL="30480" marR="30480" algn="just">
              <a:lnSpc>
                <a:spcPts val="1700"/>
              </a:lnSpc>
              <a:spcBef>
                <a:spcPts val="600"/>
              </a:spcBef>
              <a:spcAft>
                <a:spcPts val="300"/>
              </a:spcAft>
            </a:pPr>
            <a:endParaRPr lang="en-US" sz="3600" dirty="0">
              <a:effectLst/>
              <a:latin typeface="Times New Roman" panose="02020603050405020304" pitchFamily="18" charset="0"/>
              <a:ea typeface="Times New Roman" panose="02020603050405020304" pitchFamily="18" charset="0"/>
            </a:endParaRPr>
          </a:p>
          <a:p>
            <a:pPr marR="30480" algn="just">
              <a:lnSpc>
                <a:spcPts val="1700"/>
              </a:lnSpc>
              <a:spcBef>
                <a:spcPts val="600"/>
              </a:spcBef>
              <a:spcAft>
                <a:spcPts val="300"/>
              </a:spcAft>
            </a:pP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Ảnh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hưởng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đến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sức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khỏe</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thể</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chất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tinh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thần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thậm</a:t>
            </a:r>
            <a:endParaRPr lang="en-US" sz="3600" dirty="0">
              <a:solidFill>
                <a:srgbClr val="000000"/>
              </a:solidFill>
              <a:effectLst/>
              <a:latin typeface="Times New Roman" panose="02020603050405020304" pitchFamily="18" charset="0"/>
              <a:ea typeface="Times New Roman" panose="02020603050405020304" pitchFamily="18" charset="0"/>
            </a:endParaRPr>
          </a:p>
          <a:p>
            <a:pPr marR="30480" algn="just">
              <a:lnSpc>
                <a:spcPts val="1700"/>
              </a:lnSpc>
              <a:spcBef>
                <a:spcPts val="600"/>
              </a:spcBef>
              <a:spcAft>
                <a:spcPts val="300"/>
              </a:spcAft>
            </a:pPr>
            <a:endParaRPr lang="en-US" sz="3600" dirty="0">
              <a:solidFill>
                <a:srgbClr val="000000"/>
              </a:solidFill>
              <a:latin typeface="Times New Roman" panose="02020603050405020304" pitchFamily="18" charset="0"/>
              <a:ea typeface="Times New Roman" panose="02020603050405020304" pitchFamily="18" charset="0"/>
            </a:endParaRPr>
          </a:p>
          <a:p>
            <a:pPr marR="30480" algn="just">
              <a:lnSpc>
                <a:spcPts val="1700"/>
              </a:lnSpc>
              <a:spcBef>
                <a:spcPts val="600"/>
              </a:spcBef>
              <a:spcAft>
                <a:spcPts val="300"/>
              </a:spcAft>
            </a:pP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chí</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tính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mạng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nhân</a:t>
            </a:r>
            <a:r>
              <a:rPr lang="en-US" sz="3600" dirty="0">
                <a:solidFill>
                  <a:srgbClr val="000000"/>
                </a:solidFill>
                <a:effectLst/>
                <a:latin typeface="Times New Roman" panose="02020603050405020304" pitchFamily="18" charset="0"/>
                <a:ea typeface="Times New Roman" panose="02020603050405020304" pitchFamily="18" charset="0"/>
              </a:rPr>
              <a:t>.</a:t>
            </a:r>
          </a:p>
          <a:p>
            <a:pPr marR="30480" algn="just">
              <a:lnSpc>
                <a:spcPts val="1700"/>
              </a:lnSpc>
              <a:spcBef>
                <a:spcPts val="600"/>
              </a:spcBef>
              <a:spcAft>
                <a:spcPts val="300"/>
              </a:spcAft>
            </a:pPr>
            <a:endParaRPr lang="en-US" sz="3600" dirty="0">
              <a:effectLst/>
              <a:latin typeface="Times New Roman" panose="02020603050405020304" pitchFamily="18" charset="0"/>
              <a:ea typeface="Times New Roman" panose="02020603050405020304" pitchFamily="18" charset="0"/>
            </a:endParaRPr>
          </a:p>
          <a:p>
            <a:pPr marL="30480" marR="30480" algn="just">
              <a:lnSpc>
                <a:spcPts val="1700"/>
              </a:lnSpc>
              <a:spcBef>
                <a:spcPts val="600"/>
              </a:spcBef>
              <a:spcAft>
                <a:spcPts val="300"/>
              </a:spcAft>
            </a:pP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Thiệt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hại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tài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sản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kinh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cá</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nhân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gia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đình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và</a:t>
            </a:r>
            <a:endParaRPr lang="en-US" sz="3600" dirty="0">
              <a:solidFill>
                <a:srgbClr val="000000"/>
              </a:solidFill>
              <a:effectLst/>
              <a:latin typeface="Times New Roman" panose="02020603050405020304" pitchFamily="18" charset="0"/>
              <a:ea typeface="Times New Roman" panose="02020603050405020304" pitchFamily="18" charset="0"/>
            </a:endParaRPr>
          </a:p>
          <a:p>
            <a:pPr marL="30480" marR="30480" algn="just">
              <a:lnSpc>
                <a:spcPts val="1700"/>
              </a:lnSpc>
              <a:spcBef>
                <a:spcPts val="600"/>
              </a:spcBef>
              <a:spcAft>
                <a:spcPts val="300"/>
              </a:spcAft>
            </a:pPr>
            <a:r>
              <a:rPr lang="en-US" sz="3600" dirty="0">
                <a:solidFill>
                  <a:srgbClr val="000000"/>
                </a:solidFill>
                <a:effectLst/>
                <a:latin typeface="Times New Roman" panose="02020603050405020304" pitchFamily="18" charset="0"/>
                <a:ea typeface="Times New Roman" panose="02020603050405020304" pitchFamily="18" charset="0"/>
              </a:rPr>
              <a:t> </a:t>
            </a:r>
          </a:p>
          <a:p>
            <a:pPr marL="30480" marR="30480" algn="just">
              <a:lnSpc>
                <a:spcPts val="1700"/>
              </a:lnSpc>
              <a:spcBef>
                <a:spcPts val="600"/>
              </a:spcBef>
              <a:spcAft>
                <a:spcPts val="300"/>
              </a:spcAft>
            </a:pPr>
            <a:r>
              <a:rPr lang="en-US" sz="3600" dirty="0" err="1">
                <a:solidFill>
                  <a:srgbClr val="000000"/>
                </a:solidFill>
                <a:effectLst/>
                <a:latin typeface="Times New Roman" panose="02020603050405020304" pitchFamily="18" charset="0"/>
                <a:ea typeface="Times New Roman" panose="02020603050405020304" pitchFamily="18" charset="0"/>
              </a:rPr>
              <a:t>xã</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hội</a:t>
            </a:r>
            <a:endParaRPr lang="en-US" sz="3600" dirty="0">
              <a:solidFill>
                <a:srgbClr val="000000"/>
              </a:solidFill>
              <a:effectLst/>
              <a:latin typeface="Times New Roman" panose="02020603050405020304" pitchFamily="18" charset="0"/>
              <a:ea typeface="Times New Roman" panose="02020603050405020304" pitchFamily="18" charset="0"/>
            </a:endParaRPr>
          </a:p>
          <a:p>
            <a:pPr marL="30480" marR="30480" algn="just">
              <a:lnSpc>
                <a:spcPts val="1700"/>
              </a:lnSpc>
              <a:spcBef>
                <a:spcPts val="600"/>
              </a:spcBef>
              <a:spcAft>
                <a:spcPts val="300"/>
              </a:spcAft>
            </a:pPr>
            <a:endParaRPr lang="en-US" sz="3600" dirty="0">
              <a:effectLst/>
              <a:latin typeface="Times New Roman" panose="02020603050405020304" pitchFamily="18" charset="0"/>
              <a:ea typeface="Times New Roman" panose="02020603050405020304" pitchFamily="18" charset="0"/>
            </a:endParaRPr>
          </a:p>
          <a:p>
            <a:pPr marL="30480" marR="30480" algn="just">
              <a:lnSpc>
                <a:spcPts val="1700"/>
              </a:lnSpc>
              <a:spcBef>
                <a:spcPts val="600"/>
              </a:spcBef>
              <a:spcAft>
                <a:spcPts val="300"/>
              </a:spcAft>
            </a:pP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Gây</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ra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tình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trạng</a:t>
            </a:r>
            <a:r>
              <a:rPr lang="en-US" sz="3600" dirty="0">
                <a:solidFill>
                  <a:srgbClr val="000000"/>
                </a:solidFill>
                <a:effectLst/>
                <a:latin typeface="Times New Roman" panose="02020603050405020304" pitchFamily="18" charset="0"/>
                <a:ea typeface="Times New Roman" panose="02020603050405020304" pitchFamily="18" charset="0"/>
              </a:rPr>
              <a:t> ô </a:t>
            </a:r>
            <a:r>
              <a:rPr lang="en-US" sz="3600" dirty="0" err="1">
                <a:solidFill>
                  <a:srgbClr val="000000"/>
                </a:solidFill>
                <a:effectLst/>
                <a:latin typeface="Times New Roman" panose="02020603050405020304" pitchFamily="18" charset="0"/>
                <a:ea typeface="Times New Roman" panose="02020603050405020304" pitchFamily="18" charset="0"/>
              </a:rPr>
              <a:t>nhiễm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môi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trường</a:t>
            </a:r>
            <a:r>
              <a:rPr lang="en-US" sz="3600" dirty="0">
                <a:solidFill>
                  <a:srgbClr val="000000"/>
                </a:solidFill>
                <a:effectLst/>
                <a:latin typeface="Times New Roman" panose="02020603050405020304" pitchFamily="18" charset="0"/>
                <a:ea typeface="Times New Roman" panose="02020603050405020304" pitchFamily="18" charset="0"/>
              </a:rPr>
              <a:t>.</a:t>
            </a:r>
          </a:p>
          <a:p>
            <a:pPr marL="30480" marR="30480" algn="just">
              <a:lnSpc>
                <a:spcPts val="1700"/>
              </a:lnSpc>
              <a:spcBef>
                <a:spcPts val="600"/>
              </a:spcBef>
              <a:spcAft>
                <a:spcPts val="300"/>
              </a:spcAft>
            </a:pPr>
            <a:endParaRPr lang="en-US" sz="3600" dirty="0">
              <a:effectLst/>
              <a:latin typeface="Times New Roman" panose="02020603050405020304" pitchFamily="18" charset="0"/>
              <a:ea typeface="Times New Roman" panose="02020603050405020304" pitchFamily="18" charset="0"/>
            </a:endParaRPr>
          </a:p>
          <a:p>
            <a:pPr marL="12700" marR="12700" algn="just">
              <a:lnSpc>
                <a:spcPts val="1700"/>
              </a:lnSpc>
              <a:spcBef>
                <a:spcPts val="600"/>
              </a:spcBef>
              <a:spcAft>
                <a:spcPts val="300"/>
              </a:spcAft>
            </a:pPr>
            <a:r>
              <a:rPr lang="en-US" sz="36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3600" b="0" dirty="0" err="1">
                <a:solidFill>
                  <a:srgbClr val="000000"/>
                </a:solidFill>
                <a:effectLst/>
                <a:highlight>
                  <a:srgbClr val="FFFFFF"/>
                </a:highlight>
                <a:latin typeface="Times New Roman" panose="02020603050405020304" pitchFamily="18" charset="0"/>
                <a:ea typeface="Times New Roman" panose="02020603050405020304" pitchFamily="18" charset="0"/>
              </a:rPr>
              <a:t>Gây</a:t>
            </a:r>
            <a:r>
              <a:rPr lang="en-US" sz="36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3600" b="0" dirty="0" err="1">
                <a:solidFill>
                  <a:srgbClr val="000000"/>
                </a:solidFill>
                <a:effectLst/>
                <a:highlight>
                  <a:srgbClr val="FFFFFF"/>
                </a:highlight>
                <a:latin typeface="Times New Roman" panose="02020603050405020304" pitchFamily="18" charset="0"/>
                <a:ea typeface="Times New Roman" panose="02020603050405020304" pitchFamily="18" charset="0"/>
              </a:rPr>
              <a:t>mất</a:t>
            </a:r>
            <a:r>
              <a:rPr lang="en-US" sz="36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3600" b="0" dirty="0" err="1">
                <a:solidFill>
                  <a:srgbClr val="000000"/>
                </a:solidFill>
                <a:effectLst/>
                <a:highlight>
                  <a:srgbClr val="FFFFFF"/>
                </a:highlight>
                <a:latin typeface="Times New Roman" panose="02020603050405020304" pitchFamily="18" charset="0"/>
                <a:ea typeface="Times New Roman" panose="02020603050405020304" pitchFamily="18" charset="0"/>
              </a:rPr>
              <a:t>trật</a:t>
            </a:r>
            <a:r>
              <a:rPr lang="en-US" sz="36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3600" b="0" dirty="0" err="1">
                <a:solidFill>
                  <a:srgbClr val="000000"/>
                </a:solidFill>
                <a:effectLst/>
                <a:highlight>
                  <a:srgbClr val="FFFFFF"/>
                </a:highlight>
                <a:latin typeface="Times New Roman" panose="02020603050405020304" pitchFamily="18" charset="0"/>
                <a:ea typeface="Times New Roman" panose="02020603050405020304" pitchFamily="18" charset="0"/>
              </a:rPr>
              <a:t>tự</a:t>
            </a:r>
            <a:r>
              <a:rPr lang="en-US" sz="3600" b="0" dirty="0">
                <a:solidFill>
                  <a:srgbClr val="000000"/>
                </a:solidFill>
                <a:effectLst/>
                <a:highlight>
                  <a:srgbClr val="FFFFFF"/>
                </a:highlight>
                <a:latin typeface="Times New Roman" panose="02020603050405020304" pitchFamily="18" charset="0"/>
                <a:ea typeface="Times New Roman" panose="02020603050405020304" pitchFamily="18" charset="0"/>
              </a:rPr>
              <a:t> an </a:t>
            </a:r>
            <a:r>
              <a:rPr lang="en-US" sz="3600" b="0" dirty="0" err="1">
                <a:solidFill>
                  <a:srgbClr val="000000"/>
                </a:solidFill>
                <a:effectLst/>
                <a:highlight>
                  <a:srgbClr val="FFFFFF"/>
                </a:highlight>
                <a:latin typeface="Times New Roman" panose="02020603050405020304" pitchFamily="18" charset="0"/>
                <a:ea typeface="Times New Roman" panose="02020603050405020304" pitchFamily="18" charset="0"/>
              </a:rPr>
              <a:t>ninh</a:t>
            </a:r>
            <a:r>
              <a:rPr lang="en-US" sz="36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3600" b="0" dirty="0" err="1">
                <a:solidFill>
                  <a:srgbClr val="000000"/>
                </a:solidFill>
                <a:effectLst/>
                <a:highlight>
                  <a:srgbClr val="FFFFFF"/>
                </a:highlight>
                <a:latin typeface="Times New Roman" panose="02020603050405020304" pitchFamily="18" charset="0"/>
                <a:ea typeface="Times New Roman" panose="02020603050405020304" pitchFamily="18" charset="0"/>
              </a:rPr>
              <a:t>xã</a:t>
            </a:r>
            <a:r>
              <a:rPr lang="en-US" sz="36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3600" b="0" dirty="0" err="1">
                <a:solidFill>
                  <a:srgbClr val="000000"/>
                </a:solidFill>
                <a:effectLst/>
                <a:highlight>
                  <a:srgbClr val="FFFFFF"/>
                </a:highlight>
                <a:latin typeface="Times New Roman" panose="02020603050405020304" pitchFamily="18" charset="0"/>
                <a:ea typeface="Times New Roman" panose="02020603050405020304" pitchFamily="18" charset="0"/>
              </a:rPr>
              <a:t>hội</a:t>
            </a:r>
            <a:endParaRPr lang="en-US" sz="3600" b="1" dirty="0">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0048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49FEF2-517A-6DAF-D749-19FAD70568D9}"/>
              </a:ext>
            </a:extLst>
          </p:cNvPr>
          <p:cNvSpPr txBox="1"/>
          <p:nvPr/>
        </p:nvSpPr>
        <p:spPr>
          <a:xfrm>
            <a:off x="801546" y="360453"/>
            <a:ext cx="10425895" cy="5007909"/>
          </a:xfrm>
          <a:prstGeom prst="rect">
            <a:avLst/>
          </a:prstGeom>
          <a:noFill/>
        </p:spPr>
        <p:txBody>
          <a:bodyPr wrap="square">
            <a:spAutoFit/>
          </a:bodyPr>
          <a:lstStyle/>
          <a:p>
            <a:pPr algn="just">
              <a:lnSpc>
                <a:spcPts val="1700"/>
              </a:lnSpc>
              <a:spcBef>
                <a:spcPts val="600"/>
              </a:spcBef>
              <a:spcAft>
                <a:spcPts val="300"/>
              </a:spcAft>
            </a:pPr>
            <a:r>
              <a:rPr lang="vi-VN" sz="2800" b="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2</a:t>
            </a:r>
            <a:r>
              <a:rPr lang="en-US" sz="2800" b="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Một</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số</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quy</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định</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cùa</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pháp</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luật</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về</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Arial" panose="020B0604020202020204" pitchFamily="34"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về</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phòng</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ngừa</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 tai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nạn</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vũ</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khí</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cháy</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a:t>
            </a:r>
          </a:p>
          <a:p>
            <a:pPr algn="just">
              <a:lnSpc>
                <a:spcPts val="1700"/>
              </a:lnSpc>
              <a:spcBef>
                <a:spcPts val="600"/>
              </a:spcBef>
              <a:spcAft>
                <a:spcPts val="300"/>
              </a:spcAft>
            </a:pPr>
            <a:endParaRPr lang="en-US" sz="2800" dirty="0">
              <a:solidFill>
                <a:srgbClr val="0070C0"/>
              </a:solidFill>
              <a:highlight>
                <a:srgbClr val="FFFFFF"/>
              </a:highlight>
              <a:latin typeface="Times New Roman" panose="02020603050405020304" pitchFamily="18" charset="0"/>
              <a:ea typeface="Times New Roman" panose="02020603050405020304" pitchFamily="18" charset="0"/>
              <a:cs typeface="Segoe UI" panose="020B0502040204020203" pitchFamily="34" charset="0"/>
            </a:endParaRPr>
          </a:p>
          <a:p>
            <a:pPr algn="just">
              <a:lnSpc>
                <a:spcPts val="1700"/>
              </a:lnSpc>
              <a:spcBef>
                <a:spcPts val="600"/>
              </a:spcBef>
              <a:spcAft>
                <a:spcPts val="300"/>
              </a:spcAft>
            </a:pP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nổ</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và</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các</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chất</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độc</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Segoe UI" panose="020B0502040204020203" pitchFamily="34" charset="0"/>
              </a:rPr>
              <a:t>hại</a:t>
            </a:r>
            <a:r>
              <a:rPr lang="en-US" sz="2800" b="1"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ts val="1700"/>
              </a:lnSpc>
              <a:spcBef>
                <a:spcPts val="600"/>
              </a:spcBef>
              <a:spcAft>
                <a:spcPts val="300"/>
              </a:spcAft>
            </a:pPr>
            <a:endParaRPr lang="en-US" sz="2800" b="1" dirty="0">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endParaRPr>
          </a:p>
          <a:p>
            <a:pPr algn="just">
              <a:lnSpc>
                <a:spcPts val="1700"/>
              </a:lnSpc>
              <a:spcBef>
                <a:spcPts val="600"/>
              </a:spcBef>
              <a:spcAft>
                <a:spcPts val="300"/>
              </a:spcAft>
            </a:pP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Pháp</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luật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Việt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Nam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quy</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định</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a:t>
            </a:r>
          </a:p>
          <a:p>
            <a:pPr algn="just">
              <a:lnSpc>
                <a:spcPts val="1700"/>
              </a:lnSpc>
              <a:spcBef>
                <a:spcPts val="600"/>
              </a:spcBef>
              <a:spcAft>
                <a:spcPts val="300"/>
              </a:spcAft>
            </a:pPr>
            <a:endParaRPr lang="en-US" sz="2800" b="1" dirty="0">
              <a:effectLst/>
              <a:highlight>
                <a:srgbClr val="FFFFFF"/>
              </a:highlight>
              <a:latin typeface="Times New Roman" panose="02020603050405020304" pitchFamily="18" charset="0"/>
              <a:ea typeface="Times New Roman" panose="02020603050405020304" pitchFamily="18" charset="0"/>
            </a:endParaRPr>
          </a:p>
          <a:p>
            <a:pPr marL="457200" marR="12700" indent="-457200" algn="just">
              <a:lnSpc>
                <a:spcPts val="1700"/>
              </a:lnSpc>
              <a:spcBef>
                <a:spcPts val="600"/>
              </a:spcBef>
              <a:spcAft>
                <a:spcPts val="300"/>
              </a:spcAft>
              <a:buFontTx/>
              <a:buChar char="-"/>
            </a:pP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Cấm</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tàng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trữ</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vận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chuyển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buôn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bán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sử</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dụng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trái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phép</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loại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vũ</a:t>
            </a:r>
            <a:endPar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endParaRPr>
          </a:p>
          <a:p>
            <a:pPr marL="457200" marR="12700" indent="-457200" algn="just">
              <a:lnSpc>
                <a:spcPts val="1700"/>
              </a:lnSpc>
              <a:spcBef>
                <a:spcPts val="600"/>
              </a:spcBef>
              <a:spcAft>
                <a:spcPts val="300"/>
              </a:spcAft>
              <a:buFontTx/>
              <a:buChar char="-"/>
            </a:pPr>
            <a:endParaRPr lang="en-US" sz="2800" dirty="0">
              <a:solidFill>
                <a:srgbClr val="000000"/>
              </a:solidFill>
              <a:highlight>
                <a:srgbClr val="FFFFFF"/>
              </a:highlight>
              <a:latin typeface="Times New Roman" panose="02020603050405020304" pitchFamily="18" charset="0"/>
              <a:ea typeface="Times New Roman" panose="02020603050405020304" pitchFamily="18" charset="0"/>
            </a:endParaRPr>
          </a:p>
          <a:p>
            <a:pPr marR="12700" algn="just">
              <a:lnSpc>
                <a:spcPts val="1700"/>
              </a:lnSpc>
              <a:spcBef>
                <a:spcPts val="600"/>
              </a:spcBef>
              <a:spcAft>
                <a:spcPts val="300"/>
              </a:spcAft>
            </a:pP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khí</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chất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nổ</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chất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cháy</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chất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phỏng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xạ</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chất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độc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hại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khác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a:t>
            </a:r>
          </a:p>
          <a:p>
            <a:pPr marL="457200" marR="12700" indent="-457200" algn="just">
              <a:lnSpc>
                <a:spcPts val="1700"/>
              </a:lnSpc>
              <a:spcBef>
                <a:spcPts val="600"/>
              </a:spcBef>
              <a:spcAft>
                <a:spcPts val="300"/>
              </a:spcAft>
              <a:buFontTx/>
              <a:buChar char="-"/>
            </a:pPr>
            <a:endParaRPr lang="en-US" sz="2800" b="1" dirty="0">
              <a:effectLst/>
              <a:highlight>
                <a:srgbClr val="FFFFFF"/>
              </a:highlight>
              <a:latin typeface="Times New Roman" panose="02020603050405020304" pitchFamily="18" charset="0"/>
              <a:ea typeface="Times New Roman" panose="02020603050405020304" pitchFamily="18" charset="0"/>
            </a:endParaRPr>
          </a:p>
          <a:p>
            <a:pPr marL="457200" marR="12700" indent="-457200" algn="just">
              <a:lnSpc>
                <a:spcPts val="1700"/>
              </a:lnSpc>
              <a:spcBef>
                <a:spcPts val="600"/>
              </a:spcBef>
              <a:spcAft>
                <a:spcPts val="300"/>
              </a:spcAft>
              <a:buFontTx/>
              <a:buChar char="-"/>
            </a:pP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Chi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cơ</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quan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tổ</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chức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cá</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nhân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Nhà</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nước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giao</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nhiệm</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vụ</a:t>
            </a:r>
            <a:endPar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endParaRPr>
          </a:p>
          <a:p>
            <a:pPr marL="457200" marR="12700" indent="-457200" algn="just">
              <a:lnSpc>
                <a:spcPts val="1700"/>
              </a:lnSpc>
              <a:spcBef>
                <a:spcPts val="600"/>
              </a:spcBef>
              <a:spcAft>
                <a:spcPts val="300"/>
              </a:spcAft>
              <a:buFontTx/>
              <a:buChar char="-"/>
            </a:pPr>
            <a:endParaRPr lang="en-US" sz="2800" dirty="0">
              <a:solidFill>
                <a:srgbClr val="000000"/>
              </a:solidFill>
              <a:highlight>
                <a:srgbClr val="FFFFFF"/>
              </a:highlight>
              <a:latin typeface="Times New Roman" panose="02020603050405020304" pitchFamily="18" charset="0"/>
              <a:ea typeface="Times New Roman" panose="02020603050405020304" pitchFamily="18" charset="0"/>
            </a:endParaRPr>
          </a:p>
          <a:p>
            <a:pPr marR="12700" algn="just">
              <a:lnSpc>
                <a:spcPts val="1700"/>
              </a:lnSpc>
              <a:spcBef>
                <a:spcPts val="600"/>
              </a:spcBef>
              <a:spcAft>
                <a:spcPts val="300"/>
              </a:spcAft>
            </a:pP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cho</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phép</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mới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giữ</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chuyên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chở</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sử</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dụng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vũ</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khí</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chất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nổ</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a:t>
            </a:r>
          </a:p>
          <a:p>
            <a:pPr marL="457200" marR="12700" indent="-457200" algn="just">
              <a:lnSpc>
                <a:spcPts val="1700"/>
              </a:lnSpc>
              <a:spcBef>
                <a:spcPts val="600"/>
              </a:spcBef>
              <a:spcAft>
                <a:spcPts val="300"/>
              </a:spcAft>
              <a:buFontTx/>
              <a:buChar char="-"/>
            </a:pPr>
            <a:endParaRPr lang="en-US" sz="2800" dirty="0">
              <a:solidFill>
                <a:srgbClr val="000000"/>
              </a:solidFill>
              <a:highlight>
                <a:srgbClr val="FFFFFF"/>
              </a:highlight>
              <a:latin typeface="Times New Roman" panose="02020603050405020304" pitchFamily="18" charset="0"/>
              <a:ea typeface="Times New Roman" panose="02020603050405020304" pitchFamily="18" charset="0"/>
            </a:endParaRPr>
          </a:p>
          <a:p>
            <a:pPr marR="12700" algn="just">
              <a:lnSpc>
                <a:spcPts val="1700"/>
              </a:lnSpc>
              <a:spcBef>
                <a:spcPts val="600"/>
              </a:spcBef>
              <a:spcAft>
                <a:spcPts val="300"/>
              </a:spcAft>
            </a:pP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chất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cháy</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chất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phỏng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xạ</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chất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độc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hại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800" b="1" dirty="0">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0343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A136B6-C8C1-FBD6-045A-4E6062E352B7}"/>
              </a:ext>
            </a:extLst>
          </p:cNvPr>
          <p:cNvSpPr txBox="1"/>
          <p:nvPr/>
        </p:nvSpPr>
        <p:spPr>
          <a:xfrm>
            <a:off x="663132" y="258420"/>
            <a:ext cx="11386114" cy="6341159"/>
          </a:xfrm>
          <a:prstGeom prst="rect">
            <a:avLst/>
          </a:prstGeom>
          <a:noFill/>
        </p:spPr>
        <p:txBody>
          <a:bodyPr wrap="square">
            <a:spAutoFit/>
          </a:bodyPr>
          <a:lstStyle/>
          <a:p>
            <a:pPr indent="-304800" algn="just">
              <a:lnSpc>
                <a:spcPts val="1700"/>
              </a:lnSpc>
              <a:spcBef>
                <a:spcPts val="600"/>
              </a:spcBef>
              <a:spcAft>
                <a:spcPts val="300"/>
              </a:spcAft>
              <a:tabLst>
                <a:tab pos="257810" algn="l"/>
              </a:tabLst>
            </a:pPr>
            <a:r>
              <a:rPr lang="vi-VN" sz="2800" b="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3</a:t>
            </a:r>
            <a:r>
              <a:rPr lang="vi-VN"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cong</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ngừa</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tai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nạn</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vũ</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khi</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cháy</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nổ</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p>
          <a:p>
            <a:pPr indent="-304800" algn="just">
              <a:lnSpc>
                <a:spcPts val="1700"/>
              </a:lnSpc>
              <a:spcBef>
                <a:spcPts val="600"/>
              </a:spcBef>
              <a:spcAft>
                <a:spcPts val="300"/>
              </a:spcAft>
              <a:tabLst>
                <a:tab pos="257810" algn="l"/>
              </a:tabLst>
            </a:pP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hại</a:t>
            </a:r>
            <a:r>
              <a:rPr lang="en-US" sz="2800" b="0"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p>
          <a:p>
            <a:pPr indent="-304800" algn="just">
              <a:lnSpc>
                <a:spcPts val="1700"/>
              </a:lnSpc>
              <a:spcBef>
                <a:spcPts val="600"/>
              </a:spcBef>
              <a:spcAft>
                <a:spcPts val="300"/>
              </a:spcAft>
              <a:tabLst>
                <a:tab pos="257810" algn="l"/>
              </a:tabLst>
            </a:pPr>
            <a:endParaRPr lang="en-US" sz="2800"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p>
            <a:pPr marL="457200" marR="12700" indent="-457200" algn="just">
              <a:lnSpc>
                <a:spcPts val="1700"/>
              </a:lnSpc>
              <a:spcBef>
                <a:spcPts val="600"/>
              </a:spcBef>
              <a:spcAft>
                <a:spcPts val="300"/>
              </a:spcAft>
              <a:buFontTx/>
              <a:buChar char="-"/>
            </a:pP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Tự</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giác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tìm</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hiểu</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nâng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cao</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nhận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thức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thực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hiện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nghiẻm</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tuc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endPar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endParaRPr>
          </a:p>
          <a:p>
            <a:pPr marL="457200" marR="12700" indent="-457200" algn="just">
              <a:lnSpc>
                <a:spcPts val="1700"/>
              </a:lnSpc>
              <a:spcBef>
                <a:spcPts val="600"/>
              </a:spcBef>
              <a:spcAft>
                <a:spcPts val="300"/>
              </a:spcAft>
              <a:buFontTx/>
              <a:buChar char="-"/>
            </a:pPr>
            <a:endParaRPr lang="en-US" sz="2800" dirty="0">
              <a:solidFill>
                <a:srgbClr val="000000"/>
              </a:solidFill>
              <a:highlight>
                <a:srgbClr val="FFFFFF"/>
              </a:highlight>
              <a:latin typeface="Times New Roman" panose="02020603050405020304" pitchFamily="18" charset="0"/>
              <a:ea typeface="Times New Roman" panose="02020603050405020304" pitchFamily="18" charset="0"/>
            </a:endParaRPr>
          </a:p>
          <a:p>
            <a:pPr marR="12700" algn="just">
              <a:lnSpc>
                <a:spcPts val="1700"/>
              </a:lnSpc>
              <a:spcBef>
                <a:spcPts val="600"/>
              </a:spcBef>
              <a:spcAft>
                <a:spcPts val="300"/>
              </a:spcAft>
            </a:pP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quy</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định</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của</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pháp</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luật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về</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phòng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ngừa</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tai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nạn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vũ</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khí</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cháy</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nổ</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endPar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endParaRPr>
          </a:p>
          <a:p>
            <a:pPr marL="457200" marR="12700" indent="-457200" algn="just">
              <a:lnSpc>
                <a:spcPts val="1700"/>
              </a:lnSpc>
              <a:spcBef>
                <a:spcPts val="600"/>
              </a:spcBef>
              <a:spcAft>
                <a:spcPts val="300"/>
              </a:spcAft>
              <a:buFontTx/>
              <a:buChar char="-"/>
            </a:pPr>
            <a:endParaRPr lang="en-US" sz="2800" dirty="0">
              <a:solidFill>
                <a:srgbClr val="000000"/>
              </a:solidFill>
              <a:highlight>
                <a:srgbClr val="FFFFFF"/>
              </a:highlight>
              <a:latin typeface="Times New Roman" panose="02020603050405020304" pitchFamily="18" charset="0"/>
              <a:ea typeface="Times New Roman" panose="02020603050405020304" pitchFamily="18" charset="0"/>
            </a:endParaRPr>
          </a:p>
          <a:p>
            <a:pPr marR="12700" algn="just">
              <a:lnSpc>
                <a:spcPts val="1700"/>
              </a:lnSpc>
              <a:spcBef>
                <a:spcPts val="600"/>
              </a:spcBef>
              <a:spcAft>
                <a:spcPts val="300"/>
              </a:spcAft>
            </a:pP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chất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độc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hại</a:t>
            </a:r>
            <a:endParaRPr lang="en-US" sz="2800" dirty="0">
              <a:solidFill>
                <a:srgbClr val="000000"/>
              </a:solidFill>
              <a:highlight>
                <a:srgbClr val="FFFFFF"/>
              </a:highlight>
              <a:latin typeface="Times New Roman" panose="02020603050405020304" pitchFamily="18" charset="0"/>
              <a:ea typeface="Times New Roman" panose="02020603050405020304" pitchFamily="18" charset="0"/>
            </a:endParaRPr>
          </a:p>
          <a:p>
            <a:pPr marL="457200" marR="12700" indent="-457200" algn="just">
              <a:lnSpc>
                <a:spcPts val="1700"/>
              </a:lnSpc>
              <a:spcBef>
                <a:spcPts val="600"/>
              </a:spcBef>
              <a:spcAft>
                <a:spcPts val="300"/>
              </a:spcAft>
              <a:buFontTx/>
              <a:buChar char="-"/>
            </a:pPr>
            <a:endParaRPr lang="en-US" sz="2800" b="1" dirty="0">
              <a:effectLst/>
              <a:highlight>
                <a:srgbClr val="FFFFFF"/>
              </a:highlight>
              <a:latin typeface="Times New Roman" panose="02020603050405020304" pitchFamily="18" charset="0"/>
              <a:ea typeface="Times New Roman" panose="02020603050405020304" pitchFamily="18" charset="0"/>
            </a:endParaRPr>
          </a:p>
          <a:p>
            <a:pPr marL="457200" marR="12700" indent="-457200" algn="just">
              <a:lnSpc>
                <a:spcPts val="1700"/>
              </a:lnSpc>
              <a:spcBef>
                <a:spcPts val="600"/>
              </a:spcBef>
              <a:spcAft>
                <a:spcPts val="300"/>
              </a:spcAft>
              <a:buFontTx/>
              <a:buChar char="-"/>
            </a:pP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Tích</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cực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tuyên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truyền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vận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động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gia</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đình</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bạn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bè</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mọi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người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xung</a:t>
            </a:r>
            <a:endPar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endParaRPr>
          </a:p>
          <a:p>
            <a:pPr marR="12700" algn="just">
              <a:lnSpc>
                <a:spcPts val="1700"/>
              </a:lnSpc>
              <a:spcBef>
                <a:spcPts val="600"/>
              </a:spcBef>
              <a:spcAft>
                <a:spcPts val="300"/>
              </a:spcAft>
            </a:pP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quanh</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thực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hiện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tốt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quy</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định</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của</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pháp</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luật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về</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phòng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ngừa</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tai</a:t>
            </a:r>
          </a:p>
          <a:p>
            <a:pPr marL="457200" marR="12700" indent="-457200" algn="just">
              <a:lnSpc>
                <a:spcPts val="1700"/>
              </a:lnSpc>
              <a:spcBef>
                <a:spcPts val="600"/>
              </a:spcBef>
              <a:spcAft>
                <a:spcPts val="300"/>
              </a:spcAft>
              <a:buFontTx/>
              <a:buChar char="-"/>
            </a:pPr>
            <a:endParaRPr lang="en-US" sz="2800" dirty="0">
              <a:solidFill>
                <a:srgbClr val="000000"/>
              </a:solidFill>
              <a:highlight>
                <a:srgbClr val="FFFFFF"/>
              </a:highlight>
              <a:latin typeface="Times New Roman" panose="02020603050405020304" pitchFamily="18" charset="0"/>
              <a:ea typeface="Times New Roman" panose="02020603050405020304" pitchFamily="18" charset="0"/>
            </a:endParaRPr>
          </a:p>
          <a:p>
            <a:pPr marR="12700" algn="just">
              <a:lnSpc>
                <a:spcPts val="1700"/>
              </a:lnSpc>
              <a:spcBef>
                <a:spcPts val="600"/>
              </a:spcBef>
              <a:spcAft>
                <a:spcPts val="300"/>
              </a:spcAft>
            </a:pP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nạn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vũ</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khí</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cháy</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nổ</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chất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độc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rPr>
              <a:t>hại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rPr>
              <a:t>.</a:t>
            </a:r>
          </a:p>
          <a:p>
            <a:pPr marR="12700" algn="just">
              <a:lnSpc>
                <a:spcPts val="1700"/>
              </a:lnSpc>
              <a:spcBef>
                <a:spcPts val="600"/>
              </a:spcBef>
              <a:spcAft>
                <a:spcPts val="300"/>
              </a:spcAft>
            </a:pPr>
            <a:endParaRPr lang="en-US" sz="2800" b="1" dirty="0">
              <a:effectLst/>
              <a:highlight>
                <a:srgbClr val="FFFFFF"/>
              </a:highlight>
              <a:latin typeface="Times New Roman" panose="02020603050405020304" pitchFamily="18" charset="0"/>
              <a:ea typeface="Times New Roman" panose="02020603050405020304" pitchFamily="18" charset="0"/>
            </a:endParaRPr>
          </a:p>
          <a:p>
            <a:pPr marL="152400" indent="-457200" algn="just">
              <a:lnSpc>
                <a:spcPts val="1700"/>
              </a:lnSpc>
              <a:spcBef>
                <a:spcPts val="600"/>
              </a:spcBef>
              <a:spcAft>
                <a:spcPts val="300"/>
              </a:spcAft>
              <a:buFontTx/>
              <a:buChar char="-"/>
              <a:tabLst>
                <a:tab pos="257810" algn="l"/>
              </a:tabLst>
            </a:pP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xúi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giục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các</a:t>
            </a:r>
            <a:endPar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152400" indent="-457200" algn="just">
              <a:lnSpc>
                <a:spcPts val="1700"/>
              </a:lnSpc>
              <a:spcBef>
                <a:spcPts val="600"/>
              </a:spcBef>
              <a:spcAft>
                <a:spcPts val="300"/>
              </a:spcAft>
              <a:buFontTx/>
              <a:buChar char="-"/>
              <a:tabLst>
                <a:tab pos="257810" algn="l"/>
              </a:tabLst>
            </a:pPr>
            <a:endPar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700"/>
              </a:lnSpc>
              <a:spcBef>
                <a:spcPts val="600"/>
              </a:spcBef>
              <a:spcAft>
                <a:spcPts val="300"/>
              </a:spcAft>
              <a:tabLst>
                <a:tab pos="257810" algn="l"/>
              </a:tabLst>
            </a:pP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quy</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luặt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ngừa</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tai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nạn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vũ</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khi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cháy</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nổ</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độc</a:t>
            </a:r>
            <a:endPar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700"/>
              </a:lnSpc>
              <a:spcBef>
                <a:spcPts val="600"/>
              </a:spcBef>
              <a:spcAft>
                <a:spcPts val="300"/>
              </a:spcAft>
              <a:tabLst>
                <a:tab pos="257810" algn="l"/>
              </a:tabLst>
            </a:pPr>
            <a:endParaRPr lang="en-US" sz="28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700"/>
              </a:lnSpc>
              <a:spcBef>
                <a:spcPts val="600"/>
              </a:spcBef>
              <a:spcAft>
                <a:spcPts val="300"/>
              </a:spcAft>
              <a:tabLst>
                <a:tab pos="257810" algn="l"/>
              </a:tabLst>
            </a:pP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hại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985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897CF82-FB1D-263D-798B-F9AA23AB3528}"/>
              </a:ext>
            </a:extLst>
          </p:cNvPr>
          <p:cNvSpPr txBox="1"/>
          <p:nvPr/>
        </p:nvSpPr>
        <p:spPr>
          <a:xfrm>
            <a:off x="613459" y="1106805"/>
            <a:ext cx="10891776" cy="584775"/>
          </a:xfrm>
          <a:prstGeom prst="rect">
            <a:avLst/>
          </a:prstGeom>
          <a:noFill/>
        </p:spPr>
        <p:txBody>
          <a:bodyPr wrap="square">
            <a:spAutoFit/>
          </a:bodyPr>
          <a:lstStyle/>
          <a:p>
            <a:r>
              <a:rPr lang="vi-VN" sz="3200" b="1" i="0" dirty="0">
                <a:solidFill>
                  <a:srgbClr val="FF0000"/>
                </a:solidFill>
                <a:effectLst/>
                <a:latin typeface="Times New Roman" panose="02020603050405020304" pitchFamily="18" charset="0"/>
              </a:rPr>
              <a:t>PHẦN </a:t>
            </a:r>
            <a:r>
              <a:rPr lang="vi-VN" sz="3200" b="1" dirty="0" smtClean="0">
                <a:solidFill>
                  <a:srgbClr val="FF0000"/>
                </a:solidFill>
                <a:latin typeface="Times New Roman" panose="02020603050405020304" pitchFamily="18" charset="0"/>
              </a:rPr>
              <a:t>V</a:t>
            </a:r>
            <a:r>
              <a:rPr lang="vi-VN" sz="3200" b="1" i="0" dirty="0">
                <a:solidFill>
                  <a:srgbClr val="FF0000"/>
                </a:solidFill>
                <a:effectLst/>
                <a:latin typeface="Times New Roman" panose="02020603050405020304" pitchFamily="18" charset="0"/>
              </a:rPr>
              <a:t>: </a:t>
            </a:r>
            <a:r>
              <a:rPr lang="vi-VN" sz="3200" b="1" dirty="0">
                <a:solidFill>
                  <a:srgbClr val="FF0000"/>
                </a:solidFill>
                <a:latin typeface="Times New Roman" panose="02020603050405020304" pitchFamily="18" charset="0"/>
              </a:rPr>
              <a:t>MỘT </a:t>
            </a:r>
            <a:r>
              <a:rPr lang="vi-VN" sz="3200" b="1" dirty="0" smtClean="0">
                <a:solidFill>
                  <a:srgbClr val="FF0000"/>
                </a:solidFill>
                <a:latin typeface="Times New Roman" panose="02020603050405020304" pitchFamily="18" charset="0"/>
              </a:rPr>
              <a:t>SỐ DẠNG ĐỀ DẪN CHỨNG ÔN LUYỆN </a:t>
            </a:r>
            <a:endParaRPr lang="en-US" sz="3200" dirty="0"/>
          </a:p>
        </p:txBody>
      </p:sp>
    </p:spTree>
    <p:extLst>
      <p:ext uri="{BB962C8B-B14F-4D97-AF65-F5344CB8AC3E}">
        <p14:creationId xmlns:p14="http://schemas.microsoft.com/office/powerpoint/2010/main" val="195896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9C297A0-DC35-9EA5-8238-62C7AD469D68}"/>
              </a:ext>
            </a:extLst>
          </p:cNvPr>
          <p:cNvSpPr txBox="1"/>
          <p:nvPr/>
        </p:nvSpPr>
        <p:spPr>
          <a:xfrm>
            <a:off x="718008" y="0"/>
            <a:ext cx="10755984" cy="6524863"/>
          </a:xfrm>
          <a:prstGeom prst="rect">
            <a:avLst/>
          </a:prstGeom>
          <a:noFill/>
        </p:spPr>
        <p:txBody>
          <a:bodyPr wrap="square">
            <a:spAutoFit/>
          </a:bodyPr>
          <a:lstStyle/>
          <a:p>
            <a:pPr algn="just">
              <a:buFont typeface="+mj-lt"/>
              <a:buAutoNum type="arabicPeriod" startAt="4"/>
            </a:pPr>
            <a:endParaRPr lang="en-US" sz="1800" b="1" i="0" dirty="0">
              <a:solidFill>
                <a:srgbClr val="000000"/>
              </a:solidFill>
              <a:effectLst/>
              <a:highlight>
                <a:srgbClr val="FFFFFF"/>
              </a:highlight>
              <a:latin typeface="Times New Roman" panose="02020603050405020304" pitchFamily="18" charset="0"/>
            </a:endParaRPr>
          </a:p>
          <a:p>
            <a:pPr algn="ctr"/>
            <a:r>
              <a:rPr lang="vi-VN" sz="3200" b="1" dirty="0">
                <a:solidFill>
                  <a:srgbClr val="FF0000"/>
                </a:solidFill>
                <a:highlight>
                  <a:srgbClr val="FFFFFF"/>
                </a:highlight>
                <a:latin typeface="Times New Roman" panose="02020603050405020304" pitchFamily="18" charset="0"/>
                <a:cs typeface="Times New Roman" panose="02020603050405020304" pitchFamily="18" charset="0"/>
              </a:rPr>
              <a:t>PHẦN </a:t>
            </a:r>
            <a:r>
              <a:rPr lang="en-US" sz="3200" b="1" dirty="0">
                <a:solidFill>
                  <a:srgbClr val="FF0000"/>
                </a:solidFill>
                <a:highlight>
                  <a:srgbClr val="FFFFFF"/>
                </a:highlight>
                <a:latin typeface="Times New Roman" panose="02020603050405020304" pitchFamily="18" charset="0"/>
                <a:cs typeface="Times New Roman" panose="02020603050405020304" pitchFamily="18" charset="0"/>
              </a:rPr>
              <a:t>I.</a:t>
            </a:r>
            <a:r>
              <a:rPr lang="vi-VN" sz="3200" b="1" i="0" dirty="0">
                <a:solidFill>
                  <a:srgbClr val="FF0000"/>
                </a:solidFill>
                <a:effectLst/>
                <a:highlight>
                  <a:srgbClr val="FFFFFF"/>
                </a:highlight>
                <a:latin typeface="Times New Roman" panose="02020603050405020304" pitchFamily="18" charset="0"/>
                <a:cs typeface="Times New Roman" panose="02020603050405020304" pitchFamily="18" charset="0"/>
              </a:rPr>
              <a:t> </a:t>
            </a:r>
            <a:endParaRPr lang="vi-VN" sz="3200" b="1" i="0" dirty="0" smtClean="0">
              <a:solidFill>
                <a:srgbClr val="FF0000"/>
              </a:solidFill>
              <a:effectLst/>
              <a:highlight>
                <a:srgbClr val="FFFFFF"/>
              </a:highlight>
              <a:latin typeface="Times New Roman" panose="02020603050405020304" pitchFamily="18" charset="0"/>
              <a:cs typeface="Times New Roman" panose="02020603050405020304" pitchFamily="18" charset="0"/>
            </a:endParaRPr>
          </a:p>
          <a:p>
            <a:pPr algn="ctr"/>
            <a:r>
              <a:rPr lang="vi-VN" sz="3200" b="1" dirty="0" smtClean="0">
                <a:solidFill>
                  <a:srgbClr val="FF0000"/>
                </a:solidFill>
                <a:highlight>
                  <a:srgbClr val="FFFFFF"/>
                </a:highlight>
                <a:latin typeface="Times New Roman" panose="02020603050405020304" pitchFamily="18" charset="0"/>
                <a:cs typeface="Times New Roman" panose="02020603050405020304" pitchFamily="18" charset="0"/>
              </a:rPr>
              <a:t>1. Yêu cầu cần đạt về phẩm chất năng lực của người học</a:t>
            </a:r>
            <a:endParaRPr lang="vi-VN" sz="3200" b="0" i="0" dirty="0">
              <a:solidFill>
                <a:srgbClr val="FF0000"/>
              </a:solidFill>
              <a:effectLst/>
              <a:highlight>
                <a:srgbClr val="FFFFFF"/>
              </a:highlight>
              <a:latin typeface="Times New Roman" panose="02020603050405020304" pitchFamily="18" charset="0"/>
              <a:cs typeface="Times New Roman" panose="02020603050405020304" pitchFamily="18" charset="0"/>
            </a:endParaRPr>
          </a:p>
          <a:p>
            <a:pPr indent="228600" algn="just"/>
            <a:r>
              <a:rPr lang="vi-VN" sz="2400" b="0" i="1" dirty="0">
                <a:solidFill>
                  <a:srgbClr val="000000"/>
                </a:solidFill>
                <a:effectLst/>
                <a:highlight>
                  <a:srgbClr val="FFFFFF"/>
                </a:highlight>
                <a:latin typeface="Times New Roman" panose="02020603050405020304" pitchFamily="18" charset="0"/>
                <a:cs typeface="Times New Roman" panose="02020603050405020304" pitchFamily="18" charset="0"/>
              </a:rPr>
              <a:t>Về phẩm chất:</a:t>
            </a:r>
            <a:r>
              <a:rPr lang="vi-VN" sz="2400" b="0" i="0" dirty="0">
                <a:solidFill>
                  <a:srgbClr val="000000"/>
                </a:solidFill>
                <a:effectLst/>
                <a:highlight>
                  <a:srgbClr val="FFFFFF"/>
                </a:highlight>
                <a:latin typeface="Times New Roman" panose="02020603050405020304" pitchFamily="18" charset="0"/>
                <a:cs typeface="Times New Roman" panose="02020603050405020304" pitchFamily="18" charset="0"/>
              </a:rPr>
              <a:t> Chương trình GDPT 2018 hình thành và phát triển cho học sinh 5 phẩm chất chủ yếu : Yêu nước - Nhân ái - Chăm chỉ - Trung thực và Trách nhiệm.</a:t>
            </a:r>
            <a:endParaRPr lang="vi-VN" sz="2400" b="0" i="0" dirty="0">
              <a:solidFill>
                <a:srgbClr val="333333"/>
              </a:solidFill>
              <a:effectLst/>
              <a:highlight>
                <a:srgbClr val="FFFFFF"/>
              </a:highlight>
              <a:latin typeface="Times New Roman" panose="02020603050405020304" pitchFamily="18" charset="0"/>
              <a:cs typeface="Times New Roman" panose="02020603050405020304" pitchFamily="18" charset="0"/>
            </a:endParaRPr>
          </a:p>
          <a:p>
            <a:pPr indent="228600" algn="just"/>
            <a:r>
              <a:rPr lang="vi-VN" sz="2400" b="0" i="1" dirty="0">
                <a:solidFill>
                  <a:srgbClr val="000000"/>
                </a:solidFill>
                <a:effectLst/>
                <a:highlight>
                  <a:srgbClr val="FFFFFF"/>
                </a:highlight>
                <a:latin typeface="Times New Roman" panose="02020603050405020304" pitchFamily="18" charset="0"/>
                <a:cs typeface="Times New Roman" panose="02020603050405020304" pitchFamily="18" charset="0"/>
              </a:rPr>
              <a:t>Về năng lực</a:t>
            </a:r>
            <a:r>
              <a:rPr lang="vi-VN" sz="2400" b="0" i="0" dirty="0">
                <a:solidFill>
                  <a:srgbClr val="000000"/>
                </a:solidFill>
                <a:effectLst/>
                <a:highlight>
                  <a:srgbClr val="FFFFFF"/>
                </a:highlight>
                <a:latin typeface="Times New Roman" panose="02020603050405020304" pitchFamily="18" charset="0"/>
                <a:cs typeface="Times New Roman" panose="02020603050405020304" pitchFamily="18" charset="0"/>
              </a:rPr>
              <a:t>:  Chương trình GDPT 2018 hình thành và phát triển cho học sinh những  năng lực cốt lõi sau:</a:t>
            </a:r>
            <a:endParaRPr lang="vi-VN" sz="2400" b="0" i="0" dirty="0">
              <a:solidFill>
                <a:srgbClr val="333333"/>
              </a:solidFill>
              <a:effectLst/>
              <a:highlight>
                <a:srgbClr val="FFFFFF"/>
              </a:highlight>
              <a:latin typeface="Times New Roman" panose="02020603050405020304" pitchFamily="18" charset="0"/>
              <a:cs typeface="Times New Roman" panose="02020603050405020304" pitchFamily="18" charset="0"/>
            </a:endParaRPr>
          </a:p>
          <a:p>
            <a:pPr indent="228600" algn="just"/>
            <a:r>
              <a:rPr lang="vi-VN" sz="2400" b="0" i="0" dirty="0">
                <a:solidFill>
                  <a:srgbClr val="000000"/>
                </a:solidFill>
                <a:effectLst/>
                <a:highlight>
                  <a:srgbClr val="FFFFFF"/>
                </a:highlight>
                <a:latin typeface="Times New Roman" panose="02020603050405020304" pitchFamily="18" charset="0"/>
                <a:cs typeface="Times New Roman" panose="02020603050405020304" pitchFamily="18" charset="0"/>
              </a:rPr>
              <a:t>03 năng lực chung được hình thành, phát triển thông qua tất cả các môn học và hoạt động giáo dục gồm:</a:t>
            </a:r>
            <a:endParaRPr lang="vi-VN" sz="2400" b="0" i="0" dirty="0">
              <a:solidFill>
                <a:srgbClr val="333333"/>
              </a:solidFill>
              <a:effectLst/>
              <a:highlight>
                <a:srgbClr val="FFFFFF"/>
              </a:highlight>
              <a:latin typeface="Times New Roman" panose="02020603050405020304" pitchFamily="18" charset="0"/>
              <a:cs typeface="Times New Roman" panose="02020603050405020304" pitchFamily="18" charset="0"/>
            </a:endParaRPr>
          </a:p>
          <a:p>
            <a:pPr indent="457200" algn="just"/>
            <a:r>
              <a:rPr lang="vi-VN" sz="2400" b="0" i="1" dirty="0">
                <a:solidFill>
                  <a:srgbClr val="000000"/>
                </a:solidFill>
                <a:effectLst/>
                <a:highlight>
                  <a:srgbClr val="FFFFFF"/>
                </a:highlight>
                <a:latin typeface="Times New Roman" panose="02020603050405020304" pitchFamily="18" charset="0"/>
                <a:cs typeface="Times New Roman" panose="02020603050405020304" pitchFamily="18" charset="0"/>
              </a:rPr>
              <a:t>Năng lực tự chủ và tự học; Năng lực giao tiếp và hợp tác; Năng lực giải quyết vấn đề và sáng tạo;</a:t>
            </a:r>
            <a:endParaRPr lang="vi-VN" sz="2400" b="0" i="0" dirty="0">
              <a:solidFill>
                <a:srgbClr val="333333"/>
              </a:solidFill>
              <a:effectLst/>
              <a:highlight>
                <a:srgbClr val="FFFFFF"/>
              </a:highlight>
              <a:latin typeface="Times New Roman" panose="02020603050405020304" pitchFamily="18" charset="0"/>
              <a:cs typeface="Times New Roman" panose="02020603050405020304" pitchFamily="18" charset="0"/>
            </a:endParaRPr>
          </a:p>
          <a:p>
            <a:pPr indent="228600" algn="just"/>
            <a:r>
              <a:rPr lang="vi-VN" sz="2400" b="0" i="0" dirty="0">
                <a:solidFill>
                  <a:srgbClr val="000000"/>
                </a:solidFill>
                <a:effectLst/>
                <a:highlight>
                  <a:srgbClr val="FFFFFF"/>
                </a:highlight>
                <a:latin typeface="Times New Roman" panose="02020603050405020304" pitchFamily="18" charset="0"/>
                <a:cs typeface="Times New Roman" panose="02020603050405020304" pitchFamily="18" charset="0"/>
              </a:rPr>
              <a:t>07  năng lực đặc thù được hình thành, phát triển chủ yếu thông qua một số môn học và hoạt động giáo dục nhất định gồm:</a:t>
            </a:r>
            <a:endParaRPr lang="vi-VN" sz="2400" b="0" i="0" dirty="0">
              <a:solidFill>
                <a:srgbClr val="333333"/>
              </a:solidFill>
              <a:effectLst/>
              <a:highlight>
                <a:srgbClr val="FFFFFF"/>
              </a:highlight>
              <a:latin typeface="Times New Roman" panose="02020603050405020304" pitchFamily="18" charset="0"/>
              <a:cs typeface="Times New Roman" panose="02020603050405020304" pitchFamily="18" charset="0"/>
            </a:endParaRPr>
          </a:p>
          <a:p>
            <a:pPr indent="457200" algn="just"/>
            <a:r>
              <a:rPr lang="vi-VN" sz="2400" b="0" i="1" dirty="0">
                <a:solidFill>
                  <a:srgbClr val="000000"/>
                </a:solidFill>
                <a:effectLst/>
                <a:highlight>
                  <a:srgbClr val="FFFFFF"/>
                </a:highlight>
                <a:latin typeface="Times New Roman" panose="02020603050405020304" pitchFamily="18" charset="0"/>
                <a:cs typeface="Times New Roman" panose="02020603050405020304" pitchFamily="18" charset="0"/>
              </a:rPr>
              <a:t>Năng lực ngôn ngữ; Năng lực tính toán; Năng lực khoa học; Năng lực công nghệ; Năng lực tin học;Năng lực thẩm mĩ, Năng lực thể chất.</a:t>
            </a:r>
            <a:endParaRPr lang="vi-VN" sz="2400" b="0" i="0" dirty="0">
              <a:solidFill>
                <a:srgbClr val="333333"/>
              </a:solidFill>
              <a:effectLst/>
              <a:highlight>
                <a:srgbClr val="FFFFFF"/>
              </a:highlight>
              <a:latin typeface="Times New Roman" panose="02020603050405020304" pitchFamily="18" charset="0"/>
              <a:cs typeface="Times New Roman" panose="02020603050405020304" pitchFamily="18" charset="0"/>
            </a:endParaRPr>
          </a:p>
          <a:p>
            <a:pPr indent="228600" algn="just"/>
            <a:r>
              <a:rPr lang="vi-VN" sz="2400" b="0" i="0" dirty="0">
                <a:solidFill>
                  <a:srgbClr val="000000"/>
                </a:solidFill>
                <a:effectLst/>
                <a:highlight>
                  <a:srgbClr val="FFFFFF"/>
                </a:highlight>
                <a:latin typeface="Times New Roman" panose="02020603050405020304" pitchFamily="18" charset="0"/>
                <a:cs typeface="Times New Roman" panose="02020603050405020304" pitchFamily="18" charset="0"/>
              </a:rPr>
              <a:t>Bên cạnh việc hình thành, phát triển các năng lực cốt lõi, chương trình giáo dục phổ thông còn góp phần phát hiện, bồi dưỡng năng khiếu của học sinh.</a:t>
            </a:r>
            <a:endParaRPr lang="vi-VN" sz="2400" b="0" i="0" dirty="0">
              <a:solidFill>
                <a:srgbClr val="333333"/>
              </a:solidFill>
              <a:effectLst/>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491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8FE0BE9-C446-5E14-4254-2BC2C73E6EAE}"/>
              </a:ext>
            </a:extLst>
          </p:cNvPr>
          <p:cNvSpPr txBox="1"/>
          <p:nvPr/>
        </p:nvSpPr>
        <p:spPr>
          <a:xfrm>
            <a:off x="905719" y="667792"/>
            <a:ext cx="10182828" cy="2000548"/>
          </a:xfrm>
          <a:prstGeom prst="rect">
            <a:avLst/>
          </a:prstGeom>
          <a:noFill/>
        </p:spPr>
        <p:txBody>
          <a:bodyPr wrap="square">
            <a:spAutoFit/>
          </a:bodyPr>
          <a:lstStyle/>
          <a:p>
            <a:pPr algn="just">
              <a:lnSpc>
                <a:spcPts val="1700"/>
              </a:lnSpc>
              <a:spcBef>
                <a:spcPts val="600"/>
              </a:spcBef>
              <a:spcAft>
                <a:spcPts val="300"/>
              </a:spcAft>
            </a:pPr>
            <a:r>
              <a:rPr lang="nl-NL" sz="3200" b="1"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Câu </a:t>
            </a:r>
            <a:r>
              <a:rPr lang="nl-NL" sz="3200" b="1" dirty="0">
                <a:solidFill>
                  <a:srgbClr val="0000FF"/>
                </a:solidFill>
                <a:latin typeface="Times New Roman" panose="02020603050405020304" pitchFamily="18" charset="0"/>
                <a:ea typeface="Courier New" panose="02070309020205020404" pitchFamily="49" charset="0"/>
                <a:cs typeface="Times New Roman" panose="02020603050405020304" pitchFamily="18" charset="0"/>
              </a:rPr>
              <a:t>1( 2,5 đ):</a:t>
            </a:r>
            <a:r>
              <a:rPr lang="nl-NL" sz="3200"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  Cha ông ta có câu:</a:t>
            </a:r>
            <a:endParaRPr lang="en-US"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ctr">
              <a:lnSpc>
                <a:spcPts val="1700"/>
              </a:lnSpc>
              <a:spcBef>
                <a:spcPts val="600"/>
              </a:spcBef>
              <a:spcAft>
                <a:spcPts val="300"/>
              </a:spcAft>
            </a:pPr>
            <a:r>
              <a:rPr lang="nl-NL" sz="3200" i="1"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“Muốn sang thì bắc cầu kiều</a:t>
            </a:r>
            <a:endParaRPr lang="en-US"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ctr">
              <a:lnSpc>
                <a:spcPts val="1700"/>
              </a:lnSpc>
              <a:spcBef>
                <a:spcPts val="600"/>
              </a:spcBef>
              <a:spcAft>
                <a:spcPts val="300"/>
              </a:spcAft>
            </a:pPr>
            <a:r>
              <a:rPr lang="nl-NL" sz="3200" i="1"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Muốn con hay chữ thì yêu kính thầy”.</a:t>
            </a:r>
            <a:endParaRPr lang="en-US"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r>
              <a:rPr lang="nl-NL" sz="3200"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Đây là một truyền thống quý báu của dân tộc ta. Bằng vốn hiểu biết của mình, em hãy làm nổi bật truyền thống đó.</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9439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EAF7FAA-0046-DCB3-E2DB-BF33EB15BD94}"/>
              </a:ext>
            </a:extLst>
          </p:cNvPr>
          <p:cNvSpPr txBox="1"/>
          <p:nvPr/>
        </p:nvSpPr>
        <p:spPr>
          <a:xfrm>
            <a:off x="821803" y="246847"/>
            <a:ext cx="10150998" cy="6364306"/>
          </a:xfrm>
          <a:prstGeom prst="rect">
            <a:avLst/>
          </a:prstGeom>
          <a:noFill/>
        </p:spPr>
        <p:txBody>
          <a:bodyPr wrap="square">
            <a:spAutoFit/>
          </a:bodyPr>
          <a:lstStyle/>
          <a:p>
            <a:pPr algn="just">
              <a:lnSpc>
                <a:spcPts val="1700"/>
              </a:lnSpc>
              <a:spcBef>
                <a:spcPts val="600"/>
              </a:spcBef>
              <a:spcAft>
                <a:spcPts val="300"/>
              </a:spcAft>
            </a:pPr>
            <a:r>
              <a:rPr lang="nl-NL" sz="2800" i="1" dirty="0">
                <a:solidFill>
                  <a:srgbClr val="000000"/>
                </a:solidFill>
                <a:effectLst/>
                <a:latin typeface="Times New Roman" panose="02020603050405020304" pitchFamily="18" charset="0"/>
                <a:ea typeface="Courier New" panose="02070309020205020404" pitchFamily="49" charset="0"/>
              </a:rPr>
              <a:t>Yêu cầu học sinh trình bày  được các nội dung sau: </a:t>
            </a:r>
            <a:r>
              <a:rPr lang="nl-NL" sz="2800" b="1" i="1" dirty="0">
                <a:solidFill>
                  <a:srgbClr val="000000"/>
                </a:solidFill>
                <a:effectLst/>
                <a:latin typeface="Times New Roman" panose="02020603050405020304" pitchFamily="18" charset="0"/>
                <a:ea typeface="Courier New" panose="02070309020205020404" pitchFamily="49" charset="0"/>
              </a:rPr>
              <a:t>(1,5đ)</a:t>
            </a:r>
          </a:p>
          <a:p>
            <a:pPr algn="just">
              <a:lnSpc>
                <a:spcPts val="1700"/>
              </a:lnSpc>
              <a:spcBef>
                <a:spcPts val="600"/>
              </a:spcBef>
              <a:spcAft>
                <a:spcPts val="300"/>
              </a:spcAft>
            </a:pPr>
            <a:endParaRPr lang="en-US" sz="2800" dirty="0">
              <a:solidFill>
                <a:srgbClr val="000000"/>
              </a:solidFill>
              <a:effectLst/>
              <a:latin typeface="Courier New" panose="02070309020205020404" pitchFamily="49" charset="0"/>
              <a:ea typeface="Courier New" panose="02070309020205020404" pitchFamily="49"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rPr>
              <a:t>	- Truyền thống là những giá trị tinh thần được hình thành trong</a:t>
            </a:r>
          </a:p>
          <a:p>
            <a:pPr algn="just">
              <a:lnSpc>
                <a:spcPts val="1700"/>
              </a:lnSpc>
              <a:spcBef>
                <a:spcPts val="600"/>
              </a:spcBef>
              <a:spcAft>
                <a:spcPts val="300"/>
              </a:spcAft>
            </a:pPr>
            <a:endParaRPr lang="nl-NL" sz="2800" dirty="0">
              <a:solidFill>
                <a:srgbClr val="000000"/>
              </a:solidFill>
              <a:effectLst/>
              <a:latin typeface="Times New Roman" panose="02020603050405020304" pitchFamily="18" charset="0"/>
              <a:ea typeface="Courier New" panose="02070309020205020404" pitchFamily="49"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rPr>
              <a:t> quá trình lịch sử lâu dài của dân tộc, được truyền từ thế hệ này sang</a:t>
            </a:r>
          </a:p>
          <a:p>
            <a:pPr algn="just">
              <a:lnSpc>
                <a:spcPts val="1700"/>
              </a:lnSpc>
              <a:spcBef>
                <a:spcPts val="600"/>
              </a:spcBef>
              <a:spcAft>
                <a:spcPts val="300"/>
              </a:spcAft>
            </a:pPr>
            <a:endParaRPr lang="nl-NL" sz="2800" dirty="0">
              <a:solidFill>
                <a:srgbClr val="000000"/>
              </a:solidFill>
              <a:effectLst/>
              <a:latin typeface="Times New Roman" panose="02020603050405020304" pitchFamily="18" charset="0"/>
              <a:ea typeface="Courier New" panose="02070309020205020404" pitchFamily="49"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rPr>
              <a:t> thế hệ khác.</a:t>
            </a:r>
          </a:p>
          <a:p>
            <a:pPr algn="just">
              <a:lnSpc>
                <a:spcPts val="1700"/>
              </a:lnSpc>
              <a:spcBef>
                <a:spcPts val="600"/>
              </a:spcBef>
              <a:spcAft>
                <a:spcPts val="300"/>
              </a:spcAft>
            </a:pPr>
            <a:endParaRPr lang="en-US" sz="2800" dirty="0">
              <a:solidFill>
                <a:srgbClr val="000000"/>
              </a:solidFill>
              <a:effectLst/>
              <a:latin typeface="Courier New" panose="02070309020205020404" pitchFamily="49" charset="0"/>
              <a:ea typeface="Courier New" panose="02070309020205020404" pitchFamily="49"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rPr>
              <a:t>	- Khẳng định: Việt Nam có nhiều truyền thống tốt đẹp...</a:t>
            </a:r>
          </a:p>
          <a:p>
            <a:pPr algn="just">
              <a:lnSpc>
                <a:spcPts val="1700"/>
              </a:lnSpc>
              <a:spcBef>
                <a:spcPts val="600"/>
              </a:spcBef>
              <a:spcAft>
                <a:spcPts val="300"/>
              </a:spcAft>
            </a:pPr>
            <a:endParaRPr lang="en-US" sz="2800" dirty="0">
              <a:solidFill>
                <a:srgbClr val="000000"/>
              </a:solidFill>
              <a:effectLst/>
              <a:latin typeface="Courier New" panose="02070309020205020404" pitchFamily="49" charset="0"/>
              <a:ea typeface="Courier New" panose="02070309020205020404" pitchFamily="49"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rPr>
              <a:t>	- Câu “</a:t>
            </a:r>
            <a:r>
              <a:rPr lang="nl-NL" sz="2800" i="1" dirty="0">
                <a:solidFill>
                  <a:srgbClr val="000000"/>
                </a:solidFill>
                <a:effectLst/>
                <a:latin typeface="Times New Roman" panose="02020603050405020304" pitchFamily="18" charset="0"/>
                <a:ea typeface="Courier New" panose="02070309020205020404" pitchFamily="49" charset="0"/>
              </a:rPr>
              <a:t>Muốn sang thì...</a:t>
            </a:r>
            <a:r>
              <a:rPr lang="nl-NL" sz="2800" dirty="0">
                <a:solidFill>
                  <a:srgbClr val="000000"/>
                </a:solidFill>
                <a:effectLst/>
                <a:latin typeface="Times New Roman" panose="02020603050405020304" pitchFamily="18" charset="0"/>
                <a:ea typeface="Courier New" panose="02070309020205020404" pitchFamily="49" charset="0"/>
              </a:rPr>
              <a:t>” nói đến truyền thống tôn sư trọng đạo.</a:t>
            </a:r>
          </a:p>
          <a:p>
            <a:pPr algn="just">
              <a:lnSpc>
                <a:spcPts val="1700"/>
              </a:lnSpc>
              <a:spcBef>
                <a:spcPts val="600"/>
              </a:spcBef>
              <a:spcAft>
                <a:spcPts val="300"/>
              </a:spcAft>
            </a:pPr>
            <a:endParaRPr lang="nl-NL" sz="2800" dirty="0">
              <a:solidFill>
                <a:srgbClr val="000000"/>
              </a:solidFill>
              <a:effectLst/>
              <a:latin typeface="Times New Roman" panose="02020603050405020304" pitchFamily="18" charset="0"/>
              <a:ea typeface="Courier New" panose="02070309020205020404" pitchFamily="49"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rPr>
              <a:t> Đó là một truyền thống quý báu, tiêu biểu của dân tộc ta.</a:t>
            </a:r>
          </a:p>
          <a:p>
            <a:pPr algn="just">
              <a:lnSpc>
                <a:spcPts val="1700"/>
              </a:lnSpc>
              <a:spcBef>
                <a:spcPts val="600"/>
              </a:spcBef>
              <a:spcAft>
                <a:spcPts val="300"/>
              </a:spcAft>
            </a:pPr>
            <a:endParaRPr lang="en-US" sz="2800" dirty="0">
              <a:solidFill>
                <a:srgbClr val="000000"/>
              </a:solidFill>
              <a:effectLst/>
              <a:latin typeface="Courier New" panose="02070309020205020404" pitchFamily="49" charset="0"/>
              <a:ea typeface="Courier New" panose="02070309020205020404" pitchFamily="49"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rPr>
              <a:t>	- Truyền thống này được thể hiện:</a:t>
            </a: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rPr>
              <a:t>	</a:t>
            </a:r>
            <a:endParaRPr lang="en-US" sz="2800" dirty="0">
              <a:solidFill>
                <a:srgbClr val="000000"/>
              </a:solidFill>
              <a:effectLst/>
              <a:latin typeface="Courier New" panose="02070309020205020404" pitchFamily="49" charset="0"/>
              <a:ea typeface="Courier New" panose="02070309020205020404" pitchFamily="49"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rPr>
              <a:t>	+ Trước đây...</a:t>
            </a:r>
          </a:p>
          <a:p>
            <a:pPr algn="just">
              <a:lnSpc>
                <a:spcPts val="1700"/>
              </a:lnSpc>
              <a:spcBef>
                <a:spcPts val="600"/>
              </a:spcBef>
              <a:spcAft>
                <a:spcPts val="300"/>
              </a:spcAft>
            </a:pPr>
            <a:endParaRPr lang="en-US" sz="2800" dirty="0">
              <a:solidFill>
                <a:srgbClr val="000000"/>
              </a:solidFill>
              <a:effectLst/>
              <a:latin typeface="Courier New" panose="02070309020205020404" pitchFamily="49" charset="0"/>
              <a:ea typeface="Courier New" panose="02070309020205020404" pitchFamily="49"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rPr>
              <a:t>	+  Hiện nay...</a:t>
            </a:r>
            <a:endParaRPr lang="en-US" sz="2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948989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B8AA174-D19C-45C3-483E-9637CF90F46F}"/>
              </a:ext>
            </a:extLst>
          </p:cNvPr>
          <p:cNvSpPr txBox="1"/>
          <p:nvPr/>
        </p:nvSpPr>
        <p:spPr>
          <a:xfrm>
            <a:off x="975168" y="812899"/>
            <a:ext cx="10402746" cy="5811847"/>
          </a:xfrm>
          <a:prstGeom prst="rect">
            <a:avLst/>
          </a:prstGeom>
          <a:noFill/>
        </p:spPr>
        <p:txBody>
          <a:bodyPr wrap="square">
            <a:spAutoFit/>
          </a:bodyPr>
          <a:lstStyle/>
          <a:p>
            <a:pPr marL="457200" indent="-457200" algn="just">
              <a:lnSpc>
                <a:spcPts val="1700"/>
              </a:lnSpc>
              <a:spcBef>
                <a:spcPts val="600"/>
              </a:spcBef>
              <a:spcAft>
                <a:spcPts val="300"/>
              </a:spcAft>
              <a:buFontTx/>
              <a:buChar char="-"/>
            </a:pPr>
            <a:r>
              <a:rPr lang="nl-NL" sz="3200" dirty="0">
                <a:solidFill>
                  <a:srgbClr val="000000"/>
                </a:solidFill>
                <a:effectLst/>
                <a:latin typeface="Times New Roman" panose="02020603050405020304" pitchFamily="18" charset="0"/>
                <a:ea typeface="Courier New" panose="02070309020205020404" pitchFamily="49" charset="0"/>
              </a:rPr>
              <a:t>ý nghĩa</a:t>
            </a:r>
            <a:r>
              <a:rPr lang="nl-NL" sz="3200" b="1" i="1" dirty="0">
                <a:solidFill>
                  <a:srgbClr val="000000"/>
                </a:solidFill>
                <a:effectLst/>
                <a:latin typeface="Times New Roman" panose="02020603050405020304" pitchFamily="18" charset="0"/>
                <a:ea typeface="Courier New" panose="02070309020205020404" pitchFamily="49" charset="0"/>
              </a:rPr>
              <a:t>:	(1 đ)</a:t>
            </a:r>
          </a:p>
          <a:p>
            <a:pPr algn="just">
              <a:lnSpc>
                <a:spcPts val="1700"/>
              </a:lnSpc>
              <a:spcBef>
                <a:spcPts val="600"/>
              </a:spcBef>
              <a:spcAft>
                <a:spcPts val="300"/>
              </a:spcAft>
            </a:pPr>
            <a:endParaRPr lang="en-US" sz="3200" dirty="0">
              <a:solidFill>
                <a:srgbClr val="000000"/>
              </a:solidFill>
              <a:effectLst/>
              <a:latin typeface="Courier New" panose="02070309020205020404" pitchFamily="49" charset="0"/>
              <a:ea typeface="Courier New" panose="02070309020205020404" pitchFamily="49" charset="0"/>
            </a:endParaRPr>
          </a:p>
          <a:p>
            <a:pPr algn="just">
              <a:lnSpc>
                <a:spcPts val="1700"/>
              </a:lnSpc>
              <a:spcBef>
                <a:spcPts val="600"/>
              </a:spcBef>
              <a:spcAft>
                <a:spcPts val="300"/>
              </a:spcAft>
            </a:pPr>
            <a:r>
              <a:rPr lang="nl-NL" sz="3200" dirty="0">
                <a:solidFill>
                  <a:srgbClr val="000000"/>
                </a:solidFill>
                <a:effectLst/>
                <a:latin typeface="Times New Roman" panose="02020603050405020304" pitchFamily="18" charset="0"/>
                <a:ea typeface="Courier New" panose="02070309020205020404" pitchFamily="49" charset="0"/>
              </a:rPr>
              <a:t>	+ Góp phần giữ gìn và phát huy bản sắc văn  hóa của</a:t>
            </a:r>
          </a:p>
          <a:p>
            <a:pPr algn="just">
              <a:lnSpc>
                <a:spcPts val="1700"/>
              </a:lnSpc>
              <a:spcBef>
                <a:spcPts val="600"/>
              </a:spcBef>
              <a:spcAft>
                <a:spcPts val="300"/>
              </a:spcAft>
            </a:pPr>
            <a:r>
              <a:rPr lang="nl-NL" sz="3200" dirty="0">
                <a:solidFill>
                  <a:srgbClr val="000000"/>
                </a:solidFill>
                <a:effectLst/>
                <a:latin typeface="Times New Roman" panose="02020603050405020304" pitchFamily="18" charset="0"/>
                <a:ea typeface="Courier New" panose="02070309020205020404" pitchFamily="49" charset="0"/>
              </a:rPr>
              <a:t> dân tộc Việt Nam</a:t>
            </a:r>
          </a:p>
          <a:p>
            <a:pPr algn="just">
              <a:lnSpc>
                <a:spcPts val="1700"/>
              </a:lnSpc>
              <a:spcBef>
                <a:spcPts val="600"/>
              </a:spcBef>
              <a:spcAft>
                <a:spcPts val="300"/>
              </a:spcAft>
            </a:pPr>
            <a:endParaRPr lang="en-US" sz="3200" dirty="0">
              <a:solidFill>
                <a:srgbClr val="000000"/>
              </a:solidFill>
              <a:effectLst/>
              <a:latin typeface="Courier New" panose="02070309020205020404" pitchFamily="49" charset="0"/>
              <a:ea typeface="Courier New" panose="02070309020205020404" pitchFamily="49" charset="0"/>
            </a:endParaRPr>
          </a:p>
          <a:p>
            <a:pPr algn="just">
              <a:lnSpc>
                <a:spcPts val="1700"/>
              </a:lnSpc>
              <a:spcBef>
                <a:spcPts val="600"/>
              </a:spcBef>
              <a:spcAft>
                <a:spcPts val="300"/>
              </a:spcAft>
            </a:pPr>
            <a:r>
              <a:rPr lang="nl-NL" sz="3200" dirty="0">
                <a:solidFill>
                  <a:srgbClr val="000000"/>
                </a:solidFill>
                <a:effectLst/>
                <a:latin typeface="Times New Roman" panose="02020603050405020304" pitchFamily="18" charset="0"/>
                <a:ea typeface="Courier New" panose="02070309020205020404" pitchFamily="49" charset="0"/>
              </a:rPr>
              <a:t>	+ Tạo nên sức mạnh tinh thần...</a:t>
            </a:r>
          </a:p>
          <a:p>
            <a:pPr algn="just">
              <a:lnSpc>
                <a:spcPts val="1700"/>
              </a:lnSpc>
              <a:spcBef>
                <a:spcPts val="600"/>
              </a:spcBef>
              <a:spcAft>
                <a:spcPts val="300"/>
              </a:spcAft>
            </a:pPr>
            <a:endParaRPr lang="en-US" sz="3200" dirty="0">
              <a:solidFill>
                <a:srgbClr val="000000"/>
              </a:solidFill>
              <a:effectLst/>
              <a:latin typeface="Courier New" panose="02070309020205020404" pitchFamily="49" charset="0"/>
              <a:ea typeface="Courier New" panose="02070309020205020404" pitchFamily="49" charset="0"/>
            </a:endParaRPr>
          </a:p>
          <a:p>
            <a:pPr algn="just">
              <a:lnSpc>
                <a:spcPts val="1700"/>
              </a:lnSpc>
              <a:spcBef>
                <a:spcPts val="600"/>
              </a:spcBef>
              <a:spcAft>
                <a:spcPts val="300"/>
              </a:spcAft>
            </a:pPr>
            <a:r>
              <a:rPr lang="nl-NL" sz="3200" dirty="0">
                <a:solidFill>
                  <a:srgbClr val="000000"/>
                </a:solidFill>
                <a:effectLst/>
                <a:latin typeface="Times New Roman" panose="02020603050405020304" pitchFamily="18" charset="0"/>
                <a:ea typeface="Courier New" panose="02070309020205020404" pitchFamily="49" charset="0"/>
              </a:rPr>
              <a:t>	- Phê phán một số biểu hiện làm mai một truyền thống:</a:t>
            </a:r>
          </a:p>
          <a:p>
            <a:pPr algn="just">
              <a:lnSpc>
                <a:spcPts val="1700"/>
              </a:lnSpc>
              <a:spcBef>
                <a:spcPts val="600"/>
              </a:spcBef>
              <a:spcAft>
                <a:spcPts val="300"/>
              </a:spcAft>
            </a:pPr>
            <a:endParaRPr lang="nl-NL" sz="3200" dirty="0">
              <a:solidFill>
                <a:srgbClr val="000000"/>
              </a:solidFill>
              <a:latin typeface="Times New Roman" panose="02020603050405020304" pitchFamily="18" charset="0"/>
              <a:ea typeface="Courier New" panose="02070309020205020404" pitchFamily="49" charset="0"/>
            </a:endParaRPr>
          </a:p>
          <a:p>
            <a:pPr algn="just">
              <a:lnSpc>
                <a:spcPts val="1700"/>
              </a:lnSpc>
              <a:spcBef>
                <a:spcPts val="600"/>
              </a:spcBef>
              <a:spcAft>
                <a:spcPts val="300"/>
              </a:spcAft>
            </a:pPr>
            <a:r>
              <a:rPr lang="nl-NL" sz="3200" dirty="0">
                <a:solidFill>
                  <a:srgbClr val="000000"/>
                </a:solidFill>
                <a:effectLst/>
                <a:latin typeface="Times New Roman" panose="02020603050405020304" pitchFamily="18" charset="0"/>
                <a:ea typeface="Courier New" panose="02070309020205020404" pitchFamily="49" charset="0"/>
              </a:rPr>
              <a:t> lãng quên, vô ơn...</a:t>
            </a:r>
            <a:endParaRPr lang="en-US" sz="3200" dirty="0">
              <a:solidFill>
                <a:srgbClr val="000000"/>
              </a:solidFill>
              <a:effectLst/>
              <a:latin typeface="Courier New" panose="02070309020205020404" pitchFamily="49" charset="0"/>
              <a:ea typeface="Courier New" panose="02070309020205020404" pitchFamily="49" charset="0"/>
            </a:endParaRPr>
          </a:p>
          <a:p>
            <a:r>
              <a:rPr lang="nl-NL" sz="3200" dirty="0">
                <a:solidFill>
                  <a:srgbClr val="000000"/>
                </a:solidFill>
                <a:effectLst/>
                <a:latin typeface="Times New Roman" panose="02020603050405020304" pitchFamily="18" charset="0"/>
                <a:ea typeface="Courier New" panose="02070309020205020404" pitchFamily="49" charset="0"/>
              </a:rPr>
              <a:t>	- Liên hệ bản thân: Thể hiện sự kính trọng và biết ơn</a:t>
            </a:r>
          </a:p>
          <a:p>
            <a:endParaRPr lang="nl-NL" sz="3200" dirty="0">
              <a:solidFill>
                <a:srgbClr val="000000"/>
              </a:solidFill>
              <a:latin typeface="Times New Roman" panose="02020603050405020304" pitchFamily="18" charset="0"/>
              <a:ea typeface="Courier New" panose="02070309020205020404" pitchFamily="49" charset="0"/>
            </a:endParaRPr>
          </a:p>
          <a:p>
            <a:r>
              <a:rPr lang="nl-NL" sz="3200" dirty="0">
                <a:solidFill>
                  <a:srgbClr val="000000"/>
                </a:solidFill>
                <a:effectLst/>
                <a:latin typeface="Times New Roman" panose="02020603050405020304" pitchFamily="18" charset="0"/>
                <a:ea typeface="Courier New" panose="02070309020205020404" pitchFamily="49" charset="0"/>
              </a:rPr>
              <a:t> thầy cô giáo; cố gắng học tập, rèn luyện, khuyến khích người</a:t>
            </a:r>
          </a:p>
          <a:p>
            <a:endParaRPr lang="nl-NL" sz="3200" dirty="0">
              <a:solidFill>
                <a:srgbClr val="000000"/>
              </a:solidFill>
              <a:latin typeface="Times New Roman" panose="02020603050405020304" pitchFamily="18" charset="0"/>
              <a:ea typeface="Courier New" panose="02070309020205020404" pitchFamily="49" charset="0"/>
            </a:endParaRPr>
          </a:p>
          <a:p>
            <a:r>
              <a:rPr lang="nl-NL" sz="3200" dirty="0">
                <a:solidFill>
                  <a:srgbClr val="000000"/>
                </a:solidFill>
                <a:effectLst/>
                <a:latin typeface="Times New Roman" panose="02020603050405020304" pitchFamily="18" charset="0"/>
                <a:ea typeface="Courier New" panose="02070309020205020404" pitchFamily="49" charset="0"/>
              </a:rPr>
              <a:t> khác</a:t>
            </a:r>
            <a:endParaRPr lang="en-US" sz="3200" dirty="0"/>
          </a:p>
        </p:txBody>
      </p:sp>
    </p:spTree>
    <p:extLst>
      <p:ext uri="{BB962C8B-B14F-4D97-AF65-F5344CB8AC3E}">
        <p14:creationId xmlns:p14="http://schemas.microsoft.com/office/powerpoint/2010/main" val="2722026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2A9C16E-6900-8003-3B3F-21EF6A20F6A8}"/>
              </a:ext>
            </a:extLst>
          </p:cNvPr>
          <p:cNvSpPr txBox="1"/>
          <p:nvPr/>
        </p:nvSpPr>
        <p:spPr>
          <a:xfrm>
            <a:off x="1022429" y="713717"/>
            <a:ext cx="10448081" cy="1754326"/>
          </a:xfrm>
          <a:prstGeom prst="rect">
            <a:avLst/>
          </a:prstGeom>
          <a:noFill/>
        </p:spPr>
        <p:txBody>
          <a:bodyPr wrap="square">
            <a:spAutoFit/>
          </a:bodyPr>
          <a:lstStyle/>
          <a:p>
            <a:r>
              <a:rPr lang="vi-VN" sz="3600" b="1"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Câu </a:t>
            </a:r>
            <a:r>
              <a:rPr lang="en-US" sz="3600" b="1"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en-US" sz="3600" b="1" dirty="0">
                <a:solidFill>
                  <a:srgbClr val="0000FF"/>
                </a:solidFill>
                <a:latin typeface="Times New Roman" panose="02020603050405020304" pitchFamily="18" charset="0"/>
                <a:ea typeface="Courier New" panose="02070309020205020404" pitchFamily="49" charset="0"/>
                <a:cs typeface="Times New Roman" panose="02020603050405020304" pitchFamily="18" charset="0"/>
              </a:rPr>
              <a:t>: ( 3 đ) </a:t>
            </a:r>
            <a:r>
              <a:rPr lang="vi-VN" sz="3600" dirty="0">
                <a:solidFill>
                  <a:srgbClr val="0000FF"/>
                </a:solidFill>
                <a:effectLst/>
                <a:latin typeface="+mj-lt"/>
                <a:ea typeface="Courier New" panose="02070309020205020404" pitchFamily="49" charset="0"/>
              </a:rPr>
              <a:t>Bằng kiến thức của mình, em hãy giải thích tại sao bảo vệ môi trường và tài nguyên thiên nhiên là vấn đề bức xúc toàn cầu hiện nay?</a:t>
            </a:r>
            <a:endParaRPr lang="en-US" sz="3600" dirty="0">
              <a:latin typeface="+mj-lt"/>
            </a:endParaRPr>
          </a:p>
        </p:txBody>
      </p:sp>
    </p:spTree>
    <p:extLst>
      <p:ext uri="{BB962C8B-B14F-4D97-AF65-F5344CB8AC3E}">
        <p14:creationId xmlns:p14="http://schemas.microsoft.com/office/powerpoint/2010/main" val="2774575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2CDE904-E3BB-E914-7B9B-0C2C570A0125}"/>
              </a:ext>
            </a:extLst>
          </p:cNvPr>
          <p:cNvSpPr txBox="1"/>
          <p:nvPr/>
        </p:nvSpPr>
        <p:spPr>
          <a:xfrm>
            <a:off x="395468" y="164427"/>
            <a:ext cx="10752881" cy="7226465"/>
          </a:xfrm>
          <a:prstGeom prst="rect">
            <a:avLst/>
          </a:prstGeom>
          <a:noFill/>
        </p:spPr>
        <p:txBody>
          <a:bodyPr wrap="square">
            <a:spAutoFit/>
          </a:bodyPr>
          <a:lstStyle/>
          <a:p>
            <a:pPr indent="457200">
              <a:lnSpc>
                <a:spcPts val="1700"/>
              </a:lnSpc>
              <a:spcBef>
                <a:spcPts val="600"/>
              </a:spcBef>
              <a:spcAft>
                <a:spcPts val="300"/>
              </a:spcAft>
            </a:pPr>
            <a:r>
              <a:rPr lang="en-US" sz="2400" b="1" i="1"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( 1đ) </a:t>
            </a:r>
            <a:r>
              <a:rPr lang="vi-VN" sz="24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Như chúng ta đã biết, môi trường là toàn bộ các điều kiện tự nhiên bao quanh con</a:t>
            </a:r>
            <a:endParaRPr lang="en-US" sz="24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endParaRPr>
          </a:p>
          <a:p>
            <a:pPr indent="457200">
              <a:lnSpc>
                <a:spcPts val="1700"/>
              </a:lnSpc>
              <a:spcBef>
                <a:spcPts val="600"/>
              </a:spcBef>
              <a:spcAft>
                <a:spcPts val="300"/>
              </a:spcAft>
            </a:pPr>
            <a:endParaRPr lang="en-US" sz="24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endParaRPr>
          </a:p>
          <a:p>
            <a:pPr indent="457200">
              <a:lnSpc>
                <a:spcPts val="1700"/>
              </a:lnSpc>
              <a:spcBef>
                <a:spcPts val="600"/>
              </a:spcBef>
              <a:spcAft>
                <a:spcPts val="300"/>
              </a:spcAft>
            </a:pPr>
            <a:r>
              <a:rPr lang="vi-VN" sz="24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 người tác động đến đời sống, sự tồn tại và phát triển của con người và thiên nhiên.</a:t>
            </a:r>
            <a:endParaRPr lang="en-US" sz="24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endParaRPr>
          </a:p>
          <a:p>
            <a:pPr indent="457200">
              <a:lnSpc>
                <a:spcPts val="1700"/>
              </a:lnSpc>
              <a:spcBef>
                <a:spcPts val="600"/>
              </a:spcBef>
              <a:spcAft>
                <a:spcPts val="300"/>
              </a:spcAft>
            </a:pPr>
            <a:endParaRPr lang="en-US" sz="24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endParaRPr>
          </a:p>
          <a:p>
            <a:pPr indent="457200">
              <a:lnSpc>
                <a:spcPts val="1700"/>
              </a:lnSpc>
              <a:spcBef>
                <a:spcPts val="600"/>
              </a:spcBef>
              <a:spcAft>
                <a:spcPts val="300"/>
              </a:spcAft>
            </a:pPr>
            <a:r>
              <a:rPr lang="vi-VN" sz="24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 Còn tài nguyên thiên nhiên là những của cải vật chất sẵn có trong tự nhiên mà con</a:t>
            </a:r>
            <a:endParaRPr lang="en-US" sz="24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endParaRPr>
          </a:p>
          <a:p>
            <a:pPr indent="457200">
              <a:lnSpc>
                <a:spcPts val="1700"/>
              </a:lnSpc>
              <a:spcBef>
                <a:spcPts val="600"/>
              </a:spcBef>
              <a:spcAft>
                <a:spcPts val="300"/>
              </a:spcAft>
            </a:pPr>
            <a:endParaRPr lang="en-US" sz="24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endParaRPr>
          </a:p>
          <a:p>
            <a:pPr indent="457200">
              <a:lnSpc>
                <a:spcPts val="1700"/>
              </a:lnSpc>
              <a:spcBef>
                <a:spcPts val="600"/>
              </a:spcBef>
              <a:spcAft>
                <a:spcPts val="300"/>
              </a:spcAft>
            </a:pPr>
            <a:r>
              <a:rPr lang="vi-VN" sz="24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 người có thể khai thác, chế biến sử dụng phục vụ cuộc sống con người.</a:t>
            </a:r>
            <a:endParaRPr lang="en-US" sz="24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endParaRPr>
          </a:p>
          <a:p>
            <a:pPr indent="457200">
              <a:lnSpc>
                <a:spcPts val="1700"/>
              </a:lnSpc>
              <a:spcBef>
                <a:spcPts val="600"/>
              </a:spcBef>
              <a:spcAft>
                <a:spcPts val="300"/>
              </a:spcAft>
            </a:pP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nSpc>
                <a:spcPts val="1700"/>
              </a:lnSpc>
              <a:spcBef>
                <a:spcPts val="600"/>
              </a:spcBef>
              <a:spcAft>
                <a:spcPts val="300"/>
              </a:spcAft>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trọng</a:t>
            </a:r>
            <a:endPar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700"/>
              </a:lnSpc>
              <a:spcBef>
                <a:spcPts val="600"/>
              </a:spcBef>
              <a:spcAft>
                <a:spcPts val="300"/>
              </a:spcAft>
            </a:pPr>
            <a:endPar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700"/>
              </a:lnSpc>
              <a:spcBef>
                <a:spcPts val="600"/>
              </a:spcBef>
              <a:spcAft>
                <a:spcPts val="300"/>
              </a:spcAft>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1700"/>
              </a:lnSpc>
              <a:spcBef>
                <a:spcPts val="600"/>
              </a:spcBef>
              <a:spcAft>
                <a:spcPts val="300"/>
              </a:spcAft>
            </a:pPr>
            <a:endPar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700"/>
              </a:lnSpc>
              <a:spcBef>
                <a:spcPts val="600"/>
              </a:spcBef>
              <a:spcAft>
                <a:spcPts val="300"/>
              </a:spcAft>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sở</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hoá</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700"/>
              </a:lnSpc>
              <a:spcBef>
                <a:spcPts val="600"/>
              </a:spcBef>
              <a:spcAft>
                <a:spcPts val="300"/>
              </a:spcAft>
            </a:pPr>
            <a:endPar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700"/>
              </a:lnSpc>
              <a:spcBef>
                <a:spcPts val="600"/>
              </a:spcBef>
              <a:spcAft>
                <a:spcPts val="300"/>
              </a:spcAft>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tiện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tuệ</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1700"/>
              </a:lnSpc>
              <a:spcBef>
                <a:spcPts val="600"/>
              </a:spcBef>
              <a:spcAft>
                <a:spcPts val="300"/>
              </a:spcAft>
            </a:pPr>
            <a:endParaRPr lang="en-US" sz="24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endParaRPr>
          </a:p>
          <a:p>
            <a:pPr>
              <a:lnSpc>
                <a:spcPts val="1700"/>
              </a:lnSpc>
              <a:spcBef>
                <a:spcPts val="600"/>
              </a:spcBef>
              <a:spcAft>
                <a:spcPts val="300"/>
              </a:spcAft>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sạch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cân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cho</a:t>
            </a:r>
            <a:endPar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700"/>
              </a:lnSpc>
              <a:spcBef>
                <a:spcPts val="600"/>
              </a:spcBef>
              <a:spcAft>
                <a:spcPts val="300"/>
              </a:spcAft>
            </a:pPr>
            <a:endPar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700"/>
              </a:lnSpc>
              <a:spcBef>
                <a:spcPts val="600"/>
              </a:spcBef>
              <a:spcAft>
                <a:spcPts val="300"/>
              </a:spcAft>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hoá</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endParaRPr>
          </a:p>
          <a:p>
            <a:pPr indent="457200">
              <a:lnSpc>
                <a:spcPts val="1700"/>
              </a:lnSpc>
              <a:spcBef>
                <a:spcPts val="600"/>
              </a:spcBef>
              <a:spcAft>
                <a:spcPts val="300"/>
              </a:spcAft>
            </a:pPr>
            <a:endPar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ts val="1700"/>
              </a:lnSpc>
              <a:spcBef>
                <a:spcPts val="600"/>
              </a:spcBef>
              <a:spcAft>
                <a:spcPts val="300"/>
              </a:spcAft>
            </a:pPr>
            <a:endParaRPr lang="en-US" sz="28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4277696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2CDE904-E3BB-E914-7B9B-0C2C570A0125}"/>
              </a:ext>
            </a:extLst>
          </p:cNvPr>
          <p:cNvSpPr txBox="1"/>
          <p:nvPr/>
        </p:nvSpPr>
        <p:spPr>
          <a:xfrm>
            <a:off x="719559" y="650563"/>
            <a:ext cx="10752881" cy="3892219"/>
          </a:xfrm>
          <a:prstGeom prst="rect">
            <a:avLst/>
          </a:prstGeom>
          <a:noFill/>
        </p:spPr>
        <p:txBody>
          <a:bodyPr wrap="square">
            <a:spAutoFit/>
          </a:bodyPr>
          <a:lstStyle/>
          <a:p>
            <a:pPr indent="457200" algn="just">
              <a:lnSpc>
                <a:spcPts val="1700"/>
              </a:lnSpc>
              <a:spcBef>
                <a:spcPts val="600"/>
              </a:spcBef>
              <a:spcAft>
                <a:spcPts val="300"/>
              </a:spcAft>
            </a:pPr>
            <a:r>
              <a:rPr lang="en-US" sz="2800" b="1" i="1"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(1 đ)</a:t>
            </a:r>
            <a:r>
              <a:rPr lang="en-US" sz="2800" b="1"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đang</a:t>
            </a:r>
            <a:endPar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ts val="1700"/>
              </a:lnSpc>
              <a:spcBef>
                <a:spcPts val="600"/>
              </a:spcBef>
              <a:spcAft>
                <a:spcPts val="300"/>
              </a:spcAft>
            </a:pPr>
            <a:endParaRPr lang="en-US" sz="28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ts val="1700"/>
              </a:lnSpc>
              <a:spcBef>
                <a:spcPts val="600"/>
              </a:spcBef>
              <a:spcAft>
                <a:spcPts val="300"/>
              </a:spcAft>
            </a:pP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đe</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doạ</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thải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xí</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ty, vv.</a:t>
            </a:r>
          </a:p>
          <a:p>
            <a:pPr indent="457200" algn="just">
              <a:lnSpc>
                <a:spcPts val="1700"/>
              </a:lnSpc>
              <a:spcBef>
                <a:spcPts val="600"/>
              </a:spcBef>
              <a:spcAft>
                <a:spcPts val="300"/>
              </a:spcAft>
            </a:pPr>
            <a:endParaRPr lang="en-US" sz="28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ts val="1700"/>
              </a:lnSpc>
              <a:spcBef>
                <a:spcPts val="600"/>
              </a:spcBef>
              <a:spcAft>
                <a:spcPts val="300"/>
              </a:spcAft>
            </a:pP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môi</a:t>
            </a:r>
            <a:endPar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ts val="1700"/>
              </a:lnSpc>
              <a:spcBef>
                <a:spcPts val="600"/>
              </a:spcBef>
              <a:spcAft>
                <a:spcPts val="300"/>
              </a:spcAft>
            </a:pPr>
            <a:endParaRPr lang="en-US" sz="28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ts val="1700"/>
              </a:lnSpc>
              <a:spcBef>
                <a:spcPts val="600"/>
              </a:spcBef>
              <a:spcAft>
                <a:spcPts val="300"/>
              </a:spcAft>
            </a:pP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ô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nhiễm</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nặng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nề</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cạn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kiệt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tai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lũ</a:t>
            </a:r>
            <a:endPar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ts val="1700"/>
              </a:lnSpc>
              <a:spcBef>
                <a:spcPts val="600"/>
              </a:spcBef>
              <a:spcAft>
                <a:spcPts val="300"/>
              </a:spcAft>
            </a:pPr>
            <a:endParaRPr lang="en-US" sz="28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ts val="1700"/>
              </a:lnSpc>
              <a:spcBef>
                <a:spcPts val="600"/>
              </a:spcBef>
              <a:spcAft>
                <a:spcPts val="300"/>
              </a:spcAft>
            </a:pP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lụt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xuyên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nguyên</a:t>
            </a:r>
            <a:endPar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ts val="1700"/>
              </a:lnSpc>
              <a:spcBef>
                <a:spcPts val="600"/>
              </a:spcBef>
              <a:spcAft>
                <a:spcPts val="300"/>
              </a:spcAft>
            </a:pPr>
            <a:endParaRPr lang="en-US" sz="28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ts val="1700"/>
              </a:lnSpc>
              <a:spcBef>
                <a:spcPts val="600"/>
              </a:spcBef>
              <a:spcAft>
                <a:spcPts val="300"/>
              </a:spcAft>
            </a:pP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3476727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4A6C25D-8AF8-4BD3-1E2B-6C72ED02D897}"/>
              </a:ext>
            </a:extLst>
          </p:cNvPr>
          <p:cNvSpPr txBox="1"/>
          <p:nvPr/>
        </p:nvSpPr>
        <p:spPr>
          <a:xfrm>
            <a:off x="520861" y="576230"/>
            <a:ext cx="11076972" cy="4547079"/>
          </a:xfrm>
          <a:prstGeom prst="rect">
            <a:avLst/>
          </a:prstGeom>
          <a:noFill/>
        </p:spPr>
        <p:txBody>
          <a:bodyPr wrap="square">
            <a:spAutoFit/>
          </a:bodyPr>
          <a:lstStyle/>
          <a:p>
            <a:pPr indent="457200">
              <a:lnSpc>
                <a:spcPts val="1700"/>
              </a:lnSpc>
              <a:spcBef>
                <a:spcPts val="600"/>
              </a:spcBef>
              <a:spcAft>
                <a:spcPts val="300"/>
              </a:spcAft>
            </a:pPr>
            <a:r>
              <a:rPr lang="en-US" sz="2400" b="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(1 đ) </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p>
          <a:p>
            <a:pPr indent="457200">
              <a:lnSpc>
                <a:spcPts val="1700"/>
              </a:lnSpc>
              <a:spcBef>
                <a:spcPts val="600"/>
              </a:spcBef>
              <a:spcAft>
                <a:spcPts val="300"/>
              </a:spcAft>
            </a:pPr>
            <a:endParaRPr lang="en-US" sz="24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endParaRPr>
          </a:p>
          <a:p>
            <a:pPr marL="285750" indent="-285750">
              <a:lnSpc>
                <a:spcPts val="1700"/>
              </a:lnSpc>
              <a:spcBef>
                <a:spcPts val="600"/>
              </a:spcBef>
              <a:spcAft>
                <a:spcPts val="300"/>
              </a:spcAft>
              <a:buFontTx/>
              <a:buChar char="-"/>
            </a:pP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sạch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lnSpc>
                <a:spcPts val="1700"/>
              </a:lnSpc>
              <a:spcBef>
                <a:spcPts val="600"/>
              </a:spcBef>
              <a:spcAft>
                <a:spcPts val="300"/>
              </a:spcAft>
              <a:buFontTx/>
              <a:buChar char="-"/>
            </a:pPr>
            <a:endParaRPr lang="en-US" sz="24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endParaRPr>
          </a:p>
          <a:p>
            <a:pPr marL="285750" indent="-285750">
              <a:lnSpc>
                <a:spcPts val="1700"/>
              </a:lnSpc>
              <a:spcBef>
                <a:spcPts val="600"/>
              </a:spcBef>
              <a:spcAft>
                <a:spcPts val="300"/>
              </a:spcAft>
              <a:buFontTx/>
              <a:buChar char="-"/>
            </a:pP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lnSpc>
                <a:spcPts val="1700"/>
              </a:lnSpc>
              <a:spcBef>
                <a:spcPts val="600"/>
              </a:spcBef>
              <a:spcAft>
                <a:spcPts val="300"/>
              </a:spcAft>
              <a:buFontTx/>
              <a:buChar char="-"/>
            </a:pPr>
            <a:endPar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ts val="1700"/>
              </a:lnSpc>
              <a:spcBef>
                <a:spcPts val="600"/>
              </a:spcBef>
              <a:spcAft>
                <a:spcPts val="300"/>
              </a:spcAft>
              <a:buFontTx/>
              <a:buChar char="-"/>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trồng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bảo</a:t>
            </a:r>
            <a:endPar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ts val="1700"/>
              </a:lnSpc>
              <a:spcBef>
                <a:spcPts val="600"/>
              </a:spcBef>
              <a:spcAft>
                <a:spcPts val="300"/>
              </a:spcAft>
              <a:buFontTx/>
              <a:buChar char="-"/>
            </a:pPr>
            <a:endPar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700"/>
              </a:lnSpc>
              <a:spcBef>
                <a:spcPts val="600"/>
              </a:spcBef>
              <a:spcAft>
                <a:spcPts val="300"/>
              </a:spcAft>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thuỷ</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hải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1700"/>
              </a:lnSpc>
              <a:spcBef>
                <a:spcPts val="600"/>
              </a:spcBef>
              <a:spcAft>
                <a:spcPts val="300"/>
              </a:spcAft>
            </a:pPr>
            <a:endPar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ts val="1700"/>
              </a:lnSpc>
              <a:spcBef>
                <a:spcPts val="600"/>
              </a:spcBef>
              <a:spcAft>
                <a:spcPts val="300"/>
              </a:spcAft>
              <a:buFontTx/>
              <a:buChar char="-"/>
            </a:pP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Tuyên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trường</a:t>
            </a:r>
            <a:endPar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700"/>
              </a:lnSpc>
              <a:spcBef>
                <a:spcPts val="600"/>
              </a:spcBef>
              <a:spcAft>
                <a:spcPts val="300"/>
              </a:spcAft>
            </a:pPr>
            <a:endPar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700"/>
              </a:lnSpc>
              <a:spcBef>
                <a:spcPts val="600"/>
              </a:spcBef>
              <a:spcAft>
                <a:spcPts val="300"/>
              </a:spcAft>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1565420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3A770ED-1229-562F-2021-28F066654D2F}"/>
              </a:ext>
            </a:extLst>
          </p:cNvPr>
          <p:cNvSpPr txBox="1"/>
          <p:nvPr/>
        </p:nvSpPr>
        <p:spPr>
          <a:xfrm>
            <a:off x="460576" y="342497"/>
            <a:ext cx="10831010" cy="5240858"/>
          </a:xfrm>
          <a:prstGeom prst="rect">
            <a:avLst/>
          </a:prstGeom>
          <a:noFill/>
        </p:spPr>
        <p:txBody>
          <a:bodyPr wrap="square">
            <a:spAutoFit/>
          </a:bodyPr>
          <a:lstStyle/>
          <a:p>
            <a:pPr algn="just">
              <a:lnSpc>
                <a:spcPts val="1700"/>
              </a:lnSpc>
              <a:spcBef>
                <a:spcPts val="600"/>
              </a:spcBef>
              <a:spcAft>
                <a:spcPts val="300"/>
              </a:spcAft>
            </a:pPr>
            <a:r>
              <a:rPr lang="nl-NL" sz="28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 3 (3 đ): </a:t>
            </a:r>
            <a:r>
              <a:rPr lang="nl-NL" sz="28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Tình huống: Trong giờ học môn GDCD, khi trao đổi về nội</a:t>
            </a:r>
          </a:p>
          <a:p>
            <a:pPr algn="just">
              <a:lnSpc>
                <a:spcPts val="1700"/>
              </a:lnSpc>
              <a:spcBef>
                <a:spcPts val="600"/>
              </a:spcBef>
              <a:spcAft>
                <a:spcPts val="300"/>
              </a:spcAft>
            </a:pPr>
            <a:r>
              <a:rPr lang="nl-NL" sz="28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dung</a:t>
            </a:r>
          </a:p>
          <a:p>
            <a:pPr algn="just">
              <a:lnSpc>
                <a:spcPts val="1700"/>
              </a:lnSpc>
              <a:spcBef>
                <a:spcPts val="600"/>
              </a:spcBef>
              <a:spcAft>
                <a:spcPts val="300"/>
              </a:spcAft>
            </a:pPr>
            <a:endParaRPr lang="nl-NL" sz="28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700"/>
              </a:lnSpc>
              <a:spcBef>
                <a:spcPts val="600"/>
              </a:spcBef>
              <a:spcAft>
                <a:spcPts val="300"/>
              </a:spcAft>
            </a:pPr>
            <a:r>
              <a:rPr lang="nl-NL" sz="28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800" i="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“Phòng ngừa tai nạn vũ khí, cháy nổ và chất độc hại”</a:t>
            </a:r>
            <a:r>
              <a:rPr lang="nl-NL" sz="28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thầy giáo hỏi học</a:t>
            </a:r>
          </a:p>
          <a:p>
            <a:pPr algn="just">
              <a:lnSpc>
                <a:spcPts val="1700"/>
              </a:lnSpc>
              <a:spcBef>
                <a:spcPts val="600"/>
              </a:spcBef>
              <a:spcAft>
                <a:spcPts val="300"/>
              </a:spcAft>
            </a:pPr>
            <a:endParaRPr lang="nl-NL" sz="28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700"/>
              </a:lnSpc>
              <a:spcBef>
                <a:spcPts val="600"/>
              </a:spcBef>
              <a:spcAft>
                <a:spcPts val="300"/>
              </a:spcAft>
            </a:pPr>
            <a:r>
              <a:rPr lang="nl-NL" sz="28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sinh: Hiện nay một số địa phương ở nước ta vẫn còn tình trạng buôn bán</a:t>
            </a:r>
          </a:p>
          <a:p>
            <a:pPr algn="just">
              <a:lnSpc>
                <a:spcPts val="1700"/>
              </a:lnSpc>
              <a:spcBef>
                <a:spcPts val="600"/>
              </a:spcBef>
              <a:spcAft>
                <a:spcPts val="300"/>
              </a:spcAft>
            </a:pPr>
            <a:endParaRPr lang="nl-NL" sz="28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700"/>
              </a:lnSpc>
              <a:spcBef>
                <a:spcPts val="600"/>
              </a:spcBef>
              <a:spcAft>
                <a:spcPts val="300"/>
              </a:spcAft>
            </a:pPr>
            <a:r>
              <a:rPr lang="nl-NL" sz="28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pháo nổ và sử dụng chất độc hại chế biến thực phẩm. Theo em hiện tượng</a:t>
            </a:r>
          </a:p>
          <a:p>
            <a:pPr algn="just">
              <a:lnSpc>
                <a:spcPts val="1700"/>
              </a:lnSpc>
              <a:spcBef>
                <a:spcPts val="600"/>
              </a:spcBef>
              <a:spcAft>
                <a:spcPts val="300"/>
              </a:spcAft>
            </a:pPr>
            <a:endParaRPr lang="nl-NL" sz="28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700"/>
              </a:lnSpc>
              <a:spcBef>
                <a:spcPts val="600"/>
              </a:spcBef>
              <a:spcAft>
                <a:spcPts val="300"/>
              </a:spcAft>
            </a:pPr>
            <a:r>
              <a:rPr lang="nl-NL" sz="28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đó có đáng lo ngại không? Vì sao?</a:t>
            </a:r>
          </a:p>
          <a:p>
            <a:pPr algn="just">
              <a:lnSpc>
                <a:spcPts val="1700"/>
              </a:lnSpc>
              <a:spcBef>
                <a:spcPts val="600"/>
              </a:spcBef>
              <a:spcAft>
                <a:spcPts val="300"/>
              </a:spcAft>
            </a:pPr>
            <a:endParaRPr lang="nl-NL" sz="28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1700"/>
              </a:lnSpc>
              <a:spcBef>
                <a:spcPts val="600"/>
              </a:spcBef>
              <a:spcAft>
                <a:spcPts val="300"/>
              </a:spcAft>
            </a:pPr>
            <a:r>
              <a:rPr lang="nl-NL" sz="28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 Em hãy trả lời câu hỏi của thầy giáo?</a:t>
            </a:r>
          </a:p>
          <a:p>
            <a:pPr>
              <a:lnSpc>
                <a:spcPts val="1700"/>
              </a:lnSpc>
              <a:spcBef>
                <a:spcPts val="600"/>
              </a:spcBef>
              <a:spcAft>
                <a:spcPts val="300"/>
              </a:spcAft>
            </a:pPr>
            <a:endParaRPr lang="en-US" sz="28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nl-NL" sz="28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b. Nêu hiểu biết của em về phòng ngừa tai nạn vũ khí, cháy nổ và chất độc hại?</a:t>
            </a:r>
            <a:endParaRPr lang="en-US" sz="2800"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9576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7A148CF-8D9B-E922-AC77-A29B2851C2F9}"/>
              </a:ext>
            </a:extLst>
          </p:cNvPr>
          <p:cNvSpPr txBox="1"/>
          <p:nvPr/>
        </p:nvSpPr>
        <p:spPr>
          <a:xfrm>
            <a:off x="1076445" y="536499"/>
            <a:ext cx="10243595" cy="3328796"/>
          </a:xfrm>
          <a:prstGeom prst="rect">
            <a:avLst/>
          </a:prstGeom>
          <a:noFill/>
        </p:spPr>
        <p:txBody>
          <a:bodyPr wrap="square">
            <a:spAutoFit/>
          </a:bodyPr>
          <a:lstStyle/>
          <a:p>
            <a:pPr indent="457200">
              <a:lnSpc>
                <a:spcPts val="1700"/>
              </a:lnSpc>
              <a:spcBef>
                <a:spcPts val="600"/>
              </a:spcBef>
              <a:spcAft>
                <a:spcPts val="300"/>
              </a:spcAft>
            </a:pPr>
            <a:r>
              <a:rPr lang="nl-NL"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 Em sẽ trả lời câu hỏi của Thầy giáo như sau:</a:t>
            </a:r>
          </a:p>
          <a:p>
            <a:pPr indent="457200">
              <a:lnSpc>
                <a:spcPts val="1700"/>
              </a:lnSpc>
              <a:spcBef>
                <a:spcPts val="600"/>
              </a:spcBef>
              <a:spcAft>
                <a:spcPts val="300"/>
              </a:spcAft>
            </a:pP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indent="457200" algn="just">
              <a:lnSpc>
                <a:spcPts val="1700"/>
              </a:lnSpc>
              <a:spcBef>
                <a:spcPts val="600"/>
              </a:spcBef>
              <a:spcAft>
                <a:spcPts val="300"/>
              </a:spcAft>
            </a:pPr>
            <a:r>
              <a:rPr lang="nl-NL" sz="2400" b="1" i="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( 1 đ) </a:t>
            </a:r>
            <a:r>
              <a:rPr lang="nl-NL"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-Tình trạng buôn bán pháo nổ và sử dụng chất độc hại trong chế biến</a:t>
            </a:r>
          </a:p>
          <a:p>
            <a:pPr indent="457200" algn="just">
              <a:lnSpc>
                <a:spcPts val="1700"/>
              </a:lnSpc>
              <a:spcBef>
                <a:spcPts val="600"/>
              </a:spcBef>
              <a:spcAft>
                <a:spcPts val="300"/>
              </a:spcAft>
            </a:pPr>
            <a:r>
              <a:rPr lang="nl-NL"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thực  phẩm là hết sức lo ngại.</a:t>
            </a:r>
          </a:p>
          <a:p>
            <a:pPr indent="457200" algn="just">
              <a:lnSpc>
                <a:spcPts val="1700"/>
              </a:lnSpc>
              <a:spcBef>
                <a:spcPts val="600"/>
              </a:spcBef>
              <a:spcAft>
                <a:spcPts val="300"/>
              </a:spcAft>
            </a:pP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indent="457200" algn="just">
              <a:lnSpc>
                <a:spcPts val="1700"/>
              </a:lnSpc>
              <a:spcBef>
                <a:spcPts val="600"/>
              </a:spcBef>
              <a:spcAft>
                <a:spcPts val="300"/>
              </a:spcAft>
            </a:pPr>
            <a:r>
              <a:rPr lang="nl-NL"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Vì: Các tai nạn vũ khí cháy nổ và các chất độc hại đã gây tổn thất to lớn cả về</a:t>
            </a:r>
          </a:p>
          <a:p>
            <a:pPr indent="457200" algn="just">
              <a:lnSpc>
                <a:spcPts val="1700"/>
              </a:lnSpc>
              <a:spcBef>
                <a:spcPts val="600"/>
              </a:spcBef>
              <a:spcAft>
                <a:spcPts val="300"/>
              </a:spcAft>
            </a:pPr>
            <a:r>
              <a:rPr lang="nl-NL"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người và tài sản cho cá nhân, gia đình và xã hội.</a:t>
            </a:r>
          </a:p>
          <a:p>
            <a:pPr indent="457200" algn="just">
              <a:lnSpc>
                <a:spcPts val="1700"/>
              </a:lnSpc>
              <a:spcBef>
                <a:spcPts val="600"/>
              </a:spcBef>
              <a:spcAft>
                <a:spcPts val="300"/>
              </a:spcAft>
            </a:pP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nSpc>
                <a:spcPts val="1700"/>
              </a:lnSpc>
              <a:spcBef>
                <a:spcPts val="600"/>
              </a:spcBef>
              <a:spcAft>
                <a:spcPts val="300"/>
              </a:spcAft>
            </a:pPr>
            <a:r>
              <a:rPr lang="nl-NL"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Học sinh lấy dẫn chứng để làm rõ</a:t>
            </a: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nSpc>
                <a:spcPts val="1700"/>
              </a:lnSpc>
              <a:spcBef>
                <a:spcPts val="600"/>
              </a:spcBef>
              <a:spcAft>
                <a:spcPts val="300"/>
              </a:spcAft>
            </a:pP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986454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2FE33CA-9384-1401-B7C4-200405F6439A}"/>
              </a:ext>
            </a:extLst>
          </p:cNvPr>
          <p:cNvSpPr txBox="1"/>
          <p:nvPr/>
        </p:nvSpPr>
        <p:spPr>
          <a:xfrm>
            <a:off x="763928" y="396042"/>
            <a:ext cx="11111697" cy="4978286"/>
          </a:xfrm>
          <a:prstGeom prst="rect">
            <a:avLst/>
          </a:prstGeom>
          <a:noFill/>
        </p:spPr>
        <p:txBody>
          <a:bodyPr wrap="square">
            <a:spAutoFit/>
          </a:bodyPr>
          <a:lstStyle/>
          <a:p>
            <a:pPr>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b/ Hiểu biết của em về phòng  ngừa tai nạn vũ khí, cháy, nổ và chất độc</a:t>
            </a:r>
          </a:p>
          <a:p>
            <a:pPr>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hại </a:t>
            </a:r>
          </a:p>
          <a:p>
            <a:pPr marL="285750" indent="-285750" algn="just">
              <a:lnSpc>
                <a:spcPts val="1700"/>
              </a:lnSpc>
              <a:spcBef>
                <a:spcPts val="600"/>
              </a:spcBef>
              <a:spcAft>
                <a:spcPts val="300"/>
              </a:spcAft>
              <a:buFontTx/>
              <a:buChar char="-"/>
            </a:pPr>
            <a:r>
              <a:rPr lang="nl-NL" sz="2800" dirty="0" smtClean="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Ngày </a:t>
            </a: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nay con người luôn phải đối mặt với những thảm hoạ do vũ khí</a:t>
            </a:r>
          </a:p>
          <a:p>
            <a:pPr marL="285750" indent="-285750" algn="just">
              <a:lnSpc>
                <a:spcPts val="1700"/>
              </a:lnSpc>
              <a:spcBef>
                <a:spcPts val="600"/>
              </a:spcBef>
              <a:spcAft>
                <a:spcPts val="300"/>
              </a:spcAft>
              <a:buFontTx/>
              <a:buChar char="-"/>
            </a:pPr>
            <a:endPar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cháy nổ và chất độc hại gây ra gây hậu quả nghiêm trọng về mọi mặt</a:t>
            </a:r>
          </a:p>
          <a:p>
            <a:pPr algn="just">
              <a:lnSpc>
                <a:spcPts val="1700"/>
              </a:lnSpc>
              <a:spcBef>
                <a:spcPts val="600"/>
              </a:spcBef>
              <a:spcAft>
                <a:spcPts val="300"/>
              </a:spcAft>
            </a:pPr>
            <a:endPar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trong đời sống xã hội.</a:t>
            </a:r>
          </a:p>
          <a:p>
            <a:pPr marL="285750" indent="-285750" algn="just">
              <a:lnSpc>
                <a:spcPts val="1700"/>
              </a:lnSpc>
              <a:spcBef>
                <a:spcPts val="600"/>
              </a:spcBef>
              <a:spcAft>
                <a:spcPts val="300"/>
              </a:spcAft>
              <a:buFontTx/>
              <a:buChar char="-"/>
            </a:pPr>
            <a:endPar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Gây thiệt về tài sản</a:t>
            </a:r>
          </a:p>
          <a:p>
            <a:pPr algn="just">
              <a:lnSpc>
                <a:spcPts val="1700"/>
              </a:lnSpc>
              <a:spcBef>
                <a:spcPts val="600"/>
              </a:spcBef>
              <a:spcAft>
                <a:spcPts val="300"/>
              </a:spcAft>
            </a:pPr>
            <a:endPar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Gây thương tích, tàn phế, chết người</a:t>
            </a:r>
          </a:p>
          <a:p>
            <a:pPr algn="just">
              <a:lnSpc>
                <a:spcPts val="1700"/>
              </a:lnSpc>
              <a:spcBef>
                <a:spcPts val="600"/>
              </a:spcBef>
              <a:spcAft>
                <a:spcPts val="300"/>
              </a:spcAft>
            </a:pPr>
            <a:endPar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Gây mất trật tự an toàn xã hội</a:t>
            </a:r>
          </a:p>
          <a:p>
            <a:pPr algn="just">
              <a:lnSpc>
                <a:spcPts val="1700"/>
              </a:lnSpc>
              <a:spcBef>
                <a:spcPts val="600"/>
              </a:spcBef>
              <a:spcAft>
                <a:spcPts val="300"/>
              </a:spcAft>
            </a:pPr>
            <a:endPar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Gây ô nhiễm môi trường</a:t>
            </a:r>
            <a:endPar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1980990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966651" y="132917"/>
            <a:ext cx="480037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 2.THỰC TRẠNG</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084217" y="1018903"/>
            <a:ext cx="9810206" cy="4457182"/>
          </a:xfrm>
          <a:prstGeom prst="rect">
            <a:avLst/>
          </a:prstGeom>
        </p:spPr>
        <p:txBody>
          <a:bodyPr wrap="square">
            <a:spAutoFit/>
          </a:bodyPr>
          <a:lstStyle/>
          <a:p>
            <a:pPr eaLnBrk="0" fontAlgn="base" hangingPunct="0">
              <a:lnSpc>
                <a:spcPct val="125000"/>
              </a:lnSpc>
              <a:spcBef>
                <a:spcPct val="0"/>
              </a:spcBef>
              <a:spcAft>
                <a:spcPct val="0"/>
              </a:spcAft>
              <a:defRPr/>
            </a:pPr>
            <a:r>
              <a:rPr lang="en-US" sz="2400" b="1" dirty="0" smtClean="0">
                <a:solidFill>
                  <a:srgbClr val="FF0000"/>
                </a:solidFill>
                <a:latin typeface="Times New Roman" pitchFamily="18" charset="0"/>
                <a:ea typeface="Arial Unicode MS"/>
                <a:cs typeface="Times New Roman" pitchFamily="18" charset="0"/>
              </a:rPr>
              <a:t>2.1. </a:t>
            </a:r>
            <a:r>
              <a:rPr lang="en-US" sz="2400" b="1" dirty="0" err="1" smtClean="0">
                <a:solidFill>
                  <a:srgbClr val="FF0000"/>
                </a:solidFill>
                <a:latin typeface="Times New Roman" pitchFamily="18" charset="0"/>
                <a:ea typeface="Arial Unicode MS"/>
                <a:cs typeface="Times New Roman" pitchFamily="18" charset="0"/>
              </a:rPr>
              <a:t>Thuận</a:t>
            </a:r>
            <a:r>
              <a:rPr lang="en-US" sz="2400" b="1" dirty="0" smtClean="0">
                <a:solidFill>
                  <a:srgbClr val="FF0000"/>
                </a:solidFill>
                <a:latin typeface="Times New Roman" pitchFamily="18" charset="0"/>
                <a:ea typeface="Arial Unicode MS"/>
                <a:cs typeface="Times New Roman" pitchFamily="18" charset="0"/>
              </a:rPr>
              <a:t> </a:t>
            </a:r>
            <a:r>
              <a:rPr lang="en-US" sz="2400" b="1" dirty="0" err="1" smtClean="0">
                <a:solidFill>
                  <a:srgbClr val="FF0000"/>
                </a:solidFill>
                <a:latin typeface="Times New Roman" pitchFamily="18" charset="0"/>
                <a:ea typeface="Arial Unicode MS"/>
                <a:cs typeface="Times New Roman" pitchFamily="18" charset="0"/>
              </a:rPr>
              <a:t>lợi</a:t>
            </a:r>
            <a:r>
              <a:rPr lang="en-US" sz="2400" b="1" dirty="0" smtClean="0">
                <a:solidFill>
                  <a:srgbClr val="FF0000"/>
                </a:solidFill>
                <a:latin typeface="Times New Roman" pitchFamily="18" charset="0"/>
                <a:ea typeface="Arial Unicode MS"/>
                <a:cs typeface="Times New Roman" pitchFamily="18" charset="0"/>
              </a:rPr>
              <a:t>:</a:t>
            </a:r>
            <a:endParaRPr lang="en-US" sz="2400" b="1" dirty="0" smtClean="0">
              <a:solidFill>
                <a:srgbClr val="FF0000"/>
              </a:solidFill>
              <a:latin typeface="Times New Roman" pitchFamily="18" charset="0"/>
              <a:ea typeface="Arial Unicode MS"/>
              <a:cs typeface="Times New Roman" pitchFamily="18" charset="0"/>
            </a:endParaRPr>
          </a:p>
          <a:p>
            <a:pPr marL="342900" indent="-342900">
              <a:buFontTx/>
              <a:buChar char="-"/>
            </a:pPr>
            <a:r>
              <a:rPr lang="vi-VN" sz="2400" dirty="0" smtClean="0">
                <a:latin typeface="Times New Roman" pitchFamily="18" charset="0"/>
                <a:cs typeface="Times New Roman" pitchFamily="18" charset="0"/>
              </a:rPr>
              <a:t>Được sự chỉ đạo, quan tâm sâu sát và kịp thời của BGH. Nhà trường đã có những kế hoạch cụ thể và lâu dài cho công tác bồi dưỡng HSG.</a:t>
            </a:r>
          </a:p>
          <a:p>
            <a:pPr marL="342900" indent="-342900">
              <a:buFontTx/>
              <a:buChar char="-"/>
            </a:pPr>
            <a:r>
              <a:rPr lang="vi-VN" sz="2400" dirty="0" smtClean="0">
                <a:latin typeface="Times New Roman" pitchFamily="18" charset="0"/>
                <a:cs typeface="Times New Roman" pitchFamily="18" charset="0"/>
              </a:rPr>
              <a:t>Được sự quan tâm giúp đỡ cảu bạn bè đồng nghiệp và sự ủng hộ của phụ huynh học sinh</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chịu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bè</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hướng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dẫn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a:t>
            </a:r>
            <a:r>
              <a:rPr lang="en-US" sz="2400" dirty="0" smtClean="0">
                <a:latin typeface="Times New Roman" pitchFamily="18" charset="0"/>
                <a:cs typeface="Times New Roman" pitchFamily="18" charset="0"/>
              </a:rPr>
              <a:t>.</a:t>
            </a:r>
          </a:p>
          <a:p>
            <a:r>
              <a:rPr lang="vi-VN" sz="2400" dirty="0" smtClean="0">
                <a:latin typeface="Times New Roman" pitchFamily="18" charset="0"/>
                <a:cs typeface="Times New Roman" pitchFamily="18" charset="0"/>
              </a:rPr>
              <a:t>Học sinh chăm ngoan,có ý thức học tập.</a:t>
            </a:r>
          </a:p>
          <a:p>
            <a:pPr eaLnBrk="0" fontAlgn="base" hangingPunct="0">
              <a:lnSpc>
                <a:spcPct val="125000"/>
              </a:lnSpc>
              <a:spcBef>
                <a:spcPct val="0"/>
              </a:spcBef>
              <a:spcAft>
                <a:spcPct val="0"/>
              </a:spcAft>
              <a:defRPr/>
            </a:pPr>
            <a:endParaRPr lang="en-US" sz="2400" b="1" dirty="0" smtClean="0">
              <a:solidFill>
                <a:srgbClr val="0000FF"/>
              </a:solidFill>
              <a:latin typeface="Times New Roman" pitchFamily="18" charset="0"/>
              <a:ea typeface="Arial Unicode MS"/>
              <a:cs typeface="Times New Roman" pitchFamily="18" charset="0"/>
            </a:endParaRPr>
          </a:p>
          <a:p>
            <a:pPr eaLnBrk="0" fontAlgn="base" hangingPunct="0">
              <a:lnSpc>
                <a:spcPct val="125000"/>
              </a:lnSpc>
              <a:spcBef>
                <a:spcPct val="0"/>
              </a:spcBef>
              <a:spcAft>
                <a:spcPct val="0"/>
              </a:spcAft>
              <a:defRPr/>
            </a:pPr>
            <a:endParaRPr lang="en-US" sz="2531" b="1" dirty="0" smtClean="0">
              <a:solidFill>
                <a:srgbClr val="0000FF"/>
              </a:solidFill>
              <a:latin typeface="Times New Roman" pitchFamily="18" charset="0"/>
              <a:ea typeface="Arial Unicode MS"/>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Tree>
    <p:extLst>
      <p:ext uri="{BB962C8B-B14F-4D97-AF65-F5344CB8AC3E}">
        <p14:creationId xmlns:p14="http://schemas.microsoft.com/office/powerpoint/2010/main" val="5313434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8B0480A-81A6-BDD0-D49F-53DE0D94D15F}"/>
              </a:ext>
            </a:extLst>
          </p:cNvPr>
          <p:cNvSpPr txBox="1"/>
          <p:nvPr/>
        </p:nvSpPr>
        <p:spPr>
          <a:xfrm>
            <a:off x="555584" y="240974"/>
            <a:ext cx="10752881" cy="4311437"/>
          </a:xfrm>
          <a:prstGeom prst="rect">
            <a:avLst/>
          </a:prstGeom>
          <a:noFill/>
        </p:spPr>
        <p:txBody>
          <a:bodyPr wrap="square">
            <a:spAutoFit/>
          </a:bodyPr>
          <a:lstStyle/>
          <a:p>
            <a:pPr marL="342900" indent="-342900" algn="just">
              <a:lnSpc>
                <a:spcPts val="1700"/>
              </a:lnSpc>
              <a:spcBef>
                <a:spcPts val="600"/>
              </a:spcBef>
              <a:spcAft>
                <a:spcPts val="300"/>
              </a:spcAft>
              <a:buFontTx/>
              <a:buChar char="-"/>
            </a:pPr>
            <a:r>
              <a:rPr lang="nl-NL" sz="2400" dirty="0">
                <a:solidFill>
                  <a:srgbClr val="000000"/>
                </a:solidFill>
                <a:effectLst/>
                <a:latin typeface="Times New Roman" panose="02020603050405020304" pitchFamily="18" charset="0"/>
                <a:ea typeface="Courier New" panose="02070309020205020404" pitchFamily="49" charset="0"/>
              </a:rPr>
              <a:t>Nguyên nhân: Do hậu quả của chiến tranh, do sự thiếu hiểu biết của con người, sự</a:t>
            </a:r>
          </a:p>
          <a:p>
            <a:pPr marL="342900" indent="-342900" algn="just">
              <a:lnSpc>
                <a:spcPts val="1700"/>
              </a:lnSpc>
              <a:spcBef>
                <a:spcPts val="600"/>
              </a:spcBef>
              <a:spcAft>
                <a:spcPts val="300"/>
              </a:spcAft>
              <a:buFontTx/>
              <a:buChar char="-"/>
            </a:pPr>
            <a:r>
              <a:rPr lang="nl-NL" sz="2400" dirty="0" smtClean="0">
                <a:solidFill>
                  <a:srgbClr val="000000"/>
                </a:solidFill>
                <a:effectLst/>
                <a:latin typeface="Times New Roman" panose="02020603050405020304" pitchFamily="18" charset="0"/>
                <a:ea typeface="Courier New" panose="02070309020205020404" pitchFamily="49" charset="0"/>
              </a:rPr>
              <a:t> </a:t>
            </a:r>
            <a:r>
              <a:rPr lang="nl-NL" sz="2400" dirty="0">
                <a:solidFill>
                  <a:srgbClr val="000000"/>
                </a:solidFill>
                <a:effectLst/>
                <a:latin typeface="Times New Roman" panose="02020603050405020304" pitchFamily="18" charset="0"/>
                <a:ea typeface="Courier New" panose="02070309020205020404" pitchFamily="49" charset="0"/>
              </a:rPr>
              <a:t>thiếu ý thức chấp hành pháp luật, bất chấp pháp luật, vì lợi ích cá nhân, sự sơ suất,</a:t>
            </a:r>
          </a:p>
          <a:p>
            <a:pPr algn="just">
              <a:lnSpc>
                <a:spcPts val="1700"/>
              </a:lnSpc>
              <a:spcBef>
                <a:spcPts val="600"/>
              </a:spcBef>
              <a:spcAft>
                <a:spcPts val="300"/>
              </a:spcAft>
            </a:pPr>
            <a:r>
              <a:rPr lang="nl-NL" sz="2400" dirty="0" smtClean="0">
                <a:solidFill>
                  <a:srgbClr val="000000"/>
                </a:solidFill>
                <a:effectLst/>
                <a:latin typeface="Times New Roman" panose="02020603050405020304" pitchFamily="18" charset="0"/>
                <a:ea typeface="Courier New" panose="02070309020205020404" pitchFamily="49" charset="0"/>
              </a:rPr>
              <a:t> </a:t>
            </a:r>
            <a:r>
              <a:rPr lang="nl-NL" sz="2400" dirty="0">
                <a:solidFill>
                  <a:srgbClr val="000000"/>
                </a:solidFill>
                <a:effectLst/>
                <a:latin typeface="Times New Roman" panose="02020603050405020304" pitchFamily="18" charset="0"/>
                <a:ea typeface="Courier New" panose="02070309020205020404" pitchFamily="49" charset="0"/>
              </a:rPr>
              <a:t>bất cẩn của con người….</a:t>
            </a:r>
            <a:endParaRPr lang="en-US" sz="2400" dirty="0">
              <a:solidFill>
                <a:srgbClr val="000000"/>
              </a:solidFill>
              <a:effectLst/>
              <a:latin typeface="Courier New" panose="02070309020205020404" pitchFamily="49" charset="0"/>
              <a:ea typeface="Courier New" panose="02070309020205020404" pitchFamily="49" charset="0"/>
            </a:endParaRPr>
          </a:p>
          <a:p>
            <a:pPr marL="342900" indent="-342900" algn="just">
              <a:lnSpc>
                <a:spcPts val="1700"/>
              </a:lnSpc>
              <a:spcBef>
                <a:spcPts val="600"/>
              </a:spcBef>
              <a:spcAft>
                <a:spcPts val="300"/>
              </a:spcAft>
              <a:buFontTx/>
              <a:buChar char="-"/>
            </a:pPr>
            <a:r>
              <a:rPr lang="nl-NL" sz="2400" dirty="0">
                <a:solidFill>
                  <a:srgbClr val="000000"/>
                </a:solidFill>
                <a:effectLst/>
                <a:latin typeface="Times New Roman" panose="02020603050405020304" pitchFamily="18" charset="0"/>
                <a:ea typeface="Courier New" panose="02070309020205020404" pitchFamily="49" charset="0"/>
              </a:rPr>
              <a:t>Để phòng  ngừa tai nạn vũ khí, cháy, nổ và chất độc hại pháp luật nước ta quy định:</a:t>
            </a:r>
          </a:p>
          <a:p>
            <a:pPr algn="just">
              <a:lnSpc>
                <a:spcPts val="1700"/>
              </a:lnSpc>
              <a:spcBef>
                <a:spcPts val="600"/>
              </a:spcBef>
              <a:spcAft>
                <a:spcPts val="300"/>
              </a:spcAft>
            </a:pPr>
            <a:r>
              <a:rPr lang="nl-NL" sz="2400" dirty="0" smtClean="0">
                <a:solidFill>
                  <a:srgbClr val="000000"/>
                </a:solidFill>
                <a:effectLst/>
                <a:latin typeface="Times New Roman" panose="02020603050405020304" pitchFamily="18" charset="0"/>
                <a:ea typeface="Courier New" panose="02070309020205020404" pitchFamily="49" charset="0"/>
              </a:rPr>
              <a:t> </a:t>
            </a:r>
            <a:r>
              <a:rPr lang="nl-NL" sz="2400" dirty="0">
                <a:solidFill>
                  <a:srgbClr val="000000"/>
                </a:solidFill>
                <a:effectLst/>
                <a:latin typeface="Times New Roman" panose="02020603050405020304" pitchFamily="18" charset="0"/>
                <a:ea typeface="Courier New" panose="02070309020205020404" pitchFamily="49" charset="0"/>
              </a:rPr>
              <a:t>Cấm tàng trữ, vận chuyển, buôn bán, sử dụng trái phép các loại vũ khí, các chất nổ,</a:t>
            </a:r>
          </a:p>
          <a:p>
            <a:pPr algn="just">
              <a:lnSpc>
                <a:spcPts val="1700"/>
              </a:lnSpc>
              <a:spcBef>
                <a:spcPts val="600"/>
              </a:spcBef>
              <a:spcAft>
                <a:spcPts val="300"/>
              </a:spcAft>
            </a:pPr>
            <a:r>
              <a:rPr lang="nl-NL" sz="2400" dirty="0" smtClean="0">
                <a:solidFill>
                  <a:srgbClr val="000000"/>
                </a:solidFill>
                <a:effectLst/>
                <a:latin typeface="Times New Roman" panose="02020603050405020304" pitchFamily="18" charset="0"/>
                <a:ea typeface="Courier New" panose="02070309020205020404" pitchFamily="49" charset="0"/>
              </a:rPr>
              <a:t> </a:t>
            </a:r>
            <a:r>
              <a:rPr lang="nl-NL" sz="2400" dirty="0">
                <a:solidFill>
                  <a:srgbClr val="000000"/>
                </a:solidFill>
                <a:effectLst/>
                <a:latin typeface="Times New Roman" panose="02020603050405020304" pitchFamily="18" charset="0"/>
                <a:ea typeface="Courier New" panose="02070309020205020404" pitchFamily="49" charset="0"/>
              </a:rPr>
              <a:t>chất cháy, chất phóng xạ và chất độc hại.</a:t>
            </a:r>
            <a:endParaRPr lang="en-US" sz="2400" dirty="0">
              <a:solidFill>
                <a:srgbClr val="000000"/>
              </a:solidFill>
              <a:effectLst/>
              <a:latin typeface="Courier New" panose="02070309020205020404" pitchFamily="49" charset="0"/>
              <a:ea typeface="Courier New" panose="02070309020205020404" pitchFamily="49" charset="0"/>
            </a:endParaRPr>
          </a:p>
          <a:p>
            <a:pPr algn="just">
              <a:lnSpc>
                <a:spcPts val="1700"/>
              </a:lnSpc>
              <a:spcBef>
                <a:spcPts val="600"/>
              </a:spcBef>
              <a:spcAft>
                <a:spcPts val="300"/>
              </a:spcAft>
            </a:pPr>
            <a:r>
              <a:rPr lang="nl-NL" sz="2400" dirty="0">
                <a:solidFill>
                  <a:srgbClr val="000000"/>
                </a:solidFill>
                <a:effectLst/>
                <a:latin typeface="Times New Roman" panose="02020603050405020304" pitchFamily="18" charset="0"/>
                <a:ea typeface="Courier New" panose="02070309020205020404" pitchFamily="49" charset="0"/>
              </a:rPr>
              <a:t>+ Chỉ những cơ quan, tổ chức, cá nhân được Nhà nước giao nhiệm vụ và cho phép</a:t>
            </a:r>
          </a:p>
          <a:p>
            <a:pPr algn="just">
              <a:lnSpc>
                <a:spcPts val="1700"/>
              </a:lnSpc>
              <a:spcBef>
                <a:spcPts val="600"/>
              </a:spcBef>
              <a:spcAft>
                <a:spcPts val="300"/>
              </a:spcAft>
            </a:pPr>
            <a:r>
              <a:rPr lang="nl-NL" sz="2400" dirty="0" smtClean="0">
                <a:solidFill>
                  <a:srgbClr val="000000"/>
                </a:solidFill>
                <a:effectLst/>
                <a:latin typeface="Times New Roman" panose="02020603050405020304" pitchFamily="18" charset="0"/>
                <a:ea typeface="Courier New" panose="02070309020205020404" pitchFamily="49" charset="0"/>
              </a:rPr>
              <a:t> </a:t>
            </a:r>
            <a:r>
              <a:rPr lang="nl-NL" sz="2400" dirty="0">
                <a:solidFill>
                  <a:srgbClr val="000000"/>
                </a:solidFill>
                <a:effectLst/>
                <a:latin typeface="Times New Roman" panose="02020603050405020304" pitchFamily="18" charset="0"/>
                <a:ea typeface="Courier New" panose="02070309020205020404" pitchFamily="49" charset="0"/>
              </a:rPr>
              <a:t>mới được giữ, chuyên chở và  sử dụng vũ khí, chất nổ, chất cháy, chất phóng xạ và</a:t>
            </a:r>
          </a:p>
          <a:p>
            <a:pPr algn="just">
              <a:lnSpc>
                <a:spcPts val="1700"/>
              </a:lnSpc>
              <a:spcBef>
                <a:spcPts val="600"/>
              </a:spcBef>
              <a:spcAft>
                <a:spcPts val="300"/>
              </a:spcAft>
            </a:pPr>
            <a:r>
              <a:rPr lang="nl-NL" sz="2400" dirty="0" smtClean="0">
                <a:solidFill>
                  <a:srgbClr val="000000"/>
                </a:solidFill>
                <a:effectLst/>
                <a:latin typeface="Times New Roman" panose="02020603050405020304" pitchFamily="18" charset="0"/>
                <a:ea typeface="Courier New" panose="02070309020205020404" pitchFamily="49" charset="0"/>
              </a:rPr>
              <a:t> </a:t>
            </a:r>
            <a:r>
              <a:rPr lang="nl-NL" sz="2400" dirty="0">
                <a:solidFill>
                  <a:srgbClr val="000000"/>
                </a:solidFill>
                <a:effectLst/>
                <a:latin typeface="Times New Roman" panose="02020603050405020304" pitchFamily="18" charset="0"/>
                <a:ea typeface="Courier New" panose="02070309020205020404" pitchFamily="49" charset="0"/>
              </a:rPr>
              <a:t>chất độc hại.</a:t>
            </a:r>
            <a:endParaRPr lang="en-US" sz="2400" dirty="0">
              <a:solidFill>
                <a:srgbClr val="000000"/>
              </a:solidFill>
              <a:effectLst/>
              <a:latin typeface="Courier New" panose="02070309020205020404" pitchFamily="49" charset="0"/>
              <a:ea typeface="Courier New" panose="02070309020205020404" pitchFamily="49" charset="0"/>
            </a:endParaRPr>
          </a:p>
          <a:p>
            <a:pPr>
              <a:lnSpc>
                <a:spcPts val="1700"/>
              </a:lnSpc>
              <a:spcBef>
                <a:spcPts val="600"/>
              </a:spcBef>
              <a:spcAft>
                <a:spcPts val="300"/>
              </a:spcAft>
            </a:pPr>
            <a:r>
              <a:rPr lang="nl-NL" sz="2400" dirty="0">
                <a:solidFill>
                  <a:srgbClr val="000000"/>
                </a:solidFill>
                <a:effectLst/>
                <a:latin typeface="Times New Roman" panose="02020603050405020304" pitchFamily="18" charset="0"/>
                <a:ea typeface="Courier New" panose="02070309020205020404" pitchFamily="49" charset="0"/>
              </a:rPr>
              <a:t>+ Cơ quan, tổ chức, cá nhân có trách nhiệm bảo quản, chuyên chở và sử dụng vũ khí,</a:t>
            </a:r>
          </a:p>
          <a:p>
            <a:pPr>
              <a:lnSpc>
                <a:spcPts val="1700"/>
              </a:lnSpc>
              <a:spcBef>
                <a:spcPts val="600"/>
              </a:spcBef>
              <a:spcAft>
                <a:spcPts val="300"/>
              </a:spcAft>
            </a:pPr>
            <a:r>
              <a:rPr lang="nl-NL" sz="2400" dirty="0" smtClean="0">
                <a:solidFill>
                  <a:srgbClr val="000000"/>
                </a:solidFill>
                <a:effectLst/>
                <a:latin typeface="Times New Roman" panose="02020603050405020304" pitchFamily="18" charset="0"/>
                <a:ea typeface="Courier New" panose="02070309020205020404" pitchFamily="49" charset="0"/>
              </a:rPr>
              <a:t> </a:t>
            </a:r>
            <a:r>
              <a:rPr lang="nl-NL" sz="2400" dirty="0">
                <a:solidFill>
                  <a:srgbClr val="000000"/>
                </a:solidFill>
                <a:effectLst/>
                <a:latin typeface="Times New Roman" panose="02020603050405020304" pitchFamily="18" charset="0"/>
                <a:ea typeface="Courier New" panose="02070309020205020404" pitchFamily="49" charset="0"/>
              </a:rPr>
              <a:t>chất nổ, chất cháy, chất phóng xạ, chất độc hại phải được huấn luyện về chuyên môn,</a:t>
            </a:r>
          </a:p>
          <a:p>
            <a:pPr>
              <a:lnSpc>
                <a:spcPts val="1700"/>
              </a:lnSpc>
              <a:spcBef>
                <a:spcPts val="600"/>
              </a:spcBef>
              <a:spcAft>
                <a:spcPts val="300"/>
              </a:spcAft>
            </a:pPr>
            <a:r>
              <a:rPr lang="nl-NL" sz="2400" dirty="0" smtClean="0">
                <a:solidFill>
                  <a:srgbClr val="000000"/>
                </a:solidFill>
                <a:effectLst/>
                <a:latin typeface="Times New Roman" panose="02020603050405020304" pitchFamily="18" charset="0"/>
                <a:ea typeface="Courier New" panose="02070309020205020404" pitchFamily="49" charset="0"/>
              </a:rPr>
              <a:t> </a:t>
            </a:r>
            <a:r>
              <a:rPr lang="nl-NL" sz="2400" dirty="0">
                <a:solidFill>
                  <a:srgbClr val="000000"/>
                </a:solidFill>
                <a:effectLst/>
                <a:latin typeface="Times New Roman" panose="02020603050405020304" pitchFamily="18" charset="0"/>
                <a:ea typeface="Courier New" panose="02070309020205020404" pitchFamily="49" charset="0"/>
              </a:rPr>
              <a:t>có đủ phương tiện cần thiết và luôn tuân thủ quy định về an toàn.</a:t>
            </a:r>
          </a:p>
          <a:p>
            <a:pPr>
              <a:lnSpc>
                <a:spcPts val="1700"/>
              </a:lnSpc>
              <a:spcBef>
                <a:spcPts val="600"/>
              </a:spcBef>
              <a:spcAft>
                <a:spcPts val="300"/>
              </a:spcAft>
            </a:pPr>
            <a:endParaRPr lang="en-US" sz="24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3058655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6BA7F98-A0BE-7D45-E25C-ED663B720B2E}"/>
              </a:ext>
            </a:extLst>
          </p:cNvPr>
          <p:cNvSpPr txBox="1"/>
          <p:nvPr/>
        </p:nvSpPr>
        <p:spPr>
          <a:xfrm>
            <a:off x="509285" y="523014"/>
            <a:ext cx="10833904" cy="4015010"/>
          </a:xfrm>
          <a:prstGeom prst="rect">
            <a:avLst/>
          </a:prstGeom>
          <a:noFill/>
        </p:spPr>
        <p:txBody>
          <a:bodyPr wrap="square">
            <a:spAutoFit/>
          </a:bodyPr>
          <a:lstStyle/>
          <a:p>
            <a:pPr>
              <a:lnSpc>
                <a:spcPts val="1700"/>
              </a:lnSpc>
              <a:spcBef>
                <a:spcPts val="600"/>
              </a:spcBef>
              <a:spcAft>
                <a:spcPts val="300"/>
              </a:spcAft>
            </a:pPr>
            <a:r>
              <a:rPr lang="nl-NL" sz="2400" b="1" dirty="0">
                <a:solidFill>
                  <a:srgbClr val="000000"/>
                </a:solidFill>
                <a:effectLst/>
                <a:latin typeface="Times New Roman" panose="02020603050405020304" pitchFamily="18" charset="0"/>
                <a:ea typeface="Courier New" panose="02070309020205020404" pitchFamily="49" charset="0"/>
              </a:rPr>
              <a:t>* Trách nhiệm của công dân, học sinh:</a:t>
            </a:r>
            <a:endParaRPr lang="en-US" sz="2400" dirty="0">
              <a:solidFill>
                <a:srgbClr val="000000"/>
              </a:solidFill>
              <a:effectLst/>
              <a:latin typeface="Courier New" panose="02070309020205020404" pitchFamily="49" charset="0"/>
              <a:ea typeface="Courier New" panose="02070309020205020404" pitchFamily="49" charset="0"/>
            </a:endParaRPr>
          </a:p>
          <a:p>
            <a:pPr>
              <a:lnSpc>
                <a:spcPts val="1700"/>
              </a:lnSpc>
              <a:spcBef>
                <a:spcPts val="600"/>
              </a:spcBef>
              <a:spcAft>
                <a:spcPts val="300"/>
              </a:spcAft>
            </a:pPr>
            <a:r>
              <a:rPr lang="nl-NL" sz="2400" dirty="0">
                <a:solidFill>
                  <a:srgbClr val="000000"/>
                </a:solidFill>
                <a:effectLst/>
                <a:latin typeface="Times New Roman" panose="02020603050405020304" pitchFamily="18" charset="0"/>
                <a:ea typeface="Courier New" panose="02070309020205020404" pitchFamily="49" charset="0"/>
              </a:rPr>
              <a:t>+ Tự giác tìm hiểu và thực hiện nghiêm chỉnh các quy định về phòng ngừa tai nạn vũ</a:t>
            </a:r>
          </a:p>
          <a:p>
            <a:pPr>
              <a:lnSpc>
                <a:spcPts val="1700"/>
              </a:lnSpc>
              <a:spcBef>
                <a:spcPts val="600"/>
              </a:spcBef>
              <a:spcAft>
                <a:spcPts val="300"/>
              </a:spcAft>
            </a:pPr>
            <a:r>
              <a:rPr lang="nl-NL" sz="2400" dirty="0">
                <a:solidFill>
                  <a:srgbClr val="000000"/>
                </a:solidFill>
                <a:effectLst/>
                <a:latin typeface="Times New Roman" panose="02020603050405020304" pitchFamily="18" charset="0"/>
                <a:ea typeface="Courier New" panose="02070309020205020404" pitchFamily="49" charset="0"/>
              </a:rPr>
              <a:t> khí, cháy, nổ và các chất độc hại.</a:t>
            </a:r>
            <a:endParaRPr lang="en-US" sz="2400" dirty="0">
              <a:solidFill>
                <a:srgbClr val="000000"/>
              </a:solidFill>
              <a:effectLst/>
              <a:latin typeface="Courier New" panose="02070309020205020404" pitchFamily="49" charset="0"/>
              <a:ea typeface="Courier New" panose="02070309020205020404" pitchFamily="49" charset="0"/>
            </a:endParaRPr>
          </a:p>
          <a:p>
            <a:pPr>
              <a:lnSpc>
                <a:spcPts val="1700"/>
              </a:lnSpc>
              <a:spcBef>
                <a:spcPts val="600"/>
              </a:spcBef>
              <a:spcAft>
                <a:spcPts val="300"/>
              </a:spcAft>
            </a:pPr>
            <a:r>
              <a:rPr lang="nl-NL" sz="2400" dirty="0">
                <a:solidFill>
                  <a:srgbClr val="000000"/>
                </a:solidFill>
                <a:effectLst/>
                <a:latin typeface="Times New Roman" panose="02020603050405020304" pitchFamily="18" charset="0"/>
                <a:ea typeface="Courier New" panose="02070309020205020404" pitchFamily="49" charset="0"/>
              </a:rPr>
              <a:t>+ Tuyên truyền, vận động gia đình, bạn bè và mọi người xung quanh thực hiện tốt các</a:t>
            </a:r>
          </a:p>
          <a:p>
            <a:pPr>
              <a:lnSpc>
                <a:spcPts val="1700"/>
              </a:lnSpc>
              <a:spcBef>
                <a:spcPts val="600"/>
              </a:spcBef>
              <a:spcAft>
                <a:spcPts val="300"/>
              </a:spcAft>
            </a:pPr>
            <a:r>
              <a:rPr lang="nl-NL" sz="2400" dirty="0">
                <a:solidFill>
                  <a:srgbClr val="000000"/>
                </a:solidFill>
                <a:effectLst/>
                <a:latin typeface="Times New Roman" panose="02020603050405020304" pitchFamily="18" charset="0"/>
                <a:ea typeface="Courier New" panose="02070309020205020404" pitchFamily="49" charset="0"/>
              </a:rPr>
              <a:t> quy định trên</a:t>
            </a:r>
          </a:p>
          <a:p>
            <a:pPr algn="just">
              <a:lnSpc>
                <a:spcPts val="1700"/>
              </a:lnSpc>
              <a:spcBef>
                <a:spcPts val="600"/>
              </a:spcBef>
              <a:spcAft>
                <a:spcPts val="300"/>
              </a:spcAft>
            </a:pPr>
            <a:r>
              <a:rPr lang="nl-NL" sz="2400" dirty="0">
                <a:solidFill>
                  <a:srgbClr val="000000"/>
                </a:solidFill>
                <a:effectLst/>
                <a:latin typeface="Times New Roman" panose="02020603050405020304" pitchFamily="18" charset="0"/>
                <a:ea typeface="Courier New" panose="02070309020205020404" pitchFamily="49" charset="0"/>
              </a:rPr>
              <a:t>+ Tố cáo những hành vi vi phạm hoặc xúi dục người khác vi phạm các quy định trên.</a:t>
            </a:r>
            <a:endParaRPr lang="en-US" sz="2400" dirty="0">
              <a:solidFill>
                <a:srgbClr val="000000"/>
              </a:solidFill>
              <a:effectLst/>
              <a:latin typeface="Courier New" panose="02070309020205020404" pitchFamily="49" charset="0"/>
              <a:ea typeface="Courier New" panose="02070309020205020404" pitchFamily="49" charset="0"/>
            </a:endParaRPr>
          </a:p>
          <a:p>
            <a:pPr>
              <a:lnSpc>
                <a:spcPts val="1700"/>
              </a:lnSpc>
              <a:spcBef>
                <a:spcPts val="600"/>
              </a:spcBef>
              <a:spcAft>
                <a:spcPts val="300"/>
              </a:spcAft>
            </a:pPr>
            <a:r>
              <a:rPr lang="nl-NL" sz="2400" b="1" dirty="0">
                <a:solidFill>
                  <a:srgbClr val="000000"/>
                </a:solidFill>
                <a:effectLst/>
                <a:latin typeface="Times New Roman" panose="02020603050405020304" pitchFamily="18" charset="0"/>
                <a:ea typeface="Courier New" panose="02070309020205020404" pitchFamily="49" charset="0"/>
              </a:rPr>
              <a:t>* Bản thân:</a:t>
            </a:r>
            <a:endParaRPr lang="en-US" sz="2400" dirty="0">
              <a:solidFill>
                <a:srgbClr val="000000"/>
              </a:solidFill>
              <a:effectLst/>
              <a:latin typeface="Courier New" panose="02070309020205020404" pitchFamily="49" charset="0"/>
              <a:ea typeface="Courier New" panose="02070309020205020404" pitchFamily="49" charset="0"/>
            </a:endParaRPr>
          </a:p>
          <a:p>
            <a:pPr>
              <a:lnSpc>
                <a:spcPts val="1700"/>
              </a:lnSpc>
              <a:spcBef>
                <a:spcPts val="600"/>
              </a:spcBef>
              <a:spcAft>
                <a:spcPts val="300"/>
              </a:spcAft>
            </a:pPr>
            <a:r>
              <a:rPr lang="nl-NL" sz="2400" dirty="0">
                <a:solidFill>
                  <a:srgbClr val="000000"/>
                </a:solidFill>
                <a:effectLst/>
                <a:latin typeface="Times New Roman" panose="02020603050405020304" pitchFamily="18" charset="0"/>
                <a:ea typeface="Courier New" panose="02070309020205020404" pitchFamily="49" charset="0"/>
              </a:rPr>
              <a:t>- Không tò mò, nghịch ngợm các loại vũ khí</a:t>
            </a:r>
            <a:endParaRPr lang="en-US" sz="2400" dirty="0">
              <a:solidFill>
                <a:srgbClr val="000000"/>
              </a:solidFill>
              <a:effectLst/>
              <a:latin typeface="Courier New" panose="02070309020205020404" pitchFamily="49" charset="0"/>
              <a:ea typeface="Courier New" panose="02070309020205020404" pitchFamily="49" charset="0"/>
            </a:endParaRPr>
          </a:p>
          <a:p>
            <a:pPr>
              <a:lnSpc>
                <a:spcPts val="1700"/>
              </a:lnSpc>
              <a:spcBef>
                <a:spcPts val="600"/>
              </a:spcBef>
              <a:spcAft>
                <a:spcPts val="300"/>
              </a:spcAft>
            </a:pPr>
            <a:r>
              <a:rPr lang="nl-NL" sz="2400" dirty="0">
                <a:solidFill>
                  <a:srgbClr val="000000"/>
                </a:solidFill>
                <a:effectLst/>
                <a:latin typeface="Times New Roman" panose="02020603050405020304" pitchFamily="18" charset="0"/>
                <a:ea typeface="Courier New" panose="02070309020205020404" pitchFamily="49" charset="0"/>
              </a:rPr>
              <a:t>- Không nghe bạn bè rủ rê, lôi kéo</a:t>
            </a:r>
            <a:endParaRPr lang="en-US" sz="2400" dirty="0">
              <a:solidFill>
                <a:srgbClr val="000000"/>
              </a:solidFill>
              <a:effectLst/>
              <a:latin typeface="Courier New" panose="02070309020205020404" pitchFamily="49" charset="0"/>
              <a:ea typeface="Courier New" panose="02070309020205020404" pitchFamily="49" charset="0"/>
            </a:endParaRPr>
          </a:p>
          <a:p>
            <a:pPr>
              <a:lnSpc>
                <a:spcPts val="1700"/>
              </a:lnSpc>
              <a:spcBef>
                <a:spcPts val="600"/>
              </a:spcBef>
              <a:spcAft>
                <a:spcPts val="300"/>
              </a:spcAft>
            </a:pPr>
            <a:r>
              <a:rPr lang="nl-NL" sz="2400" dirty="0">
                <a:solidFill>
                  <a:srgbClr val="000000"/>
                </a:solidFill>
                <a:effectLst/>
                <a:latin typeface="Times New Roman" panose="02020603050405020304" pitchFamily="18" charset="0"/>
                <a:ea typeface="Courier New" panose="02070309020205020404" pitchFamily="49" charset="0"/>
              </a:rPr>
              <a:t>- Không đi vào khu vực cấm, khu vực quân sự</a:t>
            </a:r>
            <a:endParaRPr lang="en-US" sz="2400" dirty="0">
              <a:solidFill>
                <a:srgbClr val="000000"/>
              </a:solidFill>
              <a:effectLst/>
              <a:latin typeface="Courier New" panose="02070309020205020404" pitchFamily="49" charset="0"/>
              <a:ea typeface="Courier New" panose="02070309020205020404" pitchFamily="49" charset="0"/>
            </a:endParaRPr>
          </a:p>
          <a:p>
            <a:pPr>
              <a:lnSpc>
                <a:spcPts val="1700"/>
              </a:lnSpc>
              <a:spcBef>
                <a:spcPts val="600"/>
              </a:spcBef>
              <a:spcAft>
                <a:spcPts val="300"/>
              </a:spcAft>
            </a:pPr>
            <a:r>
              <a:rPr lang="nl-NL" sz="2400" dirty="0">
                <a:solidFill>
                  <a:srgbClr val="000000"/>
                </a:solidFill>
                <a:effectLst/>
                <a:latin typeface="Times New Roman" panose="02020603050405020304" pitchFamily="18" charset="0"/>
                <a:ea typeface="Courier New" panose="02070309020205020404" pitchFamily="49" charset="0"/>
              </a:rPr>
              <a:t>- Không tháo gỡ, đập, đốt các loại vật lạ</a:t>
            </a:r>
            <a:endParaRPr lang="en-US" sz="2400" dirty="0">
              <a:solidFill>
                <a:srgbClr val="000000"/>
              </a:solidFill>
              <a:effectLst/>
              <a:latin typeface="Courier New" panose="02070309020205020404" pitchFamily="49" charset="0"/>
              <a:ea typeface="Courier New" panose="02070309020205020404" pitchFamily="49" charset="0"/>
            </a:endParaRPr>
          </a:p>
          <a:p>
            <a:pPr>
              <a:lnSpc>
                <a:spcPts val="1700"/>
              </a:lnSpc>
              <a:spcBef>
                <a:spcPts val="600"/>
              </a:spcBef>
              <a:spcAft>
                <a:spcPts val="300"/>
              </a:spcAft>
            </a:pPr>
            <a:r>
              <a:rPr lang="nl-NL" sz="2400" dirty="0">
                <a:solidFill>
                  <a:srgbClr val="000000"/>
                </a:solidFill>
                <a:effectLst/>
                <a:latin typeface="Times New Roman" panose="02020603050405020304" pitchFamily="18" charset="0"/>
                <a:ea typeface="Courier New" panose="02070309020205020404" pitchFamily="49" charset="0"/>
              </a:rPr>
              <a:t>- Không dấu diếm gia đình và cơ quan công an những chất nổ nguy hiểm</a:t>
            </a:r>
            <a:endParaRPr lang="en-US" sz="24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3041657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7BBC369-ECCB-B76B-E6F1-7C8A1F79677A}"/>
              </a:ext>
            </a:extLst>
          </p:cNvPr>
          <p:cNvSpPr txBox="1"/>
          <p:nvPr/>
        </p:nvSpPr>
        <p:spPr>
          <a:xfrm>
            <a:off x="462987" y="249473"/>
            <a:ext cx="10868628" cy="1077218"/>
          </a:xfrm>
          <a:prstGeom prst="rect">
            <a:avLst/>
          </a:prstGeom>
          <a:noFill/>
        </p:spPr>
        <p:txBody>
          <a:bodyPr wrap="square">
            <a:spAutoFit/>
          </a:bodyPr>
          <a:lstStyle/>
          <a:p>
            <a:r>
              <a:rPr lang="vi-VN" sz="3200" b="1" dirty="0">
                <a:solidFill>
                  <a:srgbClr val="0070C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Câu </a:t>
            </a:r>
            <a:r>
              <a:rPr lang="en-US" sz="3200" b="1" dirty="0">
                <a:solidFill>
                  <a:srgbClr val="0070C0"/>
                </a:solidFill>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4 (2,0 đ) : </a:t>
            </a:r>
            <a:r>
              <a:rPr lang="vi-VN" sz="3200" b="1" dirty="0">
                <a:solidFill>
                  <a:srgbClr val="0070C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Người bị bạo lực gia đình có các quyền như thế nào?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A8B8B00-AB52-CA2A-041B-2AA79C609C23}"/>
              </a:ext>
            </a:extLst>
          </p:cNvPr>
          <p:cNvSpPr txBox="1"/>
          <p:nvPr/>
        </p:nvSpPr>
        <p:spPr>
          <a:xfrm>
            <a:off x="1011473" y="1169891"/>
            <a:ext cx="10174147" cy="4401205"/>
          </a:xfrm>
          <a:prstGeom prst="rect">
            <a:avLst/>
          </a:prstGeom>
          <a:noFill/>
        </p:spPr>
        <p:txBody>
          <a:bodyPr wrap="square">
            <a:spAutoFit/>
          </a:bodyPr>
          <a:lstStyle/>
          <a:p>
            <a:r>
              <a:rPr lang="vi-VN" sz="28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Theo khoản 1 Điều 9 Luật Phòng, chống bạo lực gia đình năm 2022, người bị bạo lực gia đình có các quyền sau: </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r>
            <a:b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br>
            <a:r>
              <a:rPr lang="vi-VN" sz="28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a) Yêu cầu cơ quan, tổ chức, cá nhân có thẩm quyền bảo vệ sức khỏe, tính mạng, danh dự, nhân phẩm, quyền và lợi ích hợp pháp khác có liên quan đến hành vi bạo lực gia đình; </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r>
            <a:b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br>
            <a:r>
              <a:rPr lang="vi-VN" sz="28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b) Yêu cầu cơ quan, cá nhân có thẩm quyền áp dụng biện pháp ngăn chặn, bảo vệ, hỗ trợ theo quy định của Luật này; </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r>
            <a:b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br>
            <a:r>
              <a:rPr lang="vi-VN" sz="280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c) Được bố trí nơi tạm lánh, giữ bí mật về nơi tạm lánh và thông tin về đời sống riêng tư, bí mật cá nhân và bí mật gia đình theo quy định của Luật này và quy định khác của pháp luật có liên quan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510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7B5339C-4A93-5995-BC0C-53D69BE30EF9}"/>
              </a:ext>
            </a:extLst>
          </p:cNvPr>
          <p:cNvSpPr txBox="1"/>
          <p:nvPr/>
        </p:nvSpPr>
        <p:spPr>
          <a:xfrm>
            <a:off x="682908" y="678777"/>
            <a:ext cx="11227442" cy="4681859"/>
          </a:xfrm>
          <a:prstGeom prst="rect">
            <a:avLst/>
          </a:prstGeom>
          <a:noFill/>
        </p:spPr>
        <p:txBody>
          <a:bodyPr wrap="square">
            <a:spAutoFit/>
          </a:bodyPr>
          <a:lstStyle/>
          <a:p>
            <a:pPr algn="just">
              <a:lnSpc>
                <a:spcPts val="1700"/>
              </a:lnSpc>
              <a:spcBef>
                <a:spcPts val="600"/>
              </a:spcBef>
              <a:spcAft>
                <a:spcPts val="300"/>
              </a:spcAft>
            </a:pPr>
            <a:r>
              <a:rPr lang="nl-NL" sz="2400" b="1" spc="-25" dirty="0">
                <a:solidFill>
                  <a:srgbClr val="0070C0"/>
                </a:solidFill>
                <a:effectLst/>
                <a:highlight>
                  <a:srgbClr val="FFFFFF"/>
                </a:highlight>
                <a:latin typeface="Times New Roman" panose="02020603050405020304" pitchFamily="18" charset="0"/>
                <a:ea typeface="Times New Roman" panose="02020603050405020304" pitchFamily="18" charset="0"/>
              </a:rPr>
              <a:t>Câu </a:t>
            </a:r>
            <a:r>
              <a:rPr lang="nl-NL" sz="2400" b="1" spc="-25" dirty="0">
                <a:solidFill>
                  <a:srgbClr val="0070C0"/>
                </a:solidFill>
                <a:highlight>
                  <a:srgbClr val="FFFFFF"/>
                </a:highlight>
                <a:latin typeface="Times New Roman" panose="02020603050405020304" pitchFamily="18" charset="0"/>
                <a:ea typeface="Times New Roman" panose="02020603050405020304" pitchFamily="18" charset="0"/>
              </a:rPr>
              <a:t>5: ( 3,0 đ)</a:t>
            </a:r>
            <a:r>
              <a:rPr lang="nl-NL" sz="2400" spc="-25" dirty="0">
                <a:solidFill>
                  <a:srgbClr val="0070C0"/>
                </a:solidFill>
                <a:effectLst/>
                <a:highlight>
                  <a:srgbClr val="FFFFFF"/>
                </a:highlight>
                <a:latin typeface="Times New Roman" panose="02020603050405020304" pitchFamily="18" charset="0"/>
                <a:ea typeface="Times New Roman" panose="02020603050405020304" pitchFamily="18" charset="0"/>
              </a:rPr>
              <a:t>Tình huống. Sau một tháng thực hiện ghi chép và theo dõi chi tiêu hằng ngày,</a:t>
            </a:r>
          </a:p>
          <a:p>
            <a:pPr algn="just">
              <a:lnSpc>
                <a:spcPts val="1700"/>
              </a:lnSpc>
              <a:spcBef>
                <a:spcPts val="600"/>
              </a:spcBef>
              <a:spcAft>
                <a:spcPts val="300"/>
              </a:spcAft>
            </a:pPr>
            <a:endParaRPr lang="nl-NL" sz="2400" spc="-25" dirty="0">
              <a:solidFill>
                <a:srgbClr val="0070C0"/>
              </a:solidFill>
              <a:highlight>
                <a:srgbClr val="FFFFFF"/>
              </a:highlight>
              <a:latin typeface="Times New Roman" panose="02020603050405020304" pitchFamily="18" charset="0"/>
              <a:ea typeface="Times New Roman" panose="02020603050405020304" pitchFamily="18" charset="0"/>
            </a:endParaRPr>
          </a:p>
          <a:p>
            <a:pPr algn="just">
              <a:lnSpc>
                <a:spcPts val="1700"/>
              </a:lnSpc>
              <a:spcBef>
                <a:spcPts val="600"/>
              </a:spcBef>
              <a:spcAft>
                <a:spcPts val="300"/>
              </a:spcAft>
            </a:pPr>
            <a:r>
              <a:rPr lang="nl-NL" sz="2400" spc="-25" dirty="0">
                <a:solidFill>
                  <a:srgbClr val="0070C0"/>
                </a:solidFill>
                <a:effectLst/>
                <a:highlight>
                  <a:srgbClr val="FFFFFF"/>
                </a:highlight>
                <a:latin typeface="Times New Roman" panose="02020603050405020304" pitchFamily="18" charset="0"/>
                <a:ea typeface="Times New Roman" panose="02020603050405020304" pitchFamily="18" charset="0"/>
              </a:rPr>
              <a:t> bạn A và bạn B cùng trao đổi kinh nghiệm với nhau. Bạn A chia sẻ: “Mình vẫn hay bị</a:t>
            </a:r>
          </a:p>
          <a:p>
            <a:pPr algn="just">
              <a:lnSpc>
                <a:spcPts val="1700"/>
              </a:lnSpc>
              <a:spcBef>
                <a:spcPts val="600"/>
              </a:spcBef>
              <a:spcAft>
                <a:spcPts val="300"/>
              </a:spcAft>
            </a:pPr>
            <a:endParaRPr lang="nl-NL" sz="2400" spc="-25" dirty="0">
              <a:solidFill>
                <a:srgbClr val="0070C0"/>
              </a:solidFill>
              <a:highlight>
                <a:srgbClr val="FFFFFF"/>
              </a:highlight>
              <a:latin typeface="Times New Roman" panose="02020603050405020304" pitchFamily="18" charset="0"/>
              <a:ea typeface="Times New Roman" panose="02020603050405020304" pitchFamily="18" charset="0"/>
            </a:endParaRPr>
          </a:p>
          <a:p>
            <a:pPr algn="just">
              <a:lnSpc>
                <a:spcPts val="1700"/>
              </a:lnSpc>
              <a:spcBef>
                <a:spcPts val="600"/>
              </a:spcBef>
              <a:spcAft>
                <a:spcPts val="300"/>
              </a:spcAft>
            </a:pPr>
            <a:r>
              <a:rPr lang="nl-NL" sz="2400" spc="-25" dirty="0">
                <a:solidFill>
                  <a:srgbClr val="0070C0"/>
                </a:solidFill>
                <a:effectLst/>
                <a:highlight>
                  <a:srgbClr val="FFFFFF"/>
                </a:highlight>
                <a:latin typeface="Times New Roman" panose="02020603050405020304" pitchFamily="18" charset="0"/>
                <a:ea typeface="Times New Roman" panose="02020603050405020304" pitchFamily="18" charset="0"/>
              </a:rPr>
              <a:t> quên những khoản chi tiêu nhỏ đã sử dụng”. Bạn B thì bảo rằng: “Khi tổng kết lại</a:t>
            </a:r>
          </a:p>
          <a:p>
            <a:pPr algn="just">
              <a:lnSpc>
                <a:spcPts val="1700"/>
              </a:lnSpc>
              <a:spcBef>
                <a:spcPts val="600"/>
              </a:spcBef>
              <a:spcAft>
                <a:spcPts val="300"/>
              </a:spcAft>
            </a:pPr>
            <a:endParaRPr lang="nl-NL" sz="2400" spc="-25" dirty="0">
              <a:solidFill>
                <a:srgbClr val="0070C0"/>
              </a:solidFill>
              <a:highlight>
                <a:srgbClr val="FFFFFF"/>
              </a:highlight>
              <a:latin typeface="Times New Roman" panose="02020603050405020304" pitchFamily="18" charset="0"/>
              <a:ea typeface="Times New Roman" panose="02020603050405020304" pitchFamily="18" charset="0"/>
            </a:endParaRPr>
          </a:p>
          <a:p>
            <a:pPr algn="just">
              <a:lnSpc>
                <a:spcPts val="1700"/>
              </a:lnSpc>
              <a:spcBef>
                <a:spcPts val="600"/>
              </a:spcBef>
              <a:spcAft>
                <a:spcPts val="300"/>
              </a:spcAft>
            </a:pPr>
            <a:r>
              <a:rPr lang="nl-NL" sz="2400" spc="-25" dirty="0">
                <a:solidFill>
                  <a:srgbClr val="0070C0"/>
                </a:solidFill>
                <a:effectLst/>
                <a:highlight>
                  <a:srgbClr val="FFFFFF"/>
                </a:highlight>
                <a:latin typeface="Times New Roman" panose="02020603050405020304" pitchFamily="18" charset="0"/>
                <a:ea typeface="Times New Roman" panose="02020603050405020304" pitchFamily="18" charset="0"/>
              </a:rPr>
              <a:t>, mình bị thiếu một số tiền lớn. Phải điều chỉnh cách sử dụng tiền và chi tiêu thôi”. Bạn</a:t>
            </a:r>
          </a:p>
          <a:p>
            <a:pPr algn="just">
              <a:lnSpc>
                <a:spcPts val="1700"/>
              </a:lnSpc>
              <a:spcBef>
                <a:spcPts val="600"/>
              </a:spcBef>
              <a:spcAft>
                <a:spcPts val="300"/>
              </a:spcAft>
            </a:pPr>
            <a:endParaRPr lang="nl-NL" sz="2400" spc="-25" dirty="0">
              <a:solidFill>
                <a:srgbClr val="0070C0"/>
              </a:solidFill>
              <a:highlight>
                <a:srgbClr val="FFFFFF"/>
              </a:highlight>
              <a:latin typeface="Times New Roman" panose="02020603050405020304" pitchFamily="18" charset="0"/>
              <a:ea typeface="Times New Roman" panose="02020603050405020304" pitchFamily="18" charset="0"/>
            </a:endParaRPr>
          </a:p>
          <a:p>
            <a:pPr algn="just">
              <a:lnSpc>
                <a:spcPts val="1700"/>
              </a:lnSpc>
              <a:spcBef>
                <a:spcPts val="600"/>
              </a:spcBef>
              <a:spcAft>
                <a:spcPts val="300"/>
              </a:spcAft>
            </a:pPr>
            <a:r>
              <a:rPr lang="nl-NL" sz="2400" spc="-25" dirty="0">
                <a:solidFill>
                  <a:srgbClr val="0070C0"/>
                </a:solidFill>
                <a:effectLst/>
                <a:highlight>
                  <a:srgbClr val="FFFFFF"/>
                </a:highlight>
                <a:latin typeface="Times New Roman" panose="02020603050405020304" pitchFamily="18" charset="0"/>
                <a:ea typeface="Times New Roman" panose="02020603050405020304" pitchFamily="18" charset="0"/>
              </a:rPr>
              <a:t> A nói: “Hay là mình đi tìm bạn M để nhờ bạn ấy tư vấn đi. Bạn M quản lí chi tiêu giỏi”</a:t>
            </a:r>
          </a:p>
          <a:p>
            <a:pPr algn="just">
              <a:lnSpc>
                <a:spcPts val="1700"/>
              </a:lnSpc>
              <a:spcBef>
                <a:spcPts val="600"/>
              </a:spcBef>
              <a:spcAft>
                <a:spcPts val="300"/>
              </a:spcAft>
            </a:pPr>
            <a:endParaRPr lang="nl-NL" sz="2400" spc="-25" dirty="0">
              <a:solidFill>
                <a:srgbClr val="0070C0"/>
              </a:solidFill>
              <a:highlight>
                <a:srgbClr val="FFFFFF"/>
              </a:highlight>
              <a:latin typeface="Times New Roman" panose="02020603050405020304" pitchFamily="18" charset="0"/>
              <a:ea typeface="Times New Roman" panose="02020603050405020304" pitchFamily="18" charset="0"/>
            </a:endParaRPr>
          </a:p>
          <a:p>
            <a:pPr algn="just">
              <a:lnSpc>
                <a:spcPts val="1700"/>
              </a:lnSpc>
              <a:spcBef>
                <a:spcPts val="600"/>
              </a:spcBef>
              <a:spcAft>
                <a:spcPts val="300"/>
              </a:spcAft>
            </a:pPr>
            <a:endParaRPr lang="nl-NL" sz="2400" spc="-25" dirty="0">
              <a:solidFill>
                <a:srgbClr val="0070C0"/>
              </a:solidFill>
              <a:effectLst/>
              <a:highlight>
                <a:srgbClr val="FFFFFF"/>
              </a:highlight>
              <a:latin typeface="Times New Roman" panose="02020603050405020304" pitchFamily="18" charset="0"/>
              <a:ea typeface="Times New Roman" panose="02020603050405020304" pitchFamily="18" charset="0"/>
            </a:endParaRPr>
          </a:p>
          <a:p>
            <a:pPr algn="just">
              <a:lnSpc>
                <a:spcPts val="1700"/>
              </a:lnSpc>
              <a:spcBef>
                <a:spcPts val="600"/>
              </a:spcBef>
              <a:spcAft>
                <a:spcPts val="300"/>
              </a:spcAft>
            </a:pPr>
            <a:r>
              <a:rPr lang="nl-NL" sz="2400" spc="-25" dirty="0">
                <a:solidFill>
                  <a:srgbClr val="0070C0"/>
                </a:solidFill>
                <a:highlight>
                  <a:srgbClr val="FFFFFF"/>
                </a:highlight>
                <a:latin typeface="Times New Roman" panose="02020603050405020304" pitchFamily="18" charset="0"/>
                <a:ea typeface="Times New Roman" panose="02020603050405020304" pitchFamily="18" charset="0"/>
              </a:rPr>
              <a:t>a/ Theo em lập kế hoạch chi tiêu cần thiết như thế nào? Nêu cách lập kế hoạch chi tiêu?</a:t>
            </a:r>
          </a:p>
          <a:p>
            <a:pPr algn="just">
              <a:lnSpc>
                <a:spcPts val="1700"/>
              </a:lnSpc>
              <a:spcBef>
                <a:spcPts val="600"/>
              </a:spcBef>
              <a:spcAft>
                <a:spcPts val="300"/>
              </a:spcAft>
            </a:pPr>
            <a:endParaRPr lang="nl-NL" sz="2400" spc="-25" dirty="0">
              <a:solidFill>
                <a:srgbClr val="0070C0"/>
              </a:solidFill>
              <a:effectLst/>
              <a:highlight>
                <a:srgbClr val="FFFFFF"/>
              </a:highlight>
              <a:latin typeface="Times New Roman" panose="02020603050405020304" pitchFamily="18" charset="0"/>
              <a:ea typeface="Times New Roman" panose="02020603050405020304" pitchFamily="18" charset="0"/>
            </a:endParaRPr>
          </a:p>
          <a:p>
            <a:pPr algn="just">
              <a:lnSpc>
                <a:spcPts val="1700"/>
              </a:lnSpc>
              <a:spcBef>
                <a:spcPts val="600"/>
              </a:spcBef>
              <a:spcAft>
                <a:spcPts val="300"/>
              </a:spcAft>
            </a:pPr>
            <a:r>
              <a:rPr lang="nl-NL" sz="2400" spc="-25" dirty="0">
                <a:solidFill>
                  <a:srgbClr val="0070C0"/>
                </a:solidFill>
                <a:effectLst/>
                <a:highlight>
                  <a:srgbClr val="FFFFFF"/>
                </a:highlight>
                <a:latin typeface="Times New Roman" panose="02020603050405020304" pitchFamily="18" charset="0"/>
                <a:ea typeface="Times New Roman" panose="02020603050405020304" pitchFamily="18" charset="0"/>
              </a:rPr>
              <a:t>b/ Nếu là bạn M, em sẽ giúp bạn A và bạn B như thế nào ?</a:t>
            </a:r>
            <a:endParaRPr lang="en-US" sz="2400" dirty="0">
              <a:solidFill>
                <a:srgbClr val="0070C0"/>
              </a:solidFill>
              <a:effectLst/>
              <a:highlight>
                <a:srgbClr val="FFFFFF"/>
              </a:highligh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165561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B168FA0-EFC0-DA1D-FF6E-8699FFF7BE71}"/>
              </a:ext>
            </a:extLst>
          </p:cNvPr>
          <p:cNvSpPr txBox="1"/>
          <p:nvPr/>
        </p:nvSpPr>
        <p:spPr>
          <a:xfrm>
            <a:off x="952982" y="504706"/>
            <a:ext cx="10968942" cy="3674211"/>
          </a:xfrm>
          <a:prstGeom prst="rect">
            <a:avLst/>
          </a:prstGeom>
          <a:noFill/>
        </p:spPr>
        <p:txBody>
          <a:bodyPr wrap="square">
            <a:spAutoFit/>
          </a:bodyPr>
          <a:lstStyle/>
          <a:p>
            <a:pPr algn="just">
              <a:lnSpc>
                <a:spcPts val="1700"/>
              </a:lnSpc>
              <a:spcBef>
                <a:spcPts val="600"/>
              </a:spcBef>
              <a:spcAft>
                <a:spcPts val="300"/>
              </a:spcAft>
            </a:pP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phài</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kế</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0" u="none" strike="noStrike" dirty="0" err="1">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tiêu</a:t>
            </a:r>
            <a:endParaRPr lang="en-US" sz="2800" b="0" u="none" strike="noStrike" dirty="0">
              <a:solidFill>
                <a:srgbClr val="0070C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700"/>
              </a:lnSpc>
              <a:spcBef>
                <a:spcPts val="600"/>
              </a:spcBef>
              <a:spcAft>
                <a:spcPts val="300"/>
              </a:spcAft>
            </a:pPr>
            <a:endParaRPr lang="en-US" sz="28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457200" marR="12700" indent="-457200" algn="just">
              <a:lnSpc>
                <a:spcPts val="1700"/>
              </a:lnSpc>
              <a:spcBef>
                <a:spcPts val="600"/>
              </a:spcBef>
              <a:spcAft>
                <a:spcPts val="300"/>
              </a:spcAft>
              <a:buFontTx/>
              <a:buChar char="-"/>
            </a:pP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Kế</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khoản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lực</a:t>
            </a:r>
            <a:endPar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457200" marR="12700" indent="-457200" algn="just">
              <a:lnSpc>
                <a:spcPts val="1700"/>
              </a:lnSpc>
              <a:spcBef>
                <a:spcPts val="600"/>
              </a:spcBef>
              <a:spcAft>
                <a:spcPts val="300"/>
              </a:spcAft>
              <a:buFontTx/>
              <a:buChar char="-"/>
            </a:pPr>
            <a:endParaRPr lang="en-US" sz="28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R="12700" algn="just">
              <a:lnSpc>
                <a:spcPts val="1700"/>
              </a:lnSpc>
              <a:spcBef>
                <a:spcPts val="600"/>
              </a:spcBef>
              <a:spcAft>
                <a:spcPts val="300"/>
              </a:spcAft>
            </a:pP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cá</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nhãn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gia</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p>
          <a:p>
            <a:pPr marL="457200" marR="12700" indent="-457200" algn="just">
              <a:lnSpc>
                <a:spcPts val="1700"/>
              </a:lnSpc>
              <a:spcBef>
                <a:spcPts val="600"/>
              </a:spcBef>
              <a:spcAft>
                <a:spcPts val="300"/>
              </a:spcAft>
              <a:buFontTx/>
              <a:buChar char="-"/>
            </a:pPr>
            <a:endParaRPr lang="en-US" sz="28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ts val="1700"/>
              </a:lnSpc>
              <a:spcBef>
                <a:spcPts val="600"/>
              </a:spcBef>
              <a:spcAft>
                <a:spcPts val="300"/>
              </a:spcAft>
              <a:buFontTx/>
              <a:buChar char="-"/>
            </a:pPr>
            <a:r>
              <a:rPr lang="vi-VN" sz="2800" b="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Lập kế hoạch chi tiêu giúp cân bằng được tài chính, tránh được những</a:t>
            </a:r>
            <a:endParaRPr lang="en-US" sz="2800" b="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endParaRPr>
          </a:p>
          <a:p>
            <a:pPr marL="457200" indent="-457200" algn="just">
              <a:lnSpc>
                <a:spcPts val="1700"/>
              </a:lnSpc>
              <a:spcBef>
                <a:spcPts val="600"/>
              </a:spcBef>
              <a:spcAft>
                <a:spcPts val="300"/>
              </a:spcAft>
              <a:buFontTx/>
              <a:buChar char="-"/>
            </a:pPr>
            <a:endParaRPr lang="en-US" sz="2800" dirty="0">
              <a:solidFill>
                <a:srgbClr val="000000"/>
              </a:solidFill>
              <a:highlight>
                <a:srgbClr val="FFFFFF"/>
              </a:highlight>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vi-VN" sz="2800" b="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 khoản chi tiêu không cần thiết, thực hiện được tiết kiệm, góp phần tạo</a:t>
            </a:r>
            <a:endParaRPr lang="en-US" sz="2800" b="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endParaRPr lang="en-US" sz="2800" dirty="0">
              <a:solidFill>
                <a:srgbClr val="000000"/>
              </a:solidFill>
              <a:highlight>
                <a:srgbClr val="FFFFFF"/>
              </a:highlight>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vi-VN" sz="2800" b="0" dirty="0">
                <a:solidFill>
                  <a:srgbClr val="000000"/>
                </a:solidFill>
                <a:effectLst/>
                <a:highlight>
                  <a:srgbClr val="FFFFFF"/>
                </a:highlight>
                <a:latin typeface="Times New Roman" panose="02020603050405020304" pitchFamily="18" charset="0"/>
                <a:ea typeface="Courier New" panose="02070309020205020404" pitchFamily="49" charset="0"/>
                <a:cs typeface="Times New Roman" panose="02020603050405020304" pitchFamily="18" charset="0"/>
              </a:rPr>
              <a:t> dựng cuộc sống ấm no, hạnh phúc và không ngừng phát triển.</a:t>
            </a:r>
            <a:endPar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4123366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D16E0A8-1D73-33E4-EBC7-3DBCC645D5CF}"/>
              </a:ext>
            </a:extLst>
          </p:cNvPr>
          <p:cNvSpPr txBox="1"/>
          <p:nvPr/>
        </p:nvSpPr>
        <p:spPr>
          <a:xfrm>
            <a:off x="1022429" y="616593"/>
            <a:ext cx="10413357" cy="5007909"/>
          </a:xfrm>
          <a:prstGeom prst="rect">
            <a:avLst/>
          </a:prstGeom>
          <a:noFill/>
        </p:spPr>
        <p:txBody>
          <a:bodyPr wrap="square">
            <a:spAutoFit/>
          </a:bodyPr>
          <a:lstStyle/>
          <a:p>
            <a:pPr algn="just">
              <a:lnSpc>
                <a:spcPts val="1700"/>
              </a:lnSpc>
              <a:spcBef>
                <a:spcPts val="600"/>
              </a:spcBef>
              <a:spcAft>
                <a:spcPts val="300"/>
              </a:spcAft>
            </a:pPr>
            <a:r>
              <a:rPr lang="vi-VN" sz="2800" b="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2</a:t>
            </a:r>
            <a:r>
              <a:rPr lang="en-US" sz="2800" b="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u="none" strike="noStrike" spc="5"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0" u="none" strike="noStrike" spc="5"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u="none" strike="noStrike" spc="5"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0" u="none" strike="noStrike" spc="5"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u="none" strike="noStrike" spc="5"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kế</a:t>
            </a:r>
            <a:r>
              <a:rPr lang="en-US" sz="2800" b="0" u="none" strike="noStrike" spc="5"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u="none" strike="noStrike" spc="5"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b="0" u="none" strike="noStrike" spc="5"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0" u="none" strike="noStrike" spc="5" dirty="0" err="1">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0" dirty="0">
                <a:solidFill>
                  <a:srgbClr val="0000FF"/>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ts val="1700"/>
              </a:lnSpc>
              <a:spcBef>
                <a:spcPts val="600"/>
              </a:spcBef>
              <a:spcAft>
                <a:spcPts val="300"/>
              </a:spcAft>
            </a:pPr>
            <a:endParaRPr lang="en-US" sz="28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700"/>
              </a:lnSpc>
              <a:spcBef>
                <a:spcPts val="600"/>
              </a:spcBef>
              <a:spcAft>
                <a:spcPts val="300"/>
              </a:spcAft>
            </a:pP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kế</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ts val="1700"/>
              </a:lnSpc>
              <a:spcBef>
                <a:spcPts val="600"/>
              </a:spcBef>
              <a:spcAft>
                <a:spcPts val="300"/>
              </a:spcAft>
            </a:pPr>
            <a:endParaRPr lang="en-US" sz="28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R="127000">
              <a:lnSpc>
                <a:spcPts val="1700"/>
              </a:lnSpc>
              <a:spcBef>
                <a:spcPts val="600"/>
              </a:spcBef>
              <a:spcAft>
                <a:spcPts val="300"/>
              </a:spcAft>
            </a:pP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tièu</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lực</a:t>
            </a:r>
            <a:endPar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R="127000">
              <a:lnSpc>
                <a:spcPts val="1700"/>
              </a:lnSpc>
              <a:spcBef>
                <a:spcPts val="600"/>
              </a:spcBef>
              <a:spcAft>
                <a:spcPts val="300"/>
              </a:spcAft>
            </a:pPr>
            <a:endParaRPr lang="en-US" sz="28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R="127000">
              <a:lnSpc>
                <a:spcPts val="1700"/>
              </a:lnSpc>
              <a:spcBef>
                <a:spcPts val="600"/>
              </a:spcBef>
              <a:spcAft>
                <a:spcPts val="300"/>
              </a:spcAft>
            </a:pP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cỏ</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p>
          <a:p>
            <a:pPr marR="127000">
              <a:lnSpc>
                <a:spcPts val="1700"/>
              </a:lnSpc>
              <a:spcBef>
                <a:spcPts val="600"/>
              </a:spcBef>
              <a:spcAft>
                <a:spcPts val="300"/>
              </a:spcAft>
            </a:pPr>
            <a:endParaRPr lang="en-US" sz="28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700"/>
              </a:lnSpc>
              <a:spcBef>
                <a:spcPts val="600"/>
              </a:spcBef>
              <a:spcAft>
                <a:spcPts val="300"/>
              </a:spcAft>
              <a:tabLst>
                <a:tab pos="501650" algn="l"/>
              </a:tabLst>
            </a:pP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khoản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cền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chi.</a:t>
            </a:r>
          </a:p>
          <a:p>
            <a:pPr algn="just">
              <a:lnSpc>
                <a:spcPts val="1700"/>
              </a:lnSpc>
              <a:spcBef>
                <a:spcPts val="600"/>
              </a:spcBef>
              <a:spcAft>
                <a:spcPts val="300"/>
              </a:spcAft>
              <a:tabLst>
                <a:tab pos="501650" algn="l"/>
              </a:tabLst>
            </a:pPr>
            <a:endPar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700"/>
              </a:lnSpc>
              <a:spcBef>
                <a:spcPts val="600"/>
              </a:spcBef>
              <a:spcAft>
                <a:spcPts val="300"/>
              </a:spcAft>
              <a:tabLst>
                <a:tab pos="501650" algn="l"/>
              </a:tabLst>
            </a:pP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3: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quy</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tẩc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thu</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chi.</a:t>
            </a:r>
          </a:p>
          <a:p>
            <a:pPr algn="just">
              <a:lnSpc>
                <a:spcPts val="1700"/>
              </a:lnSpc>
              <a:spcBef>
                <a:spcPts val="600"/>
              </a:spcBef>
              <a:spcAft>
                <a:spcPts val="300"/>
              </a:spcAft>
              <a:tabLst>
                <a:tab pos="501650" algn="l"/>
              </a:tabLst>
            </a:pPr>
            <a:endParaRPr lang="en-US" sz="28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700"/>
              </a:lnSpc>
              <a:spcBef>
                <a:spcPts val="600"/>
              </a:spcBef>
              <a:spcAft>
                <a:spcPts val="300"/>
              </a:spcAft>
              <a:tabLst>
                <a:tab pos="501650" algn="l"/>
              </a:tabLst>
            </a:pP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4: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kế</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ts val="1700"/>
              </a:lnSpc>
              <a:spcBef>
                <a:spcPts val="600"/>
              </a:spcBef>
              <a:spcAft>
                <a:spcPts val="300"/>
              </a:spcAft>
              <a:tabLst>
                <a:tab pos="501650" algn="l"/>
              </a:tabLst>
            </a:pPr>
            <a:endParaRPr lang="en-US" sz="28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700"/>
              </a:lnSpc>
              <a:spcBef>
                <a:spcPts val="600"/>
              </a:spcBef>
              <a:spcAft>
                <a:spcPts val="300"/>
              </a:spcAft>
            </a:pP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5: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tra</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kế</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2825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9F22041-5C80-6514-7194-3C10DF009121}"/>
              </a:ext>
            </a:extLst>
          </p:cNvPr>
          <p:cNvSpPr txBox="1"/>
          <p:nvPr/>
        </p:nvSpPr>
        <p:spPr>
          <a:xfrm>
            <a:off x="636607" y="315904"/>
            <a:ext cx="10752881" cy="6341608"/>
          </a:xfrm>
          <a:prstGeom prst="rect">
            <a:avLst/>
          </a:prstGeom>
          <a:noFill/>
        </p:spPr>
        <p:txBody>
          <a:bodyPr wrap="square">
            <a:spAutoFit/>
          </a:bodyPr>
          <a:lstStyle/>
          <a:p>
            <a:pPr>
              <a:lnSpc>
                <a:spcPts val="1700"/>
              </a:lnSpc>
              <a:spcBef>
                <a:spcPts val="600"/>
              </a:spcBef>
              <a:spcAft>
                <a:spcPts val="300"/>
              </a:spcAft>
            </a:pPr>
            <a:r>
              <a:rPr lang="nl-NL" sz="2800" spc="-25" dirty="0">
                <a:solidFill>
                  <a:srgbClr val="212529"/>
                </a:solidFill>
                <a:effectLst/>
                <a:highlight>
                  <a:srgbClr val="FFFFFF"/>
                </a:highlight>
                <a:latin typeface="Times New Roman" panose="02020603050405020304" pitchFamily="18" charset="0"/>
                <a:ea typeface="Times New Roman" panose="02020603050405020304" pitchFamily="18" charset="0"/>
              </a:rPr>
              <a:t>b/ Nếu là M, em sẽ khuyên các bạn A và B:</a:t>
            </a:r>
          </a:p>
          <a:p>
            <a:pPr>
              <a:lnSpc>
                <a:spcPts val="1700"/>
              </a:lnSpc>
              <a:spcBef>
                <a:spcPts val="600"/>
              </a:spcBef>
              <a:spcAft>
                <a:spcPts val="300"/>
              </a:spcAft>
            </a:pPr>
            <a:endParaRPr lang="en-US" sz="2800" dirty="0">
              <a:effectLst/>
              <a:highlight>
                <a:srgbClr val="FFFFFF"/>
              </a:highlight>
              <a:latin typeface="Times New Roman" panose="02020603050405020304" pitchFamily="18" charset="0"/>
              <a:ea typeface="Times New Roman" panose="02020603050405020304" pitchFamily="18" charset="0"/>
            </a:endParaRPr>
          </a:p>
          <a:p>
            <a:pPr marL="457200" indent="-457200">
              <a:lnSpc>
                <a:spcPts val="1700"/>
              </a:lnSpc>
              <a:spcBef>
                <a:spcPts val="600"/>
              </a:spcBef>
              <a:spcAft>
                <a:spcPts val="300"/>
              </a:spcAft>
              <a:buFontTx/>
              <a:buChar char="-"/>
            </a:pPr>
            <a:r>
              <a:rPr lang="nl-NL" sz="2800" spc="-25" dirty="0">
                <a:solidFill>
                  <a:srgbClr val="212529"/>
                </a:solidFill>
                <a:effectLst/>
                <a:highlight>
                  <a:srgbClr val="FFFFFF"/>
                </a:highlight>
                <a:latin typeface="Times New Roman" panose="02020603050405020304" pitchFamily="18" charset="0"/>
                <a:ea typeface="Times New Roman" panose="02020603050405020304" pitchFamily="18" charset="0"/>
              </a:rPr>
              <a:t>Hằng tháng, nên lập một bản kế hoạch chi tiêu hợp lí. Trong đó, cần xác</a:t>
            </a:r>
          </a:p>
          <a:p>
            <a:pPr>
              <a:lnSpc>
                <a:spcPts val="1700"/>
              </a:lnSpc>
              <a:spcBef>
                <a:spcPts val="600"/>
              </a:spcBef>
              <a:spcAft>
                <a:spcPts val="300"/>
              </a:spcAft>
            </a:pPr>
            <a:r>
              <a:rPr lang="nl-NL" sz="2800" spc="-25" dirty="0">
                <a:solidFill>
                  <a:srgbClr val="212529"/>
                </a:solidFill>
                <a:effectLst/>
                <a:highlight>
                  <a:srgbClr val="FFFFFF"/>
                </a:highlight>
                <a:latin typeface="Times New Roman" panose="02020603050405020304" pitchFamily="18" charset="0"/>
                <a:ea typeface="Times New Roman" panose="02020603050405020304" pitchFamily="18" charset="0"/>
              </a:rPr>
              <a:t> định rõ:</a:t>
            </a:r>
          </a:p>
          <a:p>
            <a:pPr marL="457200" indent="-457200">
              <a:lnSpc>
                <a:spcPts val="1700"/>
              </a:lnSpc>
              <a:spcBef>
                <a:spcPts val="600"/>
              </a:spcBef>
              <a:spcAft>
                <a:spcPts val="300"/>
              </a:spcAft>
              <a:buFontTx/>
              <a:buChar char="-"/>
            </a:pPr>
            <a:endParaRPr lang="en-US" sz="2800" dirty="0">
              <a:effectLst/>
              <a:highlight>
                <a:srgbClr val="FFFFFF"/>
              </a:highlight>
              <a:latin typeface="Times New Roman" panose="02020603050405020304" pitchFamily="18" charset="0"/>
              <a:ea typeface="Times New Roman" panose="02020603050405020304" pitchFamily="18" charset="0"/>
            </a:endParaRPr>
          </a:p>
          <a:p>
            <a:pPr>
              <a:lnSpc>
                <a:spcPts val="1700"/>
              </a:lnSpc>
              <a:spcBef>
                <a:spcPts val="600"/>
              </a:spcBef>
              <a:spcAft>
                <a:spcPts val="300"/>
              </a:spcAft>
            </a:pPr>
            <a:r>
              <a:rPr lang="nl-NL" sz="2800" spc="-25" dirty="0">
                <a:solidFill>
                  <a:srgbClr val="212529"/>
                </a:solidFill>
                <a:effectLst/>
                <a:highlight>
                  <a:srgbClr val="FFFFFF"/>
                </a:highlight>
                <a:latin typeface="Times New Roman" panose="02020603050405020304" pitchFamily="18" charset="0"/>
                <a:ea typeface="Times New Roman" panose="02020603050405020304" pitchFamily="18" charset="0"/>
              </a:rPr>
              <a:t>+ Tổng số tiền có được là bao nhiêu?</a:t>
            </a:r>
          </a:p>
          <a:p>
            <a:pPr>
              <a:lnSpc>
                <a:spcPts val="1700"/>
              </a:lnSpc>
              <a:spcBef>
                <a:spcPts val="600"/>
              </a:spcBef>
              <a:spcAft>
                <a:spcPts val="300"/>
              </a:spcAft>
            </a:pPr>
            <a:endParaRPr lang="en-US" sz="2800" dirty="0">
              <a:effectLst/>
              <a:highlight>
                <a:srgbClr val="FFFFFF"/>
              </a:highlight>
              <a:latin typeface="Times New Roman" panose="02020603050405020304" pitchFamily="18" charset="0"/>
              <a:ea typeface="Times New Roman" panose="02020603050405020304" pitchFamily="18" charset="0"/>
            </a:endParaRPr>
          </a:p>
          <a:p>
            <a:pPr>
              <a:lnSpc>
                <a:spcPts val="1700"/>
              </a:lnSpc>
              <a:spcBef>
                <a:spcPts val="600"/>
              </a:spcBef>
              <a:spcAft>
                <a:spcPts val="300"/>
              </a:spcAft>
            </a:pPr>
            <a:r>
              <a:rPr lang="nl-NL" sz="2800" spc="-25" dirty="0">
                <a:solidFill>
                  <a:srgbClr val="212529"/>
                </a:solidFill>
                <a:effectLst/>
                <a:highlight>
                  <a:srgbClr val="FFFFFF"/>
                </a:highlight>
                <a:latin typeface="Times New Roman" panose="02020603050405020304" pitchFamily="18" charset="0"/>
                <a:ea typeface="Times New Roman" panose="02020603050405020304" pitchFamily="18" charset="0"/>
              </a:rPr>
              <a:t>+ Mình cần chi tiêu vào những khoản nào? Khoản nào là nhu cầu thiết yếu?</a:t>
            </a:r>
          </a:p>
          <a:p>
            <a:pPr>
              <a:lnSpc>
                <a:spcPts val="1700"/>
              </a:lnSpc>
              <a:spcBef>
                <a:spcPts val="600"/>
              </a:spcBef>
              <a:spcAft>
                <a:spcPts val="300"/>
              </a:spcAft>
            </a:pPr>
            <a:endParaRPr lang="nl-NL" sz="2800" spc="-25" dirty="0">
              <a:solidFill>
                <a:srgbClr val="212529"/>
              </a:solidFill>
              <a:highlight>
                <a:srgbClr val="FFFFFF"/>
              </a:highlight>
              <a:latin typeface="Times New Roman" panose="02020603050405020304" pitchFamily="18" charset="0"/>
              <a:ea typeface="Times New Roman" panose="02020603050405020304" pitchFamily="18" charset="0"/>
            </a:endParaRPr>
          </a:p>
          <a:p>
            <a:pPr>
              <a:lnSpc>
                <a:spcPts val="1700"/>
              </a:lnSpc>
              <a:spcBef>
                <a:spcPts val="600"/>
              </a:spcBef>
              <a:spcAft>
                <a:spcPts val="300"/>
              </a:spcAft>
            </a:pPr>
            <a:r>
              <a:rPr lang="nl-NL" sz="2800" spc="-25" dirty="0">
                <a:solidFill>
                  <a:srgbClr val="212529"/>
                </a:solidFill>
                <a:effectLst/>
                <a:highlight>
                  <a:srgbClr val="FFFFFF"/>
                </a:highlight>
                <a:latin typeface="Times New Roman" panose="02020603050405020304" pitchFamily="18" charset="0"/>
                <a:ea typeface="Times New Roman" panose="02020603050405020304" pitchFamily="18" charset="0"/>
              </a:rPr>
              <a:t> - Khoản nào không phải là nhu cầu thiết yếu?</a:t>
            </a:r>
          </a:p>
          <a:p>
            <a:pPr>
              <a:lnSpc>
                <a:spcPts val="1700"/>
              </a:lnSpc>
              <a:spcBef>
                <a:spcPts val="600"/>
              </a:spcBef>
              <a:spcAft>
                <a:spcPts val="300"/>
              </a:spcAft>
            </a:pPr>
            <a:endParaRPr lang="en-US" sz="2800" dirty="0">
              <a:effectLst/>
              <a:highlight>
                <a:srgbClr val="FFFFFF"/>
              </a:highlight>
              <a:latin typeface="Times New Roman" panose="02020603050405020304" pitchFamily="18" charset="0"/>
              <a:ea typeface="Times New Roman" panose="02020603050405020304" pitchFamily="18" charset="0"/>
            </a:endParaRPr>
          </a:p>
          <a:p>
            <a:pPr>
              <a:lnSpc>
                <a:spcPts val="1700"/>
              </a:lnSpc>
              <a:spcBef>
                <a:spcPts val="600"/>
              </a:spcBef>
              <a:spcAft>
                <a:spcPts val="300"/>
              </a:spcAft>
            </a:pPr>
            <a:r>
              <a:rPr lang="nl-NL" sz="2800" spc="-25" dirty="0">
                <a:solidFill>
                  <a:srgbClr val="212529"/>
                </a:solidFill>
                <a:effectLst/>
                <a:highlight>
                  <a:srgbClr val="FFFFFF"/>
                </a:highlight>
                <a:latin typeface="Times New Roman" panose="02020603050405020304" pitchFamily="18" charset="0"/>
                <a:ea typeface="Times New Roman" panose="02020603050405020304" pitchFamily="18" charset="0"/>
              </a:rPr>
              <a:t>+ Dự trù một số tình huống có thể phát sinh trong tháng.</a:t>
            </a:r>
          </a:p>
          <a:p>
            <a:pPr>
              <a:lnSpc>
                <a:spcPts val="1700"/>
              </a:lnSpc>
              <a:spcBef>
                <a:spcPts val="600"/>
              </a:spcBef>
              <a:spcAft>
                <a:spcPts val="300"/>
              </a:spcAft>
            </a:pPr>
            <a:endParaRPr lang="en-US" sz="2800" dirty="0">
              <a:effectLst/>
              <a:highlight>
                <a:srgbClr val="FFFFFF"/>
              </a:highlight>
              <a:latin typeface="Times New Roman" panose="02020603050405020304" pitchFamily="18" charset="0"/>
              <a:ea typeface="Times New Roman" panose="02020603050405020304" pitchFamily="18" charset="0"/>
            </a:endParaRPr>
          </a:p>
          <a:p>
            <a:pPr>
              <a:lnSpc>
                <a:spcPts val="1700"/>
              </a:lnSpc>
              <a:spcBef>
                <a:spcPts val="600"/>
              </a:spcBef>
              <a:spcAft>
                <a:spcPts val="300"/>
              </a:spcAft>
            </a:pPr>
            <a:r>
              <a:rPr lang="nl-NL" sz="2800" spc="-25" dirty="0">
                <a:solidFill>
                  <a:srgbClr val="212529"/>
                </a:solidFill>
                <a:effectLst/>
                <a:highlight>
                  <a:srgbClr val="FFFFFF"/>
                </a:highlight>
                <a:latin typeface="Times New Roman" panose="02020603050405020304" pitchFamily="18" charset="0"/>
                <a:ea typeface="Times New Roman" panose="02020603050405020304" pitchFamily="18" charset="0"/>
              </a:rPr>
              <a:t>+ Nguyên tắc chi tiêu mà mình áp dụng là gì?</a:t>
            </a:r>
          </a:p>
          <a:p>
            <a:pPr>
              <a:lnSpc>
                <a:spcPts val="1700"/>
              </a:lnSpc>
              <a:spcBef>
                <a:spcPts val="600"/>
              </a:spcBef>
              <a:spcAft>
                <a:spcPts val="300"/>
              </a:spcAft>
            </a:pPr>
            <a:endParaRPr lang="en-US" sz="2800" dirty="0">
              <a:effectLst/>
              <a:highlight>
                <a:srgbClr val="FFFFFF"/>
              </a:highlight>
              <a:latin typeface="Times New Roman" panose="02020603050405020304" pitchFamily="18" charset="0"/>
              <a:ea typeface="Times New Roman" panose="02020603050405020304" pitchFamily="18" charset="0"/>
            </a:endParaRPr>
          </a:p>
          <a:p>
            <a:pPr>
              <a:lnSpc>
                <a:spcPts val="1700"/>
              </a:lnSpc>
              <a:spcBef>
                <a:spcPts val="600"/>
              </a:spcBef>
              <a:spcAft>
                <a:spcPts val="300"/>
              </a:spcAft>
            </a:pPr>
            <a:r>
              <a:rPr lang="nl-NL" sz="2800" spc="-25" dirty="0">
                <a:solidFill>
                  <a:srgbClr val="212529"/>
                </a:solidFill>
                <a:effectLst/>
                <a:highlight>
                  <a:srgbClr val="FFFFFF"/>
                </a:highlight>
                <a:latin typeface="Times New Roman" panose="02020603050405020304" pitchFamily="18" charset="0"/>
                <a:ea typeface="Times New Roman" panose="02020603050405020304" pitchFamily="18" charset="0"/>
              </a:rPr>
              <a:t>- Hình thành và rèn luyện những thói quen chi tiêu hợp lí.</a:t>
            </a:r>
            <a:endParaRPr lang="en-US" sz="2800" dirty="0">
              <a:effectLst/>
              <a:highlight>
                <a:srgbClr val="FFFFFF"/>
              </a:highlight>
              <a:latin typeface="Times New Roman" panose="02020603050405020304" pitchFamily="18" charset="0"/>
              <a:ea typeface="Times New Roman" panose="02020603050405020304" pitchFamily="18" charset="0"/>
            </a:endParaRPr>
          </a:p>
          <a:p>
            <a:pPr marL="457200" indent="-457200">
              <a:lnSpc>
                <a:spcPts val="1700"/>
              </a:lnSpc>
              <a:spcBef>
                <a:spcPts val="600"/>
              </a:spcBef>
              <a:spcAft>
                <a:spcPts val="300"/>
              </a:spcAft>
              <a:buFontTx/>
              <a:buChar char="-"/>
            </a:pPr>
            <a:r>
              <a:rPr lang="nl-NL" sz="2800" spc="-25" dirty="0">
                <a:solidFill>
                  <a:srgbClr val="212529"/>
                </a:solidFill>
                <a:effectLst/>
                <a:highlight>
                  <a:srgbClr val="FFFFFF"/>
                </a:highlight>
                <a:latin typeface="Times New Roman" panose="02020603050405020304" pitchFamily="18" charset="0"/>
                <a:ea typeface="Times New Roman" panose="02020603050405020304" pitchFamily="18" charset="0"/>
              </a:rPr>
              <a:t>Có một quyển sổ nhỏ để ghi chép, theo dõi quá trình thực hiện kế hoạch</a:t>
            </a:r>
          </a:p>
          <a:p>
            <a:pPr>
              <a:lnSpc>
                <a:spcPts val="1700"/>
              </a:lnSpc>
              <a:spcBef>
                <a:spcPts val="600"/>
              </a:spcBef>
              <a:spcAft>
                <a:spcPts val="300"/>
              </a:spcAft>
            </a:pPr>
            <a:r>
              <a:rPr lang="nl-NL" sz="2800" spc="-25" dirty="0">
                <a:solidFill>
                  <a:srgbClr val="212529"/>
                </a:solidFill>
                <a:effectLst/>
                <a:highlight>
                  <a:srgbClr val="FFFFFF"/>
                </a:highlight>
                <a:latin typeface="Times New Roman" panose="02020603050405020304" pitchFamily="18" charset="0"/>
                <a:ea typeface="Times New Roman" panose="02020603050405020304" pitchFamily="18" charset="0"/>
              </a:rPr>
              <a:t> chi tiêu</a:t>
            </a:r>
            <a:endParaRPr lang="en-US" sz="2800" dirty="0">
              <a:effectLst/>
              <a:highlight>
                <a:srgbClr val="FFFFFF"/>
              </a:highlight>
              <a:latin typeface="Times New Roman" panose="02020603050405020304" pitchFamily="18" charset="0"/>
              <a:ea typeface="Times New Roman" panose="02020603050405020304" pitchFamily="18" charset="0"/>
            </a:endParaRPr>
          </a:p>
          <a:p>
            <a:pPr>
              <a:lnSpc>
                <a:spcPts val="1700"/>
              </a:lnSpc>
              <a:spcBef>
                <a:spcPts val="600"/>
              </a:spcBef>
              <a:spcAft>
                <a:spcPts val="300"/>
              </a:spcAft>
            </a:pPr>
            <a:r>
              <a:rPr lang="nl-NL" sz="2800" spc="-25" dirty="0">
                <a:solidFill>
                  <a:srgbClr val="212529"/>
                </a:solidFill>
                <a:effectLst/>
                <a:highlight>
                  <a:srgbClr val="FFFFFF"/>
                </a:highlight>
                <a:latin typeface="Times New Roman" panose="02020603050405020304" pitchFamily="18" charset="0"/>
                <a:ea typeface="Times New Roman" panose="02020603050405020304" pitchFamily="18" charset="0"/>
              </a:rPr>
              <a:t>- Thái độ quyết tâm, nghiêm túc khi thực hiện kế hoạch.</a:t>
            </a:r>
            <a:endParaRPr lang="en-US" sz="2800" dirty="0">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9249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B524214-9E2A-01BD-B90E-D4262880B024}"/>
              </a:ext>
            </a:extLst>
          </p:cNvPr>
          <p:cNvSpPr txBox="1"/>
          <p:nvPr/>
        </p:nvSpPr>
        <p:spPr>
          <a:xfrm>
            <a:off x="675189" y="521066"/>
            <a:ext cx="10343909" cy="5175776"/>
          </a:xfrm>
          <a:prstGeom prst="rect">
            <a:avLst/>
          </a:prstGeom>
          <a:noFill/>
        </p:spPr>
        <p:txBody>
          <a:bodyPr wrap="square">
            <a:spAutoFit/>
          </a:bodyPr>
          <a:lstStyle/>
          <a:p>
            <a:pPr algn="just">
              <a:lnSpc>
                <a:spcPts val="1700"/>
              </a:lnSpc>
              <a:spcBef>
                <a:spcPts val="600"/>
              </a:spcBef>
              <a:spcAft>
                <a:spcPts val="300"/>
              </a:spcAft>
            </a:pPr>
            <a:r>
              <a:rPr lang="nl-NL" sz="32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Câu </a:t>
            </a:r>
            <a:r>
              <a:rPr lang="nl-NL" sz="3200" b="1" dirty="0">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6 (3,0 đ):</a:t>
            </a:r>
            <a:r>
              <a:rPr lang="nl-NL" sz="3200" b="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nl-NL" sz="32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Tình huống:</a:t>
            </a:r>
          </a:p>
          <a:p>
            <a:pPr algn="just">
              <a:lnSpc>
                <a:spcPts val="1700"/>
              </a:lnSpc>
              <a:spcBef>
                <a:spcPts val="600"/>
              </a:spcBef>
              <a:spcAft>
                <a:spcPts val="300"/>
              </a:spcAft>
            </a:pPr>
            <a:endParaRPr lang="en-US" sz="32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32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An năm nay 17 tuổi. Sau khi nghỉ học, An được một ông chủ</a:t>
            </a:r>
          </a:p>
          <a:p>
            <a:pPr algn="just">
              <a:lnSpc>
                <a:spcPts val="1700"/>
              </a:lnSpc>
              <a:spcBef>
                <a:spcPts val="600"/>
              </a:spcBef>
              <a:spcAft>
                <a:spcPts val="300"/>
              </a:spcAft>
            </a:pPr>
            <a:endParaRPr lang="nl-NL" sz="3200" dirty="0">
              <a:solidFill>
                <a:srgbClr val="0070C0"/>
              </a:solidFill>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32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 nhận vào làm việc tại một cơ sở chuyên tái chế các loại ắc</a:t>
            </a:r>
          </a:p>
          <a:p>
            <a:pPr algn="just">
              <a:lnSpc>
                <a:spcPts val="1700"/>
              </a:lnSpc>
              <a:spcBef>
                <a:spcPts val="600"/>
              </a:spcBef>
              <a:spcAft>
                <a:spcPts val="300"/>
              </a:spcAft>
            </a:pPr>
            <a:endParaRPr lang="nl-NL" sz="3200" dirty="0">
              <a:solidFill>
                <a:srgbClr val="0070C0"/>
              </a:solidFill>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32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 quy hỏng. </a:t>
            </a:r>
          </a:p>
          <a:p>
            <a:pPr algn="just">
              <a:lnSpc>
                <a:spcPts val="1700"/>
              </a:lnSpc>
              <a:spcBef>
                <a:spcPts val="600"/>
              </a:spcBef>
              <a:spcAft>
                <a:spcPts val="300"/>
              </a:spcAft>
            </a:pPr>
            <a:endParaRPr lang="en-US" sz="32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32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Hỏi: </a:t>
            </a:r>
          </a:p>
          <a:p>
            <a:pPr algn="just">
              <a:lnSpc>
                <a:spcPts val="1700"/>
              </a:lnSpc>
              <a:spcBef>
                <a:spcPts val="600"/>
              </a:spcBef>
              <a:spcAft>
                <a:spcPts val="300"/>
              </a:spcAft>
            </a:pPr>
            <a:endParaRPr lang="en-US" sz="32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marL="514350" indent="-514350" algn="just">
              <a:lnSpc>
                <a:spcPts val="1700"/>
              </a:lnSpc>
              <a:spcBef>
                <a:spcPts val="600"/>
              </a:spcBef>
              <a:spcAft>
                <a:spcPts val="300"/>
              </a:spcAft>
              <a:buAutoNum type="alphaLcPeriod"/>
            </a:pPr>
            <a:r>
              <a:rPr lang="nl-NL" sz="32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Em có nhận xét gì về việc sử dụng lao động của ông chủ</a:t>
            </a:r>
          </a:p>
          <a:p>
            <a:pPr algn="just">
              <a:lnSpc>
                <a:spcPts val="1700"/>
              </a:lnSpc>
              <a:spcBef>
                <a:spcPts val="600"/>
              </a:spcBef>
              <a:spcAft>
                <a:spcPts val="300"/>
              </a:spcAft>
            </a:pPr>
            <a:endParaRPr lang="nl-NL" sz="3200" dirty="0">
              <a:solidFill>
                <a:srgbClr val="0070C0"/>
              </a:solidFill>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32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 nơi An làm việc?</a:t>
            </a:r>
          </a:p>
          <a:p>
            <a:pPr marL="514350" indent="-514350" algn="just">
              <a:lnSpc>
                <a:spcPts val="1700"/>
              </a:lnSpc>
              <a:spcBef>
                <a:spcPts val="600"/>
              </a:spcBef>
              <a:spcAft>
                <a:spcPts val="300"/>
              </a:spcAft>
              <a:buAutoNum type="alphaLcPeriod"/>
            </a:pPr>
            <a:endParaRPr lang="en-US" sz="32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endParaRPr>
          </a:p>
          <a:p>
            <a:r>
              <a:rPr lang="nl-NL" sz="3200"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b. Tại sao nói: Lao động là quyền và nghĩa vụ của công dân</a:t>
            </a:r>
            <a:r>
              <a:rPr lang="nl-NL" sz="3200" dirty="0">
                <a:effectLst/>
                <a:latin typeface="Times New Roman" panose="02020603050405020304" pitchFamily="18" charset="0"/>
                <a:ea typeface="Courier New" panose="02070309020205020404" pitchFamily="49"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6162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A812C80-A375-326F-678B-FA1A7293C7F9}"/>
              </a:ext>
            </a:extLst>
          </p:cNvPr>
          <p:cNvSpPr txBox="1"/>
          <p:nvPr/>
        </p:nvSpPr>
        <p:spPr>
          <a:xfrm>
            <a:off x="749885" y="824847"/>
            <a:ext cx="10692230" cy="4698530"/>
          </a:xfrm>
          <a:prstGeom prst="rect">
            <a:avLst/>
          </a:prstGeom>
          <a:noFill/>
        </p:spPr>
        <p:txBody>
          <a:bodyPr wrap="square">
            <a:spAutoFit/>
          </a:bodyPr>
          <a:lstStyle/>
          <a:p>
            <a:pPr marL="342900" indent="-342900" algn="just">
              <a:lnSpc>
                <a:spcPts val="1700"/>
              </a:lnSpc>
              <a:spcBef>
                <a:spcPts val="600"/>
              </a:spcBef>
              <a:spcAft>
                <a:spcPts val="300"/>
              </a:spcAft>
              <a:buAutoNum type="alphaLcPeriod"/>
            </a:pPr>
            <a:r>
              <a:rPr lang="nl-NL"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Nhận</a:t>
            </a:r>
            <a:r>
              <a:rPr lang="nl-NL"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xét: Việc làm của ông chủ nơi An làm việc là</a:t>
            </a:r>
          </a:p>
          <a:p>
            <a:pPr marL="342900" indent="-342900" algn="just">
              <a:lnSpc>
                <a:spcPts val="1700"/>
              </a:lnSpc>
              <a:spcBef>
                <a:spcPts val="600"/>
              </a:spcBef>
              <a:spcAft>
                <a:spcPts val="300"/>
              </a:spcAft>
              <a:buAutoNum type="alphaLcPeriod"/>
            </a:pPr>
            <a:endParaRPr lang="nl-NL"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vi phạm pháp luật về sử dụng lao động. Vì Bộ luật Lao</a:t>
            </a:r>
          </a:p>
          <a:p>
            <a:pPr algn="just">
              <a:lnSpc>
                <a:spcPts val="1700"/>
              </a:lnSpc>
              <a:spcBef>
                <a:spcPts val="600"/>
              </a:spcBef>
              <a:spcAft>
                <a:spcPts val="300"/>
              </a:spcAft>
            </a:pPr>
            <a:endParaRPr lang="nl-NL"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động quy định:  Cấm sử dụng người lao động dưới 18</a:t>
            </a:r>
          </a:p>
          <a:p>
            <a:pPr algn="just">
              <a:lnSpc>
                <a:spcPts val="1700"/>
              </a:lnSpc>
              <a:spcBef>
                <a:spcPts val="600"/>
              </a:spcBef>
              <a:spcAft>
                <a:spcPts val="300"/>
              </a:spcAft>
            </a:pPr>
            <a:endParaRPr lang="nl-NL"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tuổi  làm những công việc nặng nhọc, nguy hiểm hoặc</a:t>
            </a:r>
          </a:p>
          <a:p>
            <a:pPr algn="just">
              <a:lnSpc>
                <a:spcPts val="1700"/>
              </a:lnSpc>
              <a:spcBef>
                <a:spcPts val="600"/>
              </a:spcBef>
              <a:spcAft>
                <a:spcPts val="300"/>
              </a:spcAft>
            </a:pPr>
            <a:endParaRPr lang="nl-NL"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tiếp</a:t>
            </a:r>
          </a:p>
          <a:p>
            <a:pPr algn="just">
              <a:lnSpc>
                <a:spcPts val="1700"/>
              </a:lnSpc>
              <a:spcBef>
                <a:spcPts val="600"/>
              </a:spcBef>
              <a:spcAft>
                <a:spcPts val="300"/>
              </a:spcAft>
            </a:pPr>
            <a:endParaRPr lang="nl-NL"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xúc với các chất độc hại. Mà An năm nay mới 17 tuổi đã</a:t>
            </a:r>
          </a:p>
          <a:p>
            <a:pPr algn="just">
              <a:lnSpc>
                <a:spcPts val="1700"/>
              </a:lnSpc>
              <a:spcBef>
                <a:spcPts val="600"/>
              </a:spcBef>
              <a:spcAft>
                <a:spcPts val="300"/>
              </a:spcAft>
            </a:pPr>
            <a:endParaRPr lang="nl-NL"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phải làm việc, tiếp xúc với các chất độc hại từ ắc quy…</a:t>
            </a:r>
            <a:endParaRPr lang="en-US"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908792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A812C80-A375-326F-678B-FA1A7293C7F9}"/>
              </a:ext>
            </a:extLst>
          </p:cNvPr>
          <p:cNvSpPr txBox="1"/>
          <p:nvPr/>
        </p:nvSpPr>
        <p:spPr>
          <a:xfrm>
            <a:off x="474561" y="315562"/>
            <a:ext cx="10692230" cy="5007909"/>
          </a:xfrm>
          <a:prstGeom prst="rect">
            <a:avLst/>
          </a:prstGeom>
          <a:noFill/>
        </p:spPr>
        <p:txBody>
          <a:bodyPr wrap="square">
            <a:spAutoFit/>
          </a:bodyPr>
          <a:lstStyle/>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b. Lao động là quyền và nghĩa vụ của công dân vì:</a:t>
            </a:r>
          </a:p>
          <a:p>
            <a:pPr algn="just">
              <a:lnSpc>
                <a:spcPts val="1700"/>
              </a:lnSpc>
              <a:spcBef>
                <a:spcPts val="600"/>
              </a:spcBef>
              <a:spcAft>
                <a:spcPts val="300"/>
              </a:spcAft>
            </a:pPr>
            <a:endPar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marL="457200" indent="-457200" algn="just">
              <a:lnSpc>
                <a:spcPts val="1700"/>
              </a:lnSpc>
              <a:spcBef>
                <a:spcPts val="600"/>
              </a:spcBef>
              <a:spcAft>
                <a:spcPts val="300"/>
              </a:spcAft>
              <a:buFontTx/>
              <a:buChar char="-"/>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Lao động là hoạt động có mục đích của con người nhằm tạo ra của cải</a:t>
            </a:r>
          </a:p>
          <a:p>
            <a:pPr marL="457200" indent="-457200" algn="just">
              <a:lnSpc>
                <a:spcPts val="1700"/>
              </a:lnSpc>
              <a:spcBef>
                <a:spcPts val="600"/>
              </a:spcBef>
              <a:spcAft>
                <a:spcPts val="300"/>
              </a:spcAft>
              <a:buFontTx/>
              <a:buChar char="-"/>
            </a:pPr>
            <a:endParaRPr lang="nl-NL"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vật chất và các giá trị tinh thần cho xã hội. Lao động là hoạt động chủ</a:t>
            </a:r>
          </a:p>
          <a:p>
            <a:pPr marL="457200" indent="-457200" algn="just">
              <a:lnSpc>
                <a:spcPts val="1700"/>
              </a:lnSpc>
              <a:spcBef>
                <a:spcPts val="600"/>
              </a:spcBef>
              <a:spcAft>
                <a:spcPts val="300"/>
              </a:spcAft>
              <a:buFontTx/>
              <a:buChar char="-"/>
            </a:pPr>
            <a:endParaRPr lang="nl-NL"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yếu, quan trọng nhất của con người, là nhân tố quyết định sự tồn tại,</a:t>
            </a:r>
          </a:p>
          <a:p>
            <a:pPr marL="457200" indent="-457200" algn="just">
              <a:lnSpc>
                <a:spcPts val="1700"/>
              </a:lnSpc>
              <a:spcBef>
                <a:spcPts val="600"/>
              </a:spcBef>
              <a:spcAft>
                <a:spcPts val="300"/>
              </a:spcAft>
              <a:buFontTx/>
              <a:buChar char="-"/>
            </a:pPr>
            <a:endParaRPr lang="nl-NL"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phát triển của đất nước và nhân loại.</a:t>
            </a:r>
          </a:p>
          <a:p>
            <a:pPr algn="just">
              <a:lnSpc>
                <a:spcPts val="1700"/>
              </a:lnSpc>
              <a:spcBef>
                <a:spcPts val="600"/>
              </a:spcBef>
              <a:spcAft>
                <a:spcPts val="300"/>
              </a:spcAft>
            </a:pPr>
            <a:endPar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marL="457200" indent="-457200" algn="just">
              <a:lnSpc>
                <a:spcPts val="1700"/>
              </a:lnSpc>
              <a:spcBef>
                <a:spcPts val="600"/>
              </a:spcBef>
              <a:spcAft>
                <a:spcPts val="300"/>
              </a:spcAft>
              <a:buFontTx/>
              <a:buChar char="-"/>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Mọi công dân có quyền tự do sử dụng sức lao động của mình để học</a:t>
            </a:r>
          </a:p>
          <a:p>
            <a:pPr marL="457200" indent="-457200" algn="just">
              <a:lnSpc>
                <a:spcPts val="1700"/>
              </a:lnSpc>
              <a:spcBef>
                <a:spcPts val="600"/>
              </a:spcBef>
              <a:spcAft>
                <a:spcPts val="300"/>
              </a:spcAft>
              <a:buFontTx/>
              <a:buChar char="-"/>
            </a:pPr>
            <a:endParaRPr lang="nl-NL"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nghề, tìm kiếm việc làm, lựa chọn nghề nghiệp có ích cho xã hội, đem</a:t>
            </a:r>
          </a:p>
          <a:p>
            <a:pPr algn="just">
              <a:lnSpc>
                <a:spcPts val="1700"/>
              </a:lnSpc>
              <a:spcBef>
                <a:spcPts val="600"/>
              </a:spcBef>
              <a:spcAft>
                <a:spcPts val="300"/>
              </a:spcAft>
            </a:pPr>
            <a:endParaRPr lang="nl-NL"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lại thu nhập cho bản thân và gia đình.</a:t>
            </a:r>
            <a:endPar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3037595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966651" y="132917"/>
            <a:ext cx="480037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1. THỰC TRẠNG</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084217" y="1018903"/>
            <a:ext cx="9810206" cy="4272516"/>
          </a:xfrm>
          <a:prstGeom prst="rect">
            <a:avLst/>
          </a:prstGeom>
        </p:spPr>
        <p:txBody>
          <a:bodyPr wrap="square">
            <a:spAutoFit/>
          </a:bodyPr>
          <a:lstStyle/>
          <a:p>
            <a:pPr eaLnBrk="0" fontAlgn="base" hangingPunct="0">
              <a:lnSpc>
                <a:spcPct val="125000"/>
              </a:lnSpc>
              <a:spcBef>
                <a:spcPct val="0"/>
              </a:spcBef>
              <a:spcAft>
                <a:spcPct val="0"/>
              </a:spcAft>
              <a:defRPr/>
            </a:pPr>
            <a:r>
              <a:rPr lang="en-US" sz="2400" b="1" dirty="0">
                <a:solidFill>
                  <a:srgbClr val="FF0000"/>
                </a:solidFill>
                <a:latin typeface="Times New Roman" pitchFamily="18" charset="0"/>
                <a:ea typeface="Arial Unicode MS"/>
                <a:cs typeface="Times New Roman" pitchFamily="18" charset="0"/>
              </a:rPr>
              <a:t>2</a:t>
            </a:r>
            <a:r>
              <a:rPr lang="en-US" sz="2400" b="1" dirty="0" smtClean="0">
                <a:solidFill>
                  <a:srgbClr val="FF0000"/>
                </a:solidFill>
                <a:latin typeface="Times New Roman" pitchFamily="18" charset="0"/>
                <a:ea typeface="Arial Unicode MS"/>
                <a:cs typeface="Times New Roman" pitchFamily="18" charset="0"/>
              </a:rPr>
              <a:t>.2. Khó khăn:</a:t>
            </a:r>
          </a:p>
          <a:p>
            <a:pPr eaLnBrk="0" fontAlgn="base" hangingPunct="0">
              <a:lnSpc>
                <a:spcPct val="125000"/>
              </a:lnSpc>
              <a:spcBef>
                <a:spcPct val="0"/>
              </a:spcBef>
              <a:spcAft>
                <a:spcPct val="0"/>
              </a:spcAft>
              <a:defRPr/>
            </a:pPr>
            <a:r>
              <a:rPr lang="en-US" sz="2400" dirty="0" smtClean="0">
                <a:latin typeface="Times New Roman" pitchFamily="18" charset="0"/>
                <a:ea typeface="Arial Unicode MS"/>
                <a:cs typeface="Times New Roman" pitchFamily="18" charset="0"/>
              </a:rPr>
              <a:t>-Về phía phụ huynh và học sinh: Môn GDCD thường bị coi là </a:t>
            </a:r>
            <a:r>
              <a:rPr lang="en-US" sz="2400" dirty="0" err="1" smtClean="0">
                <a:latin typeface="Times New Roman" pitchFamily="18" charset="0"/>
                <a:ea typeface="Arial Unicode MS"/>
                <a:cs typeface="Times New Roman" pitchFamily="18" charset="0"/>
              </a:rPr>
              <a:t>môn</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phụ</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ít</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coi</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trọng</a:t>
            </a:r>
            <a:r>
              <a:rPr lang="en-US" sz="2400" dirty="0" smtClean="0">
                <a:latin typeface="Times New Roman" pitchFamily="18" charset="0"/>
                <a:ea typeface="Arial Unicode MS"/>
                <a:cs typeface="Times New Roman" pitchFamily="18" charset="0"/>
              </a:rPr>
              <a:t>-&gt; Khó khăn trong việc động viên HS tham gia đội tuyển.</a:t>
            </a:r>
          </a:p>
          <a:p>
            <a:pPr eaLnBrk="0" fontAlgn="base" hangingPunct="0">
              <a:lnSpc>
                <a:spcPct val="125000"/>
              </a:lnSpc>
              <a:spcBef>
                <a:spcPct val="0"/>
              </a:spcBef>
              <a:spcAft>
                <a:spcPct val="0"/>
              </a:spcAft>
              <a:buFontTx/>
              <a:buChar char="-"/>
              <a:defRPr/>
            </a:pP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Sách</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mới</a:t>
            </a:r>
            <a:r>
              <a:rPr lang="en-US" sz="2400" dirty="0" smtClean="0">
                <a:latin typeface="Times New Roman" pitchFamily="18" charset="0"/>
                <a:ea typeface="Arial Unicode MS"/>
                <a:cs typeface="Times New Roman" pitchFamily="18" charset="0"/>
              </a:rPr>
              <a:t> và tài liệu tham khảo còn ít.</a:t>
            </a:r>
          </a:p>
          <a:p>
            <a:pPr eaLnBrk="0" fontAlgn="base" hangingPunct="0">
              <a:lnSpc>
                <a:spcPct val="125000"/>
              </a:lnSpc>
              <a:spcBef>
                <a:spcPct val="0"/>
              </a:spcBef>
              <a:spcAft>
                <a:spcPct val="0"/>
              </a:spcAft>
              <a:buFontTx/>
              <a:buChar char="-"/>
              <a:defRPr/>
            </a:pPr>
            <a:r>
              <a:rPr lang="en-US" sz="2400" dirty="0" smtClean="0">
                <a:latin typeface="Times New Roman" pitchFamily="18" charset="0"/>
                <a:ea typeface="Arial Unicode MS"/>
                <a:cs typeface="Times New Roman" pitchFamily="18" charset="0"/>
              </a:rPr>
              <a:t> Kiến thức xã hội rộng, </a:t>
            </a:r>
            <a:r>
              <a:rPr lang="en-US" sz="2400" dirty="0" err="1" smtClean="0">
                <a:latin typeface="Times New Roman" pitchFamily="18" charset="0"/>
                <a:ea typeface="Arial Unicode MS"/>
                <a:cs typeface="Times New Roman" pitchFamily="18" charset="0"/>
              </a:rPr>
              <a:t>đáp</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án</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đề</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mở</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khó</a:t>
            </a:r>
            <a:r>
              <a:rPr lang="en-US" sz="2400" dirty="0" smtClean="0">
                <a:latin typeface="Times New Roman" pitchFamily="18" charset="0"/>
                <a:ea typeface="Arial Unicode MS"/>
                <a:cs typeface="Times New Roman" pitchFamily="18" charset="0"/>
              </a:rPr>
              <a:t>.</a:t>
            </a:r>
          </a:p>
          <a:p>
            <a:pPr eaLnBrk="0" fontAlgn="base" hangingPunct="0">
              <a:lnSpc>
                <a:spcPct val="125000"/>
              </a:lnSpc>
              <a:spcBef>
                <a:spcPct val="0"/>
              </a:spcBef>
              <a:spcAft>
                <a:spcPct val="0"/>
              </a:spcAft>
              <a:buFontTx/>
              <a:buChar char="-"/>
              <a:defRPr/>
            </a:pP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Học</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sinh</a:t>
            </a:r>
            <a:r>
              <a:rPr lang="en-US" sz="2400" dirty="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ngại</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học</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không</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hứng</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thú</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tham</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gia</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thi</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vì</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môn</a:t>
            </a:r>
            <a:r>
              <a:rPr lang="en-US" sz="2400" dirty="0" smtClean="0">
                <a:latin typeface="Times New Roman" pitchFamily="18" charset="0"/>
                <a:ea typeface="Arial Unicode MS"/>
                <a:cs typeface="Times New Roman" pitchFamily="18" charset="0"/>
              </a:rPr>
              <a:t> GDCD </a:t>
            </a:r>
            <a:r>
              <a:rPr lang="en-US" sz="2400" dirty="0" err="1" smtClean="0">
                <a:latin typeface="Times New Roman" pitchFamily="18" charset="0"/>
                <a:ea typeface="Arial Unicode MS"/>
                <a:cs typeface="Times New Roman" pitchFamily="18" charset="0"/>
              </a:rPr>
              <a:t>phải</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học</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nhiều</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các</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bộ</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luật</a:t>
            </a:r>
            <a:r>
              <a:rPr lang="en-US" sz="2400" dirty="0" smtClean="0">
                <a:latin typeface="Times New Roman" pitchFamily="18" charset="0"/>
                <a:ea typeface="Arial Unicode MS"/>
                <a:cs typeface="Times New Roman" pitchFamily="18" charset="0"/>
              </a:rPr>
              <a:t> </a:t>
            </a:r>
            <a:r>
              <a:rPr lang="en-US" sz="2400" dirty="0" err="1" smtClean="0">
                <a:latin typeface="Times New Roman" pitchFamily="18" charset="0"/>
                <a:ea typeface="Arial Unicode MS"/>
                <a:cs typeface="Times New Roman" pitchFamily="18" charset="0"/>
              </a:rPr>
              <a:t>khô</a:t>
            </a:r>
            <a:r>
              <a:rPr lang="en-US" sz="2400" dirty="0" smtClean="0">
                <a:latin typeface="Times New Roman" pitchFamily="18" charset="0"/>
                <a:ea typeface="Arial Unicode MS"/>
                <a:cs typeface="Times New Roman" pitchFamily="18" charset="0"/>
              </a:rPr>
              <a:t> khan.</a:t>
            </a:r>
          </a:p>
          <a:p>
            <a:pPr eaLnBrk="0" fontAlgn="base" hangingPunct="0">
              <a:lnSpc>
                <a:spcPct val="125000"/>
              </a:lnSpc>
              <a:spcBef>
                <a:spcPct val="0"/>
              </a:spcBef>
              <a:spcAft>
                <a:spcPct val="0"/>
              </a:spcAft>
              <a:defRPr/>
            </a:pPr>
            <a:endParaRPr lang="en-US" sz="2400" b="1" dirty="0" smtClean="0">
              <a:solidFill>
                <a:srgbClr val="0000FF"/>
              </a:solidFill>
              <a:latin typeface="Times New Roman" pitchFamily="18" charset="0"/>
              <a:ea typeface="Arial Unicode MS"/>
              <a:cs typeface="Times New Roman" pitchFamily="18" charset="0"/>
            </a:endParaRPr>
          </a:p>
          <a:p>
            <a:pPr eaLnBrk="0" fontAlgn="base" hangingPunct="0">
              <a:lnSpc>
                <a:spcPct val="125000"/>
              </a:lnSpc>
              <a:spcBef>
                <a:spcPct val="0"/>
              </a:spcBef>
              <a:spcAft>
                <a:spcPct val="0"/>
              </a:spcAft>
              <a:defRPr/>
            </a:pPr>
            <a:endParaRPr lang="en-US" sz="2531" b="1" dirty="0" smtClean="0">
              <a:solidFill>
                <a:srgbClr val="0000FF"/>
              </a:solidFill>
              <a:latin typeface="Times New Roman" pitchFamily="18" charset="0"/>
              <a:ea typeface="Arial Unicode MS"/>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Tree>
    <p:extLst>
      <p:ext uri="{BB962C8B-B14F-4D97-AF65-F5344CB8AC3E}">
        <p14:creationId xmlns:p14="http://schemas.microsoft.com/office/powerpoint/2010/main" val="2550560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A812C80-A375-326F-678B-FA1A7293C7F9}"/>
              </a:ext>
            </a:extLst>
          </p:cNvPr>
          <p:cNvSpPr txBox="1"/>
          <p:nvPr/>
        </p:nvSpPr>
        <p:spPr>
          <a:xfrm>
            <a:off x="567158" y="743825"/>
            <a:ext cx="10692230" cy="3007362"/>
          </a:xfrm>
          <a:prstGeom prst="rect">
            <a:avLst/>
          </a:prstGeom>
          <a:noFill/>
        </p:spPr>
        <p:txBody>
          <a:bodyPr wrap="square">
            <a:spAutoFit/>
          </a:bodyPr>
          <a:lstStyle/>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Mọi người có nghĩa vụ lao động để tự nuôi sống bản thân, nuôi sống gia</a:t>
            </a:r>
          </a:p>
          <a:p>
            <a:pPr algn="just">
              <a:lnSpc>
                <a:spcPts val="1700"/>
              </a:lnSpc>
              <a:spcBef>
                <a:spcPts val="600"/>
              </a:spcBef>
              <a:spcAft>
                <a:spcPts val="300"/>
              </a:spcAft>
            </a:pPr>
            <a:endParaRPr lang="nl-NL"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đình, góp phần duy trì và phát triển đất nước.</a:t>
            </a:r>
          </a:p>
          <a:p>
            <a:pPr algn="just">
              <a:lnSpc>
                <a:spcPts val="1700"/>
              </a:lnSpc>
              <a:spcBef>
                <a:spcPts val="600"/>
              </a:spcBef>
              <a:spcAft>
                <a:spcPts val="300"/>
              </a:spcAft>
            </a:pPr>
            <a:endPar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marL="457200" indent="-457200" algn="just">
              <a:lnSpc>
                <a:spcPts val="1700"/>
              </a:lnSpc>
              <a:spcBef>
                <a:spcPts val="600"/>
              </a:spcBef>
              <a:spcAft>
                <a:spcPts val="300"/>
              </a:spcAft>
              <a:buFontTx/>
              <a:buChar char="-"/>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Lao động là nghĩa vụ của mỗi công dân đối với bản thân, với gia đình,</a:t>
            </a:r>
          </a:p>
          <a:p>
            <a:pPr marL="457200" indent="-457200" algn="just">
              <a:lnSpc>
                <a:spcPts val="1700"/>
              </a:lnSpc>
              <a:spcBef>
                <a:spcPts val="600"/>
              </a:spcBef>
              <a:spcAft>
                <a:spcPts val="300"/>
              </a:spcAft>
              <a:buFontTx/>
              <a:buChar char="-"/>
            </a:pPr>
            <a:endParaRPr lang="nl-NL"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đồng thời cũng là nghĩa vụ đối với xã hội, với đất nước.</a:t>
            </a:r>
          </a:p>
          <a:p>
            <a:pPr algn="just">
              <a:lnSpc>
                <a:spcPts val="1700"/>
              </a:lnSpc>
              <a:spcBef>
                <a:spcPts val="600"/>
              </a:spcBef>
              <a:spcAft>
                <a:spcPts val="300"/>
              </a:spcAft>
            </a:pPr>
            <a:endPar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nSpc>
                <a:spcPts val="1700"/>
              </a:lnSpc>
              <a:spcBef>
                <a:spcPts val="600"/>
              </a:spcBef>
              <a:spcAft>
                <a:spcPts val="300"/>
              </a:spcAft>
            </a:pPr>
            <a:r>
              <a:rPr lang="nl-NL"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Liên hệ bản thân: tham gia lao động phù hợp với lứa tuổi…</a:t>
            </a:r>
            <a:endPar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2594508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6B1CF91-DB8F-FF05-C516-CC0CEA2FE16A}"/>
              </a:ext>
            </a:extLst>
          </p:cNvPr>
          <p:cNvSpPr txBox="1"/>
          <p:nvPr/>
        </p:nvSpPr>
        <p:spPr>
          <a:xfrm>
            <a:off x="1125637" y="644510"/>
            <a:ext cx="10101805" cy="2308324"/>
          </a:xfrm>
          <a:prstGeom prst="rect">
            <a:avLst/>
          </a:prstGeom>
          <a:noFill/>
        </p:spPr>
        <p:txBody>
          <a:bodyPr wrap="square">
            <a:spAutoFit/>
          </a:bodyPr>
          <a:lstStyle/>
          <a:p>
            <a:r>
              <a:rPr lang="nl-NL" sz="3600" b="1"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Câu 7( 3,5 đ)</a:t>
            </a:r>
            <a:r>
              <a:rPr lang="nl-NL" sz="3600" b="1" dirty="0">
                <a:solidFill>
                  <a:srgbClr val="0000FF"/>
                </a:solidFill>
                <a:latin typeface="Times New Roman" panose="02020603050405020304" pitchFamily="18" charset="0"/>
                <a:ea typeface="Courier New" panose="02070309020205020404" pitchFamily="49" charset="0"/>
                <a:cs typeface="Times New Roman" panose="02020603050405020304" pitchFamily="18" charset="0"/>
              </a:rPr>
              <a:t>:</a:t>
            </a:r>
            <a:r>
              <a:rPr lang="nl-NL" sz="3600"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 Có quan điểm cho rằng: “Cần cù, sáng tạo không phải do bẩm sinh mà là kết quả của sự rèn luyện”. Em hãy xây dựng và trình bày bài thuyết trình để thể hiện suy nghĩ của mình.</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318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C3AD60A-C537-7C3D-99AC-036D429701B3}"/>
              </a:ext>
            </a:extLst>
          </p:cNvPr>
          <p:cNvSpPr txBox="1"/>
          <p:nvPr/>
        </p:nvSpPr>
        <p:spPr>
          <a:xfrm>
            <a:off x="350134" y="0"/>
            <a:ext cx="11668246" cy="6888681"/>
          </a:xfrm>
          <a:prstGeom prst="rect">
            <a:avLst/>
          </a:prstGeom>
          <a:noFill/>
        </p:spPr>
        <p:txBody>
          <a:bodyPr wrap="square">
            <a:spAutoFit/>
          </a:bodyPr>
          <a:lstStyle/>
          <a:p>
            <a:pPr marL="30480" marR="3048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Để thành công trong cuộc sống, mỗi con người cần hình thành và rèn</a:t>
            </a:r>
          </a:p>
          <a:p>
            <a:pPr marL="30480" marR="30480" algn="just">
              <a:lnSpc>
                <a:spcPts val="1700"/>
              </a:lnSpc>
              <a:spcBef>
                <a:spcPts val="600"/>
              </a:spcBef>
              <a:spcAft>
                <a:spcPts val="300"/>
              </a:spcAft>
            </a:pPr>
            <a:endParaRPr lang="nl-NL" sz="2400" dirty="0">
              <a:solidFill>
                <a:srgbClr val="000000"/>
              </a:solidFill>
              <a:highlight>
                <a:srgbClr val="FFFFFF"/>
              </a:highlight>
              <a:latin typeface="Times New Roman" panose="02020603050405020304" pitchFamily="18" charset="0"/>
              <a:ea typeface="Times New Roman" panose="02020603050405020304" pitchFamily="18" charset="0"/>
            </a:endParaRPr>
          </a:p>
          <a:p>
            <a:pPr marL="30480" marR="3048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luyện cho mình nhiều đức tính tốt đẹp. Một trong những đức tính cần</a:t>
            </a:r>
          </a:p>
          <a:p>
            <a:pPr marL="30480" marR="30480" algn="just">
              <a:lnSpc>
                <a:spcPts val="1700"/>
              </a:lnSpc>
              <a:spcBef>
                <a:spcPts val="600"/>
              </a:spcBef>
              <a:spcAft>
                <a:spcPts val="300"/>
              </a:spcAft>
            </a:pPr>
            <a:endParaRPr lang="nl-NL" sz="2400" dirty="0">
              <a:solidFill>
                <a:srgbClr val="000000"/>
              </a:solidFill>
              <a:highlight>
                <a:srgbClr val="FFFFFF"/>
              </a:highlight>
              <a:latin typeface="Times New Roman" panose="02020603050405020304" pitchFamily="18" charset="0"/>
              <a:ea typeface="Times New Roman" panose="02020603050405020304" pitchFamily="18" charset="0"/>
            </a:endParaRPr>
          </a:p>
          <a:p>
            <a:pPr marL="30480" marR="3048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có là tính cần cù và sáng tạo trong học tập, lao động. Đặc biệt là đối</a:t>
            </a:r>
          </a:p>
          <a:p>
            <a:pPr marL="30480" marR="30480" algn="just">
              <a:lnSpc>
                <a:spcPts val="1700"/>
              </a:lnSpc>
              <a:spcBef>
                <a:spcPts val="600"/>
              </a:spcBef>
              <a:spcAft>
                <a:spcPts val="300"/>
              </a:spcAft>
            </a:pPr>
            <a:endParaRPr lang="nl-NL" sz="2400" dirty="0">
              <a:solidFill>
                <a:srgbClr val="000000"/>
              </a:solidFill>
              <a:highlight>
                <a:srgbClr val="FFFFFF"/>
              </a:highlight>
              <a:latin typeface="Times New Roman" panose="02020603050405020304" pitchFamily="18" charset="0"/>
              <a:ea typeface="Times New Roman" panose="02020603050405020304" pitchFamily="18" charset="0"/>
            </a:endParaRPr>
          </a:p>
          <a:p>
            <a:pPr marL="30480" marR="3048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với lứa tuổi học sinh, những con người trẻ tuổi đang từng ngày kiên trì</a:t>
            </a:r>
          </a:p>
          <a:p>
            <a:pPr marL="30480" marR="30480" algn="just">
              <a:lnSpc>
                <a:spcPts val="1700"/>
              </a:lnSpc>
              <a:spcBef>
                <a:spcPts val="600"/>
              </a:spcBef>
              <a:spcAft>
                <a:spcPts val="300"/>
              </a:spcAft>
            </a:pPr>
            <a:endPar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endParaRPr>
          </a:p>
          <a:p>
            <a:pPr marL="30480" marR="3048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rèn luyện mình trên ghế nhà trường.</a:t>
            </a:r>
          </a:p>
          <a:p>
            <a:pPr marL="30480" marR="30480" algn="just">
              <a:lnSpc>
                <a:spcPts val="1700"/>
              </a:lnSpc>
              <a:spcBef>
                <a:spcPts val="600"/>
              </a:spcBef>
              <a:spcAft>
                <a:spcPts val="300"/>
              </a:spcAft>
            </a:pPr>
            <a:r>
              <a:rPr lang="nl-NL" sz="2400" dirty="0">
                <a:solidFill>
                  <a:srgbClr val="000000"/>
                </a:solidFill>
                <a:effectLst/>
                <a:highlight>
                  <a:srgbClr val="FFFFFF"/>
                </a:highlight>
                <a:latin typeface="MS Gothic" panose="020B0609070205080204" pitchFamily="49" charset="-128"/>
                <a:ea typeface="Times New Roman" panose="02020603050405020304" pitchFamily="18" charset="0"/>
              </a:rPr>
              <a:t>  </a:t>
            </a:r>
            <a:endParaRPr lang="en-US" sz="2400" dirty="0">
              <a:effectLst/>
              <a:highlight>
                <a:srgbClr val="FFFFFF"/>
              </a:highlight>
              <a:latin typeface="Times New Roman" panose="02020603050405020304" pitchFamily="18" charset="0"/>
              <a:ea typeface="Times New Roman" panose="02020603050405020304" pitchFamily="18" charset="0"/>
            </a:endParaRPr>
          </a:p>
          <a:p>
            <a:pPr marL="30480" marR="3048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Cần cù là chăm chỉ, chuyên cần, chịu khó trong công việc. Biểu hiện</a:t>
            </a:r>
          </a:p>
          <a:p>
            <a:pPr marL="30480" marR="30480" algn="just">
              <a:lnSpc>
                <a:spcPts val="1700"/>
              </a:lnSpc>
              <a:spcBef>
                <a:spcPts val="600"/>
              </a:spcBef>
              <a:spcAft>
                <a:spcPts val="300"/>
              </a:spcAft>
            </a:pPr>
            <a:endParaRPr lang="nl-NL" sz="2400" dirty="0">
              <a:solidFill>
                <a:srgbClr val="000000"/>
              </a:solidFill>
              <a:highlight>
                <a:srgbClr val="FFFFFF"/>
              </a:highlight>
              <a:latin typeface="Times New Roman" panose="02020603050405020304" pitchFamily="18" charset="0"/>
              <a:ea typeface="Times New Roman" panose="02020603050405020304" pitchFamily="18" charset="0"/>
            </a:endParaRPr>
          </a:p>
          <a:p>
            <a:pPr marL="30480" marR="3048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của cần cù là làm việc thường xuyên, đều đặn, không ngừng nỗ lực</a:t>
            </a:r>
          </a:p>
          <a:p>
            <a:pPr marL="30480" marR="30480" algn="just">
              <a:lnSpc>
                <a:spcPts val="1700"/>
              </a:lnSpc>
              <a:spcBef>
                <a:spcPts val="600"/>
              </a:spcBef>
              <a:spcAft>
                <a:spcPts val="300"/>
              </a:spcAft>
            </a:pPr>
            <a:endPar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endParaRPr>
          </a:p>
          <a:p>
            <a:pPr marL="30480" marR="3048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vượt qua khó khăn, thử thách. Sáng tạo là say mê nghiên cứu, tìm tòi</a:t>
            </a:r>
          </a:p>
          <a:p>
            <a:pPr marL="30480" marR="30480" algn="just">
              <a:lnSpc>
                <a:spcPts val="1700"/>
              </a:lnSpc>
              <a:spcBef>
                <a:spcPts val="600"/>
              </a:spcBef>
              <a:spcAft>
                <a:spcPts val="300"/>
              </a:spcAft>
            </a:pPr>
            <a:endParaRPr lang="nl-NL" sz="2400" dirty="0">
              <a:solidFill>
                <a:srgbClr val="000000"/>
              </a:solidFill>
              <a:highlight>
                <a:srgbClr val="FFFFFF"/>
              </a:highlight>
              <a:latin typeface="Times New Roman" panose="02020603050405020304" pitchFamily="18" charset="0"/>
              <a:ea typeface="Times New Roman" panose="02020603050405020304" pitchFamily="18" charset="0"/>
            </a:endParaRPr>
          </a:p>
          <a:p>
            <a:pPr marL="30480" marR="3048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trong lao động. Sự sáng tạo được thể hiện qua những hành động, như</a:t>
            </a:r>
            <a:b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br>
            <a:endPar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endParaRPr>
          </a:p>
          <a:p>
            <a:pPr marL="30480" marR="3048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luôn suy nghĩ, tìm và phát hiện ra cách làm mới hiệu quả để đem lại</a:t>
            </a:r>
          </a:p>
          <a:p>
            <a:pPr marL="30480" marR="30480" algn="just">
              <a:lnSpc>
                <a:spcPts val="1700"/>
              </a:lnSpc>
              <a:spcBef>
                <a:spcPts val="600"/>
              </a:spcBef>
              <a:spcAft>
                <a:spcPts val="300"/>
              </a:spcAft>
            </a:pPr>
            <a:endParaRPr lang="nl-NL" sz="2400" dirty="0">
              <a:solidFill>
                <a:srgbClr val="000000"/>
              </a:solidFill>
              <a:highlight>
                <a:srgbClr val="FFFFFF"/>
              </a:highlight>
              <a:latin typeface="Times New Roman" panose="02020603050405020304" pitchFamily="18" charset="0"/>
              <a:ea typeface="Times New Roman" panose="02020603050405020304" pitchFamily="18" charset="0"/>
            </a:endParaRPr>
          </a:p>
          <a:p>
            <a:pPr marL="30480" marR="3048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kết quả cao hơn trong công việc.</a:t>
            </a:r>
            <a:r>
              <a:rPr lang="nl-NL" sz="2400" dirty="0">
                <a:solidFill>
                  <a:srgbClr val="000000"/>
                </a:solidFill>
                <a:effectLst/>
                <a:highlight>
                  <a:srgbClr val="FFFFFF"/>
                </a:highlight>
                <a:latin typeface="MS Gothic" panose="020B0609070205080204" pitchFamily="49" charset="-128"/>
                <a:ea typeface="Times New Roman" panose="02020603050405020304" pitchFamily="18" charset="0"/>
              </a:rPr>
              <a:t>  </a:t>
            </a:r>
            <a:endParaRPr lang="en-US" sz="2400" dirty="0">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47379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878E99C-5486-9F39-9B3D-F81EFE1950BD}"/>
              </a:ext>
            </a:extLst>
          </p:cNvPr>
          <p:cNvSpPr txBox="1"/>
          <p:nvPr/>
        </p:nvSpPr>
        <p:spPr>
          <a:xfrm>
            <a:off x="512179" y="706133"/>
            <a:ext cx="10981481" cy="3681264"/>
          </a:xfrm>
          <a:prstGeom prst="rect">
            <a:avLst/>
          </a:prstGeom>
          <a:noFill/>
        </p:spPr>
        <p:txBody>
          <a:bodyPr wrap="square">
            <a:spAutoFit/>
          </a:bodyPr>
          <a:lstStyle/>
          <a:p>
            <a:pPr marL="487680" marR="30480" indent="-457200" algn="just">
              <a:lnSpc>
                <a:spcPts val="1700"/>
              </a:lnSpc>
              <a:spcBef>
                <a:spcPts val="600"/>
              </a:spcBef>
              <a:spcAft>
                <a:spcPts val="300"/>
              </a:spcAft>
              <a:buFontTx/>
              <a:buChar char="-"/>
            </a:pPr>
            <a:r>
              <a:rPr lang="nl-NL" sz="3200" dirty="0">
                <a:solidFill>
                  <a:srgbClr val="000000"/>
                </a:solidFill>
                <a:effectLst/>
                <a:highlight>
                  <a:srgbClr val="FFFFFF"/>
                </a:highlight>
                <a:latin typeface="Times New Roman" panose="02020603050405020304" pitchFamily="18" charset="0"/>
                <a:ea typeface="Times New Roman" panose="02020603050405020304" pitchFamily="18" charset="0"/>
              </a:rPr>
              <a:t>Cần cù, sáng tạo là phẩm chất cần thiết, là điều kiện giúp</a:t>
            </a:r>
          </a:p>
          <a:p>
            <a:pPr marL="487680" marR="30480" indent="-457200" algn="just">
              <a:lnSpc>
                <a:spcPts val="1700"/>
              </a:lnSpc>
              <a:spcBef>
                <a:spcPts val="600"/>
              </a:spcBef>
              <a:spcAft>
                <a:spcPts val="300"/>
              </a:spcAft>
              <a:buFontTx/>
              <a:buChar char="-"/>
            </a:pPr>
            <a:endParaRPr lang="nl-NL" sz="3200" dirty="0">
              <a:solidFill>
                <a:srgbClr val="000000"/>
              </a:solidFill>
              <a:highlight>
                <a:srgbClr val="FFFFFF"/>
              </a:highlight>
              <a:latin typeface="Times New Roman" panose="02020603050405020304" pitchFamily="18" charset="0"/>
              <a:ea typeface="Times New Roman" panose="02020603050405020304" pitchFamily="18" charset="0"/>
            </a:endParaRPr>
          </a:p>
          <a:p>
            <a:pPr marL="30480" marR="30480" algn="just">
              <a:lnSpc>
                <a:spcPts val="1700"/>
              </a:lnSpc>
              <a:spcBef>
                <a:spcPts val="600"/>
              </a:spcBef>
              <a:spcAft>
                <a:spcPts val="300"/>
              </a:spcAft>
            </a:pPr>
            <a:r>
              <a:rPr lang="nl-NL" sz="3200" dirty="0">
                <a:solidFill>
                  <a:srgbClr val="000000"/>
                </a:solidFill>
                <a:effectLst/>
                <a:highlight>
                  <a:srgbClr val="FFFFFF"/>
                </a:highlight>
                <a:latin typeface="Times New Roman" panose="02020603050405020304" pitchFamily="18" charset="0"/>
                <a:ea typeface="Times New Roman" panose="02020603050405020304" pitchFamily="18" charset="0"/>
              </a:rPr>
              <a:t> con người nâng cao vốn hiểu biết, rèn luyện các kĩ năng, tiết</a:t>
            </a:r>
          </a:p>
          <a:p>
            <a:pPr marL="30480" marR="30480" indent="426720" algn="just">
              <a:lnSpc>
                <a:spcPts val="1700"/>
              </a:lnSpc>
              <a:spcBef>
                <a:spcPts val="600"/>
              </a:spcBef>
              <a:spcAft>
                <a:spcPts val="300"/>
              </a:spcAft>
            </a:pPr>
            <a:endParaRPr lang="nl-NL" sz="3200" dirty="0">
              <a:solidFill>
                <a:srgbClr val="000000"/>
              </a:solidFill>
              <a:highlight>
                <a:srgbClr val="FFFFFF"/>
              </a:highlight>
              <a:latin typeface="Times New Roman" panose="02020603050405020304" pitchFamily="18" charset="0"/>
              <a:ea typeface="Times New Roman" panose="02020603050405020304" pitchFamily="18" charset="0"/>
            </a:endParaRPr>
          </a:p>
          <a:p>
            <a:pPr marL="30480" marR="30480" indent="426720" algn="just">
              <a:lnSpc>
                <a:spcPts val="1700"/>
              </a:lnSpc>
              <a:spcBef>
                <a:spcPts val="600"/>
              </a:spcBef>
              <a:spcAft>
                <a:spcPts val="300"/>
              </a:spcAft>
            </a:pPr>
            <a:r>
              <a:rPr lang="nl-NL" sz="3200" dirty="0">
                <a:solidFill>
                  <a:srgbClr val="000000"/>
                </a:solidFill>
                <a:effectLst/>
                <a:highlight>
                  <a:srgbClr val="FFFFFF"/>
                </a:highlight>
                <a:latin typeface="Times New Roman" panose="02020603050405020304" pitchFamily="18" charset="0"/>
                <a:ea typeface="Times New Roman" panose="02020603050405020304" pitchFamily="18" charset="0"/>
              </a:rPr>
              <a:t> kiệm thời gian và đạt hiệu quả cao trong công việc, góp</a:t>
            </a:r>
          </a:p>
          <a:p>
            <a:pPr marL="30480" marR="30480" indent="426720" algn="just">
              <a:lnSpc>
                <a:spcPts val="1700"/>
              </a:lnSpc>
              <a:spcBef>
                <a:spcPts val="600"/>
              </a:spcBef>
              <a:spcAft>
                <a:spcPts val="300"/>
              </a:spcAft>
            </a:pPr>
            <a:endParaRPr lang="nl-NL" sz="3200" dirty="0">
              <a:solidFill>
                <a:srgbClr val="000000"/>
              </a:solidFill>
              <a:highlight>
                <a:srgbClr val="FFFFFF"/>
              </a:highlight>
              <a:latin typeface="Times New Roman" panose="02020603050405020304" pitchFamily="18" charset="0"/>
              <a:ea typeface="Times New Roman" panose="02020603050405020304" pitchFamily="18" charset="0"/>
            </a:endParaRPr>
          </a:p>
          <a:p>
            <a:pPr marL="30480" marR="30480" indent="426720" algn="just">
              <a:lnSpc>
                <a:spcPts val="1700"/>
              </a:lnSpc>
              <a:spcBef>
                <a:spcPts val="600"/>
              </a:spcBef>
              <a:spcAft>
                <a:spcPts val="300"/>
              </a:spcAft>
            </a:pPr>
            <a:r>
              <a:rPr lang="nl-NL" sz="3200" dirty="0">
                <a:solidFill>
                  <a:srgbClr val="000000"/>
                </a:solidFill>
                <a:effectLst/>
                <a:highlight>
                  <a:srgbClr val="FFFFFF"/>
                </a:highlight>
                <a:latin typeface="Times New Roman" panose="02020603050405020304" pitchFamily="18" charset="0"/>
                <a:ea typeface="Times New Roman" panose="02020603050405020304" pitchFamily="18" charset="0"/>
              </a:rPr>
              <a:t> phần xây dựng quê hương, đất nước. Người có tinh thần cần</a:t>
            </a:r>
          </a:p>
          <a:p>
            <a:pPr marL="30480" marR="30480" indent="426720" algn="just">
              <a:lnSpc>
                <a:spcPts val="1700"/>
              </a:lnSpc>
              <a:spcBef>
                <a:spcPts val="600"/>
              </a:spcBef>
              <a:spcAft>
                <a:spcPts val="300"/>
              </a:spcAft>
            </a:pPr>
            <a:endParaRPr lang="nl-NL" sz="3200" dirty="0">
              <a:solidFill>
                <a:srgbClr val="000000"/>
              </a:solidFill>
              <a:highlight>
                <a:srgbClr val="FFFFFF"/>
              </a:highlight>
              <a:latin typeface="Times New Roman" panose="02020603050405020304" pitchFamily="18" charset="0"/>
              <a:ea typeface="Times New Roman" panose="02020603050405020304" pitchFamily="18" charset="0"/>
            </a:endParaRPr>
          </a:p>
          <a:p>
            <a:pPr marL="30480" marR="30480" indent="426720" algn="just">
              <a:lnSpc>
                <a:spcPts val="1700"/>
              </a:lnSpc>
              <a:spcBef>
                <a:spcPts val="600"/>
              </a:spcBef>
              <a:spcAft>
                <a:spcPts val="300"/>
              </a:spcAft>
            </a:pPr>
            <a:r>
              <a:rPr lang="nl-NL" sz="3200" dirty="0">
                <a:solidFill>
                  <a:srgbClr val="000000"/>
                </a:solidFill>
                <a:effectLst/>
                <a:highlight>
                  <a:srgbClr val="FFFFFF"/>
                </a:highlight>
                <a:latin typeface="Times New Roman" panose="02020603050405020304" pitchFamily="18" charset="0"/>
                <a:ea typeface="Times New Roman" panose="02020603050405020304" pitchFamily="18" charset="0"/>
              </a:rPr>
              <a:t> cù, sáng tạo trong học tập, lao động,… sẽ luôn được mọi</a:t>
            </a:r>
          </a:p>
          <a:p>
            <a:pPr marL="30480" marR="30480" indent="426720" algn="just">
              <a:lnSpc>
                <a:spcPts val="1700"/>
              </a:lnSpc>
              <a:spcBef>
                <a:spcPts val="600"/>
              </a:spcBef>
              <a:spcAft>
                <a:spcPts val="300"/>
              </a:spcAft>
            </a:pPr>
            <a:endParaRPr lang="nl-NL" sz="3200" dirty="0">
              <a:solidFill>
                <a:srgbClr val="000000"/>
              </a:solidFill>
              <a:highlight>
                <a:srgbClr val="FFFFFF"/>
              </a:highlight>
              <a:latin typeface="Times New Roman" panose="02020603050405020304" pitchFamily="18" charset="0"/>
              <a:ea typeface="Times New Roman" panose="02020603050405020304" pitchFamily="18" charset="0"/>
            </a:endParaRPr>
          </a:p>
          <a:p>
            <a:pPr marL="30480" marR="30480" indent="426720" algn="just">
              <a:lnSpc>
                <a:spcPts val="1700"/>
              </a:lnSpc>
              <a:spcBef>
                <a:spcPts val="600"/>
              </a:spcBef>
              <a:spcAft>
                <a:spcPts val="300"/>
              </a:spcAft>
            </a:pPr>
            <a:r>
              <a:rPr lang="nl-NL" sz="3200" dirty="0">
                <a:solidFill>
                  <a:srgbClr val="000000"/>
                </a:solidFill>
                <a:effectLst/>
                <a:highlight>
                  <a:srgbClr val="FFFFFF"/>
                </a:highlight>
                <a:latin typeface="Times New Roman" panose="02020603050405020304" pitchFamily="18" charset="0"/>
                <a:ea typeface="Times New Roman" panose="02020603050405020304" pitchFamily="18" charset="0"/>
              </a:rPr>
              <a:t> người yêu mến, quý trọng.</a:t>
            </a:r>
            <a:r>
              <a:rPr lang="nl-NL" sz="3200" dirty="0">
                <a:solidFill>
                  <a:srgbClr val="000000"/>
                </a:solidFill>
                <a:effectLst/>
                <a:highlight>
                  <a:srgbClr val="FFFFFF"/>
                </a:highlight>
                <a:latin typeface="MS Gothic" panose="020B0609070205080204" pitchFamily="49" charset="-128"/>
                <a:ea typeface="Times New Roman" panose="02020603050405020304" pitchFamily="18" charset="0"/>
              </a:rPr>
              <a:t>  </a:t>
            </a:r>
            <a:endParaRPr lang="en-US" sz="3200" dirty="0">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18674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8FF77D2-4ABB-3C5D-AF01-19C13322D8CA}"/>
              </a:ext>
            </a:extLst>
          </p:cNvPr>
          <p:cNvSpPr txBox="1"/>
          <p:nvPr/>
        </p:nvSpPr>
        <p:spPr>
          <a:xfrm>
            <a:off x="604777" y="99338"/>
            <a:ext cx="11587223" cy="6877332"/>
          </a:xfrm>
          <a:prstGeom prst="rect">
            <a:avLst/>
          </a:prstGeom>
          <a:noFill/>
        </p:spPr>
        <p:txBody>
          <a:bodyPr wrap="square">
            <a:spAutoFit/>
          </a:bodyPr>
          <a:lstStyle/>
          <a:p>
            <a:pPr marL="30480" marR="30480" indent="42672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Để rèn luyện sự cần cù, sáng tạo, trước hết, chúng ta phải có ý thức tự rèn luyện</a:t>
            </a:r>
          </a:p>
          <a:p>
            <a:pPr marL="30480" marR="30480" indent="426720" algn="just">
              <a:lnSpc>
                <a:spcPts val="1700"/>
              </a:lnSpc>
              <a:spcBef>
                <a:spcPts val="600"/>
              </a:spcBef>
              <a:spcAft>
                <a:spcPts val="300"/>
              </a:spcAft>
            </a:pPr>
            <a:endParaRPr lang="nl-NL" sz="2400" dirty="0">
              <a:solidFill>
                <a:srgbClr val="000000"/>
              </a:solidFill>
              <a:highlight>
                <a:srgbClr val="FFFFFF"/>
              </a:highlight>
              <a:latin typeface="Times New Roman" panose="02020603050405020304" pitchFamily="18" charset="0"/>
              <a:ea typeface="Times New Roman" panose="02020603050405020304" pitchFamily="18" charset="0"/>
            </a:endParaRPr>
          </a:p>
          <a:p>
            <a:pPr marL="30480" marR="30480" indent="42672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bản thân tốt đẹp theo chuẩn mực xã hội. Từ ý thức đi đến hành động cụ thể</a:t>
            </a:r>
          </a:p>
          <a:p>
            <a:pPr marL="30480" marR="30480" indent="426720" algn="just">
              <a:lnSpc>
                <a:spcPts val="1700"/>
              </a:lnSpc>
              <a:spcBef>
                <a:spcPts val="600"/>
              </a:spcBef>
              <a:spcAft>
                <a:spcPts val="300"/>
              </a:spcAft>
            </a:pPr>
            <a:endParaRPr lang="nl-NL" sz="2400" dirty="0">
              <a:solidFill>
                <a:srgbClr val="000000"/>
              </a:solidFill>
              <a:highlight>
                <a:srgbClr val="FFFFFF"/>
              </a:highlight>
              <a:latin typeface="Times New Roman" panose="02020603050405020304" pitchFamily="18" charset="0"/>
              <a:ea typeface="Times New Roman" panose="02020603050405020304" pitchFamily="18" charset="0"/>
            </a:endParaRPr>
          </a:p>
          <a:p>
            <a:pPr marL="30480" marR="30480" indent="42672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trong công việc và trong đời sống thường ngày. Trong học tập, phải biết tuân</a:t>
            </a:r>
          </a:p>
          <a:p>
            <a:pPr marL="30480" marR="30480" indent="426720" algn="just">
              <a:lnSpc>
                <a:spcPts val="1700"/>
              </a:lnSpc>
              <a:spcBef>
                <a:spcPts val="600"/>
              </a:spcBef>
              <a:spcAft>
                <a:spcPts val="300"/>
              </a:spcAft>
            </a:pPr>
            <a:endPar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endParaRPr>
          </a:p>
          <a:p>
            <a:pPr marL="30480" marR="30480" indent="42672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thủ nội quy, kỉ luật trường lớp. Đi học chuyên cần, đều đặn, không trốn tiết</a:t>
            </a:r>
          </a:p>
          <a:p>
            <a:pPr marL="30480" marR="30480" indent="426720" algn="just">
              <a:lnSpc>
                <a:spcPts val="1700"/>
              </a:lnSpc>
              <a:spcBef>
                <a:spcPts val="600"/>
              </a:spcBef>
              <a:spcAft>
                <a:spcPts val="300"/>
              </a:spcAft>
            </a:pPr>
            <a:endPar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endParaRPr>
          </a:p>
          <a:p>
            <a:pPr marL="30480" marR="30480" indent="42672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hay viện lí do để nghỉ học. Gặp bài học khó không nản chí mà phải tìm cách</a:t>
            </a:r>
          </a:p>
          <a:p>
            <a:pPr marL="30480" marR="30480" indent="426720" algn="just">
              <a:lnSpc>
                <a:spcPts val="1700"/>
              </a:lnSpc>
              <a:spcBef>
                <a:spcPts val="600"/>
              </a:spcBef>
              <a:spcAft>
                <a:spcPts val="300"/>
              </a:spcAft>
            </a:pPr>
            <a:endParaRPr lang="nl-NL" sz="2400" dirty="0">
              <a:solidFill>
                <a:srgbClr val="000000"/>
              </a:solidFill>
              <a:highlight>
                <a:srgbClr val="FFFFFF"/>
              </a:highlight>
              <a:latin typeface="Times New Roman" panose="02020603050405020304" pitchFamily="18" charset="0"/>
              <a:ea typeface="Times New Roman" panose="02020603050405020304" pitchFamily="18" charset="0"/>
            </a:endParaRPr>
          </a:p>
          <a:p>
            <a:pPr marL="30480" marR="30480" indent="42672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thấu hiểu và giải quyết cho kì được. Trong lao động, phải biết tìm tòi sáng tạo.</a:t>
            </a:r>
          </a:p>
          <a:p>
            <a:pPr marL="30480" marR="30480" indent="426720" algn="just">
              <a:lnSpc>
                <a:spcPts val="1700"/>
              </a:lnSpc>
              <a:spcBef>
                <a:spcPts val="600"/>
              </a:spcBef>
              <a:spcAft>
                <a:spcPts val="300"/>
              </a:spcAft>
            </a:pPr>
            <a:endParaRPr lang="nl-NL" sz="2400" dirty="0">
              <a:solidFill>
                <a:srgbClr val="000000"/>
              </a:solidFill>
              <a:highlight>
                <a:srgbClr val="FFFFFF"/>
              </a:highlight>
              <a:latin typeface="Times New Roman" panose="02020603050405020304" pitchFamily="18" charset="0"/>
              <a:ea typeface="Times New Roman" panose="02020603050405020304" pitchFamily="18" charset="0"/>
            </a:endParaRPr>
          </a:p>
          <a:p>
            <a:pPr marL="30480" marR="30480" indent="42672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Mỗi ngày một suy nghĩ mới sẽ làm cho cuộc sống thêm tươi vui, tinh thần</a:t>
            </a:r>
          </a:p>
          <a:p>
            <a:pPr marL="30480" marR="30480" indent="426720" algn="just">
              <a:lnSpc>
                <a:spcPts val="1700"/>
              </a:lnSpc>
              <a:spcBef>
                <a:spcPts val="600"/>
              </a:spcBef>
              <a:spcAft>
                <a:spcPts val="300"/>
              </a:spcAft>
            </a:pPr>
            <a:endPar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endParaRPr>
          </a:p>
          <a:p>
            <a:pPr marL="30480" marR="30480" indent="42672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vững mạnh. Chăm chỉ làm việc nhà, không ngại khó, tiết kiệm… Tích cực</a:t>
            </a:r>
          </a:p>
          <a:p>
            <a:pPr marL="30480" marR="30480" indent="426720" algn="just">
              <a:lnSpc>
                <a:spcPts val="1700"/>
              </a:lnSpc>
              <a:spcBef>
                <a:spcPts val="600"/>
              </a:spcBef>
              <a:spcAft>
                <a:spcPts val="300"/>
              </a:spcAft>
            </a:pPr>
            <a:endParaRPr lang="nl-NL" sz="2400" dirty="0">
              <a:solidFill>
                <a:srgbClr val="000000"/>
              </a:solidFill>
              <a:highlight>
                <a:srgbClr val="FFFFFF"/>
              </a:highlight>
              <a:latin typeface="Times New Roman" panose="02020603050405020304" pitchFamily="18" charset="0"/>
              <a:ea typeface="Times New Roman" panose="02020603050405020304" pitchFamily="18" charset="0"/>
            </a:endParaRPr>
          </a:p>
          <a:p>
            <a:pPr marL="30480" marR="30480" indent="42672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giúp đỡ người khác. Trong việc rèn luyện thân thể, luôn kiên trì tập thể dục thể</a:t>
            </a:r>
          </a:p>
          <a:p>
            <a:pPr marL="30480" marR="30480" indent="426720" algn="just">
              <a:lnSpc>
                <a:spcPts val="1700"/>
              </a:lnSpc>
              <a:spcBef>
                <a:spcPts val="600"/>
              </a:spcBef>
              <a:spcAft>
                <a:spcPts val="300"/>
              </a:spcAft>
            </a:pPr>
            <a:endParaRPr lang="nl-NL" sz="2400" dirty="0">
              <a:solidFill>
                <a:srgbClr val="000000"/>
              </a:solidFill>
              <a:highlight>
                <a:srgbClr val="FFFFFF"/>
              </a:highlight>
              <a:latin typeface="Times New Roman" panose="02020603050405020304" pitchFamily="18" charset="0"/>
              <a:ea typeface="Times New Roman" panose="02020603050405020304" pitchFamily="18" charset="0"/>
            </a:endParaRPr>
          </a:p>
          <a:p>
            <a:pPr marL="30480" marR="30480" indent="42672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thao. Tích cực cùng mọi người giữ gìn vệ sinh, bảo vệ môi trường sống lành</a:t>
            </a:r>
          </a:p>
          <a:p>
            <a:pPr marL="30480" marR="30480" indent="426720" algn="just">
              <a:lnSpc>
                <a:spcPts val="1700"/>
              </a:lnSpc>
              <a:spcBef>
                <a:spcPts val="600"/>
              </a:spcBef>
              <a:spcAft>
                <a:spcPts val="300"/>
              </a:spcAf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mạnh, tiến bộ…</a:t>
            </a:r>
            <a:r>
              <a:rPr lang="nl-NL" sz="2400" dirty="0">
                <a:solidFill>
                  <a:srgbClr val="000000"/>
                </a:solidFill>
                <a:effectLst/>
                <a:highlight>
                  <a:srgbClr val="FFFFFF"/>
                </a:highlight>
                <a:latin typeface="MS Gothic" panose="020B0609070205080204" pitchFamily="49" charset="-128"/>
                <a:ea typeface="Times New Roman" panose="02020603050405020304" pitchFamily="18" charset="0"/>
              </a:rPr>
              <a:t>  </a:t>
            </a:r>
            <a:endParaRPr lang="en-US" sz="2400" dirty="0">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57618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EE71EF4-0821-7AF8-7542-C431246E68FD}"/>
              </a:ext>
            </a:extLst>
          </p:cNvPr>
          <p:cNvSpPr txBox="1"/>
          <p:nvPr/>
        </p:nvSpPr>
        <p:spPr>
          <a:xfrm>
            <a:off x="234462" y="1585733"/>
            <a:ext cx="11406553" cy="1569660"/>
          </a:xfrm>
          <a:prstGeom prst="rect">
            <a:avLst/>
          </a:prstGeom>
          <a:noFill/>
        </p:spPr>
        <p:txBody>
          <a:bodyPr wrap="square" rtlCol="0">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 PHẦN VI: MỘT SỐ CÁC ĐỀ THI HSG SƯU TẦM </a:t>
            </a:r>
            <a:r>
              <a:rPr lang="en-US" sz="4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961599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2667000"/>
            <a:ext cx="9144000" cy="12192000"/>
          </a:xfrm>
          <a:prstGeom prst="rect">
            <a:avLst/>
          </a:prstGeom>
        </p:spPr>
      </p:pic>
    </p:spTree>
    <p:extLst>
      <p:ext uri="{BB962C8B-B14F-4D97-AF65-F5344CB8AC3E}">
        <p14:creationId xmlns:p14="http://schemas.microsoft.com/office/powerpoint/2010/main" val="34860985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2667000"/>
            <a:ext cx="9144000" cy="12192000"/>
          </a:xfrm>
          <a:prstGeom prst="rect">
            <a:avLst/>
          </a:prstGeom>
        </p:spPr>
      </p:pic>
    </p:spTree>
    <p:extLst>
      <p:ext uri="{BB962C8B-B14F-4D97-AF65-F5344CB8AC3E}">
        <p14:creationId xmlns:p14="http://schemas.microsoft.com/office/powerpoint/2010/main" val="5608740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2667000"/>
            <a:ext cx="9144000" cy="12192000"/>
          </a:xfrm>
          <a:prstGeom prst="rect">
            <a:avLst/>
          </a:prstGeom>
        </p:spPr>
      </p:pic>
    </p:spTree>
    <p:extLst>
      <p:ext uri="{BB962C8B-B14F-4D97-AF65-F5344CB8AC3E}">
        <p14:creationId xmlns:p14="http://schemas.microsoft.com/office/powerpoint/2010/main" val="35201290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2667000"/>
            <a:ext cx="9144000" cy="12192000"/>
          </a:xfrm>
          <a:prstGeom prst="rect">
            <a:avLst/>
          </a:prstGeom>
        </p:spPr>
      </p:pic>
    </p:spTree>
    <p:extLst>
      <p:ext uri="{BB962C8B-B14F-4D97-AF65-F5344CB8AC3E}">
        <p14:creationId xmlns:p14="http://schemas.microsoft.com/office/powerpoint/2010/main" val="1354418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966650" y="132917"/>
            <a:ext cx="9865473" cy="885986"/>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3200" b="1" kern="0" dirty="0" smtClean="0">
                <a:solidFill>
                  <a:srgbClr val="FFFF00"/>
                </a:solidFill>
                <a:latin typeface="Times New Roman" panose="02020603050405020304" pitchFamily="18" charset="0"/>
                <a:cs typeface="Times New Roman" panose="02020603050405020304" pitchFamily="18" charset="0"/>
              </a:rPr>
              <a:t>PHẦN 2: CÁC BƯỚC TIẾN HÀNH ÔN LUYỆN</a:t>
            </a:r>
            <a:endParaRPr lang="en-US" altLang="en-US" sz="3200" b="1" kern="0" dirty="0">
              <a:solidFill>
                <a:srgbClr val="FFFF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084217" y="1018903"/>
            <a:ext cx="9966960" cy="4247317"/>
          </a:xfrm>
          <a:prstGeom prst="rect">
            <a:avLst/>
          </a:prstGeom>
        </p:spPr>
        <p:txBody>
          <a:bodyPr wrap="square">
            <a:spAutoFit/>
          </a:bodyPr>
          <a:lstStyle/>
          <a:p>
            <a:pPr marL="457200" indent="-457200" eaLnBrk="0" fontAlgn="base" hangingPunct="0">
              <a:lnSpc>
                <a:spcPct val="125000"/>
              </a:lnSpc>
              <a:spcBef>
                <a:spcPct val="0"/>
              </a:spcBef>
              <a:spcAft>
                <a:spcPct val="0"/>
              </a:spcAft>
              <a:buAutoNum type="arabicPeriod"/>
              <a:defRPr/>
            </a:pPr>
            <a:r>
              <a:rPr lang="en-US" sz="2400" b="1" i="1" dirty="0" smtClean="0">
                <a:solidFill>
                  <a:srgbClr val="0000FF"/>
                </a:solidFill>
                <a:latin typeface="Times New Roman" pitchFamily="18" charset="0"/>
                <a:ea typeface="Arial Unicode MS"/>
                <a:cs typeface="Times New Roman" pitchFamily="18" charset="0"/>
              </a:rPr>
              <a:t>Nắm chắc kiến thức, nội dung thi.</a:t>
            </a:r>
          </a:p>
          <a:p>
            <a:pPr marL="457200" indent="-457200" eaLnBrk="0" fontAlgn="base" hangingPunct="0">
              <a:lnSpc>
                <a:spcPct val="125000"/>
              </a:lnSpc>
              <a:spcBef>
                <a:spcPct val="0"/>
              </a:spcBef>
              <a:spcAft>
                <a:spcPct val="0"/>
              </a:spcAft>
              <a:buAutoNum type="arabicPeriod"/>
              <a:defRPr/>
            </a:pPr>
            <a:r>
              <a:rPr lang="en-US" sz="2400" b="1" i="1" dirty="0" smtClean="0">
                <a:solidFill>
                  <a:srgbClr val="0000FF"/>
                </a:solidFill>
                <a:latin typeface="Times New Roman" pitchFamily="18" charset="0"/>
                <a:ea typeface="Arial Unicode MS"/>
                <a:cs typeface="Times New Roman" pitchFamily="18" charset="0"/>
              </a:rPr>
              <a:t>Tạo hứng thú học tập cho học sinh.</a:t>
            </a:r>
          </a:p>
          <a:p>
            <a:pPr marL="457200" indent="-457200" eaLnBrk="0" fontAlgn="base" hangingPunct="0">
              <a:lnSpc>
                <a:spcPct val="125000"/>
              </a:lnSpc>
              <a:spcBef>
                <a:spcPct val="0"/>
              </a:spcBef>
              <a:spcAft>
                <a:spcPct val="0"/>
              </a:spcAft>
              <a:buAutoNum type="arabicPeriod"/>
              <a:defRPr/>
            </a:pPr>
            <a:r>
              <a:rPr lang="en-US" sz="2400" b="1" i="1" dirty="0" smtClean="0">
                <a:solidFill>
                  <a:srgbClr val="0000FF"/>
                </a:solidFill>
                <a:latin typeface="Times New Roman" pitchFamily="18" charset="0"/>
                <a:ea typeface="Arial Unicode MS"/>
                <a:cs typeface="Times New Roman" pitchFamily="18" charset="0"/>
              </a:rPr>
              <a:t>Phát hiện khả năng của học sinh và lập kế hoạch.</a:t>
            </a:r>
          </a:p>
          <a:p>
            <a:pPr marL="457200" indent="-457200" eaLnBrk="0" fontAlgn="base" hangingPunct="0">
              <a:lnSpc>
                <a:spcPct val="125000"/>
              </a:lnSpc>
              <a:spcBef>
                <a:spcPct val="0"/>
              </a:spcBef>
              <a:spcAft>
                <a:spcPct val="0"/>
              </a:spcAft>
              <a:buAutoNum type="arabicPeriod"/>
              <a:defRPr/>
            </a:pPr>
            <a:r>
              <a:rPr lang="en-US" sz="2400" b="1" i="1" dirty="0" smtClean="0">
                <a:solidFill>
                  <a:srgbClr val="0000FF"/>
                </a:solidFill>
                <a:latin typeface="Times New Roman" pitchFamily="18" charset="0"/>
                <a:ea typeface="Arial Unicode MS"/>
                <a:cs typeface="Times New Roman" pitchFamily="18" charset="0"/>
              </a:rPr>
              <a:t>Tiến hành bồi dưỡng.</a:t>
            </a:r>
          </a:p>
          <a:p>
            <a:pPr marL="457200" indent="-457200" eaLnBrk="0" fontAlgn="base" hangingPunct="0">
              <a:lnSpc>
                <a:spcPct val="125000"/>
              </a:lnSpc>
              <a:spcBef>
                <a:spcPct val="0"/>
              </a:spcBef>
              <a:spcAft>
                <a:spcPct val="0"/>
              </a:spcAft>
              <a:buAutoNum type="arabicPeriod"/>
              <a:defRPr/>
            </a:pPr>
            <a:r>
              <a:rPr lang="en-US" sz="2400" b="1" i="1" dirty="0" smtClean="0">
                <a:solidFill>
                  <a:srgbClr val="0000FF"/>
                </a:solidFill>
                <a:latin typeface="Times New Roman" pitchFamily="18" charset="0"/>
                <a:ea typeface="Arial Unicode MS"/>
                <a:cs typeface="Times New Roman" pitchFamily="18" charset="0"/>
              </a:rPr>
              <a:t>Hướng dẫn học sinh phương pháp, kĩ năng làm bài.</a:t>
            </a:r>
          </a:p>
          <a:p>
            <a:pPr marL="457200" indent="-457200" eaLnBrk="0" fontAlgn="base" hangingPunct="0">
              <a:lnSpc>
                <a:spcPct val="125000"/>
              </a:lnSpc>
              <a:spcBef>
                <a:spcPct val="0"/>
              </a:spcBef>
              <a:spcAft>
                <a:spcPct val="0"/>
              </a:spcAft>
              <a:buAutoNum type="arabicPeriod"/>
              <a:defRPr/>
            </a:pPr>
            <a:r>
              <a:rPr lang="en-US" sz="2400" b="1" i="1" dirty="0" smtClean="0">
                <a:solidFill>
                  <a:srgbClr val="0000FF"/>
                </a:solidFill>
                <a:latin typeface="Times New Roman" pitchFamily="18" charset="0"/>
                <a:ea typeface="Arial Unicode MS"/>
                <a:cs typeface="Times New Roman" pitchFamily="18" charset="0"/>
              </a:rPr>
              <a:t>Tìm hiểu các dạng đề và kĩ năng phấn tích đề.</a:t>
            </a:r>
          </a:p>
          <a:p>
            <a:pPr marL="457200" indent="-457200" eaLnBrk="0" fontAlgn="base" hangingPunct="0">
              <a:lnSpc>
                <a:spcPct val="125000"/>
              </a:lnSpc>
              <a:spcBef>
                <a:spcPct val="0"/>
              </a:spcBef>
              <a:spcAft>
                <a:spcPct val="0"/>
              </a:spcAft>
              <a:buAutoNum type="arabicPeriod"/>
              <a:defRPr/>
            </a:pPr>
            <a:r>
              <a:rPr lang="en-US" sz="2400" b="1" i="1" dirty="0" smtClean="0">
                <a:solidFill>
                  <a:srgbClr val="0000FF"/>
                </a:solidFill>
                <a:latin typeface="Times New Roman" pitchFamily="18" charset="0"/>
                <a:ea typeface="Arial Unicode MS"/>
                <a:cs typeface="Times New Roman" pitchFamily="18" charset="0"/>
              </a:rPr>
              <a:t>Xây dựng hệ thống các câu hỏi, bài tập có thể gặp phải đối với 1 bài cụ thể</a:t>
            </a:r>
          </a:p>
          <a:p>
            <a:pPr marL="457200" indent="-457200" eaLnBrk="0" fontAlgn="base" hangingPunct="0">
              <a:lnSpc>
                <a:spcPct val="125000"/>
              </a:lnSpc>
              <a:spcBef>
                <a:spcPct val="0"/>
              </a:spcBef>
              <a:spcAft>
                <a:spcPct val="0"/>
              </a:spcAft>
              <a:buAutoNum type="arabicPeriod"/>
              <a:defRPr/>
            </a:pPr>
            <a:r>
              <a:rPr lang="en-US" sz="2400" b="1" i="1" dirty="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Sưu</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tầm</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giới</a:t>
            </a:r>
            <a:r>
              <a:rPr lang="en-US" sz="2400" b="1" i="1" dirty="0" smtClean="0">
                <a:solidFill>
                  <a:srgbClr val="0000FF"/>
                </a:solidFill>
                <a:latin typeface="Times New Roman" pitchFamily="18" charset="0"/>
                <a:ea typeface="Arial Unicode MS"/>
                <a:cs typeface="Times New Roman" pitchFamily="18" charset="0"/>
              </a:rPr>
              <a:t> thiệu đề thi HSG của huyện Quốc Oai qua một số năm.</a:t>
            </a: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2" name="Rectangle 11"/>
          <p:cNvSpPr/>
          <p:nvPr/>
        </p:nvSpPr>
        <p:spPr>
          <a:xfrm>
            <a:off x="1039091" y="1619794"/>
            <a:ext cx="9698182" cy="510717"/>
          </a:xfrm>
          <a:prstGeom prst="rect">
            <a:avLst/>
          </a:prstGeom>
        </p:spPr>
        <p:txBody>
          <a:bodyPr wrap="square">
            <a:spAutoFit/>
          </a:bodyPr>
          <a:lstStyle/>
          <a:p>
            <a:pPr marL="457200" indent="-457200" eaLnBrk="0" fontAlgn="base" hangingPunct="0">
              <a:lnSpc>
                <a:spcPct val="125000"/>
              </a:lnSpc>
              <a:spcBef>
                <a:spcPct val="0"/>
              </a:spcBef>
              <a:spcAft>
                <a:spcPct val="0"/>
              </a:spcAft>
              <a:defRPr/>
            </a:pPr>
            <a:r>
              <a:rPr lang="en-US" sz="2400" b="1" i="1" dirty="0" smtClean="0">
                <a:solidFill>
                  <a:srgbClr val="0000FF"/>
                </a:solidFill>
                <a:latin typeface="Times New Roman" pitchFamily="18" charset="0"/>
                <a:ea typeface="Arial Unicode MS"/>
                <a:cs typeface="Times New Roman" pitchFamily="18" charset="0"/>
              </a:rPr>
              <a:t> </a:t>
            </a:r>
          </a:p>
        </p:txBody>
      </p:sp>
    </p:spTree>
    <p:extLst>
      <p:ext uri="{BB962C8B-B14F-4D97-AF65-F5344CB8AC3E}">
        <p14:creationId xmlns:p14="http://schemas.microsoft.com/office/powerpoint/2010/main" val="2586389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ox(in)">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3000"/>
            <a:ext cx="12192000" cy="9144000"/>
          </a:xfrm>
          <a:prstGeom prst="rect">
            <a:avLst/>
          </a:prstGeom>
        </p:spPr>
      </p:pic>
    </p:spTree>
    <p:extLst>
      <p:ext uri="{BB962C8B-B14F-4D97-AF65-F5344CB8AC3E}">
        <p14:creationId xmlns:p14="http://schemas.microsoft.com/office/powerpoint/2010/main" val="2902281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3000"/>
            <a:ext cx="12192000" cy="9144000"/>
          </a:xfrm>
          <a:prstGeom prst="rect">
            <a:avLst/>
          </a:prstGeom>
        </p:spPr>
      </p:pic>
    </p:spTree>
    <p:extLst>
      <p:ext uri="{BB962C8B-B14F-4D97-AF65-F5344CB8AC3E}">
        <p14:creationId xmlns:p14="http://schemas.microsoft.com/office/powerpoint/2010/main" val="731944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966650" y="132917"/>
            <a:ext cx="5656219"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1</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smtClean="0">
                <a:solidFill>
                  <a:srgbClr val="FFFF00"/>
                </a:solidFill>
                <a:latin typeface="Times New Roman" panose="02020603050405020304" pitchFamily="18" charset="0"/>
                <a:cs typeface="Times New Roman" panose="02020603050405020304" pitchFamily="18" charset="0"/>
              </a:rPr>
              <a:t>BƯỚC </a:t>
            </a:r>
            <a:r>
              <a:rPr lang="en-US" altLang="en-US" sz="2400" b="1" kern="0" dirty="0">
                <a:solidFill>
                  <a:srgbClr val="FFFF00"/>
                </a:solidFill>
                <a:latin typeface="Times New Roman" panose="02020603050405020304" pitchFamily="18" charset="0"/>
                <a:cs typeface="Times New Roman" panose="02020603050405020304" pitchFamily="18" charset="0"/>
              </a:rPr>
              <a:t>I</a:t>
            </a:r>
          </a:p>
        </p:txBody>
      </p:sp>
      <p:sp>
        <p:nvSpPr>
          <p:cNvPr id="11" name="Rectangle 10"/>
          <p:cNvSpPr/>
          <p:nvPr/>
        </p:nvSpPr>
        <p:spPr>
          <a:xfrm>
            <a:off x="1084217" y="1018903"/>
            <a:ext cx="9966960" cy="510717"/>
          </a:xfrm>
          <a:prstGeom prst="rect">
            <a:avLst/>
          </a:prstGeom>
        </p:spPr>
        <p:txBody>
          <a:bodyPr wrap="square">
            <a:spAutoFit/>
          </a:bodyPr>
          <a:lstStyle/>
          <a:p>
            <a:pPr eaLnBrk="0" fontAlgn="base" hangingPunct="0">
              <a:lnSpc>
                <a:spcPct val="125000"/>
              </a:lnSpc>
              <a:spcBef>
                <a:spcPct val="0"/>
              </a:spcBef>
              <a:spcAft>
                <a:spcPct val="0"/>
              </a:spcAft>
              <a:defRPr/>
            </a:pPr>
            <a:r>
              <a:rPr lang="en-US" sz="2400" b="1" i="1" dirty="0" smtClean="0">
                <a:solidFill>
                  <a:srgbClr val="FF0000"/>
                </a:solidFill>
                <a:latin typeface="Times New Roman" pitchFamily="18" charset="0"/>
                <a:ea typeface="Arial Unicode MS"/>
                <a:cs typeface="Times New Roman" pitchFamily="18" charset="0"/>
              </a:rPr>
              <a:t>2.1. Nắm chắc kiến thức, nội dung thi.</a:t>
            </a:r>
            <a:endParaRPr lang="en-US" sz="2400" b="1" i="1" dirty="0">
              <a:solidFill>
                <a:srgbClr val="FF0000"/>
              </a:solidFill>
              <a:latin typeface="Times New Roman" pitchFamily="18" charset="0"/>
              <a:ea typeface="Arial Unicode MS"/>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2" name="Rectangle 11"/>
          <p:cNvSpPr/>
          <p:nvPr/>
        </p:nvSpPr>
        <p:spPr>
          <a:xfrm>
            <a:off x="1039090" y="1606731"/>
            <a:ext cx="10116589" cy="6555641"/>
          </a:xfrm>
          <a:prstGeom prst="rect">
            <a:avLst/>
          </a:prstGeom>
        </p:spPr>
        <p:txBody>
          <a:bodyPr wrap="square">
            <a:spAutoFit/>
          </a:bodyPr>
          <a:lstStyle/>
          <a:p>
            <a:pPr marL="457200" indent="-457200" eaLnBrk="0" fontAlgn="base" hangingPunct="0">
              <a:lnSpc>
                <a:spcPct val="125000"/>
              </a:lnSpc>
              <a:spcBef>
                <a:spcPct val="0"/>
              </a:spcBef>
              <a:spcAft>
                <a:spcPct val="0"/>
              </a:spcAft>
              <a:buFontTx/>
              <a:buChar char="-"/>
              <a:defRPr/>
            </a:pPr>
            <a:r>
              <a:rPr lang="en-US" sz="2400" b="1" i="1" dirty="0" smtClean="0">
                <a:solidFill>
                  <a:srgbClr val="0000FF"/>
                </a:solidFill>
                <a:latin typeface="Times New Roman" pitchFamily="18" charset="0"/>
                <a:ea typeface="Arial Unicode MS"/>
                <a:cs typeface="Times New Roman" pitchFamily="18" charset="0"/>
              </a:rPr>
              <a:t>Giáo viên cần nắm vững chương trình, nội dung sách giáo khoa, trọng tâm và yêu cầu trong giờ dạy.</a:t>
            </a:r>
          </a:p>
          <a:p>
            <a:pPr marL="457200" indent="-457200" eaLnBrk="0" fontAlgn="base" hangingPunct="0">
              <a:lnSpc>
                <a:spcPct val="125000"/>
              </a:lnSpc>
              <a:spcBef>
                <a:spcPct val="0"/>
              </a:spcBef>
              <a:spcAft>
                <a:spcPct val="0"/>
              </a:spcAft>
              <a:defRPr/>
            </a:pPr>
            <a:r>
              <a:rPr lang="en-US" sz="2400" b="1" i="1" dirty="0" smtClean="0">
                <a:solidFill>
                  <a:srgbClr val="0000FF"/>
                </a:solidFill>
                <a:latin typeface="Times New Roman" pitchFamily="18" charset="0"/>
                <a:ea typeface="Arial Unicode MS"/>
                <a:cs typeface="Times New Roman" pitchFamily="18" charset="0"/>
              </a:rPr>
              <a:t>Ở lớp 8 nội dung giảng dạy </a:t>
            </a:r>
            <a:r>
              <a:rPr lang="en-US" sz="2400" b="1" i="1" dirty="0" err="1" smtClean="0">
                <a:solidFill>
                  <a:srgbClr val="0000FF"/>
                </a:solidFill>
                <a:latin typeface="Times New Roman" pitchFamily="18" charset="0"/>
                <a:ea typeface="Arial Unicode MS"/>
                <a:cs typeface="Times New Roman" pitchFamily="18" charset="0"/>
              </a:rPr>
              <a:t>gồm</a:t>
            </a:r>
            <a:r>
              <a:rPr lang="en-US" sz="2400" b="1" i="1" dirty="0" smtClean="0">
                <a:solidFill>
                  <a:srgbClr val="0000FF"/>
                </a:solidFill>
                <a:latin typeface="Times New Roman" pitchFamily="18" charset="0"/>
                <a:ea typeface="Arial Unicode MS"/>
                <a:cs typeface="Times New Roman" pitchFamily="18" charset="0"/>
              </a:rPr>
              <a:t> 3 phần: Đạo đức và </a:t>
            </a:r>
            <a:r>
              <a:rPr lang="en-US" sz="2400" b="1" i="1" dirty="0" err="1" smtClean="0">
                <a:solidFill>
                  <a:srgbClr val="0000FF"/>
                </a:solidFill>
                <a:latin typeface="Times New Roman" pitchFamily="18" charset="0"/>
                <a:ea typeface="Arial Unicode MS"/>
                <a:cs typeface="Times New Roman" pitchFamily="18" charset="0"/>
              </a:rPr>
              <a:t>pháp</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luật</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kinh</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tế</a:t>
            </a:r>
            <a:r>
              <a:rPr lang="en-US" sz="2400" b="1" i="1" dirty="0" smtClean="0">
                <a:solidFill>
                  <a:srgbClr val="0000FF"/>
                </a:solidFill>
                <a:latin typeface="Times New Roman" pitchFamily="18" charset="0"/>
                <a:ea typeface="Arial Unicode MS"/>
                <a:cs typeface="Times New Roman" pitchFamily="18" charset="0"/>
              </a:rPr>
              <a:t>.</a:t>
            </a:r>
          </a:p>
          <a:p>
            <a:pPr marL="457200" indent="-457200" eaLnBrk="0" fontAlgn="base" hangingPunct="0">
              <a:lnSpc>
                <a:spcPct val="125000"/>
              </a:lnSpc>
              <a:spcBef>
                <a:spcPct val="0"/>
              </a:spcBef>
              <a:spcAft>
                <a:spcPct val="0"/>
              </a:spcAft>
              <a:defRPr/>
            </a:pPr>
            <a:r>
              <a:rPr lang="en-US" sz="2400" b="1" i="1" dirty="0" smtClean="0">
                <a:solidFill>
                  <a:srgbClr val="0000FF"/>
                </a:solidFill>
                <a:latin typeface="Times New Roman" pitchFamily="18" charset="0"/>
                <a:ea typeface="Arial Unicode MS"/>
                <a:cs typeface="Times New Roman" pitchFamily="18" charset="0"/>
              </a:rPr>
              <a:t>+ Đối với phần đạo đức cần cung cấp cho học sinh 4 nội dung cơ bản: Khái niệm, biểu hiện, ý nghĩa, rèn luyện.</a:t>
            </a:r>
          </a:p>
          <a:p>
            <a:pPr marL="457200" indent="-457200" eaLnBrk="0" fontAlgn="base" hangingPunct="0">
              <a:lnSpc>
                <a:spcPct val="125000"/>
              </a:lnSpc>
              <a:spcBef>
                <a:spcPct val="0"/>
              </a:spcBef>
              <a:spcAft>
                <a:spcPct val="0"/>
              </a:spcAft>
              <a:defRPr/>
            </a:pPr>
            <a:r>
              <a:rPr lang="en-US" sz="2400" b="1" i="1" dirty="0" smtClean="0">
                <a:solidFill>
                  <a:srgbClr val="0000FF"/>
                </a:solidFill>
                <a:latin typeface="Times New Roman" pitchFamily="18" charset="0"/>
                <a:ea typeface="Arial Unicode MS"/>
                <a:cs typeface="Times New Roman" pitchFamily="18" charset="0"/>
              </a:rPr>
              <a:t>+ Đối với phần pháp luật: Khái niệm, quy định của PL, trách nhiệm </a:t>
            </a:r>
            <a:r>
              <a:rPr lang="en-US" sz="2400" b="1" i="1" dirty="0" err="1" smtClean="0">
                <a:solidFill>
                  <a:srgbClr val="0000FF"/>
                </a:solidFill>
                <a:latin typeface="Times New Roman" pitchFamily="18" charset="0"/>
                <a:ea typeface="Arial Unicode MS"/>
                <a:cs typeface="Times New Roman" pitchFamily="18" charset="0"/>
              </a:rPr>
              <a:t>của</a:t>
            </a:r>
            <a:r>
              <a:rPr lang="en-US" sz="2400" b="1" i="1" dirty="0" smtClean="0">
                <a:solidFill>
                  <a:srgbClr val="0000FF"/>
                </a:solidFill>
                <a:latin typeface="Times New Roman" pitchFamily="18" charset="0"/>
                <a:ea typeface="Arial Unicode MS"/>
                <a:cs typeface="Times New Roman" pitchFamily="18" charset="0"/>
              </a:rPr>
              <a:t> CD</a:t>
            </a:r>
          </a:p>
          <a:p>
            <a:pPr marL="457200" indent="-457200" eaLnBrk="0" fontAlgn="base" hangingPunct="0">
              <a:lnSpc>
                <a:spcPct val="125000"/>
              </a:lnSpc>
              <a:spcBef>
                <a:spcPct val="0"/>
              </a:spcBef>
              <a:spcAft>
                <a:spcPct val="0"/>
              </a:spcAft>
              <a:defRPr/>
            </a:pP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Đối</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với</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phần</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kinh</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tế</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Khái</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niệm,biểu</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hiện</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rèn</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luyện</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liên</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hệ</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bản</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thân</a:t>
            </a:r>
            <a:endParaRPr lang="en-US" sz="2400" b="1" i="1" dirty="0" smtClean="0">
              <a:solidFill>
                <a:srgbClr val="0000FF"/>
              </a:solidFill>
              <a:latin typeface="Times New Roman" pitchFamily="18" charset="0"/>
              <a:ea typeface="Arial Unicode MS"/>
              <a:cs typeface="Times New Roman" pitchFamily="18" charset="0"/>
            </a:endParaRPr>
          </a:p>
          <a:p>
            <a:pPr marL="457200" indent="-457200" eaLnBrk="0" fontAlgn="base" hangingPunct="0">
              <a:lnSpc>
                <a:spcPct val="125000"/>
              </a:lnSpc>
              <a:spcBef>
                <a:spcPct val="0"/>
              </a:spcBef>
              <a:spcAft>
                <a:spcPct val="0"/>
              </a:spcAft>
              <a:buFontTx/>
              <a:buChar char="-"/>
              <a:defRPr/>
            </a:pPr>
            <a:r>
              <a:rPr lang="en-US" sz="2400" b="1" i="1" dirty="0" smtClean="0">
                <a:solidFill>
                  <a:srgbClr val="0000FF"/>
                </a:solidFill>
                <a:latin typeface="Times New Roman" pitchFamily="18" charset="0"/>
                <a:ea typeface="Arial Unicode MS"/>
                <a:cs typeface="Times New Roman" pitchFamily="18" charset="0"/>
              </a:rPr>
              <a:t>Nắm được nội dung, thời gian thi để có kế hoạch </a:t>
            </a:r>
            <a:r>
              <a:rPr lang="en-US" sz="2400" b="1" i="1" dirty="0" err="1" smtClean="0">
                <a:solidFill>
                  <a:srgbClr val="0000FF"/>
                </a:solidFill>
                <a:latin typeface="Times New Roman" pitchFamily="18" charset="0"/>
                <a:ea typeface="Arial Unicode MS"/>
                <a:cs typeface="Times New Roman" pitchFamily="18" charset="0"/>
              </a:rPr>
              <a:t>cụ</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thể</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để</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tiến</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hành</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ôn</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luyện</a:t>
            </a:r>
            <a:r>
              <a:rPr lang="en-US" sz="2400" b="1" i="1" dirty="0" smtClean="0">
                <a:solidFill>
                  <a:srgbClr val="0000FF"/>
                </a:solidFill>
                <a:latin typeface="Times New Roman" pitchFamily="18" charset="0"/>
                <a:ea typeface="Arial Unicode MS"/>
                <a:cs typeface="Times New Roman" pitchFamily="18" charset="0"/>
              </a:rPr>
              <a:t>.</a:t>
            </a:r>
          </a:p>
          <a:p>
            <a:pPr marL="457200" indent="-457200" eaLnBrk="0" fontAlgn="base" hangingPunct="0">
              <a:lnSpc>
                <a:spcPct val="125000"/>
              </a:lnSpc>
              <a:spcBef>
                <a:spcPct val="0"/>
              </a:spcBef>
              <a:spcAft>
                <a:spcPct val="0"/>
              </a:spcAft>
              <a:defRPr/>
            </a:pPr>
            <a:r>
              <a:rPr lang="en-US" sz="2400" b="1" i="1" dirty="0" smtClean="0">
                <a:solidFill>
                  <a:srgbClr val="0000FF"/>
                </a:solidFill>
                <a:latin typeface="Times New Roman" pitchFamily="18" charset="0"/>
                <a:ea typeface="Arial Unicode MS"/>
                <a:cs typeface="Times New Roman" pitchFamily="18" charset="0"/>
              </a:rPr>
              <a:t>+ Nội dung thi trọng tâm là trương trình GDCD 8, ngoài ra sẽ lồng ghép một và nội dung của lớp 6 và 7.</a:t>
            </a:r>
          </a:p>
          <a:p>
            <a:pPr marL="457200" indent="-457200" eaLnBrk="0" fontAlgn="base" hangingPunct="0">
              <a:lnSpc>
                <a:spcPct val="125000"/>
              </a:lnSpc>
              <a:spcBef>
                <a:spcPct val="0"/>
              </a:spcBef>
              <a:spcAft>
                <a:spcPct val="0"/>
              </a:spcAft>
              <a:defRPr/>
            </a:pPr>
            <a:endParaRPr lang="en-US" sz="2400" b="1" i="1" dirty="0" smtClean="0">
              <a:solidFill>
                <a:srgbClr val="0000FF"/>
              </a:solidFill>
              <a:latin typeface="Times New Roman" pitchFamily="18" charset="0"/>
              <a:ea typeface="Arial Unicode MS"/>
              <a:cs typeface="Times New Roman" pitchFamily="18" charset="0"/>
            </a:endParaRPr>
          </a:p>
          <a:p>
            <a:pPr marL="457200" indent="-457200" eaLnBrk="0" fontAlgn="base" hangingPunct="0">
              <a:lnSpc>
                <a:spcPct val="125000"/>
              </a:lnSpc>
              <a:spcBef>
                <a:spcPct val="0"/>
              </a:spcBef>
              <a:spcAft>
                <a:spcPct val="0"/>
              </a:spcAft>
              <a:buFontTx/>
              <a:buChar char="-"/>
              <a:defRPr/>
            </a:pPr>
            <a:endParaRPr lang="en-US" sz="2400" b="1" i="1" dirty="0" smtClean="0">
              <a:solidFill>
                <a:srgbClr val="0000FF"/>
              </a:solidFill>
              <a:latin typeface="Times New Roman" pitchFamily="18" charset="0"/>
              <a:ea typeface="Arial Unicode MS"/>
              <a:cs typeface="Times New Roman" pitchFamily="18" charset="0"/>
            </a:endParaRPr>
          </a:p>
          <a:p>
            <a:pPr marL="457200" indent="-457200" eaLnBrk="0" fontAlgn="base" hangingPunct="0">
              <a:lnSpc>
                <a:spcPct val="125000"/>
              </a:lnSpc>
              <a:spcBef>
                <a:spcPct val="0"/>
              </a:spcBef>
              <a:spcAft>
                <a:spcPct val="0"/>
              </a:spcAft>
              <a:buFontTx/>
              <a:buChar char="-"/>
              <a:defRPr/>
            </a:pPr>
            <a:endParaRPr lang="en-US" sz="2400" b="1" i="1" dirty="0" smtClean="0">
              <a:solidFill>
                <a:srgbClr val="0000FF"/>
              </a:solidFill>
              <a:latin typeface="Times New Roman" pitchFamily="18" charset="0"/>
              <a:ea typeface="Arial Unicode MS"/>
              <a:cs typeface="Times New Roman" pitchFamily="18" charset="0"/>
            </a:endParaRPr>
          </a:p>
        </p:txBody>
      </p:sp>
    </p:spTree>
    <p:extLst>
      <p:ext uri="{BB962C8B-B14F-4D97-AF65-F5344CB8AC3E}">
        <p14:creationId xmlns:p14="http://schemas.microsoft.com/office/powerpoint/2010/main" val="208798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ox(i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box(in)">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box(in)">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box(in)">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box(in)">
                                      <p:cBhvr>
                                        <p:cTn id="37" dur="500"/>
                                        <p:tgtEl>
                                          <p:spTgt spid="1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box(in)">
                                      <p:cBhvr>
                                        <p:cTn id="42" dur="500"/>
                                        <p:tgtEl>
                                          <p:spTgt spid="1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2">
                                            <p:txEl>
                                              <p:pRg st="6" end="6"/>
                                            </p:txEl>
                                          </p:spTgt>
                                        </p:tgtEl>
                                        <p:attrNameLst>
                                          <p:attrName>style.visibility</p:attrName>
                                        </p:attrNameLst>
                                      </p:cBhvr>
                                      <p:to>
                                        <p:strVal val="visible"/>
                                      </p:to>
                                    </p:set>
                                    <p:animEffect transition="in" filter="box(in)">
                                      <p:cBhvr>
                                        <p:cTn id="4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966650" y="132917"/>
            <a:ext cx="5656219"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2. BƯỚC 2</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084217" y="1018903"/>
            <a:ext cx="9966960" cy="510717"/>
          </a:xfrm>
          <a:prstGeom prst="rect">
            <a:avLst/>
          </a:prstGeom>
        </p:spPr>
        <p:txBody>
          <a:bodyPr wrap="square">
            <a:spAutoFit/>
          </a:bodyPr>
          <a:lstStyle/>
          <a:p>
            <a:pPr eaLnBrk="0" fontAlgn="base" hangingPunct="0">
              <a:lnSpc>
                <a:spcPct val="125000"/>
              </a:lnSpc>
              <a:spcBef>
                <a:spcPct val="0"/>
              </a:spcBef>
              <a:spcAft>
                <a:spcPct val="0"/>
              </a:spcAft>
              <a:defRPr/>
            </a:pPr>
            <a:r>
              <a:rPr lang="en-US" sz="2400" b="1" i="1" dirty="0" smtClean="0">
                <a:solidFill>
                  <a:srgbClr val="FF0000"/>
                </a:solidFill>
                <a:latin typeface="Times New Roman" pitchFamily="18" charset="0"/>
                <a:ea typeface="Arial Unicode MS"/>
                <a:cs typeface="Times New Roman" pitchFamily="18" charset="0"/>
              </a:rPr>
              <a:t>2.2. Tạo hứng thú học tập cho học sinh</a:t>
            </a:r>
            <a:endParaRPr lang="en-US" sz="2400" b="1" i="1" dirty="0">
              <a:solidFill>
                <a:srgbClr val="FF0000"/>
              </a:solidFill>
              <a:latin typeface="Times New Roman" pitchFamily="18" charset="0"/>
              <a:ea typeface="Arial Unicode MS"/>
              <a:cs typeface="Times New Roman" pitchFamily="18" charset="0"/>
            </a:endParaRPr>
          </a:p>
        </p:txBody>
      </p:sp>
      <p:sp>
        <p:nvSpPr>
          <p:cNvPr id="13" name="Rectangle 5"/>
          <p:cNvSpPr>
            <a:spLocks noChangeArrowheads="1"/>
          </p:cNvSpPr>
          <p:nvPr/>
        </p:nvSpPr>
        <p:spPr bwMode="auto">
          <a:xfrm>
            <a:off x="548640" y="2090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2" name="Rectangle 11"/>
          <p:cNvSpPr/>
          <p:nvPr/>
        </p:nvSpPr>
        <p:spPr>
          <a:xfrm>
            <a:off x="1039091" y="1698171"/>
            <a:ext cx="9698182" cy="2400657"/>
          </a:xfrm>
          <a:prstGeom prst="rect">
            <a:avLst/>
          </a:prstGeom>
        </p:spPr>
        <p:txBody>
          <a:bodyPr wrap="square">
            <a:spAutoFit/>
          </a:bodyPr>
          <a:lstStyle/>
          <a:p>
            <a:pPr marL="457200" indent="-457200" eaLnBrk="0" fontAlgn="base" hangingPunct="0">
              <a:lnSpc>
                <a:spcPct val="125000"/>
              </a:lnSpc>
              <a:spcBef>
                <a:spcPct val="0"/>
              </a:spcBef>
              <a:spcAft>
                <a:spcPct val="0"/>
              </a:spcAft>
              <a:buFontTx/>
              <a:buChar char="-"/>
              <a:defRPr/>
            </a:pPr>
            <a:r>
              <a:rPr lang="en-US" sz="2400" b="1" i="1" dirty="0" smtClean="0">
                <a:solidFill>
                  <a:srgbClr val="0000FF"/>
                </a:solidFill>
                <a:latin typeface="Times New Roman" pitchFamily="18" charset="0"/>
                <a:ea typeface="Arial Unicode MS"/>
                <a:cs typeface="Times New Roman" pitchFamily="18" charset="0"/>
              </a:rPr>
              <a:t>Tạo tâm thế thoải mái vui tươi trong tiết học.</a:t>
            </a:r>
          </a:p>
          <a:p>
            <a:pPr marL="457200" indent="-457200" eaLnBrk="0" fontAlgn="base" hangingPunct="0">
              <a:lnSpc>
                <a:spcPct val="125000"/>
              </a:lnSpc>
              <a:spcBef>
                <a:spcPct val="0"/>
              </a:spcBef>
              <a:spcAft>
                <a:spcPct val="0"/>
              </a:spcAft>
              <a:buFontTx/>
              <a:buChar char="-"/>
              <a:defRPr/>
            </a:pPr>
            <a:r>
              <a:rPr lang="en-US" sz="2400" b="1" i="1" dirty="0" smtClean="0">
                <a:solidFill>
                  <a:srgbClr val="0000FF"/>
                </a:solidFill>
                <a:latin typeface="Times New Roman" pitchFamily="18" charset="0"/>
                <a:ea typeface="Arial Unicode MS"/>
                <a:cs typeface="Times New Roman" pitchFamily="18" charset="0"/>
              </a:rPr>
              <a:t>Cung cấp những câu chuyện, vấn đề thời sự xung quanh tiết học.</a:t>
            </a:r>
          </a:p>
          <a:p>
            <a:pPr marL="457200" indent="-457200" eaLnBrk="0" fontAlgn="base" hangingPunct="0">
              <a:lnSpc>
                <a:spcPct val="125000"/>
              </a:lnSpc>
              <a:spcBef>
                <a:spcPct val="0"/>
              </a:spcBef>
              <a:spcAft>
                <a:spcPct val="0"/>
              </a:spcAft>
              <a:buFontTx/>
              <a:buChar char="-"/>
              <a:defRPr/>
            </a:pPr>
            <a:r>
              <a:rPr lang="en-US" sz="2400" b="1" i="1" dirty="0" smtClean="0">
                <a:solidFill>
                  <a:srgbClr val="0000FF"/>
                </a:solidFill>
                <a:latin typeface="Times New Roman" pitchFamily="18" charset="0"/>
                <a:ea typeface="Arial Unicode MS"/>
                <a:cs typeface="Times New Roman" pitchFamily="18" charset="0"/>
              </a:rPr>
              <a:t>Kịp thời giải thích những vướng mắc.</a:t>
            </a:r>
          </a:p>
          <a:p>
            <a:pPr marL="457200" indent="-457200" eaLnBrk="0" fontAlgn="base" hangingPunct="0">
              <a:lnSpc>
                <a:spcPct val="125000"/>
              </a:lnSpc>
              <a:spcBef>
                <a:spcPct val="0"/>
              </a:spcBef>
              <a:spcAft>
                <a:spcPct val="0"/>
              </a:spcAft>
              <a:buFontTx/>
              <a:buChar char="-"/>
              <a:defRPr/>
            </a:pPr>
            <a:r>
              <a:rPr lang="en-US" sz="2400" b="1" i="1" dirty="0" smtClean="0">
                <a:solidFill>
                  <a:srgbClr val="0000FF"/>
                </a:solidFill>
                <a:latin typeface="Times New Roman" pitchFamily="18" charset="0"/>
                <a:ea typeface="Arial Unicode MS"/>
                <a:cs typeface="Times New Roman" pitchFamily="18" charset="0"/>
              </a:rPr>
              <a:t>Lắng nghe để hiểu tâm tư, nguyện vọng, tình cảm </a:t>
            </a:r>
            <a:r>
              <a:rPr lang="en-US" sz="2400" b="1" i="1" dirty="0" err="1" smtClean="0">
                <a:solidFill>
                  <a:srgbClr val="0000FF"/>
                </a:solidFill>
                <a:latin typeface="Times New Roman" pitchFamily="18" charset="0"/>
                <a:ea typeface="Arial Unicode MS"/>
                <a:cs typeface="Times New Roman" pitchFamily="18" charset="0"/>
              </a:rPr>
              <a:t>của</a:t>
            </a:r>
            <a:r>
              <a:rPr lang="en-US" sz="2400" b="1" i="1" dirty="0" smtClean="0">
                <a:solidFill>
                  <a:srgbClr val="0000FF"/>
                </a:solidFill>
                <a:latin typeface="Times New Roman" pitchFamily="18" charset="0"/>
                <a:ea typeface="Arial Unicode MS"/>
                <a:cs typeface="Times New Roman" pitchFamily="18" charset="0"/>
              </a:rPr>
              <a:t> HS, </a:t>
            </a:r>
            <a:r>
              <a:rPr lang="en-US" sz="2400" b="1" i="1" dirty="0" err="1" smtClean="0">
                <a:solidFill>
                  <a:srgbClr val="0000FF"/>
                </a:solidFill>
                <a:latin typeface="Times New Roman" pitchFamily="18" charset="0"/>
                <a:ea typeface="Arial Unicode MS"/>
                <a:cs typeface="Times New Roman" pitchFamily="18" charset="0"/>
              </a:rPr>
              <a:t>động</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viên</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khích</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lệ</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học</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sinh</a:t>
            </a:r>
            <a:r>
              <a:rPr lang="en-US" sz="2400" b="1" i="1" dirty="0" smtClean="0">
                <a:solidFill>
                  <a:srgbClr val="0000FF"/>
                </a:solidFill>
                <a:latin typeface="Times New Roman" pitchFamily="18" charset="0"/>
                <a:ea typeface="Arial Unicode MS"/>
                <a:cs typeface="Times New Roman" pitchFamily="18" charset="0"/>
              </a:rPr>
              <a:t>…..</a:t>
            </a:r>
          </a:p>
        </p:txBody>
      </p:sp>
    </p:spTree>
    <p:extLst>
      <p:ext uri="{BB962C8B-B14F-4D97-AF65-F5344CB8AC3E}">
        <p14:creationId xmlns:p14="http://schemas.microsoft.com/office/powerpoint/2010/main" val="757891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ox(i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box(in)">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box(in)">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box(in)">
                                      <p:cBhvr>
                                        <p:cTn id="3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966650" y="132917"/>
            <a:ext cx="5656219"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3</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smtClean="0">
                <a:solidFill>
                  <a:srgbClr val="FFFF00"/>
                </a:solidFill>
                <a:latin typeface="Times New Roman" panose="02020603050405020304" pitchFamily="18" charset="0"/>
                <a:cs typeface="Times New Roman" panose="02020603050405020304" pitchFamily="18" charset="0"/>
              </a:rPr>
              <a:t>BƯỚC 3</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084217" y="1018903"/>
            <a:ext cx="9966960" cy="553998"/>
          </a:xfrm>
          <a:prstGeom prst="rect">
            <a:avLst/>
          </a:prstGeom>
        </p:spPr>
        <p:txBody>
          <a:bodyPr wrap="square">
            <a:spAutoFit/>
          </a:bodyPr>
          <a:lstStyle/>
          <a:p>
            <a:pPr eaLnBrk="0" fontAlgn="base" hangingPunct="0">
              <a:lnSpc>
                <a:spcPct val="125000"/>
              </a:lnSpc>
              <a:spcBef>
                <a:spcPct val="0"/>
              </a:spcBef>
              <a:spcAft>
                <a:spcPct val="0"/>
              </a:spcAft>
              <a:defRPr/>
            </a:pPr>
            <a:r>
              <a:rPr lang="en-US" sz="2400" b="1" i="1" dirty="0" smtClean="0">
                <a:solidFill>
                  <a:srgbClr val="FF0000"/>
                </a:solidFill>
                <a:latin typeface="Times New Roman" pitchFamily="18" charset="0"/>
                <a:ea typeface="Arial Unicode MS"/>
                <a:cs typeface="Times New Roman" pitchFamily="18" charset="0"/>
              </a:rPr>
              <a:t>2.3. Phát hiện khả năng của học sinh và lập kế hoạch giảng dạy.</a:t>
            </a:r>
          </a:p>
        </p:txBody>
      </p:sp>
      <p:sp>
        <p:nvSpPr>
          <p:cNvPr id="12" name="Rectangle 11"/>
          <p:cNvSpPr/>
          <p:nvPr/>
        </p:nvSpPr>
        <p:spPr>
          <a:xfrm>
            <a:off x="1039091" y="1737360"/>
            <a:ext cx="9698182" cy="4247317"/>
          </a:xfrm>
          <a:prstGeom prst="rect">
            <a:avLst/>
          </a:prstGeom>
        </p:spPr>
        <p:txBody>
          <a:bodyPr wrap="square">
            <a:spAutoFit/>
          </a:bodyPr>
          <a:lstStyle/>
          <a:p>
            <a:pPr marL="457200" indent="-457200" eaLnBrk="0" fontAlgn="base" hangingPunct="0">
              <a:lnSpc>
                <a:spcPct val="125000"/>
              </a:lnSpc>
              <a:spcBef>
                <a:spcPct val="0"/>
              </a:spcBef>
              <a:spcAft>
                <a:spcPct val="0"/>
              </a:spcAft>
              <a:buFontTx/>
              <a:buChar char="-"/>
              <a:defRPr/>
            </a:pPr>
            <a:r>
              <a:rPr lang="en-US" sz="2400" b="1" i="1" dirty="0" smtClean="0">
                <a:solidFill>
                  <a:srgbClr val="0000FF"/>
                </a:solidFill>
                <a:latin typeface="Times New Roman" pitchFamily="18" charset="0"/>
                <a:ea typeface="Arial Unicode MS"/>
                <a:cs typeface="Times New Roman" pitchFamily="18" charset="0"/>
              </a:rPr>
              <a:t>Phát hiện khả năng: Đây là yếu tố vô cùng quan trọng trong công tác bồi dưỡng HSG.</a:t>
            </a:r>
          </a:p>
          <a:p>
            <a:pPr marL="457200" indent="-457200" eaLnBrk="0" fontAlgn="base" hangingPunct="0">
              <a:lnSpc>
                <a:spcPct val="125000"/>
              </a:lnSpc>
              <a:spcBef>
                <a:spcPct val="0"/>
              </a:spcBef>
              <a:spcAft>
                <a:spcPct val="0"/>
              </a:spcAft>
              <a:defRPr/>
            </a:pPr>
            <a:r>
              <a:rPr lang="en-US" sz="2400" b="1" i="1" dirty="0" smtClean="0">
                <a:solidFill>
                  <a:srgbClr val="0000FF"/>
                </a:solidFill>
                <a:latin typeface="Times New Roman" pitchFamily="18" charset="0"/>
                <a:ea typeface="Arial Unicode MS"/>
                <a:cs typeface="Times New Roman" pitchFamily="18" charset="0"/>
              </a:rPr>
              <a:t>+  Quan sát quá trình học tập trên lớp.</a:t>
            </a:r>
          </a:p>
          <a:p>
            <a:pPr marL="457200" indent="-457200" eaLnBrk="0" fontAlgn="base" hangingPunct="0">
              <a:lnSpc>
                <a:spcPct val="125000"/>
              </a:lnSpc>
              <a:spcBef>
                <a:spcPct val="0"/>
              </a:spcBef>
              <a:spcAft>
                <a:spcPct val="0"/>
              </a:spcAft>
              <a:defRPr/>
            </a:pPr>
            <a:r>
              <a:rPr lang="en-US" sz="2400" b="1" i="1" dirty="0" smtClean="0">
                <a:solidFill>
                  <a:srgbClr val="0000FF"/>
                </a:solidFill>
                <a:latin typeface="Times New Roman" pitchFamily="18" charset="0"/>
                <a:ea typeface="Arial Unicode MS"/>
                <a:cs typeface="Times New Roman" pitchFamily="18" charset="0"/>
              </a:rPr>
              <a:t>+  Quan sát cách làm bài kiểm tra giữa kì, cuối kì của HS qua đó phát hiện các HS có khả năng để động viên vào đội </a:t>
            </a:r>
            <a:r>
              <a:rPr lang="en-US" sz="2400" b="1" i="1" dirty="0" err="1" smtClean="0">
                <a:solidFill>
                  <a:srgbClr val="0000FF"/>
                </a:solidFill>
                <a:latin typeface="Times New Roman" pitchFamily="18" charset="0"/>
                <a:ea typeface="Arial Unicode MS"/>
                <a:cs typeface="Times New Roman" pitchFamily="18" charset="0"/>
              </a:rPr>
              <a:t>tuyển</a:t>
            </a:r>
            <a:r>
              <a:rPr lang="en-US" sz="2400" b="1" i="1" dirty="0" smtClean="0">
                <a:solidFill>
                  <a:srgbClr val="0000FF"/>
                </a:solidFill>
                <a:latin typeface="Times New Roman" pitchFamily="18" charset="0"/>
                <a:ea typeface="Arial Unicode MS"/>
                <a:cs typeface="Times New Roman" pitchFamily="18" charset="0"/>
              </a:rPr>
              <a:t>.</a:t>
            </a:r>
          </a:p>
          <a:p>
            <a:pPr marL="457200" indent="-457200" eaLnBrk="0" fontAlgn="base" hangingPunct="0">
              <a:lnSpc>
                <a:spcPct val="125000"/>
              </a:lnSpc>
              <a:spcBef>
                <a:spcPct val="0"/>
              </a:spcBef>
              <a:spcAft>
                <a:spcPct val="0"/>
              </a:spcAft>
              <a:defRPr/>
            </a:pPr>
            <a:r>
              <a:rPr lang="en-US" sz="2400" b="1" i="1" dirty="0" err="1" smtClean="0">
                <a:solidFill>
                  <a:srgbClr val="0000FF"/>
                </a:solidFill>
                <a:latin typeface="Times New Roman" pitchFamily="18" charset="0"/>
                <a:ea typeface="Arial Unicode MS"/>
                <a:cs typeface="Times New Roman" pitchFamily="18" charset="0"/>
              </a:rPr>
              <a:t>Chú</a:t>
            </a:r>
            <a:r>
              <a:rPr lang="en-US" sz="2400" b="1" i="1" dirty="0" smtClean="0">
                <a:solidFill>
                  <a:srgbClr val="0000FF"/>
                </a:solidFill>
                <a:latin typeface="Times New Roman" pitchFamily="18" charset="0"/>
                <a:ea typeface="Arial Unicode MS"/>
                <a:cs typeface="Times New Roman" pitchFamily="18" charset="0"/>
              </a:rPr>
              <a:t> ý : </a:t>
            </a:r>
            <a:r>
              <a:rPr lang="en-US" sz="2400" b="1" i="1" dirty="0" err="1" smtClean="0">
                <a:solidFill>
                  <a:srgbClr val="0000FF"/>
                </a:solidFill>
                <a:latin typeface="Times New Roman" pitchFamily="18" charset="0"/>
                <a:ea typeface="Arial Unicode MS"/>
                <a:cs typeface="Times New Roman" pitchFamily="18" charset="0"/>
              </a:rPr>
              <a:t>Chọn</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những</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bạn</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chữ</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viết</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đẹp</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sạch</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sẽ</a:t>
            </a:r>
            <a:r>
              <a:rPr lang="en-US" sz="2400" b="1" i="1" dirty="0" smtClean="0">
                <a:solidFill>
                  <a:srgbClr val="0000FF"/>
                </a:solidFill>
                <a:latin typeface="Times New Roman" pitchFamily="18" charset="0"/>
                <a:ea typeface="Arial Unicode MS"/>
                <a:cs typeface="Times New Roman" pitchFamily="18" charset="0"/>
              </a:rPr>
              <a:t>, ý </a:t>
            </a:r>
            <a:r>
              <a:rPr lang="en-US" sz="2400" b="1" i="1" dirty="0" err="1" smtClean="0">
                <a:solidFill>
                  <a:srgbClr val="0000FF"/>
                </a:solidFill>
                <a:latin typeface="Times New Roman" pitchFamily="18" charset="0"/>
                <a:ea typeface="Arial Unicode MS"/>
                <a:cs typeface="Times New Roman" pitchFamily="18" charset="0"/>
              </a:rPr>
              <a:t>thức</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học</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tập</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tốt</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nếu</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không</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có</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năng</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khiếu</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sẽ</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tiến</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hành</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rèn</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giũa</a:t>
            </a:r>
            <a:r>
              <a:rPr lang="en-US" sz="2400" b="1" i="1" dirty="0" smtClean="0">
                <a:solidFill>
                  <a:srgbClr val="0000FF"/>
                </a:solidFill>
                <a:latin typeface="Times New Roman" pitchFamily="18" charset="0"/>
                <a:ea typeface="Arial Unicode MS"/>
                <a:cs typeface="Times New Roman" pitchFamily="18" charset="0"/>
              </a:rPr>
              <a:t> qua </a:t>
            </a:r>
            <a:r>
              <a:rPr lang="en-US" sz="2400" b="1" i="1" dirty="0" err="1" smtClean="0">
                <a:solidFill>
                  <a:srgbClr val="0000FF"/>
                </a:solidFill>
                <a:latin typeface="Times New Roman" pitchFamily="18" charset="0"/>
                <a:ea typeface="Arial Unicode MS"/>
                <a:cs typeface="Times New Roman" pitchFamily="18" charset="0"/>
              </a:rPr>
              <a:t>các</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giờ</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học</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giờ</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chống</a:t>
            </a:r>
            <a:r>
              <a:rPr lang="en-US" sz="2400" b="1" i="1" dirty="0" smtClean="0">
                <a:solidFill>
                  <a:srgbClr val="0000FF"/>
                </a:solidFill>
                <a:latin typeface="Times New Roman" pitchFamily="18" charset="0"/>
                <a:ea typeface="Arial Unicode MS"/>
                <a:cs typeface="Times New Roman" pitchFamily="18" charset="0"/>
              </a:rPr>
              <a:t> </a:t>
            </a:r>
            <a:r>
              <a:rPr lang="en-US" sz="2400" b="1" i="1" dirty="0" err="1" smtClean="0">
                <a:solidFill>
                  <a:srgbClr val="0000FF"/>
                </a:solidFill>
                <a:latin typeface="Times New Roman" pitchFamily="18" charset="0"/>
                <a:ea typeface="Arial Unicode MS"/>
                <a:cs typeface="Times New Roman" pitchFamily="18" charset="0"/>
              </a:rPr>
              <a:t>tiết</a:t>
            </a:r>
            <a:r>
              <a:rPr lang="en-US" sz="2400" b="1" i="1" dirty="0" smtClean="0">
                <a:solidFill>
                  <a:srgbClr val="0000FF"/>
                </a:solidFill>
                <a:latin typeface="Times New Roman" pitchFamily="18" charset="0"/>
                <a:ea typeface="Arial Unicode MS"/>
                <a:cs typeface="Times New Roman" pitchFamily="18" charset="0"/>
              </a:rPr>
              <a:t>.</a:t>
            </a:r>
          </a:p>
          <a:p>
            <a:pPr marL="457200" indent="-457200" eaLnBrk="0" fontAlgn="base" hangingPunct="0">
              <a:lnSpc>
                <a:spcPct val="125000"/>
              </a:lnSpc>
              <a:spcBef>
                <a:spcPct val="0"/>
              </a:spcBef>
              <a:spcAft>
                <a:spcPct val="0"/>
              </a:spcAft>
              <a:buFontTx/>
              <a:buChar char="-"/>
              <a:defRPr/>
            </a:pPr>
            <a:endParaRPr lang="en-US" sz="2400" b="1" i="1" dirty="0" smtClean="0">
              <a:solidFill>
                <a:srgbClr val="0000FF"/>
              </a:solidFill>
              <a:latin typeface="Times New Roman" pitchFamily="18" charset="0"/>
              <a:ea typeface="Arial Unicode MS"/>
              <a:cs typeface="Times New Roman" pitchFamily="18" charset="0"/>
            </a:endParaRPr>
          </a:p>
        </p:txBody>
      </p:sp>
    </p:spTree>
    <p:extLst>
      <p:ext uri="{BB962C8B-B14F-4D97-AF65-F5344CB8AC3E}">
        <p14:creationId xmlns:p14="http://schemas.microsoft.com/office/powerpoint/2010/main" val="13625584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ox(i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box(in)">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box(in)">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box(in)">
                                      <p:cBhvr>
                                        <p:cTn id="3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CFCFC"/>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920</TotalTime>
  <Words>5503</Words>
  <Application>Microsoft Office PowerPoint</Application>
  <PresentationFormat>Widescreen</PresentationFormat>
  <Paragraphs>587</Paragraphs>
  <Slides>61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MS Gothic</vt:lpstr>
      <vt:lpstr>Aptos</vt:lpstr>
      <vt:lpstr>Aptos Display</vt:lpstr>
      <vt:lpstr>Arial</vt:lpstr>
      <vt:lpstr>Arial Unicode MS</vt:lpstr>
      <vt:lpstr>Calibri</vt:lpstr>
      <vt:lpstr>Courier New</vt:lpstr>
      <vt:lpstr>Segoe UI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Nam</dc:creator>
  <cp:lastModifiedBy>AutoBVT</cp:lastModifiedBy>
  <cp:revision>47</cp:revision>
  <dcterms:created xsi:type="dcterms:W3CDTF">2024-04-21T07:40:17Z</dcterms:created>
  <dcterms:modified xsi:type="dcterms:W3CDTF">2024-08-31T09:00:14Z</dcterms:modified>
</cp:coreProperties>
</file>