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1A6A8-2BD8-4B31-9255-1F3A9F2754E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84C79-B6D6-4A7E-A783-335B0C2F8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3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BCFA8-5428-40CF-B6C4-E0FB05C1F9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7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F77BEF7-5087-4E04-8AD3-61B45D6BC49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348-7EC3-4B3F-8752-39030410306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027-A391-4962-8130-239B8F36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3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348-7EC3-4B3F-8752-39030410306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027-A391-4962-8130-239B8F36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8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348-7EC3-4B3F-8752-39030410306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027-A391-4962-8130-239B8F36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5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348-7EC3-4B3F-8752-39030410306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027-A391-4962-8130-239B8F36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8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348-7EC3-4B3F-8752-39030410306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027-A391-4962-8130-239B8F36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6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348-7EC3-4B3F-8752-39030410306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027-A391-4962-8130-239B8F36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0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348-7EC3-4B3F-8752-39030410306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027-A391-4962-8130-239B8F36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9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348-7EC3-4B3F-8752-39030410306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027-A391-4962-8130-239B8F36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348-7EC3-4B3F-8752-39030410306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027-A391-4962-8130-239B8F36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0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348-7EC3-4B3F-8752-39030410306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027-A391-4962-8130-239B8F36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5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348-7EC3-4B3F-8752-39030410306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027-A391-4962-8130-239B8F36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8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9348-7EC3-4B3F-8752-39030410306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C027-A391-4962-8130-239B8F36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3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oAn\Nho%20On%20Thay%20Co%20-%20Mat%20Ngoc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-QfgYi2r5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AeX6IgVKk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QjZ_WZMYzyo" TargetMode="External"/><Relationship Id="rId1" Type="http://schemas.openxmlformats.org/officeDocument/2006/relationships/video" Target="https://www.youtube.com/embed/1c16oXDSfs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9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6126" y="893621"/>
            <a:ext cx="953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 ĐỘNG  4: LUYỆN TẬP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1" y="1846983"/>
            <a:ext cx="5908963" cy="3999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53" y="1689387"/>
            <a:ext cx="6196447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CHẠY BỀN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000" b="1" dirty="0" err="1" smtClean="0"/>
              <a:t>Chạy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địa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hình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tự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nhiên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29681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D. HOẠT ĐỘNG VẬN DỤNG</a:t>
            </a:r>
          </a:p>
        </p:txBody>
      </p:sp>
      <p:sp>
        <p:nvSpPr>
          <p:cNvPr id="26627" name="Content Placeholder 1"/>
          <p:cNvSpPr>
            <a:spLocks noGrp="1"/>
          </p:cNvSpPr>
          <p:nvPr>
            <p:ph sz="half" idx="1"/>
          </p:nvPr>
        </p:nvSpPr>
        <p:spPr>
          <a:xfrm>
            <a:off x="1981200" y="1690688"/>
            <a:ext cx="8957310" cy="4633913"/>
          </a:xfrm>
        </p:spPr>
        <p:txBody>
          <a:bodyPr/>
          <a:lstStyle/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vi-VN" altLang="en-US" sz="3200" dirty="0" smtClean="0"/>
              <a:t>-</a:t>
            </a:r>
            <a:r>
              <a:rPr lang="en-US" altLang="en-US" sz="3200" dirty="0" smtClean="0"/>
              <a:t>  </a:t>
            </a:r>
            <a:r>
              <a:rPr lang="vi-VN" altLang="en-US" sz="3200" dirty="0" smtClean="0"/>
              <a:t>Khởi </a:t>
            </a:r>
            <a:r>
              <a:rPr lang="vi-VN" altLang="en-US" sz="3200" dirty="0"/>
              <a:t>động cơ thể trước khi luyện tập các môn thể thao.</a:t>
            </a:r>
            <a:endParaRPr lang="en-US" altLang="en-US" sz="3200" dirty="0"/>
          </a:p>
          <a:p>
            <a:pPr marL="0" indent="0">
              <a:buNone/>
            </a:pPr>
            <a:r>
              <a:rPr lang="en-US" altLang="en-US" sz="3200" dirty="0" smtClean="0"/>
              <a:t>- </a:t>
            </a:r>
            <a:r>
              <a:rPr lang="en-US" altLang="en-US" sz="3200" dirty="0" err="1" smtClean="0"/>
              <a:t>Tập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luyện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nội</a:t>
            </a:r>
            <a:r>
              <a:rPr lang="en-US" altLang="en-US" sz="3200" dirty="0"/>
              <a:t> dung </a:t>
            </a:r>
            <a:r>
              <a:rPr lang="en-US" altLang="en-US" sz="3200" dirty="0" err="1"/>
              <a:t>đã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học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theo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hướng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dẫn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Gv</a:t>
            </a:r>
            <a:r>
              <a:rPr lang="en-US" altLang="en-US" sz="3200" dirty="0"/>
              <a:t>.</a:t>
            </a:r>
          </a:p>
          <a:p>
            <a:pPr marL="0" indent="0">
              <a:buNone/>
            </a:pPr>
            <a:r>
              <a:rPr lang="en-US" altLang="en-US" sz="3200" dirty="0" smtClean="0"/>
              <a:t>-  </a:t>
            </a:r>
            <a:r>
              <a:rPr lang="en-US" altLang="en-US" sz="3200" dirty="0" err="1" smtClean="0"/>
              <a:t>Tự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giác</a:t>
            </a:r>
            <a:r>
              <a:rPr lang="en-US" altLang="en-US" sz="3200" dirty="0"/>
              <a:t>- </a:t>
            </a:r>
            <a:r>
              <a:rPr lang="en-US" altLang="en-US" sz="3200" dirty="0" err="1"/>
              <a:t>tích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cực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tập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luyện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nhà</a:t>
            </a:r>
            <a:r>
              <a:rPr lang="en-US" altLang="en-US" sz="3200" dirty="0"/>
              <a:t>.</a:t>
            </a:r>
          </a:p>
          <a:p>
            <a:pPr marL="0" indent="0">
              <a:buNone/>
            </a:pPr>
            <a:r>
              <a:rPr lang="en-US" altLang="en-US" sz="3200" dirty="0" smtClean="0"/>
              <a:t>- </a:t>
            </a:r>
            <a:r>
              <a:rPr lang="en-US" altLang="en-US" sz="3200" dirty="0" err="1" smtClean="0"/>
              <a:t>Trao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đổi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với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Gv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gặp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luyện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tập</a:t>
            </a:r>
            <a:r>
              <a:rPr lang="en-US" alt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BÀI TẬP VỀ NHÀ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394460"/>
            <a:ext cx="7715250" cy="493014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en-US" dirty="0" smtClean="0"/>
              <a:t>-</a:t>
            </a:r>
            <a:r>
              <a:rPr lang="en-US" altLang="en-US" dirty="0" err="1" smtClean="0"/>
              <a:t>Tự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tập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luyện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bài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tập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bổ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trợ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Đứng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mặt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vai</a:t>
            </a:r>
            <a:r>
              <a:rPr lang="en-US" altLang="en-US" dirty="0" smtClean="0"/>
              <a:t>- </a:t>
            </a:r>
            <a:r>
              <a:rPr lang="en-US" altLang="en-US" dirty="0" err="1" smtClean="0"/>
              <a:t>lưng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hướng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chạy-xuất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phát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xuất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phát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thấp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chạy</a:t>
            </a:r>
            <a:r>
              <a:rPr lang="en-US" altLang="en-US" dirty="0" smtClean="0"/>
              <a:t> 30-60m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dirty="0" err="1" smtClean="0"/>
              <a:t>Chạy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bền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trên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địa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hình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nhiên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vào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các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buổi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chiều</a:t>
            </a:r>
            <a:r>
              <a:rPr lang="en-US" altLang="en-US" dirty="0" smtClean="0"/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dirty="0" err="1" smtClean="0"/>
              <a:t>Ôn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tập</a:t>
            </a:r>
            <a:r>
              <a:rPr lang="en-US" altLang="en-US" dirty="0" smtClean="0"/>
              <a:t> ỹ </a:t>
            </a:r>
            <a:r>
              <a:rPr lang="en-US" altLang="en-US" dirty="0" err="1" smtClean="0"/>
              <a:t>thuật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tâng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cầu</a:t>
            </a:r>
            <a:r>
              <a:rPr lang="en-US" altLang="en-US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dirty="0" err="1" smtClean="0"/>
              <a:t>Tập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làm</a:t>
            </a:r>
            <a:r>
              <a:rPr lang="en-US" altLang="en-US" dirty="0" smtClean="0"/>
              <a:t> video </a:t>
            </a:r>
            <a:r>
              <a:rPr lang="en-US" altLang="en-US" dirty="0" err="1" smtClean="0"/>
              <a:t>ghi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hình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lại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bài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tập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đã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thực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hiện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46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5399"/>
            <a:ext cx="9144000" cy="6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WordArt 2"/>
          <p:cNvSpPr>
            <a:spLocks noChangeArrowheads="1" noChangeShapeType="1" noTextEdit="1"/>
          </p:cNvSpPr>
          <p:nvPr/>
        </p:nvSpPr>
        <p:spPr bwMode="auto">
          <a:xfrm>
            <a:off x="2665921" y="1294921"/>
            <a:ext cx="7300800" cy="26611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66" kern="10" spc="651" dirty="0">
                <a:solidFill>
                  <a:srgbClr val="3366FF"/>
                </a:solidFill>
                <a:effectLst>
                  <a:outerShdw dist="40186" dir="4303642" algn="ctr" rotWithShape="0">
                    <a:srgbClr val="4D4D4D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sức khỏe !</a:t>
            </a:r>
            <a:endParaRPr lang="en-US" sz="3266" kern="10" spc="651" dirty="0">
              <a:solidFill>
                <a:srgbClr val="3366FF"/>
              </a:solidFill>
              <a:effectLst>
                <a:outerShdw dist="40186" dir="4303642" algn="ctr" rotWithShape="0">
                  <a:srgbClr val="4D4D4D">
                    <a:alpha val="80011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WordArt 2"/>
          <p:cNvSpPr>
            <a:spLocks noChangeArrowheads="1" noChangeShapeType="1" noTextEdit="1"/>
          </p:cNvSpPr>
          <p:nvPr/>
        </p:nvSpPr>
        <p:spPr bwMode="auto">
          <a:xfrm>
            <a:off x="3124200" y="1989015"/>
            <a:ext cx="5600700" cy="85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81600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9190832" y="-105569"/>
            <a:ext cx="13716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47879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48768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firew1"/>
          <p:cNvPicPr>
            <a:picLocks noChangeAspect="1" noChangeArrowheads="1" noCrop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7432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0009" flipH="1">
            <a:off x="1792236" y="53201"/>
            <a:ext cx="1460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4" name="AutoShape 10"/>
          <p:cNvSpPr>
            <a:spLocks noChangeArrowheads="1"/>
          </p:cNvSpPr>
          <p:nvPr/>
        </p:nvSpPr>
        <p:spPr bwMode="auto">
          <a:xfrm>
            <a:off x="6934201" y="5610226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6010276" y="635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93196" name="AutoShape 12"/>
          <p:cNvSpPr>
            <a:spLocks noChangeArrowheads="1"/>
          </p:cNvSpPr>
          <p:nvPr/>
        </p:nvSpPr>
        <p:spPr bwMode="auto">
          <a:xfrm>
            <a:off x="4114800" y="1295400"/>
            <a:ext cx="609600" cy="685800"/>
          </a:xfrm>
          <a:prstGeom prst="star5">
            <a:avLst/>
          </a:prstGeom>
          <a:gradFill rotWithShape="1">
            <a:gsLst>
              <a:gs pos="0">
                <a:srgbClr val="CC00CC">
                  <a:gamma/>
                  <a:shade val="46275"/>
                  <a:invGamma/>
                </a:srgbClr>
              </a:gs>
              <a:gs pos="100000">
                <a:srgbClr val="CC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93197" name="AutoShape 13"/>
          <p:cNvSpPr>
            <a:spLocks noChangeArrowheads="1"/>
          </p:cNvSpPr>
          <p:nvPr/>
        </p:nvSpPr>
        <p:spPr bwMode="auto">
          <a:xfrm>
            <a:off x="5210176" y="5486401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93198" name="AutoShape 14"/>
          <p:cNvSpPr>
            <a:spLocks noChangeArrowheads="1"/>
          </p:cNvSpPr>
          <p:nvPr/>
        </p:nvSpPr>
        <p:spPr bwMode="auto">
          <a:xfrm>
            <a:off x="4221164" y="650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93199" name="AutoShape 15"/>
          <p:cNvSpPr>
            <a:spLocks noChangeArrowheads="1"/>
          </p:cNvSpPr>
          <p:nvPr/>
        </p:nvSpPr>
        <p:spPr bwMode="auto">
          <a:xfrm>
            <a:off x="7620001" y="2286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93200" name="AutoShape 16"/>
          <p:cNvSpPr>
            <a:spLocks noChangeArrowheads="1"/>
          </p:cNvSpPr>
          <p:nvPr/>
        </p:nvSpPr>
        <p:spPr bwMode="auto">
          <a:xfrm>
            <a:off x="4572000" y="609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93201" name="AutoShape 17"/>
          <p:cNvSpPr>
            <a:spLocks noChangeArrowheads="1"/>
          </p:cNvSpPr>
          <p:nvPr/>
        </p:nvSpPr>
        <p:spPr bwMode="auto">
          <a:xfrm>
            <a:off x="7696200" y="1295400"/>
            <a:ext cx="609600" cy="685800"/>
          </a:xfrm>
          <a:prstGeom prst="star5">
            <a:avLst/>
          </a:prstGeom>
          <a:gradFill rotWithShape="1">
            <a:gsLst>
              <a:gs pos="0">
                <a:srgbClr val="CC00CC">
                  <a:gamma/>
                  <a:shade val="46275"/>
                  <a:invGamma/>
                </a:srgbClr>
              </a:gs>
              <a:gs pos="100000">
                <a:srgbClr val="CC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93202" name="AutoShape 18"/>
          <p:cNvSpPr>
            <a:spLocks noChangeArrowheads="1"/>
          </p:cNvSpPr>
          <p:nvPr/>
        </p:nvSpPr>
        <p:spPr bwMode="auto">
          <a:xfrm>
            <a:off x="8305800" y="57150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93203" name="AutoShape 19"/>
          <p:cNvSpPr>
            <a:spLocks noChangeArrowheads="1"/>
          </p:cNvSpPr>
          <p:nvPr/>
        </p:nvSpPr>
        <p:spPr bwMode="auto">
          <a:xfrm>
            <a:off x="7748589" y="4445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93204" name="AutoShape 20"/>
          <p:cNvSpPr>
            <a:spLocks noChangeArrowheads="1"/>
          </p:cNvSpPr>
          <p:nvPr/>
        </p:nvSpPr>
        <p:spPr bwMode="auto">
          <a:xfrm>
            <a:off x="3200401" y="4572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3092" name="AutoShape 21"/>
          <p:cNvSpPr>
            <a:spLocks noChangeArrowheads="1"/>
          </p:cNvSpPr>
          <p:nvPr/>
        </p:nvSpPr>
        <p:spPr bwMode="auto">
          <a:xfrm>
            <a:off x="8601076" y="-127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3093" name="AutoShape 22"/>
          <p:cNvSpPr>
            <a:spLocks noChangeArrowheads="1"/>
          </p:cNvSpPr>
          <p:nvPr/>
        </p:nvSpPr>
        <p:spPr bwMode="auto">
          <a:xfrm>
            <a:off x="6937376" y="-127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3094" name="AutoShape 23"/>
          <p:cNvSpPr>
            <a:spLocks noChangeArrowheads="1"/>
          </p:cNvSpPr>
          <p:nvPr/>
        </p:nvSpPr>
        <p:spPr bwMode="auto">
          <a:xfrm>
            <a:off x="5108576" y="25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3095" name="AutoShape 24"/>
          <p:cNvSpPr>
            <a:spLocks noChangeArrowheads="1"/>
          </p:cNvSpPr>
          <p:nvPr/>
        </p:nvSpPr>
        <p:spPr bwMode="auto">
          <a:xfrm>
            <a:off x="3267076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3096" name="Rectangle 25"/>
          <p:cNvSpPr>
            <a:spLocks noChangeArrowheads="1"/>
          </p:cNvSpPr>
          <p:nvPr/>
        </p:nvSpPr>
        <p:spPr bwMode="auto">
          <a:xfrm>
            <a:off x="1524000" y="632460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3097" name="Picture 27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88" y="5276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8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51911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9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152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0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571976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1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15716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2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33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3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666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3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9526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5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53625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3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57626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37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58197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38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39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52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40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1619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1" name="Picture 41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2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43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238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1619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5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13811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Picture 48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8" name="Picture 49" descr="firew1"/>
          <p:cNvPicPr>
            <a:picLocks noChangeAspect="1" noChangeArrowheads="1" noCrop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743200"/>
            <a:ext cx="3154363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9" name="Text Box 50"/>
          <p:cNvSpPr txBox="1">
            <a:spLocks noChangeArrowheads="1"/>
          </p:cNvSpPr>
          <p:nvPr/>
        </p:nvSpPr>
        <p:spPr bwMode="auto">
          <a:xfrm>
            <a:off x="5241925" y="3694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93236" name="AutoShape 52"/>
          <p:cNvSpPr>
            <a:spLocks noChangeArrowheads="1"/>
          </p:cNvSpPr>
          <p:nvPr/>
        </p:nvSpPr>
        <p:spPr bwMode="auto">
          <a:xfrm>
            <a:off x="7424738" y="6858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93237" name="AutoShape 53"/>
          <p:cNvSpPr>
            <a:spLocks noChangeArrowheads="1"/>
          </p:cNvSpPr>
          <p:nvPr/>
        </p:nvSpPr>
        <p:spPr bwMode="auto">
          <a:xfrm>
            <a:off x="4343401" y="2286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93238" name="AutoShape 54"/>
          <p:cNvSpPr>
            <a:spLocks noChangeArrowheads="1"/>
          </p:cNvSpPr>
          <p:nvPr/>
        </p:nvSpPr>
        <p:spPr bwMode="auto">
          <a:xfrm>
            <a:off x="3429000" y="5562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pic>
        <p:nvPicPr>
          <p:cNvPr id="93239" name="Nho On Thay Co - Mat Ngo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WordArt 51"/>
          <p:cNvSpPr>
            <a:spLocks noChangeArrowheads="1" noChangeShapeType="1" noTextEdit="1"/>
          </p:cNvSpPr>
          <p:nvPr/>
        </p:nvSpPr>
        <p:spPr bwMode="auto">
          <a:xfrm>
            <a:off x="3124200" y="3987534"/>
            <a:ext cx="5902324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WordArt 2"/>
          <p:cNvSpPr>
            <a:spLocks noChangeArrowheads="1" noChangeShapeType="1" noTextEdit="1"/>
          </p:cNvSpPr>
          <p:nvPr/>
        </p:nvSpPr>
        <p:spPr bwMode="auto">
          <a:xfrm>
            <a:off x="3330704" y="442915"/>
            <a:ext cx="5830887" cy="725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A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</a:t>
            </a:r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A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 XUÂN</a:t>
            </a:r>
            <a:endParaRPr lang="en-US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A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7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3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3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3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3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3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23757" fill="hold"/>
                                        <p:tgtEl>
                                          <p:spTgt spid="93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1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39"/>
                </p:tgtEl>
              </p:cMediaNode>
            </p:audio>
          </p:childTnLst>
        </p:cTn>
      </p:par>
    </p:tnLst>
    <p:bldLst>
      <p:bldP spid="93186" grpId="0" animBg="1"/>
      <p:bldP spid="93194" grpId="0" animBg="1"/>
      <p:bldP spid="93197" grpId="0" animBg="1"/>
      <p:bldP spid="93199" grpId="0" animBg="1"/>
      <p:bldP spid="93204" grpId="0" animBg="1"/>
      <p:bldP spid="93237" grpId="0" animBg="1"/>
      <p:bldP spid="56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Admin\Pictures\tải xuống.jf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9" y="2632275"/>
            <a:ext cx="4371613" cy="2326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51"/>
          <p:cNvSpPr>
            <a:spLocks noChangeArrowheads="1" noChangeShapeType="1" noTextEdit="1"/>
          </p:cNvSpPr>
          <p:nvPr/>
        </p:nvSpPr>
        <p:spPr bwMode="auto">
          <a:xfrm>
            <a:off x="1879396" y="612932"/>
            <a:ext cx="7696200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ĐÁ CẦU- CHẠY BỀN</a:t>
            </a:r>
          </a:p>
          <a:p>
            <a:pPr algn="ctr"/>
            <a:endParaRPr lang="en-US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69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400" dirty="0" err="1" smtClean="0"/>
              <a:t>Đá</a:t>
            </a:r>
            <a:r>
              <a:rPr lang="en-US" sz="4400" dirty="0" smtClean="0"/>
              <a:t> </a:t>
            </a:r>
            <a:r>
              <a:rPr lang="en-US" sz="4400" dirty="0" err="1" smtClean="0"/>
              <a:t>cầu</a:t>
            </a:r>
            <a:r>
              <a:rPr lang="en-US" sz="4400" dirty="0" smtClean="0"/>
              <a:t>: </a:t>
            </a:r>
            <a:r>
              <a:rPr lang="en-US" sz="4400" dirty="0" err="1" smtClean="0"/>
              <a:t>Trò</a:t>
            </a:r>
            <a:r>
              <a:rPr lang="en-US" sz="4400" dirty="0" smtClean="0"/>
              <a:t> </a:t>
            </a:r>
            <a:r>
              <a:rPr lang="en-US" sz="4400" dirty="0" err="1" smtClean="0"/>
              <a:t>chơi</a:t>
            </a:r>
            <a:r>
              <a:rPr lang="en-US" sz="4400" dirty="0" smtClean="0"/>
              <a:t> “</a:t>
            </a:r>
            <a:r>
              <a:rPr lang="en-US" sz="4400" dirty="0" err="1" smtClean="0"/>
              <a:t>sức</a:t>
            </a:r>
            <a:r>
              <a:rPr lang="en-US" sz="4400" dirty="0" smtClean="0"/>
              <a:t> </a:t>
            </a:r>
            <a:r>
              <a:rPr lang="en-US" sz="4400" dirty="0" err="1" smtClean="0"/>
              <a:t>mạnh</a:t>
            </a:r>
            <a:r>
              <a:rPr lang="en-US" sz="4400" dirty="0" smtClean="0"/>
              <a:t> </a:t>
            </a:r>
            <a:r>
              <a:rPr lang="en-US" sz="4400" dirty="0" err="1" smtClean="0"/>
              <a:t>của</a:t>
            </a:r>
            <a:r>
              <a:rPr lang="en-US" sz="4400" dirty="0" smtClean="0"/>
              <a:t> </a:t>
            </a:r>
            <a:r>
              <a:rPr lang="en-US" sz="4400" dirty="0" err="1" smtClean="0"/>
              <a:t>chân</a:t>
            </a:r>
            <a:r>
              <a:rPr lang="en-US" sz="4400" dirty="0" smtClean="0"/>
              <a:t>”</a:t>
            </a:r>
          </a:p>
          <a:p>
            <a:pPr marL="0" indent="0">
              <a:buNone/>
            </a:pPr>
            <a:r>
              <a:rPr lang="en-US" sz="4400" dirty="0" err="1" smtClean="0"/>
              <a:t>Ôn</a:t>
            </a:r>
            <a:r>
              <a:rPr lang="en-US" sz="4400" dirty="0" smtClean="0"/>
              <a:t> </a:t>
            </a:r>
            <a:r>
              <a:rPr lang="en-US" sz="4400" dirty="0" err="1" smtClean="0"/>
              <a:t>tâng</a:t>
            </a:r>
            <a:r>
              <a:rPr lang="en-US" sz="4400" dirty="0" smtClean="0"/>
              <a:t> </a:t>
            </a:r>
            <a:r>
              <a:rPr lang="en-US" sz="4400" dirty="0" err="1" smtClean="0"/>
              <a:t>cầu</a:t>
            </a:r>
            <a:r>
              <a:rPr lang="en-US" sz="4400" dirty="0" smtClean="0"/>
              <a:t> </a:t>
            </a:r>
            <a:r>
              <a:rPr lang="en-US" sz="4400" dirty="0" err="1" smtClean="0"/>
              <a:t>bằng</a:t>
            </a:r>
            <a:r>
              <a:rPr lang="en-US" sz="4400" dirty="0" smtClean="0"/>
              <a:t> </a:t>
            </a:r>
            <a:r>
              <a:rPr lang="en-US" sz="4400" dirty="0" err="1" smtClean="0"/>
              <a:t>đùi</a:t>
            </a:r>
            <a:r>
              <a:rPr lang="en-US" sz="4400" dirty="0" smtClean="0"/>
              <a:t>, </a:t>
            </a:r>
            <a:r>
              <a:rPr lang="en-US" sz="4400" dirty="0" err="1" smtClean="0"/>
              <a:t>tâng</a:t>
            </a:r>
            <a:r>
              <a:rPr lang="en-US" sz="4400" dirty="0" smtClean="0"/>
              <a:t> </a:t>
            </a:r>
            <a:r>
              <a:rPr lang="en-US" sz="4400" dirty="0" err="1" smtClean="0"/>
              <a:t>cầu</a:t>
            </a:r>
            <a:r>
              <a:rPr lang="en-US" sz="4400" dirty="0" smtClean="0"/>
              <a:t> </a:t>
            </a:r>
            <a:r>
              <a:rPr lang="en-US" sz="4400" dirty="0" err="1" smtClean="0"/>
              <a:t>bằng</a:t>
            </a:r>
            <a:r>
              <a:rPr lang="en-US" sz="4400" dirty="0" smtClean="0"/>
              <a:t> </a:t>
            </a:r>
            <a:r>
              <a:rPr lang="en-US" sz="4400" dirty="0" err="1" smtClean="0"/>
              <a:t>má</a:t>
            </a:r>
            <a:r>
              <a:rPr lang="en-US" sz="4400" dirty="0" smtClean="0"/>
              <a:t> </a:t>
            </a:r>
            <a:r>
              <a:rPr lang="en-US" sz="4400" dirty="0" err="1" smtClean="0"/>
              <a:t>trong</a:t>
            </a:r>
            <a:r>
              <a:rPr lang="en-US" sz="4400" dirty="0" smtClean="0"/>
              <a:t> </a:t>
            </a:r>
            <a:r>
              <a:rPr lang="en-US" sz="4400" dirty="0" err="1" smtClean="0"/>
              <a:t>bàn</a:t>
            </a:r>
            <a:r>
              <a:rPr lang="en-US" sz="4400" dirty="0" smtClean="0"/>
              <a:t>  </a:t>
            </a:r>
            <a:r>
              <a:rPr lang="en-US" sz="4400" dirty="0" err="1" smtClean="0"/>
              <a:t>chân</a:t>
            </a:r>
            <a:r>
              <a:rPr lang="en-US" sz="4400" dirty="0" smtClean="0"/>
              <a:t>, </a:t>
            </a:r>
            <a:r>
              <a:rPr lang="en-US" sz="4400" dirty="0" err="1" smtClean="0"/>
              <a:t>kỹ</a:t>
            </a:r>
            <a:r>
              <a:rPr lang="en-US" sz="4400" dirty="0" smtClean="0"/>
              <a:t> </a:t>
            </a:r>
            <a:r>
              <a:rPr lang="en-US" sz="4400" dirty="0" err="1" smtClean="0"/>
              <a:t>thuật</a:t>
            </a:r>
            <a:r>
              <a:rPr lang="en-US" sz="4400" dirty="0" smtClean="0"/>
              <a:t> di </a:t>
            </a:r>
            <a:r>
              <a:rPr lang="en-US" sz="4400" dirty="0" err="1" smtClean="0"/>
              <a:t>chuyển.Đá</a:t>
            </a:r>
            <a:r>
              <a:rPr lang="en-US" sz="4400" dirty="0" smtClean="0"/>
              <a:t> </a:t>
            </a:r>
            <a:r>
              <a:rPr lang="en-US" sz="4400" dirty="0" err="1" smtClean="0"/>
              <a:t>cầu</a:t>
            </a:r>
            <a:r>
              <a:rPr lang="en-US" sz="4400" dirty="0" smtClean="0"/>
              <a:t> </a:t>
            </a:r>
            <a:r>
              <a:rPr lang="en-US" sz="4400" dirty="0" err="1" smtClean="0"/>
              <a:t>cao</a:t>
            </a:r>
            <a:r>
              <a:rPr lang="en-US" sz="4400" dirty="0" smtClean="0"/>
              <a:t> </a:t>
            </a:r>
            <a:r>
              <a:rPr lang="en-US" sz="4400" dirty="0" err="1" smtClean="0"/>
              <a:t>chân</a:t>
            </a:r>
            <a:r>
              <a:rPr lang="en-US" sz="4400" dirty="0" smtClean="0"/>
              <a:t> </a:t>
            </a:r>
            <a:r>
              <a:rPr lang="en-US" sz="4400" dirty="0" err="1" smtClean="0"/>
              <a:t>chính</a:t>
            </a:r>
            <a:r>
              <a:rPr lang="en-US" sz="4400" dirty="0" smtClean="0"/>
              <a:t> </a:t>
            </a:r>
            <a:r>
              <a:rPr lang="en-US" sz="4400" dirty="0" err="1" smtClean="0"/>
              <a:t>diện</a:t>
            </a:r>
            <a:r>
              <a:rPr lang="en-US" sz="4400" dirty="0" smtClean="0"/>
              <a:t> </a:t>
            </a:r>
            <a:r>
              <a:rPr lang="en-US" sz="4400" dirty="0" err="1" smtClean="0"/>
              <a:t>bằng</a:t>
            </a:r>
            <a:r>
              <a:rPr lang="en-US" sz="4400" dirty="0" smtClean="0"/>
              <a:t> mu </a:t>
            </a:r>
            <a:r>
              <a:rPr lang="en-US" sz="4400" dirty="0" err="1" smtClean="0"/>
              <a:t>bàn</a:t>
            </a:r>
            <a:r>
              <a:rPr lang="en-US" sz="4400" dirty="0" smtClean="0"/>
              <a:t> </a:t>
            </a:r>
            <a:r>
              <a:rPr lang="en-US" sz="4400" dirty="0" err="1" smtClean="0"/>
              <a:t>chân</a:t>
            </a:r>
            <a:r>
              <a:rPr lang="en-US" sz="4400" dirty="0" smtClean="0"/>
              <a:t>, </a:t>
            </a:r>
            <a:r>
              <a:rPr lang="en-US" sz="4400" dirty="0" err="1" smtClean="0"/>
              <a:t>đỡ</a:t>
            </a:r>
            <a:r>
              <a:rPr lang="en-US" sz="4400" dirty="0" smtClean="0"/>
              <a:t> </a:t>
            </a:r>
            <a:r>
              <a:rPr lang="en-US" sz="4400" dirty="0" err="1" smtClean="0"/>
              <a:t>cầu</a:t>
            </a:r>
            <a:r>
              <a:rPr lang="en-US" sz="4400" dirty="0" smtClean="0"/>
              <a:t> </a:t>
            </a:r>
            <a:r>
              <a:rPr lang="en-US" sz="4400" dirty="0" err="1" smtClean="0"/>
              <a:t>bằng</a:t>
            </a:r>
            <a:r>
              <a:rPr lang="en-US" sz="4400" dirty="0" smtClean="0"/>
              <a:t> </a:t>
            </a:r>
            <a:r>
              <a:rPr lang="en-US" sz="4400" dirty="0" err="1" smtClean="0"/>
              <a:t>ngực</a:t>
            </a:r>
            <a:r>
              <a:rPr lang="en-US" sz="4400" dirty="0" smtClean="0"/>
              <a:t>.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- </a:t>
            </a:r>
            <a:r>
              <a:rPr lang="en-US" sz="4400" dirty="0" err="1" smtClean="0"/>
              <a:t>Chạy</a:t>
            </a:r>
            <a:r>
              <a:rPr lang="en-US" sz="4400" dirty="0" smtClean="0"/>
              <a:t> </a:t>
            </a:r>
            <a:r>
              <a:rPr lang="en-US" sz="4400" dirty="0" err="1" smtClean="0"/>
              <a:t>bền</a:t>
            </a:r>
            <a:r>
              <a:rPr lang="en-US" sz="4400" dirty="0" smtClean="0"/>
              <a:t> </a:t>
            </a:r>
            <a:r>
              <a:rPr lang="en-US" sz="4400" dirty="0" err="1" smtClean="0"/>
              <a:t>trên</a:t>
            </a:r>
            <a:r>
              <a:rPr lang="en-US" sz="4400" dirty="0" smtClean="0"/>
              <a:t> </a:t>
            </a:r>
            <a:r>
              <a:rPr lang="en-US" sz="4400" dirty="0" err="1" smtClean="0"/>
              <a:t>địa</a:t>
            </a:r>
            <a:r>
              <a:rPr lang="en-US" sz="4400" dirty="0" smtClean="0"/>
              <a:t> </a:t>
            </a:r>
            <a:r>
              <a:rPr lang="en-US" sz="4400" dirty="0" err="1" smtClean="0"/>
              <a:t>hình</a:t>
            </a:r>
            <a:r>
              <a:rPr lang="en-US" sz="4400" dirty="0" smtClean="0"/>
              <a:t> </a:t>
            </a:r>
            <a:r>
              <a:rPr lang="en-US" sz="4400" dirty="0" err="1" smtClean="0"/>
              <a:t>tự</a:t>
            </a:r>
            <a:r>
              <a:rPr lang="en-US" sz="4400" dirty="0" smtClean="0"/>
              <a:t> </a:t>
            </a:r>
            <a:r>
              <a:rPr lang="en-US" sz="4400" dirty="0" err="1" smtClean="0"/>
              <a:t>nhiên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 smtClean="0"/>
          </a:p>
          <a:p>
            <a:pPr>
              <a:buFontTx/>
              <a:buChar char="-"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97040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185"/>
          </a:xfrm>
        </p:spPr>
        <p:txBody>
          <a:bodyPr/>
          <a:lstStyle/>
          <a:p>
            <a:pPr algn="ctr"/>
            <a:r>
              <a:rPr lang="en-US" altLang="en-US" b="1" dirty="0" err="1" smtClean="0">
                <a:solidFill>
                  <a:srgbClr val="FF0000"/>
                </a:solidFill>
              </a:rPr>
              <a:t>Khởi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chung</a:t>
            </a:r>
            <a:r>
              <a:rPr lang="en-US" altLang="en-US" b="1" dirty="0" smtClean="0">
                <a:solidFill>
                  <a:srgbClr val="FF0000"/>
                </a:solidFill>
              </a:rPr>
              <a:t>: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Chạy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tại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chỗ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5364" name="Picutre 5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7063" y="1418274"/>
            <a:ext cx="8077200" cy="5805487"/>
          </a:xfrm>
        </p:spPr>
      </p:pic>
    </p:spTree>
    <p:extLst>
      <p:ext uri="{BB962C8B-B14F-4D97-AF65-F5344CB8AC3E}">
        <p14:creationId xmlns:p14="http://schemas.microsoft.com/office/powerpoint/2010/main" val="30882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667000" y="381001"/>
            <a:ext cx="8001000" cy="563563"/>
          </a:xfrm>
        </p:spPr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FFFF00"/>
                </a:solidFill>
              </a:rPr>
              <a:t>Một số động tác khởi động các khớp</a:t>
            </a:r>
          </a:p>
        </p:txBody>
      </p:sp>
      <p:pic>
        <p:nvPicPr>
          <p:cNvPr id="16387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3700" y="1076326"/>
            <a:ext cx="6324600" cy="5248275"/>
          </a:xfrm>
        </p:spPr>
      </p:pic>
    </p:spTree>
    <p:extLst>
      <p:ext uri="{BB962C8B-B14F-4D97-AF65-F5344CB8AC3E}">
        <p14:creationId xmlns:p14="http://schemas.microsoft.com/office/powerpoint/2010/main" val="31811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ÔN TÂNG CẦU BẰNG ĐÙI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d-QfgYi2r5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5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TÂNG CẦU BẰNG MÁ TRONG BÀN CHÂN</a:t>
            </a:r>
            <a:endParaRPr lang="en-US" dirty="0"/>
          </a:p>
        </p:txBody>
      </p:sp>
      <p:pic>
        <p:nvPicPr>
          <p:cNvPr id="4" name="tAeX6IgVKk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23063" y="267543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0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KỸ THUẬT DI CHUYỂN TRONG ĐÁ CẦU</a:t>
            </a:r>
            <a:endParaRPr lang="en-US" b="1" dirty="0"/>
          </a:p>
        </p:txBody>
      </p:sp>
      <p:pic>
        <p:nvPicPr>
          <p:cNvPr id="7" name="1c16oXDSfsg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2714625"/>
            <a:ext cx="4572000" cy="2571750"/>
          </a:xfrm>
          <a:prstGeom prst="rect">
            <a:avLst/>
          </a:prstGeom>
        </p:spPr>
      </p:pic>
      <p:pic>
        <p:nvPicPr>
          <p:cNvPr id="8" name="QjZ_WZMYzyo"/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477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98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Widescreen</PresentationFormat>
  <Paragraphs>33</Paragraphs>
  <Slides>14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 </vt:lpstr>
      <vt:lpstr>Khởi động chung: Chạy tại chỗ</vt:lpstr>
      <vt:lpstr>Một số động tác khởi động các khớp</vt:lpstr>
      <vt:lpstr>ÔN TÂNG CẦU BẰNG ĐÙI </vt:lpstr>
      <vt:lpstr>TÂNG CẦU BẰNG MÁ TRONG BÀN CHÂN</vt:lpstr>
      <vt:lpstr>KỸ THUẬT DI CHUYỂN TRONG ĐÁ CẦU</vt:lpstr>
      <vt:lpstr>PowerPoint Presentation</vt:lpstr>
      <vt:lpstr>CHẠY BỀN</vt:lpstr>
      <vt:lpstr>D. HOẠT ĐỘNG VẬN DỤNG</vt:lpstr>
      <vt:lpstr>BÀI TẬP VỀ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2021-12-05T12:57:15Z</dcterms:created>
  <dcterms:modified xsi:type="dcterms:W3CDTF">2021-12-05T12:57:33Z</dcterms:modified>
</cp:coreProperties>
</file>