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  <p:sldMasterId id="2147483798" r:id="rId2"/>
    <p:sldMasterId id="2147483823" r:id="rId3"/>
    <p:sldMasterId id="2147483847" r:id="rId4"/>
    <p:sldMasterId id="2147483922" r:id="rId5"/>
  </p:sldMasterIdLst>
  <p:notesMasterIdLst>
    <p:notesMasterId r:id="rId47"/>
  </p:notesMasterIdLst>
  <p:sldIdLst>
    <p:sldId id="308" r:id="rId6"/>
    <p:sldId id="309" r:id="rId7"/>
    <p:sldId id="310" r:id="rId8"/>
    <p:sldId id="311" r:id="rId9"/>
    <p:sldId id="312" r:id="rId10"/>
    <p:sldId id="313" r:id="rId11"/>
    <p:sldId id="345" r:id="rId12"/>
    <p:sldId id="343" r:id="rId13"/>
    <p:sldId id="344" r:id="rId14"/>
    <p:sldId id="314" r:id="rId15"/>
    <p:sldId id="317" r:id="rId16"/>
    <p:sldId id="316" r:id="rId17"/>
    <p:sldId id="318" r:id="rId18"/>
    <p:sldId id="274" r:id="rId19"/>
    <p:sldId id="275" r:id="rId20"/>
    <p:sldId id="319" r:id="rId21"/>
    <p:sldId id="320" r:id="rId22"/>
    <p:sldId id="301" r:id="rId23"/>
    <p:sldId id="321" r:id="rId24"/>
    <p:sldId id="302" r:id="rId25"/>
    <p:sldId id="323" r:id="rId26"/>
    <p:sldId id="303" r:id="rId27"/>
    <p:sldId id="304" r:id="rId28"/>
    <p:sldId id="339" r:id="rId29"/>
    <p:sldId id="269" r:id="rId30"/>
    <p:sldId id="256" r:id="rId31"/>
    <p:sldId id="257" r:id="rId32"/>
    <p:sldId id="258" r:id="rId33"/>
    <p:sldId id="259" r:id="rId34"/>
    <p:sldId id="260" r:id="rId35"/>
    <p:sldId id="261" r:id="rId36"/>
    <p:sldId id="262" r:id="rId37"/>
    <p:sldId id="263" r:id="rId38"/>
    <p:sldId id="264" r:id="rId39"/>
    <p:sldId id="265" r:id="rId40"/>
    <p:sldId id="266" r:id="rId41"/>
    <p:sldId id="267" r:id="rId42"/>
    <p:sldId id="268" r:id="rId43"/>
    <p:sldId id="307" r:id="rId44"/>
    <p:sldId id="340" r:id="rId45"/>
    <p:sldId id="34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D028"/>
    <a:srgbClr val="55C8FF"/>
    <a:srgbClr val="012967"/>
    <a:srgbClr val="547A88"/>
    <a:srgbClr val="3857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5637" autoAdjust="0"/>
  </p:normalViewPr>
  <p:slideViewPr>
    <p:cSldViewPr snapToGrid="0">
      <p:cViewPr varScale="1">
        <p:scale>
          <a:sx n="55" d="100"/>
          <a:sy n="55" d="100"/>
        </p:scale>
        <p:origin x="5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0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65F2A4-1A5B-44C3-BD91-5885A497CC27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D2595F8-90E9-470E-BE9C-881B1732BDC0}">
      <dgm:prSet phldrT="[Text]" custT="1"/>
      <dgm:spPr/>
      <dgm:t>
        <a:bodyPr/>
        <a:lstStyle/>
        <a:p>
          <a:r>
            <a:rPr lang="en-US" sz="3200" b="1" i="1"/>
            <a:t>Danh sách dạng liệt kê</a:t>
          </a:r>
        </a:p>
      </dgm:t>
    </dgm:pt>
    <dgm:pt modelId="{464C305A-898D-4357-B81B-0220D26541EF}" type="parTrans" cxnId="{4506DE8B-4B32-4AA9-A68E-FED2F6A47740}">
      <dgm:prSet/>
      <dgm:spPr/>
      <dgm:t>
        <a:bodyPr/>
        <a:lstStyle/>
        <a:p>
          <a:endParaRPr lang="en-US" sz="3200" b="1" i="1"/>
        </a:p>
      </dgm:t>
    </dgm:pt>
    <dgm:pt modelId="{D13AB8C6-4522-4A8D-9A74-EB51287502B7}" type="sibTrans" cxnId="{4506DE8B-4B32-4AA9-A68E-FED2F6A47740}">
      <dgm:prSet/>
      <dgm:spPr/>
      <dgm:t>
        <a:bodyPr/>
        <a:lstStyle/>
        <a:p>
          <a:endParaRPr lang="en-US" sz="3200" b="1" i="1"/>
        </a:p>
      </dgm:t>
    </dgm:pt>
    <dgm:pt modelId="{4718EA9A-9721-4884-B9CC-5D09000EE603}">
      <dgm:prSet phldrT="[Text]" custT="1"/>
      <dgm:spPr/>
      <dgm:t>
        <a:bodyPr/>
        <a:lstStyle/>
        <a:p>
          <a:r>
            <a:rPr lang="en-US" sz="3200" b="1" i="1"/>
            <a:t>Làm việc với hình ảnh minh hoạ và vẽ hình đồ hoạ</a:t>
          </a:r>
        </a:p>
      </dgm:t>
    </dgm:pt>
    <dgm:pt modelId="{BB7BAE38-E0B0-4B74-8DA1-D466B1965204}" type="parTrans" cxnId="{B10C07D2-9DBB-403A-A918-454B6B132550}">
      <dgm:prSet/>
      <dgm:spPr/>
      <dgm:t>
        <a:bodyPr/>
        <a:lstStyle/>
        <a:p>
          <a:endParaRPr lang="en-US" sz="3200" b="1" i="1"/>
        </a:p>
      </dgm:t>
    </dgm:pt>
    <dgm:pt modelId="{FBE817C9-9CAB-44AA-9EEE-E4722C52825F}" type="sibTrans" cxnId="{B10C07D2-9DBB-403A-A918-454B6B132550}">
      <dgm:prSet/>
      <dgm:spPr/>
      <dgm:t>
        <a:bodyPr/>
        <a:lstStyle/>
        <a:p>
          <a:endParaRPr lang="en-US" sz="3200" b="1" i="1"/>
        </a:p>
      </dgm:t>
    </dgm:pt>
    <dgm:pt modelId="{A34AF57E-0FDB-4B87-A44C-00B28BA9F069}">
      <dgm:prSet phldrT="[Text]" custT="1"/>
      <dgm:spPr/>
      <dgm:t>
        <a:bodyPr/>
        <a:lstStyle/>
        <a:p>
          <a:r>
            <a:rPr lang="en-US" sz="3200" b="1" i="1"/>
            <a:t>Thực hành: Tạo sản phẩm là văn bản phục vụ nhu cầu thực tế</a:t>
          </a:r>
        </a:p>
      </dgm:t>
    </dgm:pt>
    <dgm:pt modelId="{BBB89795-1B57-48F6-BD15-2553888F71D9}" type="parTrans" cxnId="{05E1D0E0-79DD-48AD-86FD-15FD4834122F}">
      <dgm:prSet/>
      <dgm:spPr/>
      <dgm:t>
        <a:bodyPr/>
        <a:lstStyle/>
        <a:p>
          <a:endParaRPr lang="en-US" sz="3200" b="1" i="1"/>
        </a:p>
      </dgm:t>
    </dgm:pt>
    <dgm:pt modelId="{1FBF3EEE-D3A9-4818-8A83-C6FA628A409C}" type="sibTrans" cxnId="{05E1D0E0-79DD-48AD-86FD-15FD4834122F}">
      <dgm:prSet/>
      <dgm:spPr/>
      <dgm:t>
        <a:bodyPr/>
        <a:lstStyle/>
        <a:p>
          <a:endParaRPr lang="en-US" sz="3200" b="1" i="1"/>
        </a:p>
      </dgm:t>
    </dgm:pt>
    <dgm:pt modelId="{8DCB2D19-DFE7-4FA4-B44F-40435E08DC3E}" type="pres">
      <dgm:prSet presAssocID="{5665F2A4-1A5B-44C3-BD91-5885A497CC27}" presName="Name0" presStyleCnt="0">
        <dgm:presLayoutVars>
          <dgm:chMax val="7"/>
          <dgm:chPref val="7"/>
          <dgm:dir/>
        </dgm:presLayoutVars>
      </dgm:prSet>
      <dgm:spPr/>
    </dgm:pt>
    <dgm:pt modelId="{A433566E-A364-495D-99FF-747052E7788B}" type="pres">
      <dgm:prSet presAssocID="{5665F2A4-1A5B-44C3-BD91-5885A497CC27}" presName="Name1" presStyleCnt="0"/>
      <dgm:spPr/>
    </dgm:pt>
    <dgm:pt modelId="{E43AD479-53CF-4110-A5F5-01406D0DF749}" type="pres">
      <dgm:prSet presAssocID="{5665F2A4-1A5B-44C3-BD91-5885A497CC27}" presName="cycle" presStyleCnt="0"/>
      <dgm:spPr/>
    </dgm:pt>
    <dgm:pt modelId="{23CFBF22-3FD8-4496-BDE4-E319A5CBA97D}" type="pres">
      <dgm:prSet presAssocID="{5665F2A4-1A5B-44C3-BD91-5885A497CC27}" presName="srcNode" presStyleLbl="node1" presStyleIdx="0" presStyleCnt="3"/>
      <dgm:spPr/>
    </dgm:pt>
    <dgm:pt modelId="{9F400C2D-7023-44B3-A050-1C4FEBE7FD3D}" type="pres">
      <dgm:prSet presAssocID="{5665F2A4-1A5B-44C3-BD91-5885A497CC27}" presName="conn" presStyleLbl="parChTrans1D2" presStyleIdx="0" presStyleCnt="1"/>
      <dgm:spPr/>
    </dgm:pt>
    <dgm:pt modelId="{C8DB9761-A4E3-412C-A157-EADE68B22FC4}" type="pres">
      <dgm:prSet presAssocID="{5665F2A4-1A5B-44C3-BD91-5885A497CC27}" presName="extraNode" presStyleLbl="node1" presStyleIdx="0" presStyleCnt="3"/>
      <dgm:spPr/>
    </dgm:pt>
    <dgm:pt modelId="{3F869BBF-5847-4558-8F5A-368E0243AA52}" type="pres">
      <dgm:prSet presAssocID="{5665F2A4-1A5B-44C3-BD91-5885A497CC27}" presName="dstNode" presStyleLbl="node1" presStyleIdx="0" presStyleCnt="3"/>
      <dgm:spPr/>
    </dgm:pt>
    <dgm:pt modelId="{DD11A1B4-0C09-4EC6-A05C-4403E01FC854}" type="pres">
      <dgm:prSet presAssocID="{2D2595F8-90E9-470E-BE9C-881B1732BDC0}" presName="text_1" presStyleLbl="node1" presStyleIdx="0" presStyleCnt="3">
        <dgm:presLayoutVars>
          <dgm:bulletEnabled val="1"/>
        </dgm:presLayoutVars>
      </dgm:prSet>
      <dgm:spPr/>
    </dgm:pt>
    <dgm:pt modelId="{8648A9FA-7309-4B37-9C07-E95D4E63F9DE}" type="pres">
      <dgm:prSet presAssocID="{2D2595F8-90E9-470E-BE9C-881B1732BDC0}" presName="accent_1" presStyleCnt="0"/>
      <dgm:spPr/>
    </dgm:pt>
    <dgm:pt modelId="{D7956EC0-80C4-4E45-B473-3C033E96585D}" type="pres">
      <dgm:prSet presAssocID="{2D2595F8-90E9-470E-BE9C-881B1732BDC0}" presName="accentRepeatNode" presStyleLbl="solidFgAcc1" presStyleIdx="0" presStyleCnt="3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</dgm:pt>
    <dgm:pt modelId="{96C0A027-8B71-469A-896A-DCB3C08F4656}" type="pres">
      <dgm:prSet presAssocID="{4718EA9A-9721-4884-B9CC-5D09000EE603}" presName="text_2" presStyleLbl="node1" presStyleIdx="1" presStyleCnt="3">
        <dgm:presLayoutVars>
          <dgm:bulletEnabled val="1"/>
        </dgm:presLayoutVars>
      </dgm:prSet>
      <dgm:spPr/>
    </dgm:pt>
    <dgm:pt modelId="{C55F3274-C2AB-49EF-8596-9DCABE76FAE2}" type="pres">
      <dgm:prSet presAssocID="{4718EA9A-9721-4884-B9CC-5D09000EE603}" presName="accent_2" presStyleCnt="0"/>
      <dgm:spPr/>
    </dgm:pt>
    <dgm:pt modelId="{00799E42-E4CF-406D-95B7-C2DE4B4B05AC}" type="pres">
      <dgm:prSet presAssocID="{4718EA9A-9721-4884-B9CC-5D09000EE603}" presName="accentRepeatNode" presStyleLbl="solidFgAcc1" presStyleIdx="1" presStyleCnt="3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D2F798B2-DF08-4D37-84AB-3E6BA047FD91}" type="pres">
      <dgm:prSet presAssocID="{A34AF57E-0FDB-4B87-A44C-00B28BA9F069}" presName="text_3" presStyleLbl="node1" presStyleIdx="2" presStyleCnt="3">
        <dgm:presLayoutVars>
          <dgm:bulletEnabled val="1"/>
        </dgm:presLayoutVars>
      </dgm:prSet>
      <dgm:spPr/>
    </dgm:pt>
    <dgm:pt modelId="{9C6D8988-3934-409C-ABF2-C9C5A70A6EF9}" type="pres">
      <dgm:prSet presAssocID="{A34AF57E-0FDB-4B87-A44C-00B28BA9F069}" presName="accent_3" presStyleCnt="0"/>
      <dgm:spPr/>
    </dgm:pt>
    <dgm:pt modelId="{0956A335-5FC5-41E4-AA6E-93A8BC57F1D4}" type="pres">
      <dgm:prSet presAssocID="{A34AF57E-0FDB-4B87-A44C-00B28BA9F069}" presName="accentRepeatNode" presStyleLbl="solidFgAcc1" presStyleIdx="2" presStyleCnt="3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</dgm:pt>
  </dgm:ptLst>
  <dgm:cxnLst>
    <dgm:cxn modelId="{84001E11-D4A0-48C3-A2B2-E10AA21B1E3D}" type="presOf" srcId="{A34AF57E-0FDB-4B87-A44C-00B28BA9F069}" destId="{D2F798B2-DF08-4D37-84AB-3E6BA047FD91}" srcOrd="0" destOrd="0" presId="urn:microsoft.com/office/officeart/2008/layout/VerticalCurvedList"/>
    <dgm:cxn modelId="{6AAB5128-6D97-4FA0-B015-3D3E01203AFE}" type="presOf" srcId="{4718EA9A-9721-4884-B9CC-5D09000EE603}" destId="{96C0A027-8B71-469A-896A-DCB3C08F4656}" srcOrd="0" destOrd="0" presId="urn:microsoft.com/office/officeart/2008/layout/VerticalCurvedList"/>
    <dgm:cxn modelId="{4506DE8B-4B32-4AA9-A68E-FED2F6A47740}" srcId="{5665F2A4-1A5B-44C3-BD91-5885A497CC27}" destId="{2D2595F8-90E9-470E-BE9C-881B1732BDC0}" srcOrd="0" destOrd="0" parTransId="{464C305A-898D-4357-B81B-0220D26541EF}" sibTransId="{D13AB8C6-4522-4A8D-9A74-EB51287502B7}"/>
    <dgm:cxn modelId="{1F15AAA0-4BE4-4916-8A3E-610D76EE3965}" type="presOf" srcId="{5665F2A4-1A5B-44C3-BD91-5885A497CC27}" destId="{8DCB2D19-DFE7-4FA4-B44F-40435E08DC3E}" srcOrd="0" destOrd="0" presId="urn:microsoft.com/office/officeart/2008/layout/VerticalCurvedList"/>
    <dgm:cxn modelId="{BC77FDC5-4D76-46E3-9A2A-E97A02E98711}" type="presOf" srcId="{D13AB8C6-4522-4A8D-9A74-EB51287502B7}" destId="{9F400C2D-7023-44B3-A050-1C4FEBE7FD3D}" srcOrd="0" destOrd="0" presId="urn:microsoft.com/office/officeart/2008/layout/VerticalCurvedList"/>
    <dgm:cxn modelId="{B10C07D2-9DBB-403A-A918-454B6B132550}" srcId="{5665F2A4-1A5B-44C3-BD91-5885A497CC27}" destId="{4718EA9A-9721-4884-B9CC-5D09000EE603}" srcOrd="1" destOrd="0" parTransId="{BB7BAE38-E0B0-4B74-8DA1-D466B1965204}" sibTransId="{FBE817C9-9CAB-44AA-9EEE-E4722C52825F}"/>
    <dgm:cxn modelId="{05E1D0E0-79DD-48AD-86FD-15FD4834122F}" srcId="{5665F2A4-1A5B-44C3-BD91-5885A497CC27}" destId="{A34AF57E-0FDB-4B87-A44C-00B28BA9F069}" srcOrd="2" destOrd="0" parTransId="{BBB89795-1B57-48F6-BD15-2553888F71D9}" sibTransId="{1FBF3EEE-D3A9-4818-8A83-C6FA628A409C}"/>
    <dgm:cxn modelId="{3EA890FA-53B6-4CF5-8191-ACFE1D6D114B}" type="presOf" srcId="{2D2595F8-90E9-470E-BE9C-881B1732BDC0}" destId="{DD11A1B4-0C09-4EC6-A05C-4403E01FC854}" srcOrd="0" destOrd="0" presId="urn:microsoft.com/office/officeart/2008/layout/VerticalCurvedList"/>
    <dgm:cxn modelId="{F73F8386-22E0-471F-A332-D6D6AC14506E}" type="presParOf" srcId="{8DCB2D19-DFE7-4FA4-B44F-40435E08DC3E}" destId="{A433566E-A364-495D-99FF-747052E7788B}" srcOrd="0" destOrd="0" presId="urn:microsoft.com/office/officeart/2008/layout/VerticalCurvedList"/>
    <dgm:cxn modelId="{1C3DDA47-2898-4C35-8ED1-C59155CC3401}" type="presParOf" srcId="{A433566E-A364-495D-99FF-747052E7788B}" destId="{E43AD479-53CF-4110-A5F5-01406D0DF749}" srcOrd="0" destOrd="0" presId="urn:microsoft.com/office/officeart/2008/layout/VerticalCurvedList"/>
    <dgm:cxn modelId="{3D4F7CBB-1F5D-4D65-A248-C153C259FA01}" type="presParOf" srcId="{E43AD479-53CF-4110-A5F5-01406D0DF749}" destId="{23CFBF22-3FD8-4496-BDE4-E319A5CBA97D}" srcOrd="0" destOrd="0" presId="urn:microsoft.com/office/officeart/2008/layout/VerticalCurvedList"/>
    <dgm:cxn modelId="{7DF8642A-8DC3-498A-9D4D-A4A09C0B7FEC}" type="presParOf" srcId="{E43AD479-53CF-4110-A5F5-01406D0DF749}" destId="{9F400C2D-7023-44B3-A050-1C4FEBE7FD3D}" srcOrd="1" destOrd="0" presId="urn:microsoft.com/office/officeart/2008/layout/VerticalCurvedList"/>
    <dgm:cxn modelId="{65ADEEE1-95DB-475D-A356-685A4CCAA71D}" type="presParOf" srcId="{E43AD479-53CF-4110-A5F5-01406D0DF749}" destId="{C8DB9761-A4E3-412C-A157-EADE68B22FC4}" srcOrd="2" destOrd="0" presId="urn:microsoft.com/office/officeart/2008/layout/VerticalCurvedList"/>
    <dgm:cxn modelId="{A7EE4635-127A-47DA-9417-99BEFB641F0A}" type="presParOf" srcId="{E43AD479-53CF-4110-A5F5-01406D0DF749}" destId="{3F869BBF-5847-4558-8F5A-368E0243AA52}" srcOrd="3" destOrd="0" presId="urn:microsoft.com/office/officeart/2008/layout/VerticalCurvedList"/>
    <dgm:cxn modelId="{7821848F-9C7C-464A-9F5C-B4485F790BA6}" type="presParOf" srcId="{A433566E-A364-495D-99FF-747052E7788B}" destId="{DD11A1B4-0C09-4EC6-A05C-4403E01FC854}" srcOrd="1" destOrd="0" presId="urn:microsoft.com/office/officeart/2008/layout/VerticalCurvedList"/>
    <dgm:cxn modelId="{28C4D110-1D05-4CA8-89AE-44E248A8A001}" type="presParOf" srcId="{A433566E-A364-495D-99FF-747052E7788B}" destId="{8648A9FA-7309-4B37-9C07-E95D4E63F9DE}" srcOrd="2" destOrd="0" presId="urn:microsoft.com/office/officeart/2008/layout/VerticalCurvedList"/>
    <dgm:cxn modelId="{BA9CB78E-337F-45BF-8442-41A3F306002E}" type="presParOf" srcId="{8648A9FA-7309-4B37-9C07-E95D4E63F9DE}" destId="{D7956EC0-80C4-4E45-B473-3C033E96585D}" srcOrd="0" destOrd="0" presId="urn:microsoft.com/office/officeart/2008/layout/VerticalCurvedList"/>
    <dgm:cxn modelId="{C9282719-4E08-4643-B53F-C801A0B8E4E7}" type="presParOf" srcId="{A433566E-A364-495D-99FF-747052E7788B}" destId="{96C0A027-8B71-469A-896A-DCB3C08F4656}" srcOrd="3" destOrd="0" presId="urn:microsoft.com/office/officeart/2008/layout/VerticalCurvedList"/>
    <dgm:cxn modelId="{467B6D88-A637-4CB4-A31C-FE61712228E8}" type="presParOf" srcId="{A433566E-A364-495D-99FF-747052E7788B}" destId="{C55F3274-C2AB-49EF-8596-9DCABE76FAE2}" srcOrd="4" destOrd="0" presId="urn:microsoft.com/office/officeart/2008/layout/VerticalCurvedList"/>
    <dgm:cxn modelId="{080EE89E-725C-4527-8C6F-0B9BBCFE6DB2}" type="presParOf" srcId="{C55F3274-C2AB-49EF-8596-9DCABE76FAE2}" destId="{00799E42-E4CF-406D-95B7-C2DE4B4B05AC}" srcOrd="0" destOrd="0" presId="urn:microsoft.com/office/officeart/2008/layout/VerticalCurvedList"/>
    <dgm:cxn modelId="{F14E43E4-038A-4B59-8C17-A21487E7188C}" type="presParOf" srcId="{A433566E-A364-495D-99FF-747052E7788B}" destId="{D2F798B2-DF08-4D37-84AB-3E6BA047FD91}" srcOrd="5" destOrd="0" presId="urn:microsoft.com/office/officeart/2008/layout/VerticalCurvedList"/>
    <dgm:cxn modelId="{846542D2-7F4C-4780-8327-7BD00E65E618}" type="presParOf" srcId="{A433566E-A364-495D-99FF-747052E7788B}" destId="{9C6D8988-3934-409C-ABF2-C9C5A70A6EF9}" srcOrd="6" destOrd="0" presId="urn:microsoft.com/office/officeart/2008/layout/VerticalCurvedList"/>
    <dgm:cxn modelId="{9FEA5B34-D337-487D-B04B-BE395297874F}" type="presParOf" srcId="{9C6D8988-3934-409C-ABF2-C9C5A70A6EF9}" destId="{0956A335-5FC5-41E4-AA6E-93A8BC57F1D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00C2D-7023-44B3-A050-1C4FEBE7FD3D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11A1B4-0C09-4EC6-A05C-4403E01FC854}">
      <dsp:nvSpPr>
        <dsp:cNvPr id="0" name=""/>
        <dsp:cNvSpPr/>
      </dsp:nvSpPr>
      <dsp:spPr>
        <a:xfrm>
          <a:off x="752110" y="541866"/>
          <a:ext cx="7783711" cy="108373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1" kern="1200"/>
            <a:t>Danh sách dạng liệt kê</a:t>
          </a:r>
        </a:p>
      </dsp:txBody>
      <dsp:txXfrm>
        <a:off x="752110" y="541866"/>
        <a:ext cx="7783711" cy="1083733"/>
      </dsp:txXfrm>
    </dsp:sp>
    <dsp:sp modelId="{D7956EC0-80C4-4E45-B473-3C033E96585D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96C0A027-8B71-469A-896A-DCB3C08F4656}">
      <dsp:nvSpPr>
        <dsp:cNvPr id="0" name=""/>
        <dsp:cNvSpPr/>
      </dsp:nvSpPr>
      <dsp:spPr>
        <a:xfrm>
          <a:off x="1146048" y="2167466"/>
          <a:ext cx="7389774" cy="10837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1" kern="1200"/>
            <a:t>Làm việc với hình ảnh minh hoạ và vẽ hình đồ hoạ</a:t>
          </a:r>
        </a:p>
      </dsp:txBody>
      <dsp:txXfrm>
        <a:off x="1146048" y="2167466"/>
        <a:ext cx="7389774" cy="1083733"/>
      </dsp:txXfrm>
    </dsp:sp>
    <dsp:sp modelId="{00799E42-E4CF-406D-95B7-C2DE4B4B05AC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D2F798B2-DF08-4D37-84AB-3E6BA047FD91}">
      <dsp:nvSpPr>
        <dsp:cNvPr id="0" name=""/>
        <dsp:cNvSpPr/>
      </dsp:nvSpPr>
      <dsp:spPr>
        <a:xfrm>
          <a:off x="752110" y="3793066"/>
          <a:ext cx="7783711" cy="108373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1" kern="1200"/>
            <a:t>Thực hành: Tạo sản phẩm là văn bản phục vụ nhu cầu thực tế</a:t>
          </a:r>
        </a:p>
      </dsp:txBody>
      <dsp:txXfrm>
        <a:off x="752110" y="3793066"/>
        <a:ext cx="7783711" cy="1083733"/>
      </dsp:txXfrm>
    </dsp:sp>
    <dsp:sp modelId="{0956A335-5FC5-41E4-AA6E-93A8BC57F1D4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09:41.7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66AD5-FD52-4694-B3BC-A8B4CE50E1FB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D185E-434E-44DA-9935-5F79C610C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08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Trước</a:t>
            </a:r>
            <a:r>
              <a:rPr lang="en-US" baseline="0"/>
              <a:t> khi vào bài học mới cô và các em cùng nhau khởi động với trò chơi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185E-434E-44DA-9935-5F79C610C5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58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185E-434E-44DA-9935-5F79C610C5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58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185E-434E-44DA-9935-5F79C610C5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18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185E-434E-44DA-9935-5F79C610C5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4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185E-434E-44DA-9935-5F79C610C5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27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185E-434E-44DA-9935-5F79C610C5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9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185E-434E-44DA-9935-5F79C610C5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64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185E-434E-44DA-9935-5F79C610C5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45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Mời</a:t>
            </a:r>
            <a:r>
              <a:rPr lang="en-US" baseline="0"/>
              <a:t> bạn Nguyên lên làm nhiệm vụ quen thuộc của mình.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185E-434E-44DA-9935-5F79C610C5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31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D185E-434E-44DA-9935-5F79C610C5B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98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phần</a:t>
            </a:r>
            <a:r>
              <a:rPr lang="en-US" baseline="0"/>
              <a:t> vận dụng này các em có thể tham khảo kiến thức từ các nguồn khác nhau như: Xem phần hướng dẫn của phần mềm soạn thảo (Help), vào mạng tìm kiếm thông tin về cách tạo mẫu dấu đầu dòng….</a:t>
            </a:r>
            <a:endParaRPr lang="en-US"/>
          </a:p>
          <a:p>
            <a:r>
              <a:rPr lang="en-US"/>
              <a:t>Các</a:t>
            </a:r>
            <a:r>
              <a:rPr lang="en-US" baseline="0"/>
              <a:t> em về tìm hiểu, tiết sau là tiết thực hành cô sẽ giành thời gian cho các em tạo để chấm điểm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185E-434E-44DA-9935-5F79C610C5B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77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185E-434E-44DA-9935-5F79C610C5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1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Chào.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185E-434E-44DA-9935-5F79C610C5B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66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Cô</a:t>
            </a:r>
            <a:r>
              <a:rPr lang="en-US" baseline="0"/>
              <a:t> giáo cảm ơn bạn Nguyên đã mang đến cho lớp 1 trò chơi rất hay, hồi hộp và vui nhộn. Chúng ta hãy động viên bạn bằng 1 tràng pháo tay nào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185E-434E-44DA-9935-5F79C610C5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50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185E-434E-44DA-9935-5F79C610C5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81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185E-434E-44DA-9935-5F79C610C5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45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185E-434E-44DA-9935-5F79C610C5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42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185E-434E-44DA-9935-5F79C610C5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66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185E-434E-44DA-9935-5F79C610C5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54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185E-434E-44DA-9935-5F79C610C5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04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CECC-1265-BF1F-5454-B979F9D77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E364A6-DA79-6A7C-77DB-9A28CB6B3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E4005-5BA2-95AA-832A-4EF3A667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5B0BB-1A15-9EFA-4311-0615FAE0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59E74-471C-B456-BE3C-917F2383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3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72D1-4D6E-2E6C-43FF-6411E98F8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DF401-0017-DED8-BEFA-542683099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92554-CB63-67A8-7796-3A73B357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0A0B-CDCC-A0D6-FA39-BE48844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EA187-4F09-68EF-1860-A9A65180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23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1A5F81-491D-AD15-EB8D-18884DFE7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E1119-2A58-8794-C730-7FE1FD013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F6F71-9D1F-C832-3152-1551C3C1A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B128E-2F2F-50A6-0113-497C1323A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1FD5A-0512-2D79-62A4-09F9E2A9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64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32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50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14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14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49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74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52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26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018A3-B1C8-DAE6-A16C-9A132AD70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264B7-3F8D-9FB5-F77E-90994A920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201A4-EC11-F812-5882-E6AC934C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C2E05-27BC-4BFC-6DB6-D2BAA0DC3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4D1AD-AD03-E997-FF14-2E0548B43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08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6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18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47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7339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51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609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666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16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33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53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285B-021A-2FD5-9A86-19CC6EB7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519C7-B42B-9654-CA95-E92A2A0DE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1E7B0-CAA0-F8CF-C26D-E5A3DE2F6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E2E3A-F6EB-7043-C37A-E5C6EEA1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666EB-808B-993D-696E-65DCC13F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2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12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65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64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90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130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994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597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796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987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14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7D9BA-8D14-CA11-2836-3C9EF56F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C703A-C888-407B-00AA-C9B842785D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FD341-0C27-4CCB-95AE-F170641B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DCEC6-13CF-F039-ECB1-8623DD32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49B14-D2F6-9E83-0414-1A6EC1CF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94273-652C-0D4D-E420-9FF1D9C4D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887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518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670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521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875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75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52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8833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205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376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0F457-0B38-F87A-E4FE-D861E59E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B4CAF-76D6-8F97-51B2-DE1804353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DF713-9BBD-37A6-743A-771BB754C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0AC206-1C3F-6FE9-2AB4-84D820C3C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B1E67-0EF5-C77B-AF37-91FC8D31B6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8BCBB4-1AB5-891F-804F-B8D75389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1AA98-4E3D-1BE2-B6A4-7969DC266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3878BE-23AA-0213-9C62-B1743B5F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388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952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6942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605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314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406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6197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14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5379B-FC85-FA3D-5002-C3413ACC8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A6454E-613C-ED81-C48F-AF2D4B9A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26971-D004-52C7-5D60-4FCB53DC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66382-F80B-6BF3-CAED-F2964A17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4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A5AA8-72BB-4177-7E80-3FF0E753F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802FCC-63E8-8460-0171-AEA15F38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BF3D8-7913-A908-3141-38CF459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32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ECC1-978E-73C3-C99E-8862B7D7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F6DC4-A6A6-72F2-82DD-9E5039F1E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88A88-8472-2AC2-71CB-FF972A819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E701FA-1478-1E54-AAC9-9BA5D194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B99E5-E756-4DC8-F752-DCFB82C0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565FF-7EB9-1626-B641-1AEEC6F1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74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ED1A2-26B5-2A1B-49BE-50CABEF4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451082-C6FD-F739-9380-E06C76D7B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DA92F-1D7D-09B4-6D5D-402011206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44399-3269-CF14-352D-CF5747C06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A0F7B-AEC5-054C-7D55-8A705A39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DDA33-0BA2-9F6D-F560-00B7C913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12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051410-13EC-75DF-E567-5B261459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A6A83-2F56-2EF6-E09F-E5F8A60E0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B5A6A-000A-942E-C947-7E150DF5B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25B46-BDF4-4D48-B2F1-14DF231B61C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F5742-7E8D-CB8E-62CD-4A4011F64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37-F57F-2A9F-5E3A-AFD88383D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9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4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9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10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0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hyperlink" Target="PHI&#7870;U%20KH&#7842;O%20S&#193;T.docx" TargetMode="External"/><Relationship Id="rId4" Type="http://schemas.openxmlformats.org/officeDocument/2006/relationships/image" Target="../media/image32.png"/><Relationship Id="rId9" Type="http://schemas.openxmlformats.org/officeDocument/2006/relationships/hyperlink" Target="C&#193;C%20C&#212;NG%20VI&#7878;C%20C&#7846;N%20L&#192;M%20CHO%20D&#7920;%20&#193;N%20TH&#192;NH%20L&#7852;P%20CLB%20TIN%20H&#7884;C.doc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hyperlink" Target="BT%20ph&#7847;n%201.docx" TargetMode="Externa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image" Target="../media/image20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slide" Target="slide20.xml"/><Relationship Id="rId5" Type="http://schemas.openxmlformats.org/officeDocument/2006/relationships/image" Target="../media/image46.emf"/><Relationship Id="rId10" Type="http://schemas.openxmlformats.org/officeDocument/2006/relationships/hyperlink" Target="Chen%20anh.docx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microsoft.com/office/2007/relationships/hdphoto" Target="../media/hdphoto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openxmlformats.org/officeDocument/2006/relationships/slide" Target="slide26.xml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59.png"/><Relationship Id="rId18" Type="http://schemas.microsoft.com/office/2007/relationships/hdphoto" Target="../media/hdphoto10.wdp"/><Relationship Id="rId3" Type="http://schemas.openxmlformats.org/officeDocument/2006/relationships/image" Target="../media/image56.png"/><Relationship Id="rId21" Type="http://schemas.openxmlformats.org/officeDocument/2006/relationships/slide" Target="slide36.xml"/><Relationship Id="rId7" Type="http://schemas.openxmlformats.org/officeDocument/2006/relationships/slide" Target="slide28.xml"/><Relationship Id="rId12" Type="http://schemas.openxmlformats.org/officeDocument/2006/relationships/slide" Target="slide30.xml"/><Relationship Id="rId17" Type="http://schemas.openxmlformats.org/officeDocument/2006/relationships/image" Target="../media/image60.png"/><Relationship Id="rId2" Type="http://schemas.openxmlformats.org/officeDocument/2006/relationships/image" Target="../media/image55.png"/><Relationship Id="rId16" Type="http://schemas.openxmlformats.org/officeDocument/2006/relationships/slide" Target="slide33.xml"/><Relationship Id="rId20" Type="http://schemas.openxmlformats.org/officeDocument/2006/relationships/slide" Target="slide37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openxmlformats.org/officeDocument/2006/relationships/slide" Target="slide31.xml"/><Relationship Id="rId5" Type="http://schemas.openxmlformats.org/officeDocument/2006/relationships/image" Target="../media/image57.png"/><Relationship Id="rId15" Type="http://schemas.openxmlformats.org/officeDocument/2006/relationships/slide" Target="slide34.xml"/><Relationship Id="rId23" Type="http://schemas.openxmlformats.org/officeDocument/2006/relationships/image" Target="../media/image62.gif"/><Relationship Id="rId10" Type="http://schemas.openxmlformats.org/officeDocument/2006/relationships/slide" Target="slide32.xml"/><Relationship Id="rId19" Type="http://schemas.openxmlformats.org/officeDocument/2006/relationships/slide" Target="slide38.xml"/><Relationship Id="rId4" Type="http://schemas.openxmlformats.org/officeDocument/2006/relationships/slide" Target="slide29.xml"/><Relationship Id="rId9" Type="http://schemas.openxmlformats.org/officeDocument/2006/relationships/image" Target="../media/image58.png"/><Relationship Id="rId14" Type="http://schemas.openxmlformats.org/officeDocument/2006/relationships/slide" Target="slide35.xml"/><Relationship Id="rId22" Type="http://schemas.openxmlformats.org/officeDocument/2006/relationships/image" Target="../media/image61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slide" Target="slide26.xm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11.wdp"/><Relationship Id="rId5" Type="http://schemas.openxmlformats.org/officeDocument/2006/relationships/image" Target="../media/image66.png"/><Relationship Id="rId4" Type="http://schemas.openxmlformats.org/officeDocument/2006/relationships/image" Target="../media/image65.jpeg"/><Relationship Id="rId9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63.jpg"/><Relationship Id="rId7" Type="http://schemas.microsoft.com/office/2007/relationships/hdphoto" Target="../media/hdphoto1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10" Type="http://schemas.microsoft.com/office/2007/relationships/hdphoto" Target="../media/hdphoto12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63.jpg"/><Relationship Id="rId7" Type="http://schemas.microsoft.com/office/2007/relationships/hdphoto" Target="../media/hdphoto1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10" Type="http://schemas.microsoft.com/office/2007/relationships/hdphoto" Target="../media/hdphoto12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4.xml"/><Relationship Id="rId12" Type="http://schemas.openxmlformats.org/officeDocument/2006/relationships/image" Target="../media/image9.gif"/><Relationship Id="rId17" Type="http://schemas.openxmlformats.org/officeDocument/2006/relationships/slide" Target="slide7.xml"/><Relationship Id="rId2" Type="http://schemas.openxmlformats.org/officeDocument/2006/relationships/audio" Target="../media/media1.wav"/><Relationship Id="rId16" Type="http://schemas.openxmlformats.org/officeDocument/2006/relationships/slide" Target="slide8.xml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11" Type="http://schemas.openxmlformats.org/officeDocument/2006/relationships/image" Target="../media/image8.gif"/><Relationship Id="rId5" Type="http://schemas.openxmlformats.org/officeDocument/2006/relationships/image" Target="../media/image5.png"/><Relationship Id="rId15" Type="http://schemas.openxmlformats.org/officeDocument/2006/relationships/slide" Target="slide9.xml"/><Relationship Id="rId10" Type="http://schemas.openxmlformats.org/officeDocument/2006/relationships/image" Target="../media/image7.gif"/><Relationship Id="rId4" Type="http://schemas.openxmlformats.org/officeDocument/2006/relationships/notesSlide" Target="../notesSlides/notesSlide2.xml"/><Relationship Id="rId9" Type="http://schemas.openxmlformats.org/officeDocument/2006/relationships/slide" Target="slide6.xml"/><Relationship Id="rId14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63.jpg"/><Relationship Id="rId7" Type="http://schemas.microsoft.com/office/2007/relationships/hdphoto" Target="../media/hdphoto1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10" Type="http://schemas.microsoft.com/office/2007/relationships/hdphoto" Target="../media/hdphoto12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63.jpg"/><Relationship Id="rId7" Type="http://schemas.microsoft.com/office/2007/relationships/hdphoto" Target="../media/hdphoto1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10" Type="http://schemas.microsoft.com/office/2007/relationships/hdphoto" Target="../media/hdphoto12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63.jpg"/><Relationship Id="rId7" Type="http://schemas.microsoft.com/office/2007/relationships/hdphoto" Target="../media/hdphoto1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10" Type="http://schemas.microsoft.com/office/2007/relationships/hdphoto" Target="../media/hdphoto12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slide" Target="slide26.xm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11.wdp"/><Relationship Id="rId5" Type="http://schemas.openxmlformats.org/officeDocument/2006/relationships/image" Target="../media/image66.png"/><Relationship Id="rId10" Type="http://schemas.openxmlformats.org/officeDocument/2006/relationships/image" Target="../media/image68.png"/><Relationship Id="rId4" Type="http://schemas.openxmlformats.org/officeDocument/2006/relationships/image" Target="../media/image65.jpeg"/><Relationship Id="rId9" Type="http://schemas.microsoft.com/office/2007/relationships/hdphoto" Target="../media/hdphoto12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63.jpg"/><Relationship Id="rId7" Type="http://schemas.microsoft.com/office/2007/relationships/hdphoto" Target="../media/hdphoto1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10" Type="http://schemas.microsoft.com/office/2007/relationships/hdphoto" Target="../media/hdphoto12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63.jpg"/><Relationship Id="rId7" Type="http://schemas.microsoft.com/office/2007/relationships/hdphoto" Target="../media/hdphoto1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10" Type="http://schemas.microsoft.com/office/2007/relationships/hdphoto" Target="../media/hdphoto12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63.jpg"/><Relationship Id="rId7" Type="http://schemas.microsoft.com/office/2007/relationships/hdphoto" Target="../media/hdphoto1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jpeg"/><Relationship Id="rId10" Type="http://schemas.microsoft.com/office/2007/relationships/hdphoto" Target="../media/hdphoto12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63.jpg"/><Relationship Id="rId7" Type="http://schemas.microsoft.com/office/2007/relationships/hdphoto" Target="../media/hdphoto1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10" Type="http://schemas.microsoft.com/office/2007/relationships/hdphoto" Target="../media/hdphoto12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slide" Target="slide26.xm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11.wdp"/><Relationship Id="rId5" Type="http://schemas.openxmlformats.org/officeDocument/2006/relationships/image" Target="../media/image66.png"/><Relationship Id="rId4" Type="http://schemas.openxmlformats.org/officeDocument/2006/relationships/image" Target="../media/image65.jpeg"/><Relationship Id="rId9" Type="http://schemas.microsoft.com/office/2007/relationships/hdphoto" Target="../media/hdphoto1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hyperlink" Target="../Word%202013.lnk" TargetMode="Externa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openxmlformats.org/officeDocument/2006/relationships/slide" Target="slide3.xml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microsoft.com/office/2007/relationships/hdphoto" Target="../media/hdphoto5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openxmlformats.org/officeDocument/2006/relationships/slide" Target="slide3.xml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openxmlformats.org/officeDocument/2006/relationships/slide" Target="slide3.xml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openxmlformats.org/officeDocument/2006/relationships/slide" Target="slide3.xml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openxmlformats.org/officeDocument/2006/relationships/slide" Target="slide3.xml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4"/>
          <p:cNvSpPr>
            <a:spLocks noChangeArrowheads="1" noChangeShapeType="1" noTextEdit="1"/>
          </p:cNvSpPr>
          <p:nvPr/>
        </p:nvSpPr>
        <p:spPr bwMode="auto">
          <a:xfrm>
            <a:off x="2242686" y="1828800"/>
            <a:ext cx="8158162" cy="398065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49340"/>
              </a:avLst>
            </a:prstTxWarp>
          </a:bodyPr>
          <a:lstStyle/>
          <a:p>
            <a:pPr algn="ctr"/>
            <a:r>
              <a:rPr lang="vi-VN" sz="4000" b="1" cap="all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</a:p>
          <a:p>
            <a:pPr algn="ctr"/>
            <a:r>
              <a:rPr lang="en-US" sz="40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Qúy thầy cô về dự giờ thăm lớp!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49400" y="3134231"/>
            <a:ext cx="6144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 </a:t>
            </a: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8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8600" y="4682038"/>
            <a:ext cx="5026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THCS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2819400"/>
            <a:ext cx="1619250" cy="1214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10" y="2819400"/>
            <a:ext cx="1619250" cy="1214438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96328DA2-D671-4F60-A2A7-2BB7965910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00" b="77120" l="9585" r="89617">
                        <a14:foregroundMark x1="39457" y1="70080" x2="39457" y2="70080"/>
                        <a14:foregroundMark x1="21885" y1="70720" x2="21885" y2="70720"/>
                        <a14:foregroundMark x1="21725" y1="75680" x2="21725" y2="75680"/>
                        <a14:foregroundMark x1="41534" y1="15200" x2="41534" y2="15200"/>
                        <a14:foregroundMark x1="45527" y1="16480" x2="45527" y2="16480"/>
                        <a14:foregroundMark x1="50479" y1="20000" x2="50479" y2="20000"/>
                        <a14:foregroundMark x1="49042" y1="21280" x2="49042" y2="21280"/>
                        <a14:foregroundMark x1="34505" y1="22080" x2="34505" y2="22080"/>
                        <a14:foregroundMark x1="22045" y1="77120" x2="22045" y2="77120"/>
                        <a14:foregroundMark x1="45687" y1="21600" x2="45687" y2="2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99" b="20314"/>
          <a:stretch/>
        </p:blipFill>
        <p:spPr>
          <a:xfrm>
            <a:off x="10515600" y="5511464"/>
            <a:ext cx="1897502" cy="132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78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EC47F3B-A802-8104-4E13-924586A25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8254" y="139176"/>
            <a:ext cx="4310846" cy="5249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5C0BF6-A324-397D-A148-64739F70BEE4}"/>
              </a:ext>
            </a:extLst>
          </p:cNvPr>
          <p:cNvSpPr txBox="1"/>
          <p:nvPr/>
        </p:nvSpPr>
        <p:spPr>
          <a:xfrm>
            <a:off x="217454" y="1608026"/>
            <a:ext cx="7082756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	B</a:t>
            </a:r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ạn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A</a:t>
            </a:r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 được giao nhiệm vụ thiết kế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</a:t>
            </a:r>
            <a:r>
              <a:rPr lang="vi-VN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hiếu khảo sát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đ</a:t>
            </a:r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ể sử dụng cho dự án thành lập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CLB Tin </a:t>
            </a:r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học theo mẫu như hình 8a.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</a:t>
            </a:r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 Trong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</a:t>
            </a:r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hiếu khảo sát có một danh sách các nội dung của môn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</a:t>
            </a:r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in học. </a:t>
            </a:r>
            <a:r>
              <a:rPr lang="vi-VN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Theo em, bạn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A</a:t>
            </a:r>
            <a:r>
              <a:rPr lang="vi-VN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 có cần nhập 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từng số thứ tự </a:t>
            </a:r>
            <a:r>
              <a:rPr lang="vi-VN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của danh sách này không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?</a:t>
            </a:r>
            <a:r>
              <a:rPr lang="vi-VN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	</a:t>
            </a:r>
            <a:endParaRPr lang="vi-VN" sz="2400" b="1">
              <a:solidFill>
                <a:srgbClr val="FF000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1E2ABC-EE61-600B-8110-CF28C5940003}"/>
              </a:ext>
            </a:extLst>
          </p:cNvPr>
          <p:cNvGrpSpPr/>
          <p:nvPr/>
        </p:nvGrpSpPr>
        <p:grpSpPr>
          <a:xfrm>
            <a:off x="259896" y="-119027"/>
            <a:ext cx="3798281" cy="1899141"/>
            <a:chOff x="259896" y="4258420"/>
            <a:chExt cx="3798281" cy="1899141"/>
          </a:xfrm>
        </p:grpSpPr>
        <p:pic>
          <p:nvPicPr>
            <p:cNvPr id="6" name="Picture 2" descr="Download Leaves Green Button Royalty-Free Vector Graphic - Pixabay">
              <a:extLst>
                <a:ext uri="{FF2B5EF4-FFF2-40B4-BE49-F238E27FC236}">
                  <a16:creationId xmlns:a16="http://schemas.microsoft.com/office/drawing/2014/main" id="{4426FBB3-8782-EB27-BB62-0B45FB8D7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96" y="4258420"/>
              <a:ext cx="3798281" cy="1899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9841B0-1DDD-B6D6-69C2-0FD09E7A7276}"/>
                </a:ext>
              </a:extLst>
            </p:cNvPr>
            <p:cNvSpPr txBox="1"/>
            <p:nvPr/>
          </p:nvSpPr>
          <p:spPr>
            <a:xfrm>
              <a:off x="1169410" y="4944220"/>
              <a:ext cx="2735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KHỞI ĐỘNG</a:t>
              </a:r>
              <a:endParaRPr lang="vi-VN" sz="3200" b="1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student with laptop sitting. online education concept, remote studying  concept. 8845911 PNG">
            <a:extLst>
              <a:ext uri="{FF2B5EF4-FFF2-40B4-BE49-F238E27FC236}">
                <a16:creationId xmlns:a16="http://schemas.microsoft.com/office/drawing/2014/main" id="{62EE184F-FB2D-90E8-58CF-ACD532A9C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291" y="4150268"/>
            <a:ext cx="260985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F0BCC8F9-E173-9E18-373B-370514ECBD71}"/>
              </a:ext>
            </a:extLst>
          </p:cNvPr>
          <p:cNvSpPr/>
          <p:nvPr/>
        </p:nvSpPr>
        <p:spPr>
          <a:xfrm>
            <a:off x="0" y="4372828"/>
            <a:ext cx="4389402" cy="2164730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400" b="1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Với danh sách có hàng trăm mục thì 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nhập từng số thứ tự có được không?</a:t>
            </a:r>
            <a:endParaRPr lang="vi-VN" sz="2400" b="1">
              <a:solidFill>
                <a:schemeClr val="tx1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97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310359" y="838200"/>
            <a:ext cx="10043441" cy="50745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40992" y="5127362"/>
            <a:ext cx="5812495" cy="1801041"/>
          </a:xfrm>
          <a:prstGeom prst="rect">
            <a:avLst/>
          </a:prstGeom>
        </p:spPr>
      </p:pic>
      <p:pic>
        <p:nvPicPr>
          <p:cNvPr id="14" name="图片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58" y="304800"/>
            <a:ext cx="2006601" cy="182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808" y="4351301"/>
            <a:ext cx="3900137" cy="323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229" y="2133600"/>
            <a:ext cx="2936599" cy="45906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4808947" y="1970926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8064A2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14: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2206257" y="3176309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8a</a:t>
            </a:r>
            <a:r>
              <a:rPr lang="en-US" sz="4000" b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LÀM VIỆC VỚI DANH SÁCH DẠNG LIỆT KÊ VÀ HÌNH ẢNH TRONG VĂN BẢN</a:t>
            </a:r>
            <a:endParaRPr lang="vi-VN" sz="4000" b="1">
              <a:gradFill flip="none" rotWithShape="1">
                <a:gsLst>
                  <a:gs pos="0">
                    <a:srgbClr val="F70671">
                      <a:shade val="30000"/>
                      <a:satMod val="115000"/>
                    </a:srgbClr>
                  </a:gs>
                  <a:gs pos="50000">
                    <a:srgbClr val="F70671">
                      <a:shade val="67500"/>
                      <a:satMod val="115000"/>
                    </a:srgbClr>
                  </a:gs>
                  <a:gs pos="100000">
                    <a:srgbClr val="F70671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23482" y="461294"/>
            <a:ext cx="970666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 ĐỀ 4: </a:t>
            </a:r>
            <a:r>
              <a:rPr lang="en-US" sz="3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 DỤNG TIN HỌC</a:t>
            </a:r>
          </a:p>
        </p:txBody>
      </p:sp>
    </p:spTree>
    <p:extLst>
      <p:ext uri="{BB962C8B-B14F-4D97-AF65-F5344CB8AC3E}">
        <p14:creationId xmlns:p14="http://schemas.microsoft.com/office/powerpoint/2010/main" val="278792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9136E58-4AF6-B0BC-AB0A-28FF0FCF4B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5641450"/>
              </p:ext>
            </p:extLst>
          </p:nvPr>
        </p:nvGraphicFramePr>
        <p:xfrm>
          <a:off x="1784350" y="1066800"/>
          <a:ext cx="8610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AD97CA7-08C4-DFC4-39B5-96B211482B3A}"/>
              </a:ext>
            </a:extLst>
          </p:cNvPr>
          <p:cNvSpPr txBox="1"/>
          <p:nvPr/>
        </p:nvSpPr>
        <p:spPr>
          <a:xfrm>
            <a:off x="38100" y="12192"/>
            <a:ext cx="121539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u="sng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8a</a:t>
            </a:r>
            <a:r>
              <a:rPr lang="en-US" sz="3600" b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LÀM VIỆC VỚI DANH SÁCH DẠNG LIỆT KÊ VÀ HÌNH ẢNH TRONG VĂN BẢN</a:t>
            </a:r>
            <a:endParaRPr lang="vi-VN" sz="3600" b="1">
              <a:gradFill flip="none" rotWithShape="1">
                <a:gsLst>
                  <a:gs pos="0">
                    <a:srgbClr val="F70671">
                      <a:shade val="30000"/>
                      <a:satMod val="115000"/>
                    </a:srgbClr>
                  </a:gs>
                  <a:gs pos="50000">
                    <a:srgbClr val="F70671">
                      <a:shade val="67500"/>
                      <a:satMod val="115000"/>
                    </a:srgbClr>
                  </a:gs>
                  <a:gs pos="100000">
                    <a:srgbClr val="F70671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6882B1-2BD9-E881-8730-12D2F2A544BA}"/>
              </a:ext>
            </a:extLst>
          </p:cNvPr>
          <p:cNvGrpSpPr/>
          <p:nvPr/>
        </p:nvGrpSpPr>
        <p:grpSpPr>
          <a:xfrm>
            <a:off x="2264833" y="1886402"/>
            <a:ext cx="914400" cy="3770103"/>
            <a:chOff x="2614083" y="1962602"/>
            <a:chExt cx="914400" cy="377010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5AD9E6-CD0C-774D-4C0D-BAA5EFB9DE21}"/>
                </a:ext>
              </a:extLst>
            </p:cNvPr>
            <p:cNvSpPr txBox="1"/>
            <p:nvPr/>
          </p:nvSpPr>
          <p:spPr>
            <a:xfrm>
              <a:off x="2768600" y="1962602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prstClr val="black"/>
                  </a:solidFill>
                </a:rPr>
                <a:t>1</a:t>
              </a:r>
              <a:endParaRPr lang="en-US" sz="3200">
                <a:solidFill>
                  <a:prstClr val="black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228682-82B4-AA16-59AA-264CDD80B122}"/>
                </a:ext>
              </a:extLst>
            </p:cNvPr>
            <p:cNvSpPr txBox="1"/>
            <p:nvPr/>
          </p:nvSpPr>
          <p:spPr>
            <a:xfrm>
              <a:off x="3071283" y="3489251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prstClr val="black"/>
                  </a:solidFill>
                </a:rPr>
                <a:t>2</a:t>
              </a:r>
              <a:endParaRPr lang="en-US" sz="3200">
                <a:solidFill>
                  <a:prstClr val="black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082F7E-C1C0-E297-5E8D-6B69444251C2}"/>
                </a:ext>
              </a:extLst>
            </p:cNvPr>
            <p:cNvSpPr txBox="1"/>
            <p:nvPr/>
          </p:nvSpPr>
          <p:spPr>
            <a:xfrm>
              <a:off x="2614083" y="5147930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prstClr val="black"/>
                  </a:solidFill>
                </a:rPr>
                <a:t>3</a:t>
              </a:r>
              <a:endParaRPr 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3C6026-D84A-D39F-10D2-AB8772D10883}"/>
              </a:ext>
            </a:extLst>
          </p:cNvPr>
          <p:cNvGrpSpPr/>
          <p:nvPr/>
        </p:nvGrpSpPr>
        <p:grpSpPr>
          <a:xfrm>
            <a:off x="10394950" y="1524000"/>
            <a:ext cx="1689100" cy="2971800"/>
            <a:chOff x="10394950" y="1524000"/>
            <a:chExt cx="1689100" cy="2971800"/>
          </a:xfrm>
        </p:grpSpPr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FBA8DE83-AB08-A129-AA82-03AF28CF35A9}"/>
                </a:ext>
              </a:extLst>
            </p:cNvPr>
            <p:cNvSpPr/>
            <p:nvPr/>
          </p:nvSpPr>
          <p:spPr>
            <a:xfrm>
              <a:off x="10394950" y="1524000"/>
              <a:ext cx="457200" cy="2971800"/>
            </a:xfrm>
            <a:prstGeom prst="rightBrac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0FF4B56-15D3-3CE8-96BF-51A4C52860F1}"/>
                </a:ext>
              </a:extLst>
            </p:cNvPr>
            <p:cNvSpPr txBox="1"/>
            <p:nvPr/>
          </p:nvSpPr>
          <p:spPr>
            <a:xfrm>
              <a:off x="10820400" y="2717512"/>
              <a:ext cx="126365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 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FFCBE16-0B5D-CA61-C01E-1781F8504799}"/>
              </a:ext>
            </a:extLst>
          </p:cNvPr>
          <p:cNvSpPr txBox="1"/>
          <p:nvPr/>
        </p:nvSpPr>
        <p:spPr>
          <a:xfrm>
            <a:off x="10394950" y="5384800"/>
            <a:ext cx="1263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1026" name="Picture 2" descr="Excel là gì? Tầm quan trọng của Excel trong công việc và học tập">
            <a:extLst>
              <a:ext uri="{FF2B5EF4-FFF2-40B4-BE49-F238E27FC236}">
                <a16:creationId xmlns:a16="http://schemas.microsoft.com/office/drawing/2014/main" id="{7E40C364-5364-1AE5-1738-7A1539E19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6" y="2653721"/>
            <a:ext cx="2217874" cy="22871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0DBEB38-6F8A-69A6-6DCC-3174689003F4}"/>
                  </a:ext>
                </a:extLst>
              </p14:cNvPr>
              <p14:cNvContentPartPr/>
              <p14:nvPr/>
            </p14:nvContentPartPr>
            <p14:xfrm>
              <a:off x="-1041700" y="787140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A0DBEB38-6F8A-69A6-6DCC-3174689003F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053940" y="774900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矩形 8">
            <a:extLst>
              <a:ext uri="{FF2B5EF4-FFF2-40B4-BE49-F238E27FC236}">
                <a16:creationId xmlns:a16="http://schemas.microsoft.com/office/drawing/2014/main" id="{9F1CA3C4-43B9-6702-2244-FC913C618025}"/>
              </a:ext>
            </a:extLst>
          </p:cNvPr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633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01E2ABC-EE61-600B-8110-CF28C5940003}"/>
              </a:ext>
            </a:extLst>
          </p:cNvPr>
          <p:cNvGrpSpPr/>
          <p:nvPr/>
        </p:nvGrpSpPr>
        <p:grpSpPr>
          <a:xfrm>
            <a:off x="259896" y="-119027"/>
            <a:ext cx="3798281" cy="1899141"/>
            <a:chOff x="259896" y="4258420"/>
            <a:chExt cx="3798281" cy="1899141"/>
          </a:xfrm>
        </p:grpSpPr>
        <p:pic>
          <p:nvPicPr>
            <p:cNvPr id="6" name="Picture 2" descr="Download Leaves Green Button Royalty-Free Vector Graphic - Pixabay">
              <a:extLst>
                <a:ext uri="{FF2B5EF4-FFF2-40B4-BE49-F238E27FC236}">
                  <a16:creationId xmlns:a16="http://schemas.microsoft.com/office/drawing/2014/main" id="{4426FBB3-8782-EB27-BB62-0B45FB8D7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96" y="4258420"/>
              <a:ext cx="3798281" cy="1899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9841B0-1DDD-B6D6-69C2-0FD09E7A7276}"/>
                </a:ext>
              </a:extLst>
            </p:cNvPr>
            <p:cNvSpPr txBox="1"/>
            <p:nvPr/>
          </p:nvSpPr>
          <p:spPr>
            <a:xfrm>
              <a:off x="1169410" y="4730937"/>
              <a:ext cx="26076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1. Danh </a:t>
              </a:r>
              <a:r>
                <a:rPr lang="en-US" sz="2800" b="1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b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dạng</a:t>
              </a:r>
              <a:r>
                <a:rPr lang="en-US" sz="2800" b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liệt</a:t>
              </a:r>
              <a:r>
                <a:rPr lang="en-US" sz="2800" b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kê</a:t>
              </a:r>
              <a:endParaRPr lang="vi-VN" sz="2800" b="1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Cloud Callout 9"/>
          <p:cNvSpPr/>
          <p:nvPr/>
        </p:nvSpPr>
        <p:spPr>
          <a:xfrm>
            <a:off x="6238568" y="39333"/>
            <a:ext cx="5953432" cy="1740781"/>
          </a:xfrm>
          <a:prstGeom prst="cloudCallout">
            <a:avLst>
              <a:gd name="adj1" fmla="val -68565"/>
              <a:gd name="adj2" fmla="val 66134"/>
            </a:avLst>
          </a:prstGeom>
          <a:solidFill>
            <a:srgbClr val="FFFF9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 sách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dạng liệt kê là danh sách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 thế nào?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3368D0-397B-001E-B4BE-838C6DECA0C9}"/>
              </a:ext>
            </a:extLst>
          </p:cNvPr>
          <p:cNvSpPr txBox="1"/>
          <p:nvPr/>
        </p:nvSpPr>
        <p:spPr>
          <a:xfrm>
            <a:off x="259896" y="1606452"/>
            <a:ext cx="4712220" cy="5107781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sng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nội dung Tin học: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baseline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Ngôn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ngữ lập trình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Mạng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máy tính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baseline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 hoạ máy tính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Bảng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tính điện tử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baseline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Soạn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thảo văn bản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Phần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mềm trình chiếu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3368D0-397B-001E-B4BE-838C6DECA0C9}"/>
              </a:ext>
            </a:extLst>
          </p:cNvPr>
          <p:cNvSpPr txBox="1"/>
          <p:nvPr/>
        </p:nvSpPr>
        <p:spPr>
          <a:xfrm>
            <a:off x="5795457" y="1780114"/>
            <a:ext cx="4712220" cy="5107781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sng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ngày trong tuần: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baseline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Thứ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Thứ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baseline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 tư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Thứ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năm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baseline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Thứ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sáu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Thứ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20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EC47F3B-A802-8104-4E13-924586A251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93" b="-6093"/>
          <a:stretch/>
        </p:blipFill>
        <p:spPr>
          <a:xfrm>
            <a:off x="1776779" y="1294715"/>
            <a:ext cx="8638443" cy="4859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5C0BF6-A324-397D-A148-64739F70BEE4}"/>
              </a:ext>
            </a:extLst>
          </p:cNvPr>
          <p:cNvSpPr txBox="1"/>
          <p:nvPr/>
        </p:nvSpPr>
        <p:spPr>
          <a:xfrm>
            <a:off x="1776779" y="6030699"/>
            <a:ext cx="884205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xét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?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1E2ABC-EE61-600B-8110-CF28C5940003}"/>
              </a:ext>
            </a:extLst>
          </p:cNvPr>
          <p:cNvGrpSpPr/>
          <p:nvPr/>
        </p:nvGrpSpPr>
        <p:grpSpPr>
          <a:xfrm>
            <a:off x="259896" y="-119027"/>
            <a:ext cx="3798281" cy="1899141"/>
            <a:chOff x="259896" y="4258420"/>
            <a:chExt cx="3798281" cy="1899141"/>
          </a:xfrm>
        </p:grpSpPr>
        <p:pic>
          <p:nvPicPr>
            <p:cNvPr id="6" name="Picture 2" descr="Download Leaves Green Button Royalty-Free Vector Graphic - Pixabay">
              <a:extLst>
                <a:ext uri="{FF2B5EF4-FFF2-40B4-BE49-F238E27FC236}">
                  <a16:creationId xmlns:a16="http://schemas.microsoft.com/office/drawing/2014/main" id="{4426FBB3-8782-EB27-BB62-0B45FB8D7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96" y="4258420"/>
              <a:ext cx="3798281" cy="1899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9841B0-1DDD-B6D6-69C2-0FD09E7A7276}"/>
                </a:ext>
              </a:extLst>
            </p:cNvPr>
            <p:cNvSpPr txBox="1"/>
            <p:nvPr/>
          </p:nvSpPr>
          <p:spPr>
            <a:xfrm>
              <a:off x="1169410" y="4730937"/>
              <a:ext cx="26076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1. Danh </a:t>
              </a:r>
              <a:r>
                <a:rPr lang="en-US" sz="2800" b="1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dạng</a:t>
              </a:r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liệt</a:t>
              </a:r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kê</a:t>
              </a:r>
              <a:endParaRPr lang="vi-VN" sz="28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10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01E2ABC-EE61-600B-8110-CF28C5940003}"/>
              </a:ext>
            </a:extLst>
          </p:cNvPr>
          <p:cNvGrpSpPr/>
          <p:nvPr/>
        </p:nvGrpSpPr>
        <p:grpSpPr>
          <a:xfrm>
            <a:off x="259896" y="-119027"/>
            <a:ext cx="3798281" cy="1899141"/>
            <a:chOff x="259896" y="4258420"/>
            <a:chExt cx="3798281" cy="1899141"/>
          </a:xfrm>
        </p:grpSpPr>
        <p:pic>
          <p:nvPicPr>
            <p:cNvPr id="6" name="Picture 2" descr="Download Leaves Green Button Royalty-Free Vector Graphic - Pixabay">
              <a:extLst>
                <a:ext uri="{FF2B5EF4-FFF2-40B4-BE49-F238E27FC236}">
                  <a16:creationId xmlns:a16="http://schemas.microsoft.com/office/drawing/2014/main" id="{4426FBB3-8782-EB27-BB62-0B45FB8D7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96" y="4258420"/>
              <a:ext cx="3798281" cy="1899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9841B0-1DDD-B6D6-69C2-0FD09E7A7276}"/>
                </a:ext>
              </a:extLst>
            </p:cNvPr>
            <p:cNvSpPr txBox="1"/>
            <p:nvPr/>
          </p:nvSpPr>
          <p:spPr>
            <a:xfrm>
              <a:off x="1169410" y="4730937"/>
              <a:ext cx="26076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1. Danh </a:t>
              </a:r>
              <a:r>
                <a:rPr lang="en-US" sz="2800" b="1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dạng</a:t>
              </a:r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liệt</a:t>
              </a:r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kê</a:t>
              </a:r>
              <a:endParaRPr lang="vi-VN" sz="28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054" y="1682308"/>
            <a:ext cx="5996193" cy="5175692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>
            <a:off x="6238568" y="39333"/>
            <a:ext cx="5953432" cy="1740781"/>
          </a:xfrm>
          <a:prstGeom prst="cloudCallout">
            <a:avLst>
              <a:gd name="adj1" fmla="val -68565"/>
              <a:gd name="adj2" fmla="val 66134"/>
            </a:avLst>
          </a:prstGeom>
          <a:solidFill>
            <a:srgbClr val="FFFF9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mấy kiểu danh sách dạng liệt kê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0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01E2ABC-EE61-600B-8110-CF28C5940003}"/>
              </a:ext>
            </a:extLst>
          </p:cNvPr>
          <p:cNvGrpSpPr/>
          <p:nvPr/>
        </p:nvGrpSpPr>
        <p:grpSpPr>
          <a:xfrm>
            <a:off x="-79324" y="-119026"/>
            <a:ext cx="3500949" cy="1205084"/>
            <a:chOff x="259896" y="4258420"/>
            <a:chExt cx="3798281" cy="1899141"/>
          </a:xfrm>
        </p:grpSpPr>
        <p:pic>
          <p:nvPicPr>
            <p:cNvPr id="6" name="Picture 2" descr="Download Leaves Green Button Royalty-Free Vector Graphic - Pixabay">
              <a:extLst>
                <a:ext uri="{FF2B5EF4-FFF2-40B4-BE49-F238E27FC236}">
                  <a16:creationId xmlns:a16="http://schemas.microsoft.com/office/drawing/2014/main" id="{4426FBB3-8782-EB27-BB62-0B45FB8D7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96" y="4258420"/>
              <a:ext cx="3798281" cy="1899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9841B0-1DDD-B6D6-69C2-0FD09E7A7276}"/>
                </a:ext>
              </a:extLst>
            </p:cNvPr>
            <p:cNvSpPr txBox="1"/>
            <p:nvPr/>
          </p:nvSpPr>
          <p:spPr>
            <a:xfrm>
              <a:off x="1019053" y="4470728"/>
              <a:ext cx="2607681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1. Danh </a:t>
              </a:r>
              <a:r>
                <a:rPr lang="en-US" sz="2800" b="1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b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dạng</a:t>
              </a:r>
              <a:r>
                <a:rPr lang="en-US" sz="2800" b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liệt</a:t>
              </a:r>
              <a:r>
                <a:rPr lang="en-US" sz="2800" b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kê</a:t>
              </a:r>
              <a:endParaRPr lang="vi-VN" sz="2800" b="1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: Rounded Corners 60">
            <a:extLst>
              <a:ext uri="{FF2B5EF4-FFF2-40B4-BE49-F238E27FC236}">
                <a16:creationId xmlns:a16="http://schemas.microsoft.com/office/drawing/2014/main" id="{720BA5C6-40D2-2F11-CE8B-E2F025132395}"/>
              </a:ext>
            </a:extLst>
          </p:cNvPr>
          <p:cNvSpPr/>
          <p:nvPr/>
        </p:nvSpPr>
        <p:spPr>
          <a:xfrm>
            <a:off x="97668" y="2610466"/>
            <a:ext cx="2262074" cy="1430492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kiểu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danh sách dạng liệt kê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ent Arrow 10"/>
          <p:cNvSpPr/>
          <p:nvPr/>
        </p:nvSpPr>
        <p:spPr>
          <a:xfrm>
            <a:off x="1017639" y="1297858"/>
            <a:ext cx="804542" cy="131260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A7B16484-4FE9-0483-657D-A083E4176443}"/>
              </a:ext>
            </a:extLst>
          </p:cNvPr>
          <p:cNvSpPr/>
          <p:nvPr/>
        </p:nvSpPr>
        <p:spPr>
          <a:xfrm>
            <a:off x="1822181" y="900319"/>
            <a:ext cx="2014570" cy="1164455"/>
          </a:xfrm>
          <a:prstGeom prst="hexagon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sách dấu đầu dòng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Bent Arrow 27"/>
          <p:cNvSpPr/>
          <p:nvPr/>
        </p:nvSpPr>
        <p:spPr>
          <a:xfrm rot="10800000" flipH="1">
            <a:off x="1044580" y="4040957"/>
            <a:ext cx="777601" cy="156342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A7B16484-4FE9-0483-657D-A083E4176443}"/>
              </a:ext>
            </a:extLst>
          </p:cNvPr>
          <p:cNvSpPr/>
          <p:nvPr/>
        </p:nvSpPr>
        <p:spPr>
          <a:xfrm>
            <a:off x="1822181" y="4822671"/>
            <a:ext cx="2014570" cy="1164455"/>
          </a:xfrm>
          <a:prstGeom prst="hexagon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sách có thứ tự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751" y="820687"/>
            <a:ext cx="2619680" cy="29549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751" y="3949573"/>
            <a:ext cx="2619680" cy="28955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8617" y="3949572"/>
            <a:ext cx="2643873" cy="28955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9812" y="900319"/>
            <a:ext cx="2772188" cy="3333212"/>
          </a:xfrm>
          <a:prstGeom prst="rect">
            <a:avLst/>
          </a:prstGeom>
        </p:spPr>
      </p:pic>
      <p:sp>
        <p:nvSpPr>
          <p:cNvPr id="35" name="U-Turn Arrow 34"/>
          <p:cNvSpPr/>
          <p:nvPr/>
        </p:nvSpPr>
        <p:spPr>
          <a:xfrm>
            <a:off x="7581418" y="88488"/>
            <a:ext cx="3321130" cy="804995"/>
          </a:xfrm>
          <a:prstGeom prst="uturnArrow">
            <a:avLst>
              <a:gd name="adj1" fmla="val 25000"/>
              <a:gd name="adj2" fmla="val 23168"/>
              <a:gd name="adj3" fmla="val 25000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Bent-Up Arrow 37"/>
          <p:cNvSpPr/>
          <p:nvPr/>
        </p:nvSpPr>
        <p:spPr>
          <a:xfrm>
            <a:off x="9232490" y="4233531"/>
            <a:ext cx="1917291" cy="1326613"/>
          </a:xfrm>
          <a:prstGeom prst="bentUpArrow">
            <a:avLst>
              <a:gd name="adj1" fmla="val 16106"/>
              <a:gd name="adj2" fmla="val 17776"/>
              <a:gd name="adj3" fmla="val 342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9" action="ppaction://hlinkfile"/>
          </p:cNvPr>
          <p:cNvSpPr/>
          <p:nvPr/>
        </p:nvSpPr>
        <p:spPr>
          <a:xfrm>
            <a:off x="11597833" y="6331352"/>
            <a:ext cx="441350" cy="317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hlinkClick r:id="rId10" action="ppaction://hlinkfile"/>
          </p:cNvPr>
          <p:cNvSpPr/>
          <p:nvPr/>
        </p:nvSpPr>
        <p:spPr>
          <a:xfrm>
            <a:off x="6352349" y="3755026"/>
            <a:ext cx="282940" cy="194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D413BB-B69B-391B-5848-47E9C599E3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0015" y="900320"/>
            <a:ext cx="2516176" cy="2854345"/>
          </a:xfrm>
          <a:prstGeom prst="rect">
            <a:avLst/>
          </a:prstGeom>
          <a:ln>
            <a:solidFill>
              <a:schemeClr val="tx1">
                <a:alpha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7588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20" grpId="0" animBg="1"/>
      <p:bldP spid="28" grpId="0" animBg="1"/>
      <p:bldP spid="29" grpId="0" animBg="1"/>
      <p:bldP spid="35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01E2ABC-EE61-600B-8110-CF28C5940003}"/>
              </a:ext>
            </a:extLst>
          </p:cNvPr>
          <p:cNvGrpSpPr/>
          <p:nvPr/>
        </p:nvGrpSpPr>
        <p:grpSpPr>
          <a:xfrm>
            <a:off x="259896" y="-119027"/>
            <a:ext cx="3798281" cy="1899141"/>
            <a:chOff x="259896" y="4258420"/>
            <a:chExt cx="3798281" cy="1899141"/>
          </a:xfrm>
        </p:grpSpPr>
        <p:pic>
          <p:nvPicPr>
            <p:cNvPr id="6" name="Picture 2" descr="Download Leaves Green Button Royalty-Free Vector Graphic - Pixabay">
              <a:extLst>
                <a:ext uri="{FF2B5EF4-FFF2-40B4-BE49-F238E27FC236}">
                  <a16:creationId xmlns:a16="http://schemas.microsoft.com/office/drawing/2014/main" id="{4426FBB3-8782-EB27-BB62-0B45FB8D7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96" y="4258420"/>
              <a:ext cx="3798281" cy="1899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9841B0-1DDD-B6D6-69C2-0FD09E7A7276}"/>
                </a:ext>
              </a:extLst>
            </p:cNvPr>
            <p:cNvSpPr txBox="1"/>
            <p:nvPr/>
          </p:nvSpPr>
          <p:spPr>
            <a:xfrm>
              <a:off x="1169410" y="4730937"/>
              <a:ext cx="26076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1. Danh </a:t>
              </a:r>
              <a:r>
                <a:rPr lang="en-US" sz="2800" b="1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b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dạng</a:t>
              </a:r>
              <a:r>
                <a:rPr lang="en-US" sz="2800" b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liệt</a:t>
              </a:r>
              <a:r>
                <a:rPr lang="en-US" sz="2800" b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kê</a:t>
              </a:r>
              <a:endParaRPr lang="vi-VN" sz="2800" b="1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43368D0-397B-001E-B4BE-838C6DECA0C9}"/>
              </a:ext>
            </a:extLst>
          </p:cNvPr>
          <p:cNvSpPr txBox="1"/>
          <p:nvPr/>
        </p:nvSpPr>
        <p:spPr>
          <a:xfrm>
            <a:off x="147484" y="2148432"/>
            <a:ext cx="11934424" cy="4699159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</a:t>
            </a:r>
            <a:r>
              <a:rPr kumimoji="0" lang="en-US" sz="2800" b="1" i="1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kumimoji="0" lang="en-US" sz="28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mềm soạn thảo văn bản cung cấp 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kiểu danh sách dạng liệt kê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danh sách 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 đầu dòng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danh sách 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thứ tự</a:t>
            </a: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đầu dòng và thứ tự trong danh sách dạng liệt kê được 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 động tạo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cập nhật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khi thêm hoặc bớt đoạn văn bản</a:t>
            </a: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- Danh sách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dạng liệt kê giúp trình bày văn bản 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rõ ràng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 có tính 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thẩm mĩ.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C4C749B-56C0-6582-03A9-E7AACCC81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07962"/>
            <a:ext cx="887225" cy="90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2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9309" y="2883698"/>
            <a:ext cx="91440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>
              <a:defRPr/>
            </a:pPr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B. Danh sách dạng liệt kê không tự động </a:t>
            </a:r>
          </a:p>
          <a:p>
            <a:pPr defTabSz="1217249">
              <a:defRPr/>
            </a:pPr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cập nhật khi thêm hoặc bớt đoạn văn.</a:t>
            </a:r>
            <a:endParaRPr lang="vi-VN" sz="2800" dirty="0">
              <a:solidFill>
                <a:prstClr val="white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9309" y="5471887"/>
            <a:ext cx="91440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D. Có thể sử dụng kết hợp danh sách dấu </a:t>
            </a:r>
          </a:p>
          <a:p>
            <a:pPr defTabSz="1217249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đầu dòng và danh sách có thứ tự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60" y="3149497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742481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399309" y="1525997"/>
            <a:ext cx="91440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514350" indent="-514350" defTabSz="1217249">
              <a:buAutoNum type="alphaUcPeriod"/>
            </a:pPr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Phần mềm soạn thảo văn bản cung cấp </a:t>
            </a:r>
          </a:p>
          <a:p>
            <a:pPr defTabSz="1217249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hai kiểu danh sách dạng liệt kê.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1798862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324465" y="299884"/>
            <a:ext cx="11518489" cy="615355"/>
          </a:xfrm>
          <a:prstGeom prst="rect">
            <a:avLst/>
          </a:prstGeom>
          <a:solidFill>
            <a:srgbClr val="03D028"/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49"/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</a:t>
            </a:r>
            <a:r>
              <a:rPr lang="en-US" sz="3200" b="1">
                <a:solidFill>
                  <a:prstClr val="white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3200" b="1">
                <a:solidFill>
                  <a:prstClr val="white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Em hãy chọn những phương án </a:t>
            </a:r>
            <a:r>
              <a:rPr lang="vi-VN" sz="3200" b="1">
                <a:solidFill>
                  <a:srgbClr val="FF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sai</a:t>
            </a:r>
            <a:r>
              <a:rPr lang="vi-VN" sz="3200" b="1">
                <a:solidFill>
                  <a:prstClr val="white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trong các phương án sau:</a:t>
            </a:r>
            <a:endParaRPr lang="en-US" sz="3200" b="1">
              <a:solidFill>
                <a:prstClr val="white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D09D45-33B0-B3BE-1131-A824CCF95D55}"/>
              </a:ext>
            </a:extLst>
          </p:cNvPr>
          <p:cNvSpPr/>
          <p:nvPr/>
        </p:nvSpPr>
        <p:spPr>
          <a:xfrm>
            <a:off x="1399309" y="4198037"/>
            <a:ext cx="91440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>
              <a:defRPr/>
            </a:pPr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C. Chỉ có thể sử dụng một kiểu danh sách </a:t>
            </a:r>
          </a:p>
          <a:p>
            <a:pPr defTabSz="1217249">
              <a:defRPr/>
            </a:pPr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dạng liệt kê cho một văn bản</a:t>
            </a:r>
            <a:endParaRPr lang="vi-VN" sz="2800" dirty="0">
              <a:solidFill>
                <a:prstClr val="white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430F4-6DED-85E4-3EC1-7C45CE41CE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60" y="4463836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6366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99884"/>
            <a:ext cx="12191999" cy="1554074"/>
          </a:xfrm>
          <a:prstGeom prst="rect">
            <a:avLst/>
          </a:prstGeom>
          <a:solidFill>
            <a:srgbClr val="03D028"/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49"/>
            <a:r>
              <a:rPr lang="en-US" sz="3100" b="1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2. Với danh sách có thứ tự ở Hình 8a.4a, nếu em đặt con trỏ soạn thảo ở cuối dòng thứ hai rồi nhấn phím </a:t>
            </a:r>
            <a:r>
              <a:rPr lang="en-US" sz="3100" b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Enter</a:t>
            </a:r>
            <a:r>
              <a:rPr lang="en-US" sz="3100" b="1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để thêm một đoạn văn bản mới thì em sẽ thu được kết quả như ở Hình 8a.4b hay Hình 8a.4c?</a:t>
            </a:r>
            <a:endParaRPr lang="en-US" sz="3100" b="1">
              <a:solidFill>
                <a:prstClr val="white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55" y="2097957"/>
            <a:ext cx="11683487" cy="38308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5C0BF6-A324-397D-A148-64739F70BEE4}"/>
              </a:ext>
            </a:extLst>
          </p:cNvPr>
          <p:cNvSpPr txBox="1"/>
          <p:nvPr/>
        </p:nvSpPr>
        <p:spPr>
          <a:xfrm>
            <a:off x="4108451" y="6172851"/>
            <a:ext cx="435855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Hình 8a.4. Danh sách có thứ tự</a:t>
            </a:r>
            <a:endParaRPr lang="vi-VN" sz="2400" b="1">
              <a:solidFill>
                <a:prstClr val="black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hlinkClick r:id="rId5" action="ppaction://hlinkfile"/>
          </p:cNvPr>
          <p:cNvSpPr/>
          <p:nvPr/>
        </p:nvSpPr>
        <p:spPr>
          <a:xfrm>
            <a:off x="11412638" y="6403683"/>
            <a:ext cx="525104" cy="355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2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66800" y="2057400"/>
            <a:ext cx="10058400" cy="2819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</a:p>
          <a:p>
            <a:pPr algn="ctr">
              <a:lnSpc>
                <a:spcPct val="20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“VÒNG </a:t>
            </a:r>
            <a:r>
              <a:rPr lang="en-US" sz="4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MAY MẮN”</a:t>
            </a:r>
            <a:endParaRPr lang="en-US" sz="4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01135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0 L -1.8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0770" y="204580"/>
            <a:ext cx="1800401" cy="1012726"/>
          </a:xfrm>
          <a:prstGeom prst="rect">
            <a:avLst/>
          </a:prstGeom>
          <a:solidFill>
            <a:srgbClr val="FFFF67"/>
          </a:solidFill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5C0BF6-A324-397D-A148-64739F70BEE4}"/>
              </a:ext>
            </a:extLst>
          </p:cNvPr>
          <p:cNvSpPr txBox="1"/>
          <p:nvPr/>
        </p:nvSpPr>
        <p:spPr>
          <a:xfrm>
            <a:off x="486697" y="4652208"/>
            <a:ext cx="11705303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1)</a:t>
            </a:r>
            <a:r>
              <a:rPr lang="vi-VN" sz="2200" b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vi-VN" sz="2200" b="1" dirty="0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Tờ rơi ở hình 8a.5 gồm những thông tin dạng nào?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2)</a:t>
            </a:r>
            <a:r>
              <a:rPr lang="vi-VN" sz="2200" b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vi-VN" sz="2200" b="1" dirty="0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Tờ rơi ở hình 8a.6 gồm những thông tin dạng nào?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3)</a:t>
            </a:r>
            <a:r>
              <a:rPr lang="vi-VN" sz="2200" b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vi-VN" sz="2200" b="1" dirty="0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Em ấn tượng với tờ rơi nào hơn?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4)</a:t>
            </a:r>
            <a:r>
              <a:rPr lang="vi-VN" sz="2200" b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vi-VN" sz="2200" b="1" dirty="0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Dùng phần mềm soạn thảo văn bản có tạo ra sản phẩm như ở hình 8a.6 được không?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1E2ABC-EE61-600B-8110-CF28C5940003}"/>
              </a:ext>
            </a:extLst>
          </p:cNvPr>
          <p:cNvGrpSpPr/>
          <p:nvPr/>
        </p:nvGrpSpPr>
        <p:grpSpPr>
          <a:xfrm>
            <a:off x="0" y="-365374"/>
            <a:ext cx="5847907" cy="1864813"/>
            <a:chOff x="259896" y="4242593"/>
            <a:chExt cx="3798281" cy="1899141"/>
          </a:xfrm>
        </p:grpSpPr>
        <p:pic>
          <p:nvPicPr>
            <p:cNvPr id="6" name="Picture 2" descr="Download Leaves Green Button Royalty-Free Vector Graphic - Pixabay">
              <a:extLst>
                <a:ext uri="{FF2B5EF4-FFF2-40B4-BE49-F238E27FC236}">
                  <a16:creationId xmlns:a16="http://schemas.microsoft.com/office/drawing/2014/main" id="{4426FBB3-8782-EB27-BB62-0B45FB8D7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96" y="4242593"/>
              <a:ext cx="3798281" cy="1899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9841B0-1DDD-B6D6-69C2-0FD09E7A7276}"/>
                </a:ext>
              </a:extLst>
            </p:cNvPr>
            <p:cNvSpPr txBox="1"/>
            <p:nvPr/>
          </p:nvSpPr>
          <p:spPr>
            <a:xfrm>
              <a:off x="1169410" y="4730937"/>
              <a:ext cx="2607681" cy="928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2. Làm việc với hình ảnh minh họa và vẽ hình đồ họa</a:t>
              </a:r>
              <a:endParaRPr lang="vi-VN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6148914-D05F-A60E-868A-41E68B777E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8807"/>
          <a:stretch/>
        </p:blipFill>
        <p:spPr>
          <a:xfrm>
            <a:off x="3501660" y="1499439"/>
            <a:ext cx="3600161" cy="3152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318E92-00EB-9F67-F068-619DB8FA69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505" r="302"/>
          <a:stretch/>
        </p:blipFill>
        <p:spPr>
          <a:xfrm>
            <a:off x="7933065" y="1499439"/>
            <a:ext cx="3600161" cy="3152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5183AC55-9703-81B5-9AB9-6C38C0E467EB}"/>
              </a:ext>
            </a:extLst>
          </p:cNvPr>
          <p:cNvSpPr/>
          <p:nvPr/>
        </p:nvSpPr>
        <p:spPr>
          <a:xfrm>
            <a:off x="8784738" y="196423"/>
            <a:ext cx="3176203" cy="1161949"/>
          </a:xfrm>
          <a:prstGeom prst="homePlate">
            <a:avLst/>
          </a:prstGeom>
          <a:solidFill>
            <a:srgbClr val="FFFF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BẮT ĐẦU</a:t>
            </a:r>
            <a:endParaRPr lang="vi-VN" sz="4400" b="1">
              <a:solidFill>
                <a:schemeClr val="tx1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Xem KQ">
            <a:extLst>
              <a:ext uri="{FF2B5EF4-FFF2-40B4-BE49-F238E27FC236}">
                <a16:creationId xmlns:a16="http://schemas.microsoft.com/office/drawing/2014/main" id="{E1DE4A40-2D92-4511-FF6C-0A1F9AB09003}"/>
              </a:ext>
            </a:extLst>
          </p:cNvPr>
          <p:cNvGrpSpPr/>
          <p:nvPr/>
        </p:nvGrpSpPr>
        <p:grpSpPr>
          <a:xfrm>
            <a:off x="6290351" y="-49392"/>
            <a:ext cx="1278588" cy="1278588"/>
            <a:chOff x="2023019" y="4382775"/>
            <a:chExt cx="1278588" cy="1278588"/>
          </a:xfrm>
        </p:grpSpPr>
        <p:pic>
          <p:nvPicPr>
            <p:cNvPr id="22" name="Picture 2" descr="Note Cartoon Vector Art PNG Images | Free Download On Pngtree">
              <a:extLst>
                <a:ext uri="{FF2B5EF4-FFF2-40B4-BE49-F238E27FC236}">
                  <a16:creationId xmlns:a16="http://schemas.microsoft.com/office/drawing/2014/main" id="{249A0C15-DF1A-F4AD-28F9-706A7EE0A4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019" y="4382775"/>
              <a:ext cx="1278588" cy="1278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0B6A95A-2C63-BBE6-ECF8-F651842E1CE0}"/>
                </a:ext>
              </a:extLst>
            </p:cNvPr>
            <p:cNvSpPr txBox="1"/>
            <p:nvPr/>
          </p:nvSpPr>
          <p:spPr>
            <a:xfrm>
              <a:off x="2023019" y="4760459"/>
              <a:ext cx="12626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XEM </a:t>
              </a:r>
            </a:p>
            <a:p>
              <a:pPr algn="ctr"/>
              <a:r>
                <a:rPr lang="en-US" sz="1400" b="1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KẾT QUẢ</a:t>
              </a:r>
              <a:endParaRPr lang="vi-VN" sz="1400" b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2F043A2-8862-6401-565F-B0639E0E33C8}"/>
              </a:ext>
            </a:extLst>
          </p:cNvPr>
          <p:cNvGrpSpPr/>
          <p:nvPr/>
        </p:nvGrpSpPr>
        <p:grpSpPr>
          <a:xfrm>
            <a:off x="58202" y="1726930"/>
            <a:ext cx="3289682" cy="2312695"/>
            <a:chOff x="8111612" y="1250254"/>
            <a:chExt cx="3087329" cy="2618882"/>
          </a:xfrm>
          <a:noFill/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15B1DC0-61ED-7A35-3C99-644A62408F52}"/>
                </a:ext>
              </a:extLst>
            </p:cNvPr>
            <p:cNvSpPr/>
            <p:nvPr/>
          </p:nvSpPr>
          <p:spPr>
            <a:xfrm>
              <a:off x="8111612" y="1250254"/>
              <a:ext cx="3087329" cy="2618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AB113496-643C-0F4E-FBEA-413FAB6C44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97653" y="1442504"/>
              <a:ext cx="1926048" cy="1636416"/>
            </a:xfrm>
            <a:prstGeom prst="rect">
              <a:avLst/>
            </a:prstGeom>
            <a:grpFill/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91B3ACA-0C07-5CE5-6B2A-28A7EDD5469B}"/>
                </a:ext>
              </a:extLst>
            </p:cNvPr>
            <p:cNvSpPr txBox="1"/>
            <p:nvPr/>
          </p:nvSpPr>
          <p:spPr>
            <a:xfrm>
              <a:off x="8300900" y="3271171"/>
              <a:ext cx="2759628" cy="4879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HOẠT ĐỘNG NHÓM</a:t>
              </a:r>
              <a:endParaRPr lang="vi-VN" sz="2200" b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4E7E054-0651-48E0-A5F9-CA3CA2A184CE}"/>
              </a:ext>
            </a:extLst>
          </p:cNvPr>
          <p:cNvSpPr txBox="1"/>
          <p:nvPr/>
        </p:nvSpPr>
        <p:spPr>
          <a:xfrm>
            <a:off x="804013" y="4658965"/>
            <a:ext cx="11387987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1)</a:t>
            </a: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Tờ rơi ở hình 8a.5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có</a:t>
            </a: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</a:t>
            </a: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hông tin dạng văn bản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2)</a:t>
            </a: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Tờ rơi ở hình 8a.6 gồm 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</a:t>
            </a: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hông tin dạng văn bản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dạng</a:t>
            </a: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hình ảnh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3)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Tờ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rơi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ở hình8 a.6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minh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hoạ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ấn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  <a:endParaRPr lang="vi-VN" sz="2200" dirty="0">
              <a:solidFill>
                <a:prstClr val="black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4)</a:t>
            </a: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Dùng phần mềm soạn thảo văn bản có thể tạo ra sản phẩm như ở hình 8a.6.</a:t>
            </a:r>
          </a:p>
        </p:txBody>
      </p:sp>
    </p:spTree>
    <p:extLst>
      <p:ext uri="{BB962C8B-B14F-4D97-AF65-F5344CB8AC3E}">
        <p14:creationId xmlns:p14="http://schemas.microsoft.com/office/powerpoint/2010/main" val="302488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/>
      <p:bldP spid="12" grpId="1"/>
      <p:bldP spid="20" grpId="0" animBg="1"/>
      <p:bldP spid="20" grpId="1" animBg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01E2ABC-EE61-600B-8110-CF28C5940003}"/>
              </a:ext>
            </a:extLst>
          </p:cNvPr>
          <p:cNvGrpSpPr/>
          <p:nvPr/>
        </p:nvGrpSpPr>
        <p:grpSpPr>
          <a:xfrm>
            <a:off x="0" y="-365373"/>
            <a:ext cx="5847907" cy="1515748"/>
            <a:chOff x="259896" y="4242593"/>
            <a:chExt cx="3798281" cy="1899141"/>
          </a:xfrm>
        </p:grpSpPr>
        <p:pic>
          <p:nvPicPr>
            <p:cNvPr id="6" name="Picture 2" descr="Download Leaves Green Button Royalty-Free Vector Graphic - Pixabay">
              <a:extLst>
                <a:ext uri="{FF2B5EF4-FFF2-40B4-BE49-F238E27FC236}">
                  <a16:creationId xmlns:a16="http://schemas.microsoft.com/office/drawing/2014/main" id="{4426FBB3-8782-EB27-BB62-0B45FB8D7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96" y="4242593"/>
              <a:ext cx="3798281" cy="1899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9841B0-1DDD-B6D6-69C2-0FD09E7A7276}"/>
                </a:ext>
              </a:extLst>
            </p:cNvPr>
            <p:cNvSpPr txBox="1"/>
            <p:nvPr/>
          </p:nvSpPr>
          <p:spPr>
            <a:xfrm>
              <a:off x="1169410" y="4730937"/>
              <a:ext cx="2607681" cy="928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2. Làm việc với hình ảnh minh họa và vẽ hình đồ họa</a:t>
              </a:r>
              <a:endParaRPr lang="vi-VN" sz="2400" b="1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55" y="3212464"/>
            <a:ext cx="2504321" cy="1328585"/>
          </a:xfrm>
          <a:prstGeom prst="rect">
            <a:avLst/>
          </a:prstGeom>
        </p:spPr>
      </p:pic>
      <p:sp>
        <p:nvSpPr>
          <p:cNvPr id="3" name="Bent Arrow 2"/>
          <p:cNvSpPr/>
          <p:nvPr/>
        </p:nvSpPr>
        <p:spPr>
          <a:xfrm rot="10800000" flipH="1">
            <a:off x="2040188" y="4530220"/>
            <a:ext cx="605226" cy="171081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Bent Arrow 28"/>
          <p:cNvSpPr/>
          <p:nvPr/>
        </p:nvSpPr>
        <p:spPr>
          <a:xfrm>
            <a:off x="2040188" y="1629236"/>
            <a:ext cx="619432" cy="159405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9620" y="1244681"/>
            <a:ext cx="1908933" cy="932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9620" y="5545393"/>
            <a:ext cx="2118857" cy="1002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8477" y="1241433"/>
            <a:ext cx="3734836" cy="9353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748" y="5545393"/>
            <a:ext cx="3715057" cy="1002891"/>
          </a:xfrm>
          <a:prstGeom prst="rect">
            <a:avLst/>
          </a:prstGeom>
        </p:spPr>
      </p:pic>
      <p:sp>
        <p:nvSpPr>
          <p:cNvPr id="12" name="Rectangle 11">
            <a:hlinkClick r:id="rId10" action="ppaction://hlinkfile"/>
          </p:cNvPr>
          <p:cNvSpPr/>
          <p:nvPr/>
        </p:nvSpPr>
        <p:spPr>
          <a:xfrm>
            <a:off x="11050292" y="6241033"/>
            <a:ext cx="836908" cy="320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ocess 13"/>
          <p:cNvSpPr/>
          <p:nvPr/>
        </p:nvSpPr>
        <p:spPr>
          <a:xfrm>
            <a:off x="9020014" y="3165846"/>
            <a:ext cx="2867186" cy="1328585"/>
          </a:xfrm>
          <a:prstGeom prst="flowChartProcess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Tạo được các sản phẩm có tính thẩm mĩ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ent-Up Arrow 15"/>
          <p:cNvSpPr/>
          <p:nvPr/>
        </p:nvSpPr>
        <p:spPr>
          <a:xfrm>
            <a:off x="8627805" y="4494431"/>
            <a:ext cx="2252005" cy="1746602"/>
          </a:xfrm>
          <a:prstGeom prst="bentUpArrow">
            <a:avLst>
              <a:gd name="adj1" fmla="val 9028"/>
              <a:gd name="adj2" fmla="val 9028"/>
              <a:gd name="adj3" fmla="val 143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Bent-Up Arrow 17"/>
          <p:cNvSpPr/>
          <p:nvPr/>
        </p:nvSpPr>
        <p:spPr>
          <a:xfrm flipV="1">
            <a:off x="8513313" y="1792594"/>
            <a:ext cx="2252005" cy="1358363"/>
          </a:xfrm>
          <a:prstGeom prst="bentUpArrow">
            <a:avLst>
              <a:gd name="adj1" fmla="val 10803"/>
              <a:gd name="adj2" fmla="val 12577"/>
              <a:gd name="adj3" fmla="val 161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5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14" grpId="0" animBg="1"/>
      <p:bldP spid="16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01E2ABC-EE61-600B-8110-CF28C5940003}"/>
              </a:ext>
            </a:extLst>
          </p:cNvPr>
          <p:cNvGrpSpPr/>
          <p:nvPr/>
        </p:nvGrpSpPr>
        <p:grpSpPr>
          <a:xfrm>
            <a:off x="259896" y="-276887"/>
            <a:ext cx="5757446" cy="1751723"/>
            <a:chOff x="259896" y="4338527"/>
            <a:chExt cx="3798281" cy="1899141"/>
          </a:xfrm>
        </p:grpSpPr>
        <p:pic>
          <p:nvPicPr>
            <p:cNvPr id="6" name="Picture 2" descr="Download Leaves Green Button Royalty-Free Vector Graphic - Pixabay">
              <a:extLst>
                <a:ext uri="{FF2B5EF4-FFF2-40B4-BE49-F238E27FC236}">
                  <a16:creationId xmlns:a16="http://schemas.microsoft.com/office/drawing/2014/main" id="{4426FBB3-8782-EB27-BB62-0B45FB8D7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96" y="4338527"/>
              <a:ext cx="3798281" cy="1899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9841B0-1DDD-B6D6-69C2-0FD09E7A7276}"/>
                </a:ext>
              </a:extLst>
            </p:cNvPr>
            <p:cNvSpPr txBox="1"/>
            <p:nvPr/>
          </p:nvSpPr>
          <p:spPr>
            <a:xfrm>
              <a:off x="1169410" y="4730937"/>
              <a:ext cx="2607681" cy="150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2. Làm việc với hình ảnh minh họa và vẽ hình đồ họa</a:t>
              </a:r>
              <a:endParaRPr lang="vi-VN" sz="28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43368D0-397B-001E-B4BE-838C6DECA0C9}"/>
              </a:ext>
            </a:extLst>
          </p:cNvPr>
          <p:cNvSpPr txBox="1"/>
          <p:nvPr/>
        </p:nvSpPr>
        <p:spPr>
          <a:xfrm>
            <a:off x="443612" y="2059944"/>
            <a:ext cx="11454580" cy="3268980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</a:t>
            </a:r>
            <a:r>
              <a:rPr kumimoji="0" lang="en-US" sz="2800" b="1" i="1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kumimoji="0" lang="en-US" sz="28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mềm soạn thảo văn bản cung cấp nhiều công cụ nâng cao để làm việc với hình ảnh và hình đồ hoạ</a:t>
            </a: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dụng các chức năng nâng cao em có thể tạo được các sản phẩm có tính thẩm mĩ phục vụ nhu cầu thực tế</a:t>
            </a: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C4C749B-56C0-6582-03A9-E7AACCC81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07962"/>
            <a:ext cx="887225" cy="90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7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99309" y="2851363"/>
            <a:ext cx="91440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B. Có thể vẽ hình đồ họa trong phần mềm </a:t>
            </a:r>
          </a:p>
          <a:p>
            <a:pPr defTabSz="1217249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soạn thảo văn bản.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3091165"/>
            <a:ext cx="807556" cy="7783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399309" y="1525997"/>
            <a:ext cx="91440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514350" indent="-514350" defTabSz="1217249">
              <a:buAutoNum type="alphaUcPeriod"/>
            </a:pPr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Có thể chèn hình ảnh vào văn bản để minh</a:t>
            </a:r>
          </a:p>
          <a:p>
            <a:pPr defTabSz="1217249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họa cho nội dung.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1798862"/>
            <a:ext cx="807556" cy="7783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757692" y="152400"/>
            <a:ext cx="10904656" cy="615355"/>
          </a:xfrm>
          <a:prstGeom prst="rect">
            <a:avLst/>
          </a:prstGeom>
          <a:solidFill>
            <a:srgbClr val="03D028"/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49"/>
            <a:r>
              <a:rPr lang="vi-VN" sz="3200" b="1">
                <a:solidFill>
                  <a:prstClr val="white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Em hãy chọn những phương án </a:t>
            </a:r>
            <a:r>
              <a:rPr lang="vi-VN" sz="3200" b="1">
                <a:solidFill>
                  <a:srgbClr val="FF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sai</a:t>
            </a:r>
            <a:r>
              <a:rPr lang="vi-VN" sz="3200" b="1">
                <a:solidFill>
                  <a:prstClr val="white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trong các phương án sau:</a:t>
            </a:r>
            <a:endParaRPr lang="en-US" sz="3200" b="1">
              <a:solidFill>
                <a:prstClr val="white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D09D45-33B0-B3BE-1131-A824CCF95D55}"/>
              </a:ext>
            </a:extLst>
          </p:cNvPr>
          <p:cNvSpPr/>
          <p:nvPr/>
        </p:nvSpPr>
        <p:spPr>
          <a:xfrm>
            <a:off x="1399309" y="5448261"/>
            <a:ext cx="91440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>
              <a:defRPr/>
            </a:pPr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D. Không thể vẽ hình đồ họa trong phần</a:t>
            </a:r>
          </a:p>
          <a:p>
            <a:pPr defTabSz="1217249">
              <a:defRPr/>
            </a:pPr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mềm soạn thảo văn bản</a:t>
            </a:r>
            <a:endParaRPr lang="vi-VN" sz="2800" dirty="0">
              <a:solidFill>
                <a:prstClr val="white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430F4-6DED-85E4-3EC1-7C45CE41CE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60" y="5625406"/>
            <a:ext cx="798097" cy="782741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72E551B-5910-EB01-B57F-B3184B91EAC9}"/>
              </a:ext>
            </a:extLst>
          </p:cNvPr>
          <p:cNvSpPr/>
          <p:nvPr/>
        </p:nvSpPr>
        <p:spPr>
          <a:xfrm>
            <a:off x="1399309" y="4149812"/>
            <a:ext cx="91440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C. Có thể 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chèn thêm, xoá bỏ, thay đổi kích thước 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defTabSz="1217249"/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của hình ảnh và hình đồ họa trong văn bản.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80BA35-64C7-8C30-B8A0-03B50F6810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336471"/>
            <a:ext cx="807556" cy="77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44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2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3657600" y="2438400"/>
            <a:ext cx="7543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0" b="1">
                <a:solidFill>
                  <a:srgbClr val="C00000"/>
                </a:solidFill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9199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616ED-0D97-C8E6-08A4-3071FB441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3965" cy="6858000"/>
          </a:xfrm>
          <a:prstGeom prst="rect">
            <a:avLst/>
          </a:prstGeom>
        </p:spPr>
      </p:pic>
      <p:pic>
        <p:nvPicPr>
          <p:cNvPr id="1026" name="Picture 2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72549"/>
            <a:ext cx="4876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2800" y="279400"/>
            <a:ext cx="325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48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endParaRPr lang="en-US" sz="48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48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48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1" y="5538525"/>
            <a:ext cx="2686049" cy="11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070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D71FE-C1C0-057F-06FF-3D5679629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15" y="0"/>
            <a:ext cx="12266917" cy="6950399"/>
          </a:xfrm>
          <a:prstGeom prst="rect">
            <a:avLst/>
          </a:prstGeom>
        </p:spPr>
      </p:pic>
      <p:pic>
        <p:nvPicPr>
          <p:cNvPr id="74" name="Picture 3" descr="C:\Users\ADMIN\Desktop\Picture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4" y="999610"/>
            <a:ext cx="2147215" cy="161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5" descr="Hình ảnh có liên qua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10376490" y="21922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5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6617290" y="21922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5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3162890" y="21922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ADMIN\Desktop\Picture3a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6" y="2413000"/>
            <a:ext cx="1885425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Hình ảnh có li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10376490" y="35130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Hình ảnh có liên qua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6617290" y="35130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Hình ảnh có liên qua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3162890" y="35130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ADMIN\Desktop\Picture6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5400"/>
            <a:ext cx="2673349" cy="150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Hình ảnh có liên quan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10376490" y="48338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Hình ảnh có liên qua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6593162" y="48338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Hình ảnh có liên quan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3162890" y="48338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1" descr="C:\Users\ADMIN\Desktop\Picture7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59401"/>
            <a:ext cx="2433375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 descr="Hình ảnh có liên quan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10376490" y="61546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5" descr="Hình ảnh có liên quan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6617290" y="61546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5" descr="Hình ảnh có liên quan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3162890" y="61546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828267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265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67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1808719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717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9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01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8393E-6 L 0.18802 -0.0006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2 L 0.46302 -0.000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00062 L 0.85469 -0.000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-4.13506E-6 L 0.45243 -4.13506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3 4.44444E-6 L 0.82743 4.44444E-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55103E-6 L 0.16545 0.0089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894 L 0.44045 0.0089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5 0.00895 L 0.81545 0.0089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53562E-6 L 0.14184 -0.0027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4 -0.00277 L 0.44184 -0.0027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84 -0.00277 L 0.80017 -0.0027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41" grpId="0"/>
      <p:bldP spid="41" grpId="1"/>
      <p:bldP spid="44" grpId="0"/>
      <p:bldP spid="44" grpId="1"/>
      <p:bldP spid="47" grpId="0"/>
      <p:bldP spid="4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4A59A6-FACA-2313-8EFF-71BF17204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552"/>
            <a:ext cx="12292315" cy="6952747"/>
          </a:xfrm>
          <a:prstGeom prst="rect">
            <a:avLst/>
          </a:prstGeom>
        </p:spPr>
      </p:pic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58493"/>
            <a:ext cx="9931078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980" y="1731737"/>
            <a:ext cx="8808334" cy="514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799248"/>
            <a:ext cx="5588000" cy="253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8680CD-5FC4-7CCD-F85E-F607AD7B56B0}"/>
              </a:ext>
            </a:extLst>
          </p:cNvPr>
          <p:cNvSpPr txBox="1"/>
          <p:nvPr/>
        </p:nvSpPr>
        <p:spPr>
          <a:xfrm>
            <a:off x="3913526" y="2136561"/>
            <a:ext cx="7893934" cy="4396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chọn phương án đúng.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50000"/>
              </a:lnSpc>
              <a:buAutoNum type="alphaUcPeriod"/>
              <a:defRPr/>
            </a:pP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>
              <a:lnSpc>
                <a:spcPct val="150000"/>
              </a:lnSpc>
              <a:buAutoNum type="alphaUcPeriod"/>
              <a:defRPr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Danh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AutoNum type="alphaUcPeriod"/>
              <a:defRPr/>
            </a:pP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50000"/>
              </a:lnSpc>
              <a:buFontTx/>
              <a:buAutoNum type="alphaUcPeriod"/>
              <a:defRPr/>
            </a:pP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644E9F-416F-62A0-49E2-E8BD888BB937}"/>
              </a:ext>
            </a:extLst>
          </p:cNvPr>
          <p:cNvSpPr txBox="1"/>
          <p:nvPr/>
        </p:nvSpPr>
        <p:spPr>
          <a:xfrm>
            <a:off x="5205886" y="240146"/>
            <a:ext cx="3683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 </a:t>
            </a:r>
          </a:p>
        </p:txBody>
      </p:sp>
    </p:spTree>
    <p:extLst>
      <p:ext uri="{BB962C8B-B14F-4D97-AF65-F5344CB8AC3E}">
        <p14:creationId xmlns:p14="http://schemas.microsoft.com/office/powerpoint/2010/main" val="185985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072F89-650A-9430-816E-707B3DE15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552"/>
            <a:ext cx="12292315" cy="6952747"/>
          </a:xfrm>
          <a:prstGeom prst="rect">
            <a:avLst/>
          </a:prstGeom>
        </p:spPr>
      </p:pic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493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A92642-BF16-102C-4D60-1EE2B2857D4F}"/>
              </a:ext>
            </a:extLst>
          </p:cNvPr>
          <p:cNvSpPr txBox="1"/>
          <p:nvPr/>
        </p:nvSpPr>
        <p:spPr>
          <a:xfrm>
            <a:off x="4581394" y="3664417"/>
            <a:ext cx="58740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914400" indent="-914400">
              <a:buAutoNum type="alphaUcPeriod"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marL="914400" indent="-914400">
              <a:buAutoNum type="alphaUcPeriod"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914400" indent="-914400">
              <a:buAutoNum type="alphaUcPeriod"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914400" indent="-914400">
              <a:buAutoNum type="alphaUcPeriod"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990DD-7567-FA51-3887-8F12FB820D72}"/>
              </a:ext>
            </a:extLst>
          </p:cNvPr>
          <p:cNvSpPr txBox="1"/>
          <p:nvPr/>
        </p:nvSpPr>
        <p:spPr>
          <a:xfrm>
            <a:off x="5968151" y="1071143"/>
            <a:ext cx="3683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 </a:t>
            </a:r>
          </a:p>
        </p:txBody>
      </p:sp>
    </p:spTree>
    <p:extLst>
      <p:ext uri="{BB962C8B-B14F-4D97-AF65-F5344CB8AC3E}">
        <p14:creationId xmlns:p14="http://schemas.microsoft.com/office/powerpoint/2010/main" val="339878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E2FE94-E26F-C809-A79B-84CE25A56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552"/>
            <a:ext cx="12292315" cy="6952747"/>
          </a:xfrm>
          <a:prstGeom prst="rect">
            <a:avLst/>
          </a:prstGeom>
        </p:spPr>
      </p:pic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57595"/>
            <a:ext cx="8246911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1" y="1640000"/>
            <a:ext cx="9771890" cy="524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52" y="-799249"/>
            <a:ext cx="5149448" cy="27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6031AF-3E85-B702-3CBC-ABAA6D38AE00}"/>
              </a:ext>
            </a:extLst>
          </p:cNvPr>
          <p:cNvSpPr txBox="1"/>
          <p:nvPr/>
        </p:nvSpPr>
        <p:spPr>
          <a:xfrm>
            <a:off x="2916213" y="2091888"/>
            <a:ext cx="8977248" cy="412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chọn phương án sai trong các phương án sau: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thể chèn thêm,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bỏ, thay đổi kích thước của hình ảnh và hình đồ họa trong văn bản.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E9A52-B39A-C8A0-8F6C-B58420F24BC0}"/>
              </a:ext>
            </a:extLst>
          </p:cNvPr>
          <p:cNvSpPr txBox="1"/>
          <p:nvPr/>
        </p:nvSpPr>
        <p:spPr>
          <a:xfrm>
            <a:off x="5562912" y="395429"/>
            <a:ext cx="3683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 </a:t>
            </a:r>
          </a:p>
        </p:txBody>
      </p:sp>
    </p:spTree>
    <p:extLst>
      <p:ext uri="{BB962C8B-B14F-4D97-AF65-F5344CB8AC3E}">
        <p14:creationId xmlns:p14="http://schemas.microsoft.com/office/powerpoint/2010/main" val="399823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1" y="478508"/>
            <a:ext cx="5042126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04899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 </a:t>
              </a:r>
              <a:r>
                <a:rPr lang="en-GB" sz="2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endParaRPr lang="vi-VN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256099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Viên</a:t>
              </a: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phấn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84167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0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30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30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3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25090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 </a:t>
              </a:r>
              <a:r>
                <a:rPr lang="en-GB" sz="2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endParaRPr lang="vi-VN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489195" y="3405422"/>
              <a:ext cx="2394102" cy="890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2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Bắt</a:t>
              </a:r>
              <a:r>
                <a:rPr lang="en-US" sz="2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2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2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2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2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bên</a:t>
              </a:r>
              <a:r>
                <a:rPr lang="en-US" sz="2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2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cạnh</a:t>
              </a:r>
              <a:r>
                <a:rPr lang="en-US" sz="2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vi-VN" sz="2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87763" y="4471086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en-US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pháo</a:t>
              </a:r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35778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</a:t>
              </a: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may </a:t>
              </a: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mắn</a:t>
              </a: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!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91789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 </a:t>
              </a:r>
              <a:r>
                <a:rPr lang="en-GB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endParaRPr lang="vi-VN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0150743" y="5125035"/>
            <a:ext cx="1586006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050105" y="26878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2617426" y="26878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9" action="ppaction://hlinksldjump"/>
          </p:cNvPr>
          <p:cNvSpPr/>
          <p:nvPr/>
        </p:nvSpPr>
        <p:spPr>
          <a:xfrm>
            <a:off x="4074114" y="26878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455722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045" y="168168"/>
            <a:ext cx="1500768" cy="2033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" name="Right Arrow 5">
            <a:hlinkClick r:id="rId14" action="ppaction://hlinksldjump"/>
          </p:cNvPr>
          <p:cNvSpPr/>
          <p:nvPr/>
        </p:nvSpPr>
        <p:spPr>
          <a:xfrm>
            <a:off x="10625262" y="6292522"/>
            <a:ext cx="1030355" cy="4289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</a:rPr>
              <a:t>Bài mới</a:t>
            </a:r>
          </a:p>
        </p:txBody>
      </p:sp>
      <p:sp>
        <p:nvSpPr>
          <p:cNvPr id="62" name="Rounded Rectangle 61">
            <a:hlinkClick r:id="rId15" action="ppaction://hlinksldjump"/>
          </p:cNvPr>
          <p:cNvSpPr/>
          <p:nvPr/>
        </p:nvSpPr>
        <p:spPr>
          <a:xfrm>
            <a:off x="4159853" y="421579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Rounded Rectangle 62">
            <a:hlinkClick r:id="rId16" action="ppaction://hlinksldjump"/>
          </p:cNvPr>
          <p:cNvSpPr/>
          <p:nvPr/>
        </p:nvSpPr>
        <p:spPr>
          <a:xfrm>
            <a:off x="2687239" y="421579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Rounded Rectangle 63">
            <a:hlinkClick r:id="rId17" action="ppaction://hlinksldjump"/>
          </p:cNvPr>
          <p:cNvSpPr/>
          <p:nvPr/>
        </p:nvSpPr>
        <p:spPr>
          <a:xfrm>
            <a:off x="1050105" y="422442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9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4EF4CF-49E0-4291-4EAC-8F8C5EC38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552"/>
            <a:ext cx="12292315" cy="6952747"/>
          </a:xfrm>
          <a:prstGeom prst="rect">
            <a:avLst/>
          </a:prstGeom>
        </p:spPr>
      </p:pic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493"/>
            <a:ext cx="9120852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818" y="2104182"/>
            <a:ext cx="8368496" cy="47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8"/>
            <a:ext cx="4368800" cy="295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B1131C-1CC1-EF87-F1C8-513C3801E71F}"/>
              </a:ext>
            </a:extLst>
          </p:cNvPr>
          <p:cNvSpPr txBox="1"/>
          <p:nvPr/>
        </p:nvSpPr>
        <p:spPr>
          <a:xfrm>
            <a:off x="4404167" y="2705096"/>
            <a:ext cx="74077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A.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Danh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250A1-D54E-2C17-245A-36AAB71D8390}"/>
              </a:ext>
            </a:extLst>
          </p:cNvPr>
          <p:cNvSpPr txBox="1"/>
          <p:nvPr/>
        </p:nvSpPr>
        <p:spPr>
          <a:xfrm>
            <a:off x="6018689" y="543489"/>
            <a:ext cx="3683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</a:t>
            </a:r>
          </a:p>
        </p:txBody>
      </p:sp>
    </p:spTree>
    <p:extLst>
      <p:ext uri="{BB962C8B-B14F-4D97-AF65-F5344CB8AC3E}">
        <p14:creationId xmlns:p14="http://schemas.microsoft.com/office/powerpoint/2010/main" val="9693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A1BFD-4D66-3E60-1014-95121793E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552"/>
            <a:ext cx="12292315" cy="6952747"/>
          </a:xfrm>
          <a:prstGeom prst="rect">
            <a:avLst/>
          </a:prstGeom>
        </p:spPr>
      </p:pic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0" y="790615"/>
            <a:ext cx="7792336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156529"/>
            <a:ext cx="9752314" cy="572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02" y="-635284"/>
            <a:ext cx="4368800" cy="203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8CB7B3-CBB0-0F17-00EF-8E3EA3C910A6}"/>
              </a:ext>
            </a:extLst>
          </p:cNvPr>
          <p:cNvSpPr txBox="1"/>
          <p:nvPr/>
        </p:nvSpPr>
        <p:spPr>
          <a:xfrm>
            <a:off x="5964146" y="127990"/>
            <a:ext cx="3683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9CF679-0C8D-2B79-905C-5F456F7E6885}"/>
              </a:ext>
            </a:extLst>
          </p:cNvPr>
          <p:cNvSpPr txBox="1"/>
          <p:nvPr/>
        </p:nvSpPr>
        <p:spPr>
          <a:xfrm>
            <a:off x="3214547" y="1733768"/>
            <a:ext cx="84032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(…).</a:t>
            </a:r>
          </a:p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…………..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131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37D25E-9547-8CDB-68BE-88AF1CA07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552"/>
            <a:ext cx="12292315" cy="6952747"/>
          </a:xfrm>
          <a:prstGeom prst="rect">
            <a:avLst/>
          </a:prstGeom>
        </p:spPr>
      </p:pic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050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1620456"/>
            <a:ext cx="8228314" cy="526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241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6FE42B-E456-7551-F4DE-7C784E5682BC}"/>
              </a:ext>
            </a:extLst>
          </p:cNvPr>
          <p:cNvSpPr txBox="1"/>
          <p:nvPr/>
        </p:nvSpPr>
        <p:spPr>
          <a:xfrm>
            <a:off x="5964146" y="127990"/>
            <a:ext cx="3683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078B1A-25DF-F0A4-9C38-9E669CE2800A}"/>
              </a:ext>
            </a:extLst>
          </p:cNvPr>
          <p:cNvSpPr txBox="1"/>
          <p:nvPr/>
        </p:nvSpPr>
        <p:spPr>
          <a:xfrm>
            <a:off x="4836824" y="2350153"/>
            <a:ext cx="67032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9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3D829E-F18B-FB35-516B-C8F28428D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552"/>
            <a:ext cx="12292315" cy="6952747"/>
          </a:xfrm>
          <a:prstGeom prst="rect">
            <a:avLst/>
          </a:prstGeom>
        </p:spPr>
      </p:pic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594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2164957"/>
            <a:ext cx="8228314" cy="471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603" y="-440432"/>
            <a:ext cx="4368800" cy="223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AB2345-81D6-89AD-7DFF-3645595FE816}"/>
              </a:ext>
            </a:extLst>
          </p:cNvPr>
          <p:cNvSpPr txBox="1"/>
          <p:nvPr/>
        </p:nvSpPr>
        <p:spPr>
          <a:xfrm>
            <a:off x="5823953" y="418857"/>
            <a:ext cx="3683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446694-AEB8-6922-1695-54A8B8D7D1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3756" y="2490569"/>
            <a:ext cx="7388801" cy="39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5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4216EA-DEF0-6E25-BEDD-E1058119F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552"/>
            <a:ext cx="12292315" cy="6952747"/>
          </a:xfrm>
          <a:prstGeom prst="rect">
            <a:avLst/>
          </a:prstGeom>
        </p:spPr>
      </p:pic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" y="718361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2129742"/>
            <a:ext cx="8228314" cy="475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196" y="-594926"/>
            <a:ext cx="4368800" cy="237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B6B6D0-DB2E-6172-5918-CA2090E9D16F}"/>
              </a:ext>
            </a:extLst>
          </p:cNvPr>
          <p:cNvSpPr txBox="1"/>
          <p:nvPr/>
        </p:nvSpPr>
        <p:spPr>
          <a:xfrm>
            <a:off x="4675118" y="2705391"/>
            <a:ext cx="70060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58540-1109-0D75-4112-1F28505A1495}"/>
              </a:ext>
            </a:extLst>
          </p:cNvPr>
          <p:cNvSpPr txBox="1"/>
          <p:nvPr/>
        </p:nvSpPr>
        <p:spPr>
          <a:xfrm>
            <a:off x="5823953" y="418857"/>
            <a:ext cx="3683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</a:t>
            </a:r>
          </a:p>
        </p:txBody>
      </p:sp>
    </p:spTree>
    <p:extLst>
      <p:ext uri="{BB962C8B-B14F-4D97-AF65-F5344CB8AC3E}">
        <p14:creationId xmlns:p14="http://schemas.microsoft.com/office/powerpoint/2010/main" val="285432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D6A36-1C54-BA9E-A41C-0A1376229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552"/>
            <a:ext cx="12292315" cy="6952747"/>
          </a:xfrm>
          <a:prstGeom prst="rect">
            <a:avLst/>
          </a:prstGeom>
        </p:spPr>
      </p:pic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78" y="757594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99" y="1800840"/>
            <a:ext cx="8247891" cy="50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255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71B97E-7F8F-946A-7DC0-CAD942CC01B7}"/>
              </a:ext>
            </a:extLst>
          </p:cNvPr>
          <p:cNvSpPr txBox="1"/>
          <p:nvPr/>
        </p:nvSpPr>
        <p:spPr>
          <a:xfrm>
            <a:off x="4636978" y="2355959"/>
            <a:ext cx="71019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</a:t>
            </a:r>
          </a:p>
          <a:p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Shift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FB162-FF01-1B95-DDF0-5F7FC2F684B1}"/>
              </a:ext>
            </a:extLst>
          </p:cNvPr>
          <p:cNvSpPr txBox="1"/>
          <p:nvPr/>
        </p:nvSpPr>
        <p:spPr>
          <a:xfrm>
            <a:off x="5823953" y="418857"/>
            <a:ext cx="3683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</a:t>
            </a:r>
          </a:p>
        </p:txBody>
      </p:sp>
    </p:spTree>
    <p:extLst>
      <p:ext uri="{BB962C8B-B14F-4D97-AF65-F5344CB8AC3E}">
        <p14:creationId xmlns:p14="http://schemas.microsoft.com/office/powerpoint/2010/main" val="58536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8381B0-FEFD-6757-A7A0-BCCC8DBA7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552"/>
            <a:ext cx="12292315" cy="6952747"/>
          </a:xfrm>
          <a:prstGeom prst="rect">
            <a:avLst/>
          </a:prstGeom>
        </p:spPr>
      </p:pic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78" y="721755"/>
            <a:ext cx="7994535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723" y="1071143"/>
            <a:ext cx="9652591" cy="55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625623"/>
            <a:ext cx="4368800" cy="187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957654-ACE9-E284-B6E7-C65F965116E5}"/>
              </a:ext>
            </a:extLst>
          </p:cNvPr>
          <p:cNvSpPr txBox="1"/>
          <p:nvPr/>
        </p:nvSpPr>
        <p:spPr>
          <a:xfrm>
            <a:off x="5964146" y="-43202"/>
            <a:ext cx="3683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9BF8E2-84C0-286C-BB06-0A3EE9624858}"/>
              </a:ext>
            </a:extLst>
          </p:cNvPr>
          <p:cNvSpPr txBox="1"/>
          <p:nvPr/>
        </p:nvSpPr>
        <p:spPr>
          <a:xfrm>
            <a:off x="3209402" y="1473978"/>
            <a:ext cx="8880999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UcPeriod"/>
            </a:pP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Danh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Danh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Danh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269195-5223-70D7-32B2-9024B1F859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6959" y="1473978"/>
            <a:ext cx="442912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1F3FD-9789-90FA-9BF9-14B140748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552"/>
            <a:ext cx="12292315" cy="6952747"/>
          </a:xfrm>
          <a:prstGeom prst="rect">
            <a:avLst/>
          </a:prstGeom>
        </p:spPr>
      </p:pic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31" y="734458"/>
            <a:ext cx="9155266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372" y="1580960"/>
            <a:ext cx="9444942" cy="530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243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62445" y="2091669"/>
            <a:ext cx="841479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nhận biết danh sách dấu đầu dòng là gì?</a:t>
            </a:r>
          </a:p>
          <a:p>
            <a:pPr marL="514350" indent="-514350">
              <a:buAutoNum type="alphaUcPeriod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đoạn văn bản bắt đầu bằng một số hoặc chữ cái và dấu phân tách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đoạn văn bản bắt đầu bằng một dấu đầu dòng.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tách nhau bởi phím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3 đáp án trên.</a:t>
            </a:r>
          </a:p>
        </p:txBody>
      </p:sp>
      <p:pic>
        <p:nvPicPr>
          <p:cNvPr id="1026" name="Picture 2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6EB834-E24A-77C7-C7E7-E99BF7A43F6F}"/>
              </a:ext>
            </a:extLst>
          </p:cNvPr>
          <p:cNvSpPr txBox="1"/>
          <p:nvPr/>
        </p:nvSpPr>
        <p:spPr>
          <a:xfrm>
            <a:off x="5964146" y="223018"/>
            <a:ext cx="3683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</a:t>
            </a:r>
          </a:p>
        </p:txBody>
      </p:sp>
    </p:spTree>
    <p:extLst>
      <p:ext uri="{BB962C8B-B14F-4D97-AF65-F5344CB8AC3E}">
        <p14:creationId xmlns:p14="http://schemas.microsoft.com/office/powerpoint/2010/main" val="229654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B54317-8576-C251-5A2B-8F009B930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551"/>
            <a:ext cx="12292315" cy="6927552"/>
          </a:xfrm>
          <a:prstGeom prst="rect">
            <a:avLst/>
          </a:prstGeom>
        </p:spPr>
      </p:pic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83" y="734458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451" y="1666754"/>
            <a:ext cx="8657863" cy="52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246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482397-0BA1-CA82-AA4C-53E64B240D41}"/>
              </a:ext>
            </a:extLst>
          </p:cNvPr>
          <p:cNvSpPr txBox="1"/>
          <p:nvPr/>
        </p:nvSpPr>
        <p:spPr>
          <a:xfrm>
            <a:off x="4264788" y="2153911"/>
            <a:ext cx="7622412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 nhận biết danh sách có thứ tự là gì?</a:t>
            </a:r>
          </a:p>
          <a:p>
            <a:pPr marL="514350" indent="-514350" algn="l">
              <a:buAutoNum type="alphaUcPeriod"/>
            </a:pPr>
            <a:r>
              <a:rPr lang="vi-VN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đoạn văn bản bắt đầu bằng một số hoặc chữ cái và dấu phân tách </a:t>
            </a:r>
            <a:endParaRPr lang="en-US" sz="3200" b="0" i="0" dirty="0">
              <a:solidFill>
                <a:srgbClr val="21252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AutoNum type="alphaUcPeriod"/>
            </a:pPr>
            <a:r>
              <a:rPr lang="vi-VN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đoạn văn bản bắt đầu bằng một dấu đầu dòng.</a:t>
            </a:r>
          </a:p>
          <a:p>
            <a:pPr algn="l"/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 tách nhau bởi phím </a:t>
            </a:r>
            <a:r>
              <a:rPr lang="vi-VN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  <a:r>
              <a:rPr lang="vi-VN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 3 đáp án trên.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6C0FBA-58F6-5FDB-9085-45EF927A1A3B}"/>
              </a:ext>
            </a:extLst>
          </p:cNvPr>
          <p:cNvSpPr txBox="1"/>
          <p:nvPr/>
        </p:nvSpPr>
        <p:spPr>
          <a:xfrm>
            <a:off x="5964146" y="223018"/>
            <a:ext cx="3683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</a:p>
        </p:txBody>
      </p:sp>
    </p:spTree>
    <p:extLst>
      <p:ext uri="{BB962C8B-B14F-4D97-AF65-F5344CB8AC3E}">
        <p14:creationId xmlns:p14="http://schemas.microsoft.com/office/powerpoint/2010/main" val="106391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A5C0BF6-A324-397D-A148-64739F70BEE4}"/>
              </a:ext>
            </a:extLst>
          </p:cNvPr>
          <p:cNvSpPr txBox="1"/>
          <p:nvPr/>
        </p:nvSpPr>
        <p:spPr>
          <a:xfrm>
            <a:off x="531473" y="1844298"/>
            <a:ext cx="11298264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Ngoài các mẫu danh sách liệt kê mà phần mềm soạn thảo cung cấp, người sử dụng có thể tự tạo các mẫu dấu đầu dòng, mẫu thứ tự theo ý thích của mình. Em hãy tìm hiểu cách làm và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tạo ba mẫu dấu đầu dòng, mẫu thứ tự mới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  <a:endParaRPr lang="vi-VN" sz="3200">
              <a:solidFill>
                <a:prstClr val="black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1E2ABC-EE61-600B-8110-CF28C5940003}"/>
              </a:ext>
            </a:extLst>
          </p:cNvPr>
          <p:cNvGrpSpPr/>
          <p:nvPr/>
        </p:nvGrpSpPr>
        <p:grpSpPr>
          <a:xfrm>
            <a:off x="259896" y="-365375"/>
            <a:ext cx="4508445" cy="2209673"/>
            <a:chOff x="259896" y="4242593"/>
            <a:chExt cx="3798281" cy="1899141"/>
          </a:xfrm>
        </p:grpSpPr>
        <p:pic>
          <p:nvPicPr>
            <p:cNvPr id="6" name="Picture 2" descr="Download Leaves Green Button Royalty-Free Vector Graphic - Pixabay">
              <a:extLst>
                <a:ext uri="{FF2B5EF4-FFF2-40B4-BE49-F238E27FC236}">
                  <a16:creationId xmlns:a16="http://schemas.microsoft.com/office/drawing/2014/main" id="{4426FBB3-8782-EB27-BB62-0B45FB8D7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96" y="4242593"/>
              <a:ext cx="3798281" cy="1899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9841B0-1DDD-B6D6-69C2-0FD09E7A7276}"/>
                </a:ext>
              </a:extLst>
            </p:cNvPr>
            <p:cNvSpPr txBox="1"/>
            <p:nvPr/>
          </p:nvSpPr>
          <p:spPr>
            <a:xfrm>
              <a:off x="1169410" y="5013515"/>
              <a:ext cx="2607681" cy="502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VẬN DỤNG</a:t>
              </a:r>
              <a:endParaRPr lang="vi-VN" sz="32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hlinkClick r:id="rId5" action="ppaction://hlinkfile"/>
          </p:cNvPr>
          <p:cNvSpPr/>
          <p:nvPr/>
        </p:nvSpPr>
        <p:spPr>
          <a:xfrm>
            <a:off x="11467475" y="6370820"/>
            <a:ext cx="724525" cy="359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73366"/>
            <a:ext cx="10526728" cy="127112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Trong biểu đồ cột, trục ngang thường đại diện cho</a:t>
            </a:r>
            <a:r>
              <a:rPr lang="en-US" sz="2800" i="1">
                <a:solidFill>
                  <a:prstClr val="white"/>
                </a:solidFill>
              </a:rPr>
              <a:t>: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dữ liệu.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prstClr val="black"/>
                </a:solidFill>
              </a:rPr>
              <a:t>B</a:t>
            </a:r>
            <a:r>
              <a:rPr lang="vi-VN" sz="2800">
                <a:solidFill>
                  <a:prstClr val="black"/>
                </a:solidFill>
              </a:rPr>
              <a:t>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của dữ liệu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prstClr val="black"/>
                </a:solidFill>
              </a:rPr>
              <a:t>C</a:t>
            </a:r>
            <a:r>
              <a:rPr lang="vi-VN" sz="2800">
                <a:solidFill>
                  <a:prstClr val="black"/>
                </a:solidFill>
              </a:rPr>
              <a:t>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phần tử của dữ liệu</a:t>
            </a:r>
            <a:r>
              <a:rPr lang="en-US" sz="2800" i="1">
                <a:solidFill>
                  <a:prstClr val="white"/>
                </a:solidFill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prstClr val="black"/>
                </a:solidFill>
              </a:rPr>
              <a:t>D</a:t>
            </a:r>
            <a:r>
              <a:rPr lang="vi-VN" sz="2800">
                <a:solidFill>
                  <a:prstClr val="black"/>
                </a:solidFill>
              </a:rPr>
              <a:t>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thời gian đo lường.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93770" y="1947467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0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6841" y="2514600"/>
            <a:ext cx="103063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FontTx/>
              <a:buAutoNum type="arabicPeriod"/>
            </a:pP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FontTx/>
              <a:buAutoNum type="arabicPeriod"/>
            </a:pP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thiện các bài tập trong sách bài tập tin học trang 27-30.</a:t>
            </a:r>
            <a:endParaRPr lang="vi-VN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50000"/>
              </a:lnSpc>
              <a:buFontTx/>
              <a:buAutoNum type="arabicPeriod"/>
            </a:pP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trước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3. Thực hành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(SGK/3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Horizontal Scroll 2"/>
          <p:cNvSpPr/>
          <p:nvPr/>
        </p:nvSpPr>
        <p:spPr>
          <a:xfrm>
            <a:off x="4467729" y="0"/>
            <a:ext cx="4723896" cy="1447800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948716"/>
            <a:ext cx="3345084" cy="231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2400"/>
            <a:ext cx="1727200" cy="129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200"/>
            <a:ext cx="1727200" cy="1295400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96328DA2-D671-4F60-A2A7-2BB7965910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00" b="77120" l="9585" r="89617">
                        <a14:foregroundMark x1="39457" y1="70080" x2="39457" y2="70080"/>
                        <a14:foregroundMark x1="21885" y1="70720" x2="21885" y2="70720"/>
                        <a14:foregroundMark x1="21725" y1="75680" x2="21725" y2="75680"/>
                        <a14:foregroundMark x1="41534" y1="15200" x2="41534" y2="15200"/>
                        <a14:foregroundMark x1="45527" y1="16480" x2="45527" y2="16480"/>
                        <a14:foregroundMark x1="50479" y1="20000" x2="50479" y2="20000"/>
                        <a14:foregroundMark x1="49042" y1="21280" x2="49042" y2="21280"/>
                        <a14:foregroundMark x1="34505" y1="22080" x2="34505" y2="22080"/>
                        <a14:foregroundMark x1="22045" y1="77120" x2="22045" y2="77120"/>
                        <a14:foregroundMark x1="45687" y1="21600" x2="45687" y2="2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99" b="20314"/>
          <a:stretch/>
        </p:blipFill>
        <p:spPr>
          <a:xfrm>
            <a:off x="50276" y="5174878"/>
            <a:ext cx="2235724" cy="155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81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374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22657" y="494564"/>
            <a:ext cx="10526728" cy="110490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Biểu đồ nào hiệu quả nhất trong trường hợp cần so sánh các phần dữ liệu so với tổng thể?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Biểu đồ hình quạt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prstClr val="black"/>
                </a:solidFill>
              </a:rPr>
              <a:t>B</a:t>
            </a:r>
            <a:r>
              <a:rPr lang="vi-VN" sz="2800">
                <a:solidFill>
                  <a:prstClr val="black"/>
                </a:solidFill>
              </a:rPr>
              <a:t>. 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 đồ đường gấp khúc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prstClr val="black"/>
                </a:solidFill>
              </a:rPr>
              <a:t>C</a:t>
            </a:r>
            <a:r>
              <a:rPr lang="vi-VN" sz="2800">
                <a:solidFill>
                  <a:prstClr val="black"/>
                </a:solidFill>
              </a:rPr>
              <a:t>. 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 đồ hình cột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D</a:t>
            </a:r>
            <a:r>
              <a:rPr lang="vi-VN" sz="2800">
                <a:solidFill>
                  <a:prstClr val="black"/>
                </a:solidFill>
              </a:rPr>
              <a:t>. 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 đồ đoạn thẳng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04531" y="2107096"/>
            <a:ext cx="681490" cy="54515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4156525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17535" cy="156267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5289590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0295" y="379992"/>
            <a:ext cx="10111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Để so sánh điểm số của các bạn trong lớp với nhau. </a:t>
            </a:r>
          </a:p>
          <a:p>
            <a:pPr algn="ctr"/>
            <a:r>
              <a:rPr lang="en-US" sz="3200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sử dụng biểu đồ loại nào là phù hợp nhất</a:t>
            </a:r>
            <a:endParaRPr lang="en-US" sz="32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5605" y="300346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prstClr val="black"/>
                </a:solidFill>
              </a:rPr>
              <a:t>A</a:t>
            </a:r>
            <a:r>
              <a:rPr lang="vi-VN" sz="2800">
                <a:solidFill>
                  <a:prstClr val="black"/>
                </a:solidFill>
              </a:rPr>
              <a:t>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đoạn thẳng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0" y="30076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B</a:t>
            </a:r>
            <a:r>
              <a:rPr lang="vi-VN" sz="2800">
                <a:solidFill>
                  <a:prstClr val="black"/>
                </a:solidFill>
              </a:rPr>
              <a:t>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cột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75605" y="447572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C</a:t>
            </a:r>
            <a:r>
              <a:rPr lang="vi-VN" sz="2800">
                <a:solidFill>
                  <a:prstClr val="black"/>
                </a:solidFill>
              </a:rPr>
              <a:t>. 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 đồ hình quạt 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6000" y="44799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prstClr val="black"/>
                </a:solidFill>
              </a:rPr>
              <a:t>D</a:t>
            </a:r>
            <a:r>
              <a:rPr lang="vi-VN" sz="2800">
                <a:solidFill>
                  <a:prstClr val="black"/>
                </a:solidFill>
              </a:rPr>
              <a:t>. 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 đồ đường gấp khúc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81" y="3028936"/>
            <a:ext cx="805722" cy="7080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77867" y="4509093"/>
            <a:ext cx="804536" cy="7040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56" y="4520690"/>
            <a:ext cx="804742" cy="7071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56" y="3080608"/>
            <a:ext cx="804742" cy="643793"/>
          </a:xfrm>
          <a:prstGeom prst="rect">
            <a:avLst/>
          </a:prstGeom>
        </p:spPr>
      </p:pic>
      <p:sp>
        <p:nvSpPr>
          <p:cNvPr id="21" name="Cloud 20">
            <a:hlinkClick r:id="rId15" action="ppaction://hlinksldjump"/>
          </p:cNvPr>
          <p:cNvSpPr/>
          <p:nvPr/>
        </p:nvSpPr>
        <p:spPr>
          <a:xfrm>
            <a:off x="4624080" y="533945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5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" grpId="0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73366"/>
            <a:ext cx="10526728" cy="72826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i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Hãy chọn phát biểu mô tả đúng về biểu đồ</a:t>
            </a:r>
          </a:p>
          <a:p>
            <a:pPr algn="ctr"/>
            <a:r>
              <a:rPr lang="en-US" sz="2800" i="1">
                <a:solidFill>
                  <a:prstClr val="white"/>
                </a:solidFill>
              </a:rPr>
              <a:t>: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6971" y="1136811"/>
            <a:ext cx="1082567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được sử dụng để hiển thị so sánh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86970" y="1949970"/>
            <a:ext cx="1082567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được sử dụng chỉ để hiển thị dữ liệu trong các cột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6969" y="2871882"/>
            <a:ext cx="1082567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prstClr val="black"/>
              </a:solidFill>
            </a:endParaRPr>
          </a:p>
          <a:p>
            <a:r>
              <a:rPr lang="vi-VN" sz="2800">
                <a:solidFill>
                  <a:prstClr val="black"/>
                </a:solidFill>
                <a:latin typeface="+mj-lt"/>
              </a:rPr>
              <a:t>C.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được sử dụng chỉ để hiển thị dữ liệu trong các hàng</a:t>
            </a:r>
            <a:endParaRPr lang="vi-VN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>
                <a:solidFill>
                  <a:prstClr val="white"/>
                </a:solidFill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86969" y="3787190"/>
            <a:ext cx="1082567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khác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32671" y="1167672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361978" y="288671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897" y="389975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92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4156525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17535" cy="156267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5289590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0295" y="379992"/>
            <a:ext cx="10111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Nhóm lệnh nào được sử dụng để tạo ra các biểu đồ trong phần mềm bảng tính?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75605" y="300346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prstClr val="black"/>
                </a:solidFill>
              </a:rPr>
              <a:t>A</a:t>
            </a:r>
            <a:r>
              <a:rPr lang="vi-VN" sz="2800">
                <a:solidFill>
                  <a:prstClr val="black"/>
                </a:solidFill>
              </a:rPr>
              <a:t>.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Tables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0" y="30076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B</a:t>
            </a:r>
            <a:r>
              <a:rPr lang="vi-VN" sz="2800">
                <a:solidFill>
                  <a:schemeClr val="tx1"/>
                </a:solidFill>
                <a:latin typeface="+mj-lt"/>
              </a:rPr>
              <a:t>.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Charts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75605" y="447572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C</a:t>
            </a:r>
            <a:r>
              <a:rPr lang="vi-VN" sz="2800">
                <a:solidFill>
                  <a:prstClr val="black"/>
                </a:solidFill>
              </a:rPr>
              <a:t>. 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Media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6000" y="44799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prstClr val="black"/>
                </a:solidFill>
              </a:rPr>
              <a:t>D</a:t>
            </a:r>
            <a:r>
              <a:rPr lang="vi-VN" sz="2800">
                <a:solidFill>
                  <a:prstClr val="black"/>
                </a:solidFill>
              </a:rPr>
              <a:t>. 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Text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81" y="3028936"/>
            <a:ext cx="805722" cy="7080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77867" y="4509093"/>
            <a:ext cx="804536" cy="7040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56" y="4520690"/>
            <a:ext cx="804742" cy="7071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56" y="3080608"/>
            <a:ext cx="804742" cy="643793"/>
          </a:xfrm>
          <a:prstGeom prst="rect">
            <a:avLst/>
          </a:prstGeom>
        </p:spPr>
      </p:pic>
      <p:sp>
        <p:nvSpPr>
          <p:cNvPr id="21" name="Cloud 20">
            <a:hlinkClick r:id="rId15" action="ppaction://hlinksldjump"/>
          </p:cNvPr>
          <p:cNvSpPr/>
          <p:nvPr/>
        </p:nvSpPr>
        <p:spPr>
          <a:xfrm>
            <a:off x="4624080" y="533945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5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" grpId="0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4156525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86916" y="77734"/>
            <a:ext cx="10517535" cy="329520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5289590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6916" y="99623"/>
            <a:ext cx="10111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Khi cài đặt tùy chọn như trong hình dưới đây, trên biểu đồ hiển thị nhãn dữ liệu dạng gì?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9325" y="364522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prstClr val="black"/>
                </a:solidFill>
              </a:rPr>
              <a:t>A</a:t>
            </a:r>
            <a:r>
              <a:rPr lang="vi-VN" sz="2800">
                <a:solidFill>
                  <a:prstClr val="black"/>
                </a:solidFill>
              </a:rPr>
              <a:t>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dữ liệu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79720" y="364773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B</a:t>
            </a:r>
            <a:r>
              <a:rPr lang="vi-VN" sz="2800">
                <a:solidFill>
                  <a:prstClr val="black"/>
                </a:solidFill>
              </a:rPr>
              <a:t>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phần trăm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7078" y="446343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C</a:t>
            </a:r>
            <a:r>
              <a:rPr lang="vi-VN" sz="2800">
                <a:solidFill>
                  <a:prstClr val="black"/>
                </a:solidFill>
              </a:rPr>
              <a:t>. 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 biểu đồ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79720" y="44799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prstClr val="black"/>
                </a:solidFill>
              </a:rPr>
              <a:t>D</a:t>
            </a:r>
            <a:r>
              <a:rPr lang="vi-VN" sz="2800">
                <a:solidFill>
                  <a:prstClr val="black"/>
                </a:solidFill>
              </a:rPr>
              <a:t>. 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 trị ở các mục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01" y="3669016"/>
            <a:ext cx="805722" cy="7080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202507" y="4509093"/>
            <a:ext cx="804536" cy="7040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776" y="4520690"/>
            <a:ext cx="804742" cy="7071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776" y="3720688"/>
            <a:ext cx="804742" cy="643793"/>
          </a:xfrm>
          <a:prstGeom prst="rect">
            <a:avLst/>
          </a:prstGeom>
        </p:spPr>
      </p:pic>
      <p:sp>
        <p:nvSpPr>
          <p:cNvPr id="21" name="Cloud 20">
            <a:hlinkClick r:id="rId16" action="ppaction://hlinksldjump"/>
          </p:cNvPr>
          <p:cNvSpPr/>
          <p:nvPr/>
        </p:nvSpPr>
        <p:spPr>
          <a:xfrm>
            <a:off x="4624080" y="533945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18" name="Picture 17" descr="A screenshot of a computer&#10;&#10;Description automatically generated with medium confidence"/>
          <p:cNvPicPr/>
          <p:nvPr/>
        </p:nvPicPr>
        <p:blipFill>
          <a:blip r:embed="rId17"/>
          <a:stretch>
            <a:fillRect/>
          </a:stretch>
        </p:blipFill>
        <p:spPr>
          <a:xfrm>
            <a:off x="4021456" y="1040864"/>
            <a:ext cx="4055744" cy="233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0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" grpId="0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3528</TotalTime>
  <Words>2200</Words>
  <Application>Microsoft Office PowerPoint</Application>
  <PresentationFormat>Widescreen</PresentationFormat>
  <Paragraphs>263</Paragraphs>
  <Slides>41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Calibri</vt:lpstr>
      <vt:lpstr>Calibri Light</vt:lpstr>
      <vt:lpstr>Quicksand</vt:lpstr>
      <vt:lpstr>Tahoma</vt:lpstr>
      <vt:lpstr>Times New Roman</vt:lpstr>
      <vt:lpstr>Office Theme</vt:lpstr>
      <vt:lpstr>1_Office Theme</vt:lpstr>
      <vt:lpstr>3_Office Theme</vt:lpstr>
      <vt:lpstr>5_Office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2. Bài 1:  LƯỢC SỬ CÔNG CỤ TÍNH TOÁN (TIẾP)</dc:title>
  <dc:creator>Ban Thinh</dc:creator>
  <cp:lastModifiedBy>Administrator</cp:lastModifiedBy>
  <cp:revision>283</cp:revision>
  <dcterms:created xsi:type="dcterms:W3CDTF">2023-06-05T12:10:35Z</dcterms:created>
  <dcterms:modified xsi:type="dcterms:W3CDTF">2025-12-10T02:46:45Z</dcterms:modified>
</cp:coreProperties>
</file>