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0.svg" ContentType="image/svg+xml"/>
  <Override PartName="/ppt/media/image101.svg" ContentType="image/svg+xml"/>
  <Override PartName="/ppt/media/image108.svg" ContentType="image/svg+xml"/>
  <Override PartName="/ppt/media/image11.svg" ContentType="image/svg+xml"/>
  <Override PartName="/ppt/media/image112.svg" ContentType="image/svg+xml"/>
  <Override PartName="/ppt/media/image114.svg" ContentType="image/svg+xml"/>
  <Override PartName="/ppt/media/image116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6.svg" ContentType="image/svg+xml"/>
  <Override PartName="/ppt/media/image28.svg" ContentType="image/svg+xml"/>
  <Override PartName="/ppt/media/image3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9.svg" ContentType="image/svg+xml"/>
  <Override PartName="/ppt/media/image41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.svg" ContentType="image/svg+xml"/>
  <Override PartName="/ppt/media/image50.svg" ContentType="image/svg+xml"/>
  <Override PartName="/ppt/media/image52.svg" ContentType="image/svg+xml"/>
  <Override PartName="/ppt/media/image55.svg" ContentType="image/svg+xml"/>
  <Override PartName="/ppt/media/image57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.svg" ContentType="image/svg+xml"/>
  <Override PartName="/ppt/media/image71.svg" ContentType="image/svg+xml"/>
  <Override PartName="/ppt/media/image73.svg" ContentType="image/svg+xml"/>
  <Override PartName="/ppt/media/image83.svg" ContentType="image/svg+xml"/>
  <Override PartName="/ppt/media/image85.svg" ContentType="image/svg+xml"/>
  <Override PartName="/ppt/media/image87.svg" ContentType="image/svg+xml"/>
  <Override PartName="/ppt/media/image89.svg" ContentType="image/svg+xml"/>
  <Override PartName="/ppt/media/image9.svg" ContentType="image/svg+xml"/>
  <Override PartName="/ppt/media/image91.svg" ContentType="image/svg+xml"/>
  <Override PartName="/ppt/media/image92.svg" ContentType="image/svg+xml"/>
  <Override PartName="/ppt/media/image93.svg" ContentType="image/svg+xml"/>
  <Override PartName="/ppt/media/image94.svg" ContentType="image/svg+xml"/>
  <Override PartName="/ppt/media/image98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18"/>
  </p:notesMasterIdLst>
  <p:sldIdLst>
    <p:sldId id="256" r:id="rId7"/>
    <p:sldId id="258" r:id="rId8"/>
    <p:sldId id="297" r:id="rId9"/>
    <p:sldId id="259" r:id="rId10"/>
    <p:sldId id="257" r:id="rId11"/>
    <p:sldId id="261" r:id="rId12"/>
    <p:sldId id="301" r:id="rId13"/>
    <p:sldId id="263" r:id="rId14"/>
    <p:sldId id="264" r:id="rId15"/>
    <p:sldId id="266" r:id="rId16"/>
    <p:sldId id="265" r:id="rId17"/>
    <p:sldId id="268" r:id="rId19"/>
    <p:sldId id="270" r:id="rId20"/>
    <p:sldId id="299" r:id="rId21"/>
    <p:sldId id="271" r:id="rId22"/>
    <p:sldId id="272" r:id="rId23"/>
    <p:sldId id="273" r:id="rId24"/>
    <p:sldId id="274" r:id="rId25"/>
    <p:sldId id="275" r:id="rId26"/>
    <p:sldId id="276" r:id="rId27"/>
    <p:sldId id="289" r:id="rId28"/>
    <p:sldId id="278" r:id="rId29"/>
    <p:sldId id="293" r:id="rId30"/>
    <p:sldId id="295" r:id="rId31"/>
    <p:sldId id="2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2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3978-68DE-46F5-B657-FE4940278D2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svg"/><Relationship Id="rId8" Type="http://schemas.openxmlformats.org/officeDocument/2006/relationships/image" Target="../media/image62.png"/><Relationship Id="rId7" Type="http://schemas.openxmlformats.org/officeDocument/2006/relationships/image" Target="../media/image55.sv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9.svg"/><Relationship Id="rId3" Type="http://schemas.openxmlformats.org/officeDocument/2006/relationships/image" Target="../media/image59.png"/><Relationship Id="rId2" Type="http://schemas.openxmlformats.org/officeDocument/2006/relationships/image" Target="../media/image3.svg"/><Relationship Id="rId12" Type="http://schemas.openxmlformats.org/officeDocument/2006/relationships/slideLayout" Target="../slideLayouts/slideLayout40.xml"/><Relationship Id="rId11" Type="http://schemas.openxmlformats.org/officeDocument/2006/relationships/image" Target="../media/image19.svg"/><Relationship Id="rId10" Type="http://schemas.openxmlformats.org/officeDocument/2006/relationships/image" Target="../media/image63.png"/><Relationship Id="rId1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image" Target="../media/image65.svg"/><Relationship Id="rId3" Type="http://schemas.openxmlformats.org/officeDocument/2006/relationships/image" Target="../media/image64.png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40.xml"/><Relationship Id="rId20" Type="http://schemas.openxmlformats.org/officeDocument/2006/relationships/image" Target="../media/image74.png"/><Relationship Id="rId2" Type="http://schemas.openxmlformats.org/officeDocument/2006/relationships/image" Target="../media/image3.svg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image" Target="../media/image73.svg"/><Relationship Id="rId15" Type="http://schemas.openxmlformats.org/officeDocument/2006/relationships/image" Target="../media/image72.png"/><Relationship Id="rId14" Type="http://schemas.openxmlformats.org/officeDocument/2006/relationships/image" Target="../media/image71.svg"/><Relationship Id="rId13" Type="http://schemas.openxmlformats.org/officeDocument/2006/relationships/image" Target="../media/image70.png"/><Relationship Id="rId12" Type="http://schemas.openxmlformats.org/officeDocument/2006/relationships/image" Target="../media/image69.svg"/><Relationship Id="rId11" Type="http://schemas.openxmlformats.org/officeDocument/2006/relationships/image" Target="../media/image68.png"/><Relationship Id="rId10" Type="http://schemas.openxmlformats.org/officeDocument/2006/relationships/image" Target="../media/image67.svg"/><Relationship Id="rId1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0.xml"/><Relationship Id="rId6" Type="http://schemas.openxmlformats.org/officeDocument/2006/relationships/image" Target="../media/image71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67.svg"/><Relationship Id="rId1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69.svg"/><Relationship Id="rId7" Type="http://schemas.openxmlformats.org/officeDocument/2006/relationships/image" Target="../media/image49.png"/><Relationship Id="rId6" Type="http://schemas.openxmlformats.org/officeDocument/2006/relationships/image" Target="../media/image67.svg"/><Relationship Id="rId5" Type="http://schemas.openxmlformats.org/officeDocument/2006/relationships/image" Target="../media/image75.png"/><Relationship Id="rId4" Type="http://schemas.openxmlformats.org/officeDocument/2006/relationships/image" Target="../media/image65.svg"/><Relationship Id="rId3" Type="http://schemas.openxmlformats.org/officeDocument/2006/relationships/image" Target="../media/image79.png"/><Relationship Id="rId2" Type="http://schemas.openxmlformats.org/officeDocument/2006/relationships/image" Target="../media/image3.svg"/><Relationship Id="rId14" Type="http://schemas.openxmlformats.org/officeDocument/2006/relationships/slideLayout" Target="../slideLayouts/slideLayout40.xml"/><Relationship Id="rId13" Type="http://schemas.openxmlformats.org/officeDocument/2006/relationships/image" Target="../media/image81.png"/><Relationship Id="rId12" Type="http://schemas.openxmlformats.org/officeDocument/2006/relationships/image" Target="../media/image73.svg"/><Relationship Id="rId11" Type="http://schemas.openxmlformats.org/officeDocument/2006/relationships/image" Target="../media/image80.png"/><Relationship Id="rId10" Type="http://schemas.openxmlformats.org/officeDocument/2006/relationships/image" Target="../media/image71.svg"/><Relationship Id="rId1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jpeg"/><Relationship Id="rId8" Type="http://schemas.openxmlformats.org/officeDocument/2006/relationships/image" Target="../media/image89.svg"/><Relationship Id="rId7" Type="http://schemas.openxmlformats.org/officeDocument/2006/relationships/image" Target="../media/image88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Relationship Id="rId3" Type="http://schemas.openxmlformats.org/officeDocument/2006/relationships/image" Target="../media/image84.png"/><Relationship Id="rId2" Type="http://schemas.openxmlformats.org/officeDocument/2006/relationships/image" Target="../media/image83.svg"/><Relationship Id="rId10" Type="http://schemas.openxmlformats.org/officeDocument/2006/relationships/slideLayout" Target="../slideLayouts/slideLayout29.xml"/><Relationship Id="rId1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image" Target="../media/image94.svg"/><Relationship Id="rId7" Type="http://schemas.openxmlformats.org/officeDocument/2006/relationships/image" Target="../media/image88.png"/><Relationship Id="rId6" Type="http://schemas.openxmlformats.org/officeDocument/2006/relationships/image" Target="../media/image93.svg"/><Relationship Id="rId5" Type="http://schemas.openxmlformats.org/officeDocument/2006/relationships/image" Target="../media/image86.png"/><Relationship Id="rId4" Type="http://schemas.openxmlformats.org/officeDocument/2006/relationships/image" Target="../media/image92.svg"/><Relationship Id="rId3" Type="http://schemas.openxmlformats.org/officeDocument/2006/relationships/image" Target="../media/image84.png"/><Relationship Id="rId2" Type="http://schemas.openxmlformats.org/officeDocument/2006/relationships/image" Target="../media/image91.svg"/><Relationship Id="rId11" Type="http://schemas.openxmlformats.org/officeDocument/2006/relationships/slideLayout" Target="../slideLayouts/slideLayout40.xml"/><Relationship Id="rId10" Type="http://schemas.openxmlformats.org/officeDocument/2006/relationships/image" Target="../media/image96.png"/><Relationship Id="rId1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100.svg"/><Relationship Id="rId7" Type="http://schemas.openxmlformats.org/officeDocument/2006/relationships/image" Target="../media/image47.png"/><Relationship Id="rId6" Type="http://schemas.openxmlformats.org/officeDocument/2006/relationships/image" Target="../media/image99.svg"/><Relationship Id="rId5" Type="http://schemas.openxmlformats.org/officeDocument/2006/relationships/image" Target="../media/image45.png"/><Relationship Id="rId4" Type="http://schemas.openxmlformats.org/officeDocument/2006/relationships/image" Target="../media/image98.svg"/><Relationship Id="rId3" Type="http://schemas.openxmlformats.org/officeDocument/2006/relationships/image" Target="../media/image43.png"/><Relationship Id="rId2" Type="http://schemas.openxmlformats.org/officeDocument/2006/relationships/image" Target="../media/image28.svg"/><Relationship Id="rId13" Type="http://schemas.openxmlformats.org/officeDocument/2006/relationships/slideLayout" Target="../slideLayouts/slideLayout40.xml"/><Relationship Id="rId12" Type="http://schemas.openxmlformats.org/officeDocument/2006/relationships/image" Target="../media/image101.svg"/><Relationship Id="rId11" Type="http://schemas.openxmlformats.org/officeDocument/2006/relationships/image" Target="../media/image51.png"/><Relationship Id="rId10" Type="http://schemas.openxmlformats.org/officeDocument/2006/relationships/image" Target="../media/image69.svg"/><Relationship Id="rId1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openxmlformats.org/officeDocument/2006/relationships/image" Target="../media/image30.svg"/><Relationship Id="rId7" Type="http://schemas.openxmlformats.org/officeDocument/2006/relationships/image" Target="../media/image104.png"/><Relationship Id="rId6" Type="http://schemas.openxmlformats.org/officeDocument/2006/relationships/image" Target="../media/image34.svg"/><Relationship Id="rId5" Type="http://schemas.openxmlformats.org/officeDocument/2006/relationships/image" Target="../media/image103.png"/><Relationship Id="rId4" Type="http://schemas.openxmlformats.org/officeDocument/2006/relationships/image" Target="../media/image26.svg"/><Relationship Id="rId3" Type="http://schemas.openxmlformats.org/officeDocument/2006/relationships/image" Target="../media/image102.png"/><Relationship Id="rId2" Type="http://schemas.openxmlformats.org/officeDocument/2006/relationships/image" Target="../media/image28.svg"/><Relationship Id="rId11" Type="http://schemas.openxmlformats.org/officeDocument/2006/relationships/slideLayout" Target="../slideLayouts/slideLayout40.xml"/><Relationship Id="rId10" Type="http://schemas.openxmlformats.org/officeDocument/2006/relationships/image" Target="../media/image36.svg"/><Relationship Id="rId1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image" Target="../media/image55.svg"/><Relationship Id="rId7" Type="http://schemas.openxmlformats.org/officeDocument/2006/relationships/image" Target="../media/image61.png"/><Relationship Id="rId6" Type="http://schemas.openxmlformats.org/officeDocument/2006/relationships/image" Target="../media/image19.svg"/><Relationship Id="rId5" Type="http://schemas.openxmlformats.org/officeDocument/2006/relationships/image" Target="../media/image63.png"/><Relationship Id="rId4" Type="http://schemas.openxmlformats.org/officeDocument/2006/relationships/image" Target="../media/image57.svg"/><Relationship Id="rId3" Type="http://schemas.openxmlformats.org/officeDocument/2006/relationships/image" Target="../media/image62.png"/><Relationship Id="rId2" Type="http://schemas.openxmlformats.org/officeDocument/2006/relationships/image" Target="../media/image3.svg"/><Relationship Id="rId1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106.png"/><Relationship Id="rId2" Type="http://schemas.openxmlformats.org/officeDocument/2006/relationships/image" Target="../media/image69.sv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9" Type="http://schemas.openxmlformats.org/officeDocument/2006/relationships/slideLayout" Target="../slideLayouts/slideLayout18.xml"/><Relationship Id="rId18" Type="http://schemas.openxmlformats.org/officeDocument/2006/relationships/image" Target="../media/image19.svg"/><Relationship Id="rId17" Type="http://schemas.openxmlformats.org/officeDocument/2006/relationships/image" Target="../media/image18.png"/><Relationship Id="rId16" Type="http://schemas.openxmlformats.org/officeDocument/2006/relationships/image" Target="../media/image17.svg"/><Relationship Id="rId15" Type="http://schemas.openxmlformats.org/officeDocument/2006/relationships/image" Target="../media/image16.png"/><Relationship Id="rId14" Type="http://schemas.openxmlformats.org/officeDocument/2006/relationships/image" Target="../media/image15.svg"/><Relationship Id="rId13" Type="http://schemas.openxmlformats.org/officeDocument/2006/relationships/image" Target="../media/image14.png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image" Target="../media/image11.sv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svg"/><Relationship Id="rId8" Type="http://schemas.openxmlformats.org/officeDocument/2006/relationships/image" Target="../media/image61.png"/><Relationship Id="rId7" Type="http://schemas.openxmlformats.org/officeDocument/2006/relationships/image" Target="../media/image77.png"/><Relationship Id="rId6" Type="http://schemas.openxmlformats.org/officeDocument/2006/relationships/image" Target="../media/image19.svg"/><Relationship Id="rId5" Type="http://schemas.openxmlformats.org/officeDocument/2006/relationships/image" Target="../media/image63.png"/><Relationship Id="rId4" Type="http://schemas.openxmlformats.org/officeDocument/2006/relationships/image" Target="../media/image57.svg"/><Relationship Id="rId3" Type="http://schemas.openxmlformats.org/officeDocument/2006/relationships/image" Target="../media/image62.png"/><Relationship Id="rId2" Type="http://schemas.openxmlformats.org/officeDocument/2006/relationships/image" Target="../media/image3.svg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57.svg"/><Relationship Id="rId7" Type="http://schemas.openxmlformats.org/officeDocument/2006/relationships/image" Target="../media/image62.png"/><Relationship Id="rId6" Type="http://schemas.openxmlformats.org/officeDocument/2006/relationships/image" Target="../media/image55.svg"/><Relationship Id="rId5" Type="http://schemas.openxmlformats.org/officeDocument/2006/relationships/image" Target="../media/image61.png"/><Relationship Id="rId4" Type="http://schemas.openxmlformats.org/officeDocument/2006/relationships/image" Target="../media/image39.svg"/><Relationship Id="rId3" Type="http://schemas.openxmlformats.org/officeDocument/2006/relationships/image" Target="../media/image59.png"/><Relationship Id="rId2" Type="http://schemas.openxmlformats.org/officeDocument/2006/relationships/image" Target="../media/image3.svg"/><Relationship Id="rId11" Type="http://schemas.openxmlformats.org/officeDocument/2006/relationships/slideLayout" Target="../slideLayouts/slideLayout51.xml"/><Relationship Id="rId10" Type="http://schemas.openxmlformats.org/officeDocument/2006/relationships/image" Target="../media/image19.svg"/><Relationship Id="rId1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69.svg"/><Relationship Id="rId7" Type="http://schemas.openxmlformats.org/officeDocument/2006/relationships/image" Target="../media/image49.png"/><Relationship Id="rId6" Type="http://schemas.openxmlformats.org/officeDocument/2006/relationships/image" Target="../media/image67.svg"/><Relationship Id="rId5" Type="http://schemas.openxmlformats.org/officeDocument/2006/relationships/image" Target="../media/image75.png"/><Relationship Id="rId4" Type="http://schemas.openxmlformats.org/officeDocument/2006/relationships/image" Target="../media/image65.svg"/><Relationship Id="rId3" Type="http://schemas.openxmlformats.org/officeDocument/2006/relationships/image" Target="../media/image79.png"/><Relationship Id="rId2" Type="http://schemas.openxmlformats.org/officeDocument/2006/relationships/image" Target="../media/image3.svg"/><Relationship Id="rId13" Type="http://schemas.openxmlformats.org/officeDocument/2006/relationships/slideLayout" Target="../slideLayouts/slideLayout40.xml"/><Relationship Id="rId12" Type="http://schemas.openxmlformats.org/officeDocument/2006/relationships/image" Target="../media/image73.svg"/><Relationship Id="rId11" Type="http://schemas.openxmlformats.org/officeDocument/2006/relationships/image" Target="../media/image80.png"/><Relationship Id="rId10" Type="http://schemas.openxmlformats.org/officeDocument/2006/relationships/image" Target="../media/image71.sv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41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Relationship Id="rId3" Type="http://schemas.openxmlformats.org/officeDocument/2006/relationships/image" Target="../media/image107.png"/><Relationship Id="rId2" Type="http://schemas.openxmlformats.org/officeDocument/2006/relationships/image" Target="../media/image3.sv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10.png"/><Relationship Id="rId3" Type="http://schemas.openxmlformats.org/officeDocument/2006/relationships/tags" Target="../tags/tag2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118.png"/><Relationship Id="rId7" Type="http://schemas.openxmlformats.org/officeDocument/2006/relationships/image" Target="../media/image117.png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4.svg"/><Relationship Id="rId3" Type="http://schemas.openxmlformats.org/officeDocument/2006/relationships/image" Target="../media/image113.png"/><Relationship Id="rId2" Type="http://schemas.openxmlformats.org/officeDocument/2006/relationships/image" Target="../media/image112.svg"/><Relationship Id="rId1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0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svg"/><Relationship Id="rId7" Type="http://schemas.openxmlformats.org/officeDocument/2006/relationships/image" Target="../media/image31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36.svg"/><Relationship Id="rId11" Type="http://schemas.openxmlformats.org/officeDocument/2006/relationships/image" Target="../media/image35.png"/><Relationship Id="rId10" Type="http://schemas.openxmlformats.org/officeDocument/2006/relationships/image" Target="../media/image34.sv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svg"/><Relationship Id="rId7" Type="http://schemas.openxmlformats.org/officeDocument/2006/relationships/image" Target="../media/image47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3" Type="http://schemas.openxmlformats.org/officeDocument/2006/relationships/slideLayout" Target="../slideLayouts/slideLayout29.xml"/><Relationship Id="rId12" Type="http://schemas.openxmlformats.org/officeDocument/2006/relationships/image" Target="../media/image52.svg"/><Relationship Id="rId11" Type="http://schemas.openxmlformats.org/officeDocument/2006/relationships/image" Target="../media/image51.png"/><Relationship Id="rId10" Type="http://schemas.openxmlformats.org/officeDocument/2006/relationships/image" Target="../media/image50.sv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3" Type="http://schemas.openxmlformats.org/officeDocument/2006/relationships/slideLayout" Target="../slideLayouts/slideLayout40.xml"/><Relationship Id="rId22" Type="http://schemas.openxmlformats.org/officeDocument/2006/relationships/tags" Target="../tags/tag13.xml"/><Relationship Id="rId21" Type="http://schemas.openxmlformats.org/officeDocument/2006/relationships/tags" Target="../tags/tag12.xml"/><Relationship Id="rId20" Type="http://schemas.openxmlformats.org/officeDocument/2006/relationships/tags" Target="../tags/tag11.xml"/><Relationship Id="rId2" Type="http://schemas.openxmlformats.org/officeDocument/2006/relationships/image" Target="../media/image28.svg"/><Relationship Id="rId19" Type="http://schemas.openxmlformats.org/officeDocument/2006/relationships/tags" Target="../tags/tag10.xml"/><Relationship Id="rId18" Type="http://schemas.openxmlformats.org/officeDocument/2006/relationships/tags" Target="../tags/tag9.xml"/><Relationship Id="rId17" Type="http://schemas.openxmlformats.org/officeDocument/2006/relationships/image" Target="../media/image53.png"/><Relationship Id="rId16" Type="http://schemas.openxmlformats.org/officeDocument/2006/relationships/tags" Target="../tags/tag8.xml"/><Relationship Id="rId15" Type="http://schemas.openxmlformats.org/officeDocument/2006/relationships/tags" Target="../tags/tag7.xml"/><Relationship Id="rId14" Type="http://schemas.openxmlformats.org/officeDocument/2006/relationships/tags" Target="../tags/tag6.xml"/><Relationship Id="rId13" Type="http://schemas.openxmlformats.org/officeDocument/2006/relationships/tags" Target="../tags/tag5.xml"/><Relationship Id="rId12" Type="http://schemas.openxmlformats.org/officeDocument/2006/relationships/tags" Target="../tags/tag4.xml"/><Relationship Id="rId11" Type="http://schemas.openxmlformats.org/officeDocument/2006/relationships/tags" Target="../tags/tag3.xml"/><Relationship Id="rId10" Type="http://schemas.openxmlformats.org/officeDocument/2006/relationships/image" Target="../media/image36.sv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3" Type="http://schemas.openxmlformats.org/officeDocument/2006/relationships/image" Target="../media/image5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ở đầu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03094" y="2574205"/>
            <a:ext cx="9368408" cy="208352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29479" y="0"/>
              <a:ext cx="17913303" cy="11727400"/>
              <a:chOff x="-4214" y="0"/>
              <a:chExt cx="10825343" cy="70870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4" y="0"/>
                <a:ext cx="10825343" cy="7087087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41383" y="-300783"/>
            <a:ext cx="4060140" cy="38345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37391" y="980247"/>
            <a:ext cx="3465987" cy="110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66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76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76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0"/>
              <p:cNvSpPr txBox="1"/>
              <p:nvPr/>
            </p:nvSpPr>
            <p:spPr>
              <a:xfrm>
                <a:off x="3233906" y="2804957"/>
                <a:ext cx="7675984" cy="144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lvl="0" indent="-571500" algn="just">
                  <a:lnSpc>
                    <a:spcPct val="13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C(a, b) </a:t>
                </a:r>
                <a:r>
                  <a:rPr lang="en-US" sz="36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a, x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b</a:t>
                </a:r>
                <a:endParaRPr lang="en-US" sz="3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0" lvl="0" indent="-571500" algn="just">
                  <a:lnSpc>
                    <a:spcPct val="13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C(a, b, c) </a:t>
                </a:r>
                <a:r>
                  <a:rPr lang="en-US" sz="36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a, x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b, x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c</a:t>
                </a:r>
                <a:endParaRPr lang="en-US" sz="3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906" y="2804957"/>
                <a:ext cx="7675984" cy="1440180"/>
              </a:xfrm>
              <a:prstGeom prst="rect">
                <a:avLst/>
              </a:prstGeom>
              <a:blipFill rotWithShape="1">
                <a:blip r:embed="rId5"/>
                <a:stretch>
                  <a:fillRect l="-6" t="-11" r="8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363145" y="4446787"/>
            <a:ext cx="1604086" cy="21321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6119" y="5623417"/>
            <a:ext cx="1565616" cy="5123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477731" y="3352545"/>
            <a:ext cx="1196378" cy="20586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47333" y="-139411"/>
            <a:ext cx="3903345" cy="1292050"/>
            <a:chOff x="-521000" y="-209116"/>
            <a:chExt cx="5855018" cy="193807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4771439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-209116"/>
              <a:ext cx="5855018" cy="160972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Áp dụng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>
            <p:custDataLst>
              <p:tags r:id="rId5"/>
            </p:custDataLst>
          </p:nvPr>
        </p:nvGrpSpPr>
        <p:grpSpPr>
          <a:xfrm>
            <a:off x="3099435" y="26670"/>
            <a:ext cx="7127240" cy="1718310"/>
            <a:chOff x="-3196" y="242459"/>
            <a:chExt cx="14380883" cy="5748858"/>
          </a:xfrm>
        </p:grpSpPr>
        <p:sp>
          <p:nvSpPr>
            <p:cNvPr id="6" name="Freeform 6"/>
            <p:cNvSpPr/>
            <p:nvPr>
              <p:custDataLst>
                <p:tags r:id="rId6"/>
              </p:custDataLst>
            </p:nvPr>
          </p:nvSpPr>
          <p:spPr>
            <a:xfrm>
              <a:off x="-3196" y="242459"/>
              <a:ext cx="1438088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>
            <p:custDataLst>
              <p:tags r:id="rId7"/>
            </p:custDataLst>
          </p:nvPr>
        </p:nvGrpSpPr>
        <p:grpSpPr>
          <a:xfrm>
            <a:off x="100309" y="1975302"/>
            <a:ext cx="5995670" cy="703580"/>
            <a:chOff x="-2273718" y="-4922091"/>
            <a:chExt cx="5524419" cy="1523022"/>
          </a:xfrm>
          <a:solidFill>
            <a:schemeClr val="bg1"/>
          </a:solidFill>
        </p:grpSpPr>
        <p:sp>
          <p:nvSpPr>
            <p:cNvPr id="8" name="Freeform 8"/>
            <p:cNvSpPr/>
            <p:nvPr>
              <p:custDataLst>
                <p:tags r:id="rId8"/>
              </p:custDataLst>
            </p:nvPr>
          </p:nvSpPr>
          <p:spPr>
            <a:xfrm>
              <a:off x="-2273718" y="-4922091"/>
              <a:ext cx="5524419" cy="1523022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B(4) =  {</a:t>
              </a:r>
              <a:r>
                <a: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; </a:t>
              </a:r>
              <a:r>
                <a:rPr kumimoji="0" lang="en-US" sz="2935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en-US" sz="2935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; </a:t>
              </a:r>
              <a:r>
                <a:rPr kumimoji="0" lang="en-US" sz="2935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r>
                <a:rPr kumimoji="0" lang="en-US" sz="2935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; </a:t>
              </a:r>
              <a:r>
                <a: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; 16; 20; </a:t>
              </a:r>
              <a:r>
                <a: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; …}</a:t>
              </a:r>
              <a:endPara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317294">
            <a:off x="-516795" y="-208797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34168" y="298747"/>
            <a:ext cx="707469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115571" y="-247511"/>
            <a:ext cx="1404097" cy="129086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772345">
            <a:off x="-638237" y="5642642"/>
            <a:ext cx="999886" cy="2105789"/>
          </a:xfrm>
          <a:prstGeom prst="rect">
            <a:avLst/>
          </a:prstGeom>
        </p:spPr>
      </p:pic>
      <p:sp>
        <p:nvSpPr>
          <p:cNvPr id="20" name="TextBox 19"/>
          <p:cNvSpPr txBox="1"/>
          <p:nvPr>
            <p:custDataLst>
              <p:tags r:id="rId17"/>
            </p:custDataLst>
          </p:nvPr>
        </p:nvSpPr>
        <p:spPr>
          <a:xfrm>
            <a:off x="3294380" y="-8890"/>
            <a:ext cx="6868795" cy="226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</a:t>
            </a:r>
            <a:r>
              <a:rPr lang="en-US" sz="293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93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93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93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93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93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93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  <a:endParaRPr lang="en-US" sz="293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935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“BÀI TOÁN MỞ ĐẦU”</a:t>
            </a:r>
            <a:endParaRPr lang="en-US" sz="2935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7"/>
          <p:cNvGrpSpPr/>
          <p:nvPr/>
        </p:nvGrpSpPr>
        <p:grpSpPr>
          <a:xfrm>
            <a:off x="203297" y="3025925"/>
            <a:ext cx="5468620" cy="658495"/>
            <a:chOff x="5042366" y="-12896324"/>
            <a:chExt cx="6081176" cy="1425428"/>
          </a:xfrm>
          <a:solidFill>
            <a:schemeClr val="bg1"/>
          </a:solidFill>
        </p:grpSpPr>
        <p:sp>
          <p:nvSpPr>
            <p:cNvPr id="30" name="Freeform 8"/>
            <p:cNvSpPr/>
            <p:nvPr/>
          </p:nvSpPr>
          <p:spPr>
            <a:xfrm>
              <a:off x="5042366" y="-12896324"/>
              <a:ext cx="6081176" cy="142542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marR="0" lvl="0" indent="-5715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Þ"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BC(4, 6) = {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0; 12; 24; 36; …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}.</a:t>
              </a:r>
              <a:endPara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7"/>
          <p:cNvGrpSpPr/>
          <p:nvPr>
            <p:custDataLst>
              <p:tags r:id="rId18"/>
            </p:custDataLst>
          </p:nvPr>
        </p:nvGrpSpPr>
        <p:grpSpPr>
          <a:xfrm>
            <a:off x="6269355" y="1975485"/>
            <a:ext cx="5749290" cy="739140"/>
            <a:chOff x="-1697120" y="-2612219"/>
            <a:chExt cx="6603169" cy="1599740"/>
          </a:xfrm>
          <a:solidFill>
            <a:schemeClr val="bg1"/>
          </a:solidFill>
        </p:grpSpPr>
        <p:sp>
          <p:nvSpPr>
            <p:cNvPr id="22" name="Freeform 8"/>
            <p:cNvSpPr/>
            <p:nvPr>
              <p:custDataLst>
                <p:tags r:id="rId19"/>
              </p:custDataLst>
            </p:nvPr>
          </p:nvSpPr>
          <p:spPr>
            <a:xfrm>
              <a:off x="-1697120" y="-2612219"/>
              <a:ext cx="6603169" cy="1599740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B(6) =  {</a:t>
              </a:r>
              <a:r>
                <a: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; </a:t>
              </a:r>
              <a:r>
                <a: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; </a:t>
              </a:r>
              <a:r>
                <a:rPr kumimoji="0" lang="en-US" sz="2935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</a:t>
              </a: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; </a:t>
              </a:r>
              <a:r>
                <a: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24;</a:t>
              </a: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30; </a:t>
              </a:r>
              <a:r>
                <a: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36</a:t>
              </a:r>
              <a:r>
                <a:rPr kumimoji="0" lang="en-US" sz="293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; …}</a:t>
              </a:r>
              <a:endParaRPr kumimoji="0" lang="vi-VN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7"/>
          <p:cNvGrpSpPr/>
          <p:nvPr/>
        </p:nvGrpSpPr>
        <p:grpSpPr>
          <a:xfrm>
            <a:off x="6019783" y="2945130"/>
            <a:ext cx="5999414" cy="658198"/>
            <a:chOff x="-1069174" y="-7461279"/>
            <a:chExt cx="6671426" cy="1424785"/>
          </a:xfrm>
          <a:solidFill>
            <a:schemeClr val="bg1"/>
          </a:solidFill>
        </p:grpSpPr>
        <p:sp>
          <p:nvSpPr>
            <p:cNvPr id="32" name="Freeform 8"/>
            <p:cNvSpPr/>
            <p:nvPr/>
          </p:nvSpPr>
          <p:spPr>
            <a:xfrm>
              <a:off x="-1069174" y="-7461279"/>
              <a:ext cx="6671426" cy="1424785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571500" marR="0" lvl="0" indent="-5715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Þ"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BCNN(4, 6) = 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Freeform 8"/>
              <p:cNvSpPr/>
              <p:nvPr/>
            </p:nvSpPr>
            <p:spPr>
              <a:xfrm>
                <a:off x="1669415" y="3869690"/>
                <a:ext cx="9022080" cy="2520315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800" dirty="0" err="1">
                    <a:solidFill>
                      <a:prstClr val="black"/>
                    </a:solidFill>
                    <a:latin typeface="Arial" panose="020B0604020202020204"/>
                  </a:rPr>
                  <a:t>Để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Arial" panose="020B0604020202020204"/>
                  </a:rPr>
                  <a:t>mua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Arial" panose="020B0604020202020204"/>
                  </a:rPr>
                  <a:t>cùng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Arial" panose="020B0604020202020204"/>
                  </a:rPr>
                  <a:t>số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Arial" panose="020B0604020202020204"/>
                  </a:rPr>
                  <a:t>lượng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/>
                  </a:rPr>
                  <a:t> n </a:t>
                </a:r>
                <a:r>
                  <a:rPr lang="en-US" sz="2800" dirty="0" err="1">
                    <a:solidFill>
                      <a:prstClr val="black"/>
                    </a:solidFill>
                    <a:latin typeface="Arial" panose="020B0604020202020204"/>
                  </a:rPr>
                  <a:t>cái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Arial" panose="020B0604020202020204"/>
                  </a:rPr>
                  <a:t>mỗi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/>
                  </a:rPr>
                  <a:t>  </a:t>
                </a:r>
                <a:r>
                  <a:rPr lang="en-US" sz="2800" dirty="0" err="1">
                    <a:solidFill>
                      <a:prstClr val="black"/>
                    </a:solidFill>
                    <a:latin typeface="Arial" panose="020B0604020202020204"/>
                  </a:rPr>
                  <a:t>loại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Arial" panose="020B0604020202020204"/>
                  </a:rPr>
                  <a:t>thì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/>
                  </a:rPr>
                  <a:t> n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BC(4,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6).</a:t>
                </a:r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800" noProof="0" dirty="0" err="1">
                    <a:solidFill>
                      <a:prstClr val="black"/>
                    </a:solidFill>
                    <a:latin typeface="Arial" panose="020B0604020202020204"/>
                  </a:rPr>
                  <a:t>Để</a:t>
                </a:r>
                <a:r>
                  <a:rPr lang="en-US" sz="2800" noProof="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noProof="0" dirty="0" err="1">
                    <a:solidFill>
                      <a:prstClr val="black"/>
                    </a:solidFill>
                    <a:latin typeface="Arial" panose="020B0604020202020204"/>
                  </a:rPr>
                  <a:t>mua</a:t>
                </a:r>
                <a:r>
                  <a:rPr lang="en-US" sz="2800" noProof="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noProof="0" dirty="0" err="1">
                    <a:solidFill>
                      <a:prstClr val="black"/>
                    </a:solidFill>
                    <a:latin typeface="Arial" panose="020B0604020202020204"/>
                  </a:rPr>
                  <a:t>ít</a:t>
                </a:r>
                <a:r>
                  <a:rPr lang="en-US" sz="2800" noProof="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noProof="0" dirty="0" err="1">
                    <a:solidFill>
                      <a:prstClr val="black"/>
                    </a:solidFill>
                    <a:latin typeface="Arial" panose="020B0604020202020204"/>
                  </a:rPr>
                  <a:t>nhất</a:t>
                </a:r>
                <a:r>
                  <a:rPr lang="en-US" sz="2800" noProof="0" dirty="0">
                    <a:solidFill>
                      <a:prstClr val="black"/>
                    </a:solidFill>
                    <a:latin typeface="Arial" panose="020B0604020202020204"/>
                  </a:rPr>
                  <a:t> </a:t>
                </a:r>
                <a:r>
                  <a:rPr lang="en-US" sz="2800" noProof="0" dirty="0" err="1">
                    <a:solidFill>
                      <a:prstClr val="black"/>
                    </a:solidFill>
                    <a:latin typeface="Arial" panose="020B0604020202020204"/>
                  </a:rPr>
                  <a:t>thì</a:t>
                </a:r>
                <a:r>
                  <a:rPr lang="en-US" sz="2800" noProof="0" dirty="0">
                    <a:solidFill>
                      <a:prstClr val="black"/>
                    </a:solidFill>
                    <a:latin typeface="Arial" panose="020B0604020202020204"/>
                  </a:rPr>
                  <a:t> n = BCNN(4, 6) =  12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Vậy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 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Mai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có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thể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mua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ít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nhất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12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cái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mỗi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loại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hay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mua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3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gói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đĩa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2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gói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cốc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6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415" y="3869690"/>
                <a:ext cx="9022080" cy="2520315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blipFill rotWithShape="1">
                <a:blip r:embed="rId20"/>
                <a:stretch>
                  <a:fillRect t="50" r="84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 animBg="1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2317294">
            <a:off x="-516795" y="-208797"/>
            <a:ext cx="1565616" cy="5123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99110" y="371475"/>
                <a:ext cx="11338560" cy="61309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* </a:t>
                </a:r>
                <a:r>
                  <a:rPr kumimoji="0" lang="en-US" sz="32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Tìm</a:t>
                </a:r>
                <a:r>
                  <a:rPr kumimoji="0" lang="en-US" sz="32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BCNN </a:t>
                </a:r>
                <a:r>
                  <a:rPr kumimoji="0" lang="en-US" sz="32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trong</a:t>
                </a:r>
                <a:r>
                  <a:rPr kumimoji="0" lang="en-US" sz="32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trường</a:t>
                </a:r>
                <a:r>
                  <a:rPr kumimoji="0" lang="en-US" sz="32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hợp</a:t>
                </a:r>
                <a:r>
                  <a:rPr kumimoji="0" lang="en-US" sz="32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đặc</a:t>
                </a:r>
                <a:r>
                  <a:rPr kumimoji="0" lang="en-US" sz="32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1" i="1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biệt</a:t>
                </a:r>
                <a:r>
                  <a:rPr kumimoji="0" lang="en-US" sz="3200" b="1" i="1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+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Trong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đã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cho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nếu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lớn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bội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còn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lại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thì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BCNN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đã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cho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chính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lớn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ea typeface="Calibri" panose="020F0502020204030204" charset="0"/>
                  </a:rPr>
                  <a:t>đó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Nếu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a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charset="0"/>
                      </a:rPr>
                      <m:t>⋮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b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thì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charset="0"/>
                  </a:rPr>
                  <a:t> BCNN ( a , b) = a.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charset="0"/>
                </a:endParaRPr>
              </a:p>
              <a:p>
                <a:r>
                  <a:rPr lang="en-US" sz="3200" i="1" u="sng" dirty="0"/>
                  <a:t>VD: </a:t>
                </a:r>
                <a:r>
                  <a:rPr lang="en-US" sz="3200" dirty="0" err="1"/>
                  <a:t>Vì</a:t>
                </a:r>
                <a:r>
                  <a:rPr lang="en-US" sz="3200" dirty="0"/>
                  <a:t> 21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3200" dirty="0"/>
                  <a:t> 7 </a:t>
                </a:r>
                <a:r>
                  <a:rPr lang="en-US" sz="3200" dirty="0" err="1"/>
                  <a:t>nên</a:t>
                </a:r>
                <a:r>
                  <a:rPr lang="en-US" sz="3200" dirty="0"/>
                  <a:t> ta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BCNN (7, 21) = 21</a:t>
                </a:r>
                <a:endParaRPr lang="en-US" sz="3200" dirty="0"/>
              </a:p>
              <a:p>
                <a:r>
                  <a:rPr lang="en-US" sz="3200" dirty="0"/>
                  <a:t>+ </a:t>
                </a:r>
                <a:r>
                  <a:rPr lang="en-US" sz="3200" dirty="0" err="1"/>
                  <a:t>Mọi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tự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nhiên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đều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 </a:t>
                </a:r>
                <a:r>
                  <a:rPr lang="en-US" sz="3200" dirty="0" err="1"/>
                  <a:t>bội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của</a:t>
                </a:r>
                <a:r>
                  <a:rPr lang="en-US" sz="3200" dirty="0"/>
                  <a:t> 1. Do </a:t>
                </a:r>
                <a:r>
                  <a:rPr lang="en-US" sz="3200" dirty="0" err="1"/>
                  <a:t>đó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mọi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tự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nhiên</a:t>
                </a:r>
                <a:r>
                  <a:rPr lang="en-US" sz="3200" dirty="0"/>
                  <a:t> a </a:t>
                </a:r>
                <a:r>
                  <a:rPr lang="en-US" sz="3200" dirty="0" err="1"/>
                  <a:t>và</a:t>
                </a:r>
                <a:r>
                  <a:rPr lang="en-US" sz="3200" dirty="0"/>
                  <a:t> b ( </a:t>
                </a:r>
                <a:r>
                  <a:rPr lang="en-US" sz="3200" dirty="0" err="1"/>
                  <a:t>khác</a:t>
                </a:r>
                <a:r>
                  <a:rPr lang="en-US" sz="3200" dirty="0"/>
                  <a:t> 0), ta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:</a:t>
                </a:r>
                <a:endParaRPr lang="en-US" sz="3200" dirty="0"/>
              </a:p>
              <a:p>
                <a:r>
                  <a:rPr lang="en-US" sz="3200" dirty="0"/>
                  <a:t>BCNN ( a , 1) = a; BCNN (a , b , 1) = BCNN (a , b)</a:t>
                </a:r>
                <a:endParaRPr lang="en-US" sz="32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" y="371475"/>
                <a:ext cx="11338560" cy="613092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clrChange>
              <a:clrFrom>
                <a:srgbClr val="FCF8F5"/>
              </a:clrFrom>
              <a:clrTo>
                <a:srgbClr val="FCF8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1976" y="-76200"/>
            <a:ext cx="914266" cy="736163"/>
          </a:xfrm>
          <a:prstGeom prst="round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36389" y="-159476"/>
            <a:ext cx="1404097" cy="12908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18236" y="-267679"/>
            <a:ext cx="4182148" cy="1180192"/>
            <a:chOff x="-468202" y="-483002"/>
            <a:chExt cx="7588712" cy="21488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23238" y="-20521"/>
              <a:ext cx="7243748" cy="1686412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468202" y="-483002"/>
              <a:ext cx="7588643" cy="2068455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Luyện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38530"/>
            <a:ext cx="12191365" cy="1579245"/>
            <a:chOff x="705038" y="164573"/>
            <a:chExt cx="7880404" cy="4939616"/>
          </a:xfrm>
        </p:grpSpPr>
        <p:sp>
          <p:nvSpPr>
            <p:cNvPr id="6" name="Freeform 6"/>
            <p:cNvSpPr/>
            <p:nvPr/>
          </p:nvSpPr>
          <p:spPr>
            <a:xfrm>
              <a:off x="705038" y="164573"/>
              <a:ext cx="7880404" cy="4939616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63890" y="2744041"/>
            <a:ext cx="11218984" cy="2083463"/>
          </a:xfrm>
          <a:custGeom>
            <a:avLst/>
            <a:gdLst/>
            <a:ahLst/>
            <a:cxnLst/>
            <a:rect l="l" t="t" r="r" b="b"/>
            <a:pathLst>
              <a:path w="8047623" h="5748858">
                <a:moveTo>
                  <a:pt x="7419845" y="5694380"/>
                </a:moveTo>
                <a:cubicBezTo>
                  <a:pt x="7419845" y="5694380"/>
                  <a:pt x="6688970" y="5748858"/>
                  <a:pt x="5633256" y="5746236"/>
                </a:cubicBezTo>
                <a:cubicBezTo>
                  <a:pt x="3101516" y="5744074"/>
                  <a:pt x="1057074" y="5736249"/>
                  <a:pt x="1057074" y="5736249"/>
                </a:cubicBezTo>
                <a:cubicBezTo>
                  <a:pt x="812932" y="5727415"/>
                  <a:pt x="449110" y="5706185"/>
                  <a:pt x="282371" y="5648007"/>
                </a:cubicBezTo>
                <a:cubicBezTo>
                  <a:pt x="4469" y="5551044"/>
                  <a:pt x="0" y="5377765"/>
                  <a:pt x="0" y="4376960"/>
                </a:cubicBezTo>
                <a:lnTo>
                  <a:pt x="0" y="4376913"/>
                </a:lnTo>
                <a:cubicBezTo>
                  <a:pt x="8536" y="491230"/>
                  <a:pt x="0" y="345608"/>
                  <a:pt x="77597" y="223930"/>
                </a:cubicBezTo>
                <a:cubicBezTo>
                  <a:pt x="217372" y="4759"/>
                  <a:pt x="519255" y="4073"/>
                  <a:pt x="937909" y="4073"/>
                </a:cubicBezTo>
                <a:cubicBezTo>
                  <a:pt x="937909" y="4073"/>
                  <a:pt x="2039222" y="15681"/>
                  <a:pt x="4699719" y="7673"/>
                </a:cubicBezTo>
                <a:cubicBezTo>
                  <a:pt x="6470043" y="0"/>
                  <a:pt x="7186776" y="6979"/>
                  <a:pt x="7186776" y="6979"/>
                </a:cubicBezTo>
                <a:cubicBezTo>
                  <a:pt x="7555084" y="14458"/>
                  <a:pt x="7693344" y="42638"/>
                  <a:pt x="7891083" y="165219"/>
                </a:cubicBezTo>
                <a:cubicBezTo>
                  <a:pt x="8042101" y="258836"/>
                  <a:pt x="8047623" y="476157"/>
                  <a:pt x="8038482" y="4376913"/>
                </a:cubicBezTo>
                <a:lnTo>
                  <a:pt x="8038482" y="4376960"/>
                </a:lnTo>
                <a:cubicBezTo>
                  <a:pt x="8038481" y="5495730"/>
                  <a:pt x="7995697" y="5644318"/>
                  <a:pt x="7419845" y="569438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600" dirty="0"/>
              <a:t>B(6) = { 0; 6; 12; 18; 24; 30; 36; 42; 48; …}</a:t>
            </a:r>
            <a:endParaRPr lang="en-US" sz="3600" dirty="0"/>
          </a:p>
          <a:p>
            <a:pPr>
              <a:lnSpc>
                <a:spcPct val="130000"/>
              </a:lnSpc>
            </a:pPr>
            <a:r>
              <a:rPr lang="en-US" sz="3600" dirty="0"/>
              <a:t>		B(8) = {0; 8; 16; 24; 32; 40; 48;...}</a:t>
            </a:r>
            <a:endParaRPr lang="en-US" sz="3600" dirty="0"/>
          </a:p>
          <a:p>
            <a:pPr marL="571500" lvl="0" indent="-571500" algn="ctr">
              <a:lnSpc>
                <a:spcPct val="130000"/>
              </a:lnSpc>
              <a:buFont typeface="Symbol" panose="05050102010706020507" pitchFamily="18" charset="2"/>
              <a:buChar char="Þ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600" dirty="0"/>
              <a:t>BCNN (6 , 8) </a:t>
            </a:r>
            <a:r>
              <a:rPr lang="en-US" sz="3600"/>
              <a:t>= </a:t>
            </a:r>
            <a:r>
              <a:rPr lang="en-US" sz="3600" smtClean="0"/>
              <a:t>24.</a:t>
            </a:r>
            <a:endParaRPr lang="en-US" sz="3600" dirty="0"/>
          </a:p>
        </p:txBody>
      </p:sp>
      <p:sp>
        <p:nvSpPr>
          <p:cNvPr id="10" name="TextBox 10"/>
          <p:cNvSpPr txBox="1"/>
          <p:nvPr/>
        </p:nvSpPr>
        <p:spPr>
          <a:xfrm>
            <a:off x="1037519" y="1560311"/>
            <a:ext cx="10078053" cy="534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17294">
            <a:off x="-630555" y="-191770"/>
            <a:ext cx="1517015" cy="4965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0881" y="895515"/>
            <a:ext cx="590171" cy="5901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15571" y="-247511"/>
            <a:ext cx="1404097" cy="129086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72345">
            <a:off x="-255383" y="5717803"/>
            <a:ext cx="593143" cy="12491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9290" y="1133702"/>
            <a:ext cx="1170271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Tìm </a:t>
            </a: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bội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chung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của</a:t>
            </a:r>
            <a:endParaRPr lang="en-US" sz="3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a) 6 </a:t>
            </a:r>
            <a:r>
              <a:rPr lang="en-US" sz="3600" dirty="0" err="1">
                <a:solidFill>
                  <a:prstClr val="black"/>
                </a:solidFill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 8					;			b) 8; 9; 72</a:t>
            </a:r>
            <a:endParaRPr lang="en-US" sz="3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Freeform 8"/>
              <p:cNvSpPr/>
              <p:nvPr/>
            </p:nvSpPr>
            <p:spPr>
              <a:xfrm>
                <a:off x="463890" y="5156200"/>
                <a:ext cx="11218984" cy="1754767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pPr lvl="0">
                  <a:lnSpc>
                    <a:spcPct val="130000"/>
                  </a:lnSpc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b) </a:t>
                </a:r>
                <a:r>
                  <a:rPr kumimoji="0" 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Vì</a:t>
                </a:r>
                <a:r>
                  <a:rPr kumimoji="0" lang="en-US" sz="36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72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charset="0"/>
                      </a:rPr>
                      <m:t>⋮</m:t>
                    </m:r>
                  </m:oMath>
                </a14:m>
                <a:r>
                  <a:rPr lang="en-US" sz="3600" dirty="0" smtClean="0"/>
                  <a:t> </a:t>
                </a:r>
                <a:r>
                  <a:rPr lang="en-US" sz="3600" smtClean="0"/>
                  <a:t>8; 72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charset="0"/>
                      </a:rPr>
                      <m:t>⋮</m:t>
                    </m:r>
                  </m:oMath>
                </a14:m>
                <a:r>
                  <a:rPr lang="en-US" sz="3600" dirty="0" smtClean="0"/>
                  <a:t> </a:t>
                </a:r>
                <a:r>
                  <a:rPr lang="en-US" sz="3600" smtClean="0"/>
                  <a:t>9 nên</a:t>
                </a:r>
                <a:r>
                  <a:rPr lang="en-US" sz="3600"/>
                  <a:t> BCNN (8, 9, 72) = </a:t>
                </a:r>
                <a:r>
                  <a:rPr lang="en-US" sz="3600" smtClean="0"/>
                  <a:t>72</a:t>
                </a:r>
                <a:endParaRPr lang="en-US" sz="3600"/>
              </a:p>
            </p:txBody>
          </p:sp>
        </mc:Choice>
        <mc:Fallback>
          <p:sp>
            <p:nvSpPr>
              <p:cNvPr id="21" name="Freeform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90" y="5156200"/>
                <a:ext cx="11218984" cy="1754767"/>
              </a:xfrm>
              <a:custGeom>
                <a:avLst/>
                <a:gdLst/>
                <a:ahLst/>
                <a:cxnLst/>
                <a:rect l="l" t="t" r="r" b="b"/>
                <a:pathLst>
                  <a:path w="8047623" h="5748858">
                    <a:moveTo>
                      <a:pt x="7419845" y="5694380"/>
                    </a:moveTo>
                    <a:cubicBezTo>
                      <a:pt x="7419845" y="5694380"/>
                      <a:pt x="6688970" y="5748858"/>
                      <a:pt x="5633256" y="5746236"/>
                    </a:cubicBezTo>
                    <a:cubicBezTo>
                      <a:pt x="3101516" y="5744074"/>
                      <a:pt x="1057074" y="5736249"/>
                      <a:pt x="1057074" y="5736249"/>
                    </a:cubicBezTo>
                    <a:cubicBezTo>
                      <a:pt x="812932" y="5727415"/>
                      <a:pt x="449110" y="5706185"/>
                      <a:pt x="282371" y="5648007"/>
                    </a:cubicBezTo>
                    <a:cubicBezTo>
                      <a:pt x="4469" y="5551044"/>
                      <a:pt x="0" y="5377765"/>
                      <a:pt x="0" y="4376960"/>
                    </a:cubicBezTo>
                    <a:lnTo>
                      <a:pt x="0" y="4376913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039222" y="15681"/>
                      <a:pt x="4699719" y="7673"/>
                    </a:cubicBezTo>
                    <a:cubicBezTo>
                      <a:pt x="6470043" y="0"/>
                      <a:pt x="7186776" y="6979"/>
                      <a:pt x="7186776" y="6979"/>
                    </a:cubicBezTo>
                    <a:cubicBezTo>
                      <a:pt x="7555084" y="14458"/>
                      <a:pt x="7693344" y="42638"/>
                      <a:pt x="7891083" y="165219"/>
                    </a:cubicBezTo>
                    <a:cubicBezTo>
                      <a:pt x="8042101" y="258836"/>
                      <a:pt x="8047623" y="476157"/>
                      <a:pt x="8038482" y="4376913"/>
                    </a:cubicBezTo>
                    <a:lnTo>
                      <a:pt x="8038482" y="4376960"/>
                    </a:lnTo>
                    <a:cubicBezTo>
                      <a:pt x="8038481" y="5495730"/>
                      <a:pt x="7995697" y="5644318"/>
                      <a:pt x="7419845" y="5694380"/>
                    </a:cubicBezTo>
                    <a:close/>
                  </a:path>
                </a:pathLst>
              </a:custGeom>
              <a:blipFill rotWithShape="1">
                <a:blip r:embed="rId13"/>
                <a:stretch>
                  <a:fillRect l="-3" t="36" r="81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4621530" y="-13970"/>
            <a:ext cx="5036185" cy="9569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665" b="1" dirty="0"/>
              <a:t>THẢO LUẬN NHÓM</a:t>
            </a:r>
            <a:endParaRPr lang="vi-VN" sz="2665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uiExpand="1" build="allAtOnce"/>
      <p:bldP spid="20" grpId="0"/>
      <p:bldP spid="21" grpId="0" animBg="1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36550" y="4758413"/>
            <a:ext cx="10522644" cy="1767407"/>
          </a:xfrm>
          <a:custGeom>
            <a:avLst/>
            <a:gdLst/>
            <a:ahLst/>
            <a:cxnLst/>
            <a:rect l="l" t="t" r="r" b="b"/>
            <a:pathLst>
              <a:path w="8250011" h="5464765">
                <a:moveTo>
                  <a:pt x="278431" y="16918"/>
                </a:moveTo>
                <a:cubicBezTo>
                  <a:pt x="278431" y="16918"/>
                  <a:pt x="604014" y="12258"/>
                  <a:pt x="1016982" y="12454"/>
                </a:cubicBezTo>
                <a:cubicBezTo>
                  <a:pt x="6568136" y="12671"/>
                  <a:pt x="7975943" y="0"/>
                  <a:pt x="7975943" y="0"/>
                </a:cubicBezTo>
                <a:cubicBezTo>
                  <a:pt x="8043407" y="0"/>
                  <a:pt x="8119344" y="0"/>
                  <a:pt x="8198117" y="85073"/>
                </a:cubicBezTo>
                <a:cubicBezTo>
                  <a:pt x="8241095" y="131488"/>
                  <a:pt x="8242163" y="240224"/>
                  <a:pt x="8242568" y="320281"/>
                </a:cubicBezTo>
                <a:cubicBezTo>
                  <a:pt x="8242568" y="320281"/>
                  <a:pt x="8240864" y="3898986"/>
                  <a:pt x="8240864" y="4702181"/>
                </a:cubicBezTo>
                <a:cubicBezTo>
                  <a:pt x="8240864" y="4916340"/>
                  <a:pt x="8250011" y="5215519"/>
                  <a:pt x="8250011" y="5215519"/>
                </a:cubicBezTo>
                <a:cubicBezTo>
                  <a:pt x="8250011" y="5344188"/>
                  <a:pt x="8245842" y="5464765"/>
                  <a:pt x="7993004" y="5456631"/>
                </a:cubicBezTo>
                <a:cubicBezTo>
                  <a:pt x="7993004" y="5456631"/>
                  <a:pt x="7616532" y="5436333"/>
                  <a:pt x="6766938" y="5443931"/>
                </a:cubicBezTo>
                <a:cubicBezTo>
                  <a:pt x="2079974" y="5452065"/>
                  <a:pt x="304023" y="5464765"/>
                  <a:pt x="304023" y="5464765"/>
                </a:cubicBezTo>
                <a:cubicBezTo>
                  <a:pt x="132548" y="5464765"/>
                  <a:pt x="4213" y="5363696"/>
                  <a:pt x="8532" y="5161149"/>
                </a:cubicBezTo>
                <a:cubicBezTo>
                  <a:pt x="8532" y="5161149"/>
                  <a:pt x="9630" y="4662608"/>
                  <a:pt x="4815" y="1437739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noFill/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282666" y="20521"/>
            <a:ext cx="3489734" cy="1113131"/>
            <a:chOff x="0" y="-4262"/>
            <a:chExt cx="3326384" cy="1044440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326384" cy="1044440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764787" y="-58332"/>
            <a:ext cx="4714561" cy="110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356736" y="-589347"/>
            <a:ext cx="1601411" cy="9940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207245" flipV="1">
            <a:off x="11174043" y="5848206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95473" y="20521"/>
            <a:ext cx="1222597" cy="12036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8903">
            <a:off x="-11944" y="-301528"/>
            <a:ext cx="1654742" cy="1756966"/>
          </a:xfrm>
          <a:prstGeom prst="rect">
            <a:avLst/>
          </a:prstGeom>
        </p:spPr>
      </p:pic>
      <p:pic>
        <p:nvPicPr>
          <p:cNvPr id="2" name="Picture 1" descr="ảnh thao giả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778000"/>
            <a:ext cx="5906770" cy="3826510"/>
          </a:xfrm>
          <a:prstGeom prst="rect">
            <a:avLst/>
          </a:prstGeom>
        </p:spPr>
      </p:pic>
      <p:grpSp>
        <p:nvGrpSpPr>
          <p:cNvPr id="7" name="Group 5"/>
          <p:cNvGrpSpPr/>
          <p:nvPr/>
        </p:nvGrpSpPr>
        <p:grpSpPr>
          <a:xfrm>
            <a:off x="336550" y="1427480"/>
            <a:ext cx="5610859" cy="5170170"/>
            <a:chOff x="705038" y="-11067244"/>
            <a:chExt cx="3626816" cy="16171433"/>
          </a:xfrm>
        </p:grpSpPr>
        <p:sp>
          <p:nvSpPr>
            <p:cNvPr id="9" name="Freeform 6"/>
            <p:cNvSpPr/>
            <p:nvPr/>
          </p:nvSpPr>
          <p:spPr>
            <a:xfrm>
              <a:off x="705038" y="-11067244"/>
              <a:ext cx="3626816" cy="16171433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Có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hai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chiếc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máy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A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và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B. </a:t>
              </a:r>
              <a:endPara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Lịch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bảo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dưỡng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định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kì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đối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với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máy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A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là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6 </a:t>
              </a:r>
              <a:r>
                <a:rPr lang="en-US" sz="28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tháng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và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đối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với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máy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B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là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9 </a:t>
              </a:r>
              <a:r>
                <a:rPr lang="en-US" sz="28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tháng</a:t>
              </a:r>
              <a:r>
                <a:rPr lang="en-US" sz="28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. </a:t>
              </a:r>
              <a:endPara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Hai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máy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cùng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vừa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được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bảo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dưỡng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vào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tháng</a:t>
              </a:r>
              <a:r>
                <a:rPr lang="en-US" sz="28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5.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Hỏi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sau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ít</a:t>
              </a:r>
              <a:r>
                <a:rPr lang="en-US" sz="28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nhất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bao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nhiêu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tháng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nữa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thì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hai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máy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lại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được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bảo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dưỡng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trong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cùng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một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 </a:t>
              </a:r>
              <a:r>
                <a:rPr lang="en-US" sz="28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tháng</a:t>
              </a:r>
              <a:r>
                <a:rPr lang="en-US" sz="28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sym typeface="+mn-ea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282666" y="20521"/>
            <a:ext cx="3489734" cy="1113131"/>
            <a:chOff x="0" y="-4262"/>
            <a:chExt cx="3326384" cy="1044440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326384" cy="1044440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764787" y="-58332"/>
            <a:ext cx="4714561" cy="110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539616" y="-589347"/>
            <a:ext cx="1601411" cy="9940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207245" flipV="1">
            <a:off x="11174043" y="5848206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95473" y="20521"/>
            <a:ext cx="1222597" cy="12036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8903">
            <a:off x="-208159" y="-57053"/>
            <a:ext cx="1654742" cy="17569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38150" y="1820545"/>
                <a:ext cx="11384915" cy="953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/>
                  <a:t>Gọi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số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tháng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ít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nhất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mà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lần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tiếp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theo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hai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máy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cùng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bảo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dưỡng</a:t>
                </a:r>
                <a:r>
                  <a:rPr lang="en-US" sz="2800" b="1" dirty="0"/>
                  <a:t> </a:t>
                </a:r>
                <a:r>
                  <a:rPr lang="en-US" sz="2800" b="1" dirty="0" err="1"/>
                  <a:t>là</a:t>
                </a:r>
                <a:r>
                  <a:rPr lang="en-US" sz="2800" b="1" dirty="0"/>
                  <a:t>:</a:t>
                </a:r>
                <a:endParaRPr lang="en-US" sz="2800" b="1" dirty="0"/>
              </a:p>
              <a:p>
                <a:pPr algn="ctr"/>
                <a:r>
                  <a:rPr lang="en-US" sz="2800" b="1" dirty="0"/>
                  <a:t> x (</a:t>
                </a:r>
                <a:r>
                  <a:rPr lang="en-US" sz="2800" b="1" dirty="0" err="1"/>
                  <a:t>tháng)</a:t>
                </a:r>
                <a:r>
                  <a:rPr lang="en-US" sz="2800" b="1" dirty="0"/>
                  <a:t>, x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800" b="1" dirty="0"/>
                  <a:t> N</a:t>
                </a:r>
                <a:r>
                  <a:rPr lang="en-US" sz="2800" b="1" baseline="30000" dirty="0"/>
                  <a:t>*</a:t>
                </a:r>
                <a:endParaRPr lang="en-US" sz="2800" b="1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50" y="1820545"/>
                <a:ext cx="11384915" cy="95313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422400" y="2773680"/>
                <a:ext cx="6792595" cy="2330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800" dirty="0"/>
                  <a:t>=&gt; x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BCNN ( 6,9) </a:t>
                </a:r>
                <a:endParaRPr lang="en-US" sz="2800" dirty="0"/>
              </a:p>
              <a:p>
                <a:pPr>
                  <a:lnSpc>
                    <a:spcPct val="130000"/>
                  </a:lnSpc>
                </a:pPr>
                <a:r>
                  <a:rPr lang="en-US" sz="2800" dirty="0"/>
                  <a:t>Ta </a:t>
                </a:r>
                <a:r>
                  <a:rPr lang="en-US" sz="2800" dirty="0" err="1"/>
                  <a:t>có</a:t>
                </a:r>
                <a:r>
                  <a:rPr lang="en-US" sz="2800" dirty="0"/>
                  <a:t> B(6) = {0; 6; 12; 18; 24; 30; 36;…}</a:t>
                </a:r>
                <a:endParaRPr lang="en-US" sz="2800" dirty="0"/>
              </a:p>
              <a:p>
                <a:pPr>
                  <a:lnSpc>
                    <a:spcPct val="130000"/>
                  </a:lnSpc>
                </a:pPr>
                <a:r>
                  <a:rPr lang="en-US" sz="2800" dirty="0"/>
                  <a:t>B(9) = {0; 9; 18; 27; 36; 45; …}</a:t>
                </a:r>
                <a:endParaRPr lang="en-US" sz="2800" dirty="0"/>
              </a:p>
              <a:p>
                <a:pPr>
                  <a:lnSpc>
                    <a:spcPct val="130000"/>
                  </a:lnSpc>
                </a:pPr>
                <a:r>
                  <a:rPr lang="en-US" sz="2800" dirty="0"/>
                  <a:t>=&gt; BCNN (6; 9) </a:t>
                </a:r>
                <a:r>
                  <a:rPr lang="en-US" sz="2800"/>
                  <a:t>= 1</a:t>
                </a:r>
                <a:r>
                  <a:rPr lang="en-US" sz="2800" smtClean="0"/>
                  <a:t>8</a:t>
                </a:r>
                <a:endParaRPr lang="en-US" sz="28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00" y="2773680"/>
                <a:ext cx="6792595" cy="233045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3"/>
          <p:cNvGrpSpPr/>
          <p:nvPr/>
        </p:nvGrpSpPr>
        <p:grpSpPr>
          <a:xfrm>
            <a:off x="265651" y="5268271"/>
            <a:ext cx="10593770" cy="1590364"/>
            <a:chOff x="-6989" y="-229659"/>
            <a:chExt cx="20629446" cy="11856889"/>
          </a:xfrm>
        </p:grpSpPr>
        <p:grpSp>
          <p:nvGrpSpPr>
            <p:cNvPr id="7" name="Group 4"/>
            <p:cNvGrpSpPr/>
            <p:nvPr/>
          </p:nvGrpSpPr>
          <p:grpSpPr>
            <a:xfrm>
              <a:off x="-6989" y="-229659"/>
              <a:ext cx="20629318" cy="11811863"/>
              <a:chOff x="-4213" y="-308232"/>
              <a:chExt cx="12436240" cy="7120699"/>
            </a:xfrm>
          </p:grpSpPr>
          <p:sp>
            <p:nvSpPr>
              <p:cNvPr id="9" name="Freeform 5"/>
              <p:cNvSpPr/>
              <p:nvPr/>
            </p:nvSpPr>
            <p:spPr>
              <a:xfrm>
                <a:off x="-4213" y="-308232"/>
                <a:ext cx="12436240" cy="7120699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12" name="Group 6"/>
            <p:cNvGrpSpPr/>
            <p:nvPr/>
          </p:nvGrpSpPr>
          <p:grpSpPr>
            <a:xfrm>
              <a:off x="329479" y="279320"/>
              <a:ext cx="20292978" cy="11347910"/>
              <a:chOff x="-4214" y="168798"/>
              <a:chExt cx="12263425" cy="6857754"/>
            </a:xfrm>
          </p:grpSpPr>
          <p:sp>
            <p:nvSpPr>
              <p:cNvPr id="13" name="Freeform 7"/>
              <p:cNvSpPr/>
              <p:nvPr/>
            </p:nvSpPr>
            <p:spPr>
              <a:xfrm>
                <a:off x="-4214" y="168798"/>
                <a:ext cx="12263425" cy="6857754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p>
                <a:r>
                  <a:rPr lang="en-US" sz="2800" dirty="0" err="1">
                    <a:sym typeface="+mn-ea"/>
                  </a:rPr>
                  <a:t>Vậy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sau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ít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nhất</a:t>
                </a:r>
                <a:r>
                  <a:rPr lang="en-US" sz="2800" dirty="0">
                    <a:sym typeface="+mn-ea"/>
                  </a:rPr>
                  <a:t> 18 </a:t>
                </a:r>
                <a:r>
                  <a:rPr lang="en-US" sz="2800" dirty="0" err="1">
                    <a:sym typeface="+mn-ea"/>
                  </a:rPr>
                  <a:t>tháng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thì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hai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máy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lại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được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bảo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dưỡng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trong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cùng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một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tháng</a:t>
                </a:r>
                <a:r>
                  <a:rPr lang="en-US" sz="2800" dirty="0">
                    <a:sym typeface="+mn-ea"/>
                  </a:rPr>
                  <a:t>. </a:t>
                </a:r>
                <a:r>
                  <a:rPr lang="en-US" sz="2800" dirty="0" err="1">
                    <a:sym typeface="+mn-ea"/>
                  </a:rPr>
                  <a:t>Cụ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thể,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là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tháng</a:t>
                </a:r>
                <a:r>
                  <a:rPr lang="en-US" sz="2800" dirty="0">
                    <a:sym typeface="+mn-ea"/>
                  </a:rPr>
                  <a:t> 11 </a:t>
                </a:r>
                <a:r>
                  <a:rPr lang="en-US" sz="2800" dirty="0" err="1">
                    <a:sym typeface="+mn-ea"/>
                  </a:rPr>
                  <a:t>năm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sau</a:t>
                </a:r>
                <a:r>
                  <a:rPr lang="en-US" sz="2800" dirty="0">
                    <a:sym typeface="+mn-ea"/>
                  </a:rPr>
                  <a:t>, </a:t>
                </a:r>
                <a:r>
                  <a:rPr lang="en-US" sz="2800" dirty="0" err="1">
                    <a:sym typeface="+mn-ea"/>
                  </a:rPr>
                  <a:t>hai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máy</a:t>
                </a:r>
                <a:r>
                  <a:rPr lang="en-US" sz="2800" dirty="0">
                    <a:sym typeface="+mn-ea"/>
                  </a:rPr>
                  <a:t> bay </a:t>
                </a:r>
                <a:r>
                  <a:rPr lang="en-US" sz="2800" dirty="0" err="1">
                    <a:sym typeface="+mn-ea"/>
                  </a:rPr>
                  <a:t>mới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cùng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bảo</a:t>
                </a:r>
                <a:r>
                  <a:rPr lang="en-US" sz="2800" dirty="0">
                    <a:sym typeface="+mn-ea"/>
                  </a:rPr>
                  <a:t> </a:t>
                </a:r>
                <a:r>
                  <a:rPr lang="en-US" sz="2800" dirty="0" err="1">
                    <a:sym typeface="+mn-ea"/>
                  </a:rPr>
                  <a:t>dưỡng</a:t>
                </a:r>
                <a:r>
                  <a:rPr lang="en-US" sz="2800" dirty="0">
                    <a:sym typeface="+mn-ea"/>
                  </a:rPr>
                  <a:t>.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endParaRPr lang="en-US" sz="280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20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964315" y="2006600"/>
            <a:ext cx="8703685" cy="3403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0" y="5936659"/>
            <a:ext cx="1736919" cy="9428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1484">
            <a:off x="10622629" y="145941"/>
            <a:ext cx="1827659" cy="9628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06400" y="5535878"/>
            <a:ext cx="1991329" cy="17443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82725" y="332065"/>
            <a:ext cx="707469" cy="707469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989931" y="2630661"/>
            <a:ext cx="6884808" cy="1919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CÁCH TÌM BỘI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CHUNG NHỎ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NHẤT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15936">
            <a:off x="-178475" y="-499532"/>
            <a:ext cx="1538343" cy="16631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83255" y="570"/>
            <a:ext cx="11907298" cy="62659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54974">
            <a:off x="159583" y="4507219"/>
            <a:ext cx="896395" cy="1838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66236" y="5786134"/>
            <a:ext cx="1864811" cy="13193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4865" y="570"/>
            <a:ext cx="975299" cy="95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001359">
            <a:off x="10625870" y="5778159"/>
            <a:ext cx="1372149" cy="3182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97403" y="1867136"/>
            <a:ext cx="942139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665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en-US" sz="2665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75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90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ta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6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12669" y="3382686"/>
            <a:ext cx="1073601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665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5;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6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1838" y="1155499"/>
            <a:ext cx="8958881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BCNN(75, 90) ta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6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62333" y="2412106"/>
            <a:ext cx="4171829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 = 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3. 5. 5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</a:t>
            </a:r>
            <a:r>
              <a:rPr kumimoji="0" lang="en-US" sz="2665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.5</a:t>
            </a:r>
            <a:r>
              <a:rPr kumimoji="0" lang="en-US" sz="2665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26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76301" y="2957076"/>
            <a:ext cx="4404099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= 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2. 3. 3 </a:t>
            </a:r>
            <a:r>
              <a:rPr lang="en-US" sz="2665" noProof="0" dirty="0"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 . 3</a:t>
            </a:r>
            <a:r>
              <a:rPr kumimoji="0" lang="en-US" sz="2665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.5</a:t>
            </a:r>
            <a:endParaRPr kumimoji="0" lang="vi-VN" sz="26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12670" y="4275271"/>
            <a:ext cx="10736017" cy="169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665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mũ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mũ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mũ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2665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  <a:endParaRPr kumimoji="0" lang="en-US" sz="2665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BCNN(75, 90) = 2 . 3</a:t>
            </a:r>
            <a:r>
              <a:rPr lang="en-US" sz="2665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r>
              <a:rPr lang="en-US" sz="2665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450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6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8284" y="-6933"/>
            <a:ext cx="1039285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thừa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6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7" grpId="0"/>
      <p:bldP spid="9" grpId="0"/>
      <p:bldP spid="46" grpId="0"/>
      <p:bldP spid="47" grpId="0"/>
      <p:bldP spid="4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762934">
            <a:off x="360095" y="5287757"/>
            <a:ext cx="1565616" cy="51238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0473" y="353707"/>
            <a:ext cx="11485927" cy="5839943"/>
            <a:chOff x="-1142240" y="-340348"/>
            <a:chExt cx="21369576" cy="15144748"/>
          </a:xfrm>
          <a:solidFill>
            <a:srgbClr val="FFFFCC"/>
          </a:solidFill>
        </p:grpSpPr>
        <p:grpSp>
          <p:nvGrpSpPr>
            <p:cNvPr id="4" name="Group 4"/>
            <p:cNvGrpSpPr/>
            <p:nvPr/>
          </p:nvGrpSpPr>
          <p:grpSpPr>
            <a:xfrm>
              <a:off x="1108646" y="281638"/>
              <a:ext cx="17134134" cy="11010445"/>
              <a:chOff x="668340" y="0"/>
              <a:chExt cx="10329192" cy="6637570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668340" y="0"/>
                <a:ext cx="10329192" cy="6637570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-1142240" y="-340348"/>
              <a:ext cx="21369576" cy="15144748"/>
              <a:chOff x="-893601" y="-205679"/>
              <a:chExt cx="12914033" cy="9152255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-893601" y="-205679"/>
                <a:ext cx="12914033" cy="9152255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prstDash val="dash"/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927774" y="771827"/>
            <a:ext cx="10878317" cy="639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BCNN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737576" y="1638941"/>
            <a:ext cx="10854870" cy="639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 tích mỗi số ra thừa số nguyên tố.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689092" y="2836859"/>
            <a:ext cx="10854870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ra các thừa số nguyên tố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riêng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684474" y="3900867"/>
            <a:ext cx="10854870" cy="127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3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BCNN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20983">
            <a:off x="-56629" y="5283962"/>
            <a:ext cx="882837" cy="15191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3163">
            <a:off x="11413865" y="-707825"/>
            <a:ext cx="1041097" cy="13838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1802130" y="47625"/>
            <a:ext cx="10037445" cy="1654175"/>
            <a:chOff x="-3195" y="242459"/>
            <a:chExt cx="16586696" cy="10202312"/>
          </a:xfrm>
        </p:grpSpPr>
        <p:sp>
          <p:nvSpPr>
            <p:cNvPr id="3" name="Freeform 6"/>
            <p:cNvSpPr/>
            <p:nvPr/>
          </p:nvSpPr>
          <p:spPr>
            <a:xfrm>
              <a:off x="-3195" y="242459"/>
              <a:ext cx="16586696" cy="10202312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110261" y="253151"/>
            <a:ext cx="707469" cy="707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1728" y="146085"/>
            <a:ext cx="893338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BCNN (9, 15),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 = 3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= 3.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086" y="253132"/>
            <a:ext cx="1011944" cy="995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3600" y="2006600"/>
            <a:ext cx="3454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3369" y="3079750"/>
            <a:ext cx="9906000" cy="20110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: 	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prstClr val="black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	15 =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=&gt; BCNN(9,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15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) = 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32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. 5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74800" y="817436"/>
            <a:ext cx="6451600" cy="53547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52723">
            <a:off x="7219672" y="3774880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00194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89396">
            <a:off x="8975464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840615">
            <a:off x="1691201" y="5478174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399665" y="1392805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20983">
            <a:off x="886985" y="3439410"/>
            <a:ext cx="1196378" cy="20586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44685" y="2570203"/>
            <a:ext cx="5911829" cy="124079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7665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7665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762934">
            <a:off x="360095" y="5287757"/>
            <a:ext cx="1565616" cy="51238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23969" y="3457247"/>
            <a:ext cx="11485927" cy="2975594"/>
            <a:chOff x="-1142240" y="-340348"/>
            <a:chExt cx="21369576" cy="15144748"/>
          </a:xfrm>
          <a:solidFill>
            <a:srgbClr val="FFFFCC"/>
          </a:solidFill>
        </p:grpSpPr>
        <p:grpSp>
          <p:nvGrpSpPr>
            <p:cNvPr id="4" name="Group 4"/>
            <p:cNvGrpSpPr/>
            <p:nvPr/>
          </p:nvGrpSpPr>
          <p:grpSpPr>
            <a:xfrm>
              <a:off x="1108646" y="281638"/>
              <a:ext cx="17134134" cy="11010445"/>
              <a:chOff x="668340" y="0"/>
              <a:chExt cx="10329192" cy="6637570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668340" y="0"/>
                <a:ext cx="10329192" cy="6637570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-1142240" y="-340348"/>
              <a:ext cx="21369576" cy="15144748"/>
              <a:chOff x="-893601" y="-205679"/>
              <a:chExt cx="12914033" cy="9152255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-893601" y="-205679"/>
                <a:ext cx="12914033" cy="9152255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  <a:prstDash val="dash"/>
              </a:ln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1173981" y="3656975"/>
            <a:ext cx="10878317" cy="639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983783" y="4524089"/>
            <a:ext cx="10854870" cy="639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BCNN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939497" y="5518781"/>
            <a:ext cx="10854870" cy="49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BCNN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20983">
            <a:off x="-56629" y="5283962"/>
            <a:ext cx="882837" cy="1519101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623969" y="724061"/>
            <a:ext cx="11485927" cy="2383695"/>
          </a:xfrm>
          <a:prstGeom prst="round2DiagRect">
            <a:avLst/>
          </a:prstGeom>
          <a:solidFill>
            <a:srgbClr val="65C1C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CF8F5"/>
              </a:clrFrom>
              <a:clrTo>
                <a:srgbClr val="FCF8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349" y="818353"/>
            <a:ext cx="936844" cy="787400"/>
          </a:xfrm>
          <a:prstGeom prst="round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46737" y="890691"/>
            <a:ext cx="919269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nhất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945" y="1621561"/>
            <a:ext cx="1114907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BC (4, 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6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) = {0; 12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;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24;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…}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BCNN (4, 6) = 12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nhận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thấy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bội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chung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4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6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đều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bội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12.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3163">
            <a:off x="11413865" y="-707825"/>
            <a:ext cx="1041097" cy="13838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  <p:bldP spid="26" grpId="0" bldLvl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87601" y="1755459"/>
            <a:ext cx="9368408" cy="360394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41383" y="-300783"/>
            <a:ext cx="4060140" cy="38345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37391" y="980247"/>
            <a:ext cx="3465987" cy="110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66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76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76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475651" y="2148701"/>
            <a:ext cx="7689537" cy="2639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53163">
            <a:off x="10363145" y="4446787"/>
            <a:ext cx="1604086" cy="21321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62934">
            <a:off x="246119" y="5623417"/>
            <a:ext cx="1565616" cy="5123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20983">
            <a:off x="477731" y="3352545"/>
            <a:ext cx="1196378" cy="20586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90170" y="4405"/>
            <a:ext cx="12192000" cy="685359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47333" y="-64078"/>
            <a:ext cx="5274934" cy="1216717"/>
            <a:chOff x="-521000" y="-96117"/>
            <a:chExt cx="7912401" cy="18250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23239" y="-20521"/>
              <a:ext cx="7514640" cy="174947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521000" y="-96117"/>
              <a:ext cx="7589068" cy="1661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 dụng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202526"/>
            <a:ext cx="12039600" cy="1361731"/>
            <a:chOff x="-3195" y="242459"/>
            <a:chExt cx="8047623" cy="5748858"/>
          </a:xfrm>
        </p:grpSpPr>
        <p:sp>
          <p:nvSpPr>
            <p:cNvPr id="6" name="Freeform 6"/>
            <p:cNvSpPr/>
            <p:nvPr/>
          </p:nvSpPr>
          <p:spPr>
            <a:xfrm>
              <a:off x="-3195" y="242459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37519" y="1560311"/>
            <a:ext cx="10078053" cy="534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 dirty="0">
              <a:ln>
                <a:noFill/>
              </a:ln>
              <a:solidFill>
                <a:srgbClr val="2726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17294">
            <a:off x="-516795" y="-208797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399" y="1318891"/>
            <a:ext cx="769036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15571" y="-247511"/>
            <a:ext cx="1404097" cy="129086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72345">
            <a:off x="-211517" y="4781582"/>
            <a:ext cx="999886" cy="21057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47975" y="1410970"/>
            <a:ext cx="6907530" cy="93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ProTeacher03 BoosterNextFYBlack" panose="02000A03000000020004" charset="0"/>
                <a:ea typeface="+mn-ea"/>
                <a:cs typeface=".ProTeacher03 BoosterNextFYBlack" panose="02000A03000000020004" charset="0"/>
              </a:rPr>
              <a:t>Trò Chơi “KHOANH SỐ”</a:t>
            </a:r>
            <a:endParaRPr kumimoji="0" lang="en-US" altLang="vi-VN" sz="4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.ProTeacher03 BoosterNextFYBlack" panose="02000A03000000020004" charset="0"/>
              <a:ea typeface="+mn-ea"/>
              <a:cs typeface=".ProTeacher03 BoosterNextFYBlack" panose="02000A030000000200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3072" y="553849"/>
            <a:ext cx="9436128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1218219" y="1890801"/>
            <a:ext cx="7545888" cy="451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935" dirty="0" err="1"/>
              <a:t>Đọc</a:t>
            </a:r>
            <a:r>
              <a:rPr lang="en-US" sz="2935" dirty="0"/>
              <a:t> </a:t>
            </a:r>
            <a:r>
              <a:rPr lang="en-US" sz="2935" dirty="0" err="1"/>
              <a:t>và</a:t>
            </a:r>
            <a:r>
              <a:rPr lang="en-US" sz="2935" dirty="0"/>
              <a:t> </a:t>
            </a:r>
            <a:r>
              <a:rPr lang="en-US" sz="2935" dirty="0" err="1"/>
              <a:t>ghi</a:t>
            </a:r>
            <a:r>
              <a:rPr lang="en-US" sz="2935" dirty="0"/>
              <a:t> </a:t>
            </a:r>
            <a:r>
              <a:rPr lang="en-US" sz="2935" dirty="0" err="1"/>
              <a:t>nhớ</a:t>
            </a:r>
            <a:r>
              <a:rPr lang="en-US" sz="2935" dirty="0"/>
              <a:t> </a:t>
            </a:r>
            <a:r>
              <a:rPr lang="en-US" sz="2935" dirty="0" err="1"/>
              <a:t>nội</a:t>
            </a:r>
            <a:r>
              <a:rPr lang="en-US" sz="2935" dirty="0"/>
              <a:t> dung </a:t>
            </a:r>
            <a:r>
              <a:rPr lang="en-US" sz="2935" dirty="0" err="1"/>
              <a:t>chính</a:t>
            </a:r>
            <a:r>
              <a:rPr lang="en-US" sz="2935" dirty="0"/>
              <a:t> </a:t>
            </a:r>
            <a:r>
              <a:rPr lang="en-US" sz="2935" dirty="0" err="1"/>
              <a:t>của</a:t>
            </a:r>
            <a:r>
              <a:rPr lang="en-US" sz="2935" dirty="0"/>
              <a:t> </a:t>
            </a:r>
            <a:r>
              <a:rPr lang="en-US" sz="2935" dirty="0" err="1"/>
              <a:t>bài</a:t>
            </a:r>
            <a:r>
              <a:rPr lang="en-US" sz="2935" dirty="0"/>
              <a:t>.</a:t>
            </a:r>
            <a:endParaRPr lang="en-US" sz="2935" dirty="0"/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07991">
            <a:off x="9477147" y="5499803"/>
            <a:ext cx="902213" cy="138112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07128" y="3881335"/>
            <a:ext cx="1430827" cy="1770291"/>
          </a:xfrm>
          <a:prstGeom prst="rect">
            <a:avLst/>
          </a:prstGeom>
        </p:spPr>
      </p:pic>
      <p:grpSp>
        <p:nvGrpSpPr>
          <p:cNvPr id="39" name="Group 4"/>
          <p:cNvGrpSpPr/>
          <p:nvPr/>
        </p:nvGrpSpPr>
        <p:grpSpPr>
          <a:xfrm>
            <a:off x="2743200" y="295289"/>
            <a:ext cx="5780878" cy="728415"/>
            <a:chOff x="-3873" y="-104471"/>
            <a:chExt cx="4726894" cy="1144961"/>
          </a:xfrm>
        </p:grpSpPr>
        <p:sp>
          <p:nvSpPr>
            <p:cNvPr id="40" name="Freeform 5"/>
            <p:cNvSpPr/>
            <p:nvPr/>
          </p:nvSpPr>
          <p:spPr>
            <a:xfrm>
              <a:off x="-3873" y="-104471"/>
              <a:ext cx="4726894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</a:rPr>
                <a:t>HƯỚNG DẪN VỀ NHÀ</a:t>
              </a:r>
              <a:endParaRPr lang="vi-VN" sz="3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1" name="TextBox 12"/>
          <p:cNvSpPr txBox="1"/>
          <p:nvPr/>
        </p:nvSpPr>
        <p:spPr>
          <a:xfrm>
            <a:off x="1244407" y="3109653"/>
            <a:ext cx="8778463" cy="1626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935" dirty="0" err="1"/>
              <a:t>Xem</a:t>
            </a:r>
            <a:r>
              <a:rPr lang="en-US" sz="2935" dirty="0"/>
              <a:t> </a:t>
            </a:r>
            <a:r>
              <a:rPr lang="en-US" sz="2935" dirty="0" err="1"/>
              <a:t>trước</a:t>
            </a:r>
            <a:r>
              <a:rPr lang="en-US" sz="2935" dirty="0"/>
              <a:t>  </a:t>
            </a:r>
            <a:r>
              <a:rPr lang="en-US" sz="2935" dirty="0" err="1"/>
              <a:t>phần 3</a:t>
            </a:r>
            <a:r>
              <a:rPr lang="en-US" sz="2935" dirty="0"/>
              <a:t> “</a:t>
            </a:r>
            <a:r>
              <a:rPr lang="en-US" sz="2935" dirty="0" err="1">
                <a:sym typeface="+mn-ea"/>
              </a:rPr>
              <a:t>Quy đồng mẫu các phân thức</a:t>
            </a:r>
            <a:r>
              <a:rPr lang="en-US" sz="2935" dirty="0">
                <a:sym typeface="+mn-ea"/>
              </a:rPr>
              <a:t>”</a:t>
            </a:r>
            <a:endParaRPr lang="en-US" sz="2935" dirty="0"/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2935" dirty="0"/>
          </a:p>
        </p:txBody>
      </p:sp>
      <p:sp>
        <p:nvSpPr>
          <p:cNvPr id="42" name="TextBox 12"/>
          <p:cNvSpPr txBox="1"/>
          <p:nvPr/>
        </p:nvSpPr>
        <p:spPr>
          <a:xfrm>
            <a:off x="1218220" y="4362785"/>
            <a:ext cx="7545887" cy="1265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pt-BR" sz="2935" dirty="0"/>
              <a:t>Vận dụng kiến thức làm bài tập </a:t>
            </a:r>
            <a:r>
              <a:rPr lang="pt-BR" sz="2935" b="1" dirty="0"/>
              <a:t>2</a:t>
            </a:r>
            <a:r>
              <a:rPr lang="en-US" altLang="pt-BR" sz="2935" b="1" dirty="0"/>
              <a:t>.39</a:t>
            </a:r>
            <a:r>
              <a:rPr lang="pt-BR" sz="2935" dirty="0"/>
              <a:t>; </a:t>
            </a:r>
            <a:r>
              <a:rPr lang="pt-BR" sz="2935" b="1" dirty="0"/>
              <a:t>2.4</a:t>
            </a:r>
            <a:r>
              <a:rPr lang="en-US" altLang="pt-BR" sz="2935" b="1" dirty="0"/>
              <a:t>1</a:t>
            </a:r>
            <a:r>
              <a:rPr lang="pt-BR" sz="2935" b="1" dirty="0"/>
              <a:t> 2.4</a:t>
            </a:r>
            <a:r>
              <a:rPr lang="en-US" altLang="pt-BR" sz="2935" b="1" dirty="0"/>
              <a:t>2</a:t>
            </a:r>
            <a:r>
              <a:rPr lang="pt-BR" sz="2935" b="1" dirty="0"/>
              <a:t> </a:t>
            </a:r>
            <a:r>
              <a:rPr lang="pt-BR" sz="2935" dirty="0"/>
              <a:t>(SGK – tr 5</a:t>
            </a:r>
            <a:r>
              <a:rPr lang="en-US" altLang="pt-BR" sz="2935" dirty="0"/>
              <a:t>3</a:t>
            </a:r>
            <a:r>
              <a:rPr lang="pt-BR" sz="2935" dirty="0"/>
              <a:t>).</a:t>
            </a:r>
            <a:endParaRPr lang="en-US" sz="586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k thúc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3"/>
          <p:cNvGrpSpPr/>
          <p:nvPr/>
        </p:nvGrpSpPr>
        <p:grpSpPr>
          <a:xfrm>
            <a:off x="1436777" y="990600"/>
            <a:ext cx="9033639" cy="4951920"/>
            <a:chOff x="0" y="0"/>
            <a:chExt cx="1744237" cy="1689603"/>
          </a:xfrm>
          <a:solidFill>
            <a:schemeClr val="accent5">
              <a:lumMod val="75000"/>
            </a:schemeClr>
          </a:solidFill>
        </p:grpSpPr>
        <p:sp>
          <p:nvSpPr>
            <p:cNvPr id="78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9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7680534">
            <a:off x="9197490" y="1102553"/>
            <a:ext cx="1565616" cy="512383"/>
          </a:xfrm>
          <a:prstGeom prst="rect">
            <a:avLst/>
          </a:prstGeom>
        </p:spPr>
      </p:pic>
      <p:pic>
        <p:nvPicPr>
          <p:cNvPr id="8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380424">
            <a:off x="1490705" y="4490775"/>
            <a:ext cx="777791" cy="2287622"/>
          </a:xfrm>
          <a:prstGeom prst="rect">
            <a:avLst/>
          </a:prstGeom>
        </p:spPr>
      </p:pic>
      <p:pic>
        <p:nvPicPr>
          <p:cNvPr id="81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52723">
            <a:off x="82383" y="5865687"/>
            <a:ext cx="752719" cy="988993"/>
          </a:xfrm>
          <a:prstGeom prst="rect">
            <a:avLst/>
          </a:prstGeom>
        </p:spPr>
      </p:pic>
      <p:sp>
        <p:nvSpPr>
          <p:cNvPr id="76" name="TextBox 76"/>
          <p:cNvSpPr txBox="1"/>
          <p:nvPr/>
        </p:nvSpPr>
        <p:spPr>
          <a:xfrm>
            <a:off x="2248485" y="2198599"/>
            <a:ext cx="7416800" cy="1068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335" b="1" dirty="0">
                <a:solidFill>
                  <a:schemeClr val="bg1"/>
                </a:solidFill>
              </a:rPr>
              <a:t>THANK YOU!</a:t>
            </a:r>
            <a:endParaRPr lang="en-US" sz="5335" b="1" dirty="0">
              <a:solidFill>
                <a:schemeClr val="bg1"/>
              </a:solidFill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901" y="4502623"/>
            <a:ext cx="1334099" cy="226392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3573" y="55289"/>
            <a:ext cx="1530350" cy="146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ideo khởi độ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4900" y="3199795"/>
            <a:ext cx="3149600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 </a:t>
            </a:r>
            <a:r>
              <a:rPr lang="en-US" sz="3600" dirty="0" err="1"/>
              <a:t>đĩa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endParaRPr lang="vi-VN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026400" y="3175063"/>
            <a:ext cx="3149600" cy="645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6 </a:t>
            </a:r>
            <a:r>
              <a:rPr lang="en-US" sz="3600" dirty="0" err="1"/>
              <a:t>cốc</a:t>
            </a:r>
            <a:r>
              <a:rPr lang="en-US" sz="3600" dirty="0"/>
              <a:t>  </a:t>
            </a:r>
            <a:r>
              <a:rPr lang="en-US" sz="3600" dirty="0" err="1"/>
              <a:t>giấy</a:t>
            </a:r>
            <a:endParaRPr lang="vi-VN" sz="3600" dirty="0"/>
          </a:p>
        </p:txBody>
      </p:sp>
      <p:sp>
        <p:nvSpPr>
          <p:cNvPr id="5" name="Cloud Callout 4"/>
          <p:cNvSpPr/>
          <p:nvPr/>
        </p:nvSpPr>
        <p:spPr>
          <a:xfrm>
            <a:off x="5958305" y="4233299"/>
            <a:ext cx="6233695" cy="2483184"/>
          </a:xfrm>
          <a:prstGeom prst="cloudCallout">
            <a:avLst>
              <a:gd name="adj1" fmla="val -76187"/>
              <a:gd name="adj2" fmla="val 4555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2665" dirty="0">
                <a:solidFill>
                  <a:srgbClr val="002060"/>
                </a:solidFill>
              </a:rPr>
              <a:t>Mai muốn mua số đĩa v</a:t>
            </a:r>
            <a:r>
              <a:rPr lang="en-US" altLang="nl-NL" sz="2665" dirty="0">
                <a:solidFill>
                  <a:srgbClr val="002060"/>
                </a:solidFill>
              </a:rPr>
              <a:t>à</a:t>
            </a:r>
            <a:r>
              <a:rPr lang="nl-NL" sz="2665" dirty="0">
                <a:solidFill>
                  <a:srgbClr val="002060"/>
                </a:solidFill>
              </a:rPr>
              <a:t> số cốc bằng nhau thì phải mua ít nhất bao nhiêu gói mỗi loại?</a:t>
            </a:r>
            <a:endParaRPr lang="en-US" sz="4800" i="1" dirty="0">
              <a:solidFill>
                <a:srgbClr val="002060"/>
              </a:solidFill>
            </a:endParaRPr>
          </a:p>
        </p:txBody>
      </p:sp>
      <p:pic>
        <p:nvPicPr>
          <p:cNvPr id="1040" name="Picture 16" descr="Chuẩn bị vào 6: Phụ huynh cần làm gì để “chống sốc” cho con? - Học Tốt Blo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4751137"/>
            <a:ext cx="3160295" cy="21068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ĩa Giấy Trắng 16cm -10 cái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71" y="443695"/>
            <a:ext cx="2475634" cy="247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Á MÁY LÀM LY GIẤY - CỐC GIẤ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35" y="245174"/>
            <a:ext cx="27495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ctor illustration of kids birthday ... | Stock vector | Colourbox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97" y="443929"/>
            <a:ext cx="4031247" cy="40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054974">
            <a:off x="53493" y="4927442"/>
            <a:ext cx="896395" cy="183810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2367" y="455754"/>
            <a:ext cx="10437894" cy="61223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99938" y="455754"/>
            <a:ext cx="975299" cy="9575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78549" y="1193800"/>
            <a:ext cx="9549814" cy="501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53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22,23-BÀI 12: </a:t>
            </a:r>
            <a:endParaRPr lang="en-US" altLang="en-US" sz="53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53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CHUNG.</a:t>
            </a:r>
            <a:endParaRPr lang="en-US" altLang="en-US" sz="53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53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NHỎ NHẤT</a:t>
            </a:r>
            <a:endParaRPr lang="en-US" altLang="en-US" sz="53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53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53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vi-VN" sz="5335" dirty="0">
              <a:solidFill>
                <a:srgbClr val="C00000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96047" y="5773889"/>
            <a:ext cx="1716340" cy="13354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996047" y="4454529"/>
            <a:ext cx="1864811" cy="13193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01359">
            <a:off x="9483623" y="5614783"/>
            <a:ext cx="1372149" cy="31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705273" y="-459762"/>
            <a:ext cx="6459997" cy="3601912"/>
            <a:chOff x="-3156596" y="2077354"/>
            <a:chExt cx="15802564" cy="805694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-3156596" y="2077354"/>
              <a:ext cx="15802564" cy="8056947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006992" y="2621239"/>
              <a:ext cx="8862834" cy="2389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33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 DUNG</a:t>
              </a:r>
              <a:endPara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58841" y="5010183"/>
            <a:ext cx="1430827" cy="17702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22753" y="739288"/>
            <a:ext cx="9121391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2064877" y="1696614"/>
            <a:ext cx="7785375" cy="639445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77875" y="3258960"/>
            <a:ext cx="7759380" cy="6394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043953" y="1696614"/>
            <a:ext cx="647095" cy="836944"/>
            <a:chOff x="0" y="0"/>
            <a:chExt cx="1294189" cy="1673887"/>
          </a:xfrm>
          <a:solidFill>
            <a:schemeClr val="accent6"/>
          </a:solidFill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  <a:grpFill/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61375" y="228627"/>
              <a:ext cx="634729" cy="144526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81127" y="3271167"/>
            <a:ext cx="647095" cy="836944"/>
            <a:chOff x="0" y="0"/>
            <a:chExt cx="1294189" cy="1673887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  <a:grpFill/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61375" y="228627"/>
              <a:ext cx="634729" cy="144526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96949" y="4799913"/>
            <a:ext cx="647095" cy="816919"/>
            <a:chOff x="0" y="0"/>
            <a:chExt cx="1294189" cy="1633837"/>
          </a:xfrm>
          <a:solidFill>
            <a:schemeClr val="accent5">
              <a:lumMod val="60000"/>
              <a:lumOff val="40000"/>
            </a:schemeClr>
          </a:solidFill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  <a:grpFill/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212577" y="188577"/>
              <a:ext cx="915750" cy="1445260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12"/>
          <p:cNvSpPr txBox="1"/>
          <p:nvPr/>
        </p:nvSpPr>
        <p:spPr>
          <a:xfrm>
            <a:off x="2091937" y="4873371"/>
            <a:ext cx="7716000" cy="6394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964315" y="2006600"/>
            <a:ext cx="8703685" cy="3403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0" y="5936659"/>
            <a:ext cx="1736919" cy="9428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1484">
            <a:off x="10622629" y="145941"/>
            <a:ext cx="1827659" cy="9628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06400" y="5535878"/>
            <a:ext cx="1991329" cy="17443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82725" y="332065"/>
            <a:ext cx="707469" cy="707469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2989931" y="2630661"/>
            <a:ext cx="6884808" cy="1919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BỘI CHUNG VÀ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BỘI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CHUNG NHỎ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NHẤT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15936">
            <a:off x="-178475" y="-499532"/>
            <a:ext cx="1538343" cy="16631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83255" y="570"/>
            <a:ext cx="11907298" cy="62659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54974">
            <a:off x="159583" y="4507219"/>
            <a:ext cx="896395" cy="1838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66236" y="5786134"/>
            <a:ext cx="1864811" cy="13193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1225" y="570"/>
            <a:ext cx="975299" cy="95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001359">
            <a:off x="10625870" y="5778159"/>
            <a:ext cx="1372149" cy="3182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26525" y="54667"/>
            <a:ext cx="904749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BỘI CHUNG VÀ BỘI CHUNG NHỎ NHẤT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11"/>
            </p:custDataLst>
          </p:nvPr>
        </p:nvSpPr>
        <p:spPr>
          <a:xfrm>
            <a:off x="242457" y="1140759"/>
            <a:ext cx="986616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B(6)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B(9)</a:t>
            </a:r>
            <a:endParaRPr kumimoji="0" lang="vi-VN" sz="26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12"/>
            </p:custDataLst>
          </p:nvPr>
        </p:nvSpPr>
        <p:spPr>
          <a:xfrm>
            <a:off x="1534683" y="1779708"/>
            <a:ext cx="9692116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 b="1" dirty="0"/>
              <a:t>B(6) </a:t>
            </a:r>
            <a:r>
              <a:rPr lang="en-US" sz="2665" dirty="0"/>
              <a:t>= {0; 6; 12; 18; 24; 30; 36; 42; 48; 54; 60; 66; 72;…}</a:t>
            </a:r>
            <a:endParaRPr lang="en-US" sz="2665" dirty="0"/>
          </a:p>
        </p:txBody>
      </p:sp>
      <p:sp>
        <p:nvSpPr>
          <p:cNvPr id="20" name="TextBox 19"/>
          <p:cNvSpPr txBox="1"/>
          <p:nvPr>
            <p:custDataLst>
              <p:tags r:id="rId13"/>
            </p:custDataLst>
          </p:nvPr>
        </p:nvSpPr>
        <p:spPr>
          <a:xfrm>
            <a:off x="1534795" y="2447290"/>
            <a:ext cx="8399145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B(9)</a:t>
            </a:r>
            <a:r>
              <a:rPr lang="en-US" sz="2665" dirty="0"/>
              <a:t> = {0; 9; 18; 27; 36; 45; 54; 63; 72; 81; 90;…. }</a:t>
            </a:r>
            <a:endParaRPr kumimoji="0" lang="vi-VN" sz="26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>
            <p:custDataLst>
              <p:tags r:id="rId14"/>
            </p:custDataLst>
          </p:nvPr>
        </p:nvSpPr>
        <p:spPr>
          <a:xfrm>
            <a:off x="2562853" y="3096315"/>
            <a:ext cx="9284043" cy="9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BC(6, 9)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bội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9.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BC(6,9).</a:t>
            </a:r>
            <a:endParaRPr kumimoji="0" lang="vi-VN" sz="26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15"/>
            </p:custDataLst>
          </p:nvPr>
        </p:nvSpPr>
        <p:spPr>
          <a:xfrm>
            <a:off x="2006261" y="5133145"/>
            <a:ext cx="7351281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665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BC(6, 9).</a:t>
            </a:r>
            <a:endParaRPr kumimoji="0" lang="vi-VN" sz="26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74726" y="5688651"/>
            <a:ext cx="59430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65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kumimoji="0" lang="vi-VN" sz="26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25019">
            <a:off x="1549913" y="524622"/>
            <a:ext cx="669243" cy="736167"/>
          </a:xfrm>
          <a:prstGeom prst="rect">
            <a:avLst/>
          </a:prstGeom>
        </p:spPr>
      </p:pic>
      <p:sp>
        <p:nvSpPr>
          <p:cNvPr id="47" name="Title 2"/>
          <p:cNvSpPr txBox="1"/>
          <p:nvPr>
            <p:custDataLst>
              <p:tags r:id="rId18"/>
            </p:custDataLst>
          </p:nvPr>
        </p:nvSpPr>
        <p:spPr>
          <a:xfrm>
            <a:off x="2265868" y="642796"/>
            <a:ext cx="9296395" cy="57258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Bội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chung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và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bội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chung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nhỏ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nhất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của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hai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hay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nhiều</a:t>
            </a: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665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số</a:t>
            </a:r>
            <a:endParaRPr kumimoji="0" lang="vi-VN" sz="26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50" name="Rounded Rectangle 49"/>
          <p:cNvSpPr/>
          <p:nvPr>
            <p:custDataLst>
              <p:tags r:id="rId19"/>
            </p:custDataLst>
          </p:nvPr>
        </p:nvSpPr>
        <p:spPr>
          <a:xfrm>
            <a:off x="1442720" y="1158875"/>
            <a:ext cx="993775" cy="48387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HĐ1</a:t>
            </a:r>
            <a:endParaRPr kumimoji="0" lang="vi-VN" sz="266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>
            <p:custDataLst>
              <p:tags r:id="rId20"/>
            </p:custDataLst>
          </p:nvPr>
        </p:nvSpPr>
        <p:spPr>
          <a:xfrm>
            <a:off x="1442720" y="3265805"/>
            <a:ext cx="993775" cy="54673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HĐ2</a:t>
            </a:r>
            <a:endParaRPr kumimoji="0" lang="vi-VN" sz="266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>
            <p:custDataLst>
              <p:tags r:id="rId21"/>
            </p:custDataLst>
          </p:nvPr>
        </p:nvSpPr>
        <p:spPr>
          <a:xfrm>
            <a:off x="1442720" y="5133340"/>
            <a:ext cx="993140" cy="47180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HĐ3</a:t>
            </a:r>
            <a:endParaRPr kumimoji="0" lang="vi-VN" sz="266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>
            <p:custDataLst>
              <p:tags r:id="rId22"/>
            </p:custDataLst>
          </p:nvPr>
        </p:nvSpPr>
        <p:spPr>
          <a:xfrm>
            <a:off x="2562853" y="4319684"/>
            <a:ext cx="7656809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BC(6, 9)</a:t>
            </a:r>
            <a:r>
              <a:rPr lang="en-US" sz="2665" dirty="0"/>
              <a:t> = {0; 18; 36; 54; 72;… }</a:t>
            </a:r>
            <a:endParaRPr lang="en-US" sz="2665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2" grpId="0"/>
      <p:bldP spid="20" grpId="0"/>
      <p:bldP spid="37" grpId="0"/>
      <p:bldP spid="43" grpId="0"/>
      <p:bldP spid="44" grpId="0"/>
      <p:bldP spid="47" grpId="0"/>
      <p:bldP spid="50" grpId="0" bldLvl="0" animBg="1"/>
      <p:bldP spid="51" grpId="0" bldLvl="0" animBg="1"/>
      <p:bldP spid="52" grpId="0" bldLvl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53163">
            <a:off x="11348037" y="-228511"/>
            <a:ext cx="1041097" cy="13838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762934">
            <a:off x="360095" y="5287757"/>
            <a:ext cx="1565616" cy="5123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20983">
            <a:off x="-56629" y="5283962"/>
            <a:ext cx="882837" cy="15191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2307" y="3659054"/>
            <a:ext cx="10691600" cy="5429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BC(a, b)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b;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94387" y="4621407"/>
            <a:ext cx="8029213" cy="678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93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CNN(a, b)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5100" y="5607050"/>
            <a:ext cx="7324090" cy="6788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bội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0.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21385" y="33421"/>
            <a:ext cx="9922523" cy="3238108"/>
          </a:xfrm>
          <a:prstGeom prst="roundRect">
            <a:avLst/>
          </a:prstGeom>
          <a:solidFill>
            <a:srgbClr val="FBF8C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1828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nhất khác 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E3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animBg="1" uiExpand="1" build="allAtOnce"/>
      <p:bldP spid="22" grpId="0" animBg="1" uiExpand="1" build="allAtOnce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10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11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12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13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14.xml><?xml version="1.0" encoding="utf-8"?>
<p:tagLst xmlns:p="http://schemas.openxmlformats.org/presentationml/2006/main">
  <p:tag name="KSO_WM_DIAGRAM_VIRTUALLY_FRAME" val="{&quot;height&quot;:345.7155118110236,&quot;left&quot;:81.29864160025281,&quot;top&quot;:7.790708661417318,&quot;width&quot;:809.8431694233692}"/>
</p:tagLst>
</file>

<file path=ppt/tags/tag15.xml><?xml version="1.0" encoding="utf-8"?>
<p:tagLst xmlns:p="http://schemas.openxmlformats.org/presentationml/2006/main">
  <p:tag name="KSO_WM_DIAGRAM_VIRTUALLY_FRAME" val="{&quot;height&quot;:345.7155118110236,&quot;left&quot;:81.29864160025281,&quot;top&quot;:7.790708661417318,&quot;width&quot;:809.8431694233692}"/>
</p:tagLst>
</file>

<file path=ppt/tags/tag16.xml><?xml version="1.0" encoding="utf-8"?>
<p:tagLst xmlns:p="http://schemas.openxmlformats.org/presentationml/2006/main">
  <p:tag name="KSO_WM_DIAGRAM_VIRTUALLY_FRAME" val="{&quot;height&quot;:345.7155118110236,&quot;left&quot;:81.29864160025281,&quot;top&quot;:7.790708661417318,&quot;width&quot;:809.8431694233692}"/>
</p:tagLst>
</file>

<file path=ppt/tags/tag17.xml><?xml version="1.0" encoding="utf-8"?>
<p:tagLst xmlns:p="http://schemas.openxmlformats.org/presentationml/2006/main">
  <p:tag name="KSO_WM_DIAGRAM_VIRTUALLY_FRAME" val="{&quot;height&quot;:345.7155118110236,&quot;left&quot;:81.29864160025281,&quot;top&quot;:7.790708661417318,&quot;width&quot;:809.8431694233692}"/>
</p:tagLst>
</file>

<file path=ppt/tags/tag18.xml><?xml version="1.0" encoding="utf-8"?>
<p:tagLst xmlns:p="http://schemas.openxmlformats.org/presentationml/2006/main">
  <p:tag name="KSO_WM_DIAGRAM_VIRTUALLY_FRAME" val="{&quot;height&quot;:345.7155118110236,&quot;left&quot;:81.29864160025281,&quot;top&quot;:7.790708661417318,&quot;width&quot;:809.8431694233692}"/>
</p:tagLst>
</file>

<file path=ppt/tags/tag19.xml><?xml version="1.0" encoding="utf-8"?>
<p:tagLst xmlns:p="http://schemas.openxmlformats.org/presentationml/2006/main">
  <p:tag name="KSO_WM_DIAGRAM_VIRTUALLY_FRAME" val="{&quot;height&quot;:345.7155118110236,&quot;left&quot;:81.29864160025281,&quot;top&quot;:7.790708661417318,&quot;width&quot;:809.8431694233692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20.xml><?xml version="1.0" encoding="utf-8"?>
<p:tagLst xmlns:p="http://schemas.openxmlformats.org/presentationml/2006/main">
  <p:tag name="KSO_WM_DIAGRAM_VIRTUALLY_FRAME" val="{&quot;height&quot;:345.7155118110236,&quot;left&quot;:81.29864160025281,&quot;top&quot;:7.790708661417318,&quot;width&quot;:809.8431694233692}"/>
</p:tagLst>
</file>

<file path=ppt/tags/tag21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4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5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6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7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8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ags/tag9.xml><?xml version="1.0" encoding="utf-8"?>
<p:tagLst xmlns:p="http://schemas.openxmlformats.org/presentationml/2006/main">
  <p:tag name="KSO_WM_DIAGRAM_VIRTUALLY_FRAME" val="{&quot;height&quot;:409.74662607563835,&quot;left&quot;:19.091102362204726,&quot;top&quot;:33.938019593652974,&quot;width&quot;:913.735354330708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3916</Words>
  <Application>WPS Presentation</Application>
  <PresentationFormat>Widescreen</PresentationFormat>
  <Paragraphs>191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SimSun</vt:lpstr>
      <vt:lpstr>Wingdings</vt:lpstr>
      <vt:lpstr>Arial</vt:lpstr>
      <vt:lpstr>Cambria Math</vt:lpstr>
      <vt:lpstr>Calibri Light</vt:lpstr>
      <vt:lpstr>Calibri</vt:lpstr>
      <vt:lpstr>Microsoft YaHei</vt:lpstr>
      <vt:lpstr>Arial Unicode MS</vt:lpstr>
      <vt:lpstr>Symbol</vt:lpstr>
      <vt:lpstr>.ProTeacher03 BoosterNextFYBlack</vt:lpstr>
      <vt:lpstr>Office Theme</vt:lpstr>
      <vt:lpstr>8_Office Theme</vt:lpstr>
      <vt:lpstr>7_Office Theme</vt:lpstr>
      <vt:lpstr>9_Office Theme</vt:lpstr>
      <vt:lpstr>11_Office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Công Nguyễn Sinh</cp:lastModifiedBy>
  <cp:revision>19</cp:revision>
  <dcterms:created xsi:type="dcterms:W3CDTF">2025-07-23T00:59:00Z</dcterms:created>
  <dcterms:modified xsi:type="dcterms:W3CDTF">2025-10-30T04:32:17Z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A2E4A6962581411D87E4C9C2A1D0EA37_11</vt:lpwstr>
  </property>
  <property fmtid="{D5CDD505-2E9C-101B-9397-08002B2CF9AE}" pid="3" name="KSOProductBuildVer">
    <vt:lpwstr>1033-12.2.0.23131</vt:lpwstr>
  </property>
</Properties>
</file>