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0" r:id="rId5"/>
    <p:sldMasterId id="2147483700" r:id="rId6"/>
  </p:sldMasterIdLst>
  <p:notesMasterIdLst>
    <p:notesMasterId r:id="rId30"/>
  </p:notesMasterIdLst>
  <p:sldIdLst>
    <p:sldId id="382" r:id="rId7"/>
    <p:sldId id="335" r:id="rId8"/>
    <p:sldId id="365" r:id="rId9"/>
    <p:sldId id="383" r:id="rId10"/>
    <p:sldId id="384" r:id="rId11"/>
    <p:sldId id="264" r:id="rId12"/>
    <p:sldId id="387" r:id="rId13"/>
    <p:sldId id="388" r:id="rId14"/>
    <p:sldId id="389" r:id="rId15"/>
    <p:sldId id="367" r:id="rId16"/>
    <p:sldId id="390" r:id="rId17"/>
    <p:sldId id="391" r:id="rId18"/>
    <p:sldId id="270" r:id="rId19"/>
    <p:sldId id="392" r:id="rId20"/>
    <p:sldId id="393" r:id="rId21"/>
    <p:sldId id="394" r:id="rId22"/>
    <p:sldId id="395" r:id="rId23"/>
    <p:sldId id="396" r:id="rId24"/>
    <p:sldId id="397" r:id="rId25"/>
    <p:sldId id="398" r:id="rId26"/>
    <p:sldId id="271" r:id="rId27"/>
    <p:sldId id="279" r:id="rId28"/>
    <p:sldId id="35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00FF"/>
    <a:srgbClr val="3CDFE6"/>
    <a:srgbClr val="FAED3B"/>
    <a:srgbClr val="15142A"/>
    <a:srgbClr val="70AD47"/>
    <a:srgbClr val="A7FDFF"/>
    <a:srgbClr val="0C0D0E"/>
    <a:srgbClr val="1F4E79"/>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97" autoAdjust="0"/>
  </p:normalViewPr>
  <p:slideViewPr>
    <p:cSldViewPr snapToGrid="0">
      <p:cViewPr varScale="1">
        <p:scale>
          <a:sx n="59" d="100"/>
          <a:sy n="59" d="100"/>
        </p:scale>
        <p:origin x="117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1882626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Nháy</a:t>
            </a:r>
            <a:r>
              <a:rPr lang="en-US" baseline="0"/>
              <a:t> vào chữ bắt đầu trên đồng hồ để tính thời gian suy nghĩ. Thời gian là 10 giây</a:t>
            </a:r>
          </a:p>
          <a:p>
            <a:r>
              <a:rPr lang="en-US" baseline="0"/>
              <a:t>Di chuột để hiện đáp án</a:t>
            </a:r>
          </a:p>
          <a:p>
            <a:r>
              <a:rPr lang="en-US" baseline="0"/>
              <a:t>Bấm vào chữ trở về để quay lại slide đường đua, đội nào trả lời đúng thì sẽ được tiến lên.</a:t>
            </a:r>
            <a:endParaRPr lang="en-US"/>
          </a:p>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1867054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a:p>
            </p:txBody>
          </p:sp>
        </mc:Choice>
        <mc:Fallback xmlns="">
          <p:sp>
            <p:nvSpPr>
              <p:cNvPr id="3" name="Notes Placeholder 2"/>
              <p:cNvSpPr>
                <a:spLocks noGrp="1"/>
              </p:cNvSpPr>
              <p:nvPr>
                <p:ph type="body" idx="1"/>
              </p:nvPr>
            </p:nvSpPr>
            <p:spPr/>
            <p:txBody>
              <a:bodyPr/>
              <a:lstStyle/>
              <a:p>
                <a:r>
                  <a:rPr lang="en-US"/>
                  <a:t>Phần này GV cho hai HS thảo luận để tìm hướng giải quyết. Phần xác định điểm biểu diễn của </a:t>
                </a:r>
                <a:r>
                  <a:rPr lang="en-US" i="0">
                    <a:latin typeface="Cambria Math" panose="02040503050406030204" pitchFamily="18" charset="0"/>
                  </a:rPr>
                  <a:t>(</a:t>
                </a:r>
                <a:r>
                  <a:rPr lang="en-US" b="0" i="0">
                    <a:latin typeface="Cambria Math" panose="02040503050406030204" pitchFamily="18" charset="0"/>
                  </a:rPr>
                  <a:t>−3)/2</a:t>
                </a:r>
                <a:r>
                  <a:rPr lang="en-US"/>
                  <a:t> Gv cho HS lên</a:t>
                </a:r>
                <a:r>
                  <a:rPr lang="en-US" baseline="0"/>
                  <a:t> bảng chỉ.</a:t>
                </a:r>
                <a:endParaRPr lang="en-US"/>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5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344675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01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886566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Nháy</a:t>
            </a:r>
            <a:r>
              <a:rPr lang="en-US" baseline="0"/>
              <a:t> vào xe ô tô để xe di chuyển về đích</a:t>
            </a:r>
          </a:p>
          <a:p>
            <a:r>
              <a:rPr lang="en-US" baseline="0"/>
              <a:t>Nháy vào con khỉ để chuyển đến câu hỏi 1</a:t>
            </a:r>
          </a:p>
          <a:p>
            <a:r>
              <a:rPr lang="en-US" baseline="0"/>
              <a:t>Nháy vào con voi để chuyển đến câu hỏi 2</a:t>
            </a:r>
          </a:p>
          <a:p>
            <a:r>
              <a:rPr lang="en-US" baseline="0"/>
              <a:t>Nháy vào con sư tử để chuyển đến câu hỏi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Nháy vào con chim cú để chuyển đến câu hỏi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Nháy vào con cáo để chuyển đến câu hỏi 5</a:t>
            </a:r>
          </a:p>
          <a:p>
            <a:r>
              <a:rPr lang="en-US" baseline="0"/>
              <a:t>Nháy vào con hươu cao cổ ở cuối hang thú cưng để chuyển sang slide Hoạt động vận dụng</a:t>
            </a:r>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3397572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Nháy</a:t>
            </a:r>
            <a:r>
              <a:rPr lang="en-US" baseline="0"/>
              <a:t> vào chữ bắt đầu trên đồng hồ để tính thời gian suy nghĩ. Thời gian là 10 giây</a:t>
            </a:r>
          </a:p>
          <a:p>
            <a:r>
              <a:rPr lang="en-US" baseline="0"/>
              <a:t>Bấm vào các đáp án để chọn đáp án. Nếu đáp án đúng sẽ có tiếng vỗ tay.</a:t>
            </a:r>
          </a:p>
          <a:p>
            <a:r>
              <a:rPr lang="en-US" baseline="0"/>
              <a:t>Bấm vào chữ trở về để quay lại slide đường đua, đội nào trả lời đúng thì sẽ được tiến lên.</a:t>
            </a:r>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364014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Nháy</a:t>
            </a:r>
            <a:r>
              <a:rPr lang="en-US" baseline="0"/>
              <a:t> vào chữ bắt đầu trên đồng hồ để tính thời gian suy nghĩ. Thời gian là 10 giây</a:t>
            </a:r>
          </a:p>
          <a:p>
            <a:r>
              <a:rPr lang="en-US" baseline="0"/>
              <a:t>Bấm vào các đáp án để chọn đáp án. Nếu đáp án đúng sẽ có tiếng vỗ tay.</a:t>
            </a:r>
          </a:p>
          <a:p>
            <a:r>
              <a:rPr lang="en-US" baseline="0"/>
              <a:t>Bấm vào chữ trở về để quay lại slide đường đua, đội nào trả lời đúng thì sẽ được tiến lên.</a:t>
            </a:r>
            <a:endParaRPr lang="en-US"/>
          </a:p>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156906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Nháy</a:t>
            </a:r>
            <a:r>
              <a:rPr lang="en-US" baseline="0"/>
              <a:t> vào chữ bắt đầu trên đồng hồ để tính thời gian suy nghĩ. Thời gian là 10 giây</a:t>
            </a:r>
          </a:p>
          <a:p>
            <a:r>
              <a:rPr lang="en-US" baseline="0"/>
              <a:t>Di chuột để hiện đáp án</a:t>
            </a:r>
          </a:p>
          <a:p>
            <a:r>
              <a:rPr lang="en-US" baseline="0"/>
              <a:t>Bấm vào chữ trở về để quay lại slide đường đua, đội nào trả lời đúng thì sẽ được tiến lên.</a:t>
            </a:r>
            <a:endParaRPr lang="en-US"/>
          </a:p>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218560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Nháy</a:t>
            </a:r>
            <a:r>
              <a:rPr lang="en-US" baseline="0"/>
              <a:t> vào chữ bắt đầu trên đồng hồ để tính thời gian suy nghĩ. Thời gian là 10 giây</a:t>
            </a:r>
          </a:p>
          <a:p>
            <a:r>
              <a:rPr lang="en-US" baseline="0"/>
              <a:t>Di chuột để hiện đáp án</a:t>
            </a:r>
          </a:p>
          <a:p>
            <a:r>
              <a:rPr lang="en-US" baseline="0"/>
              <a:t>Bấm vào chữ trở về để quay lại slide đường đua, đội nào trả lời đúng thì sẽ được tiến lên.</a:t>
            </a:r>
            <a:endParaRPr lang="en-US"/>
          </a:p>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3604739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02"/>
            <a:ext cx="12192000" cy="6856196"/>
          </a:xfrm>
          <a:prstGeom prst="rect">
            <a:avLst/>
          </a:prstGeom>
        </p:spPr>
      </p:pic>
    </p:spTree>
    <p:extLst>
      <p:ext uri="{BB962C8B-B14F-4D97-AF65-F5344CB8AC3E}">
        <p14:creationId xmlns:p14="http://schemas.microsoft.com/office/powerpoint/2010/main" val="360743155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6194B53-9C3B-4A6E-8900-3832AA4658B5}" type="datetimeFigureOut">
              <a:rPr lang="en-US" smtClean="0"/>
              <a:t>11/29/2025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0AAEC1F-948C-4197-B4F5-64FAA700E1D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8538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94B53-9C3B-4A6E-8900-3832AA4658B5}"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AEC1F-948C-4197-B4F5-64FAA700E1D4}" type="slidenum">
              <a:rPr lang="en-US" smtClean="0"/>
              <a:t>‹#›</a:t>
            </a:fld>
            <a:endParaRPr lang="en-US"/>
          </a:p>
        </p:txBody>
      </p:sp>
    </p:spTree>
    <p:extLst>
      <p:ext uri="{BB962C8B-B14F-4D97-AF65-F5344CB8AC3E}">
        <p14:creationId xmlns:p14="http://schemas.microsoft.com/office/powerpoint/2010/main" val="278405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194B53-9C3B-4A6E-8900-3832AA4658B5}"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AEC1F-948C-4197-B4F5-64FAA700E1D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26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194B53-9C3B-4A6E-8900-3832AA4658B5}" type="datetimeFigureOut">
              <a:rPr lang="en-US" smtClean="0"/>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AEC1F-948C-4197-B4F5-64FAA700E1D4}"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178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194B53-9C3B-4A6E-8900-3832AA4658B5}" type="datetimeFigureOut">
              <a:rPr lang="en-US" smtClean="0"/>
              <a:t>11/29/2025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AEC1F-948C-4197-B4F5-64FAA700E1D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30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194B53-9C3B-4A6E-8900-3832AA4658B5}" type="datetimeFigureOut">
              <a:rPr lang="en-US" smtClean="0"/>
              <a:t>11/29/2025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AEC1F-948C-4197-B4F5-64FAA700E1D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80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94B53-9C3B-4A6E-8900-3832AA4658B5}" type="datetimeFigureOut">
              <a:rPr lang="en-US" smtClean="0"/>
              <a:t>11/29/2025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AEC1F-948C-4197-B4F5-64FAA700E1D4}" type="slidenum">
              <a:rPr lang="en-US" smtClean="0"/>
              <a:t>‹#›</a:t>
            </a:fld>
            <a:endParaRPr lang="en-US"/>
          </a:p>
        </p:txBody>
      </p:sp>
    </p:spTree>
    <p:extLst>
      <p:ext uri="{BB962C8B-B14F-4D97-AF65-F5344CB8AC3E}">
        <p14:creationId xmlns:p14="http://schemas.microsoft.com/office/powerpoint/2010/main" val="13886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194B53-9C3B-4A6E-8900-3832AA4658B5}" type="datetimeFigureOut">
              <a:rPr lang="en-US" smtClean="0"/>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AEC1F-948C-4197-B4F5-64FAA700E1D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8651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194B53-9C3B-4A6E-8900-3832AA4658B5}" type="datetimeFigureOut">
              <a:rPr lang="en-US" smtClean="0"/>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AEC1F-948C-4197-B4F5-64FAA700E1D4}" type="slidenum">
              <a:rPr lang="en-US" smtClean="0"/>
              <a:t>‹#›</a:t>
            </a:fld>
            <a:endParaRPr lang="en-US"/>
          </a:p>
        </p:txBody>
      </p:sp>
    </p:spTree>
    <p:extLst>
      <p:ext uri="{BB962C8B-B14F-4D97-AF65-F5344CB8AC3E}">
        <p14:creationId xmlns:p14="http://schemas.microsoft.com/office/powerpoint/2010/main" val="41553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194B53-9C3B-4A6E-8900-3832AA4658B5}" type="datetimeFigureOut">
              <a:rPr lang="en-US" smtClean="0"/>
              <a:t>11/29/2025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AEC1F-948C-4197-B4F5-64FAA700E1D4}" type="slidenum">
              <a:rPr lang="en-US" smtClean="0"/>
              <a:t>‹#›</a:t>
            </a:fld>
            <a:endParaRPr lang="en-US"/>
          </a:p>
        </p:txBody>
      </p:sp>
    </p:spTree>
    <p:extLst>
      <p:ext uri="{BB962C8B-B14F-4D97-AF65-F5344CB8AC3E}">
        <p14:creationId xmlns:p14="http://schemas.microsoft.com/office/powerpoint/2010/main" val="1114439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194B53-9C3B-4A6E-8900-3832AA4658B5}"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AEC1F-948C-4197-B4F5-64FAA700E1D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789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194B53-9C3B-4A6E-8900-3832AA4658B5}"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AEC1F-948C-4197-B4F5-64FAA700E1D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35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194B53-9C3B-4A6E-8900-3832AA4658B5}"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AEC1F-948C-4197-B4F5-64FAA700E1D4}" type="slidenum">
              <a:rPr lang="en-US" smtClean="0"/>
              <a:t>‹#›</a:t>
            </a:fld>
            <a:endParaRPr lang="en-US"/>
          </a:p>
        </p:txBody>
      </p:sp>
    </p:spTree>
    <p:extLst>
      <p:ext uri="{BB962C8B-B14F-4D97-AF65-F5344CB8AC3E}">
        <p14:creationId xmlns:p14="http://schemas.microsoft.com/office/powerpoint/2010/main" val="3808516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194B53-9C3B-4A6E-8900-3832AA4658B5}"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AEC1F-948C-4197-B4F5-64FAA700E1D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0866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194B53-9C3B-4A6E-8900-3832AA4658B5}"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AEC1F-948C-4197-B4F5-64FAA700E1D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834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94B53-9C3B-4A6E-8900-3832AA4658B5}"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AEC1F-948C-4197-B4F5-64FAA700E1D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5173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94B53-9C3B-4A6E-8900-3832AA4658B5}" type="datetimeFigureOut">
              <a:rPr lang="en-US" smtClean="0"/>
              <a:t>11/29/2025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AEC1F-948C-4197-B4F5-64FAA700E1D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265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145941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2132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138971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2761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6701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41970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18571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4038626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88020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11/29/2025</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image" Target="../media/image5.pn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11/29/2025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71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vi-VN"/>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194B53-9C3B-4A6E-8900-3832AA4658B5}" type="datetimeFigureOut">
              <a:rPr lang="en-US" smtClean="0"/>
              <a:t>11/29/2025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AAEC1F-948C-4197-B4F5-64FAA700E1D4}" type="slidenum">
              <a:rPr lang="en-US" smtClean="0"/>
              <a:t>‹#›</a:t>
            </a:fld>
            <a:endParaRPr lang="en-US"/>
          </a:p>
        </p:txBody>
      </p:sp>
    </p:spTree>
    <p:extLst>
      <p:ext uri="{BB962C8B-B14F-4D97-AF65-F5344CB8AC3E}">
        <p14:creationId xmlns:p14="http://schemas.microsoft.com/office/powerpoint/2010/main" val="5182519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11/29/2025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112790927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24.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2.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4.svg"/></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Layout" Target="../slideLayouts/slideLayout28.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7.png"/><Relationship Id="rId11" Type="http://schemas.openxmlformats.org/officeDocument/2006/relationships/image" Target="../media/image50.png"/><Relationship Id="rId5" Type="http://schemas.openxmlformats.org/officeDocument/2006/relationships/image" Target="../media/image45.jpg"/><Relationship Id="rId10" Type="http://schemas.microsoft.com/office/2007/relationships/hdphoto" Target="../media/hdphoto2.wdp"/><Relationship Id="rId4" Type="http://schemas.openxmlformats.org/officeDocument/2006/relationships/notesSlide" Target="../notesSlides/notesSlide4.xml"/><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17.xml"/><Relationship Id="rId26" Type="http://schemas.openxmlformats.org/officeDocument/2006/relationships/slide" Target="slide21.xml"/><Relationship Id="rId21" Type="http://schemas.openxmlformats.org/officeDocument/2006/relationships/image" Target="../media/image58.png"/><Relationship Id="rId34" Type="http://schemas.openxmlformats.org/officeDocument/2006/relationships/image" Target="../media/image65.png"/><Relationship Id="rId7" Type="http://schemas.openxmlformats.org/officeDocument/2006/relationships/slide" Target="slide20.xml"/><Relationship Id="rId12" Type="http://schemas.microsoft.com/office/2007/relationships/hdphoto" Target="../media/hdphoto5.wdp"/><Relationship Id="rId17" Type="http://schemas.openxmlformats.org/officeDocument/2006/relationships/image" Target="../media/image56.png"/><Relationship Id="rId25" Type="http://schemas.openxmlformats.org/officeDocument/2006/relationships/image" Target="../media/image60.png"/><Relationship Id="rId33" Type="http://schemas.openxmlformats.org/officeDocument/2006/relationships/image" Target="../media/image64.png"/><Relationship Id="rId2" Type="http://schemas.openxmlformats.org/officeDocument/2006/relationships/notesSlide" Target="../notesSlides/notesSlide5.xml"/><Relationship Id="rId16" Type="http://schemas.openxmlformats.org/officeDocument/2006/relationships/slide" Target="slide18.xml"/><Relationship Id="rId20" Type="http://schemas.openxmlformats.org/officeDocument/2006/relationships/slide" Target="slide7.xml"/><Relationship Id="rId29" Type="http://schemas.openxmlformats.org/officeDocument/2006/relationships/image" Target="../media/image62.png"/><Relationship Id="rId1" Type="http://schemas.openxmlformats.org/officeDocument/2006/relationships/slideLayout" Target="../slideLayouts/slideLayout28.xml"/><Relationship Id="rId6" Type="http://schemas.microsoft.com/office/2007/relationships/hdphoto" Target="../media/hdphoto3.wdp"/><Relationship Id="rId11" Type="http://schemas.openxmlformats.org/officeDocument/2006/relationships/image" Target="../media/image54.png"/><Relationship Id="rId24" Type="http://schemas.openxmlformats.org/officeDocument/2006/relationships/slide" Target="slide10.xml"/><Relationship Id="rId32" Type="http://schemas.openxmlformats.org/officeDocument/2006/relationships/image" Target="../media/image63.png"/><Relationship Id="rId37" Type="http://schemas.openxmlformats.org/officeDocument/2006/relationships/image" Target="../media/image68.gif"/><Relationship Id="rId5" Type="http://schemas.openxmlformats.org/officeDocument/2006/relationships/image" Target="../media/image52.png"/><Relationship Id="rId15" Type="http://schemas.microsoft.com/office/2007/relationships/hdphoto" Target="../media/hdphoto6.wdp"/><Relationship Id="rId23" Type="http://schemas.openxmlformats.org/officeDocument/2006/relationships/image" Target="../media/image59.png"/><Relationship Id="rId28" Type="http://schemas.openxmlformats.org/officeDocument/2006/relationships/slide" Target="slide11.xml"/><Relationship Id="rId36" Type="http://schemas.openxmlformats.org/officeDocument/2006/relationships/image" Target="../media/image67.gif"/><Relationship Id="rId10" Type="http://schemas.openxmlformats.org/officeDocument/2006/relationships/slide" Target="slide19.xml"/><Relationship Id="rId19" Type="http://schemas.openxmlformats.org/officeDocument/2006/relationships/image" Target="../media/image57.png"/><Relationship Id="rId31" Type="http://schemas.openxmlformats.org/officeDocument/2006/relationships/slide" Target="slide6.xml"/><Relationship Id="rId4" Type="http://schemas.openxmlformats.org/officeDocument/2006/relationships/slide" Target="slide13.xml"/><Relationship Id="rId9" Type="http://schemas.microsoft.com/office/2007/relationships/hdphoto" Target="../media/hdphoto4.wdp"/><Relationship Id="rId14" Type="http://schemas.openxmlformats.org/officeDocument/2006/relationships/image" Target="../media/image55.png"/><Relationship Id="rId22" Type="http://schemas.openxmlformats.org/officeDocument/2006/relationships/slide" Target="slide8.xml"/><Relationship Id="rId27" Type="http://schemas.openxmlformats.org/officeDocument/2006/relationships/image" Target="../media/image61.png"/><Relationship Id="rId30" Type="http://schemas.microsoft.com/office/2007/relationships/hdphoto" Target="../media/hdphoto7.wdp"/><Relationship Id="rId35" Type="http://schemas.openxmlformats.org/officeDocument/2006/relationships/image" Target="../media/image66.png"/><Relationship Id="rId8" Type="http://schemas.openxmlformats.org/officeDocument/2006/relationships/image" Target="../media/image53.png"/><Relationship Id="rId3"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1.wav"/><Relationship Id="rId7" Type="http://schemas.openxmlformats.org/officeDocument/2006/relationships/image" Target="../media/image71.jpeg"/><Relationship Id="rId12"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70.png"/><Relationship Id="rId11" Type="http://schemas.openxmlformats.org/officeDocument/2006/relationships/image" Target="../media/image73.png"/><Relationship Id="rId5" Type="http://schemas.openxmlformats.org/officeDocument/2006/relationships/image" Target="../media/image69.jpg"/><Relationship Id="rId10" Type="http://schemas.microsoft.com/office/2007/relationships/hdphoto" Target="../media/hdphoto8.wdp"/><Relationship Id="rId4" Type="http://schemas.openxmlformats.org/officeDocument/2006/relationships/audio" Target="../media/audio2.wav"/><Relationship Id="rId9"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77.png"/><Relationship Id="rId3" Type="http://schemas.openxmlformats.org/officeDocument/2006/relationships/audio" Target="../media/audio1.wav"/><Relationship Id="rId7" Type="http://schemas.openxmlformats.org/officeDocument/2006/relationships/image" Target="../media/image71.jpeg"/><Relationship Id="rId12" Type="http://schemas.openxmlformats.org/officeDocument/2006/relationships/image" Target="../media/image74.png"/><Relationship Id="rId2" Type="http://schemas.openxmlformats.org/officeDocument/2006/relationships/notesSlide" Target="../notesSlides/notesSlide7.xml"/><Relationship Id="rId16" Type="http://schemas.openxmlformats.org/officeDocument/2006/relationships/image" Target="../media/image80.png"/><Relationship Id="rId1" Type="http://schemas.openxmlformats.org/officeDocument/2006/relationships/slideLayout" Target="../slideLayouts/slideLayout28.xml"/><Relationship Id="rId6" Type="http://schemas.openxmlformats.org/officeDocument/2006/relationships/image" Target="../media/image70.png"/><Relationship Id="rId11" Type="http://schemas.openxmlformats.org/officeDocument/2006/relationships/image" Target="../media/image73.png"/><Relationship Id="rId5" Type="http://schemas.openxmlformats.org/officeDocument/2006/relationships/image" Target="../media/image69.jpg"/><Relationship Id="rId15" Type="http://schemas.openxmlformats.org/officeDocument/2006/relationships/image" Target="../media/image79.png"/><Relationship Id="rId10" Type="http://schemas.microsoft.com/office/2007/relationships/hdphoto" Target="../media/hdphoto8.wdp"/><Relationship Id="rId4" Type="http://schemas.openxmlformats.org/officeDocument/2006/relationships/audio" Target="../media/audio2.wav"/><Relationship Id="rId9" Type="http://schemas.openxmlformats.org/officeDocument/2006/relationships/image" Target="../media/image72.png"/><Relationship Id="rId14" Type="http://schemas.openxmlformats.org/officeDocument/2006/relationships/image" Target="../media/image78.png"/></Relationships>
</file>

<file path=ppt/slides/_rels/slide18.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73.png"/><Relationship Id="rId3" Type="http://schemas.openxmlformats.org/officeDocument/2006/relationships/image" Target="../media/image69.jpg"/><Relationship Id="rId7" Type="http://schemas.microsoft.com/office/2007/relationships/hdphoto" Target="../media/hdphoto9.wdp"/><Relationship Id="rId12" Type="http://schemas.microsoft.com/office/2007/relationships/hdphoto" Target="../media/hdphoto8.wdp"/><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75.png"/><Relationship Id="rId11" Type="http://schemas.openxmlformats.org/officeDocument/2006/relationships/image" Target="../media/image72.png"/><Relationship Id="rId5" Type="http://schemas.openxmlformats.org/officeDocument/2006/relationships/image" Target="../media/image71.jpeg"/><Relationship Id="rId10" Type="http://schemas.openxmlformats.org/officeDocument/2006/relationships/slide" Target="slide15.xml"/><Relationship Id="rId4" Type="http://schemas.openxmlformats.org/officeDocument/2006/relationships/image" Target="../media/image70.png"/><Relationship Id="rId9" Type="http://schemas.openxmlformats.org/officeDocument/2006/relationships/image" Target="../media/image83.png"/><Relationship Id="rId14" Type="http://schemas.openxmlformats.org/officeDocument/2006/relationships/image" Target="../media/image74.png"/></Relationships>
</file>

<file path=ppt/slides/_rels/slide1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69.jpg"/><Relationship Id="rId7" Type="http://schemas.microsoft.com/office/2007/relationships/hdphoto" Target="../media/hdphoto9.wdp"/><Relationship Id="rId12"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75.png"/><Relationship Id="rId11" Type="http://schemas.openxmlformats.org/officeDocument/2006/relationships/image" Target="../media/image73.png"/><Relationship Id="rId5" Type="http://schemas.openxmlformats.org/officeDocument/2006/relationships/image" Target="../media/image71.jpeg"/><Relationship Id="rId10" Type="http://schemas.microsoft.com/office/2007/relationships/hdphoto" Target="../media/hdphoto8.wdp"/><Relationship Id="rId4" Type="http://schemas.openxmlformats.org/officeDocument/2006/relationships/image" Target="../media/image70.png"/><Relationship Id="rId9" Type="http://schemas.openxmlformats.org/officeDocument/2006/relationships/image" Target="../media/image72.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74.png"/><Relationship Id="rId3" Type="http://schemas.openxmlformats.org/officeDocument/2006/relationships/image" Target="../media/image69.jpg"/><Relationship Id="rId7" Type="http://schemas.microsoft.com/office/2007/relationships/hdphoto" Target="../media/hdphoto9.wdp"/><Relationship Id="rId12"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75.png"/><Relationship Id="rId11" Type="http://schemas.microsoft.com/office/2007/relationships/hdphoto" Target="../media/hdphoto8.wdp"/><Relationship Id="rId5" Type="http://schemas.openxmlformats.org/officeDocument/2006/relationships/image" Target="../media/image71.jpeg"/><Relationship Id="rId10" Type="http://schemas.openxmlformats.org/officeDocument/2006/relationships/image" Target="../media/image72.png"/><Relationship Id="rId4" Type="http://schemas.openxmlformats.org/officeDocument/2006/relationships/image" Target="../media/image70.png"/><Relationship Id="rId9"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8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82.svg"/><Relationship Id="rId7" Type="http://schemas.openxmlformats.org/officeDocument/2006/relationships/image" Target="../media/image88.svg"/><Relationship Id="rId2"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87.svg"/><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428372" y="2017727"/>
            <a:ext cx="6248995" cy="533535"/>
            <a:chOff x="2164402" y="1756242"/>
            <a:chExt cx="2968647" cy="400150"/>
          </a:xfrm>
        </p:grpSpPr>
        <p:sp>
          <p:nvSpPr>
            <p:cNvPr id="14" name="矩形 13"/>
            <p:cNvSpPr/>
            <p:nvPr/>
          </p:nvSpPr>
          <p:spPr>
            <a:xfrm>
              <a:off x="2765138" y="1756242"/>
              <a:ext cx="2367911" cy="400150"/>
            </a:xfrm>
            <a:prstGeom prst="rect">
              <a:avLst/>
            </a:prstGeom>
            <a:solidFill>
              <a:schemeClr val="accent1"/>
            </a:solidFill>
          </p:spPr>
          <p:txBody>
            <a:bodyPr wrap="square" lIns="162613" tIns="81307" rIns="162613" bIns="81307">
              <a:spAutoFit/>
            </a:bodyPr>
            <a:lstStyle/>
            <a:p>
              <a:pPr algn="ctr">
                <a:defRPr/>
              </a:pPr>
              <a:r>
                <a:rPr lang="en-US" altLang="zh-CN" sz="2400" kern="10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Căn bậc hai của số thực không âm</a:t>
              </a:r>
              <a:endParaRPr lang="zh-CN" altLang="zh-CN" sz="2400" kern="1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5" name="圆角矩形 14"/>
            <p:cNvSpPr/>
            <p:nvPr/>
          </p:nvSpPr>
          <p:spPr>
            <a:xfrm>
              <a:off x="2164402" y="1762949"/>
              <a:ext cx="535110" cy="38531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ource Han Sans CN Medium" panose="020B0500000000000000" pitchFamily="34" charset="-128"/>
                  <a:ea typeface="Source Han Sans CN Medium" panose="020B0500000000000000" pitchFamily="34" charset="-128"/>
                </a:rPr>
                <a:t> </a:t>
              </a:r>
              <a:endParaRPr lang="zh-CN" altLang="en-US" sz="2400" dirty="0">
                <a:latin typeface="Source Han Sans CN Medium" panose="020B0500000000000000" pitchFamily="34" charset="-128"/>
                <a:ea typeface="Source Han Sans CN Medium" panose="020B0500000000000000" pitchFamily="34" charset="-128"/>
              </a:endParaRPr>
            </a:p>
          </p:txBody>
        </p:sp>
        <p:sp>
          <p:nvSpPr>
            <p:cNvPr id="16" name="文本框 48"/>
            <p:cNvSpPr txBox="1">
              <a:spLocks noChangeArrowheads="1"/>
            </p:cNvSpPr>
            <p:nvPr/>
          </p:nvSpPr>
          <p:spPr bwMode="auto">
            <a:xfrm>
              <a:off x="2173605" y="1784311"/>
              <a:ext cx="727670" cy="346248"/>
            </a:xfrm>
            <a:prstGeom prst="rect">
              <a:avLst/>
            </a:prstGeom>
            <a:noFill/>
            <a:ln w="9525">
              <a:noFill/>
              <a:miter lim="800000"/>
            </a:ln>
          </p:spPr>
          <p:txBody>
            <a:bodyPr wrap="square">
              <a:spAutoFit/>
            </a:bodyPr>
            <a:lstStyle/>
            <a:p>
              <a:r>
                <a:rPr lang="en-US" altLang="zh-CN" sz="240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Tiết 01</a:t>
              </a:r>
              <a:endParaRPr lang="zh-CN" altLang="en-US" sz="24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grpSp>
        <p:nvGrpSpPr>
          <p:cNvPr id="17" name="组合 16"/>
          <p:cNvGrpSpPr/>
          <p:nvPr/>
        </p:nvGrpSpPr>
        <p:grpSpPr>
          <a:xfrm>
            <a:off x="2428372" y="2947983"/>
            <a:ext cx="6248995" cy="544195"/>
            <a:chOff x="3527609" y="1954206"/>
            <a:chExt cx="4686746" cy="408145"/>
          </a:xfrm>
        </p:grpSpPr>
        <p:sp>
          <p:nvSpPr>
            <p:cNvPr id="19" name="矩形 18"/>
            <p:cNvSpPr/>
            <p:nvPr/>
          </p:nvSpPr>
          <p:spPr>
            <a:xfrm>
              <a:off x="4490550" y="1962202"/>
              <a:ext cx="3723805" cy="400149"/>
            </a:xfrm>
            <a:prstGeom prst="rect">
              <a:avLst/>
            </a:prstGeom>
            <a:solidFill>
              <a:schemeClr val="accent1"/>
            </a:solidFill>
          </p:spPr>
          <p:txBody>
            <a:bodyPr wrap="square" lIns="162613" tIns="81307" rIns="162613" bIns="81307">
              <a:spAutoFit/>
            </a:bodyPr>
            <a:lstStyle/>
            <a:p>
              <a:pPr algn="ctr">
                <a:defRPr/>
              </a:pPr>
              <a:r>
                <a:rPr lang="en-US" altLang="zh-CN" sz="2400" kern="10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Căn bậc ba</a:t>
              </a:r>
              <a:endParaRPr lang="zh-CN" altLang="zh-CN" sz="2400" kern="1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0" name="圆角矩形 19"/>
            <p:cNvSpPr/>
            <p:nvPr/>
          </p:nvSpPr>
          <p:spPr>
            <a:xfrm>
              <a:off x="3542139" y="1954206"/>
              <a:ext cx="830274" cy="38531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ource Han Sans CN Medium" panose="020B0500000000000000" pitchFamily="34" charset="-128"/>
                  <a:ea typeface="Source Han Sans CN Medium" panose="020B0500000000000000" pitchFamily="34" charset="-128"/>
                </a:rPr>
                <a:t> </a:t>
              </a:r>
              <a:endParaRPr lang="zh-CN" altLang="en-US" sz="2400" dirty="0">
                <a:latin typeface="Source Han Sans CN Medium" panose="020B0500000000000000" pitchFamily="34" charset="-128"/>
                <a:ea typeface="Source Han Sans CN Medium" panose="020B0500000000000000" pitchFamily="34" charset="-128"/>
              </a:endParaRPr>
            </a:p>
          </p:txBody>
        </p:sp>
        <p:sp>
          <p:nvSpPr>
            <p:cNvPr id="21" name="文本框 48"/>
            <p:cNvSpPr txBox="1">
              <a:spLocks noChangeArrowheads="1"/>
            </p:cNvSpPr>
            <p:nvPr/>
          </p:nvSpPr>
          <p:spPr bwMode="auto">
            <a:xfrm>
              <a:off x="3527609" y="1954206"/>
              <a:ext cx="948411" cy="346248"/>
            </a:xfrm>
            <a:prstGeom prst="rect">
              <a:avLst/>
            </a:prstGeom>
            <a:noFill/>
            <a:ln w="9525">
              <a:noFill/>
              <a:miter lim="800000"/>
            </a:ln>
          </p:spPr>
          <p:txBody>
            <a:bodyPr wrap="square">
              <a:spAutoFit/>
            </a:bodyPr>
            <a:lstStyle/>
            <a:p>
              <a:r>
                <a:rPr lang="en-US" altLang="zh-CN" sz="240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Tiết 02</a:t>
              </a:r>
              <a:endParaRPr lang="zh-CN" altLang="en-US" sz="24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grpSp>
        <p:nvGrpSpPr>
          <p:cNvPr id="23" name="组合 22"/>
          <p:cNvGrpSpPr/>
          <p:nvPr/>
        </p:nvGrpSpPr>
        <p:grpSpPr>
          <a:xfrm>
            <a:off x="2447746" y="3717821"/>
            <a:ext cx="6229620" cy="905345"/>
            <a:chOff x="3542139" y="1954206"/>
            <a:chExt cx="4672214" cy="679006"/>
          </a:xfrm>
        </p:grpSpPr>
        <p:sp>
          <p:nvSpPr>
            <p:cNvPr id="24" name="矩形 23"/>
            <p:cNvSpPr/>
            <p:nvPr/>
          </p:nvSpPr>
          <p:spPr>
            <a:xfrm>
              <a:off x="4490549" y="1956065"/>
              <a:ext cx="3723804" cy="677147"/>
            </a:xfrm>
            <a:prstGeom prst="rect">
              <a:avLst/>
            </a:prstGeom>
            <a:solidFill>
              <a:schemeClr val="accent1"/>
            </a:solidFill>
          </p:spPr>
          <p:txBody>
            <a:bodyPr wrap="square" lIns="162613" tIns="81307" rIns="162613" bIns="81307">
              <a:spAutoFit/>
            </a:bodyPr>
            <a:lstStyle/>
            <a:p>
              <a:pPr algn="ctr">
                <a:defRPr/>
              </a:pPr>
              <a:r>
                <a:rPr lang="en-US" altLang="zh-CN" sz="2400" kern="10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Sử dụng máy tính cầm tay để tìm căn bậc hai, căn bậc ba của một số hữu tỉ</a:t>
              </a:r>
              <a:endParaRPr lang="zh-CN" altLang="zh-CN" sz="2400" kern="1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25" name="圆角矩形 24"/>
            <p:cNvSpPr/>
            <p:nvPr/>
          </p:nvSpPr>
          <p:spPr>
            <a:xfrm>
              <a:off x="3542139" y="1954206"/>
              <a:ext cx="830273" cy="6156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ource Han Sans CN Medium" panose="020B0500000000000000" pitchFamily="34" charset="-128"/>
                  <a:ea typeface="Source Han Sans CN Medium" panose="020B0500000000000000" pitchFamily="34" charset="-128"/>
                </a:rPr>
                <a:t> </a:t>
              </a:r>
              <a:endParaRPr lang="zh-CN" altLang="en-US" sz="2400" dirty="0">
                <a:latin typeface="Source Han Sans CN Medium" panose="020B0500000000000000" pitchFamily="34" charset="-128"/>
                <a:ea typeface="Source Han Sans CN Medium" panose="020B0500000000000000" pitchFamily="34" charset="-128"/>
              </a:endParaRPr>
            </a:p>
          </p:txBody>
        </p:sp>
        <p:sp>
          <p:nvSpPr>
            <p:cNvPr id="27" name="文本框 48"/>
            <p:cNvSpPr txBox="1">
              <a:spLocks noChangeArrowheads="1"/>
            </p:cNvSpPr>
            <p:nvPr/>
          </p:nvSpPr>
          <p:spPr bwMode="auto">
            <a:xfrm>
              <a:off x="3602528" y="2104316"/>
              <a:ext cx="1148808" cy="346247"/>
            </a:xfrm>
            <a:prstGeom prst="rect">
              <a:avLst/>
            </a:prstGeom>
            <a:noFill/>
            <a:ln w="9525">
              <a:noFill/>
              <a:miter lim="800000"/>
            </a:ln>
          </p:spPr>
          <p:txBody>
            <a:bodyPr wrap="square">
              <a:spAutoFit/>
            </a:bodyPr>
            <a:lstStyle/>
            <a:p>
              <a:r>
                <a:rPr lang="en-US" altLang="zh-CN" sz="240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Tiết 03</a:t>
              </a:r>
              <a:endParaRPr lang="zh-CN" altLang="en-US" sz="24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grpSp>
        <p:nvGrpSpPr>
          <p:cNvPr id="28" name="组合 27"/>
          <p:cNvGrpSpPr/>
          <p:nvPr/>
        </p:nvGrpSpPr>
        <p:grpSpPr>
          <a:xfrm>
            <a:off x="2473714" y="4887953"/>
            <a:ext cx="6127174" cy="544195"/>
            <a:chOff x="3527609" y="1954206"/>
            <a:chExt cx="4595381" cy="408145"/>
          </a:xfrm>
        </p:grpSpPr>
        <p:sp>
          <p:nvSpPr>
            <p:cNvPr id="29" name="矩形 28"/>
            <p:cNvSpPr/>
            <p:nvPr/>
          </p:nvSpPr>
          <p:spPr>
            <a:xfrm>
              <a:off x="4442014" y="1962202"/>
              <a:ext cx="3680976" cy="400149"/>
            </a:xfrm>
            <a:prstGeom prst="rect">
              <a:avLst/>
            </a:prstGeom>
            <a:solidFill>
              <a:schemeClr val="accent1"/>
            </a:solidFill>
          </p:spPr>
          <p:txBody>
            <a:bodyPr wrap="square" lIns="162613" tIns="81307" rIns="162613" bIns="81307">
              <a:spAutoFit/>
            </a:bodyPr>
            <a:lstStyle/>
            <a:p>
              <a:pPr algn="ctr">
                <a:defRPr/>
              </a:pPr>
              <a:r>
                <a:rPr lang="en-US" altLang="zh-CN" sz="2400" kern="10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Bài tập vận dụng</a:t>
              </a:r>
              <a:endParaRPr lang="zh-CN" altLang="zh-CN" sz="2400" kern="1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30" name="圆角矩形 29"/>
            <p:cNvSpPr/>
            <p:nvPr/>
          </p:nvSpPr>
          <p:spPr>
            <a:xfrm>
              <a:off x="3542139" y="1954206"/>
              <a:ext cx="796268" cy="38531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ource Han Sans CN Medium" panose="020B0500000000000000" pitchFamily="34" charset="-128"/>
                  <a:ea typeface="Source Han Sans CN Medium" panose="020B0500000000000000" pitchFamily="34" charset="-128"/>
                </a:rPr>
                <a:t> </a:t>
              </a:r>
              <a:endParaRPr lang="zh-CN" altLang="en-US" sz="2400" dirty="0">
                <a:latin typeface="Source Han Sans CN Medium" panose="020B0500000000000000" pitchFamily="34" charset="-128"/>
                <a:ea typeface="Source Han Sans CN Medium" panose="020B0500000000000000" pitchFamily="34" charset="-128"/>
              </a:endParaRPr>
            </a:p>
          </p:txBody>
        </p:sp>
        <p:sp>
          <p:nvSpPr>
            <p:cNvPr id="31" name="文本框 48"/>
            <p:cNvSpPr txBox="1">
              <a:spLocks noChangeArrowheads="1"/>
            </p:cNvSpPr>
            <p:nvPr/>
          </p:nvSpPr>
          <p:spPr bwMode="auto">
            <a:xfrm>
              <a:off x="3527609" y="1954206"/>
              <a:ext cx="914405" cy="346248"/>
            </a:xfrm>
            <a:prstGeom prst="rect">
              <a:avLst/>
            </a:prstGeom>
            <a:noFill/>
            <a:ln w="9525">
              <a:noFill/>
              <a:miter lim="800000"/>
            </a:ln>
          </p:spPr>
          <p:txBody>
            <a:bodyPr wrap="square">
              <a:spAutoFit/>
            </a:bodyPr>
            <a:lstStyle/>
            <a:p>
              <a:r>
                <a:rPr lang="en-US" altLang="zh-CN" sz="240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Tiết 04</a:t>
              </a:r>
              <a:endParaRPr lang="zh-CN" altLang="en-US" sz="24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sp>
        <p:nvSpPr>
          <p:cNvPr id="26" name="Title 1"/>
          <p:cNvSpPr txBox="1">
            <a:spLocks/>
          </p:cNvSpPr>
          <p:nvPr/>
        </p:nvSpPr>
        <p:spPr>
          <a:xfrm>
            <a:off x="1146274" y="325611"/>
            <a:ext cx="9774951" cy="638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n w="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§1:CĂN BẬC HAI VÀ CĂN BẬC BA CỦA SỐ THỰC</a:t>
            </a:r>
            <a:endParaRPr lang="en-US" sz="3200" b="1" dirty="0">
              <a:ln w="0"/>
              <a:solidFill>
                <a:srgbClr val="FFFF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6" name="文本框 11"/>
          <p:cNvSpPr txBox="1"/>
          <p:nvPr/>
        </p:nvSpPr>
        <p:spPr>
          <a:xfrm>
            <a:off x="4055673" y="1215719"/>
            <a:ext cx="3759356" cy="646331"/>
          </a:xfrm>
          <a:prstGeom prst="rect">
            <a:avLst/>
          </a:prstGeom>
          <a:noFill/>
          <a:ln>
            <a:noFill/>
          </a:ln>
        </p:spPr>
        <p:txBody>
          <a:bodyPr wrap="square" rtlCol="0">
            <a:spAutoFit/>
          </a:bodyPr>
          <a:lstStyle/>
          <a:p>
            <a:pPr algn="ctr"/>
            <a:r>
              <a:rPr lang="en-US" altLang="zh-CN" sz="3600" b="1">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rPr>
              <a:t>NỘI DUNG</a:t>
            </a:r>
            <a:endParaRPr lang="zh-CN" altLang="en-US" sz="3600" b="1" dirty="0">
              <a:solidFill>
                <a:schemeClr val="bg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15877587"/>
      </p:ext>
    </p:extLst>
  </p:cSld>
  <p:clrMapOvr>
    <a:masterClrMapping/>
  </p:clrMapOvr>
  <mc:AlternateContent xmlns:mc="http://schemas.openxmlformats.org/markup-compatibility/2006" xmlns:p14="http://schemas.microsoft.com/office/powerpoint/2010/main">
    <mc:Choice Requires="p14">
      <p:transition p14:dur="10" advClick="0">
        <p:random/>
      </p:transition>
    </mc:Choice>
    <mc:Fallback xmlns="">
      <p:transition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132367" y="34970"/>
            <a:ext cx="1108142" cy="997328"/>
          </a:xfrm>
          <a:prstGeom prst="rect">
            <a:avLst/>
          </a:prstGeom>
        </p:spPr>
      </p:pic>
      <p:grpSp>
        <p:nvGrpSpPr>
          <p:cNvPr id="19" name="Group 18">
            <a:extLst>
              <a:ext uri="{FF2B5EF4-FFF2-40B4-BE49-F238E27FC236}">
                <a16:creationId xmlns:a16="http://schemas.microsoft.com/office/drawing/2014/main" id="{94997382-B3F3-BB05-8E2E-2E854937C031}"/>
              </a:ext>
            </a:extLst>
          </p:cNvPr>
          <p:cNvGrpSpPr/>
          <p:nvPr/>
        </p:nvGrpSpPr>
        <p:grpSpPr>
          <a:xfrm rot="5400000">
            <a:off x="8383393" y="3218530"/>
            <a:ext cx="6891246" cy="653685"/>
            <a:chOff x="4871257" y="83128"/>
            <a:chExt cx="7501721" cy="653685"/>
          </a:xfrm>
        </p:grpSpPr>
        <p:sp>
          <p:nvSpPr>
            <p:cNvPr id="20" name="Rectangle: Rounded Corners 19">
              <a:extLst>
                <a:ext uri="{FF2B5EF4-FFF2-40B4-BE49-F238E27FC236}">
                  <a16:creationId xmlns:a16="http://schemas.microsoft.com/office/drawing/2014/main" id="{289DBE0D-C603-80EC-D1AC-026471C60B7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a:extLst>
                <a:ext uri="{FF2B5EF4-FFF2-40B4-BE49-F238E27FC236}">
                  <a16:creationId xmlns:a16="http://schemas.microsoft.com/office/drawing/2014/main" id="{6B00DC87-7577-B885-C285-962C49BDC1D8}"/>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24" name="Title 1">
            <a:extLst>
              <a:ext uri="{FF2B5EF4-FFF2-40B4-BE49-F238E27FC236}">
                <a16:creationId xmlns:a16="http://schemas.microsoft.com/office/drawing/2014/main" id="{5BB9D658-CF2F-44DF-94AE-28B466E4997C}"/>
              </a:ext>
            </a:extLst>
          </p:cNvPr>
          <p:cNvSpPr txBox="1">
            <a:spLocks/>
          </p:cNvSpPr>
          <p:nvPr/>
        </p:nvSpPr>
        <p:spPr>
          <a:xfrm>
            <a:off x="2011376" y="208954"/>
            <a:ext cx="8478635" cy="464644"/>
          </a:xfrm>
          <a:prstGeom prst="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o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b="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CĂN BẬC HAI VÀ CĂN BẬC BA CỦA SỐ THỰC</a:t>
            </a: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8918" t="6201" r="81112" b="79921"/>
          <a:stretch/>
        </p:blipFill>
        <p:spPr>
          <a:xfrm>
            <a:off x="489098" y="1247172"/>
            <a:ext cx="1233377" cy="542259"/>
          </a:xfrm>
          <a:prstGeom prst="rect">
            <a:avLst/>
          </a:prstGeom>
        </p:spPr>
      </p:pic>
      <p:sp>
        <p:nvSpPr>
          <p:cNvPr id="26" name="Rectangle 25"/>
          <p:cNvSpPr/>
          <p:nvPr/>
        </p:nvSpPr>
        <p:spPr>
          <a:xfrm>
            <a:off x="1787499" y="1287468"/>
            <a:ext cx="5844870" cy="46166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Chỉ ra phát biểu đúng trong các phát biểu sau:</a:t>
            </a:r>
          </a:p>
        </p:txBody>
      </p:sp>
      <mc:AlternateContent xmlns:mc="http://schemas.openxmlformats.org/markup-compatibility/2006" xmlns:a14="http://schemas.microsoft.com/office/drawing/2010/main">
        <mc:Choice Requires="a14">
          <p:sp>
            <p:nvSpPr>
              <p:cNvPr id="27" name="Rectangle 26"/>
              <p:cNvSpPr/>
              <p:nvPr/>
            </p:nvSpPr>
            <p:spPr>
              <a:xfrm>
                <a:off x="548283" y="1975925"/>
                <a:ext cx="1481624" cy="495777"/>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a) </a:t>
                </a:r>
                <a14:m>
                  <m:oMath xmlns:m="http://schemas.openxmlformats.org/officeDocument/2006/math">
                    <m:rad>
                      <m:radPr>
                        <m:degHide m:val="on"/>
                        <m:ctrlPr>
                          <a:rPr lang="en-US" sz="2400" i="1" smtClean="0">
                            <a:solidFill>
                              <a:srgbClr val="000000"/>
                            </a:solidFill>
                            <a:latin typeface="Cambria Math" panose="02040503050406030204" pitchFamily="18" charset="0"/>
                          </a:rPr>
                        </m:ctrlPr>
                      </m:radPr>
                      <m:deg/>
                      <m:e>
                        <m:r>
                          <m:rPr>
                            <m:nor/>
                          </m:rPr>
                          <a:rPr lang="en-US" sz="2400" b="0" i="0" smtClean="0">
                            <a:solidFill>
                              <a:srgbClr val="000000"/>
                            </a:solidFill>
                            <a:latin typeface="Times New Roman" panose="02020603050405020304" pitchFamily="18" charset="0"/>
                            <a:cs typeface="Times New Roman" panose="02020603050405020304" pitchFamily="18" charset="0"/>
                          </a:rPr>
                          <m:t>49</m:t>
                        </m:r>
                      </m:e>
                    </m:rad>
                    <m:r>
                      <m:rPr>
                        <m:nor/>
                      </m:rPr>
                      <a:rPr lang="en-US" sz="2400" b="0" i="0" smtClean="0">
                        <a:solidFill>
                          <a:srgbClr val="000000"/>
                        </a:solidFill>
                        <a:latin typeface="Cambria Math" panose="02040503050406030204" pitchFamily="18" charset="0"/>
                      </a:rPr>
                      <m:t> </m:t>
                    </m:r>
                    <m:r>
                      <m:rPr>
                        <m:nor/>
                      </m:rPr>
                      <a:rPr lang="en-US" sz="2400" b="0" i="0" smtClean="0">
                        <a:solidFill>
                          <a:srgbClr val="000000"/>
                        </a:solidFill>
                        <a:latin typeface="Times New Roman" panose="02020603050405020304" pitchFamily="18" charset="0"/>
                        <a:cs typeface="Times New Roman" panose="02020603050405020304" pitchFamily="18" charset="0"/>
                      </a:rPr>
                      <m:t>= 7</m:t>
                    </m:r>
                  </m:oMath>
                </a14:m>
                <a:endPar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548283" y="1975925"/>
                <a:ext cx="1481624" cy="495777"/>
              </a:xfrm>
              <a:prstGeom prst="rect">
                <a:avLst/>
              </a:prstGeom>
              <a:blipFill>
                <a:blip r:embed="rId4"/>
                <a:stretch>
                  <a:fillRect l="-6584" t="-2469" b="-28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4109000" y="1994716"/>
                <a:ext cx="2380139" cy="539571"/>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b) - </a:t>
                </a:r>
                <a14:m>
                  <m:oMath xmlns:m="http://schemas.openxmlformats.org/officeDocument/2006/math">
                    <m:rad>
                      <m:radPr>
                        <m:degHide m:val="on"/>
                        <m:ctrlPr>
                          <a:rPr lang="en-US" sz="2400" i="1" smtClean="0">
                            <a:solidFill>
                              <a:srgbClr val="000000"/>
                            </a:solidFill>
                            <a:latin typeface="Cambria Math" panose="02040503050406030204" pitchFamily="18" charset="0"/>
                          </a:rPr>
                        </m:ctrlPr>
                      </m:radPr>
                      <m:deg/>
                      <m:e>
                        <m:r>
                          <m:rPr>
                            <m:nor/>
                          </m:rPr>
                          <a:rPr lang="en-US" sz="2400" b="0" i="0" smtClean="0">
                            <a:solidFill>
                              <a:srgbClr val="000000"/>
                            </a:solidFill>
                            <a:latin typeface="Times New Roman" panose="02020603050405020304" pitchFamily="18" charset="0"/>
                            <a:cs typeface="Times New Roman" panose="02020603050405020304" pitchFamily="18" charset="0"/>
                          </a:rPr>
                          <m:t>0,25</m:t>
                        </m:r>
                      </m:e>
                    </m:rad>
                    <m:r>
                      <m:rPr>
                        <m:nor/>
                      </m:rPr>
                      <a:rPr lang="en-US" sz="2400" b="0" i="0" smtClean="0">
                        <a:solidFill>
                          <a:srgbClr val="000000"/>
                        </a:solidFill>
                        <a:latin typeface="Cambria Math" panose="02040503050406030204" pitchFamily="18" charset="0"/>
                      </a:rPr>
                      <m:t> </m:t>
                    </m:r>
                    <m:r>
                      <m:rPr>
                        <m:nor/>
                      </m:rPr>
                      <a:rPr lang="en-US" sz="2400" b="0" i="0" smtClean="0">
                        <a:solidFill>
                          <a:srgbClr val="000000"/>
                        </a:solidFill>
                        <a:latin typeface="Times New Roman" panose="02020603050405020304" pitchFamily="18" charset="0"/>
                        <a:cs typeface="Times New Roman" panose="02020603050405020304" pitchFamily="18" charset="0"/>
                      </a:rPr>
                      <m:t>= − 0,5</m:t>
                    </m:r>
                  </m:oMath>
                </a14:m>
                <a:endPar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4109000" y="1994716"/>
                <a:ext cx="2380139" cy="539571"/>
              </a:xfrm>
              <a:prstGeom prst="rect">
                <a:avLst/>
              </a:prstGeom>
              <a:blipFill>
                <a:blip r:embed="rId5"/>
                <a:stretch>
                  <a:fillRect l="-3846" b="-2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7942853" y="1842558"/>
                <a:ext cx="1840697" cy="84388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c) </a:t>
                </a:r>
                <a14:m>
                  <m:oMath xmlns:m="http://schemas.openxmlformats.org/officeDocument/2006/math">
                    <m:rad>
                      <m:radPr>
                        <m:degHide m:val="on"/>
                        <m:ctrlPr>
                          <a:rPr lang="en-US" sz="2400" i="1" smtClean="0">
                            <a:solidFill>
                              <a:srgbClr val="000000"/>
                            </a:solidFill>
                            <a:latin typeface="Cambria Math" panose="02040503050406030204" pitchFamily="18" charset="0"/>
                          </a:rPr>
                        </m:ctrlPr>
                      </m:radPr>
                      <m:deg/>
                      <m:e>
                        <m:f>
                          <m:fPr>
                            <m:ctrlPr>
                              <a:rPr lang="en-US" sz="2400" i="1" smtClean="0">
                                <a:solidFill>
                                  <a:srgbClr val="000000"/>
                                </a:solidFill>
                                <a:latin typeface="Cambria Math" panose="02040503050406030204" pitchFamily="18" charset="0"/>
                              </a:rPr>
                            </m:ctrlPr>
                          </m:fPr>
                          <m:num>
                            <m:r>
                              <m:rPr>
                                <m:nor/>
                              </m:rPr>
                              <a:rPr lang="en-US" sz="2400" b="0" i="0" smtClean="0">
                                <a:solidFill>
                                  <a:srgbClr val="000000"/>
                                </a:solidFill>
                                <a:latin typeface="Times New Roman" panose="02020603050405020304" pitchFamily="18" charset="0"/>
                                <a:cs typeface="Times New Roman" panose="02020603050405020304" pitchFamily="18" charset="0"/>
                              </a:rPr>
                              <m:t>1</m:t>
                            </m:r>
                          </m:num>
                          <m:den>
                            <m:r>
                              <m:rPr>
                                <m:nor/>
                              </m:rPr>
                              <a:rPr lang="en-US" sz="2400" b="0" i="0" smtClean="0">
                                <a:solidFill>
                                  <a:srgbClr val="000000"/>
                                </a:solidFill>
                                <a:latin typeface="Times New Roman" panose="02020603050405020304" pitchFamily="18" charset="0"/>
                                <a:cs typeface="Times New Roman" panose="02020603050405020304" pitchFamily="18" charset="0"/>
                              </a:rPr>
                              <m:t>16</m:t>
                            </m:r>
                          </m:den>
                        </m:f>
                      </m:e>
                    </m:rad>
                    <m:r>
                      <m:rPr>
                        <m:nor/>
                      </m:rPr>
                      <a:rPr lang="en-US" sz="2400" b="0" i="0" smtClean="0">
                        <a:solidFill>
                          <a:srgbClr val="000000"/>
                        </a:solidFill>
                        <a:latin typeface="Times New Roman" panose="02020603050405020304" pitchFamily="18" charset="0"/>
                        <a:cs typeface="Times New Roman" panose="02020603050405020304" pitchFamily="18" charset="0"/>
                      </a:rPr>
                      <m:t> = − </m:t>
                    </m:r>
                    <m:f>
                      <m:fPr>
                        <m:ctrlPr>
                          <a:rPr lang="en-US" sz="2400" b="0" i="1" smtClean="0">
                            <a:solidFill>
                              <a:srgbClr val="000000"/>
                            </a:solidFill>
                            <a:latin typeface="Cambria Math" panose="02040503050406030204" pitchFamily="18" charset="0"/>
                            <a:cs typeface="Times New Roman" panose="02020603050405020304" pitchFamily="18" charset="0"/>
                          </a:rPr>
                        </m:ctrlPr>
                      </m:fPr>
                      <m:num>
                        <m:r>
                          <m:rPr>
                            <m:nor/>
                          </m:rPr>
                          <a:rPr lang="en-US" sz="2400" b="0" i="0" smtClean="0">
                            <a:solidFill>
                              <a:srgbClr val="000000"/>
                            </a:solidFill>
                            <a:latin typeface="Times New Roman" panose="02020603050405020304" pitchFamily="18" charset="0"/>
                            <a:cs typeface="Times New Roman" panose="02020603050405020304" pitchFamily="18" charset="0"/>
                          </a:rPr>
                          <m:t>1</m:t>
                        </m:r>
                      </m:num>
                      <m:den>
                        <m:r>
                          <m:rPr>
                            <m:nor/>
                          </m:rPr>
                          <a:rPr lang="en-US" sz="2400" b="0" i="0" smtClean="0">
                            <a:solidFill>
                              <a:srgbClr val="000000"/>
                            </a:solidFill>
                            <a:latin typeface="Times New Roman" panose="02020603050405020304" pitchFamily="18" charset="0"/>
                            <a:cs typeface="Times New Roman" panose="02020603050405020304" pitchFamily="18" charset="0"/>
                          </a:rPr>
                          <m:t>4</m:t>
                        </m:r>
                      </m:den>
                    </m:f>
                  </m:oMath>
                </a14:m>
                <a:endPar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7942853" y="1842558"/>
                <a:ext cx="1840697" cy="843885"/>
              </a:xfrm>
              <a:prstGeom prst="rect">
                <a:avLst/>
              </a:prstGeom>
              <a:blipFill>
                <a:blip r:embed="rId6"/>
                <a:stretch>
                  <a:fillRect l="-5298"/>
                </a:stretch>
              </a:blipFill>
            </p:spPr>
            <p:txBody>
              <a:bodyPr/>
              <a:lstStyle/>
              <a:p>
                <a:r>
                  <a:rPr lang="en-US">
                    <a:noFill/>
                  </a:rPr>
                  <a:t> </a:t>
                </a:r>
              </a:p>
            </p:txBody>
          </p:sp>
        </mc:Fallback>
      </mc:AlternateContent>
      <p:sp>
        <p:nvSpPr>
          <p:cNvPr id="30" name="Rectangle 29"/>
          <p:cNvSpPr/>
          <p:nvPr/>
        </p:nvSpPr>
        <p:spPr>
          <a:xfrm>
            <a:off x="5045828" y="2686443"/>
            <a:ext cx="962123" cy="523220"/>
          </a:xfrm>
          <a:prstGeom prst="rect">
            <a:avLst/>
          </a:prstGeom>
        </p:spPr>
        <p:txBody>
          <a:bodyPr wrap="none">
            <a:spAutoFit/>
          </a:bodyPr>
          <a:lstStyle/>
          <a:p>
            <a:pPr algn="just"/>
            <a:r>
              <a:rPr lang="it-IT" sz="2800" b="1">
                <a:solidFill>
                  <a:srgbClr val="008000"/>
                </a:solidFill>
                <a:latin typeface="Times New Roman" panose="02020603050405020304" pitchFamily="18" charset="0"/>
                <a:cs typeface="Times New Roman" panose="02020603050405020304" pitchFamily="18" charset="0"/>
              </a:rPr>
              <a:t>Giải:</a:t>
            </a:r>
            <a:endParaRPr lang="it-IT" sz="2800">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Rectangle 30"/>
              <p:cNvSpPr/>
              <p:nvPr/>
            </p:nvSpPr>
            <p:spPr>
              <a:xfrm>
                <a:off x="313118" y="3312075"/>
                <a:ext cx="8406597" cy="495777"/>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a) Do 7 là căn bậc hai số học của 49 nên </a:t>
                </a:r>
                <a14:m>
                  <m:oMath xmlns:m="http://schemas.openxmlformats.org/officeDocument/2006/math">
                    <m:rad>
                      <m:radPr>
                        <m:degHide m:val="on"/>
                        <m:ctrlPr>
                          <a:rPr lang="en-US" sz="2400" i="1" smtClean="0">
                            <a:solidFill>
                              <a:srgbClr val="000000"/>
                            </a:solidFill>
                            <a:latin typeface="Cambria Math" panose="02040503050406030204" pitchFamily="18" charset="0"/>
                          </a:rPr>
                        </m:ctrlPr>
                      </m:radPr>
                      <m:deg/>
                      <m:e>
                        <m:r>
                          <m:rPr>
                            <m:nor/>
                          </m:rPr>
                          <a:rPr lang="en-US" sz="2400" b="0" i="0" smtClean="0">
                            <a:solidFill>
                              <a:srgbClr val="000000"/>
                            </a:solidFill>
                            <a:latin typeface="Times New Roman" panose="02020603050405020304" pitchFamily="18" charset="0"/>
                            <a:cs typeface="Times New Roman" panose="02020603050405020304" pitchFamily="18" charset="0"/>
                          </a:rPr>
                          <m:t>49</m:t>
                        </m:r>
                      </m:e>
                    </m:rad>
                    <m:r>
                      <m:rPr>
                        <m:nor/>
                      </m:rPr>
                      <a:rPr lang="en-US" sz="2400" b="0" i="0" smtClean="0">
                        <a:solidFill>
                          <a:srgbClr val="000000"/>
                        </a:solidFill>
                        <a:latin typeface="Cambria Math" panose="02040503050406030204" pitchFamily="18" charset="0"/>
                      </a:rPr>
                      <m:t> </m:t>
                    </m:r>
                    <m:r>
                      <m:rPr>
                        <m:nor/>
                      </m:rPr>
                      <a:rPr lang="en-US" sz="2400" b="0" i="0" smtClean="0">
                        <a:solidFill>
                          <a:srgbClr val="000000"/>
                        </a:solidFill>
                        <a:latin typeface="Times New Roman" panose="02020603050405020304" pitchFamily="18" charset="0"/>
                        <a:cs typeface="Times New Roman" panose="02020603050405020304" pitchFamily="18" charset="0"/>
                      </a:rPr>
                      <m:t>= 7</m:t>
                    </m:r>
                  </m:oMath>
                </a14:m>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phát biểu đúng.</a:t>
                </a:r>
              </a:p>
            </p:txBody>
          </p:sp>
        </mc:Choice>
        <mc:Fallback xmlns="">
          <p:sp>
            <p:nvSpPr>
              <p:cNvPr id="31" name="Rectangle 30"/>
              <p:cNvSpPr>
                <a:spLocks noRot="1" noChangeAspect="1" noMove="1" noResize="1" noEditPoints="1" noAdjustHandles="1" noChangeArrowheads="1" noChangeShapeType="1" noTextEdit="1"/>
              </p:cNvSpPr>
              <p:nvPr/>
            </p:nvSpPr>
            <p:spPr>
              <a:xfrm>
                <a:off x="313118" y="3312075"/>
                <a:ext cx="8406597" cy="495777"/>
              </a:xfrm>
              <a:prstGeom prst="rect">
                <a:avLst/>
              </a:prstGeom>
              <a:blipFill>
                <a:blip r:embed="rId7"/>
                <a:stretch>
                  <a:fillRect l="-1088" t="-2439" r="-1015" b="-268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13117" y="4028910"/>
                <a:ext cx="9870972" cy="539571"/>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b) Do 0,5 là căn bậc hai số học của 0,25 nên - </a:t>
                </a:r>
                <a14:m>
                  <m:oMath xmlns:m="http://schemas.openxmlformats.org/officeDocument/2006/math">
                    <m:rad>
                      <m:radPr>
                        <m:degHide m:val="on"/>
                        <m:ctrlPr>
                          <a:rPr lang="en-US" sz="2400" i="1">
                            <a:solidFill>
                              <a:srgbClr val="000000"/>
                            </a:solidFill>
                            <a:latin typeface="Cambria Math" panose="02040503050406030204" pitchFamily="18" charset="0"/>
                          </a:rPr>
                        </m:ctrlPr>
                      </m:radPr>
                      <m:deg/>
                      <m:e>
                        <m:r>
                          <m:rPr>
                            <m:nor/>
                          </m:rPr>
                          <a:rPr lang="en-US" sz="2400">
                            <a:solidFill>
                              <a:srgbClr val="000000"/>
                            </a:solidFill>
                            <a:latin typeface="Times New Roman" panose="02020603050405020304" pitchFamily="18" charset="0"/>
                            <a:cs typeface="Times New Roman" panose="02020603050405020304" pitchFamily="18" charset="0"/>
                          </a:rPr>
                          <m:t>0,25</m:t>
                        </m:r>
                      </m:e>
                    </m:rad>
                    <m:r>
                      <m:rPr>
                        <m:nor/>
                      </m:rPr>
                      <a:rPr lang="en-US" sz="2400">
                        <a:solidFill>
                          <a:srgbClr val="000000"/>
                        </a:solidFill>
                        <a:latin typeface="Cambria Math" panose="02040503050406030204" pitchFamily="18" charset="0"/>
                      </a:rPr>
                      <m:t> </m:t>
                    </m:r>
                    <m:r>
                      <m:rPr>
                        <m:nor/>
                      </m:rPr>
                      <a:rPr lang="en-US" sz="2400">
                        <a:solidFill>
                          <a:srgbClr val="000000"/>
                        </a:solidFill>
                        <a:latin typeface="Times New Roman" panose="02020603050405020304" pitchFamily="18" charset="0"/>
                        <a:cs typeface="Times New Roman" panose="02020603050405020304" pitchFamily="18" charset="0"/>
                      </a:rPr>
                      <m:t>= − 0,5</m:t>
                    </m:r>
                    <m:r>
                      <a:rPr lang="en-US" sz="2400" i="1">
                        <a:solidFill>
                          <a:srgbClr val="000000"/>
                        </a:solidFill>
                        <a:latin typeface="Cambria Math" panose="02040503050406030204" pitchFamily="18" charset="0"/>
                        <a:cs typeface="Times New Roman" panose="02020603050405020304" pitchFamily="18" charset="0"/>
                      </a:rPr>
                      <m:t> </m:t>
                    </m:r>
                  </m:oMath>
                </a14:m>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phát biểu đúng.</a:t>
                </a:r>
              </a:p>
            </p:txBody>
          </p:sp>
        </mc:Choice>
        <mc:Fallback xmlns="">
          <p:sp>
            <p:nvSpPr>
              <p:cNvPr id="32" name="Rectangle 31"/>
              <p:cNvSpPr>
                <a:spLocks noRot="1" noChangeAspect="1" noMove="1" noResize="1" noEditPoints="1" noAdjustHandles="1" noChangeArrowheads="1" noChangeShapeType="1" noTextEdit="1"/>
              </p:cNvSpPr>
              <p:nvPr/>
            </p:nvSpPr>
            <p:spPr>
              <a:xfrm>
                <a:off x="313117" y="4028910"/>
                <a:ext cx="9870972" cy="539571"/>
              </a:xfrm>
              <a:prstGeom prst="rect">
                <a:avLst/>
              </a:prstGeom>
              <a:blipFill>
                <a:blip r:embed="rId8"/>
                <a:stretch>
                  <a:fillRect l="-926" b="-2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269336" y="4827914"/>
                <a:ext cx="10346230" cy="84388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c) Do </a:t>
                </a:r>
                <a14:m>
                  <m:oMath xmlns:m="http://schemas.openxmlformats.org/officeDocument/2006/math">
                    <m:r>
                      <m:rPr>
                        <m:nor/>
                      </m:rPr>
                      <a:rPr lang="en-US" sz="2400">
                        <a:solidFill>
                          <a:srgbClr val="000000"/>
                        </a:solidFill>
                        <a:latin typeface="Times New Roman" panose="02020603050405020304" pitchFamily="18" charset="0"/>
                        <a:cs typeface="Times New Roman" panose="02020603050405020304" pitchFamily="18" charset="0"/>
                      </a:rPr>
                      <m:t>− </m:t>
                    </m:r>
                    <m:f>
                      <m:fPr>
                        <m:ctrlPr>
                          <a:rPr lang="en-US" sz="2400" i="1">
                            <a:solidFill>
                              <a:srgbClr val="000000"/>
                            </a:solidFill>
                            <a:latin typeface="Cambria Math" panose="02040503050406030204" pitchFamily="18" charset="0"/>
                            <a:cs typeface="Times New Roman" panose="02020603050405020304" pitchFamily="18" charset="0"/>
                          </a:rPr>
                        </m:ctrlPr>
                      </m:fPr>
                      <m:num>
                        <m:r>
                          <m:rPr>
                            <m:nor/>
                          </m:rPr>
                          <a:rPr lang="en-US" sz="2400">
                            <a:solidFill>
                              <a:srgbClr val="000000"/>
                            </a:solidFill>
                            <a:latin typeface="Times New Roman" panose="02020603050405020304" pitchFamily="18" charset="0"/>
                            <a:cs typeface="Times New Roman" panose="02020603050405020304" pitchFamily="18" charset="0"/>
                          </a:rPr>
                          <m:t>1</m:t>
                        </m:r>
                      </m:num>
                      <m:den>
                        <m:r>
                          <m:rPr>
                            <m:nor/>
                          </m:rPr>
                          <a:rPr lang="en-US" sz="2400">
                            <a:solidFill>
                              <a:srgbClr val="000000"/>
                            </a:solidFill>
                            <a:latin typeface="Times New Roman" panose="02020603050405020304" pitchFamily="18" charset="0"/>
                            <a:cs typeface="Times New Roman" panose="02020603050405020304" pitchFamily="18" charset="0"/>
                          </a:rPr>
                          <m:t>4</m:t>
                        </m:r>
                      </m:den>
                    </m:f>
                  </m:oMath>
                </a14:m>
                <a:r>
                  <a:rPr lang="en-US" sz="2400">
                    <a:solidFill>
                      <a:srgbClr val="000000"/>
                    </a:solidFill>
                    <a:latin typeface="Times New Roman" panose="02020603050405020304" pitchFamily="18" charset="0"/>
                    <a:ea typeface="Calibri" panose="020F0502020204030204" pitchFamily="34" charset="0"/>
                  </a:rPr>
                  <a:t>  không phải là căn bậc hai số học của </a:t>
                </a:r>
                <a14:m>
                  <m:oMath xmlns:m="http://schemas.openxmlformats.org/officeDocument/2006/math">
                    <m:f>
                      <m:fPr>
                        <m:ctrlPr>
                          <a:rPr lang="en-US" sz="2400" i="1" smtClean="0">
                            <a:solidFill>
                              <a:srgbClr val="000000"/>
                            </a:solidFill>
                            <a:latin typeface="Cambria Math" panose="02040503050406030204" pitchFamily="18" charset="0"/>
                          </a:rPr>
                        </m:ctrlPr>
                      </m:fPr>
                      <m:num>
                        <m:r>
                          <m:rPr>
                            <m:nor/>
                          </m:rPr>
                          <a:rPr lang="en-US" sz="2400" b="0" i="0" smtClean="0">
                            <a:solidFill>
                              <a:srgbClr val="000000"/>
                            </a:solidFill>
                            <a:latin typeface="Times New Roman" panose="02020603050405020304" pitchFamily="18" charset="0"/>
                            <a:cs typeface="Times New Roman" panose="02020603050405020304" pitchFamily="18" charset="0"/>
                          </a:rPr>
                          <m:t>1</m:t>
                        </m:r>
                      </m:num>
                      <m:den>
                        <m:r>
                          <m:rPr>
                            <m:nor/>
                          </m:rPr>
                          <a:rPr lang="en-US" sz="2400" b="0" i="0" smtClean="0">
                            <a:solidFill>
                              <a:srgbClr val="000000"/>
                            </a:solidFill>
                            <a:latin typeface="Times New Roman" panose="02020603050405020304" pitchFamily="18" charset="0"/>
                            <a:cs typeface="Times New Roman" panose="02020603050405020304" pitchFamily="18" charset="0"/>
                          </a:rPr>
                          <m:t>16</m:t>
                        </m:r>
                      </m:den>
                    </m:f>
                  </m:oMath>
                </a14:m>
                <a:r>
                  <a:rPr lang="en-US" sz="2400">
                    <a:solidFill>
                      <a:srgbClr val="000000"/>
                    </a:solidFill>
                    <a:latin typeface="Times New Roman" panose="02020603050405020304" pitchFamily="18" charset="0"/>
                    <a:ea typeface="Calibri" panose="020F0502020204030204" pitchFamily="34" charset="0"/>
                  </a:rPr>
                  <a:t> nên </a:t>
                </a:r>
                <a14:m>
                  <m:oMath xmlns:m="http://schemas.openxmlformats.org/officeDocument/2006/math">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m:rPr>
                                <m:nor/>
                              </m:rPr>
                              <a:rPr lang="en-US" sz="2400">
                                <a:solidFill>
                                  <a:srgbClr val="000000"/>
                                </a:solidFill>
                                <a:latin typeface="Times New Roman" panose="02020603050405020304" pitchFamily="18" charset="0"/>
                                <a:cs typeface="Times New Roman" panose="02020603050405020304" pitchFamily="18" charset="0"/>
                              </a:rPr>
                              <m:t>1</m:t>
                            </m:r>
                          </m:num>
                          <m:den>
                            <m:r>
                              <m:rPr>
                                <m:nor/>
                              </m:rPr>
                              <a:rPr lang="en-US" sz="2400">
                                <a:solidFill>
                                  <a:srgbClr val="000000"/>
                                </a:solidFill>
                                <a:latin typeface="Times New Roman" panose="02020603050405020304" pitchFamily="18" charset="0"/>
                                <a:cs typeface="Times New Roman" panose="02020603050405020304" pitchFamily="18" charset="0"/>
                              </a:rPr>
                              <m:t>16</m:t>
                            </m:r>
                          </m:den>
                        </m:f>
                      </m:e>
                    </m:rad>
                    <m:r>
                      <m:rPr>
                        <m:nor/>
                      </m:rPr>
                      <a:rPr lang="en-US" sz="2400">
                        <a:solidFill>
                          <a:srgbClr val="000000"/>
                        </a:solidFill>
                        <a:latin typeface="Times New Roman" panose="02020603050405020304" pitchFamily="18" charset="0"/>
                        <a:cs typeface="Times New Roman" panose="02020603050405020304" pitchFamily="18" charset="0"/>
                      </a:rPr>
                      <m:t> = − </m:t>
                    </m:r>
                    <m:f>
                      <m:fPr>
                        <m:ctrlPr>
                          <a:rPr lang="en-US" sz="2400" i="1">
                            <a:solidFill>
                              <a:srgbClr val="000000"/>
                            </a:solidFill>
                            <a:latin typeface="Cambria Math" panose="02040503050406030204" pitchFamily="18" charset="0"/>
                            <a:cs typeface="Times New Roman" panose="02020603050405020304" pitchFamily="18" charset="0"/>
                          </a:rPr>
                        </m:ctrlPr>
                      </m:fPr>
                      <m:num>
                        <m:r>
                          <m:rPr>
                            <m:nor/>
                          </m:rPr>
                          <a:rPr lang="en-US" sz="2400">
                            <a:solidFill>
                              <a:srgbClr val="000000"/>
                            </a:solidFill>
                            <a:latin typeface="Times New Roman" panose="02020603050405020304" pitchFamily="18" charset="0"/>
                            <a:cs typeface="Times New Roman" panose="02020603050405020304" pitchFamily="18" charset="0"/>
                          </a:rPr>
                          <m:t>1</m:t>
                        </m:r>
                      </m:num>
                      <m:den>
                        <m:r>
                          <m:rPr>
                            <m:nor/>
                          </m:rPr>
                          <a:rPr lang="en-US" sz="2400">
                            <a:solidFill>
                              <a:srgbClr val="000000"/>
                            </a:solidFill>
                            <a:latin typeface="Times New Roman" panose="02020603050405020304" pitchFamily="18" charset="0"/>
                            <a:cs typeface="Times New Roman" panose="02020603050405020304" pitchFamily="18" charset="0"/>
                          </a:rPr>
                          <m:t>4</m:t>
                        </m:r>
                      </m:den>
                    </m:f>
                  </m:oMath>
                </a14:m>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phát biểu sai.</a:t>
                </a:r>
              </a:p>
            </p:txBody>
          </p:sp>
        </mc:Choice>
        <mc:Fallback xmlns="">
          <p:sp>
            <p:nvSpPr>
              <p:cNvPr id="34" name="Rectangle 33"/>
              <p:cNvSpPr>
                <a:spLocks noRot="1" noChangeAspect="1" noMove="1" noResize="1" noEditPoints="1" noAdjustHandles="1" noChangeArrowheads="1" noChangeShapeType="1" noTextEdit="1"/>
              </p:cNvSpPr>
              <p:nvPr/>
            </p:nvSpPr>
            <p:spPr>
              <a:xfrm>
                <a:off x="269336" y="4827914"/>
                <a:ext cx="10346230" cy="843885"/>
              </a:xfrm>
              <a:prstGeom prst="rect">
                <a:avLst/>
              </a:prstGeom>
              <a:blipFill>
                <a:blip r:embed="rId9"/>
                <a:stretch>
                  <a:fillRect l="-884" r="-707"/>
                </a:stretch>
              </a:blipFill>
            </p:spPr>
            <p:txBody>
              <a:bodyPr/>
              <a:lstStyle/>
              <a:p>
                <a:r>
                  <a:rPr lang="en-US">
                    <a:noFill/>
                  </a:rPr>
                  <a:t> </a:t>
                </a:r>
              </a:p>
            </p:txBody>
          </p:sp>
        </mc:Fallback>
      </mc:AlternateContent>
      <p:pic>
        <p:nvPicPr>
          <p:cNvPr id="35" name="Picture 34"/>
          <p:cNvPicPr>
            <a:picLocks noChangeAspect="1"/>
          </p:cNvPicPr>
          <p:nvPr/>
        </p:nvPicPr>
        <p:blipFill rotWithShape="1">
          <a:blip r:embed="rId10">
            <a:extLst>
              <a:ext uri="{28A0092B-C50C-407E-A947-70E740481C1C}">
                <a14:useLocalDpi xmlns:a14="http://schemas.microsoft.com/office/drawing/2010/main" val="0"/>
              </a:ext>
            </a:extLst>
          </a:blip>
          <a:srcRect l="5323" t="21795" r="6332" b="19231"/>
          <a:stretch/>
        </p:blipFill>
        <p:spPr>
          <a:xfrm>
            <a:off x="182575" y="5630658"/>
            <a:ext cx="1828801" cy="1220809"/>
          </a:xfrm>
          <a:prstGeom prst="rect">
            <a:avLst/>
          </a:prstGeom>
        </p:spPr>
      </p:pic>
    </p:spTree>
    <p:extLst>
      <p:ext uri="{BB962C8B-B14F-4D97-AF65-F5344CB8AC3E}">
        <p14:creationId xmlns:p14="http://schemas.microsoft.com/office/powerpoint/2010/main" val="31642708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0.7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strVal val="#ppt_w*0.70"/>
                                          </p:val>
                                        </p:tav>
                                        <p:tav tm="100000">
                                          <p:val>
                                            <p:strVal val="#ppt_w"/>
                                          </p:val>
                                        </p:tav>
                                      </p:tavLst>
                                    </p:anim>
                                    <p:anim calcmode="lin" valueType="num">
                                      <p:cBhvr>
                                        <p:cTn id="18" dur="1000" fill="hold"/>
                                        <p:tgtEl>
                                          <p:spTgt spid="28"/>
                                        </p:tgtEl>
                                        <p:attrNameLst>
                                          <p:attrName>ppt_h</p:attrName>
                                        </p:attrNameLst>
                                      </p:cBhvr>
                                      <p:tavLst>
                                        <p:tav tm="0">
                                          <p:val>
                                            <p:strVal val="#ppt_h"/>
                                          </p:val>
                                        </p:tav>
                                        <p:tav tm="100000">
                                          <p:val>
                                            <p:strVal val="#ppt_h"/>
                                          </p:val>
                                        </p:tav>
                                      </p:tavLst>
                                    </p:anim>
                                    <p:animEffect transition="in" filter="fade">
                                      <p:cBhvr>
                                        <p:cTn id="19" dur="1000"/>
                                        <p:tgtEl>
                                          <p:spTgt spid="2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strVal val="#ppt_w*0.70"/>
                                          </p:val>
                                        </p:tav>
                                        <p:tav tm="100000">
                                          <p:val>
                                            <p:strVal val="#ppt_w"/>
                                          </p:val>
                                        </p:tav>
                                      </p:tavLst>
                                    </p:anim>
                                    <p:anim calcmode="lin" valueType="num">
                                      <p:cBhvr>
                                        <p:cTn id="23" dur="1000" fill="hold"/>
                                        <p:tgtEl>
                                          <p:spTgt spid="29"/>
                                        </p:tgtEl>
                                        <p:attrNameLst>
                                          <p:attrName>ppt_h</p:attrName>
                                        </p:attrNameLst>
                                      </p:cBhvr>
                                      <p:tavLst>
                                        <p:tav tm="0">
                                          <p:val>
                                            <p:strVal val="#ppt_h"/>
                                          </p:val>
                                        </p:tav>
                                        <p:tav tm="100000">
                                          <p:val>
                                            <p:strVal val="#ppt_h"/>
                                          </p:val>
                                        </p:tav>
                                      </p:tavLst>
                                    </p:anim>
                                    <p:animEffect transition="in" filter="fade">
                                      <p:cBhvr>
                                        <p:cTn id="24" dur="1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Effect transition="in" filter="wipe(left)">
                                      <p:cBhvr>
                                        <p:cTn id="29" dur="500"/>
                                        <p:tgtEl>
                                          <p:spTgt spid="3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dissolv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dissolve">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1" grpId="0"/>
      <p:bldP spid="32"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132367" y="34970"/>
            <a:ext cx="1108142" cy="997328"/>
          </a:xfrm>
          <a:prstGeom prst="rect">
            <a:avLst/>
          </a:prstGeom>
        </p:spPr>
      </p:pic>
      <p:grpSp>
        <p:nvGrpSpPr>
          <p:cNvPr id="19" name="Group 18">
            <a:extLst>
              <a:ext uri="{FF2B5EF4-FFF2-40B4-BE49-F238E27FC236}">
                <a16:creationId xmlns:a16="http://schemas.microsoft.com/office/drawing/2014/main" id="{94997382-B3F3-BB05-8E2E-2E854937C031}"/>
              </a:ext>
            </a:extLst>
          </p:cNvPr>
          <p:cNvGrpSpPr/>
          <p:nvPr/>
        </p:nvGrpSpPr>
        <p:grpSpPr>
          <a:xfrm rot="5400000">
            <a:off x="8383393" y="3218530"/>
            <a:ext cx="6891246" cy="653685"/>
            <a:chOff x="4871257" y="83128"/>
            <a:chExt cx="7501721" cy="653685"/>
          </a:xfrm>
        </p:grpSpPr>
        <p:sp>
          <p:nvSpPr>
            <p:cNvPr id="20" name="Rectangle: Rounded Corners 19">
              <a:extLst>
                <a:ext uri="{FF2B5EF4-FFF2-40B4-BE49-F238E27FC236}">
                  <a16:creationId xmlns:a16="http://schemas.microsoft.com/office/drawing/2014/main" id="{289DBE0D-C603-80EC-D1AC-026471C60B7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a:extLst>
                <a:ext uri="{FF2B5EF4-FFF2-40B4-BE49-F238E27FC236}">
                  <a16:creationId xmlns:a16="http://schemas.microsoft.com/office/drawing/2014/main" id="{6B00DC87-7577-B885-C285-962C49BDC1D8}"/>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24" name="Title 1">
            <a:extLst>
              <a:ext uri="{FF2B5EF4-FFF2-40B4-BE49-F238E27FC236}">
                <a16:creationId xmlns:a16="http://schemas.microsoft.com/office/drawing/2014/main" id="{5BB9D658-CF2F-44DF-94AE-28B466E4997C}"/>
              </a:ext>
            </a:extLst>
          </p:cNvPr>
          <p:cNvSpPr txBox="1">
            <a:spLocks/>
          </p:cNvSpPr>
          <p:nvPr/>
        </p:nvSpPr>
        <p:spPr>
          <a:xfrm>
            <a:off x="2011376" y="208954"/>
            <a:ext cx="8478635" cy="464644"/>
          </a:xfrm>
          <a:prstGeom prst="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o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b="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CĂN BẬC HAI VÀ CĂN BẬC BA CỦA SỐ THỰC</a:t>
            </a:r>
          </a:p>
        </p:txBody>
      </p:sp>
      <p:sp>
        <p:nvSpPr>
          <p:cNvPr id="26" name="Rectangle 25"/>
          <p:cNvSpPr/>
          <p:nvPr/>
        </p:nvSpPr>
        <p:spPr>
          <a:xfrm>
            <a:off x="2014168" y="1071590"/>
            <a:ext cx="780983" cy="46166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Tìm:</a:t>
            </a:r>
          </a:p>
        </p:txBody>
      </p:sp>
      <mc:AlternateContent xmlns:mc="http://schemas.openxmlformats.org/markup-compatibility/2006" xmlns:a14="http://schemas.microsoft.com/office/drawing/2010/main">
        <mc:Choice Requires="a14">
          <p:sp>
            <p:nvSpPr>
              <p:cNvPr id="27" name="Rectangle 26"/>
              <p:cNvSpPr/>
              <p:nvPr/>
            </p:nvSpPr>
            <p:spPr>
              <a:xfrm>
                <a:off x="393950" y="1572901"/>
                <a:ext cx="1157817" cy="84388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a) </a:t>
                </a:r>
                <a14:m>
                  <m:oMath xmlns:m="http://schemas.openxmlformats.org/officeDocument/2006/math">
                    <m:rad>
                      <m:radPr>
                        <m:degHide m:val="on"/>
                        <m:ctrlPr>
                          <a:rPr lang="en-US" sz="2400" i="1" smtClean="0">
                            <a:solidFill>
                              <a:srgbClr val="000000"/>
                            </a:solidFill>
                            <a:latin typeface="Cambria Math" panose="02040503050406030204" pitchFamily="18" charset="0"/>
                          </a:rPr>
                        </m:ctrlPr>
                      </m:radPr>
                      <m:deg/>
                      <m:e>
                        <m:f>
                          <m:fPr>
                            <m:ctrlPr>
                              <a:rPr lang="en-US" sz="2400" i="1" smtClean="0">
                                <a:solidFill>
                                  <a:srgbClr val="000000"/>
                                </a:solidFill>
                                <a:latin typeface="Cambria Math" panose="02040503050406030204" pitchFamily="18" charset="0"/>
                              </a:rPr>
                            </m:ctrlPr>
                          </m:fPr>
                          <m:num>
                            <m:r>
                              <m:rPr>
                                <m:nor/>
                              </m:rPr>
                              <a:rPr lang="en-US" sz="2400" b="0" i="0" smtClean="0">
                                <a:solidFill>
                                  <a:srgbClr val="000000"/>
                                </a:solidFill>
                                <a:latin typeface="Times New Roman" panose="02020603050405020304" pitchFamily="18" charset="0"/>
                                <a:cs typeface="Times New Roman" panose="02020603050405020304" pitchFamily="18" charset="0"/>
                              </a:rPr>
                              <m:t>4</m:t>
                            </m:r>
                          </m:num>
                          <m:den>
                            <m:r>
                              <m:rPr>
                                <m:nor/>
                              </m:rPr>
                              <a:rPr lang="en-US" sz="2400" b="0" i="0" smtClean="0">
                                <a:solidFill>
                                  <a:srgbClr val="000000"/>
                                </a:solidFill>
                                <a:latin typeface="Times New Roman" panose="02020603050405020304" pitchFamily="18" charset="0"/>
                                <a:cs typeface="Times New Roman" panose="02020603050405020304" pitchFamily="18" charset="0"/>
                              </a:rPr>
                              <m:t>25</m:t>
                            </m:r>
                          </m:den>
                        </m:f>
                      </m:e>
                    </m:rad>
                    <m:r>
                      <m:rPr>
                        <m:nor/>
                      </m:rPr>
                      <a:rPr lang="en-US" sz="2400" b="0" i="0" smtClean="0">
                        <a:solidFill>
                          <a:srgbClr val="000000"/>
                        </a:solidFill>
                        <a:latin typeface="Cambria Math" panose="02040503050406030204" pitchFamily="18" charset="0"/>
                      </a:rPr>
                      <m:t> </m:t>
                    </m:r>
                  </m:oMath>
                </a14:m>
                <a:endPar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393950" y="1572901"/>
                <a:ext cx="1157817" cy="843885"/>
              </a:xfrm>
              <a:prstGeom prst="rect">
                <a:avLst/>
              </a:prstGeom>
              <a:blipFill>
                <a:blip r:embed="rId3"/>
                <a:stretch>
                  <a:fillRect l="-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3954667" y="1591692"/>
                <a:ext cx="1564211" cy="539571"/>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b) - </a:t>
                </a:r>
                <a14:m>
                  <m:oMath xmlns:m="http://schemas.openxmlformats.org/officeDocument/2006/math">
                    <m:rad>
                      <m:radPr>
                        <m:degHide m:val="on"/>
                        <m:ctrlPr>
                          <a:rPr lang="en-US" sz="2400" i="1" smtClean="0">
                            <a:solidFill>
                              <a:srgbClr val="000000"/>
                            </a:solidFill>
                            <a:latin typeface="Cambria Math" panose="02040503050406030204" pitchFamily="18" charset="0"/>
                          </a:rPr>
                        </m:ctrlPr>
                      </m:radPr>
                      <m:deg/>
                      <m:e>
                        <m:r>
                          <m:rPr>
                            <m:nor/>
                          </m:rPr>
                          <a:rPr lang="en-US" sz="2400" b="0" i="0" smtClean="0">
                            <a:solidFill>
                              <a:srgbClr val="000000"/>
                            </a:solidFill>
                            <a:latin typeface="Times New Roman" panose="02020603050405020304" pitchFamily="18" charset="0"/>
                            <a:cs typeface="Times New Roman" panose="02020603050405020304" pitchFamily="18" charset="0"/>
                          </a:rPr>
                          <m:t>0,</m:t>
                        </m:r>
                        <m:r>
                          <a:rPr lang="en-US" sz="2400" b="0" i="1" smtClean="0">
                            <a:solidFill>
                              <a:srgbClr val="000000"/>
                            </a:solidFill>
                            <a:latin typeface="Cambria Math" panose="02040503050406030204" pitchFamily="18" charset="0"/>
                            <a:cs typeface="Times New Roman" panose="02020603050405020304" pitchFamily="18" charset="0"/>
                          </a:rPr>
                          <m:t>01</m:t>
                        </m:r>
                      </m:e>
                    </m:rad>
                    <m:r>
                      <m:rPr>
                        <m:nor/>
                      </m:rPr>
                      <a:rPr lang="en-US" sz="2400" b="0" i="0" smtClean="0">
                        <a:solidFill>
                          <a:srgbClr val="000000"/>
                        </a:solidFill>
                        <a:latin typeface="Cambria Math" panose="02040503050406030204" pitchFamily="18" charset="0"/>
                      </a:rPr>
                      <m:t> </m:t>
                    </m:r>
                  </m:oMath>
                </a14:m>
                <a:endPar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3954667" y="1591692"/>
                <a:ext cx="1564211" cy="539571"/>
              </a:xfrm>
              <a:prstGeom prst="rect">
                <a:avLst/>
              </a:prstGeom>
              <a:blipFill>
                <a:blip r:embed="rId4"/>
                <a:stretch>
                  <a:fillRect l="-6250" b="-21348"/>
                </a:stretch>
              </a:blipFill>
            </p:spPr>
            <p:txBody>
              <a:bodyPr/>
              <a:lstStyle/>
              <a:p>
                <a:r>
                  <a:rPr lang="en-US">
                    <a:noFill/>
                  </a:rPr>
                  <a:t> </a:t>
                </a:r>
              </a:p>
            </p:txBody>
          </p:sp>
        </mc:Fallback>
      </mc:AlternateContent>
      <p:sp>
        <p:nvSpPr>
          <p:cNvPr id="29" name="Rectangle 28"/>
          <p:cNvSpPr/>
          <p:nvPr/>
        </p:nvSpPr>
        <p:spPr>
          <a:xfrm>
            <a:off x="7816066" y="1533178"/>
            <a:ext cx="2993127" cy="46166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c) Căn bậc hai của 144</a:t>
            </a:r>
            <a:endPar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Rectangle 29"/>
          <p:cNvSpPr/>
          <p:nvPr/>
        </p:nvSpPr>
        <p:spPr>
          <a:xfrm>
            <a:off x="4928157" y="2198449"/>
            <a:ext cx="962123" cy="523220"/>
          </a:xfrm>
          <a:prstGeom prst="rect">
            <a:avLst/>
          </a:prstGeom>
        </p:spPr>
        <p:txBody>
          <a:bodyPr wrap="none">
            <a:spAutoFit/>
          </a:bodyPr>
          <a:lstStyle/>
          <a:p>
            <a:pPr algn="just"/>
            <a:r>
              <a:rPr lang="it-IT" sz="2800" b="1">
                <a:solidFill>
                  <a:srgbClr val="008000"/>
                </a:solidFill>
                <a:latin typeface="Times New Roman" panose="02020603050405020304" pitchFamily="18" charset="0"/>
                <a:cs typeface="Times New Roman" panose="02020603050405020304" pitchFamily="18" charset="0"/>
              </a:rPr>
              <a:t>Giải:</a:t>
            </a:r>
            <a:endParaRPr lang="it-IT" sz="2800">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Rectangle 30"/>
              <p:cNvSpPr/>
              <p:nvPr/>
            </p:nvSpPr>
            <p:spPr>
              <a:xfrm>
                <a:off x="313117" y="2721669"/>
                <a:ext cx="3973267" cy="84388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a) Do </a:t>
                </a:r>
                <a14:m>
                  <m:oMath xmlns:m="http://schemas.openxmlformats.org/officeDocument/2006/math">
                    <m:sSup>
                      <m:sSupPr>
                        <m:ctrlPr>
                          <a:rPr lang="en-US" sz="2400" i="1" smtClean="0">
                            <a:solidFill>
                              <a:srgbClr val="000000"/>
                            </a:solidFill>
                            <a:latin typeface="Cambria Math" panose="02040503050406030204" pitchFamily="18" charset="0"/>
                          </a:rPr>
                        </m:ctrlPr>
                      </m:sSupPr>
                      <m:e>
                        <m:d>
                          <m:dPr>
                            <m:ctrlPr>
                              <a:rPr lang="en-US" sz="2400" i="1" smtClean="0">
                                <a:solidFill>
                                  <a:srgbClr val="000000"/>
                                </a:solidFill>
                                <a:latin typeface="Cambria Math" panose="02040503050406030204" pitchFamily="18" charset="0"/>
                              </a:rPr>
                            </m:ctrlPr>
                          </m:dPr>
                          <m:e>
                            <m:f>
                              <m:fPr>
                                <m:ctrlPr>
                                  <a:rPr lang="en-US" sz="2400" i="1" smtClean="0">
                                    <a:solidFill>
                                      <a:srgbClr val="000000"/>
                                    </a:solidFill>
                                    <a:latin typeface="Cambria Math" panose="02040503050406030204" pitchFamily="18" charset="0"/>
                                  </a:rPr>
                                </m:ctrlPr>
                              </m:fPr>
                              <m:num>
                                <m:r>
                                  <m:rPr>
                                    <m:nor/>
                                  </m:rPr>
                                  <a:rPr lang="en-US" sz="2400" b="0" i="0" smtClean="0">
                                    <a:solidFill>
                                      <a:srgbClr val="000000"/>
                                    </a:solidFill>
                                    <a:latin typeface="Times New Roman" panose="02020603050405020304" pitchFamily="18" charset="0"/>
                                    <a:cs typeface="Times New Roman" panose="02020603050405020304" pitchFamily="18" charset="0"/>
                                  </a:rPr>
                                  <m:t>2</m:t>
                                </m:r>
                              </m:num>
                              <m:den>
                                <m:r>
                                  <m:rPr>
                                    <m:nor/>
                                  </m:rPr>
                                  <a:rPr lang="en-US" sz="2400" b="0" i="0" smtClean="0">
                                    <a:solidFill>
                                      <a:srgbClr val="000000"/>
                                    </a:solidFill>
                                    <a:latin typeface="Times New Roman" panose="02020603050405020304" pitchFamily="18" charset="0"/>
                                    <a:cs typeface="Times New Roman" panose="02020603050405020304" pitchFamily="18" charset="0"/>
                                  </a:rPr>
                                  <m:t>5</m:t>
                                </m:r>
                              </m:den>
                            </m:f>
                          </m:e>
                        </m:d>
                      </m:e>
                      <m:sup>
                        <m:r>
                          <a:rPr lang="en-US" sz="2400" b="0" i="1" smtClean="0">
                            <a:solidFill>
                              <a:srgbClr val="000000"/>
                            </a:solidFill>
                            <a:latin typeface="Cambria Math" panose="02040503050406030204" pitchFamily="18" charset="0"/>
                          </a:rPr>
                          <m:t>2</m:t>
                        </m:r>
                      </m:sup>
                    </m:sSup>
                    <m:r>
                      <a:rPr lang="en-US" sz="2400" b="0" i="1" smtClean="0">
                        <a:solidFill>
                          <a:srgbClr val="000000"/>
                        </a:solidFill>
                        <a:latin typeface="Cambria Math" panose="02040503050406030204" pitchFamily="18" charset="0"/>
                      </a:rPr>
                      <m:t>=</m:t>
                    </m:r>
                    <m:f>
                      <m:fPr>
                        <m:ctrlPr>
                          <a:rPr lang="en-US" sz="2400" b="0" i="1" smtClean="0">
                            <a:solidFill>
                              <a:srgbClr val="000000"/>
                            </a:solidFill>
                            <a:latin typeface="Cambria Math" panose="02040503050406030204" pitchFamily="18" charset="0"/>
                          </a:rPr>
                        </m:ctrlPr>
                      </m:fPr>
                      <m:num>
                        <m:r>
                          <m:rPr>
                            <m:nor/>
                          </m:rPr>
                          <a:rPr lang="en-US" sz="2400" b="0" i="0" smtClean="0">
                            <a:solidFill>
                              <a:srgbClr val="000000"/>
                            </a:solidFill>
                            <a:latin typeface="Times New Roman" panose="02020603050405020304" pitchFamily="18" charset="0"/>
                            <a:cs typeface="Times New Roman" panose="02020603050405020304" pitchFamily="18" charset="0"/>
                          </a:rPr>
                          <m:t>4</m:t>
                        </m:r>
                      </m:num>
                      <m:den>
                        <m:r>
                          <m:rPr>
                            <m:nor/>
                          </m:rPr>
                          <a:rPr lang="en-US" sz="2400" b="0" i="0" smtClean="0">
                            <a:solidFill>
                              <a:srgbClr val="000000"/>
                            </a:solidFill>
                            <a:latin typeface="Times New Roman" panose="02020603050405020304" pitchFamily="18" charset="0"/>
                            <a:cs typeface="Times New Roman" panose="02020603050405020304" pitchFamily="18" charset="0"/>
                          </a:rPr>
                          <m:t>25</m:t>
                        </m:r>
                      </m:den>
                    </m:f>
                  </m:oMath>
                </a14:m>
                <a:r>
                  <a:rPr lang="en-US" sz="2400">
                    <a:solidFill>
                      <a:srgbClr val="000000"/>
                    </a:solidFill>
                    <a:latin typeface="Times New Roman" panose="02020603050405020304" pitchFamily="18" charset="0"/>
                    <a:ea typeface="Calibri" panose="020F0502020204030204" pitchFamily="34" charset="0"/>
                  </a:rPr>
                  <a:t> nên</a:t>
                </a:r>
                <a14:m>
                  <m:oMath xmlns:m="http://schemas.openxmlformats.org/officeDocument/2006/math">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m:rPr>
                                <m:nor/>
                              </m:rPr>
                              <a:rPr lang="en-US" sz="2400">
                                <a:solidFill>
                                  <a:srgbClr val="000000"/>
                                </a:solidFill>
                                <a:latin typeface="Times New Roman" panose="02020603050405020304" pitchFamily="18" charset="0"/>
                                <a:cs typeface="Times New Roman" panose="02020603050405020304" pitchFamily="18" charset="0"/>
                              </a:rPr>
                              <m:t>4</m:t>
                            </m:r>
                          </m:num>
                          <m:den>
                            <m:r>
                              <m:rPr>
                                <m:nor/>
                              </m:rPr>
                              <a:rPr lang="en-US" sz="2400">
                                <a:solidFill>
                                  <a:srgbClr val="000000"/>
                                </a:solidFill>
                                <a:latin typeface="Times New Roman" panose="02020603050405020304" pitchFamily="18" charset="0"/>
                                <a:cs typeface="Times New Roman" panose="02020603050405020304" pitchFamily="18" charset="0"/>
                              </a:rPr>
                              <m:t>25</m:t>
                            </m:r>
                          </m:den>
                        </m:f>
                      </m:e>
                    </m:rad>
                    <m:r>
                      <m:rPr>
                        <m:nor/>
                      </m:rPr>
                      <a:rPr lang="en-US" sz="2400" b="0" i="0" smtClean="0">
                        <a:solidFill>
                          <a:srgbClr val="000000"/>
                        </a:solidFill>
                        <a:latin typeface="Cambria Math" panose="02040503050406030204" pitchFamily="18" charset="0"/>
                        <a:cs typeface="Times New Roman" panose="02020603050405020304" pitchFamily="18" charset="0"/>
                      </a:rPr>
                      <m:t> </m:t>
                    </m:r>
                    <m:r>
                      <m:rPr>
                        <m:nor/>
                      </m:rPr>
                      <a:rPr lang="en-US" sz="2400" b="0" i="0" smtClean="0">
                        <a:solidFill>
                          <a:srgbClr val="000000"/>
                        </a:solidFill>
                        <a:latin typeface="Times New Roman" panose="02020603050405020304" pitchFamily="18" charset="0"/>
                        <a:cs typeface="Times New Roman" panose="02020603050405020304" pitchFamily="18" charset="0"/>
                      </a:rPr>
                      <m:t>= </m:t>
                    </m:r>
                    <m:f>
                      <m:fPr>
                        <m:ctrlPr>
                          <a:rPr lang="en-US" sz="2400" i="1">
                            <a:solidFill>
                              <a:srgbClr val="000000"/>
                            </a:solidFill>
                            <a:latin typeface="Cambria Math" panose="02040503050406030204" pitchFamily="18" charset="0"/>
                          </a:rPr>
                        </m:ctrlPr>
                      </m:fPr>
                      <m:num>
                        <m:r>
                          <m:rPr>
                            <m:nor/>
                          </m:rPr>
                          <a:rPr lang="en-US" sz="2400">
                            <a:solidFill>
                              <a:srgbClr val="000000"/>
                            </a:solidFill>
                            <a:latin typeface="Times New Roman" panose="02020603050405020304" pitchFamily="18" charset="0"/>
                            <a:cs typeface="Times New Roman" panose="02020603050405020304" pitchFamily="18" charset="0"/>
                          </a:rPr>
                          <m:t>2</m:t>
                        </m:r>
                      </m:num>
                      <m:den>
                        <m:r>
                          <m:rPr>
                            <m:nor/>
                          </m:rPr>
                          <a:rPr lang="en-US" sz="2400">
                            <a:solidFill>
                              <a:srgbClr val="000000"/>
                            </a:solidFill>
                            <a:latin typeface="Times New Roman" panose="02020603050405020304" pitchFamily="18" charset="0"/>
                            <a:cs typeface="Times New Roman" panose="02020603050405020304" pitchFamily="18" charset="0"/>
                          </a:rPr>
                          <m:t>5</m:t>
                        </m:r>
                      </m:den>
                    </m:f>
                  </m:oMath>
                </a14:m>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31" name="Rectangle 30"/>
              <p:cNvSpPr>
                <a:spLocks noRot="1" noChangeAspect="1" noMove="1" noResize="1" noEditPoints="1" noAdjustHandles="1" noChangeArrowheads="1" noChangeShapeType="1" noTextEdit="1"/>
              </p:cNvSpPr>
              <p:nvPr/>
            </p:nvSpPr>
            <p:spPr>
              <a:xfrm>
                <a:off x="313117" y="2721669"/>
                <a:ext cx="3973267" cy="843885"/>
              </a:xfrm>
              <a:prstGeom prst="rect">
                <a:avLst/>
              </a:prstGeom>
              <a:blipFill>
                <a:blip r:embed="rId5"/>
                <a:stretch>
                  <a:fillRect l="-2301" r="-1380"/>
                </a:stretch>
              </a:blipFill>
            </p:spPr>
            <p:txBody>
              <a:bodyPr/>
              <a:lstStyle/>
              <a:p>
                <a:r>
                  <a:rPr lang="en-US">
                    <a:noFill/>
                  </a:rPr>
                  <a:t> </a:t>
                </a:r>
              </a:p>
            </p:txBody>
          </p:sp>
        </mc:Fallback>
      </mc:AlternateContent>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7654" t="11538" r="9129" b="8508"/>
          <a:stretch/>
        </p:blipFill>
        <p:spPr>
          <a:xfrm>
            <a:off x="393950" y="5557142"/>
            <a:ext cx="1423671" cy="1367841"/>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1454" t="3788" r="77583" b="85227"/>
          <a:stretch/>
        </p:blipFill>
        <p:spPr>
          <a:xfrm>
            <a:off x="774952" y="1025666"/>
            <a:ext cx="1321890" cy="525134"/>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313116" y="3684214"/>
                <a:ext cx="5154103" cy="539571"/>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b) Vì </a:t>
                </a:r>
                <a14:m>
                  <m:oMath xmlns:m="http://schemas.openxmlformats.org/officeDocument/2006/math">
                    <m:sSup>
                      <m:sSupPr>
                        <m:ctrlPr>
                          <a:rPr lang="en-US" sz="2400" i="1" smtClean="0">
                            <a:solidFill>
                              <a:srgbClr val="000000"/>
                            </a:solidFill>
                            <a:latin typeface="Cambria Math" panose="02040503050406030204" pitchFamily="18" charset="0"/>
                          </a:rPr>
                        </m:ctrlPr>
                      </m:sSupPr>
                      <m:e>
                        <m:d>
                          <m:dPr>
                            <m:ctrlPr>
                              <a:rPr lang="en-US" sz="2400" i="1" smtClean="0">
                                <a:solidFill>
                                  <a:srgbClr val="000000"/>
                                </a:solidFill>
                                <a:latin typeface="Cambria Math" panose="02040503050406030204" pitchFamily="18" charset="0"/>
                              </a:rPr>
                            </m:ctrlPr>
                          </m:dPr>
                          <m:e>
                            <m:r>
                              <m:rPr>
                                <m:nor/>
                              </m:rPr>
                              <a:rPr lang="en-US" sz="2400" b="0" i="0" smtClean="0">
                                <a:solidFill>
                                  <a:srgbClr val="000000"/>
                                </a:solidFill>
                                <a:latin typeface="Times New Roman" panose="02020603050405020304" pitchFamily="18" charset="0"/>
                                <a:cs typeface="Times New Roman" panose="02020603050405020304" pitchFamily="18" charset="0"/>
                              </a:rPr>
                              <m:t>0,1</m:t>
                            </m:r>
                          </m:e>
                        </m:d>
                      </m:e>
                      <m:sup>
                        <m:r>
                          <a:rPr lang="en-US" sz="2400" b="0" i="1" smtClean="0">
                            <a:solidFill>
                              <a:srgbClr val="000000"/>
                            </a:solidFill>
                            <a:latin typeface="Cambria Math" panose="02040503050406030204" pitchFamily="18" charset="0"/>
                          </a:rPr>
                          <m:t>2</m:t>
                        </m:r>
                      </m:sup>
                    </m:sSup>
                    <m:r>
                      <a:rPr lang="en-US" sz="2400" b="0" i="1" smtClean="0">
                        <a:solidFill>
                          <a:srgbClr val="000000"/>
                        </a:solidFill>
                        <a:latin typeface="Cambria Math" panose="02040503050406030204" pitchFamily="18" charset="0"/>
                      </a:rPr>
                      <m:t>=</m:t>
                    </m:r>
                    <m:r>
                      <m:rPr>
                        <m:nor/>
                      </m:rPr>
                      <a:rPr lang="en-US" sz="2400" b="0" i="0" smtClean="0">
                        <a:solidFill>
                          <a:srgbClr val="000000"/>
                        </a:solidFill>
                        <a:latin typeface="Times New Roman" panose="02020603050405020304" pitchFamily="18" charset="0"/>
                        <a:cs typeface="Times New Roman" panose="02020603050405020304" pitchFamily="18" charset="0"/>
                      </a:rPr>
                      <m:t>0,01</m:t>
                    </m:r>
                  </m:oMath>
                </a14:m>
                <a:r>
                  <a:rPr lang="en-US" sz="2400">
                    <a:solidFill>
                      <a:srgbClr val="000000"/>
                    </a:solidFill>
                    <a:latin typeface="Times New Roman" panose="02020603050405020304" pitchFamily="18" charset="0"/>
                    <a:ea typeface="Calibri" panose="020F0502020204030204" pitchFamily="34" charset="0"/>
                  </a:rPr>
                  <a:t> nên - </a:t>
                </a:r>
                <a14:m>
                  <m:oMath xmlns:m="http://schemas.openxmlformats.org/officeDocument/2006/math">
                    <m:rad>
                      <m:radPr>
                        <m:degHide m:val="on"/>
                        <m:ctrlPr>
                          <a:rPr lang="en-US" sz="2400" i="1">
                            <a:solidFill>
                              <a:srgbClr val="000000"/>
                            </a:solidFill>
                            <a:latin typeface="Cambria Math" panose="02040503050406030204" pitchFamily="18" charset="0"/>
                          </a:rPr>
                        </m:ctrlPr>
                      </m:radPr>
                      <m:deg/>
                      <m:e>
                        <m:r>
                          <m:rPr>
                            <m:nor/>
                          </m:rPr>
                          <a:rPr lang="en-US" sz="2400">
                            <a:solidFill>
                              <a:srgbClr val="000000"/>
                            </a:solidFill>
                            <a:latin typeface="Times New Roman" panose="02020603050405020304" pitchFamily="18" charset="0"/>
                            <a:cs typeface="Times New Roman" panose="02020603050405020304" pitchFamily="18" charset="0"/>
                          </a:rPr>
                          <m:t>0,</m:t>
                        </m:r>
                        <m:r>
                          <a:rPr lang="en-US" sz="2400" i="1">
                            <a:solidFill>
                              <a:srgbClr val="000000"/>
                            </a:solidFill>
                            <a:latin typeface="Cambria Math" panose="02040503050406030204" pitchFamily="18" charset="0"/>
                            <a:cs typeface="Times New Roman" panose="02020603050405020304" pitchFamily="18" charset="0"/>
                          </a:rPr>
                          <m:t>01</m:t>
                        </m:r>
                      </m:e>
                    </m:rad>
                    <m:r>
                      <m:rPr>
                        <m:nor/>
                      </m:rPr>
                      <a:rPr lang="en-US" sz="2400" b="0" i="0" smtClean="0">
                        <a:solidFill>
                          <a:srgbClr val="000000"/>
                        </a:solidFill>
                        <a:latin typeface="Cambria Math" panose="02040503050406030204" pitchFamily="18" charset="0"/>
                        <a:cs typeface="Times New Roman" panose="02020603050405020304" pitchFamily="18" charset="0"/>
                      </a:rPr>
                      <m:t> </m:t>
                    </m:r>
                    <m:r>
                      <m:rPr>
                        <m:nor/>
                      </m:rPr>
                      <a:rPr lang="en-US" sz="2400" b="0" i="0" smtClean="0">
                        <a:solidFill>
                          <a:srgbClr val="000000"/>
                        </a:solidFill>
                        <a:latin typeface="Times New Roman" panose="02020603050405020304" pitchFamily="18" charset="0"/>
                        <a:cs typeface="Times New Roman" panose="02020603050405020304" pitchFamily="18" charset="0"/>
                      </a:rPr>
                      <m:t>= </m:t>
                    </m:r>
                    <m:r>
                      <m:rPr>
                        <m:nor/>
                      </m:rPr>
                      <a:rPr lang="en-US" sz="2400">
                        <a:solidFill>
                          <a:srgbClr val="000000"/>
                        </a:solidFill>
                        <a:latin typeface="Times New Roman" panose="02020603050405020304" pitchFamily="18" charset="0"/>
                        <a:cs typeface="Times New Roman" panose="02020603050405020304" pitchFamily="18" charset="0"/>
                      </a:rPr>
                      <m:t>−</m:t>
                    </m:r>
                    <m:r>
                      <m:rPr>
                        <m:nor/>
                      </m:rPr>
                      <a:rPr lang="en-US" sz="2400" b="0" i="0" smtClean="0">
                        <a:solidFill>
                          <a:srgbClr val="000000"/>
                        </a:solidFill>
                        <a:latin typeface="Times New Roman" panose="02020603050405020304" pitchFamily="18" charset="0"/>
                        <a:cs typeface="Times New Roman" panose="02020603050405020304" pitchFamily="18" charset="0"/>
                      </a:rPr>
                      <m:t> </m:t>
                    </m:r>
                    <m:r>
                      <m:rPr>
                        <m:nor/>
                      </m:rPr>
                      <a:rPr lang="en-US" sz="2400">
                        <a:solidFill>
                          <a:srgbClr val="000000"/>
                        </a:solidFill>
                        <a:latin typeface="Times New Roman" panose="02020603050405020304" pitchFamily="18" charset="0"/>
                        <a:cs typeface="Times New Roman" panose="02020603050405020304" pitchFamily="18" charset="0"/>
                      </a:rPr>
                      <m:t>0,1</m:t>
                    </m:r>
                  </m:oMath>
                </a14:m>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313116" y="3684214"/>
                <a:ext cx="5154103" cy="539571"/>
              </a:xfrm>
              <a:prstGeom prst="rect">
                <a:avLst/>
              </a:prstGeom>
              <a:blipFill>
                <a:blip r:embed="rId8"/>
                <a:stretch>
                  <a:fillRect l="-1773" r="-946" b="-2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393950" y="4242381"/>
                <a:ext cx="10174813" cy="1390445"/>
              </a:xfrm>
              <a:prstGeom prst="rect">
                <a:avLst/>
              </a:prstGeom>
            </p:spPr>
            <p:txBody>
              <a:bodyPr wrap="squar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c) Do </a:t>
                </a:r>
                <a14:m>
                  <m:oMath xmlns:m="http://schemas.openxmlformats.org/officeDocument/2006/math">
                    <m:sSup>
                      <m:sSupPr>
                        <m:ctrlPr>
                          <a:rPr lang="en-US" sz="2400" i="1" smtClean="0">
                            <a:solidFill>
                              <a:srgbClr val="000000"/>
                            </a:solidFill>
                            <a:latin typeface="Cambria Math" panose="02040503050406030204" pitchFamily="18" charset="0"/>
                            <a:ea typeface="Calibri" panose="020F0502020204030204" pitchFamily="34" charset="0"/>
                          </a:rPr>
                        </m:ctrlPr>
                      </m:sSupPr>
                      <m:e>
                        <m:r>
                          <m:rPr>
                            <m:nor/>
                          </m:rPr>
                          <a:rPr lang="en-US" sz="2400" b="0" i="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m:t>12</m:t>
                        </m:r>
                      </m:e>
                      <m:sup>
                        <m:r>
                          <a:rPr lang="en-US" sz="2400" i="1" smtClean="0">
                            <a:solidFill>
                              <a:srgbClr val="000000"/>
                            </a:solidFill>
                            <a:latin typeface="Cambria Math" panose="02040503050406030204" pitchFamily="18" charset="0"/>
                            <a:ea typeface="Calibri" panose="020F0502020204030204" pitchFamily="34" charset="0"/>
                          </a:rPr>
                          <m:t>2</m:t>
                        </m:r>
                      </m:sup>
                    </m:sSup>
                    <m:r>
                      <a:rPr lang="en-US" sz="2400" b="0" i="1" smtClean="0">
                        <a:solidFill>
                          <a:srgbClr val="000000"/>
                        </a:solidFill>
                        <a:latin typeface="Cambria Math" panose="02040503050406030204" pitchFamily="18" charset="0"/>
                      </a:rPr>
                      <m:t>=</m:t>
                    </m:r>
                    <m:sSup>
                      <m:sSupPr>
                        <m:ctrlPr>
                          <a:rPr lang="en-US" sz="2400" b="0" i="1" smtClean="0">
                            <a:solidFill>
                              <a:srgbClr val="000000"/>
                            </a:solidFill>
                            <a:latin typeface="Cambria Math" panose="02040503050406030204" pitchFamily="18" charset="0"/>
                          </a:rPr>
                        </m:ctrlPr>
                      </m:sSupPr>
                      <m:e>
                        <m:d>
                          <m:dPr>
                            <m:ctrlPr>
                              <a:rPr lang="en-US" sz="2400" b="0" i="1" smtClean="0">
                                <a:solidFill>
                                  <a:srgbClr val="000000"/>
                                </a:solidFill>
                                <a:latin typeface="Cambria Math" panose="02040503050406030204" pitchFamily="18" charset="0"/>
                              </a:rPr>
                            </m:ctrlPr>
                          </m:dPr>
                          <m:e>
                            <m:r>
                              <m:rPr>
                                <m:nor/>
                              </m:rPr>
                              <a:rPr lang="en-US" sz="2400" b="0" i="0" smtClean="0">
                                <a:solidFill>
                                  <a:srgbClr val="000000"/>
                                </a:solidFill>
                                <a:latin typeface="Times New Roman" panose="02020603050405020304" pitchFamily="18" charset="0"/>
                                <a:cs typeface="Times New Roman" panose="02020603050405020304" pitchFamily="18" charset="0"/>
                              </a:rPr>
                              <m:t>−12</m:t>
                            </m:r>
                          </m:e>
                        </m:d>
                      </m:e>
                      <m:sup>
                        <m:r>
                          <a:rPr lang="en-US" sz="2400" b="0" i="1" smtClean="0">
                            <a:solidFill>
                              <a:srgbClr val="000000"/>
                            </a:solidFill>
                            <a:latin typeface="Cambria Math" panose="02040503050406030204" pitchFamily="18" charset="0"/>
                          </a:rPr>
                          <m:t>2</m:t>
                        </m:r>
                      </m:sup>
                    </m:sSup>
                    <m:r>
                      <a:rPr lang="en-US" sz="2400" b="0" i="1" smtClean="0">
                        <a:solidFill>
                          <a:srgbClr val="000000"/>
                        </a:solidFill>
                        <a:latin typeface="Cambria Math" panose="02040503050406030204" pitchFamily="18" charset="0"/>
                      </a:rPr>
                      <m:t>=144 </m:t>
                    </m:r>
                  </m:oMath>
                </a14:m>
                <a:r>
                  <a:rPr lang="en-US" sz="2400">
                    <a:solidFill>
                      <a:srgbClr val="000000"/>
                    </a:solidFill>
                    <a:latin typeface="Times New Roman" panose="02020603050405020304" pitchFamily="18" charset="0"/>
                    <a:ea typeface="Calibri" panose="020F0502020204030204" pitchFamily="34" charset="0"/>
                  </a:rPr>
                  <a:t> nên căn bậc hai của 144 có hai giá trị là 12 và -12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Cụ thể ta có:</a:t>
                </a:r>
              </a:p>
              <a:p>
                <a:pPr>
                  <a:spcBef>
                    <a:spcPts val="600"/>
                  </a:spcBef>
                  <a:spcAft>
                    <a:spcPts val="600"/>
                  </a:spcAft>
                </a:pPr>
                <a14:m>
                  <m:oMath xmlns:m="http://schemas.openxmlformats.org/officeDocument/2006/math">
                    <m:rad>
                      <m:radPr>
                        <m:degHide m:val="on"/>
                        <m:ctrlPr>
                          <a:rPr lang="en-US" sz="2400" i="1" smtClean="0">
                            <a:solidFill>
                              <a:srgbClr val="000000"/>
                            </a:solidFill>
                            <a:latin typeface="Cambria Math" panose="02040503050406030204" pitchFamily="18" charset="0"/>
                            <a:cs typeface="Times New Roman" panose="02020603050405020304" pitchFamily="18" charset="0"/>
                          </a:rPr>
                        </m:ctrlPr>
                      </m:radPr>
                      <m:deg/>
                      <m:e>
                        <m:r>
                          <m:rPr>
                            <m:nor/>
                          </m:rPr>
                          <a:rPr lang="en-US" sz="2400" b="0" i="0" smtClean="0">
                            <a:solidFill>
                              <a:srgbClr val="000000"/>
                            </a:solidFill>
                            <a:latin typeface="Times New Roman" panose="02020603050405020304" pitchFamily="18" charset="0"/>
                            <a:cs typeface="Times New Roman" panose="02020603050405020304" pitchFamily="18" charset="0"/>
                          </a:rPr>
                          <m:t>144</m:t>
                        </m:r>
                      </m:e>
                    </m:rad>
                    <m:r>
                      <m:rPr>
                        <m:nor/>
                      </m:rPr>
                      <a:rPr lang="en-US" sz="2400" b="0" i="0" smtClean="0">
                        <a:solidFill>
                          <a:srgbClr val="000000"/>
                        </a:solidFill>
                        <a:latin typeface="Cambria Math" panose="02040503050406030204" pitchFamily="18" charset="0"/>
                        <a:cs typeface="Times New Roman" panose="02020603050405020304" pitchFamily="18" charset="0"/>
                      </a:rPr>
                      <m:t> </m:t>
                    </m:r>
                    <m:r>
                      <m:rPr>
                        <m:nor/>
                      </m:rPr>
                      <a:rPr lang="en-US" sz="2400" b="0" i="0" smtClean="0">
                        <a:solidFill>
                          <a:srgbClr val="000000"/>
                        </a:solidFill>
                        <a:latin typeface="Times New Roman" panose="02020603050405020304" pitchFamily="18" charset="0"/>
                        <a:cs typeface="Times New Roman" panose="02020603050405020304" pitchFamily="18" charset="0"/>
                      </a:rPr>
                      <m:t>= 12</m:t>
                    </m:r>
                  </m:oMath>
                </a14:m>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rad>
                      <m:radPr>
                        <m:degHide m:val="on"/>
                        <m:ctrlPr>
                          <a:rPr lang="en-US" sz="2400" i="1">
                            <a:solidFill>
                              <a:srgbClr val="000000"/>
                            </a:solidFill>
                            <a:latin typeface="Cambria Math" panose="02040503050406030204" pitchFamily="18" charset="0"/>
                            <a:cs typeface="Times New Roman" panose="02020603050405020304" pitchFamily="18" charset="0"/>
                          </a:rPr>
                        </m:ctrlPr>
                      </m:radPr>
                      <m:deg/>
                      <m:e>
                        <m:r>
                          <m:rPr>
                            <m:nor/>
                          </m:rPr>
                          <a:rPr lang="en-US" sz="2400">
                            <a:solidFill>
                              <a:srgbClr val="000000"/>
                            </a:solidFill>
                            <a:latin typeface="Times New Roman" panose="02020603050405020304" pitchFamily="18" charset="0"/>
                            <a:cs typeface="Times New Roman" panose="02020603050405020304" pitchFamily="18" charset="0"/>
                          </a:rPr>
                          <m:t>144</m:t>
                        </m:r>
                      </m:e>
                    </m:rad>
                    <m:r>
                      <m:rPr>
                        <m:nor/>
                      </m:rPr>
                      <a:rPr lang="en-US" sz="2400">
                        <a:solidFill>
                          <a:srgbClr val="000000"/>
                        </a:solidFill>
                        <a:latin typeface="Cambria Math" panose="02040503050406030204" pitchFamily="18" charset="0"/>
                        <a:cs typeface="Times New Roman" panose="02020603050405020304" pitchFamily="18" charset="0"/>
                      </a:rPr>
                      <m:t> </m:t>
                    </m:r>
                    <m:r>
                      <m:rPr>
                        <m:nor/>
                      </m:rPr>
                      <a:rPr lang="en-US" sz="2400">
                        <a:solidFill>
                          <a:srgbClr val="000000"/>
                        </a:solidFill>
                        <a:latin typeface="Times New Roman" panose="02020603050405020304" pitchFamily="18" charset="0"/>
                        <a:cs typeface="Times New Roman" panose="02020603050405020304" pitchFamily="18" charset="0"/>
                      </a:rPr>
                      <m:t>= </m:t>
                    </m:r>
                    <m:r>
                      <m:rPr>
                        <m:nor/>
                      </m:rPr>
                      <a:rPr lang="en-US" sz="2400" b="0" i="0" smtClean="0">
                        <a:solidFill>
                          <a:srgbClr val="000000"/>
                        </a:solidFill>
                        <a:latin typeface="Times New Roman" panose="02020603050405020304" pitchFamily="18" charset="0"/>
                        <a:cs typeface="Times New Roman" panose="02020603050405020304" pitchFamily="18" charset="0"/>
                      </a:rPr>
                      <m:t>− </m:t>
                    </m:r>
                    <m:r>
                      <m:rPr>
                        <m:nor/>
                      </m:rPr>
                      <a:rPr lang="en-US" sz="2400">
                        <a:solidFill>
                          <a:srgbClr val="000000"/>
                        </a:solidFill>
                        <a:latin typeface="Times New Roman" panose="02020603050405020304" pitchFamily="18" charset="0"/>
                        <a:cs typeface="Times New Roman" panose="02020603050405020304" pitchFamily="18" charset="0"/>
                      </a:rPr>
                      <m:t>12</m:t>
                    </m:r>
                  </m:oMath>
                </a14:m>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33" name="Rectangle 32"/>
              <p:cNvSpPr>
                <a:spLocks noRot="1" noChangeAspect="1" noMove="1" noResize="1" noEditPoints="1" noAdjustHandles="1" noChangeArrowheads="1" noChangeShapeType="1" noTextEdit="1"/>
              </p:cNvSpPr>
              <p:nvPr/>
            </p:nvSpPr>
            <p:spPr>
              <a:xfrm>
                <a:off x="393950" y="4242381"/>
                <a:ext cx="10174813" cy="1390445"/>
              </a:xfrm>
              <a:prstGeom prst="rect">
                <a:avLst/>
              </a:prstGeom>
              <a:blipFill>
                <a:blip r:embed="rId9"/>
                <a:stretch>
                  <a:fillRect l="-959" t="-3509" b="-9211"/>
                </a:stretch>
              </a:blipFill>
            </p:spPr>
            <p:txBody>
              <a:bodyPr/>
              <a:lstStyle/>
              <a:p>
                <a:r>
                  <a:rPr lang="en-US">
                    <a:noFill/>
                  </a:rPr>
                  <a:t> </a:t>
                </a:r>
              </a:p>
            </p:txBody>
          </p:sp>
        </mc:Fallback>
      </mc:AlternateContent>
    </p:spTree>
    <p:extLst>
      <p:ext uri="{BB962C8B-B14F-4D97-AF65-F5344CB8AC3E}">
        <p14:creationId xmlns:p14="http://schemas.microsoft.com/office/powerpoint/2010/main" val="7839867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0.7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strVal val="#ppt_w*0.70"/>
                                          </p:val>
                                        </p:tav>
                                        <p:tav tm="100000">
                                          <p:val>
                                            <p:strVal val="#ppt_w"/>
                                          </p:val>
                                        </p:tav>
                                      </p:tavLst>
                                    </p:anim>
                                    <p:anim calcmode="lin" valueType="num">
                                      <p:cBhvr>
                                        <p:cTn id="18" dur="1000" fill="hold"/>
                                        <p:tgtEl>
                                          <p:spTgt spid="28"/>
                                        </p:tgtEl>
                                        <p:attrNameLst>
                                          <p:attrName>ppt_h</p:attrName>
                                        </p:attrNameLst>
                                      </p:cBhvr>
                                      <p:tavLst>
                                        <p:tav tm="0">
                                          <p:val>
                                            <p:strVal val="#ppt_h"/>
                                          </p:val>
                                        </p:tav>
                                        <p:tav tm="100000">
                                          <p:val>
                                            <p:strVal val="#ppt_h"/>
                                          </p:val>
                                        </p:tav>
                                      </p:tavLst>
                                    </p:anim>
                                    <p:animEffect transition="in" filter="fade">
                                      <p:cBhvr>
                                        <p:cTn id="19" dur="1000"/>
                                        <p:tgtEl>
                                          <p:spTgt spid="2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1000" fill="hold"/>
                                        <p:tgtEl>
                                          <p:spTgt spid="29"/>
                                        </p:tgtEl>
                                        <p:attrNameLst>
                                          <p:attrName>ppt_w</p:attrName>
                                        </p:attrNameLst>
                                      </p:cBhvr>
                                      <p:tavLst>
                                        <p:tav tm="0">
                                          <p:val>
                                            <p:strVal val="#ppt_w*0.70"/>
                                          </p:val>
                                        </p:tav>
                                        <p:tav tm="100000">
                                          <p:val>
                                            <p:strVal val="#ppt_w"/>
                                          </p:val>
                                        </p:tav>
                                      </p:tavLst>
                                    </p:anim>
                                    <p:anim calcmode="lin" valueType="num">
                                      <p:cBhvr>
                                        <p:cTn id="23" dur="1000" fill="hold"/>
                                        <p:tgtEl>
                                          <p:spTgt spid="29"/>
                                        </p:tgtEl>
                                        <p:attrNameLst>
                                          <p:attrName>ppt_h</p:attrName>
                                        </p:attrNameLst>
                                      </p:cBhvr>
                                      <p:tavLst>
                                        <p:tav tm="0">
                                          <p:val>
                                            <p:strVal val="#ppt_h"/>
                                          </p:val>
                                        </p:tav>
                                        <p:tav tm="100000">
                                          <p:val>
                                            <p:strVal val="#ppt_h"/>
                                          </p:val>
                                        </p:tav>
                                      </p:tavLst>
                                    </p:anim>
                                    <p:animEffect transition="in" filter="fade">
                                      <p:cBhvr>
                                        <p:cTn id="24" dur="1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Effect transition="in" filter="wipe(left)">
                                      <p:cBhvr>
                                        <p:cTn id="29" dur="500"/>
                                        <p:tgtEl>
                                          <p:spTgt spid="3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dissolv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dissolv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dissolve">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1" grpId="0"/>
      <p:bldP spid="25"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503607F-1DE5-5746-6A95-1CFCEE3D3ACB}"/>
                  </a:ext>
                </a:extLst>
              </p:cNvPr>
              <p:cNvSpPr>
                <a:spLocks noGrp="1"/>
              </p:cNvSpPr>
              <p:nvPr>
                <p:ph type="title"/>
              </p:nvPr>
            </p:nvSpPr>
            <p:spPr>
              <a:xfrm>
                <a:off x="2692687" y="1505941"/>
                <a:ext cx="3074433" cy="1139402"/>
              </a:xfrm>
              <a:solidFill>
                <a:schemeClr val="accent6">
                  <a:lumMod val="40000"/>
                  <a:lumOff val="60000"/>
                </a:schemeClr>
              </a:solidFill>
              <a:ln w="19050">
                <a:solidFill>
                  <a:schemeClr val="accent6">
                    <a:lumMod val="40000"/>
                    <a:lumOff val="60000"/>
                  </a:schemeClr>
                </a:solidFill>
              </a:ln>
            </p:spPr>
            <p:txBody>
              <a:bodyPr>
                <a:normAutofit fontScale="90000"/>
              </a:bodyPr>
              <a:lstStyle/>
              <a:p>
                <a:r>
                  <a:rPr lang="en-US" sz="2800">
                    <a:latin typeface="Times New Roman" panose="02020603050405020304" pitchFamily="18" charset="0"/>
                    <a:cs typeface="Times New Roman" panose="02020603050405020304" pitchFamily="18" charset="0"/>
                  </a:rPr>
                  <a:t>So sánh:</a:t>
                </a:r>
                <a:br>
                  <a:rPr lang="en-US" sz="2800">
                    <a:latin typeface="Times New Roman" panose="02020603050405020304" pitchFamily="18" charset="0"/>
                    <a:cs typeface="Times New Roman" panose="02020603050405020304" pitchFamily="18" charset="0"/>
                  </a:rPr>
                </a:br>
                <a:r>
                  <a:rPr lang="en-US" sz="2800">
                    <a:latin typeface="Times New Roman" panose="02020603050405020304" pitchFamily="18" charset="0"/>
                    <a:cs typeface="Times New Roman" panose="02020603050405020304" pitchFamily="18" charset="0"/>
                  </a:rPr>
                  <a:t>a) </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rPr>
                        </m:ctrlPr>
                      </m:radPr>
                      <m:deg/>
                      <m:e>
                        <m:r>
                          <m:rPr>
                            <m:nor/>
                          </m:rPr>
                          <a:rPr lang="en-US" sz="2800" b="0" i="0" smtClean="0">
                            <a:latin typeface="Times New Roman" panose="02020603050405020304" pitchFamily="18" charset="0"/>
                            <a:cs typeface="Times New Roman" panose="02020603050405020304" pitchFamily="18" charset="0"/>
                          </a:rPr>
                          <m:t>3</m:t>
                        </m:r>
                      </m:e>
                    </m:rad>
                  </m:oMath>
                </a14:m>
                <a:r>
                  <a:rPr lang="en-US" sz="2800">
                    <a:latin typeface="Times New Roman" panose="02020603050405020304" pitchFamily="18" charset="0"/>
                    <a:cs typeface="Times New Roman" panose="02020603050405020304" pitchFamily="18" charset="0"/>
                  </a:rPr>
                  <a:t> và </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rPr>
                        </m:ctrlPr>
                      </m:radPr>
                      <m:deg/>
                      <m:e>
                        <m:r>
                          <m:rPr>
                            <m:nor/>
                          </m:rPr>
                          <a:rPr lang="en-US" sz="2800" b="0" i="0" smtClean="0">
                            <a:latin typeface="Times New Roman" panose="02020603050405020304" pitchFamily="18" charset="0"/>
                            <a:cs typeface="Times New Roman" panose="02020603050405020304" pitchFamily="18" charset="0"/>
                          </a:rPr>
                          <m:t>5</m:t>
                        </m:r>
                      </m:e>
                    </m:rad>
                  </m:oMath>
                </a14:m>
                <a:r>
                  <a:rPr lang="en-US" sz="2800">
                    <a:latin typeface="Times New Roman" panose="02020603050405020304" pitchFamily="18" charset="0"/>
                    <a:cs typeface="Times New Roman" panose="02020603050405020304" pitchFamily="18" charset="0"/>
                  </a:rPr>
                  <a:t>;                                b) 3 và </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rPr>
                        </m:ctrlPr>
                      </m:radPr>
                      <m:deg/>
                      <m:e>
                        <m:r>
                          <m:rPr>
                            <m:nor/>
                          </m:rPr>
                          <a:rPr lang="en-US" sz="2800" b="0" i="0" smtClean="0">
                            <a:latin typeface="Times New Roman" panose="02020603050405020304" pitchFamily="18" charset="0"/>
                            <a:cs typeface="Times New Roman" panose="02020603050405020304" pitchFamily="18" charset="0"/>
                          </a:rPr>
                          <m:t>10</m:t>
                        </m:r>
                      </m:e>
                    </m:rad>
                  </m:oMath>
                </a14:m>
                <a:endParaRPr lang="en-US" sz="2800">
                  <a:latin typeface="Times New Roman" panose="02020603050405020304" pitchFamily="18" charset="0"/>
                  <a:cs typeface="Times New Roman" panose="02020603050405020304" pitchFamily="18" charset="0"/>
                </a:endParaRPr>
              </a:p>
            </p:txBody>
          </p:sp>
        </mc:Choice>
        <mc:Fallback xmlns="">
          <p:sp>
            <p:nvSpPr>
              <p:cNvPr id="2" name="Title 1">
                <a:extLst>
                  <a:ext uri="{FF2B5EF4-FFF2-40B4-BE49-F238E27FC236}">
                    <a16:creationId xmlns:a16="http://schemas.microsoft.com/office/drawing/2014/main" id="{1503607F-1DE5-5746-6A95-1CFCEE3D3ACB}"/>
                  </a:ext>
                </a:extLst>
              </p:cNvPr>
              <p:cNvSpPr>
                <a:spLocks noGrp="1" noRot="1" noChangeAspect="1" noMove="1" noResize="1" noEditPoints="1" noAdjustHandles="1" noChangeArrowheads="1" noChangeShapeType="1" noTextEdit="1"/>
              </p:cNvSpPr>
              <p:nvPr>
                <p:ph type="title"/>
              </p:nvPr>
            </p:nvSpPr>
            <p:spPr>
              <a:xfrm>
                <a:off x="2692687" y="1505941"/>
                <a:ext cx="3074433" cy="1139402"/>
              </a:xfrm>
              <a:blipFill>
                <a:blip r:embed="rId2"/>
                <a:stretch>
                  <a:fillRect l="-3156" t="-8947" r="-43393" b="-13158"/>
                </a:stretch>
              </a:blipFill>
              <a:ln w="19050">
                <a:solidFill>
                  <a:schemeClr val="accent6">
                    <a:lumMod val="40000"/>
                    <a:lumOff val="60000"/>
                  </a:schemeClr>
                </a:solidFill>
              </a:ln>
            </p:spPr>
            <p:txBody>
              <a:bodyPr/>
              <a:lstStyle/>
              <a:p>
                <a:r>
                  <a:rPr lang="en-US">
                    <a:noFill/>
                  </a:rPr>
                  <a:t> </a:t>
                </a:r>
              </a:p>
            </p:txBody>
          </p:sp>
        </mc:Fallback>
      </mc:AlternateContent>
      <p:sp>
        <p:nvSpPr>
          <p:cNvPr id="37" name="Rectangle 30">
            <a:extLst>
              <a:ext uri="{FF2B5EF4-FFF2-40B4-BE49-F238E27FC236}">
                <a16:creationId xmlns:a16="http://schemas.microsoft.com/office/drawing/2014/main" id="{DF18BD7F-3278-1344-5882-9D6F7C5610A2}"/>
              </a:ext>
            </a:extLst>
          </p:cNvPr>
          <p:cNvSpPr>
            <a:spLocks noChangeArrowheads="1"/>
          </p:cNvSpPr>
          <p:nvPr/>
        </p:nvSpPr>
        <p:spPr bwMode="auto">
          <a:xfrm>
            <a:off x="15875" y="136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5" name="Group 44">
            <a:extLst>
              <a:ext uri="{FF2B5EF4-FFF2-40B4-BE49-F238E27FC236}">
                <a16:creationId xmlns:a16="http://schemas.microsoft.com/office/drawing/2014/main" id="{CF275446-3118-CE3C-54E5-57201D581C3F}"/>
              </a:ext>
            </a:extLst>
          </p:cNvPr>
          <p:cNvGrpSpPr/>
          <p:nvPr/>
        </p:nvGrpSpPr>
        <p:grpSpPr>
          <a:xfrm rot="5400000">
            <a:off x="8383393" y="3218530"/>
            <a:ext cx="6891246" cy="653685"/>
            <a:chOff x="4871257" y="83128"/>
            <a:chExt cx="7501721" cy="653685"/>
          </a:xfrm>
        </p:grpSpPr>
        <p:sp>
          <p:nvSpPr>
            <p:cNvPr id="46" name="Rectangle: Rounded Corners 45">
              <a:extLst>
                <a:ext uri="{FF2B5EF4-FFF2-40B4-BE49-F238E27FC236}">
                  <a16:creationId xmlns:a16="http://schemas.microsoft.com/office/drawing/2014/main" id="{85909639-C680-CFC8-D531-0C039C49EB3E}"/>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TextBox 46">
              <a:extLst>
                <a:ext uri="{FF2B5EF4-FFF2-40B4-BE49-F238E27FC236}">
                  <a16:creationId xmlns:a16="http://schemas.microsoft.com/office/drawing/2014/main" id="{DAB035B9-72C6-9646-A79C-0F732E2EE68E}"/>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pic>
        <p:nvPicPr>
          <p:cNvPr id="16" name="!!3">
            <a:extLst>
              <a:ext uri="{FF2B5EF4-FFF2-40B4-BE49-F238E27FC236}">
                <a16:creationId xmlns:a16="http://schemas.microsoft.com/office/drawing/2014/main" id="{83F1A94D-48D5-4D73-BDAA-9118478F5E60}"/>
              </a:ext>
            </a:extLst>
          </p:cNvPr>
          <p:cNvPicPr>
            <a:picLocks noChangeAspect="1"/>
          </p:cNvPicPr>
          <p:nvPr/>
        </p:nvPicPr>
        <p:blipFill>
          <a:blip r:embed="rId3"/>
          <a:stretch>
            <a:fillRect/>
          </a:stretch>
        </p:blipFill>
        <p:spPr>
          <a:xfrm>
            <a:off x="132367" y="34970"/>
            <a:ext cx="1108142" cy="997328"/>
          </a:xfrm>
          <a:prstGeom prst="rect">
            <a:avLst/>
          </a:prstGeom>
        </p:spPr>
      </p:pic>
      <p:sp>
        <p:nvSpPr>
          <p:cNvPr id="17" name="Title 1">
            <a:extLst>
              <a:ext uri="{FF2B5EF4-FFF2-40B4-BE49-F238E27FC236}">
                <a16:creationId xmlns:a16="http://schemas.microsoft.com/office/drawing/2014/main" id="{5BB9D658-CF2F-44DF-94AE-28B466E4997C}"/>
              </a:ext>
            </a:extLst>
          </p:cNvPr>
          <p:cNvSpPr txBox="1">
            <a:spLocks/>
          </p:cNvSpPr>
          <p:nvPr/>
        </p:nvSpPr>
        <p:spPr>
          <a:xfrm>
            <a:off x="2011376" y="208954"/>
            <a:ext cx="8478635" cy="464644"/>
          </a:xfrm>
          <a:prstGeom prst="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o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b="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CĂN BẬC HAI VÀ CĂN BẬC BA CỦA SỐ THỰC</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2964" t="4842" r="66991" b="78685"/>
          <a:stretch/>
        </p:blipFill>
        <p:spPr>
          <a:xfrm>
            <a:off x="980320" y="1424698"/>
            <a:ext cx="1293728" cy="573508"/>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5332" t="3553" r="34932" b="1896"/>
          <a:stretch/>
        </p:blipFill>
        <p:spPr>
          <a:xfrm>
            <a:off x="6953992" y="2062907"/>
            <a:ext cx="4020573" cy="275400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03192" y="3170151"/>
                <a:ext cx="5683697" cy="1935786"/>
              </a:xfrm>
              <a:prstGeom prst="rect">
                <a:avLst/>
              </a:prstGeom>
              <a:ln w="19050">
                <a:solidFill>
                  <a:srgbClr val="FF0000"/>
                </a:solidFill>
              </a:ln>
            </p:spPr>
            <p:txBody>
              <a:bodyPr wrap="square">
                <a:spAutoFit/>
              </a:bodyPr>
              <a:lstStyle/>
              <a:p>
                <a:pPr algn="ctr"/>
                <a:r>
                  <a:rPr lang="en-US" sz="2800" b="1">
                    <a:latin typeface="Times New Roman" panose="02020603050405020304" pitchFamily="18" charset="0"/>
                    <a:cs typeface="Times New Roman" panose="02020603050405020304" pitchFamily="18" charset="0"/>
                  </a:rPr>
                  <a:t>Giải</a:t>
                </a:r>
              </a:p>
              <a:p>
                <a:pPr marL="514350" indent="-514350" algn="just">
                  <a:buAutoNum type="alphaLcParenR"/>
                </a:pPr>
                <a:r>
                  <a:rPr lang="en-US" sz="2800">
                    <a:latin typeface="Times New Roman" panose="02020603050405020304" pitchFamily="18" charset="0"/>
                    <a:cs typeface="Times New Roman" panose="02020603050405020304" pitchFamily="18" charset="0"/>
                  </a:rPr>
                  <a:t>Do 3 &lt; 5 nên </a:t>
                </a:r>
                <a14:m>
                  <m:oMath xmlns:m="http://schemas.openxmlformats.org/officeDocument/2006/math">
                    <m:rad>
                      <m:radPr>
                        <m:degHide m:val="on"/>
                        <m:ctrlPr>
                          <a:rPr lang="en-US" sz="2800" i="1">
                            <a:latin typeface="Cambria Math" panose="02040503050406030204" pitchFamily="18" charset="0"/>
                            <a:cs typeface="Times New Roman" panose="02020603050405020304" pitchFamily="18" charset="0"/>
                          </a:rPr>
                        </m:ctrlPr>
                      </m:radPr>
                      <m:deg/>
                      <m:e>
                        <m:r>
                          <m:rPr>
                            <m:nor/>
                          </m:rPr>
                          <a:rPr lang="en-US" sz="2800">
                            <a:latin typeface="Times New Roman" panose="02020603050405020304" pitchFamily="18" charset="0"/>
                            <a:cs typeface="Times New Roman" panose="02020603050405020304" pitchFamily="18" charset="0"/>
                          </a:rPr>
                          <m:t>3</m:t>
                        </m:r>
                      </m:e>
                    </m:rad>
                  </m:oMath>
                </a14:m>
                <a:r>
                  <a:rPr lang="en-US" sz="2800">
                    <a:latin typeface="Times New Roman" panose="02020603050405020304" pitchFamily="18" charset="0"/>
                    <a:cs typeface="Times New Roman" panose="02020603050405020304" pitchFamily="18" charset="0"/>
                  </a:rPr>
                  <a:t> &lt; </a:t>
                </a:r>
                <a14:m>
                  <m:oMath xmlns:m="http://schemas.openxmlformats.org/officeDocument/2006/math">
                    <m:rad>
                      <m:radPr>
                        <m:degHide m:val="on"/>
                        <m:ctrlPr>
                          <a:rPr lang="en-US" sz="2800" i="1">
                            <a:latin typeface="Cambria Math" panose="02040503050406030204" pitchFamily="18" charset="0"/>
                            <a:cs typeface="Times New Roman" panose="02020603050405020304" pitchFamily="18" charset="0"/>
                          </a:rPr>
                        </m:ctrlPr>
                      </m:radPr>
                      <m:deg/>
                      <m:e>
                        <m:r>
                          <m:rPr>
                            <m:nor/>
                          </m:rPr>
                          <a:rPr lang="en-US" sz="2800">
                            <a:latin typeface="Times New Roman" panose="02020603050405020304" pitchFamily="18" charset="0"/>
                            <a:cs typeface="Times New Roman" panose="02020603050405020304" pitchFamily="18" charset="0"/>
                          </a:rPr>
                          <m:t>5</m:t>
                        </m:r>
                      </m:e>
                    </m:rad>
                  </m:oMath>
                </a14:m>
                <a:endParaRPr lang="en-US" sz="2800">
                  <a:latin typeface="Times New Roman" panose="02020603050405020304" pitchFamily="18" charset="0"/>
                  <a:cs typeface="Times New Roman" panose="02020603050405020304" pitchFamily="18" charset="0"/>
                </a:endParaRPr>
              </a:p>
              <a:p>
                <a:pPr marL="514350" indent="-514350" algn="just">
                  <a:buAutoNum type="alphaLcParenR"/>
                </a:pPr>
                <a:r>
                  <a:rPr lang="en-US" sz="2800">
                    <a:latin typeface="Times New Roman" panose="02020603050405020304" pitchFamily="18" charset="0"/>
                    <a:cs typeface="Times New Roman" panose="02020603050405020304" pitchFamily="18" charset="0"/>
                  </a:rPr>
                  <a:t>Ta có: 3 = </a:t>
                </a:r>
                <a14:m>
                  <m:oMath xmlns:m="http://schemas.openxmlformats.org/officeDocument/2006/math">
                    <m:rad>
                      <m:radPr>
                        <m:degHide m:val="on"/>
                        <m:ctrlPr>
                          <a:rPr lang="en-US" sz="2800" i="1">
                            <a:latin typeface="Cambria Math" panose="02040503050406030204" pitchFamily="18" charset="0"/>
                            <a:cs typeface="Times New Roman" panose="02020603050405020304" pitchFamily="18" charset="0"/>
                          </a:rPr>
                        </m:ctrlPr>
                      </m:radPr>
                      <m:deg/>
                      <m:e>
                        <m:r>
                          <m:rPr>
                            <m:nor/>
                          </m:rPr>
                          <a:rPr lang="en-US" sz="2800">
                            <a:latin typeface="Times New Roman" panose="02020603050405020304" pitchFamily="18" charset="0"/>
                            <a:cs typeface="Times New Roman" panose="02020603050405020304" pitchFamily="18" charset="0"/>
                          </a:rPr>
                          <m:t>9</m:t>
                        </m:r>
                      </m:e>
                    </m:rad>
                  </m:oMath>
                </a14:m>
                <a:r>
                  <a:rPr lang="en-US" sz="2800">
                    <a:latin typeface="Times New Roman" panose="02020603050405020304" pitchFamily="18" charset="0"/>
                    <a:cs typeface="Times New Roman" panose="02020603050405020304" pitchFamily="18" charset="0"/>
                  </a:rPr>
                  <a:t>. Do 9 &lt; 10 nên </a:t>
                </a:r>
                <a14:m>
                  <m:oMath xmlns:m="http://schemas.openxmlformats.org/officeDocument/2006/math">
                    <m:rad>
                      <m:radPr>
                        <m:degHide m:val="on"/>
                        <m:ctrlPr>
                          <a:rPr lang="en-US" sz="2800" i="1">
                            <a:latin typeface="Cambria Math" panose="02040503050406030204" pitchFamily="18" charset="0"/>
                            <a:cs typeface="Times New Roman" panose="02020603050405020304" pitchFamily="18" charset="0"/>
                          </a:rPr>
                        </m:ctrlPr>
                      </m:radPr>
                      <m:deg/>
                      <m:e>
                        <m:r>
                          <m:rPr>
                            <m:nor/>
                          </m:rPr>
                          <a:rPr lang="en-US" sz="2800">
                            <a:latin typeface="Times New Roman" panose="02020603050405020304" pitchFamily="18" charset="0"/>
                            <a:cs typeface="Times New Roman" panose="02020603050405020304" pitchFamily="18" charset="0"/>
                          </a:rPr>
                          <m:t>9</m:t>
                        </m:r>
                      </m:e>
                    </m:rad>
                    <m:r>
                      <m:rPr>
                        <m:nor/>
                      </m:rPr>
                      <a:rPr lang="en-US" sz="2800">
                        <a:latin typeface="Cambria Math" panose="02040503050406030204" pitchFamily="18" charset="0"/>
                        <a:cs typeface="Times New Roman" panose="02020603050405020304" pitchFamily="18" charset="0"/>
                      </a:rPr>
                      <m:t> </m:t>
                    </m:r>
                    <m:r>
                      <m:rPr>
                        <m:nor/>
                      </m:rPr>
                      <a:rPr lang="en-US" sz="2800">
                        <a:latin typeface="Times New Roman" panose="02020603050405020304" pitchFamily="18" charset="0"/>
                        <a:cs typeface="Times New Roman" panose="02020603050405020304" pitchFamily="18" charset="0"/>
                      </a:rPr>
                      <m:t>&lt; </m:t>
                    </m:r>
                    <m:rad>
                      <m:radPr>
                        <m:degHide m:val="on"/>
                        <m:ctrlPr>
                          <a:rPr lang="en-US" sz="2800" i="1">
                            <a:latin typeface="Cambria Math" panose="02040503050406030204" pitchFamily="18" charset="0"/>
                            <a:cs typeface="Times New Roman" panose="02020603050405020304" pitchFamily="18" charset="0"/>
                          </a:rPr>
                        </m:ctrlPr>
                      </m:radPr>
                      <m:deg/>
                      <m:e>
                        <m:r>
                          <m:rPr>
                            <m:nor/>
                          </m:rPr>
                          <a:rPr lang="en-US" sz="2800">
                            <a:latin typeface="Times New Roman" panose="02020603050405020304" pitchFamily="18" charset="0"/>
                            <a:cs typeface="Times New Roman" panose="02020603050405020304" pitchFamily="18" charset="0"/>
                          </a:rPr>
                          <m:t>10</m:t>
                        </m:r>
                      </m:e>
                    </m:rad>
                  </m:oMath>
                </a14:m>
                <a:r>
                  <a:rPr lang="en-US" sz="2800">
                    <a:latin typeface="Times New Roman" panose="02020603050405020304" pitchFamily="18" charset="0"/>
                    <a:cs typeface="Times New Roman" panose="02020603050405020304" pitchFamily="18" charset="0"/>
                  </a:rPr>
                  <a:t> hay 3 &lt; </a:t>
                </a:r>
                <a14:m>
                  <m:oMath xmlns:m="http://schemas.openxmlformats.org/officeDocument/2006/math">
                    <m:rad>
                      <m:radPr>
                        <m:degHide m:val="on"/>
                        <m:ctrlPr>
                          <a:rPr lang="en-US" sz="2800" i="1">
                            <a:latin typeface="Cambria Math" panose="02040503050406030204" pitchFamily="18" charset="0"/>
                            <a:cs typeface="Times New Roman" panose="02020603050405020304" pitchFamily="18" charset="0"/>
                          </a:rPr>
                        </m:ctrlPr>
                      </m:radPr>
                      <m:deg/>
                      <m:e>
                        <m:r>
                          <m:rPr>
                            <m:nor/>
                          </m:rPr>
                          <a:rPr lang="en-US" sz="2800">
                            <a:latin typeface="Times New Roman" panose="02020603050405020304" pitchFamily="18" charset="0"/>
                            <a:cs typeface="Times New Roman" panose="02020603050405020304" pitchFamily="18" charset="0"/>
                          </a:rPr>
                          <m:t>10</m:t>
                        </m:r>
                      </m:e>
                    </m:rad>
                  </m:oMath>
                </a14:m>
                <a:endParaRPr lang="en-US" sz="280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03192" y="3170151"/>
                <a:ext cx="5683697" cy="1935786"/>
              </a:xfrm>
              <a:prstGeom prst="rect">
                <a:avLst/>
              </a:prstGeom>
              <a:blipFill>
                <a:blip r:embed="rId6"/>
                <a:stretch>
                  <a:fillRect l="-1818" t="-2804" r="-1925" b="-7165"/>
                </a:stretch>
              </a:blipFill>
              <a:ln w="19050">
                <a:solidFill>
                  <a:srgbClr val="FF0000"/>
                </a:solidFill>
              </a:ln>
            </p:spPr>
            <p:txBody>
              <a:bodyPr/>
              <a:lstStyle/>
              <a:p>
                <a:r>
                  <a:rPr lang="en-US">
                    <a:noFill/>
                  </a:rPr>
                  <a:t> </a:t>
                </a:r>
              </a:p>
            </p:txBody>
          </p:sp>
        </mc:Fallback>
      </mc:AlternateContent>
      <p:cxnSp>
        <p:nvCxnSpPr>
          <p:cNvPr id="4" name="Straight Connector 3"/>
          <p:cNvCxnSpPr/>
          <p:nvPr/>
        </p:nvCxnSpPr>
        <p:spPr>
          <a:xfrm>
            <a:off x="6250693" y="790841"/>
            <a:ext cx="0" cy="573465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5323" t="21795" r="6332" b="19231"/>
          <a:stretch/>
        </p:blipFill>
        <p:spPr>
          <a:xfrm>
            <a:off x="15875" y="5630745"/>
            <a:ext cx="1828801" cy="1220809"/>
          </a:xfrm>
          <a:prstGeom prst="rect">
            <a:avLst/>
          </a:prstGeom>
        </p:spPr>
      </p:pic>
    </p:spTree>
    <p:extLst>
      <p:ext uri="{BB962C8B-B14F-4D97-AF65-F5344CB8AC3E}">
        <p14:creationId xmlns:p14="http://schemas.microsoft.com/office/powerpoint/2010/main" val="312628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58E6D429-DC53-47C4-8036-1E9D12B8E28B}"/>
              </a:ext>
            </a:extLst>
          </p:cNvPr>
          <p:cNvSpPr/>
          <p:nvPr/>
        </p:nvSpPr>
        <p:spPr>
          <a:xfrm>
            <a:off x="2552952" y="697125"/>
            <a:ext cx="6821047" cy="2154091"/>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335237" y="3647555"/>
            <a:ext cx="838434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CẢ LỚP CÙNG CHƠI TRÒ CHƠI NHÉ!</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9798" y="0"/>
            <a:ext cx="1488402" cy="1488402"/>
          </a:xfrm>
          <a:prstGeom prst="rect">
            <a:avLst/>
          </a:prstGeom>
        </p:spPr>
      </p:pic>
    </p:spTree>
    <p:extLst>
      <p:ext uri="{BB962C8B-B14F-4D97-AF65-F5344CB8AC3E}">
        <p14:creationId xmlns:p14="http://schemas.microsoft.com/office/powerpoint/2010/main" val="1435190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8" y="0"/>
            <a:ext cx="12190512" cy="6858837"/>
          </a:xfrm>
          <a:prstGeom prst="rect">
            <a:avLst/>
          </a:prstGeom>
        </p:spPr>
      </p:pic>
      <p:pic>
        <p:nvPicPr>
          <p:cNvPr id="1026" name="Picture 2" descr="C:\Users\ADMIN\Desktop\Tai nguyen thiet ke tro choi\Bảng gỗ\images.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1549400"/>
            <a:ext cx="4876800"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2800" y="177800"/>
            <a:ext cx="3251200" cy="1569660"/>
          </a:xfrm>
          <a:prstGeom prst="rect">
            <a:avLst/>
          </a:prstGeom>
          <a:noFill/>
        </p:spPr>
        <p:txBody>
          <a:bodyPr wrap="square" rtlCol="0">
            <a:spAutoFit/>
          </a:bodyPr>
          <a:lstStyle/>
          <a:p>
            <a:pPr algn="ctr"/>
            <a:r>
              <a:rPr lang="en-US" sz="4800" dirty="0" err="1">
                <a:solidFill>
                  <a:srgbClr val="006600"/>
                </a:solidFill>
                <a:latin typeface="Arial" panose="020B0604020202020204" pitchFamily="34" charset="0"/>
                <a:cs typeface="Arial" panose="020B0604020202020204" pitchFamily="34" charset="0"/>
              </a:rPr>
              <a:t>Cuộc</a:t>
            </a:r>
            <a:r>
              <a:rPr lang="en-US" sz="4800" dirty="0">
                <a:solidFill>
                  <a:srgbClr val="006600"/>
                </a:solidFill>
                <a:latin typeface="Arial" panose="020B0604020202020204" pitchFamily="34" charset="0"/>
                <a:cs typeface="Arial" panose="020B0604020202020204" pitchFamily="34" charset="0"/>
              </a:rPr>
              <a:t> </a:t>
            </a:r>
            <a:r>
              <a:rPr lang="en-US" sz="4800" dirty="0" err="1">
                <a:solidFill>
                  <a:srgbClr val="006600"/>
                </a:solidFill>
                <a:latin typeface="Arial" panose="020B0604020202020204" pitchFamily="34" charset="0"/>
                <a:cs typeface="Arial" panose="020B0604020202020204" pitchFamily="34" charset="0"/>
              </a:rPr>
              <a:t>Đua</a:t>
            </a:r>
            <a:endParaRPr lang="en-US" sz="4800" dirty="0">
              <a:solidFill>
                <a:srgbClr val="006600"/>
              </a:solidFill>
              <a:latin typeface="Arial" panose="020B0604020202020204" pitchFamily="34" charset="0"/>
              <a:cs typeface="Arial" panose="020B0604020202020204" pitchFamily="34" charset="0"/>
            </a:endParaRPr>
          </a:p>
          <a:p>
            <a:pPr algn="ctr"/>
            <a:r>
              <a:rPr lang="en-US" sz="4800" dirty="0">
                <a:solidFill>
                  <a:srgbClr val="006600"/>
                </a:solidFill>
                <a:latin typeface="Arial" panose="020B0604020202020204" pitchFamily="34" charset="0"/>
                <a:cs typeface="Arial" panose="020B0604020202020204" pitchFamily="34" charset="0"/>
              </a:rPr>
              <a:t> </a:t>
            </a:r>
            <a:r>
              <a:rPr lang="en-US" sz="4800" dirty="0" err="1">
                <a:solidFill>
                  <a:srgbClr val="006600"/>
                </a:solidFill>
                <a:latin typeface="Arial" panose="020B0604020202020204" pitchFamily="34" charset="0"/>
                <a:cs typeface="Arial" panose="020B0604020202020204" pitchFamily="34" charset="0"/>
              </a:rPr>
              <a:t>Kỳ</a:t>
            </a:r>
            <a:r>
              <a:rPr lang="en-US" sz="4800" dirty="0">
                <a:solidFill>
                  <a:srgbClr val="006600"/>
                </a:solidFill>
                <a:latin typeface="Arial" panose="020B0604020202020204" pitchFamily="34" charset="0"/>
                <a:cs typeface="Arial" panose="020B0604020202020204" pitchFamily="34" charset="0"/>
              </a:rPr>
              <a:t> </a:t>
            </a:r>
            <a:r>
              <a:rPr lang="en-US" sz="4800" dirty="0" err="1">
                <a:solidFill>
                  <a:srgbClr val="006600"/>
                </a:solidFill>
                <a:latin typeface="Arial" panose="020B0604020202020204" pitchFamily="34" charset="0"/>
                <a:cs typeface="Arial" panose="020B0604020202020204" pitchFamily="34" charset="0"/>
              </a:rPr>
              <a:t>Thú</a:t>
            </a:r>
            <a:endParaRPr lang="en-US" sz="4800" dirty="0">
              <a:solidFill>
                <a:srgbClr val="006600"/>
              </a:solidFill>
              <a:latin typeface="Arial" panose="020B0604020202020204" pitchFamily="34" charset="0"/>
              <a:cs typeface="Arial" panose="020B0604020202020204" pitchFamily="34" charset="0"/>
            </a:endParaRPr>
          </a:p>
        </p:txBody>
      </p:sp>
      <p:pic>
        <p:nvPicPr>
          <p:cNvPr id="1028" name="Picture 4" descr="C:\Users\ADMIN\Desktop\Tai nguyen thiet ke tro choi\Bảng gỗ\bat dau.pn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455" b="100000" l="0" r="100000"/>
                    </a14:imgEffect>
                  </a14:imgLayer>
                </a14:imgProps>
              </a:ext>
              <a:ext uri="{28A0092B-C50C-407E-A947-70E740481C1C}">
                <a14:useLocalDpi xmlns:a14="http://schemas.microsoft.com/office/drawing/2010/main" val="0"/>
              </a:ext>
            </a:extLst>
          </a:blip>
          <a:srcRect/>
          <a:stretch>
            <a:fillRect/>
          </a:stretch>
        </p:blipFill>
        <p:spPr bwMode="auto">
          <a:xfrm>
            <a:off x="9347201" y="5538525"/>
            <a:ext cx="2686049" cy="1141675"/>
          </a:xfrm>
          <a:prstGeom prst="rect">
            <a:avLst/>
          </a:prstGeom>
          <a:noFill/>
          <a:extLst>
            <a:ext uri="{909E8E84-426E-40DD-AFC4-6F175D3DCCD1}">
              <a14:hiddenFill xmlns:a14="http://schemas.microsoft.com/office/drawing/2010/main">
                <a:solidFill>
                  <a:srgbClr val="FFFFFF"/>
                </a:solidFill>
              </a14:hiddenFill>
            </a:ext>
          </a:extLst>
        </p:spPr>
      </p:pic>
      <p:pic>
        <p:nvPicPr>
          <p:cNvPr id="2" name="Nhac Gunboun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598400" y="5702963"/>
            <a:ext cx="812800" cy="812800"/>
          </a:xfrm>
          <a:prstGeom prst="rect">
            <a:avLst/>
          </a:prstGeom>
        </p:spPr>
      </p:pic>
    </p:spTree>
    <p:extLst>
      <p:ext uri="{BB962C8B-B14F-4D97-AF65-F5344CB8AC3E}">
        <p14:creationId xmlns:p14="http://schemas.microsoft.com/office/powerpoint/2010/main" val="45589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7">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400"/>
            <a:ext cx="12197225" cy="6883400"/>
          </a:xfrm>
          <a:prstGeom prst="rect">
            <a:avLst/>
          </a:prstGeom>
        </p:spPr>
      </p:pic>
      <p:pic>
        <p:nvPicPr>
          <p:cNvPr id="1030" name="Picture 6" descr="C:\Users\ADMIN\Desktop\Baby Panda\zuize_post_61b57e73ce10529cb023fc5bcfca651a (2).jp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652001" y="532022"/>
            <a:ext cx="982945" cy="103418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Baby Panda\zuize_post_61b57e73ce10529cb023fc5bcfca651a (3).jpg">
            <a:hlinkClick r:id="rId7" action="ppaction://hlinksldjump"/>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3649" y1="31466" x2="35545" y2="40086"/>
                        <a14:foregroundMark x1="63033" y1="26293" x2="70142" y2="38362"/>
                      </a14:backgroundRemoval>
                    </a14:imgEffect>
                  </a14:imgLayer>
                </a14:imgProps>
              </a:ext>
              <a:ext uri="{28A0092B-C50C-407E-A947-70E740481C1C}">
                <a14:useLocalDpi xmlns:a14="http://schemas.microsoft.com/office/drawing/2010/main" val="0"/>
              </a:ext>
            </a:extLst>
          </a:blip>
          <a:srcRect/>
          <a:stretch>
            <a:fillRect/>
          </a:stretch>
        </p:blipFill>
        <p:spPr bwMode="auto">
          <a:xfrm>
            <a:off x="3860800" y="482601"/>
            <a:ext cx="899581" cy="9891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Baby Panda\0d25afb0d2617e2_w1000_h1000 (2).jpg">
            <a:hlinkClick r:id="rId10" action="ppaction://hlinksldjump"/>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685800"/>
            <a:ext cx="715552" cy="88041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Desktop\Baby Panda\0d25afb0d2617e2_w1000_h1000 (3).jpg">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1599" y="533525"/>
            <a:ext cx="881345" cy="10666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DMIN\Desktop\Picture2 (2).png">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30401" y="196125"/>
            <a:ext cx="1039284" cy="13906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ADMIN\Desktop\Picture1 (2).png">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5501" y="543984"/>
            <a:ext cx="1104900" cy="1056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DMIN\Desktop\Picture3 (2).png">
            <a:hlinkClick r:id="rId20"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75201" y="359107"/>
            <a:ext cx="886884" cy="1227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DMIN\Desktop\Picture4 (2).png">
            <a:hlinkClick r:id="rId22" action="ppaction://hlinksldjump"/>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91201" y="553840"/>
            <a:ext cx="910167" cy="10329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ADMIN\Desktop\Picture5 (2).png">
            <a:hlinkClick r:id="rId24"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16800" y="438151"/>
            <a:ext cx="1032933" cy="11705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ADMIN\Desktop\Picture6 (2).png">
            <a:hlinkClick r:id="rId26" action="ppaction://hlinksldjump"/>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566401" y="-74084"/>
            <a:ext cx="927100" cy="1682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ADMIN\Desktop\Tai nguyen thiet ke tro choi\Baby Panda\brown-bear-clipart-happy-bear-10.jpg">
            <a:hlinkClick r:id="rId28" action="ppaction://hlinksldjump"/>
          </p:cNvPr>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0" b="100000" l="0" r="100000">
                        <a14:foregroundMark x1="54871" y1="9314" x2="32604" y2="21569"/>
                        <a14:foregroundMark x1="62823" y1="9804" x2="69781" y2="19444"/>
                        <a14:foregroundMark x1="80318" y1="4085" x2="73559" y2="9314"/>
                        <a14:foregroundMark x1="35388" y1="2451" x2="41153" y2="8497"/>
                        <a14:foregroundMark x1="3976" y1="18954" x2="16700" y2="27614"/>
                        <a14:foregroundMark x1="15109" y1="19771" x2="5169" y2="17157"/>
                        <a14:foregroundMark x1="48111" y1="16340" x2="71372" y2="15033"/>
                        <a14:foregroundMark x1="51292" y1="35458" x2="62425" y2="42974"/>
                      </a14:backgroundRemoval>
                    </a14:imgEffect>
                  </a14:imgLayer>
                </a14:imgProps>
              </a:ext>
              <a:ext uri="{28A0092B-C50C-407E-A947-70E740481C1C}">
                <a14:useLocalDpi xmlns:a14="http://schemas.microsoft.com/office/drawing/2010/main" val="0"/>
              </a:ext>
            </a:extLst>
          </a:blip>
          <a:srcRect/>
          <a:stretch>
            <a:fillRect/>
          </a:stretch>
        </p:blipFill>
        <p:spPr bwMode="auto">
          <a:xfrm>
            <a:off x="8348133" y="76200"/>
            <a:ext cx="1202267" cy="14627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Users\ADMIN\Desktop\Tai nguyen thiet ke tro choi\Baby Panda\d6bf31e6d6611693ad238db294ea956a.png">
            <a:hlinkClick r:id="rId31" action="ppaction://hlinksldjump"/>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705601" y="584201"/>
            <a:ext cx="751012" cy="8770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DMIN\Desktop\Picture1 (2).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17227" y="2593272"/>
            <a:ext cx="1944015" cy="146360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C:\Users\ADMIN\Desktop\Picture3a (2).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079017" y="3988285"/>
            <a:ext cx="1707000" cy="128779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Users\ADMIN\Desktop\Picture6a.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30842" y="5418571"/>
            <a:ext cx="2420359" cy="136322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818519" y="1324864"/>
            <a:ext cx="8040021"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31" name="Picture 2" descr="Kết quả hình ảnh cho FIREWORK GIF"/>
          <p:cNvPicPr>
            <a:picLocks noChangeAspect="1" noChangeArrowheads="1" noCrop="1"/>
          </p:cNvPicPr>
          <p:nvPr/>
        </p:nvPicPr>
        <p:blipFill>
          <a:blip r:embed="rId36">
            <a:extLst>
              <a:ext uri="{28A0092B-C50C-407E-A947-70E740481C1C}">
                <a14:useLocalDpi xmlns:a14="http://schemas.microsoft.com/office/drawing/2010/main" val="0"/>
              </a:ext>
            </a:extLst>
          </a:blip>
          <a:srcRect/>
          <a:stretch>
            <a:fillRect/>
          </a:stretch>
        </p:blipFill>
        <p:spPr bwMode="auto">
          <a:xfrm>
            <a:off x="7033498" y="1360905"/>
            <a:ext cx="3919084" cy="380151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ình ảnh có liên quan"/>
          <p:cNvPicPr>
            <a:picLocks noChangeAspect="1" noChangeArrowheads="1" noCrop="1"/>
          </p:cNvPicPr>
          <p:nvPr/>
        </p:nvPicPr>
        <p:blipFill>
          <a:blip r:embed="rId37">
            <a:extLst>
              <a:ext uri="{28A0092B-C50C-407E-A947-70E740481C1C}">
                <a14:useLocalDpi xmlns:a14="http://schemas.microsoft.com/office/drawing/2010/main" val="0"/>
              </a:ext>
            </a:extLst>
          </a:blip>
          <a:srcRect/>
          <a:stretch>
            <a:fillRect/>
          </a:stretch>
        </p:blipFill>
        <p:spPr bwMode="auto">
          <a:xfrm>
            <a:off x="300904" y="1176140"/>
            <a:ext cx="6350000" cy="622300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818519" y="1345647"/>
            <a:ext cx="8040021"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34" name="Picture 2" descr="Kết quả hình ảnh cho FIREWORK GIF"/>
          <p:cNvPicPr>
            <a:picLocks noChangeAspect="1" noChangeArrowheads="1" noCrop="1"/>
          </p:cNvPicPr>
          <p:nvPr/>
        </p:nvPicPr>
        <p:blipFill>
          <a:blip r:embed="rId36">
            <a:extLst>
              <a:ext uri="{28A0092B-C50C-407E-A947-70E740481C1C}">
                <a14:useLocalDpi xmlns:a14="http://schemas.microsoft.com/office/drawing/2010/main" val="0"/>
              </a:ext>
            </a:extLst>
          </a:blip>
          <a:srcRect/>
          <a:stretch>
            <a:fillRect/>
          </a:stretch>
        </p:blipFill>
        <p:spPr bwMode="auto">
          <a:xfrm>
            <a:off x="7033498" y="1360905"/>
            <a:ext cx="3919084" cy="380151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ình ảnh có liên quan"/>
          <p:cNvPicPr>
            <a:picLocks noChangeAspect="1" noChangeArrowheads="1" noCrop="1"/>
          </p:cNvPicPr>
          <p:nvPr/>
        </p:nvPicPr>
        <p:blipFill>
          <a:blip r:embed="rId37">
            <a:extLst>
              <a:ext uri="{28A0092B-C50C-407E-A947-70E740481C1C}">
                <a14:useLocalDpi xmlns:a14="http://schemas.microsoft.com/office/drawing/2010/main" val="0"/>
              </a:ext>
            </a:extLst>
          </a:blip>
          <a:srcRect/>
          <a:stretch>
            <a:fillRect/>
          </a:stretch>
        </p:blipFill>
        <p:spPr bwMode="auto">
          <a:xfrm>
            <a:off x="276330" y="1252338"/>
            <a:ext cx="6350000" cy="622300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1822657" y="1324864"/>
            <a:ext cx="8040021"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37" name="Picture 2" descr="Kết quả hình ảnh cho FIREWORK GIF"/>
          <p:cNvPicPr>
            <a:picLocks noChangeAspect="1" noChangeArrowheads="1" noCrop="1"/>
          </p:cNvPicPr>
          <p:nvPr/>
        </p:nvPicPr>
        <p:blipFill>
          <a:blip r:embed="rId36">
            <a:extLst>
              <a:ext uri="{28A0092B-C50C-407E-A947-70E740481C1C}">
                <a14:useLocalDpi xmlns:a14="http://schemas.microsoft.com/office/drawing/2010/main" val="0"/>
              </a:ext>
            </a:extLst>
          </a:blip>
          <a:srcRect/>
          <a:stretch>
            <a:fillRect/>
          </a:stretch>
        </p:blipFill>
        <p:spPr bwMode="auto">
          <a:xfrm>
            <a:off x="7053717" y="1360905"/>
            <a:ext cx="3919084" cy="38015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ình ảnh có liên quan"/>
          <p:cNvPicPr>
            <a:picLocks noChangeAspect="1" noChangeArrowheads="1" noCrop="1"/>
          </p:cNvPicPr>
          <p:nvPr/>
        </p:nvPicPr>
        <p:blipFill>
          <a:blip r:embed="rId37">
            <a:extLst>
              <a:ext uri="{28A0092B-C50C-407E-A947-70E740481C1C}">
                <a14:useLocalDpi xmlns:a14="http://schemas.microsoft.com/office/drawing/2010/main" val="0"/>
              </a:ext>
            </a:extLst>
          </a:blip>
          <a:srcRect/>
          <a:stretch>
            <a:fillRect/>
          </a:stretch>
        </p:blipFill>
        <p:spPr bwMode="auto">
          <a:xfrm>
            <a:off x="321123" y="1348147"/>
            <a:ext cx="6350000" cy="6223001"/>
          </a:xfrm>
          <a:prstGeom prst="rect">
            <a:avLst/>
          </a:prstGeom>
          <a:noFill/>
          <a:extLst>
            <a:ext uri="{909E8E84-426E-40DD-AFC4-6F175D3DCCD1}">
              <a14:hiddenFill xmlns:a14="http://schemas.microsoft.com/office/drawing/2010/main">
                <a:solidFill>
                  <a:srgbClr val="FFFFFF"/>
                </a:solidFill>
              </a14:hiddenFill>
            </a:ext>
          </a:extLst>
        </p:spPr>
      </p:pic>
      <p:sp>
        <p:nvSpPr>
          <p:cNvPr id="12" name="10-Point Star 11"/>
          <p:cNvSpPr/>
          <p:nvPr/>
        </p:nvSpPr>
        <p:spPr>
          <a:xfrm>
            <a:off x="0" y="3072915"/>
            <a:ext cx="948672" cy="965685"/>
          </a:xfrm>
          <a:prstGeom prst="star10">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1</a:t>
            </a:r>
          </a:p>
        </p:txBody>
      </p:sp>
      <p:sp>
        <p:nvSpPr>
          <p:cNvPr id="43" name="10-Point Star 42"/>
          <p:cNvSpPr/>
          <p:nvPr/>
        </p:nvSpPr>
        <p:spPr>
          <a:xfrm>
            <a:off x="0" y="4393715"/>
            <a:ext cx="948672" cy="965685"/>
          </a:xfrm>
          <a:prstGeom prst="star10">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2</a:t>
            </a:r>
          </a:p>
        </p:txBody>
      </p:sp>
      <p:sp>
        <p:nvSpPr>
          <p:cNvPr id="44" name="10-Point Star 43"/>
          <p:cNvSpPr/>
          <p:nvPr/>
        </p:nvSpPr>
        <p:spPr>
          <a:xfrm>
            <a:off x="-34272" y="5714515"/>
            <a:ext cx="948672" cy="965685"/>
          </a:xfrm>
          <a:prstGeom prst="star10">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3</a:t>
            </a:r>
          </a:p>
        </p:txBody>
      </p:sp>
    </p:spTree>
    <p:extLst>
      <p:ext uri="{BB962C8B-B14F-4D97-AF65-F5344CB8AC3E}">
        <p14:creationId xmlns:p14="http://schemas.microsoft.com/office/powerpoint/2010/main" val="38127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033"/>
                                        </p:tgtEl>
                                        <p:attrNameLst>
                                          <p:attrName>r</p:attrName>
                                        </p:attrNameLst>
                                      </p:cBhvr>
                                    </p:animRot>
                                    <p:animRot by="-240000">
                                      <p:cBhvr>
                                        <p:cTn id="7" dur="400" fill="hold">
                                          <p:stCondLst>
                                            <p:cond delay="400"/>
                                          </p:stCondLst>
                                        </p:cTn>
                                        <p:tgtEl>
                                          <p:spTgt spid="1033"/>
                                        </p:tgtEl>
                                        <p:attrNameLst>
                                          <p:attrName>r</p:attrName>
                                        </p:attrNameLst>
                                      </p:cBhvr>
                                    </p:animRot>
                                    <p:animRot by="240000">
                                      <p:cBhvr>
                                        <p:cTn id="8" dur="400" fill="hold">
                                          <p:stCondLst>
                                            <p:cond delay="800"/>
                                          </p:stCondLst>
                                        </p:cTn>
                                        <p:tgtEl>
                                          <p:spTgt spid="1033"/>
                                        </p:tgtEl>
                                        <p:attrNameLst>
                                          <p:attrName>r</p:attrName>
                                        </p:attrNameLst>
                                      </p:cBhvr>
                                    </p:animRot>
                                    <p:animRot by="-240000">
                                      <p:cBhvr>
                                        <p:cTn id="9" dur="400" fill="hold">
                                          <p:stCondLst>
                                            <p:cond delay="1200"/>
                                          </p:stCondLst>
                                        </p:cTn>
                                        <p:tgtEl>
                                          <p:spTgt spid="1033"/>
                                        </p:tgtEl>
                                        <p:attrNameLst>
                                          <p:attrName>r</p:attrName>
                                        </p:attrNameLst>
                                      </p:cBhvr>
                                    </p:animRot>
                                    <p:animRot by="120000">
                                      <p:cBhvr>
                                        <p:cTn id="10" dur="400" fill="hold">
                                          <p:stCondLst>
                                            <p:cond delay="1600"/>
                                          </p:stCondLst>
                                        </p:cTn>
                                        <p:tgtEl>
                                          <p:spTgt spid="103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2"/>
                                        </p:tgtEl>
                                        <p:attrNameLst>
                                          <p:attrName>r</p:attrName>
                                        </p:attrNameLst>
                                      </p:cBhvr>
                                    </p:animRot>
                                    <p:animRot by="-240000">
                                      <p:cBhvr>
                                        <p:cTn id="13" dur="400" fill="hold">
                                          <p:stCondLst>
                                            <p:cond delay="400"/>
                                          </p:stCondLst>
                                        </p:cTn>
                                        <p:tgtEl>
                                          <p:spTgt spid="1032"/>
                                        </p:tgtEl>
                                        <p:attrNameLst>
                                          <p:attrName>r</p:attrName>
                                        </p:attrNameLst>
                                      </p:cBhvr>
                                    </p:animRot>
                                    <p:animRot by="240000">
                                      <p:cBhvr>
                                        <p:cTn id="14" dur="400" fill="hold">
                                          <p:stCondLst>
                                            <p:cond delay="800"/>
                                          </p:stCondLst>
                                        </p:cTn>
                                        <p:tgtEl>
                                          <p:spTgt spid="1032"/>
                                        </p:tgtEl>
                                        <p:attrNameLst>
                                          <p:attrName>r</p:attrName>
                                        </p:attrNameLst>
                                      </p:cBhvr>
                                    </p:animRot>
                                    <p:animRot by="-240000">
                                      <p:cBhvr>
                                        <p:cTn id="15" dur="400" fill="hold">
                                          <p:stCondLst>
                                            <p:cond delay="1200"/>
                                          </p:stCondLst>
                                        </p:cTn>
                                        <p:tgtEl>
                                          <p:spTgt spid="1032"/>
                                        </p:tgtEl>
                                        <p:attrNameLst>
                                          <p:attrName>r</p:attrName>
                                        </p:attrNameLst>
                                      </p:cBhvr>
                                    </p:animRot>
                                    <p:animRot by="120000">
                                      <p:cBhvr>
                                        <p:cTn id="16" dur="400" fill="hold">
                                          <p:stCondLst>
                                            <p:cond delay="1600"/>
                                          </p:stCondLst>
                                        </p:cTn>
                                        <p:tgtEl>
                                          <p:spTgt spid="10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1031"/>
                                        </p:tgtEl>
                                        <p:attrNameLst>
                                          <p:attrName>r</p:attrName>
                                        </p:attrNameLst>
                                      </p:cBhvr>
                                    </p:animRot>
                                    <p:animRot by="-240000">
                                      <p:cBhvr>
                                        <p:cTn id="19" dur="400" fill="hold">
                                          <p:stCondLst>
                                            <p:cond delay="400"/>
                                          </p:stCondLst>
                                        </p:cTn>
                                        <p:tgtEl>
                                          <p:spTgt spid="1031"/>
                                        </p:tgtEl>
                                        <p:attrNameLst>
                                          <p:attrName>r</p:attrName>
                                        </p:attrNameLst>
                                      </p:cBhvr>
                                    </p:animRot>
                                    <p:animRot by="240000">
                                      <p:cBhvr>
                                        <p:cTn id="20" dur="400" fill="hold">
                                          <p:stCondLst>
                                            <p:cond delay="800"/>
                                          </p:stCondLst>
                                        </p:cTn>
                                        <p:tgtEl>
                                          <p:spTgt spid="1031"/>
                                        </p:tgtEl>
                                        <p:attrNameLst>
                                          <p:attrName>r</p:attrName>
                                        </p:attrNameLst>
                                      </p:cBhvr>
                                    </p:animRot>
                                    <p:animRot by="-240000">
                                      <p:cBhvr>
                                        <p:cTn id="21" dur="400" fill="hold">
                                          <p:stCondLst>
                                            <p:cond delay="1200"/>
                                          </p:stCondLst>
                                        </p:cTn>
                                        <p:tgtEl>
                                          <p:spTgt spid="1031"/>
                                        </p:tgtEl>
                                        <p:attrNameLst>
                                          <p:attrName>r</p:attrName>
                                        </p:attrNameLst>
                                      </p:cBhvr>
                                    </p:animRot>
                                    <p:animRot by="120000">
                                      <p:cBhvr>
                                        <p:cTn id="22" dur="400" fill="hold">
                                          <p:stCondLst>
                                            <p:cond delay="1600"/>
                                          </p:stCondLst>
                                        </p:cTn>
                                        <p:tgtEl>
                                          <p:spTgt spid="103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1030"/>
                                        </p:tgtEl>
                                        <p:attrNameLst>
                                          <p:attrName>r</p:attrName>
                                        </p:attrNameLst>
                                      </p:cBhvr>
                                    </p:animRot>
                                    <p:animRot by="-240000">
                                      <p:cBhvr>
                                        <p:cTn id="25" dur="400" fill="hold">
                                          <p:stCondLst>
                                            <p:cond delay="400"/>
                                          </p:stCondLst>
                                        </p:cTn>
                                        <p:tgtEl>
                                          <p:spTgt spid="1030"/>
                                        </p:tgtEl>
                                        <p:attrNameLst>
                                          <p:attrName>r</p:attrName>
                                        </p:attrNameLst>
                                      </p:cBhvr>
                                    </p:animRot>
                                    <p:animRot by="240000">
                                      <p:cBhvr>
                                        <p:cTn id="26" dur="400" fill="hold">
                                          <p:stCondLst>
                                            <p:cond delay="800"/>
                                          </p:stCondLst>
                                        </p:cTn>
                                        <p:tgtEl>
                                          <p:spTgt spid="1030"/>
                                        </p:tgtEl>
                                        <p:attrNameLst>
                                          <p:attrName>r</p:attrName>
                                        </p:attrNameLst>
                                      </p:cBhvr>
                                    </p:animRot>
                                    <p:animRot by="-240000">
                                      <p:cBhvr>
                                        <p:cTn id="27" dur="400" fill="hold">
                                          <p:stCondLst>
                                            <p:cond delay="1200"/>
                                          </p:stCondLst>
                                        </p:cTn>
                                        <p:tgtEl>
                                          <p:spTgt spid="1030"/>
                                        </p:tgtEl>
                                        <p:attrNameLst>
                                          <p:attrName>r</p:attrName>
                                        </p:attrNameLst>
                                      </p:cBhvr>
                                    </p:animRot>
                                    <p:animRot by="120000">
                                      <p:cBhvr>
                                        <p:cTn id="28" dur="400" fill="hold">
                                          <p:stCondLst>
                                            <p:cond delay="1600"/>
                                          </p:stCondLst>
                                        </p:cTn>
                                        <p:tgtEl>
                                          <p:spTgt spid="103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 fill="hold">
                                          <p:stCondLst>
                                            <p:cond delay="0"/>
                                          </p:stCondLst>
                                        </p:cTn>
                                        <p:tgtEl>
                                          <p:spTgt spid="3"/>
                                        </p:tgtEl>
                                        <p:attrNameLst>
                                          <p:attrName>r</p:attrName>
                                        </p:attrNameLst>
                                      </p:cBhvr>
                                    </p:animRot>
                                    <p:animRot by="-240000">
                                      <p:cBhvr>
                                        <p:cTn id="31" dur="400" fill="hold">
                                          <p:stCondLst>
                                            <p:cond delay="400"/>
                                          </p:stCondLst>
                                        </p:cTn>
                                        <p:tgtEl>
                                          <p:spTgt spid="3"/>
                                        </p:tgtEl>
                                        <p:attrNameLst>
                                          <p:attrName>r</p:attrName>
                                        </p:attrNameLst>
                                      </p:cBhvr>
                                    </p:animRot>
                                    <p:animRot by="240000">
                                      <p:cBhvr>
                                        <p:cTn id="32" dur="400" fill="hold">
                                          <p:stCondLst>
                                            <p:cond delay="800"/>
                                          </p:stCondLst>
                                        </p:cTn>
                                        <p:tgtEl>
                                          <p:spTgt spid="3"/>
                                        </p:tgtEl>
                                        <p:attrNameLst>
                                          <p:attrName>r</p:attrName>
                                        </p:attrNameLst>
                                      </p:cBhvr>
                                    </p:animRot>
                                    <p:animRot by="-240000">
                                      <p:cBhvr>
                                        <p:cTn id="33" dur="400" fill="hold">
                                          <p:stCondLst>
                                            <p:cond delay="1200"/>
                                          </p:stCondLst>
                                        </p:cTn>
                                        <p:tgtEl>
                                          <p:spTgt spid="3"/>
                                        </p:tgtEl>
                                        <p:attrNameLst>
                                          <p:attrName>r</p:attrName>
                                        </p:attrNameLst>
                                      </p:cBhvr>
                                    </p:animRot>
                                    <p:animRot by="120000">
                                      <p:cBhvr>
                                        <p:cTn id="34" dur="400" fill="hold">
                                          <p:stCondLst>
                                            <p:cond delay="1600"/>
                                          </p:stCondLst>
                                        </p:cTn>
                                        <p:tgtEl>
                                          <p:spTgt spid="3"/>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 fill="hold">
                                          <p:stCondLst>
                                            <p:cond delay="0"/>
                                          </p:stCondLst>
                                        </p:cTn>
                                        <p:tgtEl>
                                          <p:spTgt spid="2"/>
                                        </p:tgtEl>
                                        <p:attrNameLst>
                                          <p:attrName>r</p:attrName>
                                        </p:attrNameLst>
                                      </p:cBhvr>
                                    </p:animRot>
                                    <p:animRot by="-240000">
                                      <p:cBhvr>
                                        <p:cTn id="37" dur="400" fill="hold">
                                          <p:stCondLst>
                                            <p:cond delay="400"/>
                                          </p:stCondLst>
                                        </p:cTn>
                                        <p:tgtEl>
                                          <p:spTgt spid="2"/>
                                        </p:tgtEl>
                                        <p:attrNameLst>
                                          <p:attrName>r</p:attrName>
                                        </p:attrNameLst>
                                      </p:cBhvr>
                                    </p:animRot>
                                    <p:animRot by="240000">
                                      <p:cBhvr>
                                        <p:cTn id="38" dur="400" fill="hold">
                                          <p:stCondLst>
                                            <p:cond delay="800"/>
                                          </p:stCondLst>
                                        </p:cTn>
                                        <p:tgtEl>
                                          <p:spTgt spid="2"/>
                                        </p:tgtEl>
                                        <p:attrNameLst>
                                          <p:attrName>r</p:attrName>
                                        </p:attrNameLst>
                                      </p:cBhvr>
                                    </p:animRot>
                                    <p:animRot by="-240000">
                                      <p:cBhvr>
                                        <p:cTn id="39" dur="400" fill="hold">
                                          <p:stCondLst>
                                            <p:cond delay="1200"/>
                                          </p:stCondLst>
                                        </p:cTn>
                                        <p:tgtEl>
                                          <p:spTgt spid="2"/>
                                        </p:tgtEl>
                                        <p:attrNameLst>
                                          <p:attrName>r</p:attrName>
                                        </p:attrNameLst>
                                      </p:cBhvr>
                                    </p:animRot>
                                    <p:animRot by="120000">
                                      <p:cBhvr>
                                        <p:cTn id="40" dur="400" fill="hold">
                                          <p:stCondLst>
                                            <p:cond delay="1600"/>
                                          </p:stCondLst>
                                        </p:cTn>
                                        <p:tgtEl>
                                          <p:spTgt spid="2"/>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200" fill="hold">
                                          <p:stCondLst>
                                            <p:cond delay="0"/>
                                          </p:stCondLst>
                                        </p:cTn>
                                        <p:tgtEl>
                                          <p:spTgt spid="4"/>
                                        </p:tgtEl>
                                        <p:attrNameLst>
                                          <p:attrName>r</p:attrName>
                                        </p:attrNameLst>
                                      </p:cBhvr>
                                    </p:animRot>
                                    <p:animRot by="-240000">
                                      <p:cBhvr>
                                        <p:cTn id="43" dur="400" fill="hold">
                                          <p:stCondLst>
                                            <p:cond delay="400"/>
                                          </p:stCondLst>
                                        </p:cTn>
                                        <p:tgtEl>
                                          <p:spTgt spid="4"/>
                                        </p:tgtEl>
                                        <p:attrNameLst>
                                          <p:attrName>r</p:attrName>
                                        </p:attrNameLst>
                                      </p:cBhvr>
                                    </p:animRot>
                                    <p:animRot by="240000">
                                      <p:cBhvr>
                                        <p:cTn id="44" dur="400" fill="hold">
                                          <p:stCondLst>
                                            <p:cond delay="800"/>
                                          </p:stCondLst>
                                        </p:cTn>
                                        <p:tgtEl>
                                          <p:spTgt spid="4"/>
                                        </p:tgtEl>
                                        <p:attrNameLst>
                                          <p:attrName>r</p:attrName>
                                        </p:attrNameLst>
                                      </p:cBhvr>
                                    </p:animRot>
                                    <p:animRot by="-240000">
                                      <p:cBhvr>
                                        <p:cTn id="45" dur="400" fill="hold">
                                          <p:stCondLst>
                                            <p:cond delay="1200"/>
                                          </p:stCondLst>
                                        </p:cTn>
                                        <p:tgtEl>
                                          <p:spTgt spid="4"/>
                                        </p:tgtEl>
                                        <p:attrNameLst>
                                          <p:attrName>r</p:attrName>
                                        </p:attrNameLst>
                                      </p:cBhvr>
                                    </p:animRot>
                                    <p:animRot by="120000">
                                      <p:cBhvr>
                                        <p:cTn id="46" dur="400" fill="hold">
                                          <p:stCondLst>
                                            <p:cond delay="1600"/>
                                          </p:stCondLst>
                                        </p:cTn>
                                        <p:tgtEl>
                                          <p:spTgt spid="4"/>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200" fill="hold">
                                          <p:stCondLst>
                                            <p:cond delay="0"/>
                                          </p:stCondLst>
                                        </p:cTn>
                                        <p:tgtEl>
                                          <p:spTgt spid="5"/>
                                        </p:tgtEl>
                                        <p:attrNameLst>
                                          <p:attrName>r</p:attrName>
                                        </p:attrNameLst>
                                      </p:cBhvr>
                                    </p:animRot>
                                    <p:animRot by="-240000">
                                      <p:cBhvr>
                                        <p:cTn id="49" dur="400" fill="hold">
                                          <p:stCondLst>
                                            <p:cond delay="400"/>
                                          </p:stCondLst>
                                        </p:cTn>
                                        <p:tgtEl>
                                          <p:spTgt spid="5"/>
                                        </p:tgtEl>
                                        <p:attrNameLst>
                                          <p:attrName>r</p:attrName>
                                        </p:attrNameLst>
                                      </p:cBhvr>
                                    </p:animRot>
                                    <p:animRot by="240000">
                                      <p:cBhvr>
                                        <p:cTn id="50" dur="400" fill="hold">
                                          <p:stCondLst>
                                            <p:cond delay="800"/>
                                          </p:stCondLst>
                                        </p:cTn>
                                        <p:tgtEl>
                                          <p:spTgt spid="5"/>
                                        </p:tgtEl>
                                        <p:attrNameLst>
                                          <p:attrName>r</p:attrName>
                                        </p:attrNameLst>
                                      </p:cBhvr>
                                    </p:animRot>
                                    <p:animRot by="-240000">
                                      <p:cBhvr>
                                        <p:cTn id="51" dur="400" fill="hold">
                                          <p:stCondLst>
                                            <p:cond delay="1200"/>
                                          </p:stCondLst>
                                        </p:cTn>
                                        <p:tgtEl>
                                          <p:spTgt spid="5"/>
                                        </p:tgtEl>
                                        <p:attrNameLst>
                                          <p:attrName>r</p:attrName>
                                        </p:attrNameLst>
                                      </p:cBhvr>
                                    </p:animRot>
                                    <p:animRot by="120000">
                                      <p:cBhvr>
                                        <p:cTn id="52" dur="400" fill="hold">
                                          <p:stCondLst>
                                            <p:cond delay="1600"/>
                                          </p:stCondLst>
                                        </p:cTn>
                                        <p:tgtEl>
                                          <p:spTgt spid="5"/>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200" fill="hold">
                                          <p:stCondLst>
                                            <p:cond delay="0"/>
                                          </p:stCondLst>
                                        </p:cTn>
                                        <p:tgtEl>
                                          <p:spTgt spid="11"/>
                                        </p:tgtEl>
                                        <p:attrNameLst>
                                          <p:attrName>r</p:attrName>
                                        </p:attrNameLst>
                                      </p:cBhvr>
                                    </p:animRot>
                                    <p:animRot by="-240000">
                                      <p:cBhvr>
                                        <p:cTn id="55" dur="400" fill="hold">
                                          <p:stCondLst>
                                            <p:cond delay="400"/>
                                          </p:stCondLst>
                                        </p:cTn>
                                        <p:tgtEl>
                                          <p:spTgt spid="11"/>
                                        </p:tgtEl>
                                        <p:attrNameLst>
                                          <p:attrName>r</p:attrName>
                                        </p:attrNameLst>
                                      </p:cBhvr>
                                    </p:animRot>
                                    <p:animRot by="240000">
                                      <p:cBhvr>
                                        <p:cTn id="56" dur="400" fill="hold">
                                          <p:stCondLst>
                                            <p:cond delay="800"/>
                                          </p:stCondLst>
                                        </p:cTn>
                                        <p:tgtEl>
                                          <p:spTgt spid="11"/>
                                        </p:tgtEl>
                                        <p:attrNameLst>
                                          <p:attrName>r</p:attrName>
                                        </p:attrNameLst>
                                      </p:cBhvr>
                                    </p:animRot>
                                    <p:animRot by="-240000">
                                      <p:cBhvr>
                                        <p:cTn id="57" dur="400" fill="hold">
                                          <p:stCondLst>
                                            <p:cond delay="1200"/>
                                          </p:stCondLst>
                                        </p:cTn>
                                        <p:tgtEl>
                                          <p:spTgt spid="11"/>
                                        </p:tgtEl>
                                        <p:attrNameLst>
                                          <p:attrName>r</p:attrName>
                                        </p:attrNameLst>
                                      </p:cBhvr>
                                    </p:animRot>
                                    <p:animRot by="120000">
                                      <p:cBhvr>
                                        <p:cTn id="58" dur="400" fill="hold">
                                          <p:stCondLst>
                                            <p:cond delay="1600"/>
                                          </p:stCondLst>
                                        </p:cTn>
                                        <p:tgtEl>
                                          <p:spTgt spid="11"/>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200" fill="hold">
                                          <p:stCondLst>
                                            <p:cond delay="0"/>
                                          </p:stCondLst>
                                        </p:cTn>
                                        <p:tgtEl>
                                          <p:spTgt spid="8"/>
                                        </p:tgtEl>
                                        <p:attrNameLst>
                                          <p:attrName>r</p:attrName>
                                        </p:attrNameLst>
                                      </p:cBhvr>
                                    </p:animRot>
                                    <p:animRot by="-240000">
                                      <p:cBhvr>
                                        <p:cTn id="61" dur="400" fill="hold">
                                          <p:stCondLst>
                                            <p:cond delay="400"/>
                                          </p:stCondLst>
                                        </p:cTn>
                                        <p:tgtEl>
                                          <p:spTgt spid="8"/>
                                        </p:tgtEl>
                                        <p:attrNameLst>
                                          <p:attrName>r</p:attrName>
                                        </p:attrNameLst>
                                      </p:cBhvr>
                                    </p:animRot>
                                    <p:animRot by="240000">
                                      <p:cBhvr>
                                        <p:cTn id="62" dur="400" fill="hold">
                                          <p:stCondLst>
                                            <p:cond delay="800"/>
                                          </p:stCondLst>
                                        </p:cTn>
                                        <p:tgtEl>
                                          <p:spTgt spid="8"/>
                                        </p:tgtEl>
                                        <p:attrNameLst>
                                          <p:attrName>r</p:attrName>
                                        </p:attrNameLst>
                                      </p:cBhvr>
                                    </p:animRot>
                                    <p:animRot by="-240000">
                                      <p:cBhvr>
                                        <p:cTn id="63" dur="400" fill="hold">
                                          <p:stCondLst>
                                            <p:cond delay="1200"/>
                                          </p:stCondLst>
                                        </p:cTn>
                                        <p:tgtEl>
                                          <p:spTgt spid="8"/>
                                        </p:tgtEl>
                                        <p:attrNameLst>
                                          <p:attrName>r</p:attrName>
                                        </p:attrNameLst>
                                      </p:cBhvr>
                                    </p:animRot>
                                    <p:animRot by="120000">
                                      <p:cBhvr>
                                        <p:cTn id="64" dur="400" fill="hold">
                                          <p:stCondLst>
                                            <p:cond delay="1600"/>
                                          </p:stCondLst>
                                        </p:cTn>
                                        <p:tgtEl>
                                          <p:spTgt spid="8"/>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200" fill="hold">
                                          <p:stCondLst>
                                            <p:cond delay="0"/>
                                          </p:stCondLst>
                                        </p:cTn>
                                        <p:tgtEl>
                                          <p:spTgt spid="9"/>
                                        </p:tgtEl>
                                        <p:attrNameLst>
                                          <p:attrName>r</p:attrName>
                                        </p:attrNameLst>
                                      </p:cBhvr>
                                    </p:animRot>
                                    <p:animRot by="-240000">
                                      <p:cBhvr>
                                        <p:cTn id="67" dur="400" fill="hold">
                                          <p:stCondLst>
                                            <p:cond delay="400"/>
                                          </p:stCondLst>
                                        </p:cTn>
                                        <p:tgtEl>
                                          <p:spTgt spid="9"/>
                                        </p:tgtEl>
                                        <p:attrNameLst>
                                          <p:attrName>r</p:attrName>
                                        </p:attrNameLst>
                                      </p:cBhvr>
                                    </p:animRot>
                                    <p:animRot by="240000">
                                      <p:cBhvr>
                                        <p:cTn id="68" dur="400" fill="hold">
                                          <p:stCondLst>
                                            <p:cond delay="800"/>
                                          </p:stCondLst>
                                        </p:cTn>
                                        <p:tgtEl>
                                          <p:spTgt spid="9"/>
                                        </p:tgtEl>
                                        <p:attrNameLst>
                                          <p:attrName>r</p:attrName>
                                        </p:attrNameLst>
                                      </p:cBhvr>
                                    </p:animRot>
                                    <p:animRot by="-240000">
                                      <p:cBhvr>
                                        <p:cTn id="69" dur="400" fill="hold">
                                          <p:stCondLst>
                                            <p:cond delay="1200"/>
                                          </p:stCondLst>
                                        </p:cTn>
                                        <p:tgtEl>
                                          <p:spTgt spid="9"/>
                                        </p:tgtEl>
                                        <p:attrNameLst>
                                          <p:attrName>r</p:attrName>
                                        </p:attrNameLst>
                                      </p:cBhvr>
                                    </p:animRot>
                                    <p:animRot by="120000">
                                      <p:cBhvr>
                                        <p:cTn id="70" dur="400" fill="hold">
                                          <p:stCondLst>
                                            <p:cond delay="1600"/>
                                          </p:stCondLst>
                                        </p:cTn>
                                        <p:tgtEl>
                                          <p:spTgt spid="9"/>
                                        </p:tgtEl>
                                        <p:attrNameLst>
                                          <p:attrName>r</p:attrName>
                                        </p:attrNameLst>
                                      </p:cBhvr>
                                    </p:animRot>
                                  </p:childTnLst>
                                </p:cTn>
                              </p:par>
                              <p:par>
                                <p:cTn id="71" presetID="32" presetClass="emph" presetSubtype="0" repeatCount="indefinite" fill="hold" nodeType="withEffect">
                                  <p:stCondLst>
                                    <p:cond delay="0"/>
                                  </p:stCondLst>
                                  <p:childTnLst>
                                    <p:animRot by="120000">
                                      <p:cBhvr>
                                        <p:cTn id="72" dur="200" fill="hold">
                                          <p:stCondLst>
                                            <p:cond delay="0"/>
                                          </p:stCondLst>
                                        </p:cTn>
                                        <p:tgtEl>
                                          <p:spTgt spid="10"/>
                                        </p:tgtEl>
                                        <p:attrNameLst>
                                          <p:attrName>r</p:attrName>
                                        </p:attrNameLst>
                                      </p:cBhvr>
                                    </p:animRot>
                                    <p:animRot by="-240000">
                                      <p:cBhvr>
                                        <p:cTn id="73" dur="400" fill="hold">
                                          <p:stCondLst>
                                            <p:cond delay="400"/>
                                          </p:stCondLst>
                                        </p:cTn>
                                        <p:tgtEl>
                                          <p:spTgt spid="10"/>
                                        </p:tgtEl>
                                        <p:attrNameLst>
                                          <p:attrName>r</p:attrName>
                                        </p:attrNameLst>
                                      </p:cBhvr>
                                    </p:animRot>
                                    <p:animRot by="240000">
                                      <p:cBhvr>
                                        <p:cTn id="74" dur="400" fill="hold">
                                          <p:stCondLst>
                                            <p:cond delay="800"/>
                                          </p:stCondLst>
                                        </p:cTn>
                                        <p:tgtEl>
                                          <p:spTgt spid="10"/>
                                        </p:tgtEl>
                                        <p:attrNameLst>
                                          <p:attrName>r</p:attrName>
                                        </p:attrNameLst>
                                      </p:cBhvr>
                                    </p:animRot>
                                    <p:animRot by="-240000">
                                      <p:cBhvr>
                                        <p:cTn id="75" dur="400" fill="hold">
                                          <p:stCondLst>
                                            <p:cond delay="1200"/>
                                          </p:stCondLst>
                                        </p:cTn>
                                        <p:tgtEl>
                                          <p:spTgt spid="10"/>
                                        </p:tgtEl>
                                        <p:attrNameLst>
                                          <p:attrName>r</p:attrName>
                                        </p:attrNameLst>
                                      </p:cBhvr>
                                    </p:animRot>
                                    <p:animRot by="120000">
                                      <p:cBhvr>
                                        <p:cTn id="76" dur="400" fill="hold">
                                          <p:stCondLst>
                                            <p:cond delay="1600"/>
                                          </p:stCondLst>
                                        </p:cTn>
                                        <p:tgtEl>
                                          <p:spTgt spid="10"/>
                                        </p:tgtEl>
                                        <p:attrNameLst>
                                          <p:attrName>r</p:attrName>
                                        </p:attrNameLst>
                                      </p:cBhvr>
                                    </p:animRot>
                                  </p:childTnLst>
                                </p:cTn>
                              </p:par>
                              <p:par>
                                <p:cTn id="77" presetID="32" presetClass="emph" presetSubtype="0" repeatCount="indefinite" fill="hold" nodeType="withEffect">
                                  <p:stCondLst>
                                    <p:cond delay="0"/>
                                  </p:stCondLst>
                                  <p:childTnLst>
                                    <p:animRot by="120000">
                                      <p:cBhvr>
                                        <p:cTn id="78" dur="300" fill="hold">
                                          <p:stCondLst>
                                            <p:cond delay="0"/>
                                          </p:stCondLst>
                                        </p:cTn>
                                        <p:tgtEl>
                                          <p:spTgt spid="26"/>
                                        </p:tgtEl>
                                        <p:attrNameLst>
                                          <p:attrName>r</p:attrName>
                                        </p:attrNameLst>
                                      </p:cBhvr>
                                    </p:animRot>
                                    <p:animRot by="-240000">
                                      <p:cBhvr>
                                        <p:cTn id="79" dur="600" fill="hold">
                                          <p:stCondLst>
                                            <p:cond delay="600"/>
                                          </p:stCondLst>
                                        </p:cTn>
                                        <p:tgtEl>
                                          <p:spTgt spid="26"/>
                                        </p:tgtEl>
                                        <p:attrNameLst>
                                          <p:attrName>r</p:attrName>
                                        </p:attrNameLst>
                                      </p:cBhvr>
                                    </p:animRot>
                                    <p:animRot by="240000">
                                      <p:cBhvr>
                                        <p:cTn id="80" dur="600" fill="hold">
                                          <p:stCondLst>
                                            <p:cond delay="1200"/>
                                          </p:stCondLst>
                                        </p:cTn>
                                        <p:tgtEl>
                                          <p:spTgt spid="26"/>
                                        </p:tgtEl>
                                        <p:attrNameLst>
                                          <p:attrName>r</p:attrName>
                                        </p:attrNameLst>
                                      </p:cBhvr>
                                    </p:animRot>
                                    <p:animRot by="-240000">
                                      <p:cBhvr>
                                        <p:cTn id="81" dur="600" fill="hold">
                                          <p:stCondLst>
                                            <p:cond delay="1800"/>
                                          </p:stCondLst>
                                        </p:cTn>
                                        <p:tgtEl>
                                          <p:spTgt spid="26"/>
                                        </p:tgtEl>
                                        <p:attrNameLst>
                                          <p:attrName>r</p:attrName>
                                        </p:attrNameLst>
                                      </p:cBhvr>
                                    </p:animRot>
                                    <p:animRot by="120000">
                                      <p:cBhvr>
                                        <p:cTn id="82" dur="600" fill="hold">
                                          <p:stCondLst>
                                            <p:cond delay="2400"/>
                                          </p:stCondLst>
                                        </p:cTn>
                                        <p:tgtEl>
                                          <p:spTgt spid="26"/>
                                        </p:tgtEl>
                                        <p:attrNameLst>
                                          <p:attrName>r</p:attrName>
                                        </p:attrNameLst>
                                      </p:cBhvr>
                                    </p:animRot>
                                  </p:childTnLst>
                                </p:cTn>
                              </p:par>
                              <p:par>
                                <p:cTn id="83" presetID="32" presetClass="emph" presetSubtype="0" repeatCount="indefinite" fill="hold" nodeType="withEffect">
                                  <p:stCondLst>
                                    <p:cond delay="0"/>
                                  </p:stCondLst>
                                  <p:childTnLst>
                                    <p:animRot by="120000">
                                      <p:cBhvr>
                                        <p:cTn id="84" dur="300" fill="hold">
                                          <p:stCondLst>
                                            <p:cond delay="0"/>
                                          </p:stCondLst>
                                        </p:cTn>
                                        <p:tgtEl>
                                          <p:spTgt spid="27"/>
                                        </p:tgtEl>
                                        <p:attrNameLst>
                                          <p:attrName>r</p:attrName>
                                        </p:attrNameLst>
                                      </p:cBhvr>
                                    </p:animRot>
                                    <p:animRot by="-240000">
                                      <p:cBhvr>
                                        <p:cTn id="85" dur="600" fill="hold">
                                          <p:stCondLst>
                                            <p:cond delay="600"/>
                                          </p:stCondLst>
                                        </p:cTn>
                                        <p:tgtEl>
                                          <p:spTgt spid="27"/>
                                        </p:tgtEl>
                                        <p:attrNameLst>
                                          <p:attrName>r</p:attrName>
                                        </p:attrNameLst>
                                      </p:cBhvr>
                                    </p:animRot>
                                    <p:animRot by="240000">
                                      <p:cBhvr>
                                        <p:cTn id="86" dur="600" fill="hold">
                                          <p:stCondLst>
                                            <p:cond delay="1200"/>
                                          </p:stCondLst>
                                        </p:cTn>
                                        <p:tgtEl>
                                          <p:spTgt spid="27"/>
                                        </p:tgtEl>
                                        <p:attrNameLst>
                                          <p:attrName>r</p:attrName>
                                        </p:attrNameLst>
                                      </p:cBhvr>
                                    </p:animRot>
                                    <p:animRot by="-240000">
                                      <p:cBhvr>
                                        <p:cTn id="87" dur="600" fill="hold">
                                          <p:stCondLst>
                                            <p:cond delay="1800"/>
                                          </p:stCondLst>
                                        </p:cTn>
                                        <p:tgtEl>
                                          <p:spTgt spid="27"/>
                                        </p:tgtEl>
                                        <p:attrNameLst>
                                          <p:attrName>r</p:attrName>
                                        </p:attrNameLst>
                                      </p:cBhvr>
                                    </p:animRot>
                                    <p:animRot by="120000">
                                      <p:cBhvr>
                                        <p:cTn id="88" dur="600" fill="hold">
                                          <p:stCondLst>
                                            <p:cond delay="2400"/>
                                          </p:stCondLst>
                                        </p:cTn>
                                        <p:tgtEl>
                                          <p:spTgt spid="27"/>
                                        </p:tgtEl>
                                        <p:attrNameLst>
                                          <p:attrName>r</p:attrName>
                                        </p:attrNameLst>
                                      </p:cBhvr>
                                    </p:animRot>
                                  </p:childTnLst>
                                </p:cTn>
                              </p:par>
                              <p:par>
                                <p:cTn id="89" presetID="32" presetClass="emph" presetSubtype="0" repeatCount="indefinite" fill="hold" nodeType="withEffect">
                                  <p:stCondLst>
                                    <p:cond delay="0"/>
                                  </p:stCondLst>
                                  <p:childTnLst>
                                    <p:animRot by="120000">
                                      <p:cBhvr>
                                        <p:cTn id="90" dur="300" fill="hold">
                                          <p:stCondLst>
                                            <p:cond delay="0"/>
                                          </p:stCondLst>
                                        </p:cTn>
                                        <p:tgtEl>
                                          <p:spTgt spid="28"/>
                                        </p:tgtEl>
                                        <p:attrNameLst>
                                          <p:attrName>r</p:attrName>
                                        </p:attrNameLst>
                                      </p:cBhvr>
                                    </p:animRot>
                                    <p:animRot by="-240000">
                                      <p:cBhvr>
                                        <p:cTn id="91" dur="600" fill="hold">
                                          <p:stCondLst>
                                            <p:cond delay="600"/>
                                          </p:stCondLst>
                                        </p:cTn>
                                        <p:tgtEl>
                                          <p:spTgt spid="28"/>
                                        </p:tgtEl>
                                        <p:attrNameLst>
                                          <p:attrName>r</p:attrName>
                                        </p:attrNameLst>
                                      </p:cBhvr>
                                    </p:animRot>
                                    <p:animRot by="240000">
                                      <p:cBhvr>
                                        <p:cTn id="92" dur="600" fill="hold">
                                          <p:stCondLst>
                                            <p:cond delay="1200"/>
                                          </p:stCondLst>
                                        </p:cTn>
                                        <p:tgtEl>
                                          <p:spTgt spid="28"/>
                                        </p:tgtEl>
                                        <p:attrNameLst>
                                          <p:attrName>r</p:attrName>
                                        </p:attrNameLst>
                                      </p:cBhvr>
                                    </p:animRot>
                                    <p:animRot by="-240000">
                                      <p:cBhvr>
                                        <p:cTn id="93" dur="600" fill="hold">
                                          <p:stCondLst>
                                            <p:cond delay="1800"/>
                                          </p:stCondLst>
                                        </p:cTn>
                                        <p:tgtEl>
                                          <p:spTgt spid="28"/>
                                        </p:tgtEl>
                                        <p:attrNameLst>
                                          <p:attrName>r</p:attrName>
                                        </p:attrNameLst>
                                      </p:cBhvr>
                                    </p:animRot>
                                    <p:animRot by="120000">
                                      <p:cBhvr>
                                        <p:cTn id="94" dur="600" fill="hold">
                                          <p:stCondLst>
                                            <p:cond delay="24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26"/>
                    </p:tgtEl>
                  </p:cond>
                </p:stCondLst>
                <p:endSync evt="end" delay="0">
                  <p:rtn val="all"/>
                </p:endSync>
                <p:childTnLst>
                  <p:par>
                    <p:cTn id="96" fill="hold">
                      <p:stCondLst>
                        <p:cond delay="0"/>
                      </p:stCondLst>
                      <p:childTnLst>
                        <p:par>
                          <p:cTn id="97" fill="hold">
                            <p:stCondLst>
                              <p:cond delay="0"/>
                            </p:stCondLst>
                            <p:childTnLst>
                              <p:par>
                                <p:cTn id="98" presetID="63" presetClass="path" presetSubtype="0" accel="50000" decel="50000" fill="hold" nodeType="clickEffect">
                                  <p:stCondLst>
                                    <p:cond delay="0"/>
                                  </p:stCondLst>
                                  <p:childTnLst>
                                    <p:animMotion origin="layout" path="M 8.33333E-7 4.68393E-6 L 0.18802 -0.00062 " pathEditMode="relative" rAng="0" ptsTypes="AA">
                                      <p:cBhvr>
                                        <p:cTn id="99" dur="2000" fill="hold"/>
                                        <p:tgtEl>
                                          <p:spTgt spid="26"/>
                                        </p:tgtEl>
                                        <p:attrNameLst>
                                          <p:attrName>ppt_x</p:attrName>
                                          <p:attrName>ppt_y</p:attrName>
                                        </p:attrNameLst>
                                      </p:cBhvr>
                                      <p:rCtr x="9392" y="-31"/>
                                    </p:animMotion>
                                  </p:childTnLst>
                                </p:cTn>
                              </p:par>
                            </p:childTnLst>
                          </p:cTn>
                        </p:par>
                      </p:childTnLst>
                    </p:cTn>
                  </p:par>
                  <p:par>
                    <p:cTn id="100" fill="hold">
                      <p:stCondLst>
                        <p:cond delay="indefinite"/>
                      </p:stCondLst>
                      <p:childTnLst>
                        <p:par>
                          <p:cTn id="101" fill="hold">
                            <p:stCondLst>
                              <p:cond delay="0"/>
                            </p:stCondLst>
                            <p:childTnLst>
                              <p:par>
                                <p:cTn id="102" presetID="63" presetClass="path" presetSubtype="0" accel="50000" decel="50000" fill="hold" nodeType="clickEffect">
                                  <p:stCondLst>
                                    <p:cond delay="0"/>
                                  </p:stCondLst>
                                  <p:childTnLst>
                                    <p:animMotion origin="layout" path="M 0.18802 -0.00062 L 0.33663 0.00031 " pathEditMode="relative" rAng="0" ptsTypes="AA">
                                      <p:cBhvr>
                                        <p:cTn id="103" dur="2000" fill="hold"/>
                                        <p:tgtEl>
                                          <p:spTgt spid="26"/>
                                        </p:tgtEl>
                                        <p:attrNameLst>
                                          <p:attrName>ppt_x</p:attrName>
                                          <p:attrName>ppt_y</p:attrName>
                                        </p:attrNameLst>
                                      </p:cBhvr>
                                      <p:rCtr x="7431" y="31"/>
                                    </p:animMotion>
                                  </p:childTnLst>
                                </p:cTn>
                              </p:par>
                            </p:childTnLst>
                          </p:cTn>
                        </p:par>
                      </p:childTnLst>
                    </p:cTn>
                  </p:par>
                  <p:par>
                    <p:cTn id="104" fill="hold">
                      <p:stCondLst>
                        <p:cond delay="indefinite"/>
                      </p:stCondLst>
                      <p:childTnLst>
                        <p:par>
                          <p:cTn id="105" fill="hold">
                            <p:stCondLst>
                              <p:cond delay="0"/>
                            </p:stCondLst>
                            <p:childTnLst>
                              <p:par>
                                <p:cTn id="106" presetID="63" presetClass="path" presetSubtype="0" accel="50000" decel="50000" fill="hold" nodeType="clickEffect">
                                  <p:stCondLst>
                                    <p:cond delay="0"/>
                                  </p:stCondLst>
                                  <p:childTnLst>
                                    <p:animMotion origin="layout" path="M 0.33663 0.00031 L 0.56163 0.00124 " pathEditMode="relative" rAng="0" ptsTypes="AA">
                                      <p:cBhvr>
                                        <p:cTn id="107" dur="2000" fill="hold"/>
                                        <p:tgtEl>
                                          <p:spTgt spid="26"/>
                                        </p:tgtEl>
                                        <p:attrNameLst>
                                          <p:attrName>ppt_x</p:attrName>
                                          <p:attrName>ppt_y</p:attrName>
                                        </p:attrNameLst>
                                      </p:cBhvr>
                                      <p:rCtr x="11250" y="31"/>
                                    </p:animMotion>
                                  </p:childTnLst>
                                </p:cTn>
                              </p:par>
                            </p:childTnLst>
                          </p:cTn>
                        </p:par>
                      </p:childTnLst>
                    </p:cTn>
                  </p:par>
                  <p:par>
                    <p:cTn id="108" fill="hold">
                      <p:stCondLst>
                        <p:cond delay="indefinite"/>
                      </p:stCondLst>
                      <p:childTnLst>
                        <p:par>
                          <p:cTn id="109" fill="hold">
                            <p:stCondLst>
                              <p:cond delay="0"/>
                            </p:stCondLst>
                            <p:childTnLst>
                              <p:par>
                                <p:cTn id="110" presetID="63" presetClass="path" presetSubtype="0" accel="50000" decel="50000" fill="hold" nodeType="clickEffect">
                                  <p:stCondLst>
                                    <p:cond delay="0"/>
                                  </p:stCondLst>
                                  <p:childTnLst>
                                    <p:animMotion origin="layout" path="M 0.56163 0.00123 L 0.8033 0.00031 " pathEditMode="relative" rAng="0" ptsTypes="AA">
                                      <p:cBhvr>
                                        <p:cTn id="111" dur="2000" fill="hold"/>
                                        <p:tgtEl>
                                          <p:spTgt spid="26"/>
                                        </p:tgtEl>
                                        <p:attrNameLst>
                                          <p:attrName>ppt_x</p:attrName>
                                          <p:attrName>ppt_y</p:attrName>
                                        </p:attrNameLst>
                                      </p:cBhvr>
                                      <p:rCtr x="12083" y="-62"/>
                                    </p:animMotion>
                                  </p:childTnLst>
                                </p:cTn>
                              </p:par>
                            </p:childTnLst>
                          </p:cTn>
                        </p:par>
                        <p:par>
                          <p:cTn id="112" fill="hold">
                            <p:stCondLst>
                              <p:cond delay="2000"/>
                            </p:stCondLst>
                            <p:childTnLst>
                              <p:par>
                                <p:cTn id="113" presetID="1" presetClass="entr" presetSubtype="0"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par>
                                <p:cTn id="119" presetID="1" presetClass="exit" presetSubtype="0" fill="hold" nodeType="withEffect">
                                  <p:stCondLst>
                                    <p:cond delay="1500"/>
                                  </p:stCondLst>
                                  <p:childTnLst>
                                    <p:set>
                                      <p:cBhvr>
                                        <p:cTn id="120" dur="1" fill="hold">
                                          <p:stCondLst>
                                            <p:cond delay="0"/>
                                          </p:stCondLst>
                                        </p:cTn>
                                        <p:tgtEl>
                                          <p:spTgt spid="31"/>
                                        </p:tgtEl>
                                        <p:attrNameLst>
                                          <p:attrName>style.visibility</p:attrName>
                                        </p:attrNameLst>
                                      </p:cBhvr>
                                      <p:to>
                                        <p:strVal val="hidden"/>
                                      </p:to>
                                    </p:set>
                                  </p:childTnLst>
                                </p:cTn>
                              </p:par>
                              <p:par>
                                <p:cTn id="121" presetID="1" presetClass="exit" presetSubtype="0" fill="hold" nodeType="withEffect">
                                  <p:stCondLst>
                                    <p:cond delay="1500"/>
                                  </p:stCondLst>
                                  <p:childTnLst>
                                    <p:set>
                                      <p:cBhvr>
                                        <p:cTn id="122" dur="1" fill="hold">
                                          <p:stCondLst>
                                            <p:cond delay="0"/>
                                          </p:stCondLst>
                                        </p:cTn>
                                        <p:tgtEl>
                                          <p:spTgt spid="32"/>
                                        </p:tgtEl>
                                        <p:attrNameLst>
                                          <p:attrName>style.visibility</p:attrName>
                                        </p:attrNameLst>
                                      </p:cBhvr>
                                      <p:to>
                                        <p:strVal val="hidden"/>
                                      </p:to>
                                    </p:set>
                                  </p:childTnLst>
                                </p:cTn>
                              </p:par>
                              <p:par>
                                <p:cTn id="123" presetID="1" presetClass="exit" presetSubtype="0" fill="hold" grpId="1" nodeType="withEffect">
                                  <p:stCondLst>
                                    <p:cond delay="1500"/>
                                  </p:stCondLst>
                                  <p:childTnLst>
                                    <p:set>
                                      <p:cBhvr>
                                        <p:cTn id="124"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25" restart="whenNotActive" fill="hold" evtFilter="cancelBubble" nodeType="interactiveSeq">
                <p:stCondLst>
                  <p:cond evt="onClick" delay="0">
                    <p:tgtEl>
                      <p:spTgt spid="27"/>
                    </p:tgtEl>
                  </p:cond>
                </p:stCondLst>
                <p:endSync evt="end" delay="0">
                  <p:rtn val="all"/>
                </p:endSync>
                <p:childTnLst>
                  <p:par>
                    <p:cTn id="126" fill="hold">
                      <p:stCondLst>
                        <p:cond delay="0"/>
                      </p:stCondLst>
                      <p:childTnLst>
                        <p:par>
                          <p:cTn id="127" fill="hold">
                            <p:stCondLst>
                              <p:cond delay="0"/>
                            </p:stCondLst>
                            <p:childTnLst>
                              <p:par>
                                <p:cTn id="128" presetID="63" presetClass="path" presetSubtype="0" accel="50000" decel="50000" fill="hold" nodeType="clickEffect">
                                  <p:stCondLst>
                                    <p:cond delay="0"/>
                                  </p:stCondLst>
                                  <p:childTnLst>
                                    <p:animMotion origin="layout" path="M 5.55556E-7 -3.03423E-6 L 0.17743 -3.03423E-6 " pathEditMode="relative" rAng="0" ptsTypes="AA">
                                      <p:cBhvr>
                                        <p:cTn id="129" dur="2000" fill="hold"/>
                                        <p:tgtEl>
                                          <p:spTgt spid="27"/>
                                        </p:tgtEl>
                                        <p:attrNameLst>
                                          <p:attrName>ppt_x</p:attrName>
                                          <p:attrName>ppt_y</p:attrName>
                                        </p:attrNameLst>
                                      </p:cBhvr>
                                      <p:rCtr x="8872" y="0"/>
                                    </p:animMotion>
                                  </p:childTnLst>
                                </p:cTn>
                              </p:par>
                            </p:childTnLst>
                          </p:cTn>
                        </p:par>
                      </p:childTnLst>
                    </p:cTn>
                  </p:par>
                  <p:par>
                    <p:cTn id="130" fill="hold">
                      <p:stCondLst>
                        <p:cond delay="indefinite"/>
                      </p:stCondLst>
                      <p:childTnLst>
                        <p:par>
                          <p:cTn id="131" fill="hold">
                            <p:stCondLst>
                              <p:cond delay="0"/>
                            </p:stCondLst>
                            <p:childTnLst>
                              <p:par>
                                <p:cTn id="132" presetID="63" presetClass="path" presetSubtype="0" accel="50000" decel="50000" fill="hold" nodeType="clickEffect">
                                  <p:stCondLst>
                                    <p:cond delay="0"/>
                                  </p:stCondLst>
                                  <p:childTnLst>
                                    <p:animMotion origin="layout" path="M 0.17743 4.03769E-6 L 0.32483 0.00247 " pathEditMode="relative" rAng="0" ptsTypes="AA">
                                      <p:cBhvr>
                                        <p:cTn id="133" dur="2000" fill="hold"/>
                                        <p:tgtEl>
                                          <p:spTgt spid="27"/>
                                        </p:tgtEl>
                                        <p:attrNameLst>
                                          <p:attrName>ppt_x</p:attrName>
                                          <p:attrName>ppt_y</p:attrName>
                                        </p:attrNameLst>
                                      </p:cBhvr>
                                      <p:rCtr x="7361" y="124"/>
                                    </p:animMotion>
                                  </p:childTnLst>
                                </p:cTn>
                              </p:par>
                            </p:childTnLst>
                          </p:cTn>
                        </p:par>
                      </p:childTnLst>
                    </p:cTn>
                  </p:par>
                  <p:par>
                    <p:cTn id="134" fill="hold">
                      <p:stCondLst>
                        <p:cond delay="indefinite"/>
                      </p:stCondLst>
                      <p:childTnLst>
                        <p:par>
                          <p:cTn id="135" fill="hold">
                            <p:stCondLst>
                              <p:cond delay="0"/>
                            </p:stCondLst>
                            <p:childTnLst>
                              <p:par>
                                <p:cTn id="136" presetID="63" presetClass="path" presetSubtype="0" accel="50000" decel="50000" fill="hold" nodeType="clickEffect">
                                  <p:stCondLst>
                                    <p:cond delay="0"/>
                                  </p:stCondLst>
                                  <p:childTnLst>
                                    <p:animMotion origin="layout" path="M 0.32483 0.00247 L 0.54983 0.00247 " pathEditMode="relative" rAng="0" ptsTypes="AA">
                                      <p:cBhvr>
                                        <p:cTn id="137" dur="2000" fill="hold"/>
                                        <p:tgtEl>
                                          <p:spTgt spid="27"/>
                                        </p:tgtEl>
                                        <p:attrNameLst>
                                          <p:attrName>ppt_x</p:attrName>
                                          <p:attrName>ppt_y</p:attrName>
                                        </p:attrNameLst>
                                      </p:cBhvr>
                                      <p:rCtr x="11250" y="0"/>
                                    </p:animMotion>
                                  </p:childTnLst>
                                </p:cTn>
                              </p:par>
                            </p:childTnLst>
                          </p:cTn>
                        </p:par>
                      </p:childTnLst>
                    </p:cTn>
                  </p:par>
                  <p:par>
                    <p:cTn id="138" fill="hold">
                      <p:stCondLst>
                        <p:cond delay="indefinite"/>
                      </p:stCondLst>
                      <p:childTnLst>
                        <p:par>
                          <p:cTn id="139" fill="hold">
                            <p:stCondLst>
                              <p:cond delay="0"/>
                            </p:stCondLst>
                            <p:childTnLst>
                              <p:par>
                                <p:cTn id="140" presetID="63" presetClass="path" presetSubtype="0" accel="50000" decel="50000" fill="hold" nodeType="clickEffect">
                                  <p:stCondLst>
                                    <p:cond delay="0"/>
                                  </p:stCondLst>
                                  <p:childTnLst>
                                    <p:animMotion origin="layout" path="M 0.54982 0.00247 L 0.78316 0.00247 " pathEditMode="relative" rAng="0" ptsTypes="AA">
                                      <p:cBhvr>
                                        <p:cTn id="141" dur="2000" fill="hold"/>
                                        <p:tgtEl>
                                          <p:spTgt spid="27"/>
                                        </p:tgtEl>
                                        <p:attrNameLst>
                                          <p:attrName>ppt_x</p:attrName>
                                          <p:attrName>ppt_y</p:attrName>
                                        </p:attrNameLst>
                                      </p:cBhvr>
                                      <p:rCtr x="11667" y="0"/>
                                    </p:animMotion>
                                  </p:childTnLst>
                                </p:cTn>
                              </p:par>
                            </p:childTnLst>
                          </p:cTn>
                        </p:par>
                        <p:par>
                          <p:cTn id="142" fill="hold">
                            <p:stCondLst>
                              <p:cond delay="2000"/>
                            </p:stCondLst>
                            <p:childTnLst>
                              <p:par>
                                <p:cTn id="143" presetID="1" presetClass="entr" presetSubtype="0" fill="hold" nodeType="afterEffect">
                                  <p:stCondLst>
                                    <p:cond delay="0"/>
                                  </p:stCondLst>
                                  <p:childTnLst>
                                    <p:set>
                                      <p:cBhvr>
                                        <p:cTn id="144" dur="1" fill="hold">
                                          <p:stCondLst>
                                            <p:cond delay="0"/>
                                          </p:stCondLst>
                                        </p:cTn>
                                        <p:tgtEl>
                                          <p:spTgt spid="3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3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33"/>
                                        </p:tgtEl>
                                        <p:attrNameLst>
                                          <p:attrName>style.visibility</p:attrName>
                                        </p:attrNameLst>
                                      </p:cBhvr>
                                      <p:to>
                                        <p:strVal val="visible"/>
                                      </p:to>
                                    </p:set>
                                  </p:childTnLst>
                                </p:cTn>
                              </p:par>
                              <p:par>
                                <p:cTn id="149" presetID="1" presetClass="exit" presetSubtype="0" fill="hold" nodeType="withEffect">
                                  <p:stCondLst>
                                    <p:cond delay="1500"/>
                                  </p:stCondLst>
                                  <p:childTnLst>
                                    <p:set>
                                      <p:cBhvr>
                                        <p:cTn id="150" dur="1" fill="hold">
                                          <p:stCondLst>
                                            <p:cond delay="0"/>
                                          </p:stCondLst>
                                        </p:cTn>
                                        <p:tgtEl>
                                          <p:spTgt spid="34"/>
                                        </p:tgtEl>
                                        <p:attrNameLst>
                                          <p:attrName>style.visibility</p:attrName>
                                        </p:attrNameLst>
                                      </p:cBhvr>
                                      <p:to>
                                        <p:strVal val="hidden"/>
                                      </p:to>
                                    </p:set>
                                  </p:childTnLst>
                                </p:cTn>
                              </p:par>
                              <p:par>
                                <p:cTn id="151" presetID="1" presetClass="exit" presetSubtype="0" fill="hold" nodeType="withEffect">
                                  <p:stCondLst>
                                    <p:cond delay="1500"/>
                                  </p:stCondLst>
                                  <p:childTnLst>
                                    <p:set>
                                      <p:cBhvr>
                                        <p:cTn id="152" dur="1" fill="hold">
                                          <p:stCondLst>
                                            <p:cond delay="0"/>
                                          </p:stCondLst>
                                        </p:cTn>
                                        <p:tgtEl>
                                          <p:spTgt spid="35"/>
                                        </p:tgtEl>
                                        <p:attrNameLst>
                                          <p:attrName>style.visibility</p:attrName>
                                        </p:attrNameLst>
                                      </p:cBhvr>
                                      <p:to>
                                        <p:strVal val="hidden"/>
                                      </p:to>
                                    </p:set>
                                  </p:childTnLst>
                                </p:cTn>
                              </p:par>
                              <p:par>
                                <p:cTn id="153" presetID="1" presetClass="exit" presetSubtype="0" fill="hold" grpId="1" nodeType="withEffect">
                                  <p:stCondLst>
                                    <p:cond delay="1500"/>
                                  </p:stCondLst>
                                  <p:childTnLst>
                                    <p:set>
                                      <p:cBhvr>
                                        <p:cTn id="154"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55" restart="whenNotActive" fill="hold" evtFilter="cancelBubble" nodeType="interactiveSeq">
                <p:stCondLst>
                  <p:cond evt="onClick" delay="0">
                    <p:tgtEl>
                      <p:spTgt spid="28"/>
                    </p:tgtEl>
                  </p:cond>
                </p:stCondLst>
                <p:endSync evt="end" delay="0">
                  <p:rtn val="all"/>
                </p:endSync>
                <p:childTnLst>
                  <p:par>
                    <p:cTn id="156" fill="hold">
                      <p:stCondLst>
                        <p:cond delay="0"/>
                      </p:stCondLst>
                      <p:childTnLst>
                        <p:par>
                          <p:cTn id="157" fill="hold">
                            <p:stCondLst>
                              <p:cond delay="0"/>
                            </p:stCondLst>
                            <p:childTnLst>
                              <p:par>
                                <p:cTn id="158" presetID="63" presetClass="path" presetSubtype="0" accel="50000" decel="50000" fill="hold" nodeType="clickEffect">
                                  <p:stCondLst>
                                    <p:cond delay="0"/>
                                  </p:stCondLst>
                                  <p:childTnLst>
                                    <p:animMotion origin="layout" path="M 1.38889E-6 1.55103E-6 L 0.16545 0.00894 " pathEditMode="relative" rAng="0" ptsTypes="AA">
                                      <p:cBhvr>
                                        <p:cTn id="159" dur="2000" fill="hold"/>
                                        <p:tgtEl>
                                          <p:spTgt spid="28"/>
                                        </p:tgtEl>
                                        <p:attrNameLst>
                                          <p:attrName>ppt_x</p:attrName>
                                          <p:attrName>ppt_y</p:attrName>
                                        </p:attrNameLst>
                                      </p:cBhvr>
                                      <p:rCtr x="8264" y="432"/>
                                    </p:animMotion>
                                  </p:childTnLst>
                                </p:cTn>
                              </p:par>
                            </p:childTnLst>
                          </p:cTn>
                        </p:par>
                      </p:childTnLst>
                    </p:cTn>
                  </p:par>
                  <p:par>
                    <p:cTn id="160" fill="hold">
                      <p:stCondLst>
                        <p:cond delay="indefinite"/>
                      </p:stCondLst>
                      <p:childTnLst>
                        <p:par>
                          <p:cTn id="161" fill="hold">
                            <p:stCondLst>
                              <p:cond delay="0"/>
                            </p:stCondLst>
                            <p:childTnLst>
                              <p:par>
                                <p:cTn id="162" presetID="63" presetClass="path" presetSubtype="0" accel="50000" decel="50000" fill="hold" nodeType="clickEffect">
                                  <p:stCondLst>
                                    <p:cond delay="0"/>
                                  </p:stCondLst>
                                  <p:childTnLst>
                                    <p:animMotion origin="layout" path="M 0.16545 0.00896 L 0.31597 0.01051 " pathEditMode="relative" rAng="0" ptsTypes="AA">
                                      <p:cBhvr>
                                        <p:cTn id="163" dur="2000" fill="hold"/>
                                        <p:tgtEl>
                                          <p:spTgt spid="28"/>
                                        </p:tgtEl>
                                        <p:attrNameLst>
                                          <p:attrName>ppt_x</p:attrName>
                                          <p:attrName>ppt_y</p:attrName>
                                        </p:attrNameLst>
                                      </p:cBhvr>
                                      <p:rCtr x="7517" y="62"/>
                                    </p:animMotion>
                                  </p:childTnLst>
                                </p:cTn>
                              </p:par>
                            </p:childTnLst>
                          </p:cTn>
                        </p:par>
                      </p:childTnLst>
                    </p:cTn>
                  </p:par>
                  <p:par>
                    <p:cTn id="164" fill="hold">
                      <p:stCondLst>
                        <p:cond delay="indefinite"/>
                      </p:stCondLst>
                      <p:childTnLst>
                        <p:par>
                          <p:cTn id="165" fill="hold">
                            <p:stCondLst>
                              <p:cond delay="0"/>
                            </p:stCondLst>
                            <p:childTnLst>
                              <p:par>
                                <p:cTn id="166" presetID="63" presetClass="path" presetSubtype="0" accel="50000" decel="50000" fill="hold" nodeType="clickEffect">
                                  <p:stCondLst>
                                    <p:cond delay="0"/>
                                  </p:stCondLst>
                                  <p:childTnLst>
                                    <p:animMotion origin="layout" path="M 0.31597 0.01051 L 0.54097 0.01051 " pathEditMode="relative" rAng="0" ptsTypes="AA">
                                      <p:cBhvr>
                                        <p:cTn id="167" dur="2000" fill="hold"/>
                                        <p:tgtEl>
                                          <p:spTgt spid="28"/>
                                        </p:tgtEl>
                                        <p:attrNameLst>
                                          <p:attrName>ppt_x</p:attrName>
                                          <p:attrName>ppt_y</p:attrName>
                                        </p:attrNameLst>
                                      </p:cBhvr>
                                      <p:rCtr x="11250" y="0"/>
                                    </p:animMotion>
                                  </p:childTnLst>
                                </p:cTn>
                              </p:par>
                            </p:childTnLst>
                          </p:cTn>
                        </p:par>
                      </p:childTnLst>
                    </p:cTn>
                  </p:par>
                  <p:par>
                    <p:cTn id="168" fill="hold">
                      <p:stCondLst>
                        <p:cond delay="indefinite"/>
                      </p:stCondLst>
                      <p:childTnLst>
                        <p:par>
                          <p:cTn id="169" fill="hold">
                            <p:stCondLst>
                              <p:cond delay="0"/>
                            </p:stCondLst>
                            <p:childTnLst>
                              <p:par>
                                <p:cTn id="170" presetID="63" presetClass="path" presetSubtype="0" accel="50000" decel="50000" fill="hold" nodeType="clickEffect">
                                  <p:stCondLst>
                                    <p:cond delay="0"/>
                                  </p:stCondLst>
                                  <p:childTnLst>
                                    <p:animMotion origin="layout" path="M 0.54097 0.01049 L 0.79097 -0.00432 " pathEditMode="relative" rAng="0" ptsTypes="AA">
                                      <p:cBhvr>
                                        <p:cTn id="171" dur="2000" fill="hold"/>
                                        <p:tgtEl>
                                          <p:spTgt spid="28"/>
                                        </p:tgtEl>
                                        <p:attrNameLst>
                                          <p:attrName>ppt_x</p:attrName>
                                          <p:attrName>ppt_y</p:attrName>
                                        </p:attrNameLst>
                                      </p:cBhvr>
                                      <p:rCtr x="12500" y="-741"/>
                                    </p:animMotion>
                                  </p:childTnLst>
                                </p:cTn>
                              </p:par>
                            </p:childTnLst>
                          </p:cTn>
                        </p:par>
                        <p:par>
                          <p:cTn id="172" fill="hold">
                            <p:stCondLst>
                              <p:cond delay="2000"/>
                            </p:stCondLst>
                            <p:childTnLst>
                              <p:par>
                                <p:cTn id="173" presetID="1" presetClass="entr" presetSubtype="0" fill="hold" nodeType="afterEffect">
                                  <p:stCondLst>
                                    <p:cond delay="0"/>
                                  </p:stCondLst>
                                  <p:childTnLst>
                                    <p:set>
                                      <p:cBhvr>
                                        <p:cTn id="174" dur="1" fill="hold">
                                          <p:stCondLst>
                                            <p:cond delay="0"/>
                                          </p:stCondLst>
                                        </p:cTn>
                                        <p:tgtEl>
                                          <p:spTgt spid="37"/>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38"/>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6"/>
                                        </p:tgtEl>
                                        <p:attrNameLst>
                                          <p:attrName>style.visibility</p:attrName>
                                        </p:attrNameLst>
                                      </p:cBhvr>
                                      <p:to>
                                        <p:strVal val="visible"/>
                                      </p:to>
                                    </p:set>
                                  </p:childTnLst>
                                </p:cTn>
                              </p:par>
                              <p:par>
                                <p:cTn id="179" presetID="1" presetClass="exit" presetSubtype="0" fill="hold" nodeType="withEffect">
                                  <p:stCondLst>
                                    <p:cond delay="1500"/>
                                  </p:stCondLst>
                                  <p:childTnLst>
                                    <p:set>
                                      <p:cBhvr>
                                        <p:cTn id="180" dur="1" fill="hold">
                                          <p:stCondLst>
                                            <p:cond delay="0"/>
                                          </p:stCondLst>
                                        </p:cTn>
                                        <p:tgtEl>
                                          <p:spTgt spid="37"/>
                                        </p:tgtEl>
                                        <p:attrNameLst>
                                          <p:attrName>style.visibility</p:attrName>
                                        </p:attrNameLst>
                                      </p:cBhvr>
                                      <p:to>
                                        <p:strVal val="hidden"/>
                                      </p:to>
                                    </p:set>
                                  </p:childTnLst>
                                </p:cTn>
                              </p:par>
                              <p:par>
                                <p:cTn id="181" presetID="1" presetClass="exit" presetSubtype="0" fill="hold" nodeType="withEffect">
                                  <p:stCondLst>
                                    <p:cond delay="1500"/>
                                  </p:stCondLst>
                                  <p:childTnLst>
                                    <p:set>
                                      <p:cBhvr>
                                        <p:cTn id="182" dur="1" fill="hold">
                                          <p:stCondLst>
                                            <p:cond delay="0"/>
                                          </p:stCondLst>
                                        </p:cTn>
                                        <p:tgtEl>
                                          <p:spTgt spid="38"/>
                                        </p:tgtEl>
                                        <p:attrNameLst>
                                          <p:attrName>style.visibility</p:attrName>
                                        </p:attrNameLst>
                                      </p:cBhvr>
                                      <p:to>
                                        <p:strVal val="hidden"/>
                                      </p:to>
                                    </p:set>
                                  </p:childTnLst>
                                </p:cTn>
                              </p:par>
                              <p:par>
                                <p:cTn id="183" presetID="1" presetClass="exit" presetSubtype="0" fill="hold" grpId="1" nodeType="withEffect">
                                  <p:stCondLst>
                                    <p:cond delay="1500"/>
                                  </p:stCondLst>
                                  <p:childTnLst>
                                    <p:set>
                                      <p:cBhvr>
                                        <p:cTn id="184"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30" grpId="0"/>
      <p:bldP spid="30" grpId="1"/>
      <p:bldP spid="33" grpId="0"/>
      <p:bldP spid="33" grpId="1"/>
      <p:bldP spid="36" grpId="0"/>
      <p:bldP spid="3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635"/>
            <a:ext cx="12192001" cy="6874762"/>
          </a:xfrm>
          <a:prstGeom prst="rect">
            <a:avLst/>
          </a:prstGeom>
        </p:spPr>
      </p:pic>
      <p:pic>
        <p:nvPicPr>
          <p:cNvPr id="1027" name="Picture 3" descr="C:\Users\ADMIN\Desktop\Picture1aa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78" y="735783"/>
            <a:ext cx="10989733" cy="6123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white-board-wooden-frame-50a0x500 (2)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4113" y="3239809"/>
            <a:ext cx="7947891" cy="36507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9959" y="3723526"/>
            <a:ext cx="5580374" cy="523220"/>
          </a:xfrm>
          <a:prstGeom prst="rect">
            <a:avLst/>
          </a:prstGeom>
          <a:noFill/>
        </p:spPr>
        <p:txBody>
          <a:bodyPr wrap="none" rtlCol="0">
            <a:spAutoFit/>
          </a:bodyPr>
          <a:lstStyle/>
          <a:p>
            <a:pPr algn="ctr"/>
            <a:r>
              <a:rPr lang="en-US" sz="2800">
                <a:solidFill>
                  <a:srgbClr val="0000FF"/>
                </a:solidFill>
                <a:latin typeface="Times New Roman" panose="02020603050405020304" pitchFamily="18" charset="0"/>
                <a:cs typeface="Times New Roman" panose="02020603050405020304" pitchFamily="18" charset="0"/>
              </a:rPr>
              <a:t>Câu 1: Căn bậc hai số học của 0,81 là</a:t>
            </a:r>
          </a:p>
        </p:txBody>
      </p:sp>
      <p:pic>
        <p:nvPicPr>
          <p:cNvPr id="1026" name="Picture 2" descr="C:\Users\ADMIN\Desktop\Tai nguyen thiet ke tro choi\Bảng gỗ\1a.pn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849909" y="15836"/>
            <a:ext cx="2240492" cy="105530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ADMIN\Desktop\Doremon cau ca ( trac nghiem )\Picture1 (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70121" y="8383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times up"/>
          <p:cNvGrpSpPr/>
          <p:nvPr/>
        </p:nvGrpSpPr>
        <p:grpSpPr>
          <a:xfrm>
            <a:off x="4073964" y="279400"/>
            <a:ext cx="1009445" cy="500085"/>
            <a:chOff x="2989747" y="438150"/>
            <a:chExt cx="1572029" cy="683752"/>
          </a:xfrm>
        </p:grpSpPr>
        <p:sp>
          <p:nvSpPr>
            <p:cNvPr id="41" name="Rounded Rectangle 40"/>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dirty="0">
                <a:latin typeface="Arial" panose="020B0604020202020204" pitchFamily="34" charset="0"/>
                <a:cs typeface="Arial" panose="020B0604020202020204" pitchFamily="34" charset="0"/>
              </a:endParaRPr>
            </a:p>
          </p:txBody>
        </p:sp>
        <p:sp>
          <p:nvSpPr>
            <p:cNvPr id="42" name="Rounded Rectangle 41"/>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err="1">
                  <a:latin typeface="Arial" panose="020B0604020202020204" pitchFamily="34" charset="0"/>
                  <a:cs typeface="Arial" panose="020B0604020202020204" pitchFamily="34" charset="0"/>
                </a:rPr>
                <a:t>Bắt</a:t>
              </a:r>
              <a:r>
                <a:rPr lang="en-GB" sz="1467" dirty="0">
                  <a:latin typeface="Arial" panose="020B0604020202020204" pitchFamily="34" charset="0"/>
                  <a:cs typeface="Arial" panose="020B0604020202020204" pitchFamily="34" charset="0"/>
                </a:rPr>
                <a:t> </a:t>
              </a:r>
              <a:r>
                <a:rPr lang="en-GB" sz="1467" dirty="0" err="1">
                  <a:latin typeface="Arial" panose="020B0604020202020204" pitchFamily="34" charset="0"/>
                  <a:cs typeface="Arial" panose="020B0604020202020204" pitchFamily="34" charset="0"/>
                </a:rPr>
                <a:t>đầu</a:t>
              </a:r>
              <a:r>
                <a:rPr lang="en-GB" sz="1467" dirty="0">
                  <a:latin typeface="Arial" panose="020B0604020202020204" pitchFamily="34" charset="0"/>
                  <a:cs typeface="Arial" panose="020B0604020202020204" pitchFamily="34" charset="0"/>
                </a:rPr>
                <a:t>!</a:t>
              </a:r>
            </a:p>
          </p:txBody>
        </p:sp>
      </p:grpSp>
      <p:pic>
        <p:nvPicPr>
          <p:cNvPr id="43" name="Picture 3" descr="C:\Users\ADMIN\Desktop\Picture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69215" y="10622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A3772A17-BB74-4A75-BA55-D622FE4D0639}"/>
              </a:ext>
            </a:extLst>
          </p:cNvPr>
          <p:cNvGrpSpPr/>
          <p:nvPr/>
        </p:nvGrpSpPr>
        <p:grpSpPr>
          <a:xfrm>
            <a:off x="4534235" y="1046733"/>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50" name="Group 49">
            <a:extLst>
              <a:ext uri="{FF2B5EF4-FFF2-40B4-BE49-F238E27FC236}">
                <a16:creationId xmlns:a16="http://schemas.microsoft.com/office/drawing/2014/main" id="{A3772A17-BB74-4A75-BA55-D622FE4D0639}"/>
              </a:ext>
            </a:extLst>
          </p:cNvPr>
          <p:cNvGrpSpPr/>
          <p:nvPr/>
        </p:nvGrpSpPr>
        <p:grpSpPr>
          <a:xfrm>
            <a:off x="4536030" y="1783132"/>
            <a:ext cx="120325" cy="101771"/>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56" name="Group 55">
            <a:extLst>
              <a:ext uri="{FF2B5EF4-FFF2-40B4-BE49-F238E27FC236}">
                <a16:creationId xmlns:a16="http://schemas.microsoft.com/office/drawing/2014/main" id="{A3772A17-BB74-4A75-BA55-D622FE4D0639}"/>
              </a:ext>
            </a:extLst>
          </p:cNvPr>
          <p:cNvGrpSpPr/>
          <p:nvPr/>
        </p:nvGrpSpPr>
        <p:grpSpPr>
          <a:xfrm>
            <a:off x="4932076" y="1437425"/>
            <a:ext cx="120325" cy="101771"/>
            <a:chOff x="2455863" y="2411803"/>
            <a:chExt cx="566738" cy="566738"/>
          </a:xfrm>
        </p:grpSpPr>
        <p:sp>
          <p:nvSpPr>
            <p:cNvPr id="5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62" name="Group 61">
            <a:extLst>
              <a:ext uri="{FF2B5EF4-FFF2-40B4-BE49-F238E27FC236}">
                <a16:creationId xmlns:a16="http://schemas.microsoft.com/office/drawing/2014/main" id="{A3772A17-BB74-4A75-BA55-D622FE4D0639}"/>
              </a:ext>
            </a:extLst>
          </p:cNvPr>
          <p:cNvGrpSpPr/>
          <p:nvPr/>
        </p:nvGrpSpPr>
        <p:grpSpPr>
          <a:xfrm>
            <a:off x="4172431" y="1470676"/>
            <a:ext cx="120325" cy="101771"/>
            <a:chOff x="2455863" y="2411803"/>
            <a:chExt cx="566738" cy="566738"/>
          </a:xfrm>
        </p:grpSpPr>
        <p:sp>
          <p:nvSpPr>
            <p:cNvPr id="6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68" name="Oval 107"/>
          <p:cNvSpPr>
            <a:spLocks noChangeArrowheads="1"/>
          </p:cNvSpPr>
          <p:nvPr/>
        </p:nvSpPr>
        <p:spPr bwMode="auto">
          <a:xfrm>
            <a:off x="4549217" y="14335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9" name="Explosion 2 68"/>
          <p:cNvSpPr/>
          <p:nvPr/>
        </p:nvSpPr>
        <p:spPr>
          <a:xfrm>
            <a:off x="304800" y="-20433"/>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HẾT GIỜ</a:t>
            </a:r>
          </a:p>
        </p:txBody>
      </p:sp>
      <p:sp>
        <p:nvSpPr>
          <p:cNvPr id="70" name="A"/>
          <p:cNvSpPr/>
          <p:nvPr/>
        </p:nvSpPr>
        <p:spPr>
          <a:xfrm flipH="1">
            <a:off x="8195965" y="4642034"/>
            <a:ext cx="3499153" cy="60963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B. 0.9</a:t>
            </a:r>
            <a:endParaRPr lang="vi-VN" sz="2800">
              <a:latin typeface="Times New Roman" panose="02020603050405020304" pitchFamily="18" charset="0"/>
              <a:cs typeface="Times New Roman" panose="02020603050405020304" pitchFamily="18" charset="0"/>
            </a:endParaRPr>
          </a:p>
        </p:txBody>
      </p:sp>
      <p:sp>
        <p:nvSpPr>
          <p:cNvPr id="71" name="B"/>
          <p:cNvSpPr/>
          <p:nvPr/>
        </p:nvSpPr>
        <p:spPr>
          <a:xfrm>
            <a:off x="4590993" y="5548093"/>
            <a:ext cx="3499153" cy="60963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 -0,9</a:t>
            </a:r>
            <a:endParaRPr lang="vi-VN" sz="2800">
              <a:latin typeface="Times New Roman" panose="02020603050405020304" pitchFamily="18" charset="0"/>
              <a:cs typeface="Times New Roman" panose="02020603050405020304" pitchFamily="18" charset="0"/>
            </a:endParaRPr>
          </a:p>
        </p:txBody>
      </p:sp>
      <p:sp>
        <p:nvSpPr>
          <p:cNvPr id="72" name="C"/>
          <p:cNvSpPr/>
          <p:nvPr/>
        </p:nvSpPr>
        <p:spPr>
          <a:xfrm>
            <a:off x="4565917" y="4617990"/>
            <a:ext cx="3495683" cy="60963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A. </a:t>
            </a:r>
            <a:r>
              <a:rPr lang="en-US" sz="2800">
                <a:latin typeface="Times New Roman" panose="02020603050405020304" pitchFamily="18" charset="0"/>
                <a:cs typeface="Times New Roman" panose="02020603050405020304" pitchFamily="18" charset="0"/>
                <a:sym typeface="Symbol" panose="05050102010706020507" pitchFamily="18" charset="2"/>
              </a:rPr>
              <a:t> 0,9</a:t>
            </a:r>
            <a:endParaRPr lang="vi-VN" sz="2800">
              <a:latin typeface="Times New Roman" panose="02020603050405020304" pitchFamily="18" charset="0"/>
              <a:cs typeface="Times New Roman" panose="02020603050405020304" pitchFamily="18" charset="0"/>
            </a:endParaRPr>
          </a:p>
        </p:txBody>
      </p:sp>
      <p:sp>
        <p:nvSpPr>
          <p:cNvPr id="73" name="D"/>
          <p:cNvSpPr/>
          <p:nvPr/>
        </p:nvSpPr>
        <p:spPr>
          <a:xfrm flipH="1">
            <a:off x="8199435" y="5499865"/>
            <a:ext cx="3495683" cy="60963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D. 0</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4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grpId="1" nodeType="afterEffect">
                                  <p:stCondLst>
                                    <p:cond delay="0"/>
                                  </p:stCondLst>
                                  <p:childTnLst>
                                    <p:set>
                                      <p:cBhvr>
                                        <p:cTn id="15" dur="1" fill="hold">
                                          <p:stCondLst>
                                            <p:cond delay="0"/>
                                          </p:stCondLst>
                                        </p:cTn>
                                        <p:tgtEl>
                                          <p:spTgt spid="70"/>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1" nodeType="after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1" nodeType="afterEffect">
                                  <p:stCondLst>
                                    <p:cond delay="0"/>
                                  </p:stCondLst>
                                  <p:childTnLst>
                                    <p:set>
                                      <p:cBhvr>
                                        <p:cTn id="21" dur="1" fill="hold">
                                          <p:stCondLst>
                                            <p:cond delay="0"/>
                                          </p:stCondLst>
                                        </p:cTn>
                                        <p:tgtEl>
                                          <p:spTgt spid="72"/>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1" nodeType="after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0"/>
                    </p:tgtEl>
                  </p:cond>
                </p:stCondLst>
                <p:endSync evt="end" delay="0">
                  <p:rtn val="all"/>
                </p:endSync>
                <p:childTnLst>
                  <p:par>
                    <p:cTn id="26" fill="hold">
                      <p:stCondLst>
                        <p:cond delay="0"/>
                      </p:stCondLst>
                      <p:childTnLst>
                        <p:par>
                          <p:cTn id="27" fill="hold">
                            <p:stCondLst>
                              <p:cond delay="0"/>
                            </p:stCondLst>
                            <p:childTnLst>
                              <p:par>
                                <p:cTn id="28" presetID="8" presetClass="emph" presetSubtype="0" fill="hold" nodeType="clickEffect">
                                  <p:stCondLst>
                                    <p:cond delay="0"/>
                                  </p:stCondLst>
                                  <p:childTnLst>
                                    <p:animRot by="21600000">
                                      <p:cBhvr>
                                        <p:cTn id="29" dur="10000" fill="hold"/>
                                        <p:tgtEl>
                                          <p:spTgt spid="43"/>
                                        </p:tgtEl>
                                        <p:attrNameLst>
                                          <p:attrName>r</p:attrName>
                                        </p:attrNameLst>
                                      </p:cBhvr>
                                    </p:animRot>
                                  </p:childTnLst>
                                </p:cTn>
                              </p:par>
                            </p:childTnLst>
                          </p:cTn>
                        </p:par>
                        <p:par>
                          <p:cTn id="30" fill="hold">
                            <p:stCondLst>
                              <p:cond delay="10000"/>
                            </p:stCondLst>
                            <p:childTnLst>
                              <p:par>
                                <p:cTn id="31" presetID="1" presetClass="entr" presetSubtype="0"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xit" presetSubtype="0" fill="hold" grpId="1" nodeType="withEffect">
                                  <p:stCondLst>
                                    <p:cond delay="2000"/>
                                  </p:stCondLst>
                                  <p:childTnLst>
                                    <p:set>
                                      <p:cBhvr>
                                        <p:cTn id="34"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70"/>
                    </p:tgtEl>
                  </p:cond>
                </p:stCondLst>
                <p:endSync evt="end" delay="0">
                  <p:rtn val="all"/>
                </p:endSync>
                <p:childTnLst>
                  <p:par>
                    <p:cTn id="36" fill="hold">
                      <p:stCondLst>
                        <p:cond delay="0"/>
                      </p:stCondLst>
                      <p:childTnLst>
                        <p:par>
                          <p:cTn id="37" fill="hold">
                            <p:stCondLst>
                              <p:cond delay="0"/>
                            </p:stCondLst>
                            <p:childTnLst>
                              <p:par>
                                <p:cTn id="38" presetID="30" presetClass="emph" presetSubtype="0" fill="hold" grpId="0" nodeType="clickEffect">
                                  <p:stCondLst>
                                    <p:cond delay="0"/>
                                  </p:stCondLst>
                                  <p:childTnLst>
                                    <p:animClr clrSpc="hsl" dir="cw">
                                      <p:cBhvr override="childStyle">
                                        <p:cTn id="39" dur="500" fill="hold"/>
                                        <p:tgtEl>
                                          <p:spTgt spid="70"/>
                                        </p:tgtEl>
                                        <p:attrNameLst>
                                          <p:attrName>style.color</p:attrName>
                                        </p:attrNameLst>
                                      </p:cBhvr>
                                      <p:by>
                                        <p:hsl h="0" s="12549" l="25098"/>
                                      </p:by>
                                    </p:animClr>
                                    <p:animClr clrSpc="hsl" dir="cw">
                                      <p:cBhvr>
                                        <p:cTn id="40" dur="500" fill="hold"/>
                                        <p:tgtEl>
                                          <p:spTgt spid="70"/>
                                        </p:tgtEl>
                                        <p:attrNameLst>
                                          <p:attrName>fillcolor</p:attrName>
                                        </p:attrNameLst>
                                      </p:cBhvr>
                                      <p:by>
                                        <p:hsl h="0" s="12549" l="25098"/>
                                      </p:by>
                                    </p:animClr>
                                    <p:animClr clrSpc="hsl" dir="cw">
                                      <p:cBhvr>
                                        <p:cTn id="41" dur="500" fill="hold"/>
                                        <p:tgtEl>
                                          <p:spTgt spid="70"/>
                                        </p:tgtEl>
                                        <p:attrNameLst>
                                          <p:attrName>stroke.color</p:attrName>
                                        </p:attrNameLst>
                                      </p:cBhvr>
                                      <p:by>
                                        <p:hsl h="0" s="12549" l="25098"/>
                                      </p:by>
                                    </p:animClr>
                                    <p:set>
                                      <p:cBhvr>
                                        <p:cTn id="42" dur="500" fill="hold"/>
                                        <p:tgtEl>
                                          <p:spTgt spid="70"/>
                                        </p:tgtEl>
                                        <p:attrNameLst>
                                          <p:attrName>fill.type</p:attrName>
                                        </p:attrNameLst>
                                      </p:cBhvr>
                                      <p:to>
                                        <p:strVal val="solid"/>
                                      </p:to>
                                    </p:set>
                                  </p:childTnLst>
                                  <p:subTnLst>
                                    <p:animClr clrSpc="rgb" dir="cw">
                                      <p:cBhvr override="childStyle">
                                        <p:cTn dur="1" fill="hold" display="0" masterRel="nextClick" afterEffect="1"/>
                                        <p:tgtEl>
                                          <p:spTgt spid="70"/>
                                        </p:tgtEl>
                                        <p:attrNameLst>
                                          <p:attrName>ppt_c</p:attrName>
                                        </p:attrNameLst>
                                      </p:cBhvr>
                                      <p:to>
                                        <a:schemeClr val="accent2"/>
                                      </p:to>
                                    </p:animClr>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0"/>
                  </p:tgtEl>
                </p:cond>
              </p:nextCondLst>
            </p:seq>
            <p:seq concurrent="1" nextAc="seek">
              <p:cTn id="43" restart="whenNotActive" fill="hold" evtFilter="cancelBubble" nodeType="interactiveSeq">
                <p:stCondLst>
                  <p:cond evt="onClick" delay="0">
                    <p:tgtEl>
                      <p:spTgt spid="71"/>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grpId="0" nodeType="clickEffect">
                                  <p:stCondLst>
                                    <p:cond delay="0"/>
                                  </p:stCondLst>
                                  <p:childTnLst>
                                    <p:animEffect transition="out" filter="fade">
                                      <p:cBhvr>
                                        <p:cTn id="47" dur="500" tmFilter="0, 0; .2, .5; .8, .5; 1, 0"/>
                                        <p:tgtEl>
                                          <p:spTgt spid="71"/>
                                        </p:tgtEl>
                                      </p:cBhvr>
                                    </p:animEffect>
                                    <p:animScale>
                                      <p:cBhvr>
                                        <p:cTn id="48" dur="250" autoRev="1" fill="hold"/>
                                        <p:tgtEl>
                                          <p:spTgt spid="71"/>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1"/>
                  </p:tgtEl>
                </p:cond>
              </p:nextCondLst>
            </p:seq>
            <p:seq concurrent="1" nextAc="seek">
              <p:cTn id="49" restart="whenNotActive" fill="hold" evtFilter="cancelBubble" nodeType="interactiveSeq">
                <p:stCondLst>
                  <p:cond evt="onClick" delay="0">
                    <p:tgtEl>
                      <p:spTgt spid="72"/>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72"/>
                                        </p:tgtEl>
                                      </p:cBhvr>
                                    </p:animEffect>
                                    <p:animScale>
                                      <p:cBhvr>
                                        <p:cTn id="54" dur="250" autoRev="1" fill="hold"/>
                                        <p:tgtEl>
                                          <p:spTgt spid="72"/>
                                        </p:tgtEl>
                                      </p:cBhvr>
                                      <p:by x="105000" y="105000"/>
                                    </p:animScale>
                                  </p:childTnLst>
                                  <p:subTnLst>
                                    <p:audio>
                                      <p:cMediaNode>
                                        <p:cTn display="0" masterRel="sameClick">
                                          <p:stCondLst>
                                            <p:cond evt="begin" delay="0">
                                              <p:tn val="5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2"/>
                  </p:tgtEl>
                </p:cond>
              </p:nextCondLst>
            </p:seq>
            <p:seq concurrent="1" nextAc="seek">
              <p:cTn id="55" restart="whenNotActive" fill="hold" evtFilter="cancelBubble" nodeType="interactiveSeq">
                <p:stCondLst>
                  <p:cond evt="onClick" delay="0">
                    <p:tgtEl>
                      <p:spTgt spid="73"/>
                    </p:tgtEl>
                  </p:cond>
                </p:stCondLst>
                <p:endSync evt="end" delay="0">
                  <p:rtn val="all"/>
                </p:endSync>
                <p:childTnLst>
                  <p:par>
                    <p:cTn id="56" fill="hold">
                      <p:stCondLst>
                        <p:cond delay="0"/>
                      </p:stCondLst>
                      <p:childTnLst>
                        <p:par>
                          <p:cTn id="57" fill="hold">
                            <p:stCondLst>
                              <p:cond delay="0"/>
                            </p:stCondLst>
                            <p:childTnLst>
                              <p:par>
                                <p:cTn id="58" presetID="26" presetClass="emph" presetSubtype="0" fill="hold" grpId="0" nodeType="clickEffect">
                                  <p:stCondLst>
                                    <p:cond delay="0"/>
                                  </p:stCondLst>
                                  <p:childTnLst>
                                    <p:animEffect transition="out" filter="fade">
                                      <p:cBhvr>
                                        <p:cTn id="59" dur="500" tmFilter="0, 0; .2, .5; .8, .5; 1, 0"/>
                                        <p:tgtEl>
                                          <p:spTgt spid="73"/>
                                        </p:tgtEl>
                                      </p:cBhvr>
                                    </p:animEffect>
                                    <p:animScale>
                                      <p:cBhvr>
                                        <p:cTn id="60" dur="250" autoRev="1" fill="hold"/>
                                        <p:tgtEl>
                                          <p:spTgt spid="73"/>
                                        </p:tgtEl>
                                      </p:cBhvr>
                                      <p:by x="105000" y="105000"/>
                                    </p:animScale>
                                  </p:childTnLst>
                                  <p:subTnLst>
                                    <p:audio>
                                      <p:cMediaNode>
                                        <p:cTn display="0" masterRel="sameClick">
                                          <p:stCondLst>
                                            <p:cond evt="begin" delay="0">
                                              <p:tn val="5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3"/>
                  </p:tgtEl>
                </p:cond>
              </p:nextCondLst>
            </p:seq>
          </p:childTnLst>
        </p:cTn>
      </p:par>
    </p:tnLst>
    <p:bldLst>
      <p:bldP spid="2" grpId="0"/>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635"/>
            <a:ext cx="12192001" cy="6874762"/>
          </a:xfrm>
          <a:prstGeom prst="rect">
            <a:avLst/>
          </a:prstGeom>
        </p:spPr>
      </p:pic>
      <p:pic>
        <p:nvPicPr>
          <p:cNvPr id="1027" name="Picture 3" descr="C:\Users\ADMIN\Desktop\Picture1aa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78" y="735783"/>
            <a:ext cx="10989733" cy="6123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white-board-wooden-frame-50a0x500 (2)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4113" y="3239809"/>
            <a:ext cx="7947891" cy="36507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60452" y="3575169"/>
            <a:ext cx="6659387" cy="954107"/>
          </a:xfrm>
          <a:prstGeom prst="rect">
            <a:avLst/>
          </a:prstGeom>
          <a:noFill/>
        </p:spPr>
        <p:txBody>
          <a:bodyPr wrap="none" rtlCol="0">
            <a:spAutoFit/>
          </a:bodyPr>
          <a:lstStyle/>
          <a:p>
            <a:pPr algn="ctr"/>
            <a:r>
              <a:rPr lang="en-US" sz="2800">
                <a:solidFill>
                  <a:srgbClr val="0000FF"/>
                </a:solidFill>
                <a:latin typeface="Times New Roman" panose="02020603050405020304" pitchFamily="18" charset="0"/>
                <a:cs typeface="Times New Roman" panose="02020603050405020304" pitchFamily="18" charset="0"/>
              </a:rPr>
              <a:t>Câu 2:Trong các bất đẳng thức sau, bất đẳng </a:t>
            </a:r>
          </a:p>
          <a:p>
            <a:pPr algn="ctr"/>
            <a:r>
              <a:rPr lang="en-US" sz="2800">
                <a:solidFill>
                  <a:srgbClr val="0000FF"/>
                </a:solidFill>
                <a:latin typeface="Times New Roman" panose="02020603050405020304" pitchFamily="18" charset="0"/>
                <a:cs typeface="Times New Roman" panose="02020603050405020304" pitchFamily="18" charset="0"/>
              </a:rPr>
              <a:t>thức nào sai?</a:t>
            </a:r>
          </a:p>
        </p:txBody>
      </p:sp>
      <p:pic>
        <p:nvPicPr>
          <p:cNvPr id="1026" name="Picture 2" descr="C:\Users\ADMIN\Desktop\Tai nguyen thiet ke tro choi\Bảng gỗ\1a.pn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849909" y="15836"/>
            <a:ext cx="2240492" cy="105530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ADMIN\Desktop\Doremon cau ca ( trac nghiem )\Picture1 (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70121" y="8383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times up"/>
          <p:cNvGrpSpPr/>
          <p:nvPr/>
        </p:nvGrpSpPr>
        <p:grpSpPr>
          <a:xfrm>
            <a:off x="4073964" y="279400"/>
            <a:ext cx="1009445" cy="500085"/>
            <a:chOff x="2989747" y="438150"/>
            <a:chExt cx="1572029" cy="683752"/>
          </a:xfrm>
        </p:grpSpPr>
        <p:sp>
          <p:nvSpPr>
            <p:cNvPr id="41" name="Rounded Rectangle 40"/>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dirty="0">
                <a:latin typeface="Arial" panose="020B0604020202020204" pitchFamily="34" charset="0"/>
                <a:cs typeface="Arial" panose="020B0604020202020204" pitchFamily="34" charset="0"/>
              </a:endParaRPr>
            </a:p>
          </p:txBody>
        </p:sp>
        <p:sp>
          <p:nvSpPr>
            <p:cNvPr id="42" name="Rounded Rectangle 41"/>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err="1">
                  <a:latin typeface="Arial" panose="020B0604020202020204" pitchFamily="34" charset="0"/>
                  <a:cs typeface="Arial" panose="020B0604020202020204" pitchFamily="34" charset="0"/>
                </a:rPr>
                <a:t>Bắt</a:t>
              </a:r>
              <a:r>
                <a:rPr lang="en-GB" sz="1467" dirty="0">
                  <a:latin typeface="Arial" panose="020B0604020202020204" pitchFamily="34" charset="0"/>
                  <a:cs typeface="Arial" panose="020B0604020202020204" pitchFamily="34" charset="0"/>
                </a:rPr>
                <a:t> </a:t>
              </a:r>
              <a:r>
                <a:rPr lang="en-GB" sz="1467" dirty="0" err="1">
                  <a:latin typeface="Arial" panose="020B0604020202020204" pitchFamily="34" charset="0"/>
                  <a:cs typeface="Arial" panose="020B0604020202020204" pitchFamily="34" charset="0"/>
                </a:rPr>
                <a:t>đầu</a:t>
              </a:r>
              <a:r>
                <a:rPr lang="en-GB" sz="1467" dirty="0">
                  <a:latin typeface="Arial" panose="020B0604020202020204" pitchFamily="34" charset="0"/>
                  <a:cs typeface="Arial" panose="020B0604020202020204" pitchFamily="34" charset="0"/>
                </a:rPr>
                <a:t>!</a:t>
              </a:r>
            </a:p>
          </p:txBody>
        </p:sp>
      </p:grpSp>
      <p:pic>
        <p:nvPicPr>
          <p:cNvPr id="43" name="Picture 3" descr="C:\Users\ADMIN\Desktop\Picture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69215" y="10622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A3772A17-BB74-4A75-BA55-D622FE4D0639}"/>
              </a:ext>
            </a:extLst>
          </p:cNvPr>
          <p:cNvGrpSpPr/>
          <p:nvPr/>
        </p:nvGrpSpPr>
        <p:grpSpPr>
          <a:xfrm>
            <a:off x="4534235" y="1046733"/>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50" name="Group 49">
            <a:extLst>
              <a:ext uri="{FF2B5EF4-FFF2-40B4-BE49-F238E27FC236}">
                <a16:creationId xmlns:a16="http://schemas.microsoft.com/office/drawing/2014/main" id="{A3772A17-BB74-4A75-BA55-D622FE4D0639}"/>
              </a:ext>
            </a:extLst>
          </p:cNvPr>
          <p:cNvGrpSpPr/>
          <p:nvPr/>
        </p:nvGrpSpPr>
        <p:grpSpPr>
          <a:xfrm>
            <a:off x="4536030" y="1783132"/>
            <a:ext cx="120325" cy="101771"/>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56" name="Group 55">
            <a:extLst>
              <a:ext uri="{FF2B5EF4-FFF2-40B4-BE49-F238E27FC236}">
                <a16:creationId xmlns:a16="http://schemas.microsoft.com/office/drawing/2014/main" id="{A3772A17-BB74-4A75-BA55-D622FE4D0639}"/>
              </a:ext>
            </a:extLst>
          </p:cNvPr>
          <p:cNvGrpSpPr/>
          <p:nvPr/>
        </p:nvGrpSpPr>
        <p:grpSpPr>
          <a:xfrm>
            <a:off x="4932076" y="1437425"/>
            <a:ext cx="120325" cy="101771"/>
            <a:chOff x="2455863" y="2411803"/>
            <a:chExt cx="566738" cy="566738"/>
          </a:xfrm>
        </p:grpSpPr>
        <p:sp>
          <p:nvSpPr>
            <p:cNvPr id="5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62" name="Group 61">
            <a:extLst>
              <a:ext uri="{FF2B5EF4-FFF2-40B4-BE49-F238E27FC236}">
                <a16:creationId xmlns:a16="http://schemas.microsoft.com/office/drawing/2014/main" id="{A3772A17-BB74-4A75-BA55-D622FE4D0639}"/>
              </a:ext>
            </a:extLst>
          </p:cNvPr>
          <p:cNvGrpSpPr/>
          <p:nvPr/>
        </p:nvGrpSpPr>
        <p:grpSpPr>
          <a:xfrm>
            <a:off x="4172431" y="1470676"/>
            <a:ext cx="120325" cy="101771"/>
            <a:chOff x="2455863" y="2411803"/>
            <a:chExt cx="566738" cy="566738"/>
          </a:xfrm>
        </p:grpSpPr>
        <p:sp>
          <p:nvSpPr>
            <p:cNvPr id="6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68" name="Oval 107"/>
          <p:cNvSpPr>
            <a:spLocks noChangeArrowheads="1"/>
          </p:cNvSpPr>
          <p:nvPr/>
        </p:nvSpPr>
        <p:spPr bwMode="auto">
          <a:xfrm>
            <a:off x="4549217" y="14335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9" name="Explosion 2 68"/>
          <p:cNvSpPr/>
          <p:nvPr/>
        </p:nvSpPr>
        <p:spPr>
          <a:xfrm>
            <a:off x="304800" y="-20433"/>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HẾT GIỜ</a:t>
            </a:r>
          </a:p>
        </p:txBody>
      </p:sp>
      <mc:AlternateContent xmlns:mc="http://schemas.openxmlformats.org/markup-compatibility/2006" xmlns:a14="http://schemas.microsoft.com/office/drawing/2010/main">
        <mc:Choice Requires="a14">
          <p:sp>
            <p:nvSpPr>
              <p:cNvPr id="70" name="A"/>
              <p:cNvSpPr/>
              <p:nvPr/>
            </p:nvSpPr>
            <p:spPr>
              <a:xfrm>
                <a:off x="4562447" y="5457669"/>
                <a:ext cx="3499153" cy="60963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C. </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rPr>
                        </m:ctrlPr>
                      </m:radPr>
                      <m:deg/>
                      <m:e>
                        <m:r>
                          <m:rPr>
                            <m:nor/>
                          </m:rPr>
                          <a:rPr lang="en-US" sz="2800" b="0" i="0" smtClean="0">
                            <a:latin typeface="Times New Roman" panose="02020603050405020304" pitchFamily="18" charset="0"/>
                            <a:cs typeface="Times New Roman" panose="02020603050405020304" pitchFamily="18" charset="0"/>
                          </a:rPr>
                          <m:t>6</m:t>
                        </m:r>
                        <m:r>
                          <a:rPr lang="en-US" sz="2800" b="0" i="1" smtClean="0">
                            <a:latin typeface="Cambria Math" panose="02040503050406030204" pitchFamily="18" charset="0"/>
                            <a:cs typeface="Times New Roman" panose="02020603050405020304" pitchFamily="18" charset="0"/>
                          </a:rPr>
                          <m:t> </m:t>
                        </m:r>
                      </m:e>
                    </m:rad>
                    <m:r>
                      <m:rPr>
                        <m:nor/>
                      </m:rPr>
                      <a:rPr lang="en-US" sz="2800" b="0" i="0" smtClean="0">
                        <a:latin typeface="Times New Roman" panose="02020603050405020304" pitchFamily="18" charset="0"/>
                        <a:cs typeface="Times New Roman" panose="02020603050405020304" pitchFamily="18" charset="0"/>
                      </a:rPr>
                      <m:t>&lt; </m:t>
                    </m:r>
                    <m:rad>
                      <m:radPr>
                        <m:degHide m:val="on"/>
                        <m:ctrlPr>
                          <a:rPr lang="en-US" sz="2800" b="0" i="1" smtClean="0">
                            <a:latin typeface="Cambria Math" panose="02040503050406030204" pitchFamily="18" charset="0"/>
                            <a:cs typeface="Times New Roman" panose="02020603050405020304" pitchFamily="18" charset="0"/>
                          </a:rPr>
                        </m:ctrlPr>
                      </m:radPr>
                      <m:deg/>
                      <m:e>
                        <m:r>
                          <m:rPr>
                            <m:nor/>
                          </m:rPr>
                          <a:rPr lang="en-US" sz="2800" b="0" i="0" smtClean="0">
                            <a:latin typeface="Times New Roman" panose="02020603050405020304" pitchFamily="18" charset="0"/>
                            <a:cs typeface="Times New Roman" panose="02020603050405020304" pitchFamily="18" charset="0"/>
                          </a:rPr>
                          <m:t>5</m:t>
                        </m:r>
                      </m:e>
                    </m:rad>
                  </m:oMath>
                </a14:m>
                <a:endParaRPr lang="vi-VN" sz="2800">
                  <a:latin typeface="Times New Roman" panose="02020603050405020304" pitchFamily="18" charset="0"/>
                  <a:cs typeface="Times New Roman" panose="02020603050405020304" pitchFamily="18" charset="0"/>
                </a:endParaRPr>
              </a:p>
            </p:txBody>
          </p:sp>
        </mc:Choice>
        <mc:Fallback xmlns="">
          <p:sp>
            <p:nvSpPr>
              <p:cNvPr id="70" name="A"/>
              <p:cNvSpPr>
                <a:spLocks noRot="1" noChangeAspect="1" noMove="1" noResize="1" noEditPoints="1" noAdjustHandles="1" noChangeArrowheads="1" noChangeShapeType="1" noTextEdit="1"/>
              </p:cNvSpPr>
              <p:nvPr/>
            </p:nvSpPr>
            <p:spPr>
              <a:xfrm>
                <a:off x="4562447" y="5457669"/>
                <a:ext cx="3499153" cy="60963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13"/>
                <a:stretch>
                  <a:fillRect b="-21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B"/>
              <p:cNvSpPr/>
              <p:nvPr/>
            </p:nvSpPr>
            <p:spPr>
              <a:xfrm flipH="1">
                <a:off x="8195965" y="4648793"/>
                <a:ext cx="3499153" cy="60963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B. 2</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rPr>
                        </m:ctrlPr>
                      </m:radPr>
                      <m:deg/>
                      <m:e>
                        <m:r>
                          <m:rPr>
                            <m:nor/>
                          </m:rPr>
                          <a:rPr lang="en-US" sz="2800" b="0" i="0" smtClean="0">
                            <a:latin typeface="Times New Roman" panose="02020603050405020304" pitchFamily="18" charset="0"/>
                            <a:cs typeface="Times New Roman" panose="02020603050405020304" pitchFamily="18" charset="0"/>
                          </a:rPr>
                          <m:t>2</m:t>
                        </m:r>
                      </m:e>
                    </m:rad>
                    <m:r>
                      <a:rPr lang="en-US" sz="2800" b="0" i="1" smtClean="0">
                        <a:latin typeface="Cambria Math" panose="02040503050406030204" pitchFamily="18" charset="0"/>
                        <a:cs typeface="Times New Roman" panose="02020603050405020304" pitchFamily="18" charset="0"/>
                      </a:rPr>
                      <m:t>&lt;3</m:t>
                    </m:r>
                  </m:oMath>
                </a14:m>
                <a:endParaRPr lang="vi-VN" sz="2800">
                  <a:latin typeface="Times New Roman" panose="02020603050405020304" pitchFamily="18" charset="0"/>
                  <a:cs typeface="Times New Roman" panose="02020603050405020304" pitchFamily="18" charset="0"/>
                </a:endParaRPr>
              </a:p>
            </p:txBody>
          </p:sp>
        </mc:Choice>
        <mc:Fallback xmlns="">
          <p:sp>
            <p:nvSpPr>
              <p:cNvPr id="71" name="B"/>
              <p:cNvSpPr>
                <a:spLocks noRot="1" noChangeAspect="1" noMove="1" noResize="1" noEditPoints="1" noAdjustHandles="1" noChangeArrowheads="1" noChangeShapeType="1" noTextEdit="1"/>
              </p:cNvSpPr>
              <p:nvPr/>
            </p:nvSpPr>
            <p:spPr>
              <a:xfrm flipH="1">
                <a:off x="8195965" y="4648793"/>
                <a:ext cx="3499153" cy="60963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14"/>
                <a:stretch>
                  <a:fillRect b="-20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C"/>
              <p:cNvSpPr/>
              <p:nvPr/>
            </p:nvSpPr>
            <p:spPr>
              <a:xfrm>
                <a:off x="4565917" y="4617990"/>
                <a:ext cx="3495683" cy="60963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A. </a:t>
                </a:r>
                <a:r>
                  <a:rPr lang="en-US" sz="2800">
                    <a:latin typeface="Times New Roman" panose="02020603050405020304" pitchFamily="18" charset="0"/>
                    <a:cs typeface="Times New Roman" panose="02020603050405020304" pitchFamily="18" charset="0"/>
                    <a:sym typeface="Symbol" panose="05050102010706020507" pitchFamily="18" charset="2"/>
                  </a:rPr>
                  <a:t>2 &gt; </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sym typeface="Symbol" panose="05050102010706020507" pitchFamily="18" charset="2"/>
                          </a:rPr>
                        </m:ctrlPr>
                      </m:radPr>
                      <m:deg/>
                      <m:e>
                        <m:r>
                          <m:rPr>
                            <m:nor/>
                          </m:rPr>
                          <a:rPr lang="en-US" sz="2800" b="0" i="0" smtClean="0">
                            <a:latin typeface="Times New Roman" panose="02020603050405020304" pitchFamily="18" charset="0"/>
                            <a:cs typeface="Times New Roman" panose="02020603050405020304" pitchFamily="18" charset="0"/>
                            <a:sym typeface="Symbol" panose="05050102010706020507" pitchFamily="18" charset="2"/>
                          </a:rPr>
                          <m:t>3</m:t>
                        </m:r>
                      </m:e>
                    </m:rad>
                  </m:oMath>
                </a14:m>
                <a:endParaRPr lang="vi-VN" sz="2800">
                  <a:latin typeface="Times New Roman" panose="02020603050405020304" pitchFamily="18" charset="0"/>
                  <a:cs typeface="Times New Roman" panose="02020603050405020304" pitchFamily="18" charset="0"/>
                </a:endParaRPr>
              </a:p>
            </p:txBody>
          </p:sp>
        </mc:Choice>
        <mc:Fallback xmlns="">
          <p:sp>
            <p:nvSpPr>
              <p:cNvPr id="72" name="C"/>
              <p:cNvSpPr>
                <a:spLocks noRot="1" noChangeAspect="1" noMove="1" noResize="1" noEditPoints="1" noAdjustHandles="1" noChangeArrowheads="1" noChangeShapeType="1" noTextEdit="1"/>
              </p:cNvSpPr>
              <p:nvPr/>
            </p:nvSpPr>
            <p:spPr>
              <a:xfrm>
                <a:off x="4565917" y="4617990"/>
                <a:ext cx="3495683" cy="60963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15"/>
                <a:stretch>
                  <a:fillRect b="-20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D"/>
              <p:cNvSpPr/>
              <p:nvPr/>
            </p:nvSpPr>
            <p:spPr>
              <a:xfrm flipH="1">
                <a:off x="8199435" y="5499865"/>
                <a:ext cx="3495683" cy="60963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D. 4 &gt; </a:t>
                </a:r>
                <a14:m>
                  <m:oMath xmlns:m="http://schemas.openxmlformats.org/officeDocument/2006/math">
                    <m:rad>
                      <m:radPr>
                        <m:degHide m:val="on"/>
                        <m:ctrlPr>
                          <a:rPr lang="en-US" sz="2800" i="1" smtClean="0">
                            <a:latin typeface="Cambria Math" panose="02040503050406030204" pitchFamily="18" charset="0"/>
                            <a:cs typeface="Times New Roman" panose="02020603050405020304" pitchFamily="18" charset="0"/>
                          </a:rPr>
                        </m:ctrlPr>
                      </m:radPr>
                      <m:deg/>
                      <m:e>
                        <m:r>
                          <m:rPr>
                            <m:nor/>
                          </m:rPr>
                          <a:rPr lang="en-US" sz="2800" b="0" i="0" smtClean="0">
                            <a:latin typeface="Times New Roman" panose="02020603050405020304" pitchFamily="18" charset="0"/>
                            <a:cs typeface="Times New Roman" panose="02020603050405020304" pitchFamily="18" charset="0"/>
                          </a:rPr>
                          <m:t>16</m:t>
                        </m:r>
                      </m:e>
                    </m:rad>
                  </m:oMath>
                </a14:m>
                <a:endParaRPr lang="vi-VN" sz="2800">
                  <a:latin typeface="Times New Roman" panose="02020603050405020304" pitchFamily="18" charset="0"/>
                  <a:cs typeface="Times New Roman" panose="02020603050405020304" pitchFamily="18" charset="0"/>
                </a:endParaRPr>
              </a:p>
            </p:txBody>
          </p:sp>
        </mc:Choice>
        <mc:Fallback xmlns="">
          <p:sp>
            <p:nvSpPr>
              <p:cNvPr id="73" name="D"/>
              <p:cNvSpPr>
                <a:spLocks noRot="1" noChangeAspect="1" noMove="1" noResize="1" noEditPoints="1" noAdjustHandles="1" noChangeArrowheads="1" noChangeShapeType="1" noTextEdit="1"/>
              </p:cNvSpPr>
              <p:nvPr/>
            </p:nvSpPr>
            <p:spPr>
              <a:xfrm flipH="1">
                <a:off x="8199435" y="5499865"/>
                <a:ext cx="3495683" cy="60963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16"/>
                <a:stretch>
                  <a:fillRect b="-20192"/>
                </a:stretch>
              </a:blipFill>
            </p:spPr>
            <p:txBody>
              <a:bodyPr/>
              <a:lstStyle/>
              <a:p>
                <a:r>
                  <a:rPr lang="en-US">
                    <a:noFill/>
                  </a:rPr>
                  <a:t> </a:t>
                </a:r>
              </a:p>
            </p:txBody>
          </p:sp>
        </mc:Fallback>
      </mc:AlternateContent>
    </p:spTree>
    <p:extLst>
      <p:ext uri="{BB962C8B-B14F-4D97-AF65-F5344CB8AC3E}">
        <p14:creationId xmlns:p14="http://schemas.microsoft.com/office/powerpoint/2010/main" val="22816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grpId="1" nodeType="afterEffect">
                                  <p:stCondLst>
                                    <p:cond delay="0"/>
                                  </p:stCondLst>
                                  <p:childTnLst>
                                    <p:set>
                                      <p:cBhvr>
                                        <p:cTn id="15" dur="1" fill="hold">
                                          <p:stCondLst>
                                            <p:cond delay="0"/>
                                          </p:stCondLst>
                                        </p:cTn>
                                        <p:tgtEl>
                                          <p:spTgt spid="70"/>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grpId="1" nodeType="after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1" nodeType="afterEffect">
                                  <p:stCondLst>
                                    <p:cond delay="0"/>
                                  </p:stCondLst>
                                  <p:childTnLst>
                                    <p:set>
                                      <p:cBhvr>
                                        <p:cTn id="21" dur="1" fill="hold">
                                          <p:stCondLst>
                                            <p:cond delay="0"/>
                                          </p:stCondLst>
                                        </p:cTn>
                                        <p:tgtEl>
                                          <p:spTgt spid="72"/>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1" nodeType="after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0"/>
                    </p:tgtEl>
                  </p:cond>
                </p:stCondLst>
                <p:endSync evt="end" delay="0">
                  <p:rtn val="all"/>
                </p:endSync>
                <p:childTnLst>
                  <p:par>
                    <p:cTn id="26" fill="hold">
                      <p:stCondLst>
                        <p:cond delay="0"/>
                      </p:stCondLst>
                      <p:childTnLst>
                        <p:par>
                          <p:cTn id="27" fill="hold">
                            <p:stCondLst>
                              <p:cond delay="0"/>
                            </p:stCondLst>
                            <p:childTnLst>
                              <p:par>
                                <p:cTn id="28" presetID="8" presetClass="emph" presetSubtype="0" fill="hold" nodeType="clickEffect">
                                  <p:stCondLst>
                                    <p:cond delay="0"/>
                                  </p:stCondLst>
                                  <p:childTnLst>
                                    <p:animRot by="21600000">
                                      <p:cBhvr>
                                        <p:cTn id="29" dur="10000" fill="hold"/>
                                        <p:tgtEl>
                                          <p:spTgt spid="43"/>
                                        </p:tgtEl>
                                        <p:attrNameLst>
                                          <p:attrName>r</p:attrName>
                                        </p:attrNameLst>
                                      </p:cBhvr>
                                    </p:animRot>
                                  </p:childTnLst>
                                </p:cTn>
                              </p:par>
                            </p:childTnLst>
                          </p:cTn>
                        </p:par>
                        <p:par>
                          <p:cTn id="30" fill="hold">
                            <p:stCondLst>
                              <p:cond delay="10000"/>
                            </p:stCondLst>
                            <p:childTnLst>
                              <p:par>
                                <p:cTn id="31" presetID="1" presetClass="entr" presetSubtype="0"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xit" presetSubtype="0" fill="hold" grpId="1" nodeType="withEffect">
                                  <p:stCondLst>
                                    <p:cond delay="2000"/>
                                  </p:stCondLst>
                                  <p:childTnLst>
                                    <p:set>
                                      <p:cBhvr>
                                        <p:cTn id="34"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70"/>
                    </p:tgtEl>
                  </p:cond>
                </p:stCondLst>
                <p:endSync evt="end" delay="0">
                  <p:rtn val="all"/>
                </p:endSync>
                <p:childTnLst>
                  <p:par>
                    <p:cTn id="36" fill="hold">
                      <p:stCondLst>
                        <p:cond delay="0"/>
                      </p:stCondLst>
                      <p:childTnLst>
                        <p:par>
                          <p:cTn id="37" fill="hold">
                            <p:stCondLst>
                              <p:cond delay="0"/>
                            </p:stCondLst>
                            <p:childTnLst>
                              <p:par>
                                <p:cTn id="38" presetID="30" presetClass="emph" presetSubtype="0" fill="hold" grpId="0" nodeType="clickEffect">
                                  <p:stCondLst>
                                    <p:cond delay="0"/>
                                  </p:stCondLst>
                                  <p:childTnLst>
                                    <p:animClr clrSpc="hsl" dir="cw">
                                      <p:cBhvr override="childStyle">
                                        <p:cTn id="39" dur="500" fill="hold"/>
                                        <p:tgtEl>
                                          <p:spTgt spid="70"/>
                                        </p:tgtEl>
                                        <p:attrNameLst>
                                          <p:attrName>style.color</p:attrName>
                                        </p:attrNameLst>
                                      </p:cBhvr>
                                      <p:by>
                                        <p:hsl h="0" s="12549" l="25098"/>
                                      </p:by>
                                    </p:animClr>
                                    <p:animClr clrSpc="hsl" dir="cw">
                                      <p:cBhvr>
                                        <p:cTn id="40" dur="500" fill="hold"/>
                                        <p:tgtEl>
                                          <p:spTgt spid="70"/>
                                        </p:tgtEl>
                                        <p:attrNameLst>
                                          <p:attrName>fillcolor</p:attrName>
                                        </p:attrNameLst>
                                      </p:cBhvr>
                                      <p:by>
                                        <p:hsl h="0" s="12549" l="25098"/>
                                      </p:by>
                                    </p:animClr>
                                    <p:animClr clrSpc="hsl" dir="cw">
                                      <p:cBhvr>
                                        <p:cTn id="41" dur="500" fill="hold"/>
                                        <p:tgtEl>
                                          <p:spTgt spid="70"/>
                                        </p:tgtEl>
                                        <p:attrNameLst>
                                          <p:attrName>stroke.color</p:attrName>
                                        </p:attrNameLst>
                                      </p:cBhvr>
                                      <p:by>
                                        <p:hsl h="0" s="12549" l="25098"/>
                                      </p:by>
                                    </p:animClr>
                                    <p:set>
                                      <p:cBhvr>
                                        <p:cTn id="42" dur="500" fill="hold"/>
                                        <p:tgtEl>
                                          <p:spTgt spid="70"/>
                                        </p:tgtEl>
                                        <p:attrNameLst>
                                          <p:attrName>fill.type</p:attrName>
                                        </p:attrNameLst>
                                      </p:cBhvr>
                                      <p:to>
                                        <p:strVal val="solid"/>
                                      </p:to>
                                    </p:set>
                                  </p:childTnLst>
                                  <p:subTnLst>
                                    <p:animClr clrSpc="rgb" dir="cw">
                                      <p:cBhvr override="childStyle">
                                        <p:cTn dur="1" fill="hold" display="0" masterRel="nextClick" afterEffect="1"/>
                                        <p:tgtEl>
                                          <p:spTgt spid="70"/>
                                        </p:tgtEl>
                                        <p:attrNameLst>
                                          <p:attrName>ppt_c</p:attrName>
                                        </p:attrNameLst>
                                      </p:cBhvr>
                                      <p:to>
                                        <a:schemeClr val="accent2"/>
                                      </p:to>
                                    </p:animClr>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0"/>
                  </p:tgtEl>
                </p:cond>
              </p:nextCondLst>
            </p:seq>
            <p:seq concurrent="1" nextAc="seek">
              <p:cTn id="43" restart="whenNotActive" fill="hold" evtFilter="cancelBubble" nodeType="interactiveSeq">
                <p:stCondLst>
                  <p:cond evt="onClick" delay="0">
                    <p:tgtEl>
                      <p:spTgt spid="71"/>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grpId="0" nodeType="clickEffect">
                                  <p:stCondLst>
                                    <p:cond delay="0"/>
                                  </p:stCondLst>
                                  <p:childTnLst>
                                    <p:animEffect transition="out" filter="fade">
                                      <p:cBhvr>
                                        <p:cTn id="47" dur="500" tmFilter="0, 0; .2, .5; .8, .5; 1, 0"/>
                                        <p:tgtEl>
                                          <p:spTgt spid="71"/>
                                        </p:tgtEl>
                                      </p:cBhvr>
                                    </p:animEffect>
                                    <p:animScale>
                                      <p:cBhvr>
                                        <p:cTn id="48" dur="250" autoRev="1" fill="hold"/>
                                        <p:tgtEl>
                                          <p:spTgt spid="71"/>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1"/>
                  </p:tgtEl>
                </p:cond>
              </p:nextCondLst>
            </p:seq>
            <p:seq concurrent="1" nextAc="seek">
              <p:cTn id="49" restart="whenNotActive" fill="hold" evtFilter="cancelBubble" nodeType="interactiveSeq">
                <p:stCondLst>
                  <p:cond evt="onClick" delay="0">
                    <p:tgtEl>
                      <p:spTgt spid="72"/>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72"/>
                                        </p:tgtEl>
                                      </p:cBhvr>
                                    </p:animEffect>
                                    <p:animScale>
                                      <p:cBhvr>
                                        <p:cTn id="54" dur="250" autoRev="1" fill="hold"/>
                                        <p:tgtEl>
                                          <p:spTgt spid="72"/>
                                        </p:tgtEl>
                                      </p:cBhvr>
                                      <p:by x="105000" y="105000"/>
                                    </p:animScale>
                                  </p:childTnLst>
                                  <p:subTnLst>
                                    <p:audio>
                                      <p:cMediaNode>
                                        <p:cTn display="0" masterRel="sameClick">
                                          <p:stCondLst>
                                            <p:cond evt="begin" delay="0">
                                              <p:tn val="5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2"/>
                  </p:tgtEl>
                </p:cond>
              </p:nextCondLst>
            </p:seq>
            <p:seq concurrent="1" nextAc="seek">
              <p:cTn id="55" restart="whenNotActive" fill="hold" evtFilter="cancelBubble" nodeType="interactiveSeq">
                <p:stCondLst>
                  <p:cond evt="onClick" delay="0">
                    <p:tgtEl>
                      <p:spTgt spid="73"/>
                    </p:tgtEl>
                  </p:cond>
                </p:stCondLst>
                <p:endSync evt="end" delay="0">
                  <p:rtn val="all"/>
                </p:endSync>
                <p:childTnLst>
                  <p:par>
                    <p:cTn id="56" fill="hold">
                      <p:stCondLst>
                        <p:cond delay="0"/>
                      </p:stCondLst>
                      <p:childTnLst>
                        <p:par>
                          <p:cTn id="57" fill="hold">
                            <p:stCondLst>
                              <p:cond delay="0"/>
                            </p:stCondLst>
                            <p:childTnLst>
                              <p:par>
                                <p:cTn id="58" presetID="26" presetClass="emph" presetSubtype="0" fill="hold" grpId="0" nodeType="clickEffect">
                                  <p:stCondLst>
                                    <p:cond delay="0"/>
                                  </p:stCondLst>
                                  <p:childTnLst>
                                    <p:animEffect transition="out" filter="fade">
                                      <p:cBhvr>
                                        <p:cTn id="59" dur="500" tmFilter="0, 0; .2, .5; .8, .5; 1, 0"/>
                                        <p:tgtEl>
                                          <p:spTgt spid="73"/>
                                        </p:tgtEl>
                                      </p:cBhvr>
                                    </p:animEffect>
                                    <p:animScale>
                                      <p:cBhvr>
                                        <p:cTn id="60" dur="250" autoRev="1" fill="hold"/>
                                        <p:tgtEl>
                                          <p:spTgt spid="73"/>
                                        </p:tgtEl>
                                      </p:cBhvr>
                                      <p:by x="105000" y="105000"/>
                                    </p:animScale>
                                  </p:childTnLst>
                                  <p:subTnLst>
                                    <p:audio>
                                      <p:cMediaNode>
                                        <p:cTn display="0" masterRel="sameClick">
                                          <p:stCondLst>
                                            <p:cond evt="begin" delay="0">
                                              <p:tn val="5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73"/>
                  </p:tgtEl>
                </p:cond>
              </p:nextCondLst>
            </p:seq>
          </p:childTnLst>
        </p:cTn>
      </p:par>
    </p:tnLst>
    <p:bldLst>
      <p:bldP spid="2" grpId="0"/>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4"/>
            <a:ext cx="12192001" cy="6858363"/>
          </a:xfrm>
          <a:prstGeom prst="rect">
            <a:avLst/>
          </a:prstGeom>
        </p:spPr>
      </p:pic>
      <p:pic>
        <p:nvPicPr>
          <p:cNvPr id="1027" name="Picture 3" descr="C:\Users\ADMIN\Desktop\Picture1aa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3997"/>
            <a:ext cx="10989733" cy="6123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white-board-wooden-frame-50a0x500 (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0" y="3132852"/>
            <a:ext cx="6908800" cy="37485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Bảng gỗ\bf84005075c14b36ce9c5ef0290567c1-wood-boards-vecto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854" l="0" r="100000">
                        <a14:foregroundMark x1="69962" y1="65828" x2="71356" y2="87130"/>
                        <a14:backgroundMark x1="8250" y1="7445" x2="24875" y2="12847"/>
                        <a14:backgroundMark x1="36125" y1="3212" x2="14625" y2="21752"/>
                        <a14:backgroundMark x1="45750" y1="14745" x2="59750" y2="21460"/>
                        <a14:backgroundMark x1="52500" y1="9927" x2="45000" y2="21898"/>
                        <a14:backgroundMark x1="59875" y1="21460" x2="32125" y2="25547"/>
                        <a14:backgroundMark x1="62000" y1="3650" x2="87750" y2="9489"/>
                        <a14:backgroundMark x1="65625" y1="3504" x2="87375" y2="23504"/>
                      </a14:backgroundRemoval>
                    </a14:imgEffect>
                  </a14:imgLayer>
                </a14:imgProps>
              </a:ext>
              <a:ext uri="{28A0092B-C50C-407E-A947-70E740481C1C}">
                <a14:useLocalDpi xmlns:a14="http://schemas.microsoft.com/office/drawing/2010/main" val="0"/>
              </a:ext>
            </a:extLst>
          </a:blip>
          <a:srcRect/>
          <a:stretch>
            <a:fillRect/>
          </a:stretch>
        </p:blipFill>
        <p:spPr bwMode="auto">
          <a:xfrm>
            <a:off x="5283200" y="-799249"/>
            <a:ext cx="4368800" cy="37407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4768669" y="4400391"/>
                <a:ext cx="5065746" cy="782715"/>
              </a:xfrm>
              <a:prstGeom prst="rect">
                <a:avLst/>
              </a:prstGeom>
              <a:noFill/>
            </p:spPr>
            <p:txBody>
              <a:bodyPr wrap="none" rtlCol="0">
                <a:spAutoFit/>
              </a:bodyPr>
              <a:lstStyle/>
              <a:p>
                <a:pPr algn="ctr"/>
                <a:r>
                  <a:rPr lang="en-US" sz="2800">
                    <a:solidFill>
                      <a:srgbClr val="0000FF"/>
                    </a:solidFill>
                    <a:latin typeface="Times New Roman" panose="02020603050405020304" pitchFamily="18" charset="0"/>
                    <a:cs typeface="Times New Roman" panose="02020603050405020304" pitchFamily="18" charset="0"/>
                  </a:rPr>
                  <a:t>Câu 3: Tìm căn bậc hai của  </a:t>
                </a:r>
                <a14:m>
                  <m:oMath xmlns:m="http://schemas.openxmlformats.org/officeDocument/2006/math">
                    <m:f>
                      <m:fPr>
                        <m:ctrlPr>
                          <a:rPr lang="en-US" sz="2800" i="1" smtClean="0">
                            <a:solidFill>
                              <a:srgbClr val="0000FF"/>
                            </a:solidFill>
                            <a:latin typeface="Cambria Math" panose="02040503050406030204" pitchFamily="18" charset="0"/>
                            <a:cs typeface="Arial" panose="020B0604020202020204" pitchFamily="34" charset="0"/>
                          </a:rPr>
                        </m:ctrlPr>
                      </m:fPr>
                      <m:num>
                        <m:r>
                          <m:rPr>
                            <m:nor/>
                          </m:rPr>
                          <a:rPr lang="en-US" sz="2800" b="0" i="0" smtClean="0">
                            <a:solidFill>
                              <a:srgbClr val="0000FF"/>
                            </a:solidFill>
                            <a:latin typeface="Times New Roman" panose="02020603050405020304" pitchFamily="18" charset="0"/>
                            <a:cs typeface="Times New Roman" panose="02020603050405020304" pitchFamily="18" charset="0"/>
                          </a:rPr>
                          <m:t>121</m:t>
                        </m:r>
                      </m:num>
                      <m:den>
                        <m:r>
                          <m:rPr>
                            <m:nor/>
                          </m:rPr>
                          <a:rPr lang="en-US" sz="2800" b="0" i="0" smtClean="0">
                            <a:solidFill>
                              <a:srgbClr val="0000FF"/>
                            </a:solidFill>
                            <a:latin typeface="Times New Roman" panose="02020603050405020304" pitchFamily="18" charset="0"/>
                            <a:cs typeface="Times New Roman" panose="02020603050405020304" pitchFamily="18" charset="0"/>
                          </a:rPr>
                          <m:t>36</m:t>
                        </m:r>
                      </m:den>
                    </m:f>
                  </m:oMath>
                </a14:m>
                <a:r>
                  <a:rPr lang="en-US" sz="2800" dirty="0">
                    <a:solidFill>
                      <a:srgbClr val="0000FF"/>
                    </a:solidFill>
                    <a:latin typeface="Times New Roman" panose="02020603050405020304" pitchFamily="18" charset="0"/>
                    <a:cs typeface="Times New Roman" panose="02020603050405020304" pitchFamily="18" charset="0"/>
                  </a:rPr>
                  <a:t> ?</a:t>
                </a:r>
              </a:p>
            </p:txBody>
          </p:sp>
        </mc:Choice>
        <mc:Fallback xmlns="">
          <p:sp>
            <p:nvSpPr>
              <p:cNvPr id="2" name="TextBox 1"/>
              <p:cNvSpPr txBox="1">
                <a:spLocks noRot="1" noChangeAspect="1" noMove="1" noResize="1" noEditPoints="1" noAdjustHandles="1" noChangeArrowheads="1" noChangeShapeType="1" noTextEdit="1"/>
              </p:cNvSpPr>
              <p:nvPr/>
            </p:nvSpPr>
            <p:spPr>
              <a:xfrm>
                <a:off x="4768669" y="4400391"/>
                <a:ext cx="5065746" cy="782715"/>
              </a:xfrm>
              <a:prstGeom prst="rect">
                <a:avLst/>
              </a:prstGeom>
              <a:blipFill>
                <a:blip r:embed="rId8"/>
                <a:stretch>
                  <a:fillRect l="-1925" r="-2046" b="-8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191449" y="985285"/>
                <a:ext cx="2552301" cy="1213602"/>
              </a:xfrm>
              <a:prstGeom prst="rect">
                <a:avLst/>
              </a:prstGeom>
              <a:noFill/>
            </p:spPr>
            <p:txBody>
              <a:bodyPr wrap="none" rtlCol="0">
                <a:spAutoFit/>
              </a:bodyPr>
              <a:lstStyle/>
              <a:p>
                <a:pPr algn="ctr"/>
                <a:r>
                  <a:rPr lang="en-US" sz="2800">
                    <a:solidFill>
                      <a:srgbClr val="0000FF"/>
                    </a:solidFill>
                    <a:latin typeface="Times New Roman" panose="02020603050405020304" pitchFamily="18" charset="0"/>
                    <a:cs typeface="Times New Roman" panose="02020603050405020304" pitchFamily="18" charset="0"/>
                  </a:rPr>
                  <a:t>Căn bậc hai của </a:t>
                </a:r>
              </a:p>
              <a:p>
                <a:pPr algn="ctr"/>
                <a:r>
                  <a:rPr lang="en-US" sz="280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solidFill>
                              <a:srgbClr val="0000FF"/>
                            </a:solidFill>
                            <a:latin typeface="Cambria Math" panose="02040503050406030204" pitchFamily="18" charset="0"/>
                            <a:cs typeface="Arial" panose="020B0604020202020204" pitchFamily="34" charset="0"/>
                          </a:rPr>
                        </m:ctrlPr>
                      </m:fPr>
                      <m:num>
                        <m:r>
                          <m:rPr>
                            <m:nor/>
                          </m:rPr>
                          <a:rPr lang="en-US" sz="2800">
                            <a:solidFill>
                              <a:srgbClr val="0000FF"/>
                            </a:solidFill>
                            <a:latin typeface="Times New Roman" panose="02020603050405020304" pitchFamily="18" charset="0"/>
                            <a:cs typeface="Times New Roman" panose="02020603050405020304" pitchFamily="18" charset="0"/>
                          </a:rPr>
                          <m:t>121</m:t>
                        </m:r>
                      </m:num>
                      <m:den>
                        <m:r>
                          <m:rPr>
                            <m:nor/>
                          </m:rPr>
                          <a:rPr lang="en-US" sz="2800">
                            <a:solidFill>
                              <a:srgbClr val="0000FF"/>
                            </a:solidFill>
                            <a:latin typeface="Times New Roman" panose="02020603050405020304" pitchFamily="18" charset="0"/>
                            <a:cs typeface="Times New Roman" panose="02020603050405020304" pitchFamily="18" charset="0"/>
                          </a:rPr>
                          <m:t>36</m:t>
                        </m:r>
                      </m:den>
                    </m:f>
                  </m:oMath>
                </a14:m>
                <a:r>
                  <a:rPr lang="en-US" sz="3733" dirty="0">
                    <a:solidFill>
                      <a:srgbClr val="0000FF"/>
                    </a:solidFill>
                    <a:latin typeface="Arial" panose="020B0604020202020204" pitchFamily="34" charset="0"/>
                    <a:cs typeface="Arial" panose="020B0604020202020204" pitchFamily="34" charset="0"/>
                  </a:rPr>
                  <a:t> </a:t>
                </a:r>
                <a:r>
                  <a:rPr lang="en-US" sz="2800">
                    <a:solidFill>
                      <a:srgbClr val="0000FF"/>
                    </a:solidFill>
                    <a:latin typeface="Times New Roman" panose="02020603050405020304" pitchFamily="18" charset="0"/>
                    <a:cs typeface="Times New Roman" panose="02020603050405020304" pitchFamily="18" charset="0"/>
                  </a:rPr>
                  <a:t>là </a:t>
                </a:r>
                <a14:m>
                  <m:oMath xmlns:m="http://schemas.openxmlformats.org/officeDocument/2006/math">
                    <m:f>
                      <m:fPr>
                        <m:ctrlPr>
                          <a:rPr lang="en-US" sz="2800" i="1" smtClean="0">
                            <a:solidFill>
                              <a:srgbClr val="0000FF"/>
                            </a:solidFill>
                            <a:latin typeface="Cambria Math" panose="02040503050406030204" pitchFamily="18" charset="0"/>
                            <a:cs typeface="Arial" panose="020B0604020202020204" pitchFamily="34" charset="0"/>
                          </a:rPr>
                        </m:ctrlPr>
                      </m:fPr>
                      <m:num>
                        <m:r>
                          <m:rPr>
                            <m:nor/>
                          </m:rPr>
                          <a:rPr lang="en-US" sz="2800" b="0" i="0" smtClean="0">
                            <a:solidFill>
                              <a:srgbClr val="0000FF"/>
                            </a:solidFill>
                            <a:latin typeface="Times New Roman" panose="02020603050405020304" pitchFamily="18" charset="0"/>
                            <a:cs typeface="Times New Roman" panose="02020603050405020304" pitchFamily="18" charset="0"/>
                          </a:rPr>
                          <m:t>11</m:t>
                        </m:r>
                      </m:num>
                      <m:den>
                        <m:r>
                          <m:rPr>
                            <m:nor/>
                          </m:rPr>
                          <a:rPr lang="en-US" sz="2800" b="0" i="0" smtClean="0">
                            <a:solidFill>
                              <a:srgbClr val="0000FF"/>
                            </a:solidFill>
                            <a:latin typeface="Times New Roman" panose="02020603050405020304" pitchFamily="18" charset="0"/>
                            <a:cs typeface="Times New Roman" panose="02020603050405020304" pitchFamily="18" charset="0"/>
                          </a:rPr>
                          <m:t>6</m:t>
                        </m:r>
                      </m:den>
                    </m:f>
                  </m:oMath>
                </a14:m>
                <a:endParaRPr lang="en-US" sz="28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191449" y="985285"/>
                <a:ext cx="2552301" cy="1213602"/>
              </a:xfrm>
              <a:prstGeom prst="rect">
                <a:avLst/>
              </a:prstGeom>
              <a:blipFill>
                <a:blip r:embed="rId9"/>
                <a:stretch>
                  <a:fillRect l="-4545" t="-5528" r="-4545" b="-5025"/>
                </a:stretch>
              </a:blipFill>
            </p:spPr>
            <p:txBody>
              <a:bodyPr/>
              <a:lstStyle/>
              <a:p>
                <a:r>
                  <a:rPr lang="en-US">
                    <a:noFill/>
                  </a:rPr>
                  <a:t> </a:t>
                </a:r>
              </a:p>
            </p:txBody>
          </p:sp>
        </mc:Fallback>
      </mc:AlternateContent>
      <p:pic>
        <p:nvPicPr>
          <p:cNvPr id="1026" name="Picture 2" descr="C:\Users\ADMIN\Desktop\Tai nguyen thiet ke tro choi\Bảng gỗ\1a.png">
            <a:hlinkClick r:id="rId10" action="ppaction://hlinksldjump"/>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849909" y="15836"/>
            <a:ext cx="2240492" cy="105530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ADMIN\Desktop\Doremon cau ca ( trac nghiem )\Picture1 (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70121" y="8383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times up"/>
          <p:cNvGrpSpPr/>
          <p:nvPr/>
        </p:nvGrpSpPr>
        <p:grpSpPr>
          <a:xfrm>
            <a:off x="4073964" y="279400"/>
            <a:ext cx="1009445" cy="500085"/>
            <a:chOff x="2989747" y="438150"/>
            <a:chExt cx="1572029" cy="683752"/>
          </a:xfrm>
        </p:grpSpPr>
        <p:sp>
          <p:nvSpPr>
            <p:cNvPr id="41" name="Rounded Rectangle 40"/>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dirty="0">
                <a:latin typeface="Arial" panose="020B0604020202020204" pitchFamily="34" charset="0"/>
                <a:cs typeface="Arial" panose="020B0604020202020204" pitchFamily="34" charset="0"/>
              </a:endParaRPr>
            </a:p>
          </p:txBody>
        </p:sp>
        <p:sp>
          <p:nvSpPr>
            <p:cNvPr id="42" name="Rounded Rectangle 41"/>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err="1">
                  <a:latin typeface="Arial" panose="020B0604020202020204" pitchFamily="34" charset="0"/>
                  <a:cs typeface="Arial" panose="020B0604020202020204" pitchFamily="34" charset="0"/>
                </a:rPr>
                <a:t>Bắt</a:t>
              </a:r>
              <a:r>
                <a:rPr lang="en-GB" sz="1467" dirty="0">
                  <a:latin typeface="Arial" panose="020B0604020202020204" pitchFamily="34" charset="0"/>
                  <a:cs typeface="Arial" panose="020B0604020202020204" pitchFamily="34" charset="0"/>
                </a:rPr>
                <a:t> </a:t>
              </a:r>
              <a:r>
                <a:rPr lang="en-GB" sz="1467" dirty="0" err="1">
                  <a:latin typeface="Arial" panose="020B0604020202020204" pitchFamily="34" charset="0"/>
                  <a:cs typeface="Arial" panose="020B0604020202020204" pitchFamily="34" charset="0"/>
                </a:rPr>
                <a:t>đầu</a:t>
              </a:r>
              <a:r>
                <a:rPr lang="en-GB" sz="1467" dirty="0">
                  <a:latin typeface="Arial" panose="020B0604020202020204" pitchFamily="34" charset="0"/>
                  <a:cs typeface="Arial" panose="020B0604020202020204" pitchFamily="34" charset="0"/>
                </a:rPr>
                <a:t>!</a:t>
              </a:r>
            </a:p>
          </p:txBody>
        </p:sp>
      </p:grpSp>
      <p:pic>
        <p:nvPicPr>
          <p:cNvPr id="43" name="Picture 3" descr="C:\Users\ADMIN\Desktop\Picture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69215" y="10622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A3772A17-BB74-4A75-BA55-D622FE4D0639}"/>
              </a:ext>
            </a:extLst>
          </p:cNvPr>
          <p:cNvGrpSpPr/>
          <p:nvPr/>
        </p:nvGrpSpPr>
        <p:grpSpPr>
          <a:xfrm>
            <a:off x="4534235" y="1046733"/>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50" name="Group 49">
            <a:extLst>
              <a:ext uri="{FF2B5EF4-FFF2-40B4-BE49-F238E27FC236}">
                <a16:creationId xmlns:a16="http://schemas.microsoft.com/office/drawing/2014/main" id="{A3772A17-BB74-4A75-BA55-D622FE4D0639}"/>
              </a:ext>
            </a:extLst>
          </p:cNvPr>
          <p:cNvGrpSpPr/>
          <p:nvPr/>
        </p:nvGrpSpPr>
        <p:grpSpPr>
          <a:xfrm>
            <a:off x="4536030" y="1783132"/>
            <a:ext cx="120325" cy="101771"/>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56" name="Group 55">
            <a:extLst>
              <a:ext uri="{FF2B5EF4-FFF2-40B4-BE49-F238E27FC236}">
                <a16:creationId xmlns:a16="http://schemas.microsoft.com/office/drawing/2014/main" id="{A3772A17-BB74-4A75-BA55-D622FE4D0639}"/>
              </a:ext>
            </a:extLst>
          </p:cNvPr>
          <p:cNvGrpSpPr/>
          <p:nvPr/>
        </p:nvGrpSpPr>
        <p:grpSpPr>
          <a:xfrm>
            <a:off x="4932076" y="1437425"/>
            <a:ext cx="120325" cy="101771"/>
            <a:chOff x="2455863" y="2411803"/>
            <a:chExt cx="566738" cy="566738"/>
          </a:xfrm>
        </p:grpSpPr>
        <p:sp>
          <p:nvSpPr>
            <p:cNvPr id="5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62" name="Group 61">
            <a:extLst>
              <a:ext uri="{FF2B5EF4-FFF2-40B4-BE49-F238E27FC236}">
                <a16:creationId xmlns:a16="http://schemas.microsoft.com/office/drawing/2014/main" id="{A3772A17-BB74-4A75-BA55-D622FE4D0639}"/>
              </a:ext>
            </a:extLst>
          </p:cNvPr>
          <p:cNvGrpSpPr/>
          <p:nvPr/>
        </p:nvGrpSpPr>
        <p:grpSpPr>
          <a:xfrm>
            <a:off x="4172431" y="1470676"/>
            <a:ext cx="120325" cy="101771"/>
            <a:chOff x="2455863" y="2411803"/>
            <a:chExt cx="566738" cy="566738"/>
          </a:xfrm>
        </p:grpSpPr>
        <p:sp>
          <p:nvSpPr>
            <p:cNvPr id="6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68" name="Oval 107"/>
          <p:cNvSpPr>
            <a:spLocks noChangeArrowheads="1"/>
          </p:cNvSpPr>
          <p:nvPr/>
        </p:nvSpPr>
        <p:spPr bwMode="auto">
          <a:xfrm>
            <a:off x="4549217" y="14335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9" name="Explosion 2 68"/>
          <p:cNvSpPr/>
          <p:nvPr/>
        </p:nvSpPr>
        <p:spPr>
          <a:xfrm>
            <a:off x="304800" y="-20433"/>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HẾT GIỜ</a:t>
            </a:r>
          </a:p>
        </p:txBody>
      </p:sp>
    </p:spTree>
    <p:extLst>
      <p:ext uri="{BB962C8B-B14F-4D97-AF65-F5344CB8AC3E}">
        <p14:creationId xmlns:p14="http://schemas.microsoft.com/office/powerpoint/2010/main" val="208127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500" fill="hold"/>
                                        <p:tgtEl>
                                          <p:spTgt spid="1029"/>
                                        </p:tgtEl>
                                        <p:attrNameLst>
                                          <p:attrName>ppt_x</p:attrName>
                                        </p:attrNameLst>
                                      </p:cBhvr>
                                      <p:tavLst>
                                        <p:tav tm="0">
                                          <p:val>
                                            <p:strVal val="#ppt_x"/>
                                          </p:val>
                                        </p:tav>
                                        <p:tav tm="100000">
                                          <p:val>
                                            <p:strVal val="#ppt_x"/>
                                          </p:val>
                                        </p:tav>
                                      </p:tavLst>
                                    </p:anim>
                                    <p:anim calcmode="lin" valueType="num">
                                      <p:cBhvr additive="base">
                                        <p:cTn id="22" dur="500" fill="hold"/>
                                        <p:tgtEl>
                                          <p:spTgt spid="10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8" presetClass="emph" presetSubtype="0" fill="hold" nodeType="clickEffect">
                                  <p:stCondLst>
                                    <p:cond delay="0"/>
                                  </p:stCondLst>
                                  <p:childTnLst>
                                    <p:animRot by="21600000">
                                      <p:cBhvr>
                                        <p:cTn id="27" dur="10000" fill="hold"/>
                                        <p:tgtEl>
                                          <p:spTgt spid="43"/>
                                        </p:tgtEl>
                                        <p:attrNameLst>
                                          <p:attrName>r</p:attrName>
                                        </p:attrNameLst>
                                      </p:cBhvr>
                                    </p:animRo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xit" presetSubtype="0" fill="hold" grpId="1" nodeType="withEffect">
                                  <p:stCondLst>
                                    <p:cond delay="2000"/>
                                  </p:stCondLst>
                                  <p:childTnLst>
                                    <p:set>
                                      <p:cBhvr>
                                        <p:cTn id="32"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2" grpId="0"/>
      <p:bldP spid="6" grpId="0"/>
      <p:bldP spid="69" grpId="0" animBg="1"/>
      <p:bldP spid="6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4"/>
            <a:ext cx="12192001" cy="6858363"/>
          </a:xfrm>
          <a:prstGeom prst="rect">
            <a:avLst/>
          </a:prstGeom>
        </p:spPr>
      </p:pic>
      <p:pic>
        <p:nvPicPr>
          <p:cNvPr id="1027" name="Picture 3" descr="C:\Users\ADMIN\Desktop\Picture1aa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3997"/>
            <a:ext cx="10989733" cy="6123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white-board-wooden-frame-50a0x500 (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0" y="3132852"/>
            <a:ext cx="6908800" cy="37485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Bảng gỗ\bf84005075c14b36ce9c5ef0290567c1-wood-boards-vecto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854" l="0" r="100000">
                        <a14:foregroundMark x1="69962" y1="65828" x2="71356" y2="87130"/>
                        <a14:backgroundMark x1="8250" y1="7445" x2="24875" y2="12847"/>
                        <a14:backgroundMark x1="36125" y1="3212" x2="14625" y2="21752"/>
                        <a14:backgroundMark x1="45750" y1="14745" x2="59750" y2="21460"/>
                        <a14:backgroundMark x1="52500" y1="9927" x2="45000" y2="21898"/>
                        <a14:backgroundMark x1="59875" y1="21460" x2="32125" y2="25547"/>
                        <a14:backgroundMark x1="62000" y1="3650" x2="87750" y2="9489"/>
                        <a14:backgroundMark x1="65625" y1="3504" x2="87375" y2="23504"/>
                      </a14:backgroundRemoval>
                    </a14:imgEffect>
                  </a14:imgLayer>
                </a14:imgProps>
              </a:ext>
              <a:ext uri="{28A0092B-C50C-407E-A947-70E740481C1C}">
                <a14:useLocalDpi xmlns:a14="http://schemas.microsoft.com/office/drawing/2010/main" val="0"/>
              </a:ext>
            </a:extLst>
          </a:blip>
          <a:srcRect/>
          <a:stretch>
            <a:fillRect/>
          </a:stretch>
        </p:blipFill>
        <p:spPr bwMode="auto">
          <a:xfrm>
            <a:off x="5264665" y="-770637"/>
            <a:ext cx="4368800" cy="37407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12147" y="4615897"/>
            <a:ext cx="6126998" cy="523220"/>
          </a:xfrm>
          <a:prstGeom prst="rect">
            <a:avLst/>
          </a:prstGeom>
          <a:noFill/>
        </p:spPr>
        <p:txBody>
          <a:bodyPr wrap="none" rtlCol="0">
            <a:spAutoFit/>
          </a:bodyPr>
          <a:lstStyle/>
          <a:p>
            <a:pPr algn="ctr"/>
            <a:r>
              <a:rPr lang="en-US" sz="2800">
                <a:solidFill>
                  <a:srgbClr val="0000FF"/>
                </a:solidFill>
                <a:latin typeface="Times New Roman" panose="02020603050405020304" pitchFamily="18" charset="0"/>
                <a:cs typeface="Times New Roman" panose="02020603050405020304" pitchFamily="18" charset="0"/>
              </a:rPr>
              <a:t>Câu 4: Căn bậc hai của 144 là bao nhiêu?</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805160" y="1033121"/>
            <a:ext cx="3528530" cy="954107"/>
          </a:xfrm>
          <a:prstGeom prst="rect">
            <a:avLst/>
          </a:prstGeom>
          <a:noFill/>
        </p:spPr>
        <p:txBody>
          <a:bodyPr wrap="none" rtlCol="0">
            <a:spAutoFit/>
          </a:bodyPr>
          <a:lstStyle/>
          <a:p>
            <a:pPr algn="ctr"/>
            <a:r>
              <a:rPr lang="en-US" sz="2800">
                <a:solidFill>
                  <a:srgbClr val="0000FF"/>
                </a:solidFill>
                <a:latin typeface="Times New Roman" panose="02020603050405020304" pitchFamily="18" charset="0"/>
                <a:cs typeface="Times New Roman" panose="02020603050405020304" pitchFamily="18" charset="0"/>
              </a:rPr>
              <a:t>Căn bậc hai của 144 là </a:t>
            </a:r>
          </a:p>
          <a:p>
            <a:pPr algn="ctr"/>
            <a:r>
              <a:rPr lang="en-US" sz="2800">
                <a:solidFill>
                  <a:srgbClr val="0000FF"/>
                </a:solidFill>
                <a:latin typeface="Times New Roman" panose="02020603050405020304" pitchFamily="18" charset="0"/>
                <a:cs typeface="Times New Roman" panose="02020603050405020304" pitchFamily="18" charset="0"/>
              </a:rPr>
              <a:t>12 và -12</a:t>
            </a:r>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1026" name="Picture 2" descr="C:\Users\ADMIN\Desktop\Tai nguyen thiet ke tro choi\Bảng gỗ\1a.pn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849909" y="15836"/>
            <a:ext cx="2240492" cy="105530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ADMIN\Desktop\Doremon cau ca ( trac nghiem )\Picture1 (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70121" y="8383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times up"/>
          <p:cNvGrpSpPr/>
          <p:nvPr/>
        </p:nvGrpSpPr>
        <p:grpSpPr>
          <a:xfrm>
            <a:off x="4073964" y="279400"/>
            <a:ext cx="1009445" cy="500085"/>
            <a:chOff x="2989747" y="438150"/>
            <a:chExt cx="1572029" cy="683752"/>
          </a:xfrm>
        </p:grpSpPr>
        <p:sp>
          <p:nvSpPr>
            <p:cNvPr id="41" name="Rounded Rectangle 40"/>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dirty="0">
                <a:latin typeface="Arial" panose="020B0604020202020204" pitchFamily="34" charset="0"/>
                <a:cs typeface="Arial" panose="020B0604020202020204" pitchFamily="34" charset="0"/>
              </a:endParaRPr>
            </a:p>
          </p:txBody>
        </p:sp>
        <p:sp>
          <p:nvSpPr>
            <p:cNvPr id="42" name="Rounded Rectangle 41"/>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err="1">
                  <a:latin typeface="Arial" panose="020B0604020202020204" pitchFamily="34" charset="0"/>
                  <a:cs typeface="Arial" panose="020B0604020202020204" pitchFamily="34" charset="0"/>
                </a:rPr>
                <a:t>Bắt</a:t>
              </a:r>
              <a:r>
                <a:rPr lang="en-GB" sz="1467" dirty="0">
                  <a:latin typeface="Arial" panose="020B0604020202020204" pitchFamily="34" charset="0"/>
                  <a:cs typeface="Arial" panose="020B0604020202020204" pitchFamily="34" charset="0"/>
                </a:rPr>
                <a:t> </a:t>
              </a:r>
              <a:r>
                <a:rPr lang="en-GB" sz="1467" dirty="0" err="1">
                  <a:latin typeface="Arial" panose="020B0604020202020204" pitchFamily="34" charset="0"/>
                  <a:cs typeface="Arial" panose="020B0604020202020204" pitchFamily="34" charset="0"/>
                </a:rPr>
                <a:t>đầu</a:t>
              </a:r>
              <a:r>
                <a:rPr lang="en-GB" sz="1467" dirty="0">
                  <a:latin typeface="Arial" panose="020B0604020202020204" pitchFamily="34" charset="0"/>
                  <a:cs typeface="Arial" panose="020B0604020202020204" pitchFamily="34" charset="0"/>
                </a:rPr>
                <a:t>!</a:t>
              </a:r>
            </a:p>
          </p:txBody>
        </p:sp>
      </p:grpSp>
      <p:pic>
        <p:nvPicPr>
          <p:cNvPr id="43" name="Picture 3" descr="C:\Users\ADMIN\Desktop\Picture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69215" y="10622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A3772A17-BB74-4A75-BA55-D622FE4D0639}"/>
              </a:ext>
            </a:extLst>
          </p:cNvPr>
          <p:cNvGrpSpPr/>
          <p:nvPr/>
        </p:nvGrpSpPr>
        <p:grpSpPr>
          <a:xfrm>
            <a:off x="4534235" y="1046733"/>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50" name="Group 49">
            <a:extLst>
              <a:ext uri="{FF2B5EF4-FFF2-40B4-BE49-F238E27FC236}">
                <a16:creationId xmlns:a16="http://schemas.microsoft.com/office/drawing/2014/main" id="{A3772A17-BB74-4A75-BA55-D622FE4D0639}"/>
              </a:ext>
            </a:extLst>
          </p:cNvPr>
          <p:cNvGrpSpPr/>
          <p:nvPr/>
        </p:nvGrpSpPr>
        <p:grpSpPr>
          <a:xfrm>
            <a:off x="4536030" y="1783132"/>
            <a:ext cx="120325" cy="101771"/>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56" name="Group 55">
            <a:extLst>
              <a:ext uri="{FF2B5EF4-FFF2-40B4-BE49-F238E27FC236}">
                <a16:creationId xmlns:a16="http://schemas.microsoft.com/office/drawing/2014/main" id="{A3772A17-BB74-4A75-BA55-D622FE4D0639}"/>
              </a:ext>
            </a:extLst>
          </p:cNvPr>
          <p:cNvGrpSpPr/>
          <p:nvPr/>
        </p:nvGrpSpPr>
        <p:grpSpPr>
          <a:xfrm>
            <a:off x="4932076" y="1437425"/>
            <a:ext cx="120325" cy="101771"/>
            <a:chOff x="2455863" y="2411803"/>
            <a:chExt cx="566738" cy="566738"/>
          </a:xfrm>
        </p:grpSpPr>
        <p:sp>
          <p:nvSpPr>
            <p:cNvPr id="5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62" name="Group 61">
            <a:extLst>
              <a:ext uri="{FF2B5EF4-FFF2-40B4-BE49-F238E27FC236}">
                <a16:creationId xmlns:a16="http://schemas.microsoft.com/office/drawing/2014/main" id="{A3772A17-BB74-4A75-BA55-D622FE4D0639}"/>
              </a:ext>
            </a:extLst>
          </p:cNvPr>
          <p:cNvGrpSpPr/>
          <p:nvPr/>
        </p:nvGrpSpPr>
        <p:grpSpPr>
          <a:xfrm>
            <a:off x="4172431" y="1470676"/>
            <a:ext cx="120325" cy="101771"/>
            <a:chOff x="2455863" y="2411803"/>
            <a:chExt cx="566738" cy="566738"/>
          </a:xfrm>
        </p:grpSpPr>
        <p:sp>
          <p:nvSpPr>
            <p:cNvPr id="6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68" name="Oval 107"/>
          <p:cNvSpPr>
            <a:spLocks noChangeArrowheads="1"/>
          </p:cNvSpPr>
          <p:nvPr/>
        </p:nvSpPr>
        <p:spPr bwMode="auto">
          <a:xfrm>
            <a:off x="4549217" y="14335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9" name="Explosion 2 68"/>
          <p:cNvSpPr/>
          <p:nvPr/>
        </p:nvSpPr>
        <p:spPr>
          <a:xfrm>
            <a:off x="304800" y="-20433"/>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HẾT GIỜ</a:t>
            </a:r>
          </a:p>
        </p:txBody>
      </p:sp>
    </p:spTree>
    <p:extLst>
      <p:ext uri="{BB962C8B-B14F-4D97-AF65-F5344CB8AC3E}">
        <p14:creationId xmlns:p14="http://schemas.microsoft.com/office/powerpoint/2010/main" val="35864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500" fill="hold"/>
                                        <p:tgtEl>
                                          <p:spTgt spid="1029"/>
                                        </p:tgtEl>
                                        <p:attrNameLst>
                                          <p:attrName>ppt_x</p:attrName>
                                        </p:attrNameLst>
                                      </p:cBhvr>
                                      <p:tavLst>
                                        <p:tav tm="0">
                                          <p:val>
                                            <p:strVal val="#ppt_x"/>
                                          </p:val>
                                        </p:tav>
                                        <p:tav tm="100000">
                                          <p:val>
                                            <p:strVal val="#ppt_x"/>
                                          </p:val>
                                        </p:tav>
                                      </p:tavLst>
                                    </p:anim>
                                    <p:anim calcmode="lin" valueType="num">
                                      <p:cBhvr additive="base">
                                        <p:cTn id="22" dur="500" fill="hold"/>
                                        <p:tgtEl>
                                          <p:spTgt spid="10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8" presetClass="emph" presetSubtype="0" fill="hold" nodeType="clickEffect">
                                  <p:stCondLst>
                                    <p:cond delay="0"/>
                                  </p:stCondLst>
                                  <p:childTnLst>
                                    <p:animRot by="21600000">
                                      <p:cBhvr>
                                        <p:cTn id="27" dur="10000" fill="hold"/>
                                        <p:tgtEl>
                                          <p:spTgt spid="43"/>
                                        </p:tgtEl>
                                        <p:attrNameLst>
                                          <p:attrName>r</p:attrName>
                                        </p:attrNameLst>
                                      </p:cBhvr>
                                    </p:animRo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xit" presetSubtype="0" fill="hold" grpId="1" nodeType="withEffect">
                                  <p:stCondLst>
                                    <p:cond delay="2000"/>
                                  </p:stCondLst>
                                  <p:childTnLst>
                                    <p:set>
                                      <p:cBhvr>
                                        <p:cTn id="32"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2" grpId="0"/>
      <p:bldP spid="6" grpId="0"/>
      <p:bldP spid="69" grpId="0" animBg="1"/>
      <p:bldP spid="69"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65363" y="338081"/>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CHƯƠNG III : CĂN</a:t>
            </a:r>
            <a:r>
              <a:rPr kumimoji="0" lang="en-US" sz="4000" b="1" i="0" u="none" strike="noStrike" kern="1200" cap="none" spc="0" normalizeH="0" noProof="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THỨC</a:t>
            </a:r>
            <a:endParaRPr kumimoji="0" 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3" name="TextBox 2"/>
          <p:cNvSpPr txBox="1"/>
          <p:nvPr/>
        </p:nvSpPr>
        <p:spPr>
          <a:xfrm>
            <a:off x="-135973" y="2665422"/>
            <a:ext cx="12192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1: CĂN</a:t>
            </a:r>
            <a:r>
              <a:rPr kumimoji="0" lang="en-US" sz="3200" b="1"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BẬC HAI VÀ CĂN BẬC BA CỦA SỐ THỰC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(Tiết 1)</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538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4"/>
            <a:ext cx="12192001" cy="6858363"/>
          </a:xfrm>
          <a:prstGeom prst="rect">
            <a:avLst/>
          </a:prstGeom>
        </p:spPr>
      </p:pic>
      <p:pic>
        <p:nvPicPr>
          <p:cNvPr id="1027" name="Picture 3" descr="C:\Users\ADMIN\Desktop\Picture1aa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3997"/>
            <a:ext cx="10989733" cy="6123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white-board-wooden-frame-50a0x500 (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0" y="3132852"/>
            <a:ext cx="6908800" cy="37485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Tai nguyen thiet ke tro choi\Bảng gỗ\bf84005075c14b36ce9c5ef0290567c1-wood-boards-vector.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854" l="0" r="100000">
                        <a14:foregroundMark x1="69962" y1="65828" x2="71356" y2="87130"/>
                        <a14:backgroundMark x1="8250" y1="7445" x2="24875" y2="12847"/>
                        <a14:backgroundMark x1="36125" y1="3212" x2="14625" y2="21752"/>
                        <a14:backgroundMark x1="45750" y1="14745" x2="59750" y2="21460"/>
                        <a14:backgroundMark x1="52500" y1="9927" x2="45000" y2="21898"/>
                        <a14:backgroundMark x1="59875" y1="21460" x2="32125" y2="25547"/>
                        <a14:backgroundMark x1="62000" y1="3650" x2="87750" y2="9489"/>
                        <a14:backgroundMark x1="65625" y1="3504" x2="87375" y2="23504"/>
                      </a14:backgroundRemoval>
                    </a14:imgEffect>
                  </a14:imgLayer>
                </a14:imgProps>
              </a:ext>
              <a:ext uri="{28A0092B-C50C-407E-A947-70E740481C1C}">
                <a14:useLocalDpi xmlns:a14="http://schemas.microsoft.com/office/drawing/2010/main" val="0"/>
              </a:ext>
            </a:extLst>
          </a:blip>
          <a:srcRect/>
          <a:stretch>
            <a:fillRect/>
          </a:stretch>
        </p:blipFill>
        <p:spPr bwMode="auto">
          <a:xfrm>
            <a:off x="5264665" y="-770637"/>
            <a:ext cx="4368800" cy="37407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5588726" y="4615897"/>
                <a:ext cx="3973845" cy="523220"/>
              </a:xfrm>
              <a:prstGeom prst="rect">
                <a:avLst/>
              </a:prstGeom>
              <a:noFill/>
            </p:spPr>
            <p:txBody>
              <a:bodyPr wrap="none" rtlCol="0">
                <a:spAutoFit/>
              </a:bodyPr>
              <a:lstStyle/>
              <a:p>
                <a:pPr algn="ctr"/>
                <a:r>
                  <a:rPr lang="en-US" sz="2800">
                    <a:solidFill>
                      <a:srgbClr val="0000FF"/>
                    </a:solidFill>
                    <a:latin typeface="Times New Roman" panose="02020603050405020304" pitchFamily="18" charset="0"/>
                    <a:cs typeface="Times New Roman" panose="02020603050405020304" pitchFamily="18" charset="0"/>
                  </a:rPr>
                  <a:t>Câu 5:Tìm </a:t>
                </a:r>
                <a:r>
                  <a:rPr lang="en-US" sz="2800" i="1">
                    <a:solidFill>
                      <a:srgbClr val="0000FF"/>
                    </a:solidFill>
                    <a:latin typeface="Times New Roman" panose="02020603050405020304" pitchFamily="18" charset="0"/>
                    <a:cs typeface="Times New Roman" panose="02020603050405020304" pitchFamily="18" charset="0"/>
                  </a:rPr>
                  <a:t>x </a:t>
                </a:r>
                <a:r>
                  <a:rPr lang="en-US" sz="2800">
                    <a:solidFill>
                      <a:srgbClr val="0000FF"/>
                    </a:solidFill>
                    <a:latin typeface="Times New Roman" panose="02020603050405020304" pitchFamily="18" charset="0"/>
                    <a:cs typeface="Times New Roman" panose="02020603050405020304" pitchFamily="18" charset="0"/>
                  </a:rPr>
                  <a:t>biết </a:t>
                </a:r>
                <a14:m>
                  <m:oMath xmlns:m="http://schemas.openxmlformats.org/officeDocument/2006/math">
                    <m:rad>
                      <m:radPr>
                        <m:degHide m:val="on"/>
                        <m:ctrlPr>
                          <a:rPr lang="en-US" sz="2800" i="1" smtClean="0">
                            <a:solidFill>
                              <a:srgbClr val="0000FF"/>
                            </a:solidFill>
                            <a:latin typeface="Cambria Math" panose="02040503050406030204" pitchFamily="18" charset="0"/>
                            <a:cs typeface="Times New Roman" panose="02020603050405020304" pitchFamily="18" charset="0"/>
                          </a:rPr>
                        </m:ctrlPr>
                      </m:radPr>
                      <m:deg/>
                      <m:e>
                        <m:r>
                          <m:rPr>
                            <m:nor/>
                          </m:rPr>
                          <a:rPr lang="en-US" sz="2800" b="0" i="1" smtClean="0">
                            <a:solidFill>
                              <a:srgbClr val="0000FF"/>
                            </a:solidFill>
                            <a:latin typeface="Times New Roman" panose="02020603050405020304" pitchFamily="18" charset="0"/>
                            <a:cs typeface="Times New Roman" panose="02020603050405020304" pitchFamily="18" charset="0"/>
                          </a:rPr>
                          <m:t>x</m:t>
                        </m:r>
                        <m:r>
                          <m:rPr>
                            <m:nor/>
                          </m:rPr>
                          <a:rPr lang="en-US" sz="2800" b="0" i="1" smtClean="0">
                            <a:solidFill>
                              <a:srgbClr val="0000FF"/>
                            </a:solidFill>
                            <a:latin typeface="Times New Roman" panose="02020603050405020304" pitchFamily="18" charset="0"/>
                            <a:cs typeface="Times New Roman" panose="02020603050405020304" pitchFamily="18" charset="0"/>
                          </a:rPr>
                          <m:t> </m:t>
                        </m:r>
                      </m:e>
                    </m:rad>
                  </m:oMath>
                </a14:m>
                <a:r>
                  <a:rPr lang="en-US" sz="2800">
                    <a:solidFill>
                      <a:srgbClr val="0000FF"/>
                    </a:solidFill>
                    <a:latin typeface="Times New Roman" panose="02020603050405020304" pitchFamily="18" charset="0"/>
                    <a:cs typeface="Times New Roman" panose="02020603050405020304" pitchFamily="18" charset="0"/>
                  </a:rPr>
                  <a:t>= 11?</a:t>
                </a:r>
                <a:endParaRPr lang="en-US" sz="28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588726" y="4615897"/>
                <a:ext cx="3973845" cy="523220"/>
              </a:xfrm>
              <a:prstGeom prst="rect">
                <a:avLst/>
              </a:prstGeom>
              <a:blipFill>
                <a:blip r:embed="rId8"/>
                <a:stretch>
                  <a:fillRect l="-2761" t="-11628" r="-2454" b="-31395"/>
                </a:stretch>
              </a:blipFill>
            </p:spPr>
            <p:txBody>
              <a:bodyPr/>
              <a:lstStyle/>
              <a:p>
                <a:r>
                  <a:rPr lang="en-US">
                    <a:noFill/>
                  </a:rPr>
                  <a:t> </a:t>
                </a:r>
              </a:p>
            </p:txBody>
          </p:sp>
        </mc:Fallback>
      </mc:AlternateContent>
      <p:sp>
        <p:nvSpPr>
          <p:cNvPr id="6" name="TextBox 5"/>
          <p:cNvSpPr txBox="1"/>
          <p:nvPr/>
        </p:nvSpPr>
        <p:spPr>
          <a:xfrm>
            <a:off x="6892798" y="1033121"/>
            <a:ext cx="1353256" cy="523220"/>
          </a:xfrm>
          <a:prstGeom prst="rect">
            <a:avLst/>
          </a:prstGeom>
          <a:noFill/>
        </p:spPr>
        <p:txBody>
          <a:bodyPr wrap="none" rtlCol="0">
            <a:spAutoFit/>
          </a:bodyPr>
          <a:lstStyle/>
          <a:p>
            <a:pPr algn="ctr"/>
            <a:r>
              <a:rPr lang="en-US" sz="2800" i="1">
                <a:solidFill>
                  <a:srgbClr val="0000FF"/>
                </a:solidFill>
                <a:latin typeface="Times New Roman" panose="02020603050405020304" pitchFamily="18" charset="0"/>
                <a:cs typeface="Times New Roman" panose="02020603050405020304" pitchFamily="18" charset="0"/>
              </a:rPr>
              <a:t>x </a:t>
            </a:r>
            <a:r>
              <a:rPr lang="en-US" sz="2800">
                <a:solidFill>
                  <a:srgbClr val="0000FF"/>
                </a:solidFill>
                <a:latin typeface="Times New Roman" panose="02020603050405020304" pitchFamily="18" charset="0"/>
                <a:cs typeface="Times New Roman" panose="02020603050405020304" pitchFamily="18" charset="0"/>
              </a:rPr>
              <a:t> = 121</a:t>
            </a:r>
            <a:endParaRPr lang="en-US" sz="2800" i="1" dirty="0">
              <a:solidFill>
                <a:srgbClr val="0000FF"/>
              </a:solidFill>
              <a:latin typeface="Times New Roman" panose="02020603050405020304" pitchFamily="18" charset="0"/>
              <a:cs typeface="Times New Roman" panose="02020603050405020304" pitchFamily="18" charset="0"/>
            </a:endParaRPr>
          </a:p>
        </p:txBody>
      </p:sp>
      <p:pic>
        <p:nvPicPr>
          <p:cNvPr id="1026" name="Picture 2" descr="C:\Users\ADMIN\Desktop\Tai nguyen thiet ke tro choi\Bảng gỗ\1a.png">
            <a:hlinkClick r:id="rId9" action="ppaction://hlinksldjump"/>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849909" y="15836"/>
            <a:ext cx="2240492" cy="105530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70121" y="838323"/>
            <a:ext cx="1048584" cy="1168277"/>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times up"/>
          <p:cNvGrpSpPr/>
          <p:nvPr/>
        </p:nvGrpSpPr>
        <p:grpSpPr>
          <a:xfrm>
            <a:off x="4073964" y="279400"/>
            <a:ext cx="1009445" cy="500085"/>
            <a:chOff x="2989747" y="438150"/>
            <a:chExt cx="1572029" cy="683752"/>
          </a:xfrm>
        </p:grpSpPr>
        <p:sp>
          <p:nvSpPr>
            <p:cNvPr id="41" name="Rounded Rectangle 40"/>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733" dirty="0">
                <a:latin typeface="Arial" panose="020B0604020202020204" pitchFamily="34" charset="0"/>
                <a:cs typeface="Arial" panose="020B0604020202020204" pitchFamily="34" charset="0"/>
              </a:endParaRPr>
            </a:p>
          </p:txBody>
        </p:sp>
        <p:sp>
          <p:nvSpPr>
            <p:cNvPr id="42" name="Rounded Rectangle 41"/>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7" dirty="0" err="1">
                  <a:latin typeface="Arial" panose="020B0604020202020204" pitchFamily="34" charset="0"/>
                  <a:cs typeface="Arial" panose="020B0604020202020204" pitchFamily="34" charset="0"/>
                </a:rPr>
                <a:t>Bắt</a:t>
              </a:r>
              <a:r>
                <a:rPr lang="en-GB" sz="1467" dirty="0">
                  <a:latin typeface="Arial" panose="020B0604020202020204" pitchFamily="34" charset="0"/>
                  <a:cs typeface="Arial" panose="020B0604020202020204" pitchFamily="34" charset="0"/>
                </a:rPr>
                <a:t> </a:t>
              </a:r>
              <a:r>
                <a:rPr lang="en-GB" sz="1467" dirty="0" err="1">
                  <a:latin typeface="Arial" panose="020B0604020202020204" pitchFamily="34" charset="0"/>
                  <a:cs typeface="Arial" panose="020B0604020202020204" pitchFamily="34" charset="0"/>
                </a:rPr>
                <a:t>đầu</a:t>
              </a:r>
              <a:r>
                <a:rPr lang="en-GB" sz="1467" dirty="0">
                  <a:latin typeface="Arial" panose="020B0604020202020204" pitchFamily="34" charset="0"/>
                  <a:cs typeface="Arial" panose="020B0604020202020204" pitchFamily="34" charset="0"/>
                </a:rPr>
                <a:t>!</a:t>
              </a:r>
            </a:p>
          </p:txBody>
        </p:sp>
      </p:grpSp>
      <p:pic>
        <p:nvPicPr>
          <p:cNvPr id="43"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69215" y="1062239"/>
            <a:ext cx="851973" cy="851973"/>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A3772A17-BB74-4A75-BA55-D622FE4D0639}"/>
              </a:ext>
            </a:extLst>
          </p:cNvPr>
          <p:cNvGrpSpPr/>
          <p:nvPr/>
        </p:nvGrpSpPr>
        <p:grpSpPr>
          <a:xfrm>
            <a:off x="4534235" y="1046733"/>
            <a:ext cx="120325" cy="101771"/>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50" name="Group 49">
            <a:extLst>
              <a:ext uri="{FF2B5EF4-FFF2-40B4-BE49-F238E27FC236}">
                <a16:creationId xmlns:a16="http://schemas.microsoft.com/office/drawing/2014/main" id="{A3772A17-BB74-4A75-BA55-D622FE4D0639}"/>
              </a:ext>
            </a:extLst>
          </p:cNvPr>
          <p:cNvGrpSpPr/>
          <p:nvPr/>
        </p:nvGrpSpPr>
        <p:grpSpPr>
          <a:xfrm>
            <a:off x="4536030" y="1783132"/>
            <a:ext cx="120325" cy="101771"/>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4"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56" name="Group 55">
            <a:extLst>
              <a:ext uri="{FF2B5EF4-FFF2-40B4-BE49-F238E27FC236}">
                <a16:creationId xmlns:a16="http://schemas.microsoft.com/office/drawing/2014/main" id="{A3772A17-BB74-4A75-BA55-D622FE4D0639}"/>
              </a:ext>
            </a:extLst>
          </p:cNvPr>
          <p:cNvGrpSpPr/>
          <p:nvPr/>
        </p:nvGrpSpPr>
        <p:grpSpPr>
          <a:xfrm>
            <a:off x="4932076" y="1437425"/>
            <a:ext cx="120325" cy="101771"/>
            <a:chOff x="2455863" y="2411803"/>
            <a:chExt cx="566738" cy="566738"/>
          </a:xfrm>
        </p:grpSpPr>
        <p:sp>
          <p:nvSpPr>
            <p:cNvPr id="57"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8"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5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62" name="Group 61">
            <a:extLst>
              <a:ext uri="{FF2B5EF4-FFF2-40B4-BE49-F238E27FC236}">
                <a16:creationId xmlns:a16="http://schemas.microsoft.com/office/drawing/2014/main" id="{A3772A17-BB74-4A75-BA55-D622FE4D0639}"/>
              </a:ext>
            </a:extLst>
          </p:cNvPr>
          <p:cNvGrpSpPr/>
          <p:nvPr/>
        </p:nvGrpSpPr>
        <p:grpSpPr>
          <a:xfrm>
            <a:off x="4172431" y="1470676"/>
            <a:ext cx="120325" cy="101771"/>
            <a:chOff x="2455863" y="2411803"/>
            <a:chExt cx="566738" cy="566738"/>
          </a:xfrm>
        </p:grpSpPr>
        <p:sp>
          <p:nvSpPr>
            <p:cNvPr id="6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68" name="Oval 107"/>
          <p:cNvSpPr>
            <a:spLocks noChangeArrowheads="1"/>
          </p:cNvSpPr>
          <p:nvPr/>
        </p:nvSpPr>
        <p:spPr bwMode="auto">
          <a:xfrm>
            <a:off x="4549217" y="1433588"/>
            <a:ext cx="90392" cy="76587"/>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9" name="Explosion 2 68"/>
          <p:cNvSpPr/>
          <p:nvPr/>
        </p:nvSpPr>
        <p:spPr>
          <a:xfrm>
            <a:off x="304800" y="-20433"/>
            <a:ext cx="3149600" cy="207404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HẾT GIỜ</a:t>
            </a:r>
          </a:p>
        </p:txBody>
      </p:sp>
    </p:spTree>
    <p:extLst>
      <p:ext uri="{BB962C8B-B14F-4D97-AF65-F5344CB8AC3E}">
        <p14:creationId xmlns:p14="http://schemas.microsoft.com/office/powerpoint/2010/main" val="424437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 calcmode="lin" valueType="num">
                                      <p:cBhvr additive="base">
                                        <p:cTn id="21" dur="500" fill="hold"/>
                                        <p:tgtEl>
                                          <p:spTgt spid="1029"/>
                                        </p:tgtEl>
                                        <p:attrNameLst>
                                          <p:attrName>ppt_x</p:attrName>
                                        </p:attrNameLst>
                                      </p:cBhvr>
                                      <p:tavLst>
                                        <p:tav tm="0">
                                          <p:val>
                                            <p:strVal val="#ppt_x"/>
                                          </p:val>
                                        </p:tav>
                                        <p:tav tm="100000">
                                          <p:val>
                                            <p:strVal val="#ppt_x"/>
                                          </p:val>
                                        </p:tav>
                                      </p:tavLst>
                                    </p:anim>
                                    <p:anim calcmode="lin" valueType="num">
                                      <p:cBhvr additive="base">
                                        <p:cTn id="22" dur="500" fill="hold"/>
                                        <p:tgtEl>
                                          <p:spTgt spid="10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0"/>
                    </p:tgtEl>
                  </p:cond>
                </p:stCondLst>
                <p:endSync evt="end" delay="0">
                  <p:rtn val="all"/>
                </p:endSync>
                <p:childTnLst>
                  <p:par>
                    <p:cTn id="24" fill="hold">
                      <p:stCondLst>
                        <p:cond delay="0"/>
                      </p:stCondLst>
                      <p:childTnLst>
                        <p:par>
                          <p:cTn id="25" fill="hold">
                            <p:stCondLst>
                              <p:cond delay="0"/>
                            </p:stCondLst>
                            <p:childTnLst>
                              <p:par>
                                <p:cTn id="26" presetID="8" presetClass="emph" presetSubtype="0" fill="hold" nodeType="clickEffect">
                                  <p:stCondLst>
                                    <p:cond delay="0"/>
                                  </p:stCondLst>
                                  <p:childTnLst>
                                    <p:animRot by="21600000">
                                      <p:cBhvr>
                                        <p:cTn id="27" dur="10000" fill="hold"/>
                                        <p:tgtEl>
                                          <p:spTgt spid="43"/>
                                        </p:tgtEl>
                                        <p:attrNameLst>
                                          <p:attrName>r</p:attrName>
                                        </p:attrNameLst>
                                      </p:cBhvr>
                                    </p:animRot>
                                  </p:childTnLst>
                                </p:cTn>
                              </p:par>
                            </p:childTnLst>
                          </p:cTn>
                        </p:par>
                        <p:par>
                          <p:cTn id="28" fill="hold">
                            <p:stCondLst>
                              <p:cond delay="10000"/>
                            </p:stCondLst>
                            <p:childTnLst>
                              <p:par>
                                <p:cTn id="29" presetID="1" presetClass="entr" presetSubtype="0" fill="hold" grpId="0" nodeType="after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xit" presetSubtype="0" fill="hold" grpId="1" nodeType="withEffect">
                                  <p:stCondLst>
                                    <p:cond delay="2000"/>
                                  </p:stCondLst>
                                  <p:childTnLst>
                                    <p:set>
                                      <p:cBhvr>
                                        <p:cTn id="32"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2" grpId="0"/>
      <p:bldP spid="6" grpId="0"/>
      <p:bldP spid="69" grpId="0" animBg="1"/>
      <p:bldP spid="6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268886" y="147904"/>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2839770" y="292203"/>
            <a:ext cx="5717294" cy="1072701"/>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HOẠT ĐỘNG VẬN DỤNG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28" y="1974272"/>
            <a:ext cx="3022327" cy="4759036"/>
          </a:xfrm>
          <a:prstGeom prst="rect">
            <a:avLst/>
          </a:prstGeom>
        </p:spPr>
      </p:pic>
      <p:sp>
        <p:nvSpPr>
          <p:cNvPr id="7" name="Rounded Rectangle 6"/>
          <p:cNvSpPr/>
          <p:nvPr/>
        </p:nvSpPr>
        <p:spPr>
          <a:xfrm>
            <a:off x="3375355" y="1509203"/>
            <a:ext cx="8543018" cy="220747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400">
                <a:solidFill>
                  <a:srgbClr val="000000"/>
                </a:solidFill>
                <a:latin typeface="Times New Roman" panose="02020603050405020304" pitchFamily="18" charset="0"/>
                <a:ea typeface="Calibri" panose="020F0502020204030204" pitchFamily="34" charset="0"/>
              </a:rPr>
              <a:t>Trong một thí nghiệm, một vật rơi tự do từ độ cao 80 m so với mặt đất. Biết quãng đường dịch chuyển được của vật đó tính theo đơn vị mét được cho bởi công thức </a:t>
            </a:r>
            <a:r>
              <a:rPr lang="nl-NL" sz="2400" i="1">
                <a:solidFill>
                  <a:srgbClr val="000000"/>
                </a:solidFill>
                <a:latin typeface="Times New Roman" panose="02020603050405020304" pitchFamily="18" charset="0"/>
                <a:ea typeface="Calibri" panose="020F0502020204030204" pitchFamily="34" charset="0"/>
              </a:rPr>
              <a:t>h</a:t>
            </a:r>
            <a:r>
              <a:rPr lang="nl-NL" sz="2400">
                <a:solidFill>
                  <a:srgbClr val="000000"/>
                </a:solidFill>
                <a:latin typeface="Times New Roman" panose="02020603050405020304" pitchFamily="18" charset="0"/>
                <a:ea typeface="Calibri" panose="020F0502020204030204" pitchFamily="34" charset="0"/>
              </a:rPr>
              <a:t> = 5</a:t>
            </a:r>
            <a:r>
              <a:rPr lang="nl-NL" sz="2400" i="1">
                <a:solidFill>
                  <a:srgbClr val="000000"/>
                </a:solidFill>
                <a:latin typeface="Times New Roman" panose="02020603050405020304" pitchFamily="18" charset="0"/>
                <a:ea typeface="Calibri" panose="020F0502020204030204" pitchFamily="34" charset="0"/>
              </a:rPr>
              <a:t>t</a:t>
            </a:r>
            <a:r>
              <a:rPr lang="nl-NL" sz="2400" baseline="30000">
                <a:solidFill>
                  <a:srgbClr val="000000"/>
                </a:solidFill>
                <a:latin typeface="Times New Roman" panose="02020603050405020304" pitchFamily="18" charset="0"/>
                <a:ea typeface="Calibri" panose="020F0502020204030204" pitchFamily="34" charset="0"/>
              </a:rPr>
              <a:t>2</a:t>
            </a:r>
            <a:r>
              <a:rPr lang="nl-NL" sz="2400">
                <a:solidFill>
                  <a:srgbClr val="000000"/>
                </a:solidFill>
                <a:latin typeface="Times New Roman" panose="02020603050405020304" pitchFamily="18" charset="0"/>
                <a:ea typeface="Calibri" panose="020F0502020204030204" pitchFamily="34" charset="0"/>
              </a:rPr>
              <a:t> với </a:t>
            </a:r>
            <a:r>
              <a:rPr lang="nl-NL" sz="2400" i="1">
                <a:solidFill>
                  <a:srgbClr val="000000"/>
                </a:solidFill>
                <a:latin typeface="Times New Roman" panose="02020603050405020304" pitchFamily="18" charset="0"/>
                <a:ea typeface="Calibri" panose="020F0502020204030204" pitchFamily="34" charset="0"/>
              </a:rPr>
              <a:t>t</a:t>
            </a:r>
            <a:r>
              <a:rPr lang="nl-NL" sz="2400">
                <a:solidFill>
                  <a:srgbClr val="000000"/>
                </a:solidFill>
                <a:latin typeface="Times New Roman" panose="02020603050405020304" pitchFamily="18" charset="0"/>
                <a:ea typeface="Calibri" panose="020F0502020204030204" pitchFamily="34" charset="0"/>
              </a:rPr>
              <a:t> là thời gian vật đó rơi, tính theo đơn vị giây (</a:t>
            </a:r>
            <a:r>
              <a:rPr lang="nl-NL" sz="2400" i="1">
                <a:solidFill>
                  <a:srgbClr val="000000"/>
                </a:solidFill>
                <a:latin typeface="Times New Roman" panose="02020603050405020304" pitchFamily="18" charset="0"/>
                <a:ea typeface="Calibri" panose="020F0502020204030204" pitchFamily="34" charset="0"/>
              </a:rPr>
              <a:t>t </a:t>
            </a:r>
            <a:r>
              <a:rPr lang="nl-NL" sz="2400">
                <a:solidFill>
                  <a:srgbClr val="000000"/>
                </a:solidFill>
                <a:latin typeface="Times New Roman" panose="02020603050405020304" pitchFamily="18" charset="0"/>
                <a:ea typeface="Calibri" panose="020F0502020204030204" pitchFamily="34" charset="0"/>
              </a:rPr>
              <a:t>&gt; 0). Hỏi sau bao lâu kể từ lúc rơi thì vật đó chạm đất?</a:t>
            </a:r>
            <a:endParaRPr lang="en-US" sz="2400">
              <a:solidFill>
                <a:srgbClr val="000000"/>
              </a:solidFill>
              <a:latin typeface="Times New Roman" panose="02020603050405020304" pitchFamily="18" charset="0"/>
              <a:ea typeface="Calibri" panose="020F0502020204030204" pitchFamily="34" charset="0"/>
            </a:endParaRP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5323" t="21795" r="6332" b="19231"/>
          <a:stretch/>
        </p:blipFill>
        <p:spPr>
          <a:xfrm>
            <a:off x="10213547" y="216244"/>
            <a:ext cx="1828801" cy="1220809"/>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459496" y="3882628"/>
                <a:ext cx="8582851" cy="2377189"/>
              </a:xfrm>
              <a:prstGeom prst="rect">
                <a:avLst/>
              </a:prstGeom>
              <a:solidFill>
                <a:schemeClr val="accent2">
                  <a:lumMod val="60000"/>
                  <a:lumOff val="40000"/>
                </a:schemeClr>
              </a:solidFill>
              <a:ln>
                <a:solidFill>
                  <a:srgbClr val="ED7D31"/>
                </a:solidFill>
              </a:ln>
            </p:spPr>
            <p:txBody>
              <a:bodyPr wrap="square">
                <a:spAutoFit/>
              </a:bodyPr>
              <a:lstStyle/>
              <a:p>
                <a:pPr algn="ctr"/>
                <a:r>
                  <a:rPr lang="nl-NL" sz="2400" b="1" u="sng">
                    <a:solidFill>
                      <a:srgbClr val="000000"/>
                    </a:solidFill>
                    <a:latin typeface="Times New Roman" panose="02020603050405020304" pitchFamily="18" charset="0"/>
                    <a:ea typeface="Calibri" panose="020F0502020204030204" pitchFamily="34" charset="0"/>
                  </a:rPr>
                  <a:t>Giải</a:t>
                </a:r>
              </a:p>
              <a:p>
                <a:r>
                  <a:rPr lang="nl-NL" sz="2400">
                    <a:solidFill>
                      <a:srgbClr val="000000"/>
                    </a:solidFill>
                    <a:latin typeface="Times New Roman" panose="02020603050405020304" pitchFamily="18" charset="0"/>
                    <a:ea typeface="Calibri" panose="020F0502020204030204" pitchFamily="34" charset="0"/>
                  </a:rPr>
                  <a:t>Khi vật chạm đất thì quãng đường dịch chuyển được của vật đó là 80 m.</a:t>
                </a:r>
                <a:endParaRPr lang="en-US" sz="2400">
                  <a:solidFill>
                    <a:srgbClr val="000000"/>
                  </a:solidFill>
                  <a:latin typeface="Times New Roman" panose="02020603050405020304" pitchFamily="18" charset="0"/>
                  <a:ea typeface="Calibri" panose="020F0502020204030204" pitchFamily="34" charset="0"/>
                </a:endParaRPr>
              </a:p>
              <a:p>
                <a:r>
                  <a:rPr lang="nl-NL" sz="2400">
                    <a:solidFill>
                      <a:srgbClr val="000000"/>
                    </a:solidFill>
                    <a:latin typeface="Times New Roman" panose="02020603050405020304" pitchFamily="18" charset="0"/>
                    <a:ea typeface="Calibri" panose="020F0502020204030204" pitchFamily="34" charset="0"/>
                  </a:rPr>
                  <a:t>Ta có: 80 = 5</a:t>
                </a:r>
                <a:r>
                  <a:rPr lang="nl-NL" sz="2400" i="1">
                    <a:solidFill>
                      <a:srgbClr val="000000"/>
                    </a:solidFill>
                    <a:latin typeface="Times New Roman" panose="02020603050405020304" pitchFamily="18" charset="0"/>
                    <a:ea typeface="Calibri" panose="020F0502020204030204" pitchFamily="34" charset="0"/>
                  </a:rPr>
                  <a:t>t</a:t>
                </a:r>
                <a:r>
                  <a:rPr lang="nl-NL" sz="2400" baseline="30000">
                    <a:solidFill>
                      <a:srgbClr val="000000"/>
                    </a:solidFill>
                    <a:latin typeface="Times New Roman" panose="02020603050405020304" pitchFamily="18" charset="0"/>
                    <a:ea typeface="Calibri" panose="020F0502020204030204" pitchFamily="34" charset="0"/>
                  </a:rPr>
                  <a:t>2</a:t>
                </a:r>
                <a:r>
                  <a:rPr lang="nl-NL" sz="2400">
                    <a:solidFill>
                      <a:srgbClr val="000000"/>
                    </a:solidFill>
                    <a:latin typeface="Times New Roman" panose="02020603050405020304" pitchFamily="18" charset="0"/>
                    <a:ea typeface="Calibri" panose="020F0502020204030204" pitchFamily="34" charset="0"/>
                  </a:rPr>
                  <a:t> hay </a:t>
                </a:r>
                <a:r>
                  <a:rPr lang="nl-NL" sz="2400" i="1">
                    <a:solidFill>
                      <a:srgbClr val="000000"/>
                    </a:solidFill>
                    <a:latin typeface="Times New Roman" panose="02020603050405020304" pitchFamily="18" charset="0"/>
                    <a:ea typeface="Calibri" panose="020F0502020204030204" pitchFamily="34" charset="0"/>
                  </a:rPr>
                  <a:t>t</a:t>
                </a:r>
                <a:r>
                  <a:rPr lang="nl-NL" sz="2400" baseline="30000">
                    <a:solidFill>
                      <a:srgbClr val="000000"/>
                    </a:solidFill>
                    <a:latin typeface="Times New Roman" panose="02020603050405020304" pitchFamily="18" charset="0"/>
                    <a:ea typeface="Calibri" panose="020F0502020204030204" pitchFamily="34" charset="0"/>
                  </a:rPr>
                  <a:t>2</a:t>
                </a:r>
                <a:r>
                  <a:rPr lang="nl-NL" sz="2400">
                    <a:solidFill>
                      <a:srgbClr val="000000"/>
                    </a:solidFill>
                    <a:latin typeface="Times New Roman" panose="02020603050405020304" pitchFamily="18" charset="0"/>
                    <a:ea typeface="Calibri" panose="020F0502020204030204" pitchFamily="34" charset="0"/>
                  </a:rPr>
                  <a:t> =16. Do đó </a:t>
                </a:r>
                <a:r>
                  <a:rPr lang="nl-NL" sz="2400" i="1">
                    <a:solidFill>
                      <a:srgbClr val="000000"/>
                    </a:solidFill>
                    <a:latin typeface="Times New Roman" panose="02020603050405020304" pitchFamily="18" charset="0"/>
                    <a:ea typeface="Calibri" panose="020F0502020204030204" pitchFamily="34" charset="0"/>
                  </a:rPr>
                  <a:t>t </a:t>
                </a:r>
                <a:r>
                  <a:rPr lang="nl-NL" sz="2400">
                    <a:solidFill>
                      <a:srgbClr val="000000"/>
                    </a:solidFill>
                    <a:latin typeface="Times New Roman" panose="02020603050405020304" pitchFamily="18" charset="0"/>
                    <a:ea typeface="Calibri" panose="020F0502020204030204" pitchFamily="34" charset="0"/>
                  </a:rPr>
                  <a:t> = </a:t>
                </a:r>
                <a14:m>
                  <m:oMath xmlns:m="http://schemas.openxmlformats.org/officeDocument/2006/math">
                    <m:rad>
                      <m:radPr>
                        <m:degHide m:val="on"/>
                        <m:ctrlPr>
                          <a:rPr lang="nl-NL" sz="2400" i="1" smtClean="0">
                            <a:solidFill>
                              <a:srgbClr val="000000"/>
                            </a:solidFill>
                            <a:latin typeface="Cambria Math" panose="02040503050406030204" pitchFamily="18" charset="0"/>
                          </a:rPr>
                        </m:ctrlPr>
                      </m:radPr>
                      <m:deg/>
                      <m:e>
                        <m:r>
                          <m:rPr>
                            <m:nor/>
                          </m:rPr>
                          <a:rPr lang="en-US" sz="2400" b="0" i="0" smtClean="0">
                            <a:solidFill>
                              <a:srgbClr val="000000"/>
                            </a:solidFill>
                            <a:latin typeface="Times New Roman" panose="02020603050405020304" pitchFamily="18" charset="0"/>
                            <a:cs typeface="Times New Roman" panose="02020603050405020304" pitchFamily="18" charset="0"/>
                          </a:rPr>
                          <m:t>16</m:t>
                        </m:r>
                      </m:e>
                    </m:rad>
                    <m:r>
                      <m:rPr>
                        <m:nor/>
                      </m:rPr>
                      <a:rPr lang="en-US" sz="2400" b="0" i="0" smtClean="0">
                        <a:solidFill>
                          <a:srgbClr val="000000"/>
                        </a:solidFill>
                        <a:latin typeface="Cambria Math" panose="02040503050406030204" pitchFamily="18" charset="0"/>
                      </a:rPr>
                      <m:t> </m:t>
                    </m:r>
                    <m:r>
                      <m:rPr>
                        <m:nor/>
                      </m:rPr>
                      <a:rPr lang="en-US" sz="2400" b="0" i="0" smtClean="0">
                        <a:solidFill>
                          <a:srgbClr val="000000"/>
                        </a:solidFill>
                        <a:latin typeface="Times New Roman" panose="02020603050405020304" pitchFamily="18" charset="0"/>
                        <a:cs typeface="Times New Roman" panose="02020603050405020304" pitchFamily="18" charset="0"/>
                      </a:rPr>
                      <m:t>= </m:t>
                    </m:r>
                    <m:r>
                      <m:rPr>
                        <m:nor/>
                      </m:rPr>
                      <a:rPr lang="en-US" sz="2400" b="0" i="0" smtClean="0">
                        <a:solidFill>
                          <a:srgbClr val="000000"/>
                        </a:solidFill>
                        <a:latin typeface="Times New Roman" panose="02020603050405020304" pitchFamily="18" charset="0"/>
                        <a:cs typeface="Times New Roman" panose="02020603050405020304" pitchFamily="18" charset="0"/>
                      </a:rPr>
                      <m:t>4 </m:t>
                    </m:r>
                    <m:r>
                      <m:rPr>
                        <m:nor/>
                      </m:rPr>
                      <a:rPr lang="en-US" sz="2400" b="0" i="0" smtClean="0">
                        <a:solidFill>
                          <a:srgbClr val="000000"/>
                        </a:solidFill>
                        <a:latin typeface="Times New Roman" panose="02020603050405020304" pitchFamily="18" charset="0"/>
                        <a:cs typeface="Times New Roman" panose="02020603050405020304" pitchFamily="18" charset="0"/>
                      </a:rPr>
                      <m:t>ho</m:t>
                    </m:r>
                    <m:r>
                      <m:rPr>
                        <m:nor/>
                      </m:rPr>
                      <a:rPr lang="en-US" sz="2400" b="0" i="0" smtClean="0">
                        <a:solidFill>
                          <a:srgbClr val="000000"/>
                        </a:solidFill>
                        <a:latin typeface="Times New Roman" panose="02020603050405020304" pitchFamily="18" charset="0"/>
                        <a:cs typeface="Times New Roman" panose="02020603050405020304" pitchFamily="18" charset="0"/>
                      </a:rPr>
                      <m:t>ặ</m:t>
                    </m:r>
                    <m:r>
                      <m:rPr>
                        <m:nor/>
                      </m:rPr>
                      <a:rPr lang="en-US" sz="2400" b="0" i="0" smtClean="0">
                        <a:solidFill>
                          <a:srgbClr val="000000"/>
                        </a:solidFill>
                        <a:latin typeface="Times New Roman" panose="02020603050405020304" pitchFamily="18" charset="0"/>
                        <a:cs typeface="Times New Roman" panose="02020603050405020304" pitchFamily="18" charset="0"/>
                      </a:rPr>
                      <m:t>c</m:t>
                    </m:r>
                    <m:r>
                      <m:rPr>
                        <m:nor/>
                      </m:rPr>
                      <a:rPr lang="en-US" sz="2400" b="0" i="0" smtClean="0">
                        <a:solidFill>
                          <a:srgbClr val="000000"/>
                        </a:solidFill>
                        <a:latin typeface="Times New Roman" panose="02020603050405020304" pitchFamily="18" charset="0"/>
                        <a:cs typeface="Times New Roman" panose="02020603050405020304" pitchFamily="18" charset="0"/>
                      </a:rPr>
                      <m:t> </m:t>
                    </m:r>
                  </m:oMath>
                </a14:m>
                <a:endParaRPr lang="en-US" sz="2400" b="0" i="0">
                  <a:solidFill>
                    <a:srgbClr val="000000"/>
                  </a:solidFill>
                  <a:latin typeface="Times New Roman" panose="02020603050405020304" pitchFamily="18" charset="0"/>
                  <a:cs typeface="Times New Roman" panose="02020603050405020304" pitchFamily="18" charset="0"/>
                </a:endParaRPr>
              </a:p>
              <a:p>
                <a14:m>
                  <m:oMath xmlns:m="http://schemas.openxmlformats.org/officeDocument/2006/math">
                    <m:r>
                      <m:rPr>
                        <m:nor/>
                      </m:rPr>
                      <a:rPr lang="en-US" sz="2400" b="0" i="1" smtClean="0">
                        <a:solidFill>
                          <a:srgbClr val="000000"/>
                        </a:solidFill>
                        <a:latin typeface="Times New Roman" panose="02020603050405020304" pitchFamily="18" charset="0"/>
                        <a:cs typeface="Times New Roman" panose="02020603050405020304" pitchFamily="18" charset="0"/>
                      </a:rPr>
                      <m:t>t</m:t>
                    </m:r>
                    <m:r>
                      <m:rPr>
                        <m:nor/>
                      </m:rPr>
                      <a:rPr lang="en-US" sz="2400" b="0" i="1" smtClean="0">
                        <a:solidFill>
                          <a:srgbClr val="000000"/>
                        </a:solidFill>
                        <a:latin typeface="Times New Roman" panose="02020603050405020304" pitchFamily="18" charset="0"/>
                        <a:cs typeface="Times New Roman" panose="02020603050405020304" pitchFamily="18" charset="0"/>
                      </a:rPr>
                      <m:t> = </m:t>
                    </m:r>
                    <m:r>
                      <m:rPr>
                        <m:nor/>
                      </m:rPr>
                      <a:rPr lang="en-US" sz="2400" b="0" i="1" smtClean="0">
                        <a:solidFill>
                          <a:srgbClr val="000000"/>
                        </a:solidFill>
                        <a:latin typeface="Times New Roman" panose="02020603050405020304" pitchFamily="18" charset="0"/>
                        <a:cs typeface="Times New Roman" panose="02020603050405020304" pitchFamily="18" charset="0"/>
                      </a:rPr>
                      <m:t>−  </m:t>
                    </m:r>
                    <m:rad>
                      <m:radPr>
                        <m:degHide m:val="on"/>
                        <m:ctrlPr>
                          <a:rPr lang="nl-NL" sz="2400" i="1">
                            <a:solidFill>
                              <a:srgbClr val="000000"/>
                            </a:solidFill>
                            <a:latin typeface="Cambria Math" panose="02040503050406030204" pitchFamily="18" charset="0"/>
                          </a:rPr>
                        </m:ctrlPr>
                      </m:radPr>
                      <m:deg/>
                      <m:e>
                        <m:r>
                          <m:rPr>
                            <m:nor/>
                          </m:rPr>
                          <a:rPr lang="en-US" sz="2400">
                            <a:solidFill>
                              <a:srgbClr val="000000"/>
                            </a:solidFill>
                            <a:latin typeface="Times New Roman" panose="02020603050405020304" pitchFamily="18" charset="0"/>
                            <a:cs typeface="Times New Roman" panose="02020603050405020304" pitchFamily="18" charset="0"/>
                          </a:rPr>
                          <m:t>16</m:t>
                        </m:r>
                      </m:e>
                    </m:rad>
                    <m:r>
                      <m:rPr>
                        <m:nor/>
                      </m:rPr>
                      <a:rPr lang="en-US" sz="2400">
                        <a:solidFill>
                          <a:srgbClr val="000000"/>
                        </a:solidFill>
                        <a:latin typeface="Cambria Math" panose="02040503050406030204" pitchFamily="18" charset="0"/>
                      </a:rPr>
                      <m:t> </m:t>
                    </m:r>
                    <m:r>
                      <m:rPr>
                        <m:nor/>
                      </m:rPr>
                      <a:rPr lang="en-US" sz="2400">
                        <a:solidFill>
                          <a:srgbClr val="000000"/>
                        </a:solidFill>
                        <a:latin typeface="Times New Roman" panose="02020603050405020304" pitchFamily="18" charset="0"/>
                        <a:cs typeface="Times New Roman" panose="02020603050405020304" pitchFamily="18" charset="0"/>
                      </a:rPr>
                      <m:t>= </m:t>
                    </m:r>
                    <m:r>
                      <m:rPr>
                        <m:nor/>
                      </m:rPr>
                      <a:rPr lang="en-US" sz="2400" b="0" i="0" smtClean="0">
                        <a:solidFill>
                          <a:srgbClr val="000000"/>
                        </a:solidFill>
                        <a:latin typeface="Times New Roman" panose="02020603050405020304" pitchFamily="18" charset="0"/>
                        <a:cs typeface="Times New Roman" panose="02020603050405020304" pitchFamily="18" charset="0"/>
                      </a:rPr>
                      <m:t>− </m:t>
                    </m:r>
                    <m:r>
                      <m:rPr>
                        <m:nor/>
                      </m:rPr>
                      <a:rPr lang="en-US" sz="2400">
                        <a:solidFill>
                          <a:srgbClr val="000000"/>
                        </a:solidFill>
                        <a:latin typeface="Times New Roman" panose="02020603050405020304" pitchFamily="18" charset="0"/>
                        <a:cs typeface="Times New Roman" panose="02020603050405020304" pitchFamily="18" charset="0"/>
                      </a:rPr>
                      <m:t>4 </m:t>
                    </m:r>
                  </m:oMath>
                </a14:m>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  </a:t>
                </a:r>
                <a:r>
                  <a:rPr 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 </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&gt; 0 nên </a:t>
                </a:r>
                <a:r>
                  <a:rPr lang="en-US" sz="24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 </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4. Vậy sau 4 giây kể từ lúc rơi thì vật đó chạm đất.</a:t>
                </a:r>
              </a:p>
            </p:txBody>
          </p:sp>
        </mc:Choice>
        <mc:Fallback xmlns="">
          <p:sp>
            <p:nvSpPr>
              <p:cNvPr id="13" name="Rectangle 12"/>
              <p:cNvSpPr>
                <a:spLocks noRot="1" noChangeAspect="1" noMove="1" noResize="1" noEditPoints="1" noAdjustHandles="1" noChangeArrowheads="1" noChangeShapeType="1" noTextEdit="1"/>
              </p:cNvSpPr>
              <p:nvPr/>
            </p:nvSpPr>
            <p:spPr>
              <a:xfrm>
                <a:off x="3459496" y="3882628"/>
                <a:ext cx="8582851" cy="2377189"/>
              </a:xfrm>
              <a:prstGeom prst="rect">
                <a:avLst/>
              </a:prstGeom>
              <a:blipFill>
                <a:blip r:embed="rId5"/>
                <a:stretch>
                  <a:fillRect l="-1065" t="-1786" r="-426" b="-4592"/>
                </a:stretch>
              </a:blipFill>
              <a:ln>
                <a:solidFill>
                  <a:srgbClr val="ED7D31"/>
                </a:solidFill>
              </a:ln>
            </p:spPr>
            <p:txBody>
              <a:bodyPr/>
              <a:lstStyle/>
              <a:p>
                <a:r>
                  <a:rPr lang="en-US">
                    <a:noFill/>
                  </a:rPr>
                  <a:t> </a:t>
                </a:r>
              </a:p>
            </p:txBody>
          </p:sp>
        </mc:Fallback>
      </mc:AlternateContent>
    </p:spTree>
    <p:extLst>
      <p:ext uri="{BB962C8B-B14F-4D97-AF65-F5344CB8AC3E}">
        <p14:creationId xmlns:p14="http://schemas.microsoft.com/office/powerpoint/2010/main" val="135254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HƯỚNG DẪN TỰ HỌC Ở NHÀ</a:t>
            </a:r>
          </a:p>
        </p:txBody>
      </p:sp>
      <p:sp>
        <p:nvSpPr>
          <p:cNvPr id="5" name="Rectangle 4"/>
          <p:cNvSpPr/>
          <p:nvPr/>
        </p:nvSpPr>
        <p:spPr>
          <a:xfrm>
            <a:off x="1620981" y="2328587"/>
            <a:ext cx="9871364" cy="1692771"/>
          </a:xfrm>
          <a:prstGeom prst="rect">
            <a:avLst/>
          </a:prstGeom>
        </p:spPr>
        <p:txBody>
          <a:bodyPr wrap="square">
            <a:spAutoFit/>
          </a:bodyPr>
          <a:lstStyle/>
          <a:p>
            <a:pPr>
              <a:spcBef>
                <a:spcPts val="600"/>
              </a:spcBef>
              <a:spcAft>
                <a:spcPts val="600"/>
              </a:spcAft>
            </a:pPr>
            <a:r>
              <a:rPr lang="vi-VN" sz="2800">
                <a:solidFill>
                  <a:srgbClr val="000000"/>
                </a:solidFill>
                <a:latin typeface="Times New Roman" panose="02020603050405020304" pitchFamily="18" charset="0"/>
                <a:ea typeface="Calibri" panose="020F0502020204030204" pitchFamily="34" charset="0"/>
              </a:rPr>
              <a:t>- Học thuộc các kiến thức trọng tâm và làm bài tập</a:t>
            </a:r>
            <a:r>
              <a:rPr lang="nl-NL" sz="2800">
                <a:solidFill>
                  <a:srgbClr val="000000"/>
                </a:solidFill>
                <a:latin typeface="Times New Roman" panose="02020603050405020304" pitchFamily="18" charset="0"/>
                <a:ea typeface="Calibri" panose="020F0502020204030204" pitchFamily="34" charset="0"/>
              </a:rPr>
              <a:t>: 1; 2; 3; 4 SGK.</a:t>
            </a:r>
            <a:endParaRPr lang="en-US" sz="2800">
              <a:solidFill>
                <a:srgbClr val="000000"/>
              </a:solidFill>
              <a:latin typeface="Times New Roman" panose="02020603050405020304" pitchFamily="18" charset="0"/>
              <a:ea typeface="Calibri" panose="020F0502020204030204" pitchFamily="34" charset="0"/>
            </a:endParaRPr>
          </a:p>
          <a:p>
            <a:pPr>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rPr>
              <a:t>- Đọc có thể em chưa biết.</a:t>
            </a:r>
            <a:endParaRPr lang="en-US" sz="2800">
              <a:solidFill>
                <a:srgbClr val="000000"/>
              </a:solidFill>
              <a:latin typeface="Times New Roman" panose="02020603050405020304" pitchFamily="18" charset="0"/>
              <a:ea typeface="Calibri" panose="020F0502020204030204" pitchFamily="34" charset="0"/>
            </a:endParaRPr>
          </a:p>
          <a:p>
            <a:pPr>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rPr>
              <a:t>- Tiết sau tìm hiểu về căn bậc ba.</a:t>
            </a:r>
            <a:endParaRPr lang="en-US" sz="280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082481" y="1890968"/>
            <a:ext cx="10079421" cy="2387600"/>
          </a:xfrm>
        </p:spPr>
        <p:txBody>
          <a:bodyPr>
            <a:normAutofit/>
          </a:bodyPr>
          <a:lstStyle/>
          <a:p>
            <a:r>
              <a:rPr lang="en-US" sz="8000" dirty="0" err="1">
                <a:solidFill>
                  <a:schemeClr val="bg1"/>
                </a:solidFill>
                <a:latin typeface="Times New Roman" panose="02020603050405020304" pitchFamily="18" charset="0"/>
                <a:cs typeface="Times New Roman" panose="02020603050405020304" pitchFamily="18" charset="0"/>
              </a:rPr>
              <a:t>Cảm</a:t>
            </a:r>
            <a:r>
              <a:rPr lang="en-US" sz="8000" dirty="0">
                <a:solidFill>
                  <a:schemeClr val="bg1"/>
                </a:solidFill>
                <a:latin typeface="Times New Roman" panose="02020603050405020304" pitchFamily="18" charset="0"/>
                <a:cs typeface="Times New Roman" panose="02020603050405020304" pitchFamily="18" charset="0"/>
              </a:rPr>
              <a:t> </a:t>
            </a:r>
            <a:r>
              <a:rPr lang="en-US" sz="8000" dirty="0" err="1">
                <a:solidFill>
                  <a:schemeClr val="bg1"/>
                </a:solidFill>
                <a:latin typeface="Times New Roman" panose="02020603050405020304" pitchFamily="18" charset="0"/>
                <a:cs typeface="Times New Roman" panose="02020603050405020304" pitchFamily="18" charset="0"/>
              </a:rPr>
              <a:t>ơn</a:t>
            </a:r>
            <a:r>
              <a:rPr lang="en-US" sz="8000" dirty="0">
                <a:solidFill>
                  <a:schemeClr val="bg1"/>
                </a:solidFill>
                <a:latin typeface="Times New Roman" panose="02020603050405020304" pitchFamily="18" charset="0"/>
                <a:cs typeface="Times New Roman" panose="02020603050405020304" pitchFamily="18" charset="0"/>
              </a:rPr>
              <a:t> </a:t>
            </a:r>
            <a:r>
              <a:rPr lang="en-US" sz="8000" dirty="0" err="1">
                <a:solidFill>
                  <a:schemeClr val="bg1"/>
                </a:solidFill>
                <a:latin typeface="Times New Roman" panose="02020603050405020304" pitchFamily="18" charset="0"/>
                <a:cs typeface="Times New Roman" panose="02020603050405020304" pitchFamily="18" charset="0"/>
              </a:rPr>
              <a:t>các</a:t>
            </a:r>
            <a:r>
              <a:rPr lang="en-US" sz="8000" dirty="0">
                <a:solidFill>
                  <a:schemeClr val="bg1"/>
                </a:solidFill>
                <a:latin typeface="Times New Roman" panose="02020603050405020304" pitchFamily="18" charset="0"/>
                <a:cs typeface="Times New Roman" panose="02020603050405020304" pitchFamily="18" charset="0"/>
              </a:rPr>
              <a:t> con </a:t>
            </a:r>
            <a:r>
              <a:rPr lang="en-US" sz="8000" dirty="0" err="1">
                <a:solidFill>
                  <a:schemeClr val="bg1"/>
                </a:solidFill>
                <a:latin typeface="Times New Roman" panose="02020603050405020304" pitchFamily="18" charset="0"/>
                <a:cs typeface="Times New Roman" panose="02020603050405020304" pitchFamily="18" charset="0"/>
              </a:rPr>
              <a:t>đã</a:t>
            </a:r>
            <a:r>
              <a:rPr lang="en-US" sz="8000" dirty="0">
                <a:solidFill>
                  <a:schemeClr val="bg1"/>
                </a:solidFill>
                <a:latin typeface="Times New Roman" panose="02020603050405020304" pitchFamily="18" charset="0"/>
                <a:cs typeface="Times New Roman" panose="02020603050405020304" pitchFamily="18" charset="0"/>
              </a:rPr>
              <a:t> </a:t>
            </a:r>
            <a:r>
              <a:rPr lang="en-US" sz="8000" dirty="0" err="1">
                <a:solidFill>
                  <a:schemeClr val="bg1"/>
                </a:solidFill>
                <a:latin typeface="Times New Roman" panose="02020603050405020304" pitchFamily="18" charset="0"/>
                <a:cs typeface="Times New Roman" panose="02020603050405020304" pitchFamily="18" charset="0"/>
              </a:rPr>
              <a:t>lắng</a:t>
            </a:r>
            <a:r>
              <a:rPr lang="en-US" sz="8000" dirty="0">
                <a:solidFill>
                  <a:schemeClr val="bg1"/>
                </a:solidFill>
                <a:latin typeface="Times New Roman" panose="02020603050405020304" pitchFamily="18" charset="0"/>
                <a:cs typeface="Times New Roman" panose="02020603050405020304" pitchFamily="18" charset="0"/>
              </a:rPr>
              <a:t> </a:t>
            </a:r>
            <a:r>
              <a:rPr lang="en-US" sz="8000" dirty="0" err="1">
                <a:solidFill>
                  <a:schemeClr val="bg1"/>
                </a:solidFill>
                <a:latin typeface="Times New Roman" panose="02020603050405020304" pitchFamily="18" charset="0"/>
                <a:cs typeface="Times New Roman" panose="02020603050405020304" pitchFamily="18" charset="0"/>
              </a:rPr>
              <a:t>nghe</a:t>
            </a:r>
            <a:r>
              <a:rPr lang="en-US" sz="8000" dirty="0">
                <a:solidFill>
                  <a:schemeClr val="bg1"/>
                </a:solidFill>
                <a:latin typeface="Times New Roman" panose="02020603050405020304" pitchFamily="18" charset="0"/>
                <a:cs typeface="Times New Roman" panose="02020603050405020304" pitchFamily="18" charset="0"/>
              </a:rPr>
              <a: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90310" y="450108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4148604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a:extLst>
              <a:ext uri="{FF2B5EF4-FFF2-40B4-BE49-F238E27FC236}">
                <a16:creationId xmlns:a16="http://schemas.microsoft.com/office/drawing/2014/main" id="{2FCF3630-F435-151C-B3B2-5176681CF172}"/>
              </a:ext>
            </a:extLst>
          </p:cNvPr>
          <p:cNvSpPr txBox="1"/>
          <p:nvPr/>
        </p:nvSpPr>
        <p:spPr>
          <a:xfrm>
            <a:off x="3727995" y="53601"/>
            <a:ext cx="4736010"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HOẠT ĐỘNG KHỞI ĐỘNG</a:t>
            </a:r>
            <a:endParaRPr lang="en-US" sz="2800" dirty="0">
              <a:solidFill>
                <a:srgbClr val="C55A1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7321" t="65276" r="8500" b="5663"/>
          <a:stretch/>
        </p:blipFill>
        <p:spPr>
          <a:xfrm>
            <a:off x="7252321" y="768928"/>
            <a:ext cx="4032208" cy="3906981"/>
          </a:xfrm>
          <a:prstGeom prst="rect">
            <a:avLst/>
          </a:prstGeom>
        </p:spPr>
      </p:pic>
      <p:sp>
        <p:nvSpPr>
          <p:cNvPr id="7" name="Rectangle 6"/>
          <p:cNvSpPr/>
          <p:nvPr/>
        </p:nvSpPr>
        <p:spPr>
          <a:xfrm>
            <a:off x="751609" y="964261"/>
            <a:ext cx="6293427" cy="954107"/>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Một bàn cờ vua có dạng hình vuông gồm 64 ô vuông nhỏ (</a:t>
            </a:r>
            <a:r>
              <a:rPr lang="en-US" sz="2800" i="1">
                <a:latin typeface="Times New Roman" panose="02020603050405020304" pitchFamily="18" charset="0"/>
                <a:cs typeface="Times New Roman" panose="02020603050405020304" pitchFamily="18" charset="0"/>
              </a:rPr>
              <a:t>Hình 1</a:t>
            </a:r>
            <a:r>
              <a:rPr lang="en-US" sz="2800">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203" t="73286" r="82236" b="10507"/>
          <a:stretch/>
        </p:blipFill>
        <p:spPr>
          <a:xfrm>
            <a:off x="284016" y="3105835"/>
            <a:ext cx="1620952" cy="2474083"/>
          </a:xfrm>
          <a:prstGeom prst="rect">
            <a:avLst/>
          </a:prstGeom>
        </p:spPr>
      </p:pic>
      <p:sp>
        <p:nvSpPr>
          <p:cNvPr id="10" name="Rounded Rectangular Callout 9"/>
          <p:cNvSpPr/>
          <p:nvPr/>
        </p:nvSpPr>
        <p:spPr>
          <a:xfrm>
            <a:off x="1517073" y="2305808"/>
            <a:ext cx="5413663" cy="1237041"/>
          </a:xfrm>
          <a:prstGeom prst="wedgeRoundRectCallout">
            <a:avLst>
              <a:gd name="adj1" fmla="val -44423"/>
              <a:gd name="adj2" fmla="val 100299"/>
              <a:gd name="adj3" fmla="val 16667"/>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cs typeface="Times New Roman" panose="02020603050405020304" pitchFamily="18" charset="0"/>
              </a:rPr>
              <a:t>Hỏi mỗi cạnh của bàn cờ gồm bao nhiêu cạnh ô vuông nhỏ?</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785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ppy Bee">
            <a:extLst>
              <a:ext uri="{FF2B5EF4-FFF2-40B4-BE49-F238E27FC236}">
                <a16:creationId xmlns:a16="http://schemas.microsoft.com/office/drawing/2014/main" id="{23248C2B-B9DE-16E9-20BD-1717629EA6EA}"/>
              </a:ext>
            </a:extLst>
          </p:cNvPr>
          <p:cNvPicPr>
            <a:picLocks noChangeAspect="1"/>
          </p:cNvPicPr>
          <p:nvPr/>
        </p:nvPicPr>
        <p:blipFill>
          <a:blip r:embed="rId2"/>
          <a:stretch>
            <a:fillRect/>
          </a:stretch>
        </p:blipFill>
        <p:spPr>
          <a:xfrm>
            <a:off x="-103909" y="1293566"/>
            <a:ext cx="1735282" cy="1735282"/>
          </a:xfrm>
          <a:prstGeom prst="rect">
            <a:avLst/>
          </a:prstGeom>
        </p:spPr>
      </p:pic>
      <p:sp>
        <p:nvSpPr>
          <p:cNvPr id="6" name="Oval Callout 5"/>
          <p:cNvSpPr/>
          <p:nvPr/>
        </p:nvSpPr>
        <p:spPr>
          <a:xfrm>
            <a:off x="1278082" y="571499"/>
            <a:ext cx="5569528" cy="1340428"/>
          </a:xfrm>
          <a:prstGeom prst="wedgeEllipseCallout">
            <a:avLst>
              <a:gd name="adj1" fmla="val -49226"/>
              <a:gd name="adj2" fmla="val 7102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000000"/>
                </a:solidFill>
                <a:latin typeface="Times New Roman" panose="02020603050405020304" pitchFamily="18" charset="0"/>
                <a:cs typeface="Times New Roman" panose="02020603050405020304" pitchFamily="18" charset="0"/>
              </a:rPr>
              <a:t>Mỗi cạnh của bàn cờ gồm 8 cạnh ô vuông nhỏ.</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2680855" y="2410487"/>
            <a:ext cx="7211291" cy="1815882"/>
          </a:xfrm>
          <a:prstGeom prst="rect">
            <a:avLst/>
          </a:prstGeom>
          <a:solidFill>
            <a:srgbClr val="3CDFE6"/>
          </a:solidFill>
        </p:spPr>
        <p:txBody>
          <a:bodyPr wrap="square">
            <a:spAutoFit/>
          </a:bodyPr>
          <a:lstStyle/>
          <a:p>
            <a:pPr algn="just">
              <a:spcBef>
                <a:spcPts val="600"/>
              </a:spcBef>
              <a:spcAft>
                <a:spcPts val="600"/>
              </a:spcAft>
            </a:pPr>
            <a:r>
              <a:rPr lang="vi-VN" sz="2800">
                <a:solidFill>
                  <a:srgbClr val="000000"/>
                </a:solidFill>
                <a:latin typeface="Times New Roman" panose="02020603050405020304" pitchFamily="18" charset="0"/>
                <a:ea typeface="Calibri" panose="020F0502020204030204" pitchFamily="34" charset="0"/>
              </a:rPr>
              <a:t>Ta nói 8 là căn bậc hai số học của 64. Vậy hiểu thế nào là căn bậc hai số học của một số? Ta có thể tìm căn bậc hai của một số theo những cách nào?</a:t>
            </a:r>
            <a:endParaRPr lang="en-US" sz="2800">
              <a:solidFill>
                <a:srgbClr val="000000"/>
              </a:solidFill>
              <a:latin typeface="Times New Roman" panose="02020603050405020304" pitchFamily="18" charset="0"/>
              <a:ea typeface="Calibri" panose="020F0502020204030204" pitchFamily="34" charset="0"/>
            </a:endParaRPr>
          </a:p>
        </p:txBody>
      </p:sp>
      <p:pic>
        <p:nvPicPr>
          <p:cNvPr id="9" name="Picture 8" descr="Hi Bee">
            <a:extLst>
              <a:ext uri="{FF2B5EF4-FFF2-40B4-BE49-F238E27FC236}">
                <a16:creationId xmlns:a16="http://schemas.microsoft.com/office/drawing/2014/main" id="{5DB2DAD5-2BCA-C7B7-9C01-ECF507417636}"/>
              </a:ext>
            </a:extLst>
          </p:cNvPr>
          <p:cNvPicPr>
            <a:picLocks noChangeAspect="1"/>
          </p:cNvPicPr>
          <p:nvPr/>
        </p:nvPicPr>
        <p:blipFill>
          <a:blip r:embed="rId3"/>
          <a:stretch>
            <a:fillRect/>
          </a:stretch>
        </p:blipFill>
        <p:spPr>
          <a:xfrm flipH="1">
            <a:off x="9757112" y="3318428"/>
            <a:ext cx="1877027" cy="1877027"/>
          </a:xfrm>
          <a:prstGeom prst="rect">
            <a:avLst/>
          </a:prstGeom>
        </p:spPr>
      </p:pic>
    </p:spTree>
    <p:extLst>
      <p:ext uri="{BB962C8B-B14F-4D97-AF65-F5344CB8AC3E}">
        <p14:creationId xmlns:p14="http://schemas.microsoft.com/office/powerpoint/2010/main" val="41136709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12"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64" y="1736205"/>
            <a:ext cx="7101534" cy="220149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13" y="3175634"/>
            <a:ext cx="7090185" cy="2153836"/>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053" y="3099507"/>
            <a:ext cx="6488743" cy="2031278"/>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5053" y="1833979"/>
            <a:ext cx="6377535" cy="222873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4664" y="2646383"/>
            <a:ext cx="3640415" cy="189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608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132367" y="34969"/>
            <a:ext cx="1428750" cy="1285875"/>
          </a:xfrm>
          <a:prstGeom prst="rect">
            <a:avLst/>
          </a:prstGeom>
        </p:spPr>
      </p:pic>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28" name="Title 1">
            <a:extLst>
              <a:ext uri="{FF2B5EF4-FFF2-40B4-BE49-F238E27FC236}">
                <a16:creationId xmlns:a16="http://schemas.microsoft.com/office/drawing/2014/main" id="{5BB9D658-CF2F-44DF-94AE-28B466E4997C}"/>
              </a:ext>
            </a:extLst>
          </p:cNvPr>
          <p:cNvSpPr txBox="1">
            <a:spLocks/>
          </p:cNvSpPr>
          <p:nvPr/>
        </p:nvSpPr>
        <p:spPr>
          <a:xfrm>
            <a:off x="2011376" y="208954"/>
            <a:ext cx="8478635" cy="464644"/>
          </a:xfrm>
          <a:prstGeom prst="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o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b="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CĂN BẬC HAI VÀ CĂN BẬC BA CỦA SỐ THỰC</a:t>
            </a:r>
          </a:p>
        </p:txBody>
      </p:sp>
      <p:sp>
        <p:nvSpPr>
          <p:cNvPr id="9" name="Rectangle 8"/>
          <p:cNvSpPr/>
          <p:nvPr/>
        </p:nvSpPr>
        <p:spPr>
          <a:xfrm>
            <a:off x="1551860" y="1029412"/>
            <a:ext cx="6558077" cy="461665"/>
          </a:xfrm>
          <a:prstGeom prst="rect">
            <a:avLst/>
          </a:prstGeom>
        </p:spPr>
        <p:txBody>
          <a:bodyPr wrap="none">
            <a:spAutoFit/>
          </a:bodyPr>
          <a:lstStyle/>
          <a:p>
            <a:pPr>
              <a:spcBef>
                <a:spcPts val="600"/>
              </a:spcBef>
              <a:spcAft>
                <a:spcPts val="600"/>
              </a:spcAft>
            </a:pPr>
            <a:r>
              <a:rPr lang="nl-NL" sz="2400" b="1">
                <a:solidFill>
                  <a:srgbClr val="000000"/>
                </a:solidFill>
                <a:latin typeface="Times New Roman" panose="02020603050405020304" pitchFamily="18" charset="0"/>
                <a:ea typeface="Calibri" panose="020F0502020204030204" pitchFamily="34" charset="0"/>
              </a:rPr>
              <a:t>I. CĂN BẬC HAI CỦA SỐ THỰC KHÔNG ÂM</a:t>
            </a:r>
            <a:endParaRPr lang="en-US" sz="2400">
              <a:solidFill>
                <a:srgbClr val="000000"/>
              </a:solidFill>
              <a:latin typeface="Times New Roman" panose="02020603050405020304" pitchFamily="18" charset="0"/>
              <a:ea typeface="Calibri" panose="020F0502020204030204" pitchFamily="34"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5208" t="27937" r="66955" b="46254"/>
          <a:stretch/>
        </p:blipFill>
        <p:spPr>
          <a:xfrm>
            <a:off x="757341" y="1491077"/>
            <a:ext cx="1136994" cy="691116"/>
          </a:xfrm>
          <a:prstGeom prst="rect">
            <a:avLst/>
          </a:prstGeom>
        </p:spPr>
      </p:pic>
      <p:sp>
        <p:nvSpPr>
          <p:cNvPr id="34" name="Rectangle 33"/>
          <p:cNvSpPr/>
          <p:nvPr/>
        </p:nvSpPr>
        <p:spPr>
          <a:xfrm>
            <a:off x="1879234" y="1582874"/>
            <a:ext cx="3457998" cy="46166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Tìm các số thực </a:t>
            </a:r>
            <a:r>
              <a:rPr lang="en-US" sz="2400" i="1">
                <a:solidFill>
                  <a:srgbClr val="000000"/>
                </a:solidFill>
                <a:latin typeface="Times New Roman" panose="02020603050405020304" pitchFamily="18" charset="0"/>
                <a:ea typeface="Calibri" panose="020F0502020204030204" pitchFamily="34" charset="0"/>
              </a:rPr>
              <a:t>x</a:t>
            </a:r>
            <a:r>
              <a:rPr lang="en-US" sz="2400">
                <a:solidFill>
                  <a:srgbClr val="000000"/>
                </a:solidFill>
                <a:latin typeface="Times New Roman" panose="02020603050405020304" pitchFamily="18" charset="0"/>
                <a:ea typeface="Calibri" panose="020F0502020204030204" pitchFamily="34" charset="0"/>
              </a:rPr>
              <a:t> sao cho:</a:t>
            </a:r>
          </a:p>
        </p:txBody>
      </p:sp>
      <p:sp>
        <p:nvSpPr>
          <p:cNvPr id="35" name="Rectangle 34"/>
          <p:cNvSpPr/>
          <p:nvPr/>
        </p:nvSpPr>
        <p:spPr>
          <a:xfrm>
            <a:off x="606871" y="2273990"/>
            <a:ext cx="1194558" cy="46166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a) </a:t>
            </a:r>
            <a:r>
              <a:rPr lang="en-US" sz="2400" i="1">
                <a:solidFill>
                  <a:srgbClr val="000000"/>
                </a:solidFill>
                <a:latin typeface="Times New Roman" panose="02020603050405020304" pitchFamily="18" charset="0"/>
                <a:ea typeface="Calibri" panose="020F0502020204030204" pitchFamily="34" charset="0"/>
              </a:rPr>
              <a:t>x</a:t>
            </a:r>
            <a:r>
              <a:rPr lang="en-US" sz="2400" baseline="30000">
                <a:solidFill>
                  <a:srgbClr val="000000"/>
                </a:solidFill>
                <a:latin typeface="Times New Roman" panose="02020603050405020304" pitchFamily="18" charset="0"/>
                <a:ea typeface="Calibri" panose="020F0502020204030204" pitchFamily="34" charset="0"/>
              </a:rPr>
              <a:t>2 </a:t>
            </a:r>
            <a:r>
              <a:rPr lang="en-US" sz="2400">
                <a:solidFill>
                  <a:srgbClr val="000000"/>
                </a:solidFill>
                <a:latin typeface="Times New Roman" panose="02020603050405020304" pitchFamily="18" charset="0"/>
                <a:ea typeface="Calibri" panose="020F0502020204030204" pitchFamily="34" charset="0"/>
              </a:rPr>
              <a:t>= 9</a:t>
            </a:r>
            <a:endParaRPr lang="en-US" sz="2400" baseline="30000">
              <a:solidFill>
                <a:srgbClr val="000000"/>
              </a:solidFill>
              <a:latin typeface="Times New Roman" panose="02020603050405020304" pitchFamily="18" charset="0"/>
              <a:ea typeface="Calibri" panose="020F0502020204030204" pitchFamily="34" charset="0"/>
            </a:endParaRPr>
          </a:p>
        </p:txBody>
      </p:sp>
      <p:sp>
        <p:nvSpPr>
          <p:cNvPr id="37" name="Rectangle 36"/>
          <p:cNvSpPr/>
          <p:nvPr/>
        </p:nvSpPr>
        <p:spPr>
          <a:xfrm>
            <a:off x="606871" y="2735655"/>
            <a:ext cx="1366080" cy="46166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b) </a:t>
            </a:r>
            <a:r>
              <a:rPr lang="en-US" sz="2400" i="1">
                <a:solidFill>
                  <a:srgbClr val="000000"/>
                </a:solidFill>
                <a:latin typeface="Times New Roman" panose="02020603050405020304" pitchFamily="18" charset="0"/>
                <a:ea typeface="Calibri" panose="020F0502020204030204" pitchFamily="34" charset="0"/>
              </a:rPr>
              <a:t>x</a:t>
            </a:r>
            <a:r>
              <a:rPr lang="en-US" sz="2400" baseline="30000">
                <a:solidFill>
                  <a:srgbClr val="000000"/>
                </a:solidFill>
                <a:latin typeface="Times New Roman" panose="02020603050405020304" pitchFamily="18" charset="0"/>
                <a:ea typeface="Calibri" panose="020F0502020204030204" pitchFamily="34" charset="0"/>
              </a:rPr>
              <a:t>2 </a:t>
            </a:r>
            <a:r>
              <a:rPr lang="en-US" sz="2400">
                <a:solidFill>
                  <a:srgbClr val="000000"/>
                </a:solidFill>
                <a:latin typeface="Times New Roman" panose="02020603050405020304" pitchFamily="18" charset="0"/>
                <a:ea typeface="Calibri" panose="020F0502020204030204" pitchFamily="34" charset="0"/>
              </a:rPr>
              <a:t>= 25</a:t>
            </a:r>
            <a:endParaRPr lang="en-US" sz="2400" baseline="30000">
              <a:solidFill>
                <a:srgbClr val="000000"/>
              </a:solidFill>
              <a:latin typeface="Times New Roman" panose="02020603050405020304" pitchFamily="18" charset="0"/>
              <a:ea typeface="Calibri" panose="020F0502020204030204" pitchFamily="34" charset="0"/>
            </a:endParaRPr>
          </a:p>
        </p:txBody>
      </p:sp>
      <p:sp>
        <p:nvSpPr>
          <p:cNvPr id="18" name="Rectangle 17"/>
          <p:cNvSpPr/>
          <p:nvPr/>
        </p:nvSpPr>
        <p:spPr>
          <a:xfrm>
            <a:off x="591796" y="3493638"/>
            <a:ext cx="4451433" cy="1200329"/>
          </a:xfrm>
          <a:prstGeom prst="rect">
            <a:avLst/>
          </a:prstGeom>
        </p:spPr>
        <p:txBody>
          <a:bodyPr wrap="square">
            <a:spAutoFit/>
          </a:bodyPr>
          <a:lstStyle/>
          <a:p>
            <a:pPr algn="just"/>
            <a:r>
              <a:rPr lang="it-IT" sz="2400">
                <a:solidFill>
                  <a:srgbClr val="000000"/>
                </a:solidFill>
                <a:latin typeface="Times New Roman" panose="02020603050405020304" pitchFamily="18" charset="0"/>
                <a:cs typeface="Times New Roman" panose="02020603050405020304" pitchFamily="18" charset="0"/>
              </a:rPr>
              <a:t>a) </a:t>
            </a:r>
            <a:r>
              <a:rPr lang="it-IT" sz="2400" i="1">
                <a:solidFill>
                  <a:srgbClr val="000000"/>
                </a:solidFill>
                <a:latin typeface="Times New Roman" panose="02020603050405020304" pitchFamily="18" charset="0"/>
                <a:cs typeface="Times New Roman" panose="02020603050405020304" pitchFamily="18" charset="0"/>
              </a:rPr>
              <a:t>x</a:t>
            </a:r>
            <a:r>
              <a:rPr lang="it-IT" sz="2400" baseline="30000">
                <a:solidFill>
                  <a:srgbClr val="000000"/>
                </a:solidFill>
                <a:latin typeface="Times New Roman" panose="02020603050405020304" pitchFamily="18" charset="0"/>
                <a:cs typeface="Times New Roman" panose="02020603050405020304" pitchFamily="18" charset="0"/>
              </a:rPr>
              <a:t>2</a:t>
            </a:r>
            <a:r>
              <a:rPr lang="it-IT" sz="2400">
                <a:solidFill>
                  <a:srgbClr val="000000"/>
                </a:solidFill>
                <a:latin typeface="Times New Roman" panose="02020603050405020304" pitchFamily="18" charset="0"/>
                <a:cs typeface="Times New Roman" panose="02020603050405020304" pitchFamily="18" charset="0"/>
              </a:rPr>
              <a:t> = 9</a:t>
            </a:r>
          </a:p>
          <a:p>
            <a:pPr algn="just"/>
            <a:r>
              <a:rPr lang="it-IT" sz="2400" i="1">
                <a:solidFill>
                  <a:srgbClr val="000000"/>
                </a:solidFill>
                <a:latin typeface="Times New Roman" panose="02020603050405020304" pitchFamily="18" charset="0"/>
                <a:cs typeface="Times New Roman" panose="02020603050405020304" pitchFamily="18" charset="0"/>
              </a:rPr>
              <a:t>x</a:t>
            </a:r>
            <a:r>
              <a:rPr lang="it-IT" sz="2400" baseline="30000">
                <a:solidFill>
                  <a:srgbClr val="000000"/>
                </a:solidFill>
                <a:latin typeface="Times New Roman" panose="02020603050405020304" pitchFamily="18" charset="0"/>
                <a:cs typeface="Times New Roman" panose="02020603050405020304" pitchFamily="18" charset="0"/>
              </a:rPr>
              <a:t>2</a:t>
            </a:r>
            <a:r>
              <a:rPr lang="it-IT" sz="2400">
                <a:solidFill>
                  <a:srgbClr val="000000"/>
                </a:solidFill>
                <a:latin typeface="Times New Roman" panose="02020603050405020304" pitchFamily="18" charset="0"/>
                <a:cs typeface="Times New Roman" panose="02020603050405020304" pitchFamily="18" charset="0"/>
              </a:rPr>
              <a:t> = 3</a:t>
            </a:r>
            <a:r>
              <a:rPr lang="it-IT" sz="2400" baseline="30000">
                <a:solidFill>
                  <a:srgbClr val="000000"/>
                </a:solidFill>
                <a:latin typeface="Times New Roman" panose="02020603050405020304" pitchFamily="18" charset="0"/>
                <a:cs typeface="Times New Roman" panose="02020603050405020304" pitchFamily="18" charset="0"/>
              </a:rPr>
              <a:t>2</a:t>
            </a:r>
            <a:r>
              <a:rPr lang="it-IT" sz="2400">
                <a:solidFill>
                  <a:srgbClr val="000000"/>
                </a:solidFill>
                <a:latin typeface="Times New Roman" panose="02020603050405020304" pitchFamily="18" charset="0"/>
                <a:cs typeface="Times New Roman" panose="02020603050405020304" pitchFamily="18" charset="0"/>
              </a:rPr>
              <a:t> = (–3)</a:t>
            </a:r>
            <a:r>
              <a:rPr lang="it-IT" sz="2400" baseline="30000">
                <a:solidFill>
                  <a:srgbClr val="000000"/>
                </a:solidFill>
                <a:latin typeface="Times New Roman" panose="02020603050405020304" pitchFamily="18" charset="0"/>
                <a:cs typeface="Times New Roman" panose="02020603050405020304" pitchFamily="18" charset="0"/>
              </a:rPr>
              <a:t>2</a:t>
            </a:r>
            <a:endParaRPr lang="it-IT" sz="2400">
              <a:solidFill>
                <a:srgbClr val="000000"/>
              </a:solidFill>
              <a:latin typeface="Times New Roman" panose="02020603050405020304" pitchFamily="18" charset="0"/>
              <a:cs typeface="Times New Roman" panose="02020603050405020304" pitchFamily="18" charset="0"/>
            </a:endParaRPr>
          </a:p>
          <a:p>
            <a:pPr algn="just"/>
            <a:r>
              <a:rPr lang="it-IT" sz="2400">
                <a:solidFill>
                  <a:srgbClr val="000000"/>
                </a:solidFill>
                <a:latin typeface="Times New Roman" panose="02020603050405020304" pitchFamily="18" charset="0"/>
                <a:cs typeface="Times New Roman" panose="02020603050405020304" pitchFamily="18" charset="0"/>
              </a:rPr>
              <a:t>Vậy </a:t>
            </a:r>
            <a:r>
              <a:rPr lang="it-IT" sz="2400" i="1">
                <a:solidFill>
                  <a:srgbClr val="000000"/>
                </a:solidFill>
                <a:latin typeface="Times New Roman" panose="02020603050405020304" pitchFamily="18" charset="0"/>
                <a:cs typeface="Times New Roman" panose="02020603050405020304" pitchFamily="18" charset="0"/>
              </a:rPr>
              <a:t>x</a:t>
            </a:r>
            <a:r>
              <a:rPr lang="it-IT" sz="2400">
                <a:solidFill>
                  <a:srgbClr val="000000"/>
                </a:solidFill>
                <a:latin typeface="Times New Roman" panose="02020603050405020304" pitchFamily="18" charset="0"/>
                <a:cs typeface="Times New Roman" panose="02020603050405020304" pitchFamily="18" charset="0"/>
              </a:rPr>
              <a:t> = 3 hoặc </a:t>
            </a:r>
            <a:r>
              <a:rPr lang="it-IT" sz="2400" i="1">
                <a:solidFill>
                  <a:srgbClr val="000000"/>
                </a:solidFill>
                <a:latin typeface="Times New Roman" panose="02020603050405020304" pitchFamily="18" charset="0"/>
                <a:cs typeface="Times New Roman" panose="02020603050405020304" pitchFamily="18" charset="0"/>
              </a:rPr>
              <a:t>x</a:t>
            </a:r>
            <a:r>
              <a:rPr lang="it-IT" sz="2400">
                <a:solidFill>
                  <a:srgbClr val="000000"/>
                </a:solidFill>
                <a:latin typeface="Times New Roman" panose="02020603050405020304" pitchFamily="18" charset="0"/>
                <a:cs typeface="Times New Roman" panose="02020603050405020304" pitchFamily="18" charset="0"/>
              </a:rPr>
              <a:t> = –3.</a:t>
            </a:r>
            <a:endParaRPr lang="it-IT" sz="2400" b="0" i="0">
              <a:solidFill>
                <a:srgbClr val="000000"/>
              </a:solidFill>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6892884" y="3493638"/>
            <a:ext cx="3552160" cy="1200329"/>
          </a:xfrm>
          <a:prstGeom prst="rect">
            <a:avLst/>
          </a:prstGeom>
        </p:spPr>
        <p:txBody>
          <a:bodyPr wrap="square">
            <a:spAutoFit/>
          </a:bodyPr>
          <a:lstStyle/>
          <a:p>
            <a:pPr algn="just"/>
            <a:r>
              <a:rPr lang="en-US" sz="2400">
                <a:solidFill>
                  <a:srgbClr val="000000"/>
                </a:solidFill>
                <a:latin typeface="Times New Roman" panose="02020603050405020304" pitchFamily="18" charset="0"/>
                <a:cs typeface="Times New Roman" panose="02020603050405020304" pitchFamily="18" charset="0"/>
              </a:rPr>
              <a:t>b) </a:t>
            </a:r>
            <a:r>
              <a:rPr lang="en-US" sz="2400" i="1">
                <a:solidFill>
                  <a:srgbClr val="000000"/>
                </a:solidFill>
                <a:latin typeface="Times New Roman" panose="02020603050405020304" pitchFamily="18" charset="0"/>
                <a:cs typeface="Times New Roman" panose="02020603050405020304" pitchFamily="18" charset="0"/>
              </a:rPr>
              <a:t>x</a:t>
            </a:r>
            <a:r>
              <a:rPr lang="en-US" sz="2400" baseline="30000">
                <a:solidFill>
                  <a:srgbClr val="000000"/>
                </a:solidFill>
                <a:latin typeface="Times New Roman" panose="02020603050405020304" pitchFamily="18" charset="0"/>
                <a:cs typeface="Times New Roman" panose="02020603050405020304" pitchFamily="18" charset="0"/>
              </a:rPr>
              <a:t>2</a:t>
            </a:r>
            <a:r>
              <a:rPr lang="en-US" sz="2400">
                <a:solidFill>
                  <a:srgbClr val="000000"/>
                </a:solidFill>
                <a:latin typeface="Times New Roman" panose="02020603050405020304" pitchFamily="18" charset="0"/>
                <a:cs typeface="Times New Roman" panose="02020603050405020304" pitchFamily="18" charset="0"/>
              </a:rPr>
              <a:t> = 25</a:t>
            </a:r>
          </a:p>
          <a:p>
            <a:pPr algn="just"/>
            <a:r>
              <a:rPr lang="en-US" sz="2400" i="1">
                <a:solidFill>
                  <a:srgbClr val="000000"/>
                </a:solidFill>
                <a:latin typeface="Times New Roman" panose="02020603050405020304" pitchFamily="18" charset="0"/>
                <a:cs typeface="Times New Roman" panose="02020603050405020304" pitchFamily="18" charset="0"/>
              </a:rPr>
              <a:t>x</a:t>
            </a:r>
            <a:r>
              <a:rPr lang="en-US" sz="2400" baseline="30000">
                <a:solidFill>
                  <a:srgbClr val="000000"/>
                </a:solidFill>
                <a:latin typeface="Times New Roman" panose="02020603050405020304" pitchFamily="18" charset="0"/>
                <a:cs typeface="Times New Roman" panose="02020603050405020304" pitchFamily="18" charset="0"/>
              </a:rPr>
              <a:t>2</a:t>
            </a:r>
            <a:r>
              <a:rPr lang="en-US" sz="2400">
                <a:solidFill>
                  <a:srgbClr val="000000"/>
                </a:solidFill>
                <a:latin typeface="Times New Roman" panose="02020603050405020304" pitchFamily="18" charset="0"/>
                <a:cs typeface="Times New Roman" panose="02020603050405020304" pitchFamily="18" charset="0"/>
              </a:rPr>
              <a:t> = 5</a:t>
            </a:r>
            <a:r>
              <a:rPr lang="en-US" sz="2400" baseline="30000">
                <a:solidFill>
                  <a:srgbClr val="000000"/>
                </a:solidFill>
                <a:latin typeface="Times New Roman" panose="02020603050405020304" pitchFamily="18" charset="0"/>
                <a:cs typeface="Times New Roman" panose="02020603050405020304" pitchFamily="18" charset="0"/>
              </a:rPr>
              <a:t>2</a:t>
            </a:r>
            <a:r>
              <a:rPr lang="en-US" sz="2400">
                <a:solidFill>
                  <a:srgbClr val="000000"/>
                </a:solidFill>
                <a:latin typeface="Times New Roman" panose="02020603050405020304" pitchFamily="18" charset="0"/>
                <a:cs typeface="Times New Roman" panose="02020603050405020304" pitchFamily="18" charset="0"/>
              </a:rPr>
              <a:t> = (–5)</a:t>
            </a:r>
            <a:r>
              <a:rPr lang="en-US" sz="2400" baseline="30000">
                <a:solidFill>
                  <a:srgbClr val="000000"/>
                </a:solidFill>
                <a:latin typeface="Times New Roman" panose="02020603050405020304" pitchFamily="18" charset="0"/>
                <a:cs typeface="Times New Roman" panose="02020603050405020304" pitchFamily="18" charset="0"/>
              </a:rPr>
              <a:t>2</a:t>
            </a:r>
            <a:endParaRPr lang="en-US" sz="2400">
              <a:solidFill>
                <a:srgbClr val="000000"/>
              </a:solidFill>
              <a:latin typeface="Times New Roman" panose="02020603050405020304" pitchFamily="18" charset="0"/>
              <a:cs typeface="Times New Roman" panose="02020603050405020304" pitchFamily="18" charset="0"/>
            </a:endParaRPr>
          </a:p>
          <a:p>
            <a:pPr algn="just"/>
            <a:r>
              <a:rPr lang="en-US" sz="2400" i="1">
                <a:solidFill>
                  <a:srgbClr val="000000"/>
                </a:solidFill>
                <a:latin typeface="Times New Roman" panose="02020603050405020304" pitchFamily="18" charset="0"/>
                <a:cs typeface="Times New Roman" panose="02020603050405020304" pitchFamily="18" charset="0"/>
              </a:rPr>
              <a:t>x</a:t>
            </a:r>
            <a:r>
              <a:rPr lang="en-US" sz="2400">
                <a:solidFill>
                  <a:srgbClr val="000000"/>
                </a:solidFill>
                <a:latin typeface="Times New Roman" panose="02020603050405020304" pitchFamily="18" charset="0"/>
                <a:cs typeface="Times New Roman" panose="02020603050405020304" pitchFamily="18" charset="0"/>
              </a:rPr>
              <a:t> = 5 hoặc </a:t>
            </a:r>
            <a:r>
              <a:rPr lang="en-US" sz="2400" i="1">
                <a:solidFill>
                  <a:srgbClr val="000000"/>
                </a:solidFill>
                <a:latin typeface="Times New Roman" panose="02020603050405020304" pitchFamily="18" charset="0"/>
                <a:cs typeface="Times New Roman" panose="02020603050405020304" pitchFamily="18" charset="0"/>
              </a:rPr>
              <a:t>x</a:t>
            </a:r>
            <a:r>
              <a:rPr lang="en-US" sz="2400">
                <a:solidFill>
                  <a:srgbClr val="000000"/>
                </a:solidFill>
                <a:latin typeface="Times New Roman" panose="02020603050405020304" pitchFamily="18" charset="0"/>
                <a:cs typeface="Times New Roman" panose="02020603050405020304" pitchFamily="18" charset="0"/>
              </a:rPr>
              <a:t> = –5</a:t>
            </a:r>
            <a:endParaRPr lang="en-US" sz="2400" b="0" i="0">
              <a:solidFill>
                <a:srgbClr val="000000"/>
              </a:solidFill>
              <a:effectLst/>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6836" t="7262" r="80672" b="17660"/>
          <a:stretch/>
        </p:blipFill>
        <p:spPr>
          <a:xfrm>
            <a:off x="1054298" y="4848779"/>
            <a:ext cx="1412456" cy="1424763"/>
          </a:xfrm>
          <a:prstGeom prst="rect">
            <a:avLst/>
          </a:prstGeom>
        </p:spPr>
      </p:pic>
      <p:sp>
        <p:nvSpPr>
          <p:cNvPr id="21" name="Rounded Rectangular Callout 20"/>
          <p:cNvSpPr/>
          <p:nvPr/>
        </p:nvSpPr>
        <p:spPr>
          <a:xfrm>
            <a:off x="3305814" y="5261169"/>
            <a:ext cx="6166883" cy="850273"/>
          </a:xfrm>
          <a:prstGeom prst="wedgeRoundRectCallout">
            <a:avLst>
              <a:gd name="adj1" fmla="val -63764"/>
              <a:gd name="adj2" fmla="val -15030"/>
              <a:gd name="adj3" fmla="val 16667"/>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Ta có: 3</a:t>
            </a:r>
            <a:r>
              <a:rPr lang="en-US" sz="2400" baseline="30000">
                <a:solidFill>
                  <a:schemeClr val="tx1"/>
                </a:solidFill>
                <a:latin typeface="Times New Roman" panose="02020603050405020304" pitchFamily="18" charset="0"/>
                <a:cs typeface="Times New Roman" panose="02020603050405020304" pitchFamily="18" charset="0"/>
              </a:rPr>
              <a:t>2</a:t>
            </a:r>
            <a:r>
              <a:rPr lang="en-US" sz="2400">
                <a:solidFill>
                  <a:schemeClr val="tx1"/>
                </a:solidFill>
                <a:latin typeface="Times New Roman" panose="02020603050405020304" pitchFamily="18" charset="0"/>
                <a:cs typeface="Times New Roman" panose="02020603050405020304" pitchFamily="18" charset="0"/>
              </a:rPr>
              <a:t> = 9; (-3)</a:t>
            </a:r>
            <a:r>
              <a:rPr lang="en-US" sz="2400" baseline="30000">
                <a:solidFill>
                  <a:schemeClr val="tx1"/>
                </a:solidFill>
                <a:latin typeface="Times New Roman" panose="02020603050405020304" pitchFamily="18" charset="0"/>
                <a:cs typeface="Times New Roman" panose="02020603050405020304" pitchFamily="18" charset="0"/>
              </a:rPr>
              <a:t>2</a:t>
            </a:r>
            <a:r>
              <a:rPr lang="en-US" sz="2400">
                <a:solidFill>
                  <a:schemeClr val="tx1"/>
                </a:solidFill>
                <a:latin typeface="Times New Roman" panose="02020603050405020304" pitchFamily="18" charset="0"/>
                <a:cs typeface="Times New Roman" panose="02020603050405020304" pitchFamily="18" charset="0"/>
              </a:rPr>
              <a:t> = 9</a:t>
            </a:r>
          </a:p>
          <a:p>
            <a:pPr algn="ctr"/>
            <a:r>
              <a:rPr lang="en-US" sz="2400">
                <a:solidFill>
                  <a:schemeClr val="tx1"/>
                </a:solidFill>
                <a:latin typeface="Times New Roman" panose="02020603050405020304" pitchFamily="18" charset="0"/>
                <a:cs typeface="Times New Roman" panose="02020603050405020304" pitchFamily="18" charset="0"/>
              </a:rPr>
              <a:t>Ta nói 3 và -3 là các căn bậc hai của 9</a:t>
            </a:r>
          </a:p>
        </p:txBody>
      </p:sp>
      <p:sp>
        <p:nvSpPr>
          <p:cNvPr id="22" name="Rectangle 21"/>
          <p:cNvSpPr/>
          <p:nvPr/>
        </p:nvSpPr>
        <p:spPr>
          <a:xfrm>
            <a:off x="4731426" y="2970418"/>
            <a:ext cx="1489510" cy="523220"/>
          </a:xfrm>
          <a:prstGeom prst="rect">
            <a:avLst/>
          </a:prstGeom>
        </p:spPr>
        <p:txBody>
          <a:bodyPr wrap="none">
            <a:spAutoFit/>
          </a:bodyPr>
          <a:lstStyle/>
          <a:p>
            <a:pPr algn="just"/>
            <a:r>
              <a:rPr lang="it-IT" sz="2800" b="1">
                <a:solidFill>
                  <a:srgbClr val="008000"/>
                </a:solidFill>
                <a:latin typeface="Times New Roman" panose="02020603050405020304" pitchFamily="18" charset="0"/>
                <a:cs typeface="Times New Roman" panose="02020603050405020304" pitchFamily="18" charset="0"/>
              </a:rPr>
              <a:t>Lời giải:</a:t>
            </a:r>
            <a:endParaRPr lang="it-IT" sz="2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150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circle(in)">
                                      <p:cBhvr>
                                        <p:cTn id="23" dur="20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left)">
                                      <p:cBhvr>
                                        <p:cTn id="33" dur="500"/>
                                        <p:tgtEl>
                                          <p:spTgt spid="1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8">
                                            <p:txEl>
                                              <p:pRg st="1" end="1"/>
                                            </p:txEl>
                                          </p:spTgt>
                                        </p:tgtEl>
                                        <p:attrNameLst>
                                          <p:attrName>style.visibility</p:attrName>
                                        </p:attrNameLst>
                                      </p:cBhvr>
                                      <p:to>
                                        <p:strVal val="visible"/>
                                      </p:to>
                                    </p:set>
                                    <p:animEffect transition="in" filter="wipe(left)">
                                      <p:cBhvr>
                                        <p:cTn id="38" dur="500"/>
                                        <p:tgtEl>
                                          <p:spTgt spid="1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wipe(left)">
                                      <p:cBhvr>
                                        <p:cTn id="43" dur="500"/>
                                        <p:tgtEl>
                                          <p:spTgt spid="1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xEl>
                                              <p:pRg st="0" end="0"/>
                                            </p:txEl>
                                          </p:spTgt>
                                        </p:tgtEl>
                                        <p:attrNameLst>
                                          <p:attrName>style.visibility</p:attrName>
                                        </p:attrNameLst>
                                      </p:cBhvr>
                                      <p:to>
                                        <p:strVal val="visible"/>
                                      </p:to>
                                    </p:set>
                                    <p:animEffect transition="in" filter="wipe(left)">
                                      <p:cBhvr>
                                        <p:cTn id="48" dur="500"/>
                                        <p:tgtEl>
                                          <p:spTgt spid="1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9">
                                            <p:txEl>
                                              <p:pRg st="1" end="1"/>
                                            </p:txEl>
                                          </p:spTgt>
                                        </p:tgtEl>
                                        <p:attrNameLst>
                                          <p:attrName>style.visibility</p:attrName>
                                        </p:attrNameLst>
                                      </p:cBhvr>
                                      <p:to>
                                        <p:strVal val="visible"/>
                                      </p:to>
                                    </p:set>
                                    <p:animEffect transition="in" filter="wipe(left)">
                                      <p:cBhvr>
                                        <p:cTn id="53" dur="500"/>
                                        <p:tgtEl>
                                          <p:spTgt spid="1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9">
                                            <p:txEl>
                                              <p:pRg st="2" end="2"/>
                                            </p:txEl>
                                          </p:spTgt>
                                        </p:tgtEl>
                                        <p:attrNameLst>
                                          <p:attrName>style.visibility</p:attrName>
                                        </p:attrNameLst>
                                      </p:cBhvr>
                                      <p:to>
                                        <p:strVal val="visible"/>
                                      </p:to>
                                    </p:set>
                                    <p:animEffect transition="in" filter="wipe(left)">
                                      <p:cBhvr>
                                        <p:cTn id="58" dur="500"/>
                                        <p:tgtEl>
                                          <p:spTgt spid="19">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4" grpId="0"/>
      <p:bldP spid="35" grpId="0"/>
      <p:bldP spid="37" grpId="0"/>
      <p:bldP spid="21"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28" name="Title 1">
            <a:extLst>
              <a:ext uri="{FF2B5EF4-FFF2-40B4-BE49-F238E27FC236}">
                <a16:creationId xmlns:a16="http://schemas.microsoft.com/office/drawing/2014/main" id="{5BB9D658-CF2F-44DF-94AE-28B466E4997C}"/>
              </a:ext>
            </a:extLst>
          </p:cNvPr>
          <p:cNvSpPr txBox="1">
            <a:spLocks/>
          </p:cNvSpPr>
          <p:nvPr/>
        </p:nvSpPr>
        <p:spPr>
          <a:xfrm>
            <a:off x="2011376" y="208954"/>
            <a:ext cx="8478635" cy="464644"/>
          </a:xfrm>
          <a:prstGeom prst="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o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b="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CĂN BẬC HAI VÀ CĂN BẬC BA CỦA SỐ THỰC</a:t>
            </a:r>
          </a:p>
        </p:txBody>
      </p:sp>
      <p:sp>
        <p:nvSpPr>
          <p:cNvPr id="23" name="Rectangle 22"/>
          <p:cNvSpPr/>
          <p:nvPr/>
        </p:nvSpPr>
        <p:spPr>
          <a:xfrm>
            <a:off x="305124" y="905208"/>
            <a:ext cx="11097491" cy="523220"/>
          </a:xfrm>
          <a:prstGeom prst="rect">
            <a:avLst/>
          </a:prstGeom>
          <a:solidFill>
            <a:schemeClr val="accent6">
              <a:lumMod val="60000"/>
              <a:lumOff val="40000"/>
            </a:schemeClr>
          </a:solidFill>
        </p:spPr>
        <p:txBody>
          <a:bodyPr wrap="square">
            <a:spAutoFit/>
          </a:bodyPr>
          <a:lstStyle/>
          <a:p>
            <a:pPr>
              <a:spcBef>
                <a:spcPts val="600"/>
              </a:spcBef>
              <a:spcAft>
                <a:spcPts val="600"/>
              </a:spcAft>
            </a:pPr>
            <a:r>
              <a:rPr lang="nl-NL" sz="2800" b="1" i="1">
                <a:solidFill>
                  <a:srgbClr val="000000"/>
                </a:solidFill>
                <a:latin typeface="Times New Roman" panose="02020603050405020304" pitchFamily="18" charset="0"/>
                <a:ea typeface="Calibri" panose="020F0502020204030204" pitchFamily="34" charset="0"/>
              </a:rPr>
              <a:t>Định nghĩa</a:t>
            </a:r>
            <a:r>
              <a:rPr lang="nl-NL" sz="2800">
                <a:solidFill>
                  <a:srgbClr val="000000"/>
                </a:solidFill>
                <a:latin typeface="Times New Roman" panose="02020603050405020304" pitchFamily="18" charset="0"/>
                <a:ea typeface="Calibri" panose="020F0502020204030204" pitchFamily="34" charset="0"/>
              </a:rPr>
              <a:t>: Căn bậc hai của một số thực </a:t>
            </a:r>
            <a:r>
              <a:rPr lang="nl-NL" sz="2800" i="1">
                <a:solidFill>
                  <a:srgbClr val="000000"/>
                </a:solidFill>
                <a:latin typeface="Times New Roman" panose="02020603050405020304" pitchFamily="18" charset="0"/>
                <a:ea typeface="Calibri" panose="020F0502020204030204" pitchFamily="34" charset="0"/>
              </a:rPr>
              <a:t>a</a:t>
            </a:r>
            <a:r>
              <a:rPr lang="nl-NL" sz="2800">
                <a:solidFill>
                  <a:srgbClr val="000000"/>
                </a:solidFill>
                <a:latin typeface="Times New Roman" panose="02020603050405020304" pitchFamily="18" charset="0"/>
                <a:ea typeface="Calibri" panose="020F0502020204030204" pitchFamily="34" charset="0"/>
              </a:rPr>
              <a:t> không âm là số </a:t>
            </a:r>
            <a:r>
              <a:rPr lang="nl-NL" sz="2800" i="1">
                <a:solidFill>
                  <a:srgbClr val="000000"/>
                </a:solidFill>
                <a:latin typeface="Times New Roman" panose="02020603050405020304" pitchFamily="18" charset="0"/>
                <a:ea typeface="Calibri" panose="020F0502020204030204" pitchFamily="34" charset="0"/>
              </a:rPr>
              <a:t>x</a:t>
            </a:r>
            <a:r>
              <a:rPr lang="nl-NL" sz="2800">
                <a:solidFill>
                  <a:srgbClr val="000000"/>
                </a:solidFill>
                <a:latin typeface="Times New Roman" panose="02020603050405020304" pitchFamily="18" charset="0"/>
                <a:ea typeface="Calibri" panose="020F0502020204030204" pitchFamily="34" charset="0"/>
              </a:rPr>
              <a:t> sao cho </a:t>
            </a:r>
            <a:r>
              <a:rPr lang="nl-NL" sz="2800" i="1">
                <a:solidFill>
                  <a:srgbClr val="000000"/>
                </a:solidFill>
                <a:latin typeface="Times New Roman" panose="02020603050405020304" pitchFamily="18" charset="0"/>
                <a:ea typeface="Calibri" panose="020F0502020204030204" pitchFamily="34" charset="0"/>
              </a:rPr>
              <a:t>x</a:t>
            </a:r>
            <a:r>
              <a:rPr lang="nl-NL" sz="2800" baseline="30000">
                <a:solidFill>
                  <a:srgbClr val="000000"/>
                </a:solidFill>
                <a:latin typeface="Times New Roman" panose="02020603050405020304" pitchFamily="18" charset="0"/>
                <a:ea typeface="Calibri" panose="020F0502020204030204" pitchFamily="34" charset="0"/>
              </a:rPr>
              <a:t>2</a:t>
            </a:r>
            <a:r>
              <a:rPr lang="nl-NL" sz="2800">
                <a:solidFill>
                  <a:srgbClr val="000000"/>
                </a:solidFill>
                <a:latin typeface="Times New Roman" panose="02020603050405020304" pitchFamily="18" charset="0"/>
                <a:ea typeface="Calibri" panose="020F0502020204030204" pitchFamily="34" charset="0"/>
              </a:rPr>
              <a:t> </a:t>
            </a:r>
            <a:r>
              <a:rPr lang="nl-NL" sz="2800">
                <a:solidFill>
                  <a:srgbClr val="000000"/>
                </a:solidFill>
                <a:latin typeface="Times New Roman" panose="02020603050405020304" pitchFamily="18" charset="0"/>
                <a:ea typeface="Calibri" panose="020F0502020204030204" pitchFamily="34" charset="0"/>
                <a:sym typeface="Symbol" panose="05050102010706020507" pitchFamily="18" charset="2"/>
              </a:rPr>
              <a:t></a:t>
            </a:r>
            <a:r>
              <a:rPr lang="nl-NL" sz="2800">
                <a:solidFill>
                  <a:srgbClr val="000000"/>
                </a:solidFill>
                <a:latin typeface="Times New Roman" panose="02020603050405020304" pitchFamily="18" charset="0"/>
                <a:ea typeface="Calibri" panose="020F0502020204030204" pitchFamily="34" charset="0"/>
              </a:rPr>
              <a:t> </a:t>
            </a:r>
            <a:r>
              <a:rPr lang="nl-NL" sz="2800" i="1">
                <a:solidFill>
                  <a:srgbClr val="000000"/>
                </a:solidFill>
                <a:latin typeface="Times New Roman" panose="02020603050405020304" pitchFamily="18" charset="0"/>
                <a:ea typeface="Calibri" panose="020F0502020204030204" pitchFamily="34" charset="0"/>
              </a:rPr>
              <a:t>a</a:t>
            </a:r>
            <a:endParaRPr lang="en-US" sz="2800" i="1">
              <a:solidFill>
                <a:srgbClr val="000000"/>
              </a:solidFill>
              <a:latin typeface="Times New Roman" panose="02020603050405020304" pitchFamily="18" charset="0"/>
              <a:ea typeface="Calibri" panose="020F0502020204030204" pitchFamily="34" charset="0"/>
            </a:endParaRPr>
          </a:p>
        </p:txBody>
      </p:sp>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11454" t="3425" r="77583" b="85902"/>
          <a:stretch/>
        </p:blipFill>
        <p:spPr>
          <a:xfrm>
            <a:off x="337678" y="1536052"/>
            <a:ext cx="1609017" cy="727364"/>
          </a:xfrm>
          <a:prstGeom prst="rect">
            <a:avLst/>
          </a:prstGeom>
        </p:spPr>
      </p:pic>
      <p:sp>
        <p:nvSpPr>
          <p:cNvPr id="25" name="Rectangle 24"/>
          <p:cNvSpPr/>
          <p:nvPr/>
        </p:nvSpPr>
        <p:spPr>
          <a:xfrm>
            <a:off x="1942763" y="1773533"/>
            <a:ext cx="6801862" cy="46166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a) Số 2 và - 2 có phải là căn bậc hai của 4 hay không?</a:t>
            </a:r>
          </a:p>
        </p:txBody>
      </p:sp>
      <p:sp>
        <p:nvSpPr>
          <p:cNvPr id="26" name="Rectangle 25"/>
          <p:cNvSpPr/>
          <p:nvPr/>
        </p:nvSpPr>
        <p:spPr>
          <a:xfrm>
            <a:off x="535106" y="2391330"/>
            <a:ext cx="7665881" cy="46166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b) Số 0,7 và - 0,7 có phải là căn bậc hai của 0,49 hay không?</a:t>
            </a:r>
          </a:p>
        </p:txBody>
      </p:sp>
      <mc:AlternateContent xmlns:mc="http://schemas.openxmlformats.org/markup-compatibility/2006" xmlns:a14="http://schemas.microsoft.com/office/drawing/2010/main">
        <mc:Choice Requires="a14">
          <p:sp>
            <p:nvSpPr>
              <p:cNvPr id="27" name="Rectangle 26"/>
              <p:cNvSpPr/>
              <p:nvPr/>
            </p:nvSpPr>
            <p:spPr>
              <a:xfrm>
                <a:off x="535106" y="2923882"/>
                <a:ext cx="6878806" cy="684739"/>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c) Số </a:t>
                </a:r>
                <a14:m>
                  <m:oMath xmlns:m="http://schemas.openxmlformats.org/officeDocument/2006/math">
                    <m:f>
                      <m:fPr>
                        <m:ctrlPr>
                          <a:rPr lang="en-US" sz="2400" i="1" smtClean="0">
                            <a:solidFill>
                              <a:srgbClr val="000000"/>
                            </a:solidFill>
                            <a:latin typeface="Cambria Math" panose="02040503050406030204" pitchFamily="18" charset="0"/>
                          </a:rPr>
                        </m:ctrlPr>
                      </m:fPr>
                      <m:num>
                        <m:r>
                          <m:rPr>
                            <m:nor/>
                          </m:rPr>
                          <a:rPr lang="en-US" sz="2400" b="0" i="0" smtClean="0">
                            <a:solidFill>
                              <a:srgbClr val="000000"/>
                            </a:solidFill>
                            <a:latin typeface="Times New Roman" panose="02020603050405020304" pitchFamily="18" charset="0"/>
                            <a:cs typeface="Times New Roman" panose="02020603050405020304" pitchFamily="18" charset="0"/>
                          </a:rPr>
                          <m:t>1</m:t>
                        </m:r>
                      </m:num>
                      <m:den>
                        <m:r>
                          <m:rPr>
                            <m:nor/>
                          </m:rPr>
                          <a:rPr lang="en-US" sz="2400" b="0" i="0" smtClean="0">
                            <a:solidFill>
                              <a:srgbClr val="000000"/>
                            </a:solidFill>
                            <a:latin typeface="Times New Roman" panose="02020603050405020304" pitchFamily="18" charset="0"/>
                            <a:cs typeface="Times New Roman" panose="02020603050405020304" pitchFamily="18" charset="0"/>
                          </a:rPr>
                          <m:t>9</m:t>
                        </m:r>
                      </m:den>
                    </m:f>
                  </m:oMath>
                </a14:m>
                <a:r>
                  <a:rPr lang="en-US" sz="2400">
                    <a:solidFill>
                      <a:srgbClr val="000000"/>
                    </a:solidFill>
                    <a:latin typeface="Times New Roman" panose="02020603050405020304" pitchFamily="18" charset="0"/>
                    <a:ea typeface="Calibri" panose="020F0502020204030204" pitchFamily="34" charset="0"/>
                  </a:rPr>
                  <a:t> và -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en-US" sz="2400">
                            <a:solidFill>
                              <a:srgbClr val="000000"/>
                            </a:solidFill>
                            <a:latin typeface="Times New Roman" panose="02020603050405020304" pitchFamily="18" charset="0"/>
                            <a:cs typeface="Times New Roman" panose="02020603050405020304" pitchFamily="18" charset="0"/>
                          </a:rPr>
                          <m:t>1</m:t>
                        </m:r>
                      </m:num>
                      <m:den>
                        <m:r>
                          <m:rPr>
                            <m:nor/>
                          </m:rPr>
                          <a:rPr lang="en-US" sz="2400">
                            <a:solidFill>
                              <a:srgbClr val="000000"/>
                            </a:solidFill>
                            <a:latin typeface="Times New Roman" panose="02020603050405020304" pitchFamily="18" charset="0"/>
                            <a:cs typeface="Times New Roman" panose="02020603050405020304" pitchFamily="18" charset="0"/>
                          </a:rPr>
                          <m:t>9</m:t>
                        </m:r>
                      </m:den>
                    </m:f>
                  </m:oMath>
                </a14:m>
                <a:r>
                  <a:rPr lang="en-US" sz="2400">
                    <a:solidFill>
                      <a:srgbClr val="000000"/>
                    </a:solidFill>
                    <a:latin typeface="Times New Roman" panose="02020603050405020304" pitchFamily="18" charset="0"/>
                    <a:ea typeface="Calibri" panose="020F0502020204030204" pitchFamily="34" charset="0"/>
                  </a:rPr>
                  <a:t> có phải là căn bậc hai của </a:t>
                </a:r>
                <a14:m>
                  <m:oMath xmlns:m="http://schemas.openxmlformats.org/officeDocument/2006/math">
                    <m:f>
                      <m:fPr>
                        <m:ctrlPr>
                          <a:rPr lang="en-US" sz="2400" i="1" smtClean="0">
                            <a:solidFill>
                              <a:srgbClr val="000000"/>
                            </a:solidFill>
                            <a:latin typeface="Cambria Math" panose="02040503050406030204" pitchFamily="18" charset="0"/>
                          </a:rPr>
                        </m:ctrlPr>
                      </m:fPr>
                      <m:num>
                        <m:r>
                          <m:rPr>
                            <m:nor/>
                          </m:rPr>
                          <a:rPr lang="en-US" sz="2400" b="0" i="0" smtClean="0">
                            <a:solidFill>
                              <a:srgbClr val="000000"/>
                            </a:solidFill>
                            <a:latin typeface="Times New Roman" panose="02020603050405020304" pitchFamily="18" charset="0"/>
                            <a:cs typeface="Times New Roman" panose="02020603050405020304" pitchFamily="18" charset="0"/>
                          </a:rPr>
                          <m:t>1</m:t>
                        </m:r>
                      </m:num>
                      <m:den>
                        <m:r>
                          <m:rPr>
                            <m:nor/>
                          </m:rPr>
                          <a:rPr lang="en-US" sz="2400" b="0" i="0" smtClean="0">
                            <a:solidFill>
                              <a:srgbClr val="000000"/>
                            </a:solidFill>
                            <a:latin typeface="Times New Roman" panose="02020603050405020304" pitchFamily="18" charset="0"/>
                            <a:cs typeface="Times New Roman" panose="02020603050405020304" pitchFamily="18" charset="0"/>
                          </a:rPr>
                          <m:t>3</m:t>
                        </m:r>
                      </m:den>
                    </m:f>
                  </m:oMath>
                </a14:m>
                <a:r>
                  <a:rPr lang="en-US" sz="2400">
                    <a:solidFill>
                      <a:srgbClr val="000000"/>
                    </a:solidFill>
                    <a:latin typeface="Times New Roman" panose="02020603050405020304" pitchFamily="18" charset="0"/>
                    <a:ea typeface="Calibri" panose="020F0502020204030204" pitchFamily="34" charset="0"/>
                  </a:rPr>
                  <a:t> hay không?</a:t>
                </a:r>
              </a:p>
            </p:txBody>
          </p:sp>
        </mc:Choice>
        <mc:Fallback xmlns="">
          <p:sp>
            <p:nvSpPr>
              <p:cNvPr id="27" name="Rectangle 26"/>
              <p:cNvSpPr>
                <a:spLocks noRot="1" noChangeAspect="1" noMove="1" noResize="1" noEditPoints="1" noAdjustHandles="1" noChangeArrowheads="1" noChangeShapeType="1" noTextEdit="1"/>
              </p:cNvSpPr>
              <p:nvPr/>
            </p:nvSpPr>
            <p:spPr>
              <a:xfrm>
                <a:off x="535106" y="2923882"/>
                <a:ext cx="6878806" cy="684739"/>
              </a:xfrm>
              <a:prstGeom prst="rect">
                <a:avLst/>
              </a:prstGeom>
              <a:blipFill>
                <a:blip r:embed="rId3"/>
                <a:stretch>
                  <a:fillRect l="-1418" b="-7143"/>
                </a:stretch>
              </a:blipFill>
            </p:spPr>
            <p:txBody>
              <a:bodyPr/>
              <a:lstStyle/>
              <a:p>
                <a:r>
                  <a:rPr lang="en-US">
                    <a:noFill/>
                  </a:rPr>
                  <a:t> </a:t>
                </a:r>
              </a:p>
            </p:txBody>
          </p:sp>
        </mc:Fallback>
      </mc:AlternateContent>
      <p:sp>
        <p:nvSpPr>
          <p:cNvPr id="32" name="Rectangle 31"/>
          <p:cNvSpPr/>
          <p:nvPr/>
        </p:nvSpPr>
        <p:spPr>
          <a:xfrm>
            <a:off x="4105117" y="3557479"/>
            <a:ext cx="962123" cy="523220"/>
          </a:xfrm>
          <a:prstGeom prst="rect">
            <a:avLst/>
          </a:prstGeom>
        </p:spPr>
        <p:txBody>
          <a:bodyPr wrap="none">
            <a:spAutoFit/>
          </a:bodyPr>
          <a:lstStyle/>
          <a:p>
            <a:pPr algn="just"/>
            <a:r>
              <a:rPr lang="it-IT" sz="2800" b="1">
                <a:solidFill>
                  <a:srgbClr val="008000"/>
                </a:solidFill>
                <a:latin typeface="Times New Roman" panose="02020603050405020304" pitchFamily="18" charset="0"/>
                <a:cs typeface="Times New Roman" panose="02020603050405020304" pitchFamily="18" charset="0"/>
              </a:rPr>
              <a:t>Giải:</a:t>
            </a:r>
            <a:endParaRPr lang="it-IT" sz="2800">
              <a:solidFill>
                <a:srgbClr val="00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427732" y="4117972"/>
            <a:ext cx="8316892" cy="46166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a) Ta thấy: 2</a:t>
            </a:r>
            <a:r>
              <a:rPr lang="en-US" sz="2400" baseline="30000">
                <a:solidFill>
                  <a:srgbClr val="000000"/>
                </a:solidFill>
                <a:latin typeface="Times New Roman" panose="02020603050405020304" pitchFamily="18" charset="0"/>
                <a:ea typeface="Calibri" panose="020F0502020204030204" pitchFamily="34" charset="0"/>
              </a:rPr>
              <a:t>2</a:t>
            </a:r>
            <a:r>
              <a:rPr lang="en-US" sz="2400">
                <a:solidFill>
                  <a:srgbClr val="000000"/>
                </a:solidFill>
                <a:latin typeface="Times New Roman" panose="02020603050405020304" pitchFamily="18" charset="0"/>
                <a:ea typeface="Calibri" panose="020F0502020204030204" pitchFamily="34" charset="0"/>
              </a:rPr>
              <a:t> = 4 và (- 2)</a:t>
            </a:r>
            <a:r>
              <a:rPr lang="en-US" sz="2400" baseline="30000">
                <a:solidFill>
                  <a:srgbClr val="000000"/>
                </a:solidFill>
                <a:latin typeface="Times New Roman" panose="02020603050405020304" pitchFamily="18" charset="0"/>
                <a:ea typeface="Calibri" panose="020F0502020204030204" pitchFamily="34" charset="0"/>
              </a:rPr>
              <a:t>2</a:t>
            </a:r>
            <a:r>
              <a:rPr lang="en-US" sz="2400">
                <a:solidFill>
                  <a:srgbClr val="000000"/>
                </a:solidFill>
                <a:latin typeface="Times New Roman" panose="02020603050405020304" pitchFamily="18" charset="0"/>
                <a:ea typeface="Calibri" panose="020F0502020204030204" pitchFamily="34" charset="0"/>
              </a:rPr>
              <a:t> = 4 nên số 2 và - 2 là căn bậc hai của 4.</a:t>
            </a:r>
          </a:p>
        </p:txBody>
      </p:sp>
      <p:sp>
        <p:nvSpPr>
          <p:cNvPr id="36" name="Rectangle 35"/>
          <p:cNvSpPr/>
          <p:nvPr/>
        </p:nvSpPr>
        <p:spPr>
          <a:xfrm>
            <a:off x="387230" y="4733041"/>
            <a:ext cx="10668498" cy="46166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b) Ta thấy: (0,7)</a:t>
            </a:r>
            <a:r>
              <a:rPr lang="en-US" sz="2400" baseline="30000">
                <a:solidFill>
                  <a:srgbClr val="000000"/>
                </a:solidFill>
                <a:latin typeface="Times New Roman" panose="02020603050405020304" pitchFamily="18" charset="0"/>
                <a:ea typeface="Calibri" panose="020F0502020204030204" pitchFamily="34" charset="0"/>
              </a:rPr>
              <a:t>2</a:t>
            </a:r>
            <a:r>
              <a:rPr lang="en-US" sz="2400">
                <a:solidFill>
                  <a:srgbClr val="000000"/>
                </a:solidFill>
                <a:latin typeface="Times New Roman" panose="02020603050405020304" pitchFamily="18" charset="0"/>
                <a:ea typeface="Calibri" panose="020F0502020204030204" pitchFamily="34" charset="0"/>
              </a:rPr>
              <a:t> = 0,49 và (- 0,7)</a:t>
            </a:r>
            <a:r>
              <a:rPr lang="en-US" sz="2400" baseline="30000">
                <a:solidFill>
                  <a:srgbClr val="000000"/>
                </a:solidFill>
                <a:latin typeface="Times New Roman" panose="02020603050405020304" pitchFamily="18" charset="0"/>
                <a:ea typeface="Calibri" panose="020F0502020204030204" pitchFamily="34" charset="0"/>
              </a:rPr>
              <a:t>2</a:t>
            </a:r>
            <a:r>
              <a:rPr lang="en-US" sz="2400">
                <a:solidFill>
                  <a:srgbClr val="000000"/>
                </a:solidFill>
                <a:latin typeface="Times New Roman" panose="02020603050405020304" pitchFamily="18" charset="0"/>
                <a:ea typeface="Calibri" panose="020F0502020204030204" pitchFamily="34" charset="0"/>
              </a:rPr>
              <a:t> = 0,49 nên số 0,7 và – 0,7 là căn bậc hai của 0,49.</a:t>
            </a:r>
          </a:p>
        </p:txBody>
      </p:sp>
      <mc:AlternateContent xmlns:mc="http://schemas.openxmlformats.org/markup-compatibility/2006" xmlns:a14="http://schemas.microsoft.com/office/drawing/2010/main">
        <mc:Choice Requires="a14">
          <p:sp>
            <p:nvSpPr>
              <p:cNvPr id="38" name="Rectangle 37"/>
              <p:cNvSpPr/>
              <p:nvPr/>
            </p:nvSpPr>
            <p:spPr>
              <a:xfrm>
                <a:off x="387230" y="5326192"/>
                <a:ext cx="9611862" cy="1564146"/>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c) Vì </a:t>
                </a:r>
                <a14:m>
                  <m:oMath xmlns:m="http://schemas.openxmlformats.org/officeDocument/2006/math">
                    <m:sSup>
                      <m:sSupPr>
                        <m:ctrlPr>
                          <a:rPr lang="en-US" sz="2400" i="1" smtClean="0">
                            <a:solidFill>
                              <a:srgbClr val="000000"/>
                            </a:solidFill>
                            <a:latin typeface="Cambria Math" panose="02040503050406030204" pitchFamily="18" charset="0"/>
                          </a:rPr>
                        </m:ctrlPr>
                      </m:sSupPr>
                      <m:e>
                        <m:d>
                          <m:dPr>
                            <m:ctrlPr>
                              <a:rPr lang="en-US" sz="2400" i="1" smtClean="0">
                                <a:solidFill>
                                  <a:srgbClr val="000000"/>
                                </a:solidFill>
                                <a:latin typeface="Cambria Math" panose="02040503050406030204" pitchFamily="18" charset="0"/>
                              </a:rPr>
                            </m:ctrlPr>
                          </m:dPr>
                          <m:e>
                            <m:f>
                              <m:fPr>
                                <m:ctrlPr>
                                  <a:rPr lang="en-US" sz="2400" i="1" smtClean="0">
                                    <a:solidFill>
                                      <a:srgbClr val="000000"/>
                                    </a:solidFill>
                                    <a:latin typeface="Cambria Math" panose="02040503050406030204" pitchFamily="18" charset="0"/>
                                  </a:rPr>
                                </m:ctrlPr>
                              </m:fPr>
                              <m:num>
                                <m:r>
                                  <m:rPr>
                                    <m:nor/>
                                  </m:rPr>
                                  <a:rPr lang="en-US" sz="2400" b="0" i="0" smtClean="0">
                                    <a:solidFill>
                                      <a:srgbClr val="000000"/>
                                    </a:solidFill>
                                    <a:latin typeface="Times New Roman" panose="02020603050405020304" pitchFamily="18" charset="0"/>
                                    <a:cs typeface="Times New Roman" panose="02020603050405020304" pitchFamily="18" charset="0"/>
                                  </a:rPr>
                                  <m:t>1</m:t>
                                </m:r>
                              </m:num>
                              <m:den>
                                <m:r>
                                  <m:rPr>
                                    <m:nor/>
                                  </m:rPr>
                                  <a:rPr lang="en-US" sz="2400" b="0" i="0" smtClean="0">
                                    <a:solidFill>
                                      <a:srgbClr val="000000"/>
                                    </a:solidFill>
                                    <a:latin typeface="Times New Roman" panose="02020603050405020304" pitchFamily="18" charset="0"/>
                                    <a:cs typeface="Times New Roman" panose="02020603050405020304" pitchFamily="18" charset="0"/>
                                  </a:rPr>
                                  <m:t>9</m:t>
                                </m:r>
                              </m:den>
                            </m:f>
                          </m:e>
                        </m:d>
                      </m:e>
                      <m:sup>
                        <m:r>
                          <a:rPr lang="en-US" sz="2400" b="0" i="1" smtClean="0">
                            <a:solidFill>
                              <a:srgbClr val="000000"/>
                            </a:solidFill>
                            <a:latin typeface="Cambria Math" panose="02040503050406030204" pitchFamily="18" charset="0"/>
                          </a:rPr>
                          <m:t>2</m:t>
                        </m:r>
                      </m:sup>
                    </m:sSup>
                    <m:r>
                      <m:rPr>
                        <m:nor/>
                      </m:rPr>
                      <a:rPr lang="en-US" sz="2400" b="0" i="0" smtClean="0">
                        <a:solidFill>
                          <a:srgbClr val="000000"/>
                        </a:solidFill>
                        <a:latin typeface="Times New Roman" panose="02020603050405020304" pitchFamily="18" charset="0"/>
                        <a:cs typeface="Times New Roman" panose="02020603050405020304" pitchFamily="18" charset="0"/>
                      </a:rPr>
                      <m:t>= </m:t>
                    </m:r>
                    <m:f>
                      <m:fPr>
                        <m:ctrlPr>
                          <a:rPr lang="en-US" sz="2400" b="0" i="1" smtClean="0">
                            <a:solidFill>
                              <a:srgbClr val="000000"/>
                            </a:solidFill>
                            <a:latin typeface="Cambria Math" panose="02040503050406030204" pitchFamily="18" charset="0"/>
                          </a:rPr>
                        </m:ctrlPr>
                      </m:fPr>
                      <m:num>
                        <m:r>
                          <m:rPr>
                            <m:nor/>
                          </m:rPr>
                          <a:rPr lang="en-US" sz="2400" b="0" i="0" smtClean="0">
                            <a:solidFill>
                              <a:srgbClr val="000000"/>
                            </a:solidFill>
                            <a:latin typeface="Times New Roman" panose="02020603050405020304" pitchFamily="18" charset="0"/>
                            <a:cs typeface="Times New Roman" panose="02020603050405020304" pitchFamily="18" charset="0"/>
                          </a:rPr>
                          <m:t>1</m:t>
                        </m:r>
                      </m:num>
                      <m:den>
                        <m:r>
                          <m:rPr>
                            <m:nor/>
                          </m:rPr>
                          <a:rPr lang="en-US" sz="2400" b="0" i="0" smtClean="0">
                            <a:solidFill>
                              <a:srgbClr val="000000"/>
                            </a:solidFill>
                            <a:latin typeface="Times New Roman" panose="02020603050405020304" pitchFamily="18" charset="0"/>
                            <a:cs typeface="Times New Roman" panose="02020603050405020304" pitchFamily="18" charset="0"/>
                          </a:rPr>
                          <m:t>81</m:t>
                        </m:r>
                      </m:den>
                    </m:f>
                    <m:r>
                      <m:rPr>
                        <m:nor/>
                      </m:rPr>
                      <a:rPr lang="en-US" sz="2400" b="0" i="0" smtClean="0">
                        <a:solidFill>
                          <a:srgbClr val="000000"/>
                        </a:solidFill>
                        <a:latin typeface="Cambria Math" panose="02040503050406030204" pitchFamily="18" charset="0"/>
                      </a:rPr>
                      <m:t> </m:t>
                    </m:r>
                    <m:r>
                      <m:rPr>
                        <m:nor/>
                      </m:rPr>
                      <a:rPr lang="en-US" sz="2400" b="0" i="0" smtClean="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m:t>≠ </m:t>
                    </m:r>
                    <m:f>
                      <m:fPr>
                        <m:ctrlPr>
                          <a:rPr lang="en-US" sz="2400" b="0" i="1" smtClean="0">
                            <a:solidFill>
                              <a:srgbClr val="000000"/>
                            </a:solidFill>
                            <a:latin typeface="Cambria Math" panose="02040503050406030204" pitchFamily="18" charset="0"/>
                            <a:ea typeface="Cambria Math" panose="02040503050406030204" pitchFamily="18" charset="0"/>
                          </a:rPr>
                        </m:ctrlPr>
                      </m:fPr>
                      <m:num>
                        <m:r>
                          <m:rPr>
                            <m:nor/>
                          </m:rPr>
                          <a:rPr lang="en-US" sz="2400" b="0" i="0" smtClean="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m:t>1</m:t>
                        </m:r>
                      </m:num>
                      <m:den>
                        <m:r>
                          <m:rPr>
                            <m:nor/>
                          </m:rPr>
                          <a:rPr lang="en-US" sz="2400" b="0" i="0" smtClean="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m:t>3</m:t>
                        </m:r>
                      </m:den>
                    </m:f>
                  </m:oMath>
                </a14:m>
                <a:r>
                  <a:rPr lang="en-US" sz="2400">
                    <a:solidFill>
                      <a:srgbClr val="000000"/>
                    </a:solidFill>
                    <a:latin typeface="Times New Roman" panose="02020603050405020304" pitchFamily="18" charset="0"/>
                    <a:ea typeface="Calibri" panose="020F0502020204030204" pitchFamily="34" charset="0"/>
                  </a:rPr>
                  <a:t>  và </a:t>
                </a:r>
                <a14:m>
                  <m:oMath xmlns:m="http://schemas.openxmlformats.org/officeDocument/2006/math">
                    <m:sSup>
                      <m:sSupPr>
                        <m:ctrlPr>
                          <a:rPr lang="en-US" sz="2400" i="1">
                            <a:solidFill>
                              <a:srgbClr val="000000"/>
                            </a:solidFill>
                            <a:latin typeface="Cambria Math" panose="02040503050406030204" pitchFamily="18" charset="0"/>
                          </a:rPr>
                        </m:ctrlPr>
                      </m:sSupPr>
                      <m:e>
                        <m:d>
                          <m:dPr>
                            <m:ctrlPr>
                              <a:rPr lang="en-US" sz="2400" i="1">
                                <a:solidFill>
                                  <a:srgbClr val="000000"/>
                                </a:solidFill>
                                <a:latin typeface="Cambria Math" panose="02040503050406030204" pitchFamily="18" charset="0"/>
                              </a:rPr>
                            </m:ctrlPr>
                          </m:dPr>
                          <m:e>
                            <m:r>
                              <a:rPr lang="en-US" sz="2400" b="0" i="1" smtClean="0">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m:rPr>
                                    <m:nor/>
                                  </m:rPr>
                                  <a:rPr lang="en-US" sz="2400">
                                    <a:solidFill>
                                      <a:srgbClr val="000000"/>
                                    </a:solidFill>
                                    <a:latin typeface="Times New Roman" panose="02020603050405020304" pitchFamily="18" charset="0"/>
                                    <a:cs typeface="Times New Roman" panose="02020603050405020304" pitchFamily="18" charset="0"/>
                                  </a:rPr>
                                  <m:t>1</m:t>
                                </m:r>
                              </m:num>
                              <m:den>
                                <m:r>
                                  <m:rPr>
                                    <m:nor/>
                                  </m:rPr>
                                  <a:rPr lang="en-US" sz="2400">
                                    <a:solidFill>
                                      <a:srgbClr val="000000"/>
                                    </a:solidFill>
                                    <a:latin typeface="Times New Roman" panose="02020603050405020304" pitchFamily="18" charset="0"/>
                                    <a:cs typeface="Times New Roman" panose="02020603050405020304" pitchFamily="18" charset="0"/>
                                  </a:rPr>
                                  <m:t>9</m:t>
                                </m:r>
                              </m:den>
                            </m:f>
                          </m:e>
                        </m:d>
                      </m:e>
                      <m:sup>
                        <m:r>
                          <a:rPr lang="en-US" sz="2400" i="1">
                            <a:solidFill>
                              <a:srgbClr val="000000"/>
                            </a:solidFill>
                            <a:latin typeface="Cambria Math" panose="02040503050406030204" pitchFamily="18" charset="0"/>
                          </a:rPr>
                          <m:t>2</m:t>
                        </m:r>
                      </m:sup>
                    </m:sSup>
                    <m:r>
                      <m:rPr>
                        <m:nor/>
                      </m:rPr>
                      <a:rPr lang="en-US" sz="2400">
                        <a:solidFill>
                          <a:srgbClr val="000000"/>
                        </a:solidFill>
                        <a:latin typeface="Times New Roman" panose="02020603050405020304" pitchFamily="18" charset="0"/>
                        <a:cs typeface="Times New Roman" panose="02020603050405020304" pitchFamily="18" charset="0"/>
                      </a:rPr>
                      <m:t>= </m:t>
                    </m:r>
                    <m:f>
                      <m:fPr>
                        <m:ctrlPr>
                          <a:rPr lang="en-US" sz="2400" i="1">
                            <a:solidFill>
                              <a:srgbClr val="000000"/>
                            </a:solidFill>
                            <a:latin typeface="Cambria Math" panose="02040503050406030204" pitchFamily="18" charset="0"/>
                          </a:rPr>
                        </m:ctrlPr>
                      </m:fPr>
                      <m:num>
                        <m:r>
                          <m:rPr>
                            <m:nor/>
                          </m:rPr>
                          <a:rPr lang="en-US" sz="2400">
                            <a:solidFill>
                              <a:srgbClr val="000000"/>
                            </a:solidFill>
                            <a:latin typeface="Times New Roman" panose="02020603050405020304" pitchFamily="18" charset="0"/>
                            <a:cs typeface="Times New Roman" panose="02020603050405020304" pitchFamily="18" charset="0"/>
                          </a:rPr>
                          <m:t>1</m:t>
                        </m:r>
                      </m:num>
                      <m:den>
                        <m:r>
                          <m:rPr>
                            <m:nor/>
                          </m:rPr>
                          <a:rPr lang="en-US" sz="2400">
                            <a:solidFill>
                              <a:srgbClr val="000000"/>
                            </a:solidFill>
                            <a:latin typeface="Times New Roman" panose="02020603050405020304" pitchFamily="18" charset="0"/>
                            <a:cs typeface="Times New Roman" panose="02020603050405020304" pitchFamily="18" charset="0"/>
                          </a:rPr>
                          <m:t>81</m:t>
                        </m:r>
                      </m:den>
                    </m:f>
                    <m:r>
                      <m:rPr>
                        <m:nor/>
                      </m:rPr>
                      <a:rPr lang="en-US" sz="2400">
                        <a:solidFill>
                          <a:srgbClr val="000000"/>
                        </a:solidFill>
                        <a:latin typeface="Cambria Math" panose="02040503050406030204" pitchFamily="18" charset="0"/>
                      </a:rPr>
                      <m:t> </m:t>
                    </m:r>
                    <m:r>
                      <m:rPr>
                        <m:nor/>
                      </m:rPr>
                      <a:rPr lang="en-US" sz="240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m:t>≠ </m:t>
                    </m:r>
                    <m:f>
                      <m:fPr>
                        <m:ctrlPr>
                          <a:rPr lang="en-US" sz="2400" i="1">
                            <a:solidFill>
                              <a:srgbClr val="000000"/>
                            </a:solidFill>
                            <a:latin typeface="Cambria Math" panose="02040503050406030204" pitchFamily="18" charset="0"/>
                            <a:ea typeface="Cambria Math" panose="02040503050406030204" pitchFamily="18" charset="0"/>
                          </a:rPr>
                        </m:ctrlPr>
                      </m:fPr>
                      <m:num>
                        <m:r>
                          <m:rPr>
                            <m:nor/>
                          </m:rPr>
                          <a:rPr lang="en-US" sz="240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m:t>1</m:t>
                        </m:r>
                      </m:num>
                      <m:den>
                        <m:r>
                          <m:rPr>
                            <m:nor/>
                          </m:rPr>
                          <a:rPr lang="en-US" sz="240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m:t>3</m:t>
                        </m:r>
                      </m:den>
                    </m:f>
                  </m:oMath>
                </a14:m>
                <a:r>
                  <a:rPr lang="en-US" sz="2400">
                    <a:solidFill>
                      <a:srgbClr val="000000"/>
                    </a:solidFill>
                    <a:latin typeface="Times New Roman" panose="02020603050405020304" pitchFamily="18" charset="0"/>
                    <a:ea typeface="Calibri" panose="020F0502020204030204" pitchFamily="34" charset="0"/>
                  </a:rPr>
                  <a:t> nên các số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en-US" sz="2400">
                            <a:solidFill>
                              <a:srgbClr val="000000"/>
                            </a:solidFill>
                            <a:latin typeface="Times New Roman" panose="02020603050405020304" pitchFamily="18" charset="0"/>
                            <a:cs typeface="Times New Roman" panose="02020603050405020304" pitchFamily="18" charset="0"/>
                          </a:rPr>
                          <m:t>1</m:t>
                        </m:r>
                      </m:num>
                      <m:den>
                        <m:r>
                          <m:rPr>
                            <m:nor/>
                          </m:rPr>
                          <a:rPr lang="en-US" sz="2400">
                            <a:solidFill>
                              <a:srgbClr val="000000"/>
                            </a:solidFill>
                            <a:latin typeface="Times New Roman" panose="02020603050405020304" pitchFamily="18" charset="0"/>
                            <a:cs typeface="Times New Roman" panose="02020603050405020304" pitchFamily="18" charset="0"/>
                          </a:rPr>
                          <m:t>9</m:t>
                        </m:r>
                      </m:den>
                    </m:f>
                  </m:oMath>
                </a14:m>
                <a:r>
                  <a:rPr lang="en-US" sz="2400">
                    <a:solidFill>
                      <a:srgbClr val="000000"/>
                    </a:solidFill>
                    <a:latin typeface="Times New Roman" panose="02020603050405020304" pitchFamily="18" charset="0"/>
                    <a:ea typeface="Calibri" panose="020F0502020204030204" pitchFamily="34" charset="0"/>
                  </a:rPr>
                  <a:t> và - </a:t>
                </a:r>
                <a14:m>
                  <m:oMath xmlns:m="http://schemas.openxmlformats.org/officeDocument/2006/math">
                    <m:f>
                      <m:fPr>
                        <m:ctrlPr>
                          <a:rPr lang="en-US" sz="2400" i="1">
                            <a:solidFill>
                              <a:srgbClr val="000000"/>
                            </a:solidFill>
                            <a:latin typeface="Cambria Math" panose="02040503050406030204" pitchFamily="18" charset="0"/>
                          </a:rPr>
                        </m:ctrlPr>
                      </m:fPr>
                      <m:num>
                        <m:r>
                          <m:rPr>
                            <m:nor/>
                          </m:rPr>
                          <a:rPr lang="en-US" sz="2400">
                            <a:solidFill>
                              <a:srgbClr val="000000"/>
                            </a:solidFill>
                            <a:latin typeface="Times New Roman" panose="02020603050405020304" pitchFamily="18" charset="0"/>
                            <a:cs typeface="Times New Roman" panose="02020603050405020304" pitchFamily="18" charset="0"/>
                          </a:rPr>
                          <m:t>1</m:t>
                        </m:r>
                      </m:num>
                      <m:den>
                        <m:r>
                          <m:rPr>
                            <m:nor/>
                          </m:rPr>
                          <a:rPr lang="en-US" sz="2400">
                            <a:solidFill>
                              <a:srgbClr val="000000"/>
                            </a:solidFill>
                            <a:latin typeface="Times New Roman" panose="02020603050405020304" pitchFamily="18" charset="0"/>
                            <a:cs typeface="Times New Roman" panose="02020603050405020304" pitchFamily="18" charset="0"/>
                          </a:rPr>
                          <m:t>9</m:t>
                        </m:r>
                      </m:den>
                    </m:f>
                  </m:oMath>
                </a14:m>
                <a:r>
                  <a:rPr lang="en-US" sz="2400">
                    <a:solidFill>
                      <a:srgbClr val="000000"/>
                    </a:solidFill>
                    <a:latin typeface="Times New Roman" panose="02020603050405020304" pitchFamily="18" charset="0"/>
                    <a:ea typeface="Calibri" panose="020F0502020204030204" pitchFamily="34" charset="0"/>
                  </a:rPr>
                  <a:t>  không phải là </a:t>
                </a:r>
              </a:p>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căn bậc hai của </a:t>
                </a:r>
                <a14:m>
                  <m:oMath xmlns:m="http://schemas.openxmlformats.org/officeDocument/2006/math">
                    <m:f>
                      <m:fPr>
                        <m:ctrlPr>
                          <a:rPr lang="en-US" sz="2400" i="1">
                            <a:solidFill>
                              <a:srgbClr val="000000"/>
                            </a:solidFill>
                            <a:latin typeface="Cambria Math" panose="02040503050406030204" pitchFamily="18" charset="0"/>
                            <a:ea typeface="Cambria Math" panose="02040503050406030204" pitchFamily="18" charset="0"/>
                          </a:rPr>
                        </m:ctrlPr>
                      </m:fPr>
                      <m:num>
                        <m:r>
                          <m:rPr>
                            <m:nor/>
                          </m:rPr>
                          <a:rPr lang="en-US" sz="240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m:t>1</m:t>
                        </m:r>
                      </m:num>
                      <m:den>
                        <m:r>
                          <m:rPr>
                            <m:nor/>
                          </m:rPr>
                          <a:rPr lang="en-US" sz="240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m:t>3</m:t>
                        </m:r>
                      </m:den>
                    </m:f>
                  </m:oMath>
                </a14:m>
                <a:r>
                  <a:rPr lang="en-US" sz="2400">
                    <a:solidFill>
                      <a:srgbClr val="000000"/>
                    </a:solidFill>
                    <a:latin typeface="Times New Roman" panose="02020603050405020304" pitchFamily="18" charset="0"/>
                    <a:ea typeface="Calibri" panose="020F0502020204030204" pitchFamily="34" charset="0"/>
                  </a:rPr>
                  <a:t>.</a:t>
                </a:r>
              </a:p>
            </p:txBody>
          </p:sp>
        </mc:Choice>
        <mc:Fallback xmlns="">
          <p:sp>
            <p:nvSpPr>
              <p:cNvPr id="38" name="Rectangle 37"/>
              <p:cNvSpPr>
                <a:spLocks noRot="1" noChangeAspect="1" noMove="1" noResize="1" noEditPoints="1" noAdjustHandles="1" noChangeArrowheads="1" noChangeShapeType="1" noTextEdit="1"/>
              </p:cNvSpPr>
              <p:nvPr/>
            </p:nvSpPr>
            <p:spPr>
              <a:xfrm>
                <a:off x="387230" y="5326192"/>
                <a:ext cx="9611862" cy="1564146"/>
              </a:xfrm>
              <a:prstGeom prst="rect">
                <a:avLst/>
              </a:prstGeom>
              <a:blipFill>
                <a:blip r:embed="rId4"/>
                <a:stretch>
                  <a:fillRect l="-1015" b="-2734"/>
                </a:stretch>
              </a:blipFill>
            </p:spPr>
            <p:txBody>
              <a:bodyPr/>
              <a:lstStyle/>
              <a:p>
                <a:r>
                  <a:rPr lang="en-US">
                    <a:noFill/>
                  </a:rPr>
                  <a:t> </a:t>
                </a:r>
              </a:p>
            </p:txBody>
          </p:sp>
        </mc:Fallback>
      </mc:AlternateContent>
    </p:spTree>
    <p:extLst>
      <p:ext uri="{BB962C8B-B14F-4D97-AF65-F5344CB8AC3E}">
        <p14:creationId xmlns:p14="http://schemas.microsoft.com/office/powerpoint/2010/main" val="19534552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animEffect transition="in" filter="wipe(left)">
                                      <p:cBhvr>
                                        <p:cTn id="34" dur="500"/>
                                        <p:tgtEl>
                                          <p:spTgt spid="3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3">
                                            <p:txEl>
                                              <p:pRg st="0" end="0"/>
                                            </p:txEl>
                                          </p:spTgt>
                                        </p:tgtEl>
                                        <p:attrNameLst>
                                          <p:attrName>style.visibility</p:attrName>
                                        </p:attrNameLst>
                                      </p:cBhvr>
                                      <p:to>
                                        <p:strVal val="visible"/>
                                      </p:to>
                                    </p:set>
                                    <p:animEffect transition="in" filter="wipe(left)">
                                      <p:cBhvr>
                                        <p:cTn id="39" dur="500"/>
                                        <p:tgtEl>
                                          <p:spTgt spid="3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wipe(left)">
                                      <p:cBhvr>
                                        <p:cTn id="44" dur="500"/>
                                        <p:tgtEl>
                                          <p:spTgt spid="3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
                                            <p:txEl>
                                              <p:pRg st="0" end="0"/>
                                            </p:txEl>
                                          </p:spTgt>
                                        </p:tgtEl>
                                        <p:attrNameLst>
                                          <p:attrName>style.visibility</p:attrName>
                                        </p:attrNameLst>
                                      </p:cBhvr>
                                      <p:to>
                                        <p:strVal val="visible"/>
                                      </p:to>
                                    </p:set>
                                    <p:animEffect transition="in" filter="wipe(left)">
                                      <p:cBhvr>
                                        <p:cTn id="49" dur="500"/>
                                        <p:tgtEl>
                                          <p:spTgt spid="38">
                                            <p:txEl>
                                              <p:pRg st="0" end="0"/>
                                            </p:txEl>
                                          </p:spTgt>
                                        </p:tgtEl>
                                      </p:cBhvr>
                                    </p:animEffect>
                                  </p:childTnLst>
                                </p:cTn>
                              </p:par>
                              <p:par>
                                <p:cTn id="50" presetID="22" presetClass="entr" presetSubtype="8" fill="hold" nodeType="withEffect">
                                  <p:stCondLst>
                                    <p:cond delay="0"/>
                                  </p:stCondLst>
                                  <p:childTnLst>
                                    <p:set>
                                      <p:cBhvr>
                                        <p:cTn id="51" dur="1" fill="hold">
                                          <p:stCondLst>
                                            <p:cond delay="0"/>
                                          </p:stCondLst>
                                        </p:cTn>
                                        <p:tgtEl>
                                          <p:spTgt spid="38">
                                            <p:txEl>
                                              <p:pRg st="1" end="1"/>
                                            </p:txEl>
                                          </p:spTgt>
                                        </p:tgtEl>
                                        <p:attrNameLst>
                                          <p:attrName>style.visibility</p:attrName>
                                        </p:attrNameLst>
                                      </p:cBhvr>
                                      <p:to>
                                        <p:strVal val="visible"/>
                                      </p:to>
                                    </p:set>
                                    <p:animEffect transition="in" filter="wipe(left)">
                                      <p:cBhvr>
                                        <p:cTn id="52"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28" name="Title 1">
            <a:extLst>
              <a:ext uri="{FF2B5EF4-FFF2-40B4-BE49-F238E27FC236}">
                <a16:creationId xmlns:a16="http://schemas.microsoft.com/office/drawing/2014/main" id="{5BB9D658-CF2F-44DF-94AE-28B466E4997C}"/>
              </a:ext>
            </a:extLst>
          </p:cNvPr>
          <p:cNvSpPr txBox="1">
            <a:spLocks/>
          </p:cNvSpPr>
          <p:nvPr/>
        </p:nvSpPr>
        <p:spPr>
          <a:xfrm>
            <a:off x="2011376" y="208954"/>
            <a:ext cx="8478635" cy="464644"/>
          </a:xfrm>
          <a:prstGeom prst="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o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b="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CĂN BẬC HAI VÀ CĂN BẬC BA CỦA SỐ THỰC</a:t>
            </a:r>
          </a:p>
        </p:txBody>
      </p:sp>
      <mc:AlternateContent xmlns:mc="http://schemas.openxmlformats.org/markup-compatibility/2006" xmlns:a14="http://schemas.microsoft.com/office/drawing/2010/main">
        <mc:Choice Requires="a14">
          <p:sp>
            <p:nvSpPr>
              <p:cNvPr id="15" name="Rectangle 14"/>
              <p:cNvSpPr/>
              <p:nvPr/>
            </p:nvSpPr>
            <p:spPr>
              <a:xfrm>
                <a:off x="384463" y="1824472"/>
                <a:ext cx="10762471" cy="2286844"/>
              </a:xfrm>
              <a:prstGeom prst="rect">
                <a:avLst/>
              </a:prstGeom>
              <a:solidFill>
                <a:schemeClr val="accent2">
                  <a:lumMod val="75000"/>
                </a:schemeClr>
              </a:solidFill>
            </p:spPr>
            <p:txBody>
              <a:bodyPr wrap="square">
                <a:spAutoFit/>
              </a:bodyPr>
              <a:lstStyle/>
              <a:p>
                <a:pPr algn="just">
                  <a:spcAft>
                    <a:spcPts val="0"/>
                  </a:spcAft>
                </a:pPr>
                <a:r>
                  <a:rPr lang="nl-NL" sz="2800" b="1">
                    <a:solidFill>
                      <a:schemeClr val="bg1"/>
                    </a:solidFill>
                    <a:latin typeface="Times New Roman" panose="02020603050405020304" pitchFamily="18" charset="0"/>
                    <a:ea typeface="Calibri" panose="020F0502020204030204" pitchFamily="34" charset="0"/>
                  </a:rPr>
                  <a:t>Chú ý:</a:t>
                </a:r>
                <a:endParaRPr lang="en-US" sz="2800">
                  <a:solidFill>
                    <a:schemeClr val="bg1"/>
                  </a:solidFill>
                  <a:latin typeface="Times New Roman" panose="02020603050405020304" pitchFamily="18" charset="0"/>
                  <a:ea typeface="Calibri" panose="020F0502020204030204" pitchFamily="34" charset="0"/>
                </a:endParaRPr>
              </a:p>
              <a:p>
                <a:pPr algn="just">
                  <a:spcAft>
                    <a:spcPts val="0"/>
                  </a:spcAft>
                </a:pPr>
                <a:r>
                  <a:rPr lang="nl-NL" sz="2800">
                    <a:solidFill>
                      <a:schemeClr val="bg1"/>
                    </a:solidFill>
                    <a:latin typeface="Times New Roman" panose="02020603050405020304" pitchFamily="18" charset="0"/>
                    <a:ea typeface="Calibri" panose="020F0502020204030204" pitchFamily="34" charset="0"/>
                  </a:rPr>
                  <a:t>- Khi </a:t>
                </a:r>
                <a:r>
                  <a:rPr lang="nl-NL" sz="2800" i="1">
                    <a:solidFill>
                      <a:schemeClr val="bg1"/>
                    </a:solidFill>
                    <a:latin typeface="Times New Roman" panose="02020603050405020304" pitchFamily="18" charset="0"/>
                    <a:ea typeface="Calibri" panose="020F0502020204030204" pitchFamily="34" charset="0"/>
                  </a:rPr>
                  <a:t>a</a:t>
                </a:r>
                <a:r>
                  <a:rPr lang="nl-NL" sz="2800">
                    <a:solidFill>
                      <a:schemeClr val="bg1"/>
                    </a:solidFill>
                    <a:latin typeface="Times New Roman" panose="02020603050405020304" pitchFamily="18" charset="0"/>
                    <a:ea typeface="Calibri" panose="020F0502020204030204" pitchFamily="34" charset="0"/>
                  </a:rPr>
                  <a:t> &gt; 0, số </a:t>
                </a:r>
                <a:r>
                  <a:rPr lang="nl-NL" sz="2800" i="1">
                    <a:solidFill>
                      <a:schemeClr val="bg1"/>
                    </a:solidFill>
                    <a:latin typeface="Times New Roman" panose="02020603050405020304" pitchFamily="18" charset="0"/>
                    <a:ea typeface="Calibri" panose="020F0502020204030204" pitchFamily="34" charset="0"/>
                  </a:rPr>
                  <a:t>a</a:t>
                </a:r>
                <a:r>
                  <a:rPr lang="nl-NL" sz="2800">
                    <a:solidFill>
                      <a:schemeClr val="bg1"/>
                    </a:solidFill>
                    <a:latin typeface="Times New Roman" panose="02020603050405020304" pitchFamily="18" charset="0"/>
                    <a:ea typeface="Calibri" panose="020F0502020204030204" pitchFamily="34" charset="0"/>
                  </a:rPr>
                  <a:t> có đúng hai căn bậc hai là hai số đối nhau: số dương kí hiệu  là </a:t>
                </a:r>
                <a14:m>
                  <m:oMath xmlns:m="http://schemas.openxmlformats.org/officeDocument/2006/math">
                    <m:rad>
                      <m:radPr>
                        <m:degHide m:val="on"/>
                        <m:ctrlPr>
                          <a:rPr lang="nl-NL" sz="2800" i="1" smtClean="0">
                            <a:solidFill>
                              <a:schemeClr val="bg1"/>
                            </a:solidFill>
                            <a:latin typeface="Cambria Math" panose="02040503050406030204" pitchFamily="18" charset="0"/>
                          </a:rPr>
                        </m:ctrlPr>
                      </m:radPr>
                      <m:deg/>
                      <m:e>
                        <m:r>
                          <m:rPr>
                            <m:nor/>
                          </m:rPr>
                          <a:rPr lang="en-US" sz="2800" b="0" i="1" smtClean="0">
                            <a:solidFill>
                              <a:schemeClr val="bg1"/>
                            </a:solidFill>
                            <a:latin typeface="Times New Roman" panose="02020603050405020304" pitchFamily="18" charset="0"/>
                            <a:cs typeface="Times New Roman" panose="02020603050405020304" pitchFamily="18" charset="0"/>
                          </a:rPr>
                          <m:t>a</m:t>
                        </m:r>
                      </m:e>
                    </m:rad>
                  </m:oMath>
                </a14:m>
                <a:r>
                  <a:rPr lang="nl-NL" sz="2800">
                    <a:solidFill>
                      <a:schemeClr val="bg1"/>
                    </a:solidFill>
                    <a:latin typeface="Times New Roman" panose="02020603050405020304" pitchFamily="18" charset="0"/>
                    <a:ea typeface="Calibri" panose="020F0502020204030204" pitchFamily="34" charset="0"/>
                  </a:rPr>
                  <a:t> ; số âm  kí hiệu là -</a:t>
                </a:r>
                <a14:m>
                  <m:oMath xmlns:m="http://schemas.openxmlformats.org/officeDocument/2006/math">
                    <m:r>
                      <a:rPr lang="en-US" sz="2800" b="0" i="0" smtClean="0">
                        <a:solidFill>
                          <a:schemeClr val="bg1"/>
                        </a:solidFill>
                        <a:latin typeface="Cambria Math" panose="02040503050406030204" pitchFamily="18" charset="0"/>
                      </a:rPr>
                      <m:t> </m:t>
                    </m:r>
                    <m:rad>
                      <m:radPr>
                        <m:degHide m:val="on"/>
                        <m:ctrlPr>
                          <a:rPr lang="nl-NL" sz="2800" i="1">
                            <a:solidFill>
                              <a:schemeClr val="bg1"/>
                            </a:solidFill>
                            <a:latin typeface="Cambria Math" panose="02040503050406030204" pitchFamily="18" charset="0"/>
                          </a:rPr>
                        </m:ctrlPr>
                      </m:radPr>
                      <m:deg/>
                      <m:e>
                        <m:r>
                          <m:rPr>
                            <m:nor/>
                          </m:rPr>
                          <a:rPr lang="en-US" sz="2800" i="1">
                            <a:solidFill>
                              <a:schemeClr val="bg1"/>
                            </a:solidFill>
                            <a:latin typeface="Times New Roman" panose="02020603050405020304" pitchFamily="18" charset="0"/>
                            <a:cs typeface="Times New Roman" panose="02020603050405020304" pitchFamily="18" charset="0"/>
                          </a:rPr>
                          <m:t>a</m:t>
                        </m:r>
                      </m:e>
                    </m:rad>
                  </m:oMath>
                </a14:m>
                <a:r>
                  <a:rPr lang="nl-NL" sz="2800">
                    <a:solidFill>
                      <a:schemeClr val="bg1"/>
                    </a:solidFill>
                    <a:latin typeface="Times New Roman" panose="02020603050405020304" pitchFamily="18" charset="0"/>
                    <a:ea typeface="Calibri" panose="020F0502020204030204" pitchFamily="34" charset="0"/>
                  </a:rPr>
                  <a:t>. Ta gọi </a:t>
                </a:r>
                <a14:m>
                  <m:oMath xmlns:m="http://schemas.openxmlformats.org/officeDocument/2006/math">
                    <m:rad>
                      <m:radPr>
                        <m:degHide m:val="on"/>
                        <m:ctrlPr>
                          <a:rPr lang="nl-NL" sz="2800" i="1">
                            <a:solidFill>
                              <a:schemeClr val="bg1"/>
                            </a:solidFill>
                            <a:latin typeface="Cambria Math" panose="02040503050406030204" pitchFamily="18" charset="0"/>
                          </a:rPr>
                        </m:ctrlPr>
                      </m:radPr>
                      <m:deg/>
                      <m:e>
                        <m:r>
                          <m:rPr>
                            <m:nor/>
                          </m:rPr>
                          <a:rPr lang="en-US" sz="2800" i="1">
                            <a:solidFill>
                              <a:schemeClr val="bg1"/>
                            </a:solidFill>
                            <a:latin typeface="Times New Roman" panose="02020603050405020304" pitchFamily="18" charset="0"/>
                            <a:cs typeface="Times New Roman" panose="02020603050405020304" pitchFamily="18" charset="0"/>
                          </a:rPr>
                          <m:t>a</m:t>
                        </m:r>
                      </m:e>
                    </m:rad>
                  </m:oMath>
                </a14:m>
                <a:r>
                  <a:rPr lang="nl-NL" sz="2800">
                    <a:solidFill>
                      <a:schemeClr val="bg1"/>
                    </a:solidFill>
                    <a:latin typeface="Times New Roman" panose="02020603050405020304" pitchFamily="18" charset="0"/>
                    <a:ea typeface="Calibri" panose="020F0502020204030204" pitchFamily="34" charset="0"/>
                  </a:rPr>
                  <a:t> là </a:t>
                </a:r>
                <a:r>
                  <a:rPr lang="nl-NL" sz="2800" i="1">
                    <a:solidFill>
                      <a:schemeClr val="bg1"/>
                    </a:solidFill>
                    <a:latin typeface="Times New Roman" panose="02020603050405020304" pitchFamily="18" charset="0"/>
                    <a:ea typeface="Calibri" panose="020F0502020204030204" pitchFamily="34" charset="0"/>
                  </a:rPr>
                  <a:t>căn bậc hai số học </a:t>
                </a:r>
                <a:r>
                  <a:rPr lang="nl-NL" sz="2800">
                    <a:solidFill>
                      <a:schemeClr val="bg1"/>
                    </a:solidFill>
                    <a:latin typeface="Times New Roman" panose="02020603050405020304" pitchFamily="18" charset="0"/>
                    <a:ea typeface="Calibri" panose="020F0502020204030204" pitchFamily="34" charset="0"/>
                  </a:rPr>
                  <a:t>của </a:t>
                </a:r>
                <a:r>
                  <a:rPr lang="nl-NL" sz="2800" i="1">
                    <a:solidFill>
                      <a:schemeClr val="bg1"/>
                    </a:solidFill>
                    <a:latin typeface="Times New Roman" panose="02020603050405020304" pitchFamily="18" charset="0"/>
                    <a:ea typeface="Calibri" panose="020F0502020204030204" pitchFamily="34" charset="0"/>
                  </a:rPr>
                  <a:t>a</a:t>
                </a:r>
                <a:r>
                  <a:rPr lang="nl-NL" sz="2800">
                    <a:solidFill>
                      <a:schemeClr val="bg1"/>
                    </a:solidFill>
                    <a:latin typeface="Times New Roman" panose="02020603050405020304" pitchFamily="18" charset="0"/>
                    <a:ea typeface="Calibri" panose="020F0502020204030204" pitchFamily="34" charset="0"/>
                  </a:rPr>
                  <a:t>.</a:t>
                </a:r>
                <a:endParaRPr lang="en-US" sz="2800">
                  <a:solidFill>
                    <a:schemeClr val="bg1"/>
                  </a:solidFill>
                  <a:latin typeface="Times New Roman" panose="02020603050405020304" pitchFamily="18" charset="0"/>
                  <a:ea typeface="Calibri" panose="020F0502020204030204" pitchFamily="34" charset="0"/>
                </a:endParaRPr>
              </a:p>
              <a:p>
                <a:pPr algn="just">
                  <a:spcAft>
                    <a:spcPts val="0"/>
                  </a:spcAft>
                </a:pPr>
                <a:r>
                  <a:rPr lang="nl-NL" sz="2800">
                    <a:solidFill>
                      <a:schemeClr val="bg1"/>
                    </a:solidFill>
                    <a:latin typeface="Times New Roman" panose="02020603050405020304" pitchFamily="18" charset="0"/>
                    <a:ea typeface="Calibri" panose="020F0502020204030204" pitchFamily="34" charset="0"/>
                  </a:rPr>
                  <a:t>- Căn bậc hai của số 0, kí hiệu là </a:t>
                </a:r>
                <a14:m>
                  <m:oMath xmlns:m="http://schemas.openxmlformats.org/officeDocument/2006/math">
                    <m:rad>
                      <m:radPr>
                        <m:degHide m:val="on"/>
                        <m:ctrlPr>
                          <a:rPr lang="nl-NL" sz="2800" i="1">
                            <a:solidFill>
                              <a:schemeClr val="bg1"/>
                            </a:solidFill>
                            <a:latin typeface="Cambria Math" panose="02040503050406030204" pitchFamily="18" charset="0"/>
                          </a:rPr>
                        </m:ctrlPr>
                      </m:radPr>
                      <m:deg/>
                      <m:e>
                        <m:r>
                          <m:rPr>
                            <m:nor/>
                          </m:rPr>
                          <a:rPr lang="en-US" sz="2800" b="0" smtClean="0">
                            <a:solidFill>
                              <a:schemeClr val="bg1"/>
                            </a:solidFill>
                            <a:latin typeface="Times New Roman" panose="02020603050405020304" pitchFamily="18" charset="0"/>
                            <a:cs typeface="Times New Roman" panose="02020603050405020304" pitchFamily="18" charset="0"/>
                          </a:rPr>
                          <m:t>0</m:t>
                        </m:r>
                      </m:e>
                    </m:rad>
                  </m:oMath>
                </a14:m>
                <a:r>
                  <a:rPr lang="nl-NL" sz="2800">
                    <a:solidFill>
                      <a:schemeClr val="bg1"/>
                    </a:solidFill>
                    <a:latin typeface="Times New Roman" panose="02020603050405020304" pitchFamily="18" charset="0"/>
                    <a:ea typeface="Calibri" panose="020F0502020204030204" pitchFamily="34" charset="0"/>
                  </a:rPr>
                  <a:t>.</a:t>
                </a:r>
                <a:endParaRPr lang="en-US" sz="2800">
                  <a:solidFill>
                    <a:schemeClr val="bg1"/>
                  </a:solidFill>
                  <a:latin typeface="Times New Roman" panose="02020603050405020304" pitchFamily="18" charset="0"/>
                  <a:ea typeface="Calibri" panose="020F0502020204030204" pitchFamily="34" charset="0"/>
                </a:endParaRPr>
              </a:p>
              <a:p>
                <a:pPr algn="just">
                  <a:spcAft>
                    <a:spcPts val="0"/>
                  </a:spcAft>
                </a:pPr>
                <a:r>
                  <a:rPr lang="nl-NL" sz="2800">
                    <a:solidFill>
                      <a:schemeClr val="bg1"/>
                    </a:solidFill>
                    <a:latin typeface="Times New Roman" panose="02020603050405020304" pitchFamily="18" charset="0"/>
                    <a:ea typeface="Calibri" panose="020F0502020204030204" pitchFamily="34" charset="0"/>
                  </a:rPr>
                  <a:t>- Số âm không có căn bậc hai.</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84463" y="1824472"/>
                <a:ext cx="10762471" cy="2286844"/>
              </a:xfrm>
              <a:prstGeom prst="rect">
                <a:avLst/>
              </a:prstGeom>
              <a:blipFill>
                <a:blip r:embed="rId2"/>
                <a:stretch>
                  <a:fillRect l="-1133" t="-2667" r="-1133" b="-6667"/>
                </a:stretch>
              </a:blipFill>
            </p:spPr>
            <p:txBody>
              <a:bodyPr/>
              <a:lstStyle/>
              <a:p>
                <a:r>
                  <a:rPr lang="en-US">
                    <a:noFill/>
                  </a:rPr>
                  <a:t> </a:t>
                </a:r>
              </a:p>
            </p:txBody>
          </p:sp>
        </mc:Fallback>
      </mc:AlternateContent>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4882" t="8029" r="34481" b="8029"/>
          <a:stretch/>
        </p:blipFill>
        <p:spPr>
          <a:xfrm>
            <a:off x="384463" y="4384963"/>
            <a:ext cx="4607198" cy="2213264"/>
          </a:xfrm>
          <a:prstGeom prst="rect">
            <a:avLst/>
          </a:prstGeom>
        </p:spPr>
      </p:pic>
      <p:pic>
        <p:nvPicPr>
          <p:cNvPr id="17" name="!!3">
            <a:extLst>
              <a:ext uri="{FF2B5EF4-FFF2-40B4-BE49-F238E27FC236}">
                <a16:creationId xmlns:a16="http://schemas.microsoft.com/office/drawing/2014/main" id="{83F1A94D-48D5-4D73-BDAA-9118478F5E60}"/>
              </a:ext>
            </a:extLst>
          </p:cNvPr>
          <p:cNvPicPr>
            <a:picLocks noChangeAspect="1"/>
          </p:cNvPicPr>
          <p:nvPr/>
        </p:nvPicPr>
        <p:blipFill>
          <a:blip r:embed="rId4"/>
          <a:stretch>
            <a:fillRect/>
          </a:stretch>
        </p:blipFill>
        <p:spPr>
          <a:xfrm>
            <a:off x="132367" y="34970"/>
            <a:ext cx="1108142" cy="997328"/>
          </a:xfrm>
          <a:prstGeom prst="rect">
            <a:avLst/>
          </a:prstGeom>
        </p:spPr>
      </p:pic>
    </p:spTree>
    <p:extLst>
      <p:ext uri="{BB962C8B-B14F-4D97-AF65-F5344CB8AC3E}">
        <p14:creationId xmlns:p14="http://schemas.microsoft.com/office/powerpoint/2010/main" val="2008003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p:cTn id="12" dur="1000" fill="hold"/>
                                        <p:tgtEl>
                                          <p:spTgt spid="15">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1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p:cTn id="19" dur="1000" fill="hold"/>
                                        <p:tgtEl>
                                          <p:spTgt spid="1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 calcmode="lin" valueType="num">
                                      <p:cBhvr>
                                        <p:cTn id="26" dur="1000" fill="hold"/>
                                        <p:tgtEl>
                                          <p:spTgt spid="15">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1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28" name="Title 1">
            <a:extLst>
              <a:ext uri="{FF2B5EF4-FFF2-40B4-BE49-F238E27FC236}">
                <a16:creationId xmlns:a16="http://schemas.microsoft.com/office/drawing/2014/main" id="{5BB9D658-CF2F-44DF-94AE-28B466E4997C}"/>
              </a:ext>
            </a:extLst>
          </p:cNvPr>
          <p:cNvSpPr txBox="1">
            <a:spLocks/>
          </p:cNvSpPr>
          <p:nvPr/>
        </p:nvSpPr>
        <p:spPr>
          <a:xfrm>
            <a:off x="2011376" y="208954"/>
            <a:ext cx="8478635" cy="464644"/>
          </a:xfrm>
          <a:prstGeom prst="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oAutofit/>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b="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CĂN BẬC HAI VÀ CĂN BẬC BA CỦA SỐ THỰC</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556" t="5756" r="76382" b="77795"/>
          <a:stretch/>
        </p:blipFill>
        <p:spPr>
          <a:xfrm>
            <a:off x="1172478" y="1846358"/>
            <a:ext cx="1331954" cy="576517"/>
          </a:xfrm>
          <a:prstGeom prst="rect">
            <a:avLst/>
          </a:prstGeom>
        </p:spPr>
      </p:pic>
      <p:sp>
        <p:nvSpPr>
          <p:cNvPr id="9" name="Rectangle 8"/>
          <p:cNvSpPr/>
          <p:nvPr/>
        </p:nvSpPr>
        <p:spPr>
          <a:xfrm>
            <a:off x="2504432" y="1899981"/>
            <a:ext cx="6955750" cy="46166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a) Số 8 và - 8 có phải là căn bậc hai của 64 hay không?</a:t>
            </a:r>
          </a:p>
        </p:txBody>
      </p:sp>
      <p:sp>
        <p:nvSpPr>
          <p:cNvPr id="10" name="Rectangle 9"/>
          <p:cNvSpPr/>
          <p:nvPr/>
        </p:nvSpPr>
        <p:spPr>
          <a:xfrm>
            <a:off x="1108587" y="2484105"/>
            <a:ext cx="9259266" cy="46166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b)Từ đó, hãy sử dụng kí hiệu căn bậc hai để biểu thị giá trị 8 và giá trị - 8.</a:t>
            </a:r>
          </a:p>
        </p:txBody>
      </p:sp>
      <p:sp>
        <p:nvSpPr>
          <p:cNvPr id="11" name="Rectangle 10"/>
          <p:cNvSpPr/>
          <p:nvPr/>
        </p:nvSpPr>
        <p:spPr>
          <a:xfrm>
            <a:off x="5501245" y="2922035"/>
            <a:ext cx="962123" cy="523220"/>
          </a:xfrm>
          <a:prstGeom prst="rect">
            <a:avLst/>
          </a:prstGeom>
        </p:spPr>
        <p:txBody>
          <a:bodyPr wrap="none">
            <a:spAutoFit/>
          </a:bodyPr>
          <a:lstStyle/>
          <a:p>
            <a:pPr algn="just"/>
            <a:r>
              <a:rPr lang="it-IT" sz="2800" b="1">
                <a:solidFill>
                  <a:srgbClr val="008000"/>
                </a:solidFill>
                <a:latin typeface="Times New Roman" panose="02020603050405020304" pitchFamily="18" charset="0"/>
                <a:cs typeface="Times New Roman" panose="02020603050405020304" pitchFamily="18" charset="0"/>
              </a:rPr>
              <a:t>Giải:</a:t>
            </a:r>
            <a:endParaRPr lang="it-IT" sz="2800">
              <a:solidFill>
                <a:srgbClr val="0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978057" y="3421519"/>
            <a:ext cx="8778557" cy="461665"/>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a) Ta thấy: 8</a:t>
            </a:r>
            <a:r>
              <a:rPr lang="en-US" sz="2400" baseline="30000">
                <a:solidFill>
                  <a:srgbClr val="000000"/>
                </a:solidFill>
                <a:latin typeface="Times New Roman" panose="02020603050405020304" pitchFamily="18" charset="0"/>
                <a:ea typeface="Calibri" panose="020F0502020204030204" pitchFamily="34" charset="0"/>
              </a:rPr>
              <a:t>2</a:t>
            </a:r>
            <a:r>
              <a:rPr lang="en-US" sz="2400">
                <a:solidFill>
                  <a:srgbClr val="000000"/>
                </a:solidFill>
                <a:latin typeface="Times New Roman" panose="02020603050405020304" pitchFamily="18" charset="0"/>
                <a:ea typeface="Calibri" panose="020F0502020204030204" pitchFamily="34" charset="0"/>
              </a:rPr>
              <a:t> = 64 và (- 8)</a:t>
            </a:r>
            <a:r>
              <a:rPr lang="en-US" sz="2400" baseline="30000">
                <a:solidFill>
                  <a:srgbClr val="000000"/>
                </a:solidFill>
                <a:latin typeface="Times New Roman" panose="02020603050405020304" pitchFamily="18" charset="0"/>
                <a:ea typeface="Calibri" panose="020F0502020204030204" pitchFamily="34" charset="0"/>
              </a:rPr>
              <a:t>2</a:t>
            </a:r>
            <a:r>
              <a:rPr lang="en-US" sz="2400">
                <a:solidFill>
                  <a:srgbClr val="000000"/>
                </a:solidFill>
                <a:latin typeface="Times New Roman" panose="02020603050405020304" pitchFamily="18" charset="0"/>
                <a:ea typeface="Calibri" panose="020F0502020204030204" pitchFamily="34" charset="0"/>
              </a:rPr>
              <a:t> = 64 nên số 8 và - 8 là căn bậc hai của 64.</a:t>
            </a:r>
          </a:p>
        </p:txBody>
      </p:sp>
      <mc:AlternateContent xmlns:mc="http://schemas.openxmlformats.org/markup-compatibility/2006" xmlns:a14="http://schemas.microsoft.com/office/drawing/2010/main">
        <mc:Choice Requires="a14">
          <p:sp>
            <p:nvSpPr>
              <p:cNvPr id="13" name="Rectangle 12"/>
              <p:cNvSpPr/>
              <p:nvPr/>
            </p:nvSpPr>
            <p:spPr>
              <a:xfrm>
                <a:off x="978056" y="4022637"/>
                <a:ext cx="4109266" cy="496098"/>
              </a:xfrm>
              <a:prstGeom prst="rect">
                <a:avLst/>
              </a:prstGeom>
            </p:spPr>
            <p:txBody>
              <a:bodyPr wrap="none">
                <a:spAutoFit/>
              </a:bodyPr>
              <a:lstStyle/>
              <a:p>
                <a:pPr>
                  <a:spcBef>
                    <a:spcPts val="600"/>
                  </a:spcBef>
                  <a:spcAft>
                    <a:spcPts val="600"/>
                  </a:spcAft>
                </a:pPr>
                <a:r>
                  <a:rPr lang="en-US" sz="2400">
                    <a:solidFill>
                      <a:srgbClr val="000000"/>
                    </a:solidFill>
                    <a:latin typeface="Times New Roman" panose="02020603050405020304" pitchFamily="18" charset="0"/>
                    <a:ea typeface="Calibri" panose="020F0502020204030204" pitchFamily="34" charset="0"/>
                  </a:rPr>
                  <a:t>b) Ta có: </a:t>
                </a:r>
                <a14:m>
                  <m:oMath xmlns:m="http://schemas.openxmlformats.org/officeDocument/2006/math">
                    <m:rad>
                      <m:radPr>
                        <m:degHide m:val="on"/>
                        <m:ctrlPr>
                          <a:rPr lang="en-US" sz="2400" i="1" smtClean="0">
                            <a:solidFill>
                              <a:srgbClr val="000000"/>
                            </a:solidFill>
                            <a:latin typeface="Cambria Math" panose="02040503050406030204" pitchFamily="18" charset="0"/>
                          </a:rPr>
                        </m:ctrlPr>
                      </m:radPr>
                      <m:deg/>
                      <m:e>
                        <m:r>
                          <m:rPr>
                            <m:nor/>
                          </m:rPr>
                          <a:rPr lang="en-US" sz="2400" b="0" i="0" smtClean="0">
                            <a:solidFill>
                              <a:srgbClr val="000000"/>
                            </a:solidFill>
                            <a:latin typeface="Times New Roman" panose="02020603050405020304" pitchFamily="18" charset="0"/>
                            <a:cs typeface="Times New Roman" panose="02020603050405020304" pitchFamily="18" charset="0"/>
                          </a:rPr>
                          <m:t>64</m:t>
                        </m:r>
                      </m:e>
                    </m:rad>
                    <m:r>
                      <m:rPr>
                        <m:nor/>
                      </m:rPr>
                      <a:rPr lang="en-US" sz="2400" b="0" i="0" smtClean="0">
                        <a:solidFill>
                          <a:srgbClr val="000000"/>
                        </a:solidFill>
                        <a:latin typeface="Cambria Math" panose="02040503050406030204" pitchFamily="18" charset="0"/>
                      </a:rPr>
                      <m:t> </m:t>
                    </m:r>
                    <m:r>
                      <m:rPr>
                        <m:nor/>
                      </m:rPr>
                      <a:rPr lang="en-US" sz="2400" b="0" i="0" smtClean="0">
                        <a:solidFill>
                          <a:srgbClr val="000000"/>
                        </a:solidFill>
                        <a:latin typeface="Times New Roman" panose="02020603050405020304" pitchFamily="18" charset="0"/>
                        <a:cs typeface="Times New Roman" panose="02020603050405020304" pitchFamily="18" charset="0"/>
                      </a:rPr>
                      <m:t>= 8</m:t>
                    </m:r>
                  </m:oMath>
                </a14:m>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a:solidFill>
                      <a:srgbClr val="000000"/>
                    </a:solidFill>
                    <a:latin typeface="Times New Roman" panose="02020603050405020304" pitchFamily="18" charset="0"/>
                    <a:ea typeface="Calibri" panose="020F0502020204030204" pitchFamily="34" charset="0"/>
                  </a:rPr>
                  <a:t>và - </a:t>
                </a:r>
                <a14:m>
                  <m:oMath xmlns:m="http://schemas.openxmlformats.org/officeDocument/2006/math">
                    <m:rad>
                      <m:radPr>
                        <m:degHide m:val="on"/>
                        <m:ctrlPr>
                          <a:rPr lang="en-US" sz="2400" i="1">
                            <a:solidFill>
                              <a:srgbClr val="000000"/>
                            </a:solidFill>
                            <a:latin typeface="Cambria Math" panose="02040503050406030204" pitchFamily="18" charset="0"/>
                          </a:rPr>
                        </m:ctrlPr>
                      </m:radPr>
                      <m:deg/>
                      <m:e>
                        <m:r>
                          <m:rPr>
                            <m:nor/>
                          </m:rPr>
                          <a:rPr lang="en-US" sz="2400">
                            <a:solidFill>
                              <a:srgbClr val="000000"/>
                            </a:solidFill>
                            <a:latin typeface="Times New Roman" panose="02020603050405020304" pitchFamily="18" charset="0"/>
                            <a:cs typeface="Times New Roman" panose="02020603050405020304" pitchFamily="18" charset="0"/>
                          </a:rPr>
                          <m:t>64</m:t>
                        </m:r>
                      </m:e>
                    </m:rad>
                    <m:r>
                      <m:rPr>
                        <m:nor/>
                      </m:rPr>
                      <a:rPr lang="en-US" sz="2400">
                        <a:solidFill>
                          <a:srgbClr val="000000"/>
                        </a:solidFill>
                        <a:latin typeface="Cambria Math" panose="02040503050406030204" pitchFamily="18" charset="0"/>
                      </a:rPr>
                      <m:t> </m:t>
                    </m:r>
                    <m:r>
                      <m:rPr>
                        <m:nor/>
                      </m:rPr>
                      <a:rPr lang="en-US" sz="2400">
                        <a:solidFill>
                          <a:srgbClr val="000000"/>
                        </a:solidFill>
                        <a:latin typeface="Times New Roman" panose="02020603050405020304" pitchFamily="18" charset="0"/>
                        <a:cs typeface="Times New Roman" panose="02020603050405020304" pitchFamily="18" charset="0"/>
                      </a:rPr>
                      <m:t>= </m:t>
                    </m:r>
                    <m:r>
                      <m:rPr>
                        <m:nor/>
                      </m:rPr>
                      <a:rPr lang="en-US" sz="2400" b="0" i="0" smtClean="0">
                        <a:solidFill>
                          <a:srgbClr val="000000"/>
                        </a:solidFill>
                        <a:latin typeface="Times New Roman" panose="02020603050405020304" pitchFamily="18" charset="0"/>
                        <a:cs typeface="Times New Roman" panose="02020603050405020304" pitchFamily="18" charset="0"/>
                      </a:rPr>
                      <m:t>− </m:t>
                    </m:r>
                    <m:r>
                      <m:rPr>
                        <m:nor/>
                      </m:rPr>
                      <a:rPr lang="en-US" sz="2400">
                        <a:solidFill>
                          <a:srgbClr val="000000"/>
                        </a:solidFill>
                        <a:latin typeface="Times New Roman" panose="02020603050405020304" pitchFamily="18" charset="0"/>
                        <a:cs typeface="Times New Roman" panose="02020603050405020304" pitchFamily="18" charset="0"/>
                      </a:rPr>
                      <m:t>8</m:t>
                    </m:r>
                  </m:oMath>
                </a14:m>
                <a:endParaRPr lang="en-US" sz="2400">
                  <a:solidFill>
                    <a:srgbClr val="000000"/>
                  </a:solidFill>
                  <a:latin typeface="Times New Roman" panose="02020603050405020304" pitchFamily="18" charset="0"/>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978056" y="4022637"/>
                <a:ext cx="4109266" cy="496098"/>
              </a:xfrm>
              <a:prstGeom prst="rect">
                <a:avLst/>
              </a:prstGeom>
              <a:blipFill>
                <a:blip r:embed="rId3"/>
                <a:stretch>
                  <a:fillRect l="-2222" t="-2469" b="-28395"/>
                </a:stretch>
              </a:blipFill>
            </p:spPr>
            <p:txBody>
              <a:bodyPr/>
              <a:lstStyle/>
              <a:p>
                <a:r>
                  <a:rPr lang="en-US">
                    <a:noFill/>
                  </a:rPr>
                  <a:t> </a:t>
                </a:r>
              </a:p>
            </p:txBody>
          </p:sp>
        </mc:Fallback>
      </mc:AlternateContent>
      <p:pic>
        <p:nvPicPr>
          <p:cNvPr id="14" name="!!3">
            <a:extLst>
              <a:ext uri="{FF2B5EF4-FFF2-40B4-BE49-F238E27FC236}">
                <a16:creationId xmlns:a16="http://schemas.microsoft.com/office/drawing/2014/main" id="{83F1A94D-48D5-4D73-BDAA-9118478F5E60}"/>
              </a:ext>
            </a:extLst>
          </p:cNvPr>
          <p:cNvPicPr>
            <a:picLocks noChangeAspect="1"/>
          </p:cNvPicPr>
          <p:nvPr/>
        </p:nvPicPr>
        <p:blipFill>
          <a:blip r:embed="rId4"/>
          <a:stretch>
            <a:fillRect/>
          </a:stretch>
        </p:blipFill>
        <p:spPr>
          <a:xfrm>
            <a:off x="132367" y="34970"/>
            <a:ext cx="1108142" cy="997328"/>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5323" t="21795" r="6332" b="19231"/>
          <a:stretch/>
        </p:blipFill>
        <p:spPr>
          <a:xfrm>
            <a:off x="132367" y="5492707"/>
            <a:ext cx="1828801" cy="1220809"/>
          </a:xfrm>
          <a:prstGeom prst="rect">
            <a:avLst/>
          </a:prstGeom>
        </p:spPr>
      </p:pic>
    </p:spTree>
    <p:extLst>
      <p:ext uri="{BB962C8B-B14F-4D97-AF65-F5344CB8AC3E}">
        <p14:creationId xmlns:p14="http://schemas.microsoft.com/office/powerpoint/2010/main" val="7200639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Custom 2">
      <a:majorFont>
        <a:latin typeface="Times New Roman"/>
        <a:ea typeface=""/>
        <a:cs typeface=""/>
      </a:majorFont>
      <a:minorFont>
        <a:latin typeface="Times New Roman"/>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Lab safety</Template>
  <TotalTime>2657</TotalTime>
  <Words>1674</Words>
  <Application>Microsoft Office PowerPoint</Application>
  <PresentationFormat>Màn hình rộng</PresentationFormat>
  <Paragraphs>173</Paragraphs>
  <Slides>23</Slides>
  <Notes>12</Notes>
  <HiddenSlides>0</HiddenSlides>
  <MMClips>1</MMClips>
  <ScaleCrop>false</ScaleCrop>
  <HeadingPairs>
    <vt:vector size="6" baseType="variant">
      <vt:variant>
        <vt:lpstr>Phông được Dùng</vt:lpstr>
      </vt:variant>
      <vt:variant>
        <vt:i4>6</vt:i4>
      </vt:variant>
      <vt:variant>
        <vt:lpstr>Chủ đề</vt:lpstr>
      </vt:variant>
      <vt:variant>
        <vt:i4>3</vt:i4>
      </vt:variant>
      <vt:variant>
        <vt:lpstr>Tiêu đề Bản chiếu</vt:lpstr>
      </vt:variant>
      <vt:variant>
        <vt:i4>23</vt:i4>
      </vt:variant>
    </vt:vector>
  </HeadingPairs>
  <TitlesOfParts>
    <vt:vector size="32" baseType="lpstr">
      <vt:lpstr>Arial</vt:lpstr>
      <vt:lpstr>Calibri</vt:lpstr>
      <vt:lpstr>Calibri Light</vt:lpstr>
      <vt:lpstr>Cambria Math</vt:lpstr>
      <vt:lpstr>Source Han Sans CN Medium</vt:lpstr>
      <vt:lpstr>Times New Roman</vt:lpstr>
      <vt:lpstr>Office Theme</vt:lpstr>
      <vt:lpstr>Organic</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So sánh: a) √("3" ) và √("5" );                                b) 3 và √("10"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Cảm ơn các con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153</cp:revision>
  <dcterms:created xsi:type="dcterms:W3CDTF">2021-06-07T13:44:30Z</dcterms:created>
  <dcterms:modified xsi:type="dcterms:W3CDTF">2025-11-29T03:41:27Z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