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1"/>
  </p:notesMasterIdLst>
  <p:sldIdLst>
    <p:sldId id="301" r:id="rId5"/>
    <p:sldId id="257" r:id="rId6"/>
    <p:sldId id="296" r:id="rId7"/>
    <p:sldId id="256" r:id="rId8"/>
    <p:sldId id="258" r:id="rId9"/>
    <p:sldId id="264" r:id="rId10"/>
    <p:sldId id="284" r:id="rId11"/>
    <p:sldId id="297" r:id="rId12"/>
    <p:sldId id="285" r:id="rId13"/>
    <p:sldId id="298" r:id="rId14"/>
    <p:sldId id="299" r:id="rId15"/>
    <p:sldId id="302" r:id="rId16"/>
    <p:sldId id="300" r:id="rId17"/>
    <p:sldId id="304" r:id="rId18"/>
    <p:sldId id="287" r:id="rId19"/>
    <p:sldId id="30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24F0"/>
    <a:srgbClr val="AB86C7"/>
    <a:srgbClr val="0070C0"/>
    <a:srgbClr val="D9D9D9"/>
    <a:srgbClr val="FFFFFF"/>
    <a:srgbClr val="FFCC66"/>
    <a:srgbClr val="FFD347"/>
    <a:srgbClr val="ED7D31"/>
    <a:srgbClr val="15142A"/>
    <a:srgbClr val="FAED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56" autoAdjust="0"/>
    <p:restoredTop sz="94291" autoAdjust="0"/>
  </p:normalViewPr>
  <p:slideViewPr>
    <p:cSldViewPr snapToGrid="0">
      <p:cViewPr varScale="1">
        <p:scale>
          <a:sx n="89" d="100"/>
          <a:sy n="89" d="100"/>
        </p:scale>
        <p:origin x="653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183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="" xmlns:a16="http://schemas.microsoft.com/office/drawing/2014/main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emf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9282" y="1766611"/>
            <a:ext cx="5298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Điểm</a:t>
            </a:r>
            <a:r>
              <a:rPr lang="en-US" sz="2400" dirty="0" smtClean="0"/>
              <a:t> </a:t>
            </a:r>
            <a:r>
              <a:rPr lang="en-US" sz="2400" dirty="0" err="1" smtClean="0"/>
              <a:t>thuộc</a:t>
            </a:r>
            <a:r>
              <a:rPr lang="en-US" sz="2400" dirty="0" smtClean="0"/>
              <a:t>, </a:t>
            </a:r>
            <a:r>
              <a:rPr lang="en-US" sz="2400" dirty="0" err="1" smtClean="0"/>
              <a:t>không</a:t>
            </a:r>
            <a:r>
              <a:rPr lang="en-US" sz="2400" dirty="0" smtClean="0"/>
              <a:t> </a:t>
            </a:r>
            <a:r>
              <a:rPr lang="en-US" sz="2400" dirty="0" err="1" smtClean="0"/>
              <a:t>thuộc</a:t>
            </a:r>
            <a:r>
              <a:rPr lang="en-US" sz="2400" dirty="0" smtClean="0"/>
              <a:t> </a:t>
            </a:r>
            <a:r>
              <a:rPr lang="en-US" sz="2400" dirty="0" err="1" smtClean="0"/>
              <a:t>đường</a:t>
            </a:r>
            <a:r>
              <a:rPr lang="en-US" sz="2400" dirty="0" smtClean="0"/>
              <a:t> </a:t>
            </a:r>
            <a:r>
              <a:rPr lang="en-US" sz="2400" dirty="0" err="1" smtClean="0"/>
              <a:t>thẳng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872697" y="2270431"/>
            <a:ext cx="239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="" xmlns:a16="http://schemas.microsoft.com/office/drawing/2014/main" id="{C0CA599E-2B62-4714-A893-AA24B192C389}"/>
              </a:ext>
            </a:extLst>
          </p:cNvPr>
          <p:cNvSpPr/>
          <p:nvPr/>
        </p:nvSpPr>
        <p:spPr>
          <a:xfrm>
            <a:off x="1878480" y="2665116"/>
            <a:ext cx="122830" cy="1049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97150569-9F6D-4EAF-BB12-0CF9AB673C8C}"/>
              </a:ext>
            </a:extLst>
          </p:cNvPr>
          <p:cNvCxnSpPr>
            <a:cxnSpLocks/>
          </p:cNvCxnSpPr>
          <p:nvPr/>
        </p:nvCxnSpPr>
        <p:spPr>
          <a:xfrm flipV="1">
            <a:off x="449285" y="2708526"/>
            <a:ext cx="4858446" cy="101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742258" y="2285257"/>
            <a:ext cx="341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="" xmlns:a16="http://schemas.microsoft.com/office/drawing/2014/main" id="{C0CA599E-2B62-4714-A893-AA24B192C389}"/>
              </a:ext>
            </a:extLst>
          </p:cNvPr>
          <p:cNvSpPr/>
          <p:nvPr/>
        </p:nvSpPr>
        <p:spPr>
          <a:xfrm>
            <a:off x="3441977" y="3066377"/>
            <a:ext cx="122830" cy="1049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684832" y="2934209"/>
            <a:ext cx="470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91682" y="3414528"/>
            <a:ext cx="52820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Đường</a:t>
            </a:r>
            <a:r>
              <a:rPr lang="en-US" sz="2400" dirty="0" smtClean="0"/>
              <a:t> </a:t>
            </a:r>
            <a:r>
              <a:rPr lang="en-US" sz="2400" dirty="0" err="1" smtClean="0"/>
              <a:t>thẳng</a:t>
            </a:r>
            <a:r>
              <a:rPr lang="en-US" sz="2400" dirty="0" smtClean="0"/>
              <a:t> </a:t>
            </a:r>
            <a:r>
              <a:rPr lang="en-US" sz="2400" dirty="0" err="1" smtClean="0"/>
              <a:t>đi</a:t>
            </a:r>
            <a:r>
              <a:rPr lang="en-US" sz="2400" dirty="0" smtClean="0"/>
              <a:t> qua </a:t>
            </a:r>
            <a:r>
              <a:rPr lang="en-US" sz="2400" dirty="0" err="1" smtClean="0"/>
              <a:t>hai</a:t>
            </a:r>
            <a:r>
              <a:rPr lang="en-US" sz="2400" dirty="0" smtClean="0"/>
              <a:t> </a:t>
            </a:r>
            <a:r>
              <a:rPr lang="en-US" sz="2400" dirty="0" err="1" smtClean="0"/>
              <a:t>điểm</a:t>
            </a:r>
            <a:endParaRPr lang="en-US" sz="2400" dirty="0"/>
          </a:p>
        </p:txBody>
      </p:sp>
      <p:sp>
        <p:nvSpPr>
          <p:cNvPr id="17" name="Oval 16">
            <a:extLst>
              <a:ext uri="{FF2B5EF4-FFF2-40B4-BE49-F238E27FC236}">
                <a16:creationId xmlns="" xmlns:a16="http://schemas.microsoft.com/office/drawing/2014/main" id="{C0CA599E-2B62-4714-A893-AA24B192C389}"/>
              </a:ext>
            </a:extLst>
          </p:cNvPr>
          <p:cNvSpPr/>
          <p:nvPr/>
        </p:nvSpPr>
        <p:spPr>
          <a:xfrm>
            <a:off x="3916164" y="4314758"/>
            <a:ext cx="122830" cy="1049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="" xmlns:a16="http://schemas.microsoft.com/office/drawing/2014/main" id="{C0CA599E-2B62-4714-A893-AA24B192C389}"/>
              </a:ext>
            </a:extLst>
          </p:cNvPr>
          <p:cNvSpPr/>
          <p:nvPr/>
        </p:nvSpPr>
        <p:spPr>
          <a:xfrm>
            <a:off x="1025641" y="4292182"/>
            <a:ext cx="122830" cy="1049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="" xmlns:a16="http://schemas.microsoft.com/office/drawing/2014/main" id="{97150569-9F6D-4EAF-BB12-0CF9AB673C8C}"/>
              </a:ext>
            </a:extLst>
          </p:cNvPr>
          <p:cNvCxnSpPr>
            <a:cxnSpLocks/>
          </p:cNvCxnSpPr>
          <p:nvPr/>
        </p:nvCxnSpPr>
        <p:spPr>
          <a:xfrm>
            <a:off x="391682" y="4356514"/>
            <a:ext cx="5017600" cy="22574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346354" y="3876347"/>
            <a:ext cx="341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339568" y="3857287"/>
            <a:ext cx="340410" cy="376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09898" y="4900073"/>
            <a:ext cx="5298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Ba </a:t>
            </a:r>
            <a:r>
              <a:rPr lang="en-US" sz="2400" dirty="0" err="1" smtClean="0"/>
              <a:t>điểm</a:t>
            </a:r>
            <a:r>
              <a:rPr lang="en-US" sz="2400" dirty="0" smtClean="0"/>
              <a:t> </a:t>
            </a:r>
            <a:r>
              <a:rPr lang="en-US" sz="2400" dirty="0" err="1" smtClean="0"/>
              <a:t>thẳng</a:t>
            </a:r>
            <a:r>
              <a:rPr lang="en-US" sz="2400" dirty="0" smtClean="0"/>
              <a:t> </a:t>
            </a:r>
            <a:r>
              <a:rPr lang="en-US" sz="2400" dirty="0" err="1" smtClean="0"/>
              <a:t>hàng</a:t>
            </a:r>
            <a:endParaRPr lang="en-US" sz="2400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="" xmlns:a16="http://schemas.microsoft.com/office/drawing/2014/main" id="{97150569-9F6D-4EAF-BB12-0CF9AB673C8C}"/>
              </a:ext>
            </a:extLst>
          </p:cNvPr>
          <p:cNvCxnSpPr>
            <a:cxnSpLocks/>
          </p:cNvCxnSpPr>
          <p:nvPr/>
        </p:nvCxnSpPr>
        <p:spPr>
          <a:xfrm flipV="1">
            <a:off x="679229" y="5812038"/>
            <a:ext cx="4858446" cy="101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="" xmlns:a16="http://schemas.microsoft.com/office/drawing/2014/main" id="{C0CA599E-2B62-4714-A893-AA24B192C389}"/>
              </a:ext>
            </a:extLst>
          </p:cNvPr>
          <p:cNvSpPr/>
          <p:nvPr/>
        </p:nvSpPr>
        <p:spPr>
          <a:xfrm>
            <a:off x="3208220" y="5757266"/>
            <a:ext cx="122830" cy="1049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="" xmlns:a16="http://schemas.microsoft.com/office/drawing/2014/main" id="{C0CA599E-2B62-4714-A893-AA24B192C389}"/>
              </a:ext>
            </a:extLst>
          </p:cNvPr>
          <p:cNvSpPr/>
          <p:nvPr/>
        </p:nvSpPr>
        <p:spPr>
          <a:xfrm>
            <a:off x="4695191" y="5765805"/>
            <a:ext cx="122830" cy="1049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="" xmlns:a16="http://schemas.microsoft.com/office/drawing/2014/main" id="{C0CA599E-2B62-4714-A893-AA24B192C389}"/>
              </a:ext>
            </a:extLst>
          </p:cNvPr>
          <p:cNvSpPr/>
          <p:nvPr/>
        </p:nvSpPr>
        <p:spPr>
          <a:xfrm>
            <a:off x="1088863" y="5765811"/>
            <a:ext cx="122830" cy="1049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981340" y="5362966"/>
            <a:ext cx="341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83603" y="5380060"/>
            <a:ext cx="341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562034" y="5405700"/>
            <a:ext cx="341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25641" y="572877"/>
            <a:ext cx="10894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CÁC THẦY CÔ VỀ DỰ GIỜ LỚP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6A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857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 animBg="1"/>
      <p:bldP spid="12" grpId="0"/>
      <p:bldP spid="14" grpId="0" animBg="1"/>
      <p:bldP spid="15" grpId="0"/>
      <p:bldP spid="16" grpId="0"/>
      <p:bldP spid="17" grpId="0" animBg="1"/>
      <p:bldP spid="18" grpId="0" animBg="1"/>
      <p:bldP spid="20" grpId="0"/>
      <p:bldP spid="21" grpId="0"/>
      <p:bldP spid="22" grpId="0"/>
      <p:bldP spid="24" grpId="0" animBg="1"/>
      <p:bldP spid="25" grpId="0" animBg="1"/>
      <p:bldP spid="26" grpId="0" animBg="1"/>
      <p:bldP spid="27" grpId="0"/>
      <p:bldP spid="28" grpId="0"/>
      <p:bldP spid="2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="" xmlns:a16="http://schemas.microsoft.com/office/drawing/2014/main" id="{8F543549-EF64-414B-98CB-B94C4EAD44CE}"/>
              </a:ext>
            </a:extLst>
          </p:cNvPr>
          <p:cNvSpPr/>
          <p:nvPr/>
        </p:nvSpPr>
        <p:spPr>
          <a:xfrm>
            <a:off x="2196909" y="640737"/>
            <a:ext cx="8684121" cy="193899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=""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A3A062DA-93BF-4842-B601-4404401BCCE3}"/>
              </a:ext>
            </a:extLst>
          </p:cNvPr>
          <p:cNvSpPr txBox="1"/>
          <p:nvPr/>
        </p:nvSpPr>
        <p:spPr>
          <a:xfrm>
            <a:off x="1296330" y="102632"/>
            <a:ext cx="441136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Bài tập </a:t>
            </a:r>
            <a:r>
              <a:rPr lang="vi-VN" sz="2800" b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(SGK trang 8</a:t>
            </a:r>
            <a:r>
              <a:rPr lang="en-US" sz="2800" b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vi-VN" sz="2800" b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en-US" sz="2800" b="1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E7D693EE-1A73-4ABF-B22B-05CF52DCFA53}"/>
              </a:ext>
            </a:extLst>
          </p:cNvPr>
          <p:cNvSpPr txBox="1"/>
          <p:nvPr/>
        </p:nvSpPr>
        <p:spPr>
          <a:xfrm>
            <a:off x="2262174" y="702291"/>
            <a:ext cx="8684121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spcAft>
                <a:spcPts val="600"/>
              </a:spcAft>
              <a:buAutoNum type="arabicPeriod"/>
            </a:pPr>
            <a:r>
              <a:rPr lang="en-US" sz="280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 Hình 29.</a:t>
            </a:r>
          </a:p>
          <a:p>
            <a:pPr marL="514350" indent="-514350">
              <a:spcAft>
                <a:spcPts val="600"/>
              </a:spcAft>
              <a:buAutoNum type="alphaLcParenR"/>
            </a:pPr>
            <a:r>
              <a:rPr lang="en-US" sz="280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Vẽ đường thẳng d đi qua 2 điểm A và B </a:t>
            </a:r>
          </a:p>
          <a:p>
            <a:pPr marL="514350" indent="-514350">
              <a:spcAft>
                <a:spcPts val="600"/>
              </a:spcAft>
              <a:buAutoNum type="alphaLcParenR"/>
            </a:pPr>
            <a:r>
              <a:rPr lang="en-US" sz="280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Đường thẳng d có cắt đường thẳng c hay không ?</a:t>
            </a:r>
          </a:p>
        </p:txBody>
      </p:sp>
      <p:pic>
        <p:nvPicPr>
          <p:cNvPr id="22" name="!!3">
            <a:extLst>
              <a:ext uri="{FF2B5EF4-FFF2-40B4-BE49-F238E27FC236}">
                <a16:creationId xmlns="" xmlns:a16="http://schemas.microsoft.com/office/drawing/2014/main" id="{19B993B8-81F3-4711-ADB2-1B7AA37A8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4424" y="0"/>
            <a:ext cx="1336788" cy="119216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CE6CA633-01EE-45EA-8279-83F41470C1D6}"/>
              </a:ext>
            </a:extLst>
          </p:cNvPr>
          <p:cNvCxnSpPr>
            <a:cxnSpLocks/>
          </p:cNvCxnSpPr>
          <p:nvPr/>
        </p:nvCxnSpPr>
        <p:spPr>
          <a:xfrm>
            <a:off x="5353878" y="2579727"/>
            <a:ext cx="2769705" cy="3940343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8F190F83-DF86-4DC6-B620-B0C6A2D47D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6087" y="2938186"/>
            <a:ext cx="6557713" cy="381662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45A204B7-BE6D-409F-8BF3-5C4EAA3B81BC}"/>
              </a:ext>
            </a:extLst>
          </p:cNvPr>
          <p:cNvSpPr txBox="1"/>
          <p:nvPr/>
        </p:nvSpPr>
        <p:spPr>
          <a:xfrm>
            <a:off x="5007330" y="2508635"/>
            <a:ext cx="346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pic>
        <p:nvPicPr>
          <p:cNvPr id="24" name="Picture 2">
            <a:extLst>
              <a:ext uri="{FF2B5EF4-FFF2-40B4-BE49-F238E27FC236}">
                <a16:creationId xmlns="" xmlns:a16="http://schemas.microsoft.com/office/drawing/2014/main" id="{3ABC3E92-A4F6-4F61-B10F-BD9A7BBE7D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3288875">
            <a:off x="2400348" y="4285596"/>
            <a:ext cx="771525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" name="Picture 18">
            <a:extLst>
              <a:ext uri="{FF2B5EF4-FFF2-40B4-BE49-F238E27FC236}">
                <a16:creationId xmlns="" xmlns:a16="http://schemas.microsoft.com/office/drawing/2014/main" id="{A81A56DA-2C8F-42C4-8459-46246809FE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6196129">
            <a:off x="5357861" y="1495849"/>
            <a:ext cx="18002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676899401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0 L 0.22721 0.5745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54" y="28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decel="100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decel="100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="" xmlns:a16="http://schemas.microsoft.com/office/drawing/2014/main" id="{54E90A15-97F5-4F33-9B44-6DE7AD6BD69C}"/>
              </a:ext>
            </a:extLst>
          </p:cNvPr>
          <p:cNvCxnSpPr>
            <a:cxnSpLocks/>
          </p:cNvCxnSpPr>
          <p:nvPr/>
        </p:nvCxnSpPr>
        <p:spPr>
          <a:xfrm flipV="1">
            <a:off x="2955166" y="2162976"/>
            <a:ext cx="3716844" cy="4451007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="" xmlns:a16="http://schemas.microsoft.com/office/drawing/2014/main" id="{12348143-19CC-4B3A-B035-CF9114B04FE9}"/>
              </a:ext>
            </a:extLst>
          </p:cNvPr>
          <p:cNvCxnSpPr>
            <a:cxnSpLocks/>
          </p:cNvCxnSpPr>
          <p:nvPr/>
        </p:nvCxnSpPr>
        <p:spPr>
          <a:xfrm>
            <a:off x="5167728" y="1895576"/>
            <a:ext cx="4693762" cy="3926326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: Rounded Corners 8">
            <a:extLst>
              <a:ext uri="{FF2B5EF4-FFF2-40B4-BE49-F238E27FC236}">
                <a16:creationId xmlns="" xmlns:a16="http://schemas.microsoft.com/office/drawing/2014/main" id="{88C7E644-887B-4A78-A6D9-B9CFB8D9A232}"/>
              </a:ext>
            </a:extLst>
          </p:cNvPr>
          <p:cNvSpPr/>
          <p:nvPr/>
        </p:nvSpPr>
        <p:spPr>
          <a:xfrm>
            <a:off x="1351212" y="608115"/>
            <a:ext cx="9808689" cy="1588592"/>
          </a:xfrm>
          <a:prstGeom prst="round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=""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A3A062DA-93BF-4842-B601-4404401BCCE3}"/>
              </a:ext>
            </a:extLst>
          </p:cNvPr>
          <p:cNvSpPr txBox="1"/>
          <p:nvPr/>
        </p:nvSpPr>
        <p:spPr>
          <a:xfrm>
            <a:off x="1296330" y="102632"/>
            <a:ext cx="441136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(SGK trang 8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vi-VN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en-US" sz="2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6D3C68FD-89F5-40C1-94C7-67CE9D3CA488}"/>
              </a:ext>
            </a:extLst>
          </p:cNvPr>
          <p:cNvSpPr txBox="1"/>
          <p:nvPr/>
        </p:nvSpPr>
        <p:spPr>
          <a:xfrm>
            <a:off x="2007244" y="687002"/>
            <a:ext cx="9821772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 Cho 3 điểm M, N, P như Hình 30.</a:t>
            </a:r>
          </a:p>
          <a:p>
            <a:pPr marL="514350" indent="-514350">
              <a:spcAft>
                <a:spcPts val="600"/>
              </a:spcAft>
              <a:buAutoNum type="alphaLcParenR"/>
            </a:pPr>
            <a:r>
              <a:rPr lang="en-US" sz="280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Vẽ đường thẳng NP. </a:t>
            </a:r>
          </a:p>
          <a:p>
            <a:pPr marL="514350" indent="-514350">
              <a:spcAft>
                <a:spcPts val="600"/>
              </a:spcAft>
              <a:buAutoNum type="alphaLcParenR"/>
            </a:pPr>
            <a:r>
              <a:rPr lang="en-US" sz="280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Vẽ 2 đường thẳng đi qua M và cắt đường thẳng NP</a:t>
            </a:r>
          </a:p>
        </p:txBody>
      </p:sp>
      <p:pic>
        <p:nvPicPr>
          <p:cNvPr id="22" name="!!3">
            <a:extLst>
              <a:ext uri="{FF2B5EF4-FFF2-40B4-BE49-F238E27FC236}">
                <a16:creationId xmlns="" xmlns:a16="http://schemas.microsoft.com/office/drawing/2014/main" id="{19B993B8-81F3-4711-ADB2-1B7AA37A8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4424" y="0"/>
            <a:ext cx="1336788" cy="1192165"/>
          </a:xfrm>
          <a:prstGeom prst="rect">
            <a:avLst/>
          </a:prstGeom>
        </p:spPr>
      </p:pic>
      <p:pic>
        <p:nvPicPr>
          <p:cNvPr id="11" name="Picture 2">
            <a:extLst>
              <a:ext uri="{FF2B5EF4-FFF2-40B4-BE49-F238E27FC236}">
                <a16:creationId xmlns="" xmlns:a16="http://schemas.microsoft.com/office/drawing/2014/main" id="{63563688-6E77-40A2-8327-A853439BF9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80000">
            <a:off x="2537244" y="4726265"/>
            <a:ext cx="771525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18">
            <a:extLst>
              <a:ext uri="{FF2B5EF4-FFF2-40B4-BE49-F238E27FC236}">
                <a16:creationId xmlns="" xmlns:a16="http://schemas.microsoft.com/office/drawing/2014/main" id="{D765755D-CBAA-4322-961C-67BA4BAADA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3116213">
            <a:off x="8134000" y="1600047"/>
            <a:ext cx="18002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CFD45066-2670-49F5-8CCC-0298532A3FD3}"/>
              </a:ext>
            </a:extLst>
          </p:cNvPr>
          <p:cNvCxnSpPr>
            <a:cxnSpLocks/>
          </p:cNvCxnSpPr>
          <p:nvPr/>
        </p:nvCxnSpPr>
        <p:spPr>
          <a:xfrm>
            <a:off x="3588677" y="4551424"/>
            <a:ext cx="6151671" cy="312124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614FAD6A-F2BD-4690-8958-F0FE58BC909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22550" y="2196707"/>
            <a:ext cx="4811562" cy="441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992665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41055 0.17453 L 0.09401 0.22014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221" y="2269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3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decel="100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3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decel="100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8224" y="358923"/>
            <a:ext cx="91354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Bài</a:t>
            </a:r>
            <a:r>
              <a:rPr lang="en-US" sz="2400" dirty="0" smtClean="0"/>
              <a:t> 3: Cho </a:t>
            </a:r>
            <a:r>
              <a:rPr lang="en-US" sz="2400" dirty="0" err="1" smtClean="0"/>
              <a:t>hai</a:t>
            </a:r>
            <a:r>
              <a:rPr lang="en-US" sz="2400" dirty="0" smtClean="0"/>
              <a:t> </a:t>
            </a:r>
            <a:r>
              <a:rPr lang="en-US" sz="2400" dirty="0" err="1" smtClean="0"/>
              <a:t>hình</a:t>
            </a:r>
            <a:r>
              <a:rPr lang="en-US" sz="2400" dirty="0" smtClean="0"/>
              <a:t> </a:t>
            </a:r>
            <a:r>
              <a:rPr lang="en-US" sz="2400" dirty="0" err="1" smtClean="0"/>
              <a:t>vẽ</a:t>
            </a:r>
            <a:r>
              <a:rPr lang="en-US" sz="2400" dirty="0" smtClean="0"/>
              <a:t>. </a:t>
            </a:r>
            <a:r>
              <a:rPr lang="en-US" sz="2400" dirty="0" err="1" smtClean="0"/>
              <a:t>Điền</a:t>
            </a:r>
            <a:r>
              <a:rPr lang="en-US" sz="2400" dirty="0" smtClean="0"/>
              <a:t> </a:t>
            </a:r>
            <a:r>
              <a:rPr lang="en-US" sz="2400" dirty="0" err="1" smtClean="0"/>
              <a:t>nội</a:t>
            </a:r>
            <a:r>
              <a:rPr lang="en-US" sz="2400" dirty="0" smtClean="0"/>
              <a:t> dung </a:t>
            </a:r>
            <a:r>
              <a:rPr lang="en-US" sz="2400" dirty="0" err="1" smtClean="0"/>
              <a:t>thích</a:t>
            </a:r>
            <a:r>
              <a:rPr lang="en-US" sz="2400" dirty="0" smtClean="0"/>
              <a:t> </a:t>
            </a:r>
            <a:r>
              <a:rPr lang="en-US" sz="2400" dirty="0" err="1" smtClean="0"/>
              <a:t>hợp</a:t>
            </a:r>
            <a:r>
              <a:rPr lang="en-US" sz="2400" dirty="0" smtClean="0"/>
              <a:t> </a:t>
            </a:r>
            <a:r>
              <a:rPr lang="en-US" sz="2400" dirty="0" err="1" smtClean="0"/>
              <a:t>vào</a:t>
            </a:r>
            <a:r>
              <a:rPr lang="en-US" sz="2400" dirty="0" smtClean="0"/>
              <a:t> </a:t>
            </a:r>
            <a:r>
              <a:rPr lang="en-US" sz="2400" dirty="0" err="1" smtClean="0"/>
              <a:t>bảng</a:t>
            </a:r>
            <a:r>
              <a:rPr lang="en-US" sz="2400" dirty="0" smtClean="0"/>
              <a:t> </a:t>
            </a:r>
            <a:r>
              <a:rPr lang="en-US" sz="2400" dirty="0" err="1" smtClean="0"/>
              <a:t>sau</a:t>
            </a:r>
            <a:endParaRPr lang="en-US" sz="2400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8408500" y="2176765"/>
            <a:ext cx="3167063" cy="28575"/>
          </a:xfrm>
          <a:prstGeom prst="line">
            <a:avLst/>
          </a:prstGeom>
          <a:noFill/>
          <a:ln w="28575" cap="flat">
            <a:solidFill>
              <a:srgbClr val="00008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9207620" y="809743"/>
            <a:ext cx="1431925" cy="2125662"/>
          </a:xfrm>
          <a:prstGeom prst="line">
            <a:avLst/>
          </a:prstGeom>
          <a:noFill/>
          <a:ln w="28575" cap="flat">
            <a:solidFill>
              <a:srgbClr val="00008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" name="Group 16"/>
          <p:cNvGrpSpPr>
            <a:grpSpLocks/>
          </p:cNvGrpSpPr>
          <p:nvPr/>
        </p:nvGrpSpPr>
        <p:grpSpPr bwMode="auto">
          <a:xfrm>
            <a:off x="10099580" y="1947798"/>
            <a:ext cx="238126" cy="279400"/>
            <a:chOff x="1775" y="1293"/>
            <a:chExt cx="150" cy="176"/>
          </a:xfrm>
        </p:grpSpPr>
        <p:sp>
          <p:nvSpPr>
            <p:cNvPr id="8" name="Oval 13"/>
            <p:cNvSpPr>
              <a:spLocks noChangeArrowheads="1"/>
            </p:cNvSpPr>
            <p:nvPr/>
          </p:nvSpPr>
          <p:spPr bwMode="auto">
            <a:xfrm>
              <a:off x="1775" y="1421"/>
              <a:ext cx="48" cy="48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Oval 14"/>
            <p:cNvSpPr>
              <a:spLocks noChangeArrowheads="1"/>
            </p:cNvSpPr>
            <p:nvPr/>
          </p:nvSpPr>
          <p:spPr bwMode="auto">
            <a:xfrm>
              <a:off x="1775" y="1421"/>
              <a:ext cx="48" cy="48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15"/>
            <p:cNvSpPr>
              <a:spLocks noChangeArrowheads="1"/>
            </p:cNvSpPr>
            <p:nvPr/>
          </p:nvSpPr>
          <p:spPr bwMode="auto">
            <a:xfrm>
              <a:off x="1828" y="1293"/>
              <a:ext cx="9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K</a:t>
              </a:r>
            </a:p>
          </p:txBody>
        </p:sp>
      </p:grpSp>
      <p:cxnSp>
        <p:nvCxnSpPr>
          <p:cNvPr id="12" name="Straight Connector 11"/>
          <p:cNvCxnSpPr/>
          <p:nvPr/>
        </p:nvCxnSpPr>
        <p:spPr>
          <a:xfrm flipV="1">
            <a:off x="1068224" y="1273323"/>
            <a:ext cx="6315342" cy="170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1128045" y="2150998"/>
            <a:ext cx="6238430" cy="257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1098134" y="2982314"/>
            <a:ext cx="6345253" cy="635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068224" y="1290415"/>
            <a:ext cx="59821" cy="2897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67327" y="1632247"/>
            <a:ext cx="717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Hình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1495514" y="459763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1098134" y="4163305"/>
            <a:ext cx="6345253" cy="241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427148" y="2567521"/>
            <a:ext cx="461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H1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468450" y="3309583"/>
            <a:ext cx="461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H2</a:t>
            </a:r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2452643" y="1290415"/>
            <a:ext cx="59821" cy="2897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452642" y="1632247"/>
            <a:ext cx="2615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Hai</a:t>
            </a:r>
            <a:r>
              <a:rPr lang="en-US" dirty="0" smtClean="0"/>
              <a:t> </a:t>
            </a:r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thẳng</a:t>
            </a:r>
            <a:r>
              <a:rPr lang="en-US" dirty="0" smtClean="0"/>
              <a:t> </a:t>
            </a:r>
            <a:r>
              <a:rPr lang="en-US" dirty="0" err="1" smtClean="0"/>
              <a:t>cắt</a:t>
            </a:r>
            <a:r>
              <a:rPr lang="en-US" dirty="0" smtClean="0"/>
              <a:t> </a:t>
            </a:r>
            <a:r>
              <a:rPr lang="en-US" dirty="0" err="1" smtClean="0"/>
              <a:t>nhau</a:t>
            </a:r>
            <a:endParaRPr lang="en-US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5341121" y="1281869"/>
            <a:ext cx="111096" cy="2905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828232" y="1632247"/>
            <a:ext cx="1204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Giao</a:t>
            </a:r>
            <a:r>
              <a:rPr lang="en-US" dirty="0" smtClean="0"/>
              <a:t> </a:t>
            </a:r>
            <a:r>
              <a:rPr lang="en-US" dirty="0" err="1" smtClean="0"/>
              <a:t>điểm</a:t>
            </a:r>
            <a:endParaRPr lang="en-US" dirty="0"/>
          </a:p>
        </p:txBody>
      </p:sp>
      <p:cxnSp>
        <p:nvCxnSpPr>
          <p:cNvPr id="39" name="Straight Connector 38"/>
          <p:cNvCxnSpPr/>
          <p:nvPr/>
        </p:nvCxnSpPr>
        <p:spPr>
          <a:xfrm flipH="1" flipV="1">
            <a:off x="7374412" y="1273323"/>
            <a:ext cx="68975" cy="29141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9323460" y="809743"/>
            <a:ext cx="230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150837" y="1867996"/>
            <a:ext cx="230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9323460" y="2620997"/>
            <a:ext cx="937252" cy="378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H1</a:t>
            </a:r>
            <a:endParaRPr lang="en-US" dirty="0"/>
          </a:p>
        </p:txBody>
      </p:sp>
      <p:sp>
        <p:nvSpPr>
          <p:cNvPr id="45" name="Line 5"/>
          <p:cNvSpPr>
            <a:spLocks noChangeShapeType="1"/>
          </p:cNvSpPr>
          <p:nvPr/>
        </p:nvSpPr>
        <p:spPr bwMode="auto">
          <a:xfrm>
            <a:off x="1734797" y="5304851"/>
            <a:ext cx="3412900" cy="428484"/>
          </a:xfrm>
          <a:prstGeom prst="line">
            <a:avLst/>
          </a:prstGeom>
          <a:noFill/>
          <a:ln w="28575" cap="flat">
            <a:solidFill>
              <a:srgbClr val="00008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Line 6"/>
          <p:cNvSpPr>
            <a:spLocks noChangeShapeType="1"/>
          </p:cNvSpPr>
          <p:nvPr/>
        </p:nvSpPr>
        <p:spPr bwMode="auto">
          <a:xfrm flipH="1">
            <a:off x="2256089" y="4477995"/>
            <a:ext cx="2427005" cy="2119357"/>
          </a:xfrm>
          <a:prstGeom prst="line">
            <a:avLst/>
          </a:prstGeom>
          <a:noFill/>
          <a:ln w="28575" cap="flat">
            <a:solidFill>
              <a:srgbClr val="00008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7" name="Group 16"/>
          <p:cNvGrpSpPr>
            <a:grpSpLocks/>
          </p:cNvGrpSpPr>
          <p:nvPr/>
        </p:nvGrpSpPr>
        <p:grpSpPr bwMode="auto">
          <a:xfrm>
            <a:off x="2424026" y="5151053"/>
            <a:ext cx="238126" cy="279400"/>
            <a:chOff x="1775" y="1293"/>
            <a:chExt cx="150" cy="176"/>
          </a:xfrm>
        </p:grpSpPr>
        <p:sp>
          <p:nvSpPr>
            <p:cNvPr id="48" name="Oval 13"/>
            <p:cNvSpPr>
              <a:spLocks noChangeArrowheads="1"/>
            </p:cNvSpPr>
            <p:nvPr/>
          </p:nvSpPr>
          <p:spPr bwMode="auto">
            <a:xfrm>
              <a:off x="1775" y="1421"/>
              <a:ext cx="48" cy="48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Oval 14"/>
            <p:cNvSpPr>
              <a:spLocks noChangeArrowheads="1"/>
            </p:cNvSpPr>
            <p:nvPr/>
          </p:nvSpPr>
          <p:spPr bwMode="auto">
            <a:xfrm>
              <a:off x="1775" y="1421"/>
              <a:ext cx="48" cy="48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Rectangle 15"/>
            <p:cNvSpPr>
              <a:spLocks noChangeArrowheads="1"/>
            </p:cNvSpPr>
            <p:nvPr/>
          </p:nvSpPr>
          <p:spPr bwMode="auto">
            <a:xfrm>
              <a:off x="1828" y="1293"/>
              <a:ext cx="9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P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51" name="Group 16"/>
          <p:cNvGrpSpPr>
            <a:grpSpLocks/>
          </p:cNvGrpSpPr>
          <p:nvPr/>
        </p:nvGrpSpPr>
        <p:grpSpPr bwMode="auto">
          <a:xfrm>
            <a:off x="4765620" y="5450153"/>
            <a:ext cx="344494" cy="279400"/>
            <a:chOff x="1775" y="1293"/>
            <a:chExt cx="217" cy="176"/>
          </a:xfrm>
        </p:grpSpPr>
        <p:sp>
          <p:nvSpPr>
            <p:cNvPr id="52" name="Oval 13"/>
            <p:cNvSpPr>
              <a:spLocks noChangeArrowheads="1"/>
            </p:cNvSpPr>
            <p:nvPr/>
          </p:nvSpPr>
          <p:spPr bwMode="auto">
            <a:xfrm>
              <a:off x="1775" y="1421"/>
              <a:ext cx="48" cy="48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Oval 14"/>
            <p:cNvSpPr>
              <a:spLocks noChangeArrowheads="1"/>
            </p:cNvSpPr>
            <p:nvPr/>
          </p:nvSpPr>
          <p:spPr bwMode="auto">
            <a:xfrm>
              <a:off x="1775" y="1421"/>
              <a:ext cx="48" cy="48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Rectangle 15"/>
            <p:cNvSpPr>
              <a:spLocks noChangeArrowheads="1"/>
            </p:cNvSpPr>
            <p:nvPr/>
          </p:nvSpPr>
          <p:spPr bwMode="auto">
            <a:xfrm>
              <a:off x="1879" y="1293"/>
              <a:ext cx="11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Q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55" name="Group 16"/>
          <p:cNvGrpSpPr>
            <a:grpSpLocks/>
          </p:cNvGrpSpPr>
          <p:nvPr/>
        </p:nvGrpSpPr>
        <p:grpSpPr bwMode="auto">
          <a:xfrm>
            <a:off x="3893905" y="4894676"/>
            <a:ext cx="84138" cy="279400"/>
            <a:chOff x="1775" y="1293"/>
            <a:chExt cx="53" cy="176"/>
          </a:xfrm>
        </p:grpSpPr>
        <p:sp>
          <p:nvSpPr>
            <p:cNvPr id="56" name="Oval 13"/>
            <p:cNvSpPr>
              <a:spLocks noChangeArrowheads="1"/>
            </p:cNvSpPr>
            <p:nvPr/>
          </p:nvSpPr>
          <p:spPr bwMode="auto">
            <a:xfrm>
              <a:off x="1775" y="1421"/>
              <a:ext cx="48" cy="48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Oval 14"/>
            <p:cNvSpPr>
              <a:spLocks noChangeArrowheads="1"/>
            </p:cNvSpPr>
            <p:nvPr/>
          </p:nvSpPr>
          <p:spPr bwMode="auto">
            <a:xfrm>
              <a:off x="1775" y="1421"/>
              <a:ext cx="48" cy="48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Rectangle 15"/>
            <p:cNvSpPr>
              <a:spLocks noChangeArrowheads="1"/>
            </p:cNvSpPr>
            <p:nvPr/>
          </p:nvSpPr>
          <p:spPr bwMode="auto">
            <a:xfrm>
              <a:off x="1828" y="129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59" name="Group 16"/>
          <p:cNvGrpSpPr>
            <a:grpSpLocks/>
          </p:cNvGrpSpPr>
          <p:nvPr/>
        </p:nvGrpSpPr>
        <p:grpSpPr bwMode="auto">
          <a:xfrm>
            <a:off x="2671858" y="5954357"/>
            <a:ext cx="84138" cy="279400"/>
            <a:chOff x="1775" y="1293"/>
            <a:chExt cx="53" cy="176"/>
          </a:xfrm>
        </p:grpSpPr>
        <p:sp>
          <p:nvSpPr>
            <p:cNvPr id="60" name="Oval 13"/>
            <p:cNvSpPr>
              <a:spLocks noChangeArrowheads="1"/>
            </p:cNvSpPr>
            <p:nvPr/>
          </p:nvSpPr>
          <p:spPr bwMode="auto">
            <a:xfrm>
              <a:off x="1775" y="1421"/>
              <a:ext cx="48" cy="48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Oval 14"/>
            <p:cNvSpPr>
              <a:spLocks noChangeArrowheads="1"/>
            </p:cNvSpPr>
            <p:nvPr/>
          </p:nvSpPr>
          <p:spPr bwMode="auto">
            <a:xfrm>
              <a:off x="1775" y="1421"/>
              <a:ext cx="48" cy="48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Rectangle 15"/>
            <p:cNvSpPr>
              <a:spLocks noChangeArrowheads="1"/>
            </p:cNvSpPr>
            <p:nvPr/>
          </p:nvSpPr>
          <p:spPr bwMode="auto">
            <a:xfrm>
              <a:off x="1828" y="129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2424026" y="5888052"/>
            <a:ext cx="285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3802878" y="4777102"/>
            <a:ext cx="312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grpSp>
        <p:nvGrpSpPr>
          <p:cNvPr id="65" name="Group 16"/>
          <p:cNvGrpSpPr>
            <a:grpSpLocks/>
          </p:cNvGrpSpPr>
          <p:nvPr/>
        </p:nvGrpSpPr>
        <p:grpSpPr bwMode="auto">
          <a:xfrm>
            <a:off x="3440984" y="5287781"/>
            <a:ext cx="84138" cy="279400"/>
            <a:chOff x="1775" y="1293"/>
            <a:chExt cx="53" cy="176"/>
          </a:xfrm>
        </p:grpSpPr>
        <p:sp>
          <p:nvSpPr>
            <p:cNvPr id="66" name="Oval 13"/>
            <p:cNvSpPr>
              <a:spLocks noChangeArrowheads="1"/>
            </p:cNvSpPr>
            <p:nvPr/>
          </p:nvSpPr>
          <p:spPr bwMode="auto">
            <a:xfrm>
              <a:off x="1775" y="1421"/>
              <a:ext cx="48" cy="48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Oval 14"/>
            <p:cNvSpPr>
              <a:spLocks noChangeArrowheads="1"/>
            </p:cNvSpPr>
            <p:nvPr/>
          </p:nvSpPr>
          <p:spPr bwMode="auto">
            <a:xfrm>
              <a:off x="1775" y="1421"/>
              <a:ext cx="48" cy="48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Rectangle 15"/>
            <p:cNvSpPr>
              <a:spLocks noChangeArrowheads="1"/>
            </p:cNvSpPr>
            <p:nvPr/>
          </p:nvSpPr>
          <p:spPr bwMode="auto">
            <a:xfrm>
              <a:off x="1828" y="129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3230310" y="5146434"/>
            <a:ext cx="294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3271609" y="6012257"/>
            <a:ext cx="937252" cy="378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H2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3033757" y="2435551"/>
            <a:ext cx="1896966" cy="374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 </a:t>
            </a:r>
            <a:r>
              <a:rPr lang="en-US" dirty="0" err="1" smtClean="0"/>
              <a:t>và</a:t>
            </a:r>
            <a:r>
              <a:rPr lang="en-US" dirty="0" smtClean="0"/>
              <a:t> n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5905144" y="2435551"/>
            <a:ext cx="922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6033331" y="3401226"/>
            <a:ext cx="572568" cy="376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3033757" y="3401226"/>
            <a:ext cx="1896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PQ </a:t>
            </a:r>
            <a:r>
              <a:rPr lang="en-US" dirty="0" err="1" smtClean="0"/>
              <a:t>và</a:t>
            </a:r>
            <a:r>
              <a:rPr lang="en-US" dirty="0" smtClean="0"/>
              <a:t> 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62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3" grpId="0"/>
      <p:bldP spid="74" grpId="0"/>
      <p:bldP spid="7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50814" y="1174750"/>
            <a:ext cx="69208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4: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Đặt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ứng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vẽ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7" name="Rectangle: Rounded Corners 28">
              <a:extLst>
                <a:ext uri="{FF2B5EF4-FFF2-40B4-BE49-F238E27FC236}">
                  <a16:creationId xmlns:a16="http://schemas.microsoft.com/office/drawing/2014/main" xmlns="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922818" y="1702208"/>
            <a:ext cx="3065288" cy="1800622"/>
          </a:xfrm>
          <a:prstGeom prst="line">
            <a:avLst/>
          </a:prstGeom>
          <a:noFill/>
          <a:ln w="28575" cap="flat">
            <a:solidFill>
              <a:srgbClr val="00008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6" name="Group 16"/>
          <p:cNvGrpSpPr>
            <a:grpSpLocks/>
          </p:cNvGrpSpPr>
          <p:nvPr/>
        </p:nvGrpSpPr>
        <p:grpSpPr bwMode="auto">
          <a:xfrm>
            <a:off x="2396977" y="2354922"/>
            <a:ext cx="84138" cy="279400"/>
            <a:chOff x="1775" y="1293"/>
            <a:chExt cx="53" cy="176"/>
          </a:xfrm>
        </p:grpSpPr>
        <p:sp>
          <p:nvSpPr>
            <p:cNvPr id="17" name="Oval 13"/>
            <p:cNvSpPr>
              <a:spLocks noChangeArrowheads="1"/>
            </p:cNvSpPr>
            <p:nvPr/>
          </p:nvSpPr>
          <p:spPr bwMode="auto">
            <a:xfrm>
              <a:off x="1775" y="1421"/>
              <a:ext cx="48" cy="48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Oval 14"/>
            <p:cNvSpPr>
              <a:spLocks noChangeArrowheads="1"/>
            </p:cNvSpPr>
            <p:nvPr/>
          </p:nvSpPr>
          <p:spPr bwMode="auto">
            <a:xfrm>
              <a:off x="1775" y="1421"/>
              <a:ext cx="48" cy="48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1828" y="129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358124" y="2233024"/>
            <a:ext cx="71440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23934" y="1467137"/>
            <a:ext cx="279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0645" y="2136373"/>
            <a:ext cx="400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65138" y="1519034"/>
            <a:ext cx="256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sp>
        <p:nvSpPr>
          <p:cNvPr id="33" name="Line 6"/>
          <p:cNvSpPr>
            <a:spLocks noChangeShapeType="1"/>
          </p:cNvSpPr>
          <p:nvPr/>
        </p:nvSpPr>
        <p:spPr bwMode="auto">
          <a:xfrm flipH="1">
            <a:off x="869382" y="1613761"/>
            <a:ext cx="3065288" cy="1999549"/>
          </a:xfrm>
          <a:prstGeom prst="line">
            <a:avLst/>
          </a:prstGeom>
          <a:noFill/>
          <a:ln w="28575" cap="flat">
            <a:solidFill>
              <a:srgbClr val="00008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687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50814" y="1174750"/>
            <a:ext cx="69208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5: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Đặt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ứng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vẽ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7" name="Rectangle: Rounded Corners 28">
              <a:extLst>
                <a:ext uri="{FF2B5EF4-FFF2-40B4-BE49-F238E27FC236}">
                  <a16:creationId xmlns:a16="http://schemas.microsoft.com/office/drawing/2014/main" xmlns="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890708" y="3895295"/>
            <a:ext cx="3167063" cy="28575"/>
          </a:xfrm>
          <a:prstGeom prst="line">
            <a:avLst/>
          </a:prstGeom>
          <a:noFill/>
          <a:ln w="28575" cap="flat">
            <a:solidFill>
              <a:srgbClr val="00008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1861849" y="2128858"/>
            <a:ext cx="1883884" cy="2299924"/>
          </a:xfrm>
          <a:prstGeom prst="line">
            <a:avLst/>
          </a:prstGeom>
          <a:noFill/>
          <a:ln w="28575" cap="flat">
            <a:solidFill>
              <a:srgbClr val="00008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6" name="Group 16"/>
          <p:cNvGrpSpPr>
            <a:grpSpLocks/>
          </p:cNvGrpSpPr>
          <p:nvPr/>
        </p:nvGrpSpPr>
        <p:grpSpPr bwMode="auto">
          <a:xfrm>
            <a:off x="2390102" y="2586962"/>
            <a:ext cx="84138" cy="279400"/>
            <a:chOff x="1775" y="1293"/>
            <a:chExt cx="53" cy="176"/>
          </a:xfrm>
        </p:grpSpPr>
        <p:sp>
          <p:nvSpPr>
            <p:cNvPr id="17" name="Oval 13"/>
            <p:cNvSpPr>
              <a:spLocks noChangeArrowheads="1"/>
            </p:cNvSpPr>
            <p:nvPr/>
          </p:nvSpPr>
          <p:spPr bwMode="auto">
            <a:xfrm>
              <a:off x="1775" y="1421"/>
              <a:ext cx="48" cy="48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Oval 14"/>
            <p:cNvSpPr>
              <a:spLocks noChangeArrowheads="1"/>
            </p:cNvSpPr>
            <p:nvPr/>
          </p:nvSpPr>
          <p:spPr bwMode="auto">
            <a:xfrm>
              <a:off x="1775" y="1421"/>
              <a:ext cx="48" cy="48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1828" y="129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358124" y="2233024"/>
            <a:ext cx="71440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P, Q, R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40935" y="3250882"/>
            <a:ext cx="73842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6"/>
          <p:cNvGrpSpPr>
            <a:grpSpLocks/>
          </p:cNvGrpSpPr>
          <p:nvPr/>
        </p:nvGrpSpPr>
        <p:grpSpPr bwMode="auto">
          <a:xfrm>
            <a:off x="1452919" y="3661755"/>
            <a:ext cx="84138" cy="279400"/>
            <a:chOff x="1775" y="1293"/>
            <a:chExt cx="53" cy="176"/>
          </a:xfrm>
        </p:grpSpPr>
        <p:sp>
          <p:nvSpPr>
            <p:cNvPr id="21" name="Oval 13"/>
            <p:cNvSpPr>
              <a:spLocks noChangeArrowheads="1"/>
            </p:cNvSpPr>
            <p:nvPr/>
          </p:nvSpPr>
          <p:spPr bwMode="auto">
            <a:xfrm>
              <a:off x="1775" y="1421"/>
              <a:ext cx="48" cy="48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Oval 14"/>
            <p:cNvSpPr>
              <a:spLocks noChangeArrowheads="1"/>
            </p:cNvSpPr>
            <p:nvPr/>
          </p:nvSpPr>
          <p:spPr bwMode="auto">
            <a:xfrm>
              <a:off x="1775" y="1421"/>
              <a:ext cx="48" cy="48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15"/>
            <p:cNvSpPr>
              <a:spLocks noChangeArrowheads="1"/>
            </p:cNvSpPr>
            <p:nvPr/>
          </p:nvSpPr>
          <p:spPr bwMode="auto">
            <a:xfrm>
              <a:off x="1828" y="129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5" name="Group 16"/>
          <p:cNvGrpSpPr>
            <a:grpSpLocks/>
          </p:cNvGrpSpPr>
          <p:nvPr/>
        </p:nvGrpSpPr>
        <p:grpSpPr bwMode="auto">
          <a:xfrm>
            <a:off x="3293550" y="3675633"/>
            <a:ext cx="84138" cy="279400"/>
            <a:chOff x="1775" y="1293"/>
            <a:chExt cx="53" cy="176"/>
          </a:xfrm>
        </p:grpSpPr>
        <p:sp>
          <p:nvSpPr>
            <p:cNvPr id="26" name="Oval 13"/>
            <p:cNvSpPr>
              <a:spLocks noChangeArrowheads="1"/>
            </p:cNvSpPr>
            <p:nvPr/>
          </p:nvSpPr>
          <p:spPr bwMode="auto">
            <a:xfrm>
              <a:off x="1775" y="1421"/>
              <a:ext cx="48" cy="48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Oval 14"/>
            <p:cNvSpPr>
              <a:spLocks noChangeArrowheads="1"/>
            </p:cNvSpPr>
            <p:nvPr/>
          </p:nvSpPr>
          <p:spPr bwMode="auto">
            <a:xfrm>
              <a:off x="1775" y="1421"/>
              <a:ext cx="48" cy="48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15"/>
            <p:cNvSpPr>
              <a:spLocks noChangeArrowheads="1"/>
            </p:cNvSpPr>
            <p:nvPr/>
          </p:nvSpPr>
          <p:spPr bwMode="auto">
            <a:xfrm>
              <a:off x="1828" y="129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123085" y="3550689"/>
            <a:ext cx="279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0645" y="2401676"/>
            <a:ext cx="400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47831" y="3421519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33" name="Line 6"/>
          <p:cNvSpPr>
            <a:spLocks noChangeShapeType="1"/>
          </p:cNvSpPr>
          <p:nvPr/>
        </p:nvSpPr>
        <p:spPr bwMode="auto">
          <a:xfrm flipH="1">
            <a:off x="771195" y="1949986"/>
            <a:ext cx="2402841" cy="2805576"/>
          </a:xfrm>
          <a:prstGeom prst="line">
            <a:avLst/>
          </a:prstGeom>
          <a:noFill/>
          <a:ln w="28575" cap="flat">
            <a:solidFill>
              <a:srgbClr val="00008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4450114" y="3700739"/>
            <a:ext cx="73842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9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2" grpId="0"/>
      <p:bldP spid="23" grpId="0"/>
      <p:bldP spid="3" grpId="0"/>
      <p:bldP spid="5" grpId="0"/>
      <p:bldP spid="9" grpId="0"/>
      <p:bldP spid="33" grpId="0" animBg="1"/>
      <p:bldP spid="3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12542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=""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225504" y="328207"/>
            <a:ext cx="5717294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HƯỚNG DẪN TỰ HỌC Ở NHÀ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CE530CE9-79B6-4A34-9DE8-7F769B44A120}"/>
              </a:ext>
            </a:extLst>
          </p:cNvPr>
          <p:cNvSpPr txBox="1"/>
          <p:nvPr/>
        </p:nvSpPr>
        <p:spPr>
          <a:xfrm>
            <a:off x="1458014" y="1737577"/>
            <a:ext cx="9601200" cy="17912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vi-VN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Đọc lại toàn bộ nội dung bài đã học.</a:t>
            </a:r>
            <a:endParaRPr lang="en-US" sz="3200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vi-VN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Học thuộc: </a:t>
            </a:r>
            <a:r>
              <a:rPr lang="en-US" sz="3200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Khái</a:t>
            </a:r>
            <a:r>
              <a:rPr lang="en-US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niệm</a:t>
            </a:r>
            <a:r>
              <a:rPr lang="en-US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hai</a:t>
            </a:r>
            <a:r>
              <a:rPr lang="en-US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đường</a:t>
            </a:r>
            <a:r>
              <a:rPr lang="en-US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thẳng</a:t>
            </a:r>
            <a:r>
              <a:rPr lang="en-US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cắt</a:t>
            </a:r>
            <a:r>
              <a:rPr lang="en-US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nhau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3200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fr-FR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fr-FR" sz="3200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Làm</a:t>
            </a:r>
            <a:r>
              <a:rPr lang="fr-FR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3200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bài</a:t>
            </a:r>
            <a:r>
              <a:rPr lang="fr-FR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3200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tập</a:t>
            </a:r>
            <a:r>
              <a:rPr lang="fr-FR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3, 5</a:t>
            </a:r>
            <a:r>
              <a:rPr lang="fr-FR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6 SGK </a:t>
            </a:r>
            <a:r>
              <a:rPr lang="fr-FR" sz="3200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trang</a:t>
            </a:r>
            <a:r>
              <a:rPr lang="fr-FR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83.</a:t>
            </a:r>
            <a:endParaRPr lang="en-US" sz="3200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="" xmlns:a16="http://schemas.microsoft.com/office/drawing/2014/main" id="{F74C5867-74AD-4459-800E-74A38CF0AE3A}"/>
              </a:ext>
            </a:extLst>
          </p:cNvPr>
          <p:cNvGrpSpPr/>
          <p:nvPr/>
        </p:nvGrpSpPr>
        <p:grpSpPr>
          <a:xfrm rot="8740469">
            <a:off x="-1106695" y="3155514"/>
            <a:ext cx="3136324" cy="6858000"/>
            <a:chOff x="9055676" y="0"/>
            <a:chExt cx="3136324" cy="6858000"/>
          </a:xfrm>
        </p:grpSpPr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816148BC-4A0D-4A20-8648-6EFFA681B7B7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4A8F4E4A-4511-4743-A787-39DB69D8C100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B54BC5CD-675D-42E4-B48C-A50B9FA81B20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="" xmlns:a16="http://schemas.microsoft.com/office/drawing/2014/main" id="{56565876-B488-46E8-9409-15CB89FFC39C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="" xmlns:a16="http://schemas.microsoft.com/office/drawing/2014/main" id="{2D731D17-B1E6-4CDA-A6E9-51FCE50CA52F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666485162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2877" y="539827"/>
            <a:ext cx="103007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6 SGK: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lphaLcParenR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AB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CD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</a:p>
          <a:p>
            <a:pPr marL="457200" indent="-457200">
              <a:buAutoNum type="alphaLcParenR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395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D2665853-23F6-4D54-BE6C-4280433513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9678" y="143868"/>
            <a:ext cx="7984321" cy="617080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72B6AE20-6AF8-4AEB-A49D-CE10E4FEC5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554" y="1245423"/>
            <a:ext cx="1704212" cy="1704212"/>
          </a:xfrm>
          <a:prstGeom prst="rect">
            <a:avLst/>
          </a:prstGeom>
        </p:spPr>
      </p:pic>
      <p:sp>
        <p:nvSpPr>
          <p:cNvPr id="25" name="!!4">
            <a:extLst>
              <a:ext uri="{FF2B5EF4-FFF2-40B4-BE49-F238E27FC236}">
                <a16:creationId xmlns="" xmlns:a16="http://schemas.microsoft.com/office/drawing/2014/main" id="{CAA24A23-5DFB-4BAB-B782-F8115A9778A3}"/>
              </a:ext>
            </a:extLst>
          </p:cNvPr>
          <p:cNvSpPr/>
          <p:nvPr/>
        </p:nvSpPr>
        <p:spPr>
          <a:xfrm>
            <a:off x="127701" y="126275"/>
            <a:ext cx="4037793" cy="493723"/>
          </a:xfrm>
          <a:prstGeom prst="round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HOẠT ĐỘNG MỞ ĐẦU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="" xmlns:a16="http://schemas.microsoft.com/office/drawing/2014/main" id="{A3161CC2-54B6-4C01-8055-B4D56FC5EBEB}"/>
              </a:ext>
            </a:extLst>
          </p:cNvPr>
          <p:cNvGrpSpPr/>
          <p:nvPr/>
        </p:nvGrpSpPr>
        <p:grpSpPr>
          <a:xfrm rot="8757556">
            <a:off x="-1568162" y="4546324"/>
            <a:ext cx="3136324" cy="6858000"/>
            <a:chOff x="9055676" y="0"/>
            <a:chExt cx="3136324" cy="6858000"/>
          </a:xfrm>
        </p:grpSpPr>
        <p:sp>
          <p:nvSpPr>
            <p:cNvPr id="32" name="Rectangle 31">
              <a:extLst>
                <a:ext uri="{FF2B5EF4-FFF2-40B4-BE49-F238E27FC236}">
                  <a16:creationId xmlns="" xmlns:a16="http://schemas.microsoft.com/office/drawing/2014/main" id="{7D8B6C19-56BA-44D4-8143-AB9843F9D02A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="" xmlns:a16="http://schemas.microsoft.com/office/drawing/2014/main" id="{38EA6D49-218D-4BC3-91F5-170AB5247CE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="" xmlns:a16="http://schemas.microsoft.com/office/drawing/2014/main" id="{4779D554-3DF0-4F0C-9CB9-0CC1CBC4E96A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="" xmlns:a16="http://schemas.microsoft.com/office/drawing/2014/main" id="{4A048B68-39B1-4A91-B91A-6D9CC7FC7220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="" xmlns:a16="http://schemas.microsoft.com/office/drawing/2014/main" id="{EAE7056F-1D81-458A-8FB7-05F47D2AB65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="" xmlns:a16="http://schemas.microsoft.com/office/drawing/2014/main" id="{323EA2C1-F531-48AF-8A54-BBE769973B76}"/>
              </a:ext>
            </a:extLst>
          </p:cNvPr>
          <p:cNvSpPr txBox="1"/>
          <p:nvPr/>
        </p:nvSpPr>
        <p:spPr>
          <a:xfrm>
            <a:off x="171885" y="3225038"/>
            <a:ext cx="4037793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 sát một phần bản đồ giao thông TP.HCM và đọc tên một số đường phố</a:t>
            </a:r>
            <a:endParaRPr lang="en-US" sz="320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D2665853-23F6-4D54-BE6C-4280433513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9678" y="143868"/>
            <a:ext cx="7984321" cy="617080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72B6AE20-6AF8-4AEB-A49D-CE10E4FEC5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5231" y="713066"/>
            <a:ext cx="1704212" cy="1704212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DB15CD62-54FF-4C16-B97D-6FEFE12F7AA9}"/>
              </a:ext>
            </a:extLst>
          </p:cNvPr>
          <p:cNvSpPr txBox="1"/>
          <p:nvPr/>
        </p:nvSpPr>
        <p:spPr>
          <a:xfrm>
            <a:off x="304407" y="2481261"/>
            <a:ext cx="4037793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Hai đường phố nào gợi nên hình ảnh hai đường thẳng song song ? </a:t>
            </a:r>
          </a:p>
          <a:p>
            <a:r>
              <a:rPr lang="en-US" sz="320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Hai đường thẳng cắt nhau ?</a:t>
            </a:r>
          </a:p>
        </p:txBody>
      </p:sp>
      <p:sp>
        <p:nvSpPr>
          <p:cNvPr id="25" name="!!4">
            <a:extLst>
              <a:ext uri="{FF2B5EF4-FFF2-40B4-BE49-F238E27FC236}">
                <a16:creationId xmlns="" xmlns:a16="http://schemas.microsoft.com/office/drawing/2014/main" id="{CAA24A23-5DFB-4BAB-B782-F8115A9778A3}"/>
              </a:ext>
            </a:extLst>
          </p:cNvPr>
          <p:cNvSpPr/>
          <p:nvPr/>
        </p:nvSpPr>
        <p:spPr>
          <a:xfrm>
            <a:off x="127701" y="126275"/>
            <a:ext cx="4037793" cy="493723"/>
          </a:xfrm>
          <a:prstGeom prst="round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HOẠT ĐỘNG MỞ ĐẦU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="" xmlns:a16="http://schemas.microsoft.com/office/drawing/2014/main" id="{A3161CC2-54B6-4C01-8055-B4D56FC5EBEB}"/>
              </a:ext>
            </a:extLst>
          </p:cNvPr>
          <p:cNvGrpSpPr/>
          <p:nvPr/>
        </p:nvGrpSpPr>
        <p:grpSpPr>
          <a:xfrm rot="8757556">
            <a:off x="-1568163" y="4288682"/>
            <a:ext cx="3136324" cy="6858000"/>
            <a:chOff x="9055676" y="0"/>
            <a:chExt cx="3136324" cy="6858000"/>
          </a:xfrm>
        </p:grpSpPr>
        <p:sp>
          <p:nvSpPr>
            <p:cNvPr id="32" name="Rectangle 31">
              <a:extLst>
                <a:ext uri="{FF2B5EF4-FFF2-40B4-BE49-F238E27FC236}">
                  <a16:creationId xmlns="" xmlns:a16="http://schemas.microsoft.com/office/drawing/2014/main" id="{7D8B6C19-56BA-44D4-8143-AB9843F9D02A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="" xmlns:a16="http://schemas.microsoft.com/office/drawing/2014/main" id="{38EA6D49-218D-4BC3-91F5-170AB5247CE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="" xmlns:a16="http://schemas.microsoft.com/office/drawing/2014/main" id="{4779D554-3DF0-4F0C-9CB9-0CC1CBC4E96A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="" xmlns:a16="http://schemas.microsoft.com/office/drawing/2014/main" id="{4A048B68-39B1-4A91-B91A-6D9CC7FC7220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="" xmlns:a16="http://schemas.microsoft.com/office/drawing/2014/main" id="{EAE7056F-1D81-458A-8FB7-05F47D2AB65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43410964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2">
            <a:extLst>
              <a:ext uri="{FF2B5EF4-FFF2-40B4-BE49-F238E27FC236}">
                <a16:creationId xmlns=""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628" y="2323835"/>
            <a:ext cx="11952372" cy="1417123"/>
          </a:xfrm>
        </p:spPr>
        <p:txBody>
          <a:bodyPr>
            <a:noAutofit/>
          </a:bodyPr>
          <a:lstStyle/>
          <a:p>
            <a:r>
              <a:rPr lang="en-US" sz="5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§2. </a:t>
            </a:r>
            <a:r>
              <a:rPr lang="en-US" sz="50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thẳng</a:t>
            </a:r>
            <a:r>
              <a:rPr lang="en-US" sz="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cắt</a:t>
            </a:r>
            <a:r>
              <a:rPr lang="en-US" sz="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sz="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br>
              <a:rPr lang="en-US" sz="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50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thẳng</a:t>
            </a:r>
            <a:r>
              <a:rPr lang="en-US" sz="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song song</a:t>
            </a:r>
            <a:endParaRPr lang="en-US" sz="50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AA65E432-C1E6-4C36-BF8E-2DA25E65DC3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474791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51779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viên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 NGUYỄN VĂN HOAN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1" descr="Clipboard">
            <a:extLst>
              <a:ext uri="{FF2B5EF4-FFF2-40B4-BE49-F238E27FC236}">
                <a16:creationId xmlns=""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=""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=""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="" xmlns:a16="http://schemas.microsoft.com/office/drawing/2014/main" id="{CF2EB805-B981-47B9-9661-CF05DB551677}"/>
              </a:ext>
            </a:extLst>
          </p:cNvPr>
          <p:cNvSpPr txBox="1">
            <a:spLocks/>
          </p:cNvSpPr>
          <p:nvPr/>
        </p:nvSpPr>
        <p:spPr>
          <a:xfrm>
            <a:off x="262360" y="16089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PHÒNG 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GD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&amp;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QUỐC OAI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TRƯỜNG 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THCS ĐỒNG QUANG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!!1">
            <a:extLst>
              <a:ext uri="{FF2B5EF4-FFF2-40B4-BE49-F238E27FC236}">
                <a16:creationId xmlns="" xmlns:a16="http://schemas.microsoft.com/office/drawing/2014/main" id="{0E246211-C9C9-4B3E-9DDF-914AB989AE93}"/>
              </a:ext>
            </a:extLst>
          </p:cNvPr>
          <p:cNvSpPr txBox="1"/>
          <p:nvPr/>
        </p:nvSpPr>
        <p:spPr>
          <a:xfrm>
            <a:off x="930166" y="1316883"/>
            <a:ext cx="1002875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 err="1">
                <a:solidFill>
                  <a:srgbClr val="ED7D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800" b="1" dirty="0">
                <a:solidFill>
                  <a:srgbClr val="ED7D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6 - </a:t>
            </a:r>
            <a:r>
              <a:rPr lang="en-US" sz="4800" b="1" dirty="0" err="1">
                <a:solidFill>
                  <a:srgbClr val="ED7D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4800" b="1" dirty="0">
                <a:solidFill>
                  <a:srgbClr val="ED7D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6 -</a:t>
            </a:r>
            <a:r>
              <a:rPr lang="en-US" sz="4800" b="1" dirty="0" err="1">
                <a:solidFill>
                  <a:srgbClr val="ED7D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800" b="1" dirty="0">
                <a:solidFill>
                  <a:srgbClr val="ED7D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smtClean="0">
                <a:solidFill>
                  <a:srgbClr val="ED7D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endParaRPr lang="en-US" sz="4800" dirty="0">
              <a:solidFill>
                <a:srgbClr val="ED7D3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: Rounded Corners 15">
            <a:extLst>
              <a:ext uri="{FF2B5EF4-FFF2-40B4-BE49-F238E27FC236}">
                <a16:creationId xmlns="" xmlns:a16="http://schemas.microsoft.com/office/drawing/2014/main" id="{657514DF-7BA9-4F64-BE73-B303F75CD589}"/>
              </a:ext>
            </a:extLst>
          </p:cNvPr>
          <p:cNvSpPr/>
          <p:nvPr/>
        </p:nvSpPr>
        <p:spPr>
          <a:xfrm>
            <a:off x="17856" y="2155425"/>
            <a:ext cx="4931870" cy="3359938"/>
          </a:xfrm>
          <a:prstGeom prst="round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=""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A3A062DA-93BF-4842-B601-4404401BCCE3}"/>
              </a:ext>
            </a:extLst>
          </p:cNvPr>
          <p:cNvSpPr txBox="1"/>
          <p:nvPr/>
        </p:nvSpPr>
        <p:spPr>
          <a:xfrm>
            <a:off x="1284712" y="983938"/>
            <a:ext cx="1014842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Hai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đường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ở </a:t>
            </a:r>
            <a:r>
              <a:rPr lang="en-US" sz="2800" b="1" i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Hình</a:t>
            </a:r>
            <a:r>
              <a:rPr lang="en-US" sz="2800" b="1" i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26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bao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nhiêu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chung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en-US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=""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=""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1" name="TextBox 40">
              <a:extLst>
                <a:ext uri="{FF2B5EF4-FFF2-40B4-BE49-F238E27FC236}">
                  <a16:creationId xmlns=""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1E743A61-32AF-410C-A46A-DB4F3D11E8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671" y="987279"/>
            <a:ext cx="952500" cy="5429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27B52F59-46D3-4958-AB31-17FA300714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8541" y="1644528"/>
            <a:ext cx="6263915" cy="4159726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0227CC6C-7055-4A16-BDC7-135DFA980A38}"/>
              </a:ext>
            </a:extLst>
          </p:cNvPr>
          <p:cNvSpPr txBox="1"/>
          <p:nvPr/>
        </p:nvSpPr>
        <p:spPr>
          <a:xfrm>
            <a:off x="349040" y="2306144"/>
            <a:ext cx="4498094" cy="3023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Hai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đường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thẳng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chỉ có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một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điểm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chung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gọi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là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hai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đường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thẳng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cắt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nhau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̀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điểm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chung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được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gọi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là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giao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điểm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của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hai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đường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thẳng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đo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́.</a:t>
            </a: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9040" y="237392"/>
            <a:ext cx="80388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HAI ĐƯỜNG THẲNG CẮT NHAU 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99121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!!3">
            <a:extLst>
              <a:ext uri="{FF2B5EF4-FFF2-40B4-BE49-F238E27FC236}">
                <a16:creationId xmlns=""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065" y="99749"/>
            <a:ext cx="2021039" cy="1818935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=""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=""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A3A062DA-93BF-4842-B601-4404401BCCE3}"/>
              </a:ext>
            </a:extLst>
          </p:cNvPr>
          <p:cNvSpPr txBox="1"/>
          <p:nvPr/>
        </p:nvSpPr>
        <p:spPr>
          <a:xfrm>
            <a:off x="2295586" y="139536"/>
            <a:ext cx="836516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b="1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Ví dụ 1 (SGK trang 80)</a:t>
            </a:r>
            <a:endParaRPr lang="en-US" sz="280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US" sz="280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 </a:t>
            </a:r>
            <a:r>
              <a:rPr lang="en-US" sz="2800" i="1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Hình 27</a:t>
            </a:r>
            <a:r>
              <a:rPr lang="en-US" sz="280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Các đường thẳng nào cắt nhau, đọc tên giao điểm của chúng ?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A3708251-F0DB-46E5-828B-732DB4C43A8B}"/>
              </a:ext>
            </a:extLst>
          </p:cNvPr>
          <p:cNvSpPr txBox="1"/>
          <p:nvPr/>
        </p:nvSpPr>
        <p:spPr>
          <a:xfrm>
            <a:off x="124231" y="2994379"/>
            <a:ext cx="6353938" cy="1536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8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Hai đường thẳng m, n cắt nhau tại D.</a:t>
            </a:r>
          </a:p>
          <a:p>
            <a:pPr algn="just">
              <a:lnSpc>
                <a:spcPct val="115000"/>
              </a:lnSpc>
            </a:pPr>
            <a:r>
              <a:rPr lang="en-US" sz="28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Hai đường thẳng m, p cắt nhau tại G.</a:t>
            </a:r>
          </a:p>
          <a:p>
            <a:pPr algn="just">
              <a:lnSpc>
                <a:spcPct val="115000"/>
              </a:lnSpc>
            </a:pPr>
            <a:r>
              <a:rPr lang="en-US" sz="28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Hai đường thẳng n, p cắt nhau tại E.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05D8F1B6-4DC3-4F9E-88A6-E6D7337446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6298" y="1743639"/>
            <a:ext cx="4532905" cy="396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15006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!!3">
            <a:extLst>
              <a:ext uri="{FF2B5EF4-FFF2-40B4-BE49-F238E27FC236}">
                <a16:creationId xmlns=""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065" y="11583"/>
            <a:ext cx="1809005" cy="1628104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110190" y="4286810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=""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=""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A3A062DA-93BF-4842-B601-4404401BCCE3}"/>
              </a:ext>
            </a:extLst>
          </p:cNvPr>
          <p:cNvSpPr txBox="1"/>
          <p:nvPr/>
        </p:nvSpPr>
        <p:spPr>
          <a:xfrm>
            <a:off x="2313294" y="211166"/>
            <a:ext cx="836516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b="1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Ví dụ </a:t>
            </a:r>
            <a:r>
              <a:rPr lang="en-US" sz="3200" b="1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3200" b="1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(SGK trang 8</a:t>
            </a:r>
            <a:r>
              <a:rPr lang="en-US" sz="3200" b="1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3200" b="1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200">
              <a:solidFill>
                <a:srgbClr val="0070C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 </a:t>
            </a:r>
            <a:r>
              <a:rPr lang="en-US" sz="3200" i="1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Hình 28</a:t>
            </a:r>
            <a:r>
              <a:rPr lang="en-US" sz="320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Hãy vẽ đường thẳng đi qua điểm M và cắt đường thẳng a ?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="" xmlns:a16="http://schemas.microsoft.com/office/drawing/2014/main" id="{97150569-9F6D-4EAF-BB12-0CF9AB673C8C}"/>
              </a:ext>
            </a:extLst>
          </p:cNvPr>
          <p:cNvCxnSpPr>
            <a:cxnSpLocks/>
          </p:cNvCxnSpPr>
          <p:nvPr/>
        </p:nvCxnSpPr>
        <p:spPr>
          <a:xfrm>
            <a:off x="2567850" y="4230269"/>
            <a:ext cx="7447722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753C7FCC-1F5F-4A3E-A13D-05F88723E30B}"/>
              </a:ext>
            </a:extLst>
          </p:cNvPr>
          <p:cNvSpPr txBox="1"/>
          <p:nvPr/>
        </p:nvSpPr>
        <p:spPr>
          <a:xfrm>
            <a:off x="2366396" y="4230269"/>
            <a:ext cx="409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4" name="Oval 13">
            <a:extLst>
              <a:ext uri="{FF2B5EF4-FFF2-40B4-BE49-F238E27FC236}">
                <a16:creationId xmlns="" xmlns:a16="http://schemas.microsoft.com/office/drawing/2014/main" id="{C0CA599E-2B62-4714-A893-AA24B192C389}"/>
              </a:ext>
            </a:extLst>
          </p:cNvPr>
          <p:cNvSpPr/>
          <p:nvPr/>
        </p:nvSpPr>
        <p:spPr>
          <a:xfrm>
            <a:off x="7397086" y="2444664"/>
            <a:ext cx="122830" cy="1049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FF0E25AA-0CFA-490A-9042-C3ABB1B1A42C}"/>
              </a:ext>
            </a:extLst>
          </p:cNvPr>
          <p:cNvSpPr txBox="1"/>
          <p:nvPr/>
        </p:nvSpPr>
        <p:spPr>
          <a:xfrm>
            <a:off x="7192560" y="1944904"/>
            <a:ext cx="409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F94E07BC-79B9-4468-BD49-DF1E367F923C}"/>
              </a:ext>
            </a:extLst>
          </p:cNvPr>
          <p:cNvSpPr txBox="1"/>
          <p:nvPr/>
        </p:nvSpPr>
        <p:spPr>
          <a:xfrm>
            <a:off x="5685076" y="5066101"/>
            <a:ext cx="162160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Hình 28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49618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val 25">
            <a:extLst>
              <a:ext uri="{FF2B5EF4-FFF2-40B4-BE49-F238E27FC236}">
                <a16:creationId xmlns="" xmlns:a16="http://schemas.microsoft.com/office/drawing/2014/main" id="{F77B48CB-2681-411A-89C0-023B016459A6}"/>
              </a:ext>
            </a:extLst>
          </p:cNvPr>
          <p:cNvSpPr/>
          <p:nvPr/>
        </p:nvSpPr>
        <p:spPr>
          <a:xfrm>
            <a:off x="4465093" y="5145972"/>
            <a:ext cx="122830" cy="1049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!!3">
            <a:extLst>
              <a:ext uri="{FF2B5EF4-FFF2-40B4-BE49-F238E27FC236}">
                <a16:creationId xmlns=""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065" y="11583"/>
            <a:ext cx="1809005" cy="1628104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110190" y="4286810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=""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=""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A3A062DA-93BF-4842-B601-4404401BCCE3}"/>
              </a:ext>
            </a:extLst>
          </p:cNvPr>
          <p:cNvSpPr txBox="1"/>
          <p:nvPr/>
        </p:nvSpPr>
        <p:spPr>
          <a:xfrm>
            <a:off x="2224600" y="62632"/>
            <a:ext cx="836516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b="1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Ví dụ </a:t>
            </a:r>
            <a:r>
              <a:rPr lang="en-US" sz="3200" b="1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3200" b="1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(SGK trang 8</a:t>
            </a:r>
            <a:r>
              <a:rPr lang="en-US" sz="3200" b="1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vi-VN" sz="3200" b="1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200">
              <a:solidFill>
                <a:srgbClr val="0070C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 Hình 28. Hãy vẽ đường thẳng đi qua điểm M và cắt đường thẳng a ?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="" xmlns:a16="http://schemas.microsoft.com/office/drawing/2014/main" id="{97150569-9F6D-4EAF-BB12-0CF9AB673C8C}"/>
              </a:ext>
            </a:extLst>
          </p:cNvPr>
          <p:cNvCxnSpPr>
            <a:cxnSpLocks/>
          </p:cNvCxnSpPr>
          <p:nvPr/>
        </p:nvCxnSpPr>
        <p:spPr>
          <a:xfrm>
            <a:off x="2372139" y="5203165"/>
            <a:ext cx="7447722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753C7FCC-1F5F-4A3E-A13D-05F88723E30B}"/>
              </a:ext>
            </a:extLst>
          </p:cNvPr>
          <p:cNvSpPr txBox="1"/>
          <p:nvPr/>
        </p:nvSpPr>
        <p:spPr>
          <a:xfrm>
            <a:off x="2366396" y="5171174"/>
            <a:ext cx="409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4" name="Oval 13">
            <a:extLst>
              <a:ext uri="{FF2B5EF4-FFF2-40B4-BE49-F238E27FC236}">
                <a16:creationId xmlns="" xmlns:a16="http://schemas.microsoft.com/office/drawing/2014/main" id="{C0CA599E-2B62-4714-A893-AA24B192C389}"/>
              </a:ext>
            </a:extLst>
          </p:cNvPr>
          <p:cNvSpPr/>
          <p:nvPr/>
        </p:nvSpPr>
        <p:spPr>
          <a:xfrm>
            <a:off x="7397086" y="3385569"/>
            <a:ext cx="122830" cy="1049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FF0E25AA-0CFA-490A-9042-C3ABB1B1A42C}"/>
              </a:ext>
            </a:extLst>
          </p:cNvPr>
          <p:cNvSpPr txBox="1"/>
          <p:nvPr/>
        </p:nvSpPr>
        <p:spPr>
          <a:xfrm>
            <a:off x="7192560" y="2885809"/>
            <a:ext cx="409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</a:p>
        </p:txBody>
      </p:sp>
      <p:pic>
        <p:nvPicPr>
          <p:cNvPr id="21" name="Picture 2">
            <a:extLst>
              <a:ext uri="{FF2B5EF4-FFF2-40B4-BE49-F238E27FC236}">
                <a16:creationId xmlns="" xmlns:a16="http://schemas.microsoft.com/office/drawing/2014/main" id="{B5C3274B-DD7D-4DCD-9CD8-472CDB14E8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9752646">
            <a:off x="2610970" y="4139823"/>
            <a:ext cx="771525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18">
            <a:extLst>
              <a:ext uri="{FF2B5EF4-FFF2-40B4-BE49-F238E27FC236}">
                <a16:creationId xmlns="" xmlns:a16="http://schemas.microsoft.com/office/drawing/2014/main" id="{73CDDDA7-4A73-4BAF-BBAD-AAE64DFA48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365326">
            <a:off x="5357861" y="1495849"/>
            <a:ext cx="18002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6" name="Straight Connector 15">
            <a:extLst>
              <a:ext uri="{FF2B5EF4-FFF2-40B4-BE49-F238E27FC236}">
                <a16:creationId xmlns="" xmlns:a16="http://schemas.microsoft.com/office/drawing/2014/main" id="{2B6EAD0B-F24C-415D-9EE5-67B36D952DF3}"/>
              </a:ext>
            </a:extLst>
          </p:cNvPr>
          <p:cNvCxnSpPr/>
          <p:nvPr/>
        </p:nvCxnSpPr>
        <p:spPr>
          <a:xfrm flipV="1">
            <a:off x="3291583" y="2526680"/>
            <a:ext cx="5704765" cy="342558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8F326182-9E86-49C6-83CE-B92580E85757}"/>
              </a:ext>
            </a:extLst>
          </p:cNvPr>
          <p:cNvSpPr txBox="1"/>
          <p:nvPr/>
        </p:nvSpPr>
        <p:spPr>
          <a:xfrm>
            <a:off x="8683651" y="2095307"/>
            <a:ext cx="409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8719B555-FF7C-44DA-B971-4EE1DDBDB3C6}"/>
              </a:ext>
            </a:extLst>
          </p:cNvPr>
          <p:cNvSpPr txBox="1"/>
          <p:nvPr/>
        </p:nvSpPr>
        <p:spPr>
          <a:xfrm>
            <a:off x="4004828" y="4688197"/>
            <a:ext cx="409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262959295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4336 0.37269 L 0.22461 -0.1268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398" y="-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decel="100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3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decel="100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5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="" xmlns:a16="http://schemas.microsoft.com/office/drawing/2014/main" id="{88C7E644-887B-4A78-A6D9-B9CFB8D9A232}"/>
              </a:ext>
            </a:extLst>
          </p:cNvPr>
          <p:cNvSpPr/>
          <p:nvPr/>
        </p:nvSpPr>
        <p:spPr>
          <a:xfrm>
            <a:off x="5907128" y="634689"/>
            <a:ext cx="5554841" cy="2365057"/>
          </a:xfrm>
          <a:prstGeom prst="round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="" xmlns:a16="http://schemas.microsoft.com/office/drawing/2014/main" id="{8F543549-EF64-414B-98CB-B94C4EAD44CE}"/>
              </a:ext>
            </a:extLst>
          </p:cNvPr>
          <p:cNvSpPr/>
          <p:nvPr/>
        </p:nvSpPr>
        <p:spPr>
          <a:xfrm>
            <a:off x="255412" y="601050"/>
            <a:ext cx="5570124" cy="239869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=""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A3A062DA-93BF-4842-B601-4404401BCCE3}"/>
              </a:ext>
            </a:extLst>
          </p:cNvPr>
          <p:cNvSpPr txBox="1"/>
          <p:nvPr/>
        </p:nvSpPr>
        <p:spPr>
          <a:xfrm>
            <a:off x="255412" y="111469"/>
            <a:ext cx="510231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Bài tập </a:t>
            </a:r>
            <a:r>
              <a:rPr lang="vi-VN" sz="2800" b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(SGK trang 8</a:t>
            </a:r>
            <a:r>
              <a:rPr lang="en-US" sz="2800" b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vi-VN" sz="2800" b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en-US" sz="2800" b="1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E7D693EE-1A73-4ABF-B22B-05CF52DCFA53}"/>
              </a:ext>
            </a:extLst>
          </p:cNvPr>
          <p:cNvSpPr txBox="1"/>
          <p:nvPr/>
        </p:nvSpPr>
        <p:spPr>
          <a:xfrm>
            <a:off x="381972" y="677013"/>
            <a:ext cx="5443563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US" sz="280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 </a:t>
            </a:r>
            <a:r>
              <a:rPr lang="en-US" sz="2800" i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Hình 29</a:t>
            </a:r>
            <a:r>
              <a:rPr lang="en-US" sz="280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buAutoNum type="alphaLcParenR"/>
            </a:pPr>
            <a:r>
              <a:rPr lang="en-US" sz="280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Vẽ đường thẳng d đi qua 2 điểm A và B </a:t>
            </a:r>
          </a:p>
          <a:p>
            <a:pPr marL="514350" indent="-514350">
              <a:buAutoNum type="alphaLcParenR"/>
            </a:pPr>
            <a:r>
              <a:rPr lang="en-US" sz="280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Đường thẳng d có cắt đường thẳng c hay không ?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6D3C68FD-89F5-40C1-94C7-67CE9D3CA488}"/>
              </a:ext>
            </a:extLst>
          </p:cNvPr>
          <p:cNvSpPr txBox="1"/>
          <p:nvPr/>
        </p:nvSpPr>
        <p:spPr>
          <a:xfrm>
            <a:off x="5947528" y="693832"/>
            <a:ext cx="5681932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 </a:t>
            </a:r>
          </a:p>
          <a:p>
            <a:r>
              <a:rPr lang="en-US" sz="280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 3 điểm M, N, P như </a:t>
            </a:r>
            <a:r>
              <a:rPr lang="en-US" sz="2800" i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Hình 30</a:t>
            </a:r>
            <a:r>
              <a:rPr lang="en-US" sz="280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buAutoNum type="alphaLcParenR"/>
            </a:pPr>
            <a:r>
              <a:rPr lang="en-US" sz="280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Vẽ đường thẳng NP. </a:t>
            </a:r>
          </a:p>
          <a:p>
            <a:pPr marL="514350" indent="-514350">
              <a:buAutoNum type="alphaLcParenR"/>
            </a:pPr>
            <a:r>
              <a:rPr lang="en-US" sz="280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Vẽ 2 đường thẳng đi qua M và cắt đường thẳng NP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="" xmlns:a16="http://schemas.microsoft.com/office/drawing/2014/main" id="{C5EEE2AB-011D-41D4-B38F-0B8C7786A2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298" y="2966106"/>
            <a:ext cx="5236755" cy="283505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="" xmlns:a16="http://schemas.microsoft.com/office/drawing/2014/main" id="{18F53235-0631-4AEA-8784-20D8DA7B76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0779" y="2999744"/>
            <a:ext cx="3513124" cy="3149564"/>
          </a:xfrm>
          <a:prstGeom prst="rect">
            <a:avLst/>
          </a:prstGeom>
        </p:spPr>
      </p:pic>
      <p:cxnSp>
        <p:nvCxnSpPr>
          <p:cNvPr id="36" name="Straight Connector 35">
            <a:extLst>
              <a:ext uri="{FF2B5EF4-FFF2-40B4-BE49-F238E27FC236}">
                <a16:creationId xmlns="" xmlns:a16="http://schemas.microsoft.com/office/drawing/2014/main" id="{B4CEE150-8961-4AE0-83D9-3EE42F051F2D}"/>
              </a:ext>
            </a:extLst>
          </p:cNvPr>
          <p:cNvCxnSpPr>
            <a:cxnSpLocks/>
          </p:cNvCxnSpPr>
          <p:nvPr/>
        </p:nvCxnSpPr>
        <p:spPr>
          <a:xfrm>
            <a:off x="5861583" y="49953"/>
            <a:ext cx="40204" cy="6274209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!!3">
            <a:extLst>
              <a:ext uri="{FF2B5EF4-FFF2-40B4-BE49-F238E27FC236}">
                <a16:creationId xmlns="" xmlns:a16="http://schemas.microsoft.com/office/drawing/2014/main" id="{19B993B8-81F3-4711-ADB2-1B7AA37A8F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95608" y="5556738"/>
            <a:ext cx="1194279" cy="1065074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AD405CB3-63B1-440B-95BB-1A8CA69466AC}"/>
              </a:ext>
            </a:extLst>
          </p:cNvPr>
          <p:cNvSpPr txBox="1"/>
          <p:nvPr/>
        </p:nvSpPr>
        <p:spPr>
          <a:xfrm>
            <a:off x="-763861" y="6558624"/>
            <a:ext cx="34396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i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nhóm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2FCFFF65-AFFD-4B88-9C7F-C40319362895}"/>
              </a:ext>
            </a:extLst>
          </p:cNvPr>
          <p:cNvSpPr txBox="1"/>
          <p:nvPr/>
        </p:nvSpPr>
        <p:spPr>
          <a:xfrm>
            <a:off x="2180133" y="6232597"/>
            <a:ext cx="697270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Chia lớp thành 2 phần, nửa lớp làm câu 1, nửa lớp làm câu 2</a:t>
            </a:r>
          </a:p>
          <a:p>
            <a:r>
              <a:rPr lang="en-US" b="1" i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 nhóm thi đua lên bảng trình bày, nhận xét chéo.</a:t>
            </a:r>
          </a:p>
          <a:p>
            <a:endParaRPr lang="en-US" i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462449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" grpId="0" animBg="1"/>
      <p:bldP spid="23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0096A91-93C8-4C7A-BF68-944591874A6D}">
  <ds:schemaRefs>
    <ds:schemaRef ds:uri="16c05727-aa75-4e4a-9b5f-8a80a1165891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71af3243-3dd4-4a8d-8c0d-dd76da1f02a5"/>
    <ds:schemaRef ds:uri="http://purl.org/dc/dcmitype/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1302</TotalTime>
  <Words>723</Words>
  <Application>Microsoft Office PowerPoint</Application>
  <PresentationFormat>Widescreen</PresentationFormat>
  <Paragraphs>110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 §2. Hai đường thẳng cắt nhau.  Hai đường thẳng song song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</dc:title>
  <dc:creator>Lê Hải</dc:creator>
  <cp:lastModifiedBy>ADMIN</cp:lastModifiedBy>
  <cp:revision>144</cp:revision>
  <dcterms:created xsi:type="dcterms:W3CDTF">2021-06-07T13:44:30Z</dcterms:created>
  <dcterms:modified xsi:type="dcterms:W3CDTF">2025-02-19T23:03:27Z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