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21"/>
  </p:notesMasterIdLst>
  <p:sldIdLst>
    <p:sldId id="301" r:id="rId5"/>
    <p:sldId id="257" r:id="rId6"/>
    <p:sldId id="296" r:id="rId7"/>
    <p:sldId id="256" r:id="rId8"/>
    <p:sldId id="258" r:id="rId9"/>
    <p:sldId id="264" r:id="rId10"/>
    <p:sldId id="284" r:id="rId11"/>
    <p:sldId id="297" r:id="rId12"/>
    <p:sldId id="285" r:id="rId13"/>
    <p:sldId id="298" r:id="rId14"/>
    <p:sldId id="299" r:id="rId15"/>
    <p:sldId id="302" r:id="rId16"/>
    <p:sldId id="300" r:id="rId17"/>
    <p:sldId id="304" r:id="rId18"/>
    <p:sldId id="287" r:id="rId19"/>
    <p:sldId id="305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24F0"/>
    <a:srgbClr val="AB86C7"/>
    <a:srgbClr val="0070C0"/>
    <a:srgbClr val="D9D9D9"/>
    <a:srgbClr val="FFFFFF"/>
    <a:srgbClr val="FFCC66"/>
    <a:srgbClr val="FFD347"/>
    <a:srgbClr val="ED7D31"/>
    <a:srgbClr val="15142A"/>
    <a:srgbClr val="FAED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156" autoAdjust="0"/>
    <p:restoredTop sz="94291" autoAdjust="0"/>
  </p:normalViewPr>
  <p:slideViewPr>
    <p:cSldViewPr snapToGrid="0">
      <p:cViewPr varScale="1">
        <p:scale>
          <a:sx n="89" d="100"/>
          <a:sy n="89" d="100"/>
        </p:scale>
        <p:origin x="653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F9B0E6-B9BF-4E2D-AE08-8C7EBB196A2E}" type="datetimeFigureOut">
              <a:rPr lang="en-US" smtClean="0"/>
              <a:t>2/20/2025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53816F-A1CF-4485-B308-1B9F14B36E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839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53816F-A1CF-4485-B308-1B9F14B36EA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1837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980C5E7-B1A1-4648-89D2-17B0F1E7F5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5D140298-3E00-4E73-B947-697E692828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6BB99EB-0E86-4FEA-A9C4-501D4E755A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2/20/2025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731F536-58DF-4935-AE3B-7A08C0312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E995127-BE30-42B7-9BE5-B83CC6A2E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9751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6AAE108-9C7F-4CDC-AD71-B576580A19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A103746-779A-435F-995A-5BF82C86C2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984E866-B322-455F-AC32-8C164B8CD9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2/20/2025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C0D61E0-F80F-48E7-A817-F1CECBEE9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BF34AFC-4299-43F1-A312-79EF0102C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746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B1E1D3E-E4B6-4EAA-BFB4-25A0557A6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6F7E0856-45A8-4EAD-A9D6-8A993968A1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E90EEBE1-2BAF-4C94-8403-6E8454F9BC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2/20/2025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3358F46-E931-4D79-94A5-037AFD073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5130D95-EF5F-4A0A-93BD-73AEE2C2F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256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1BABEC0-6253-4360-B586-B9D20933D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946E20B-8661-4C60-84FB-4892E8B486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5132BE45-79E4-479B-BD2F-46CCB0BEE6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0589105E-DF25-4F38-BDE2-9B00C2C44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2/20/2025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B1D9C4A8-7467-4BAD-98A2-0B63CAC19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8BC5C5C0-08E4-4F7B-9E80-8925539D2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407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47FF641-A5CC-4263-A394-2112D623A8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B24D6865-C632-473C-AEC8-8D3F71562B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D9FDBD19-4D33-4F6A-9938-6A04B3888E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51697E46-CE4D-480E-A997-2B53B2DF55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8B8B7E36-823F-4FD4-B826-E450A12480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8DBB3B14-C886-4F84-9FD5-11C8320E1F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2/20/2025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DF9AF591-4BBF-4BF2-9EF7-F8B114DFA1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352B1A04-B244-4AE3-8997-9B075B105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044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05408F1-BB29-4C6F-91C9-653A730BEC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2F54FEF9-8D09-4091-BE99-B6264EBD34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2/20/2025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0B5F49AA-83D5-4063-9CDE-AA7763048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B2A2B27C-3C99-4208-B425-775413C536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03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042A62B2-A6D1-4A6F-8B20-80606F478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2/20/2025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C02E4958-7A46-4331-B2D8-2C31D8FCBD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45C8548B-339B-46B2-BF01-1EE3DDC72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661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8EF408F-8083-4F07-9628-074C7AFE41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70477E0-A333-439D-A531-30B39A8134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D5D59501-D187-414C-AACE-F838720036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1235F890-BB8A-49E1-880A-924FD6FE4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2/20/2025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51CA38FE-429A-41E7-942D-ECCE639D3C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2401D9BC-0038-4041-AE2C-657BF99D4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561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7956CFD-7F35-482C-A50F-B3D43ACB0A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7FD7F3EF-0FE9-46C4-A116-5DA6E26B0D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D10B4041-0F17-42D8-AF16-AB099A39FF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8BAF67FF-F8F1-4B22-A471-9317ED3A25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2/20/2025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A73D6993-98F8-4234-B24A-02D4DB41C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F2A34037-0E7D-4379-ACA0-98611B2F7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9197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E645B175-C851-453B-B2A0-9A5CFCADC0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2E65F4A2-0E4F-4E49-A0BF-BEEC722033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328AA27-3F13-4BFD-B949-21CF319108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33F5E9-5DAC-4C4A-9DF5-C2B87276BCC8}" type="datetimeFigureOut">
              <a:rPr lang="en-US" smtClean="0"/>
              <a:t>2/20/2025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EEE99A2-0FED-42D4-9FBD-08CC1C3F81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F2468D4-5440-4CE2-BAB3-61D83F628C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 descr="Logo, company name&#10;&#10;Description automatically generated">
            <a:extLst>
              <a:ext uri="{FF2B5EF4-FFF2-40B4-BE49-F238E27FC236}">
                <a16:creationId xmlns="" xmlns:a16="http://schemas.microsoft.com/office/drawing/2014/main" id="{C617D0E3-7879-4E51-9843-14E11D752E40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9411307" y="5438588"/>
            <a:ext cx="2086303" cy="1656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2039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emf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sv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9282" y="1766611"/>
            <a:ext cx="52983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Điểm</a:t>
            </a:r>
            <a:r>
              <a:rPr lang="en-US" sz="2400" dirty="0" smtClean="0"/>
              <a:t> </a:t>
            </a:r>
            <a:r>
              <a:rPr lang="en-US" sz="2400" dirty="0" err="1" smtClean="0"/>
              <a:t>thuộc</a:t>
            </a:r>
            <a:r>
              <a:rPr lang="en-US" sz="2400" dirty="0" smtClean="0"/>
              <a:t>, </a:t>
            </a:r>
            <a:r>
              <a:rPr lang="en-US" sz="2400" dirty="0" err="1" smtClean="0"/>
              <a:t>không</a:t>
            </a:r>
            <a:r>
              <a:rPr lang="en-US" sz="2400" dirty="0" smtClean="0"/>
              <a:t> </a:t>
            </a:r>
            <a:r>
              <a:rPr lang="en-US" sz="2400" dirty="0" err="1" smtClean="0"/>
              <a:t>thuộc</a:t>
            </a:r>
            <a:r>
              <a:rPr lang="en-US" sz="2400" dirty="0" smtClean="0"/>
              <a:t> </a:t>
            </a:r>
            <a:r>
              <a:rPr lang="en-US" sz="2400" dirty="0" err="1" smtClean="0"/>
              <a:t>đường</a:t>
            </a:r>
            <a:r>
              <a:rPr lang="en-US" sz="2400" dirty="0" smtClean="0"/>
              <a:t> </a:t>
            </a:r>
            <a:r>
              <a:rPr lang="en-US" sz="2400" dirty="0" err="1" smtClean="0"/>
              <a:t>thẳng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4872697" y="2270431"/>
            <a:ext cx="2392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9" name="Oval 8">
            <a:extLst>
              <a:ext uri="{FF2B5EF4-FFF2-40B4-BE49-F238E27FC236}">
                <a16:creationId xmlns="" xmlns:a16="http://schemas.microsoft.com/office/drawing/2014/main" id="{C0CA599E-2B62-4714-A893-AA24B192C389}"/>
              </a:ext>
            </a:extLst>
          </p:cNvPr>
          <p:cNvSpPr/>
          <p:nvPr/>
        </p:nvSpPr>
        <p:spPr>
          <a:xfrm>
            <a:off x="1878480" y="2665116"/>
            <a:ext cx="122830" cy="1049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="" xmlns:a16="http://schemas.microsoft.com/office/drawing/2014/main" id="{97150569-9F6D-4EAF-BB12-0CF9AB673C8C}"/>
              </a:ext>
            </a:extLst>
          </p:cNvPr>
          <p:cNvCxnSpPr>
            <a:cxnSpLocks/>
          </p:cNvCxnSpPr>
          <p:nvPr/>
        </p:nvCxnSpPr>
        <p:spPr>
          <a:xfrm flipV="1">
            <a:off x="449285" y="2708526"/>
            <a:ext cx="4858446" cy="101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742258" y="2285257"/>
            <a:ext cx="341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14" name="Oval 13">
            <a:extLst>
              <a:ext uri="{FF2B5EF4-FFF2-40B4-BE49-F238E27FC236}">
                <a16:creationId xmlns="" xmlns:a16="http://schemas.microsoft.com/office/drawing/2014/main" id="{C0CA599E-2B62-4714-A893-AA24B192C389}"/>
              </a:ext>
            </a:extLst>
          </p:cNvPr>
          <p:cNvSpPr/>
          <p:nvPr/>
        </p:nvSpPr>
        <p:spPr>
          <a:xfrm>
            <a:off x="3441977" y="3066377"/>
            <a:ext cx="122830" cy="1049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3684832" y="2934209"/>
            <a:ext cx="470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91682" y="3414528"/>
            <a:ext cx="52820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Đường</a:t>
            </a:r>
            <a:r>
              <a:rPr lang="en-US" sz="2400" dirty="0" smtClean="0"/>
              <a:t> </a:t>
            </a:r>
            <a:r>
              <a:rPr lang="en-US" sz="2400" dirty="0" err="1" smtClean="0"/>
              <a:t>thẳng</a:t>
            </a:r>
            <a:r>
              <a:rPr lang="en-US" sz="2400" dirty="0" smtClean="0"/>
              <a:t> </a:t>
            </a:r>
            <a:r>
              <a:rPr lang="en-US" sz="2400" dirty="0" err="1" smtClean="0"/>
              <a:t>đi</a:t>
            </a:r>
            <a:r>
              <a:rPr lang="en-US" sz="2400" dirty="0" smtClean="0"/>
              <a:t> qua </a:t>
            </a:r>
            <a:r>
              <a:rPr lang="en-US" sz="2400" dirty="0" err="1" smtClean="0"/>
              <a:t>hai</a:t>
            </a:r>
            <a:r>
              <a:rPr lang="en-US" sz="2400" dirty="0" smtClean="0"/>
              <a:t> </a:t>
            </a:r>
            <a:r>
              <a:rPr lang="en-US" sz="2400" dirty="0" err="1" smtClean="0"/>
              <a:t>điểm</a:t>
            </a:r>
            <a:endParaRPr lang="en-US" sz="2400" dirty="0"/>
          </a:p>
        </p:txBody>
      </p:sp>
      <p:sp>
        <p:nvSpPr>
          <p:cNvPr id="17" name="Oval 16">
            <a:extLst>
              <a:ext uri="{FF2B5EF4-FFF2-40B4-BE49-F238E27FC236}">
                <a16:creationId xmlns="" xmlns:a16="http://schemas.microsoft.com/office/drawing/2014/main" id="{C0CA599E-2B62-4714-A893-AA24B192C389}"/>
              </a:ext>
            </a:extLst>
          </p:cNvPr>
          <p:cNvSpPr/>
          <p:nvPr/>
        </p:nvSpPr>
        <p:spPr>
          <a:xfrm>
            <a:off x="3916164" y="4314758"/>
            <a:ext cx="122830" cy="1049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="" xmlns:a16="http://schemas.microsoft.com/office/drawing/2014/main" id="{C0CA599E-2B62-4714-A893-AA24B192C389}"/>
              </a:ext>
            </a:extLst>
          </p:cNvPr>
          <p:cNvSpPr/>
          <p:nvPr/>
        </p:nvSpPr>
        <p:spPr>
          <a:xfrm>
            <a:off x="1025641" y="4292182"/>
            <a:ext cx="122830" cy="1049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>
            <a:extLst>
              <a:ext uri="{FF2B5EF4-FFF2-40B4-BE49-F238E27FC236}">
                <a16:creationId xmlns="" xmlns:a16="http://schemas.microsoft.com/office/drawing/2014/main" id="{97150569-9F6D-4EAF-BB12-0CF9AB673C8C}"/>
              </a:ext>
            </a:extLst>
          </p:cNvPr>
          <p:cNvCxnSpPr>
            <a:cxnSpLocks/>
          </p:cNvCxnSpPr>
          <p:nvPr/>
        </p:nvCxnSpPr>
        <p:spPr>
          <a:xfrm>
            <a:off x="391682" y="4356514"/>
            <a:ext cx="5017600" cy="22574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346354" y="3876347"/>
            <a:ext cx="341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339568" y="3857287"/>
            <a:ext cx="340410" cy="3764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09898" y="4900073"/>
            <a:ext cx="52983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Ba </a:t>
            </a:r>
            <a:r>
              <a:rPr lang="en-US" sz="2400" dirty="0" err="1" smtClean="0"/>
              <a:t>điểm</a:t>
            </a:r>
            <a:r>
              <a:rPr lang="en-US" sz="2400" dirty="0" smtClean="0"/>
              <a:t> </a:t>
            </a:r>
            <a:r>
              <a:rPr lang="en-US" sz="2400" dirty="0" err="1" smtClean="0"/>
              <a:t>thẳng</a:t>
            </a:r>
            <a:r>
              <a:rPr lang="en-US" sz="2400" dirty="0" smtClean="0"/>
              <a:t> </a:t>
            </a:r>
            <a:r>
              <a:rPr lang="en-US" sz="2400" dirty="0" err="1" smtClean="0"/>
              <a:t>hàng</a:t>
            </a:r>
            <a:endParaRPr lang="en-US" sz="2400" dirty="0"/>
          </a:p>
        </p:txBody>
      </p:sp>
      <p:cxnSp>
        <p:nvCxnSpPr>
          <p:cNvPr id="23" name="Straight Connector 22">
            <a:extLst>
              <a:ext uri="{FF2B5EF4-FFF2-40B4-BE49-F238E27FC236}">
                <a16:creationId xmlns="" xmlns:a16="http://schemas.microsoft.com/office/drawing/2014/main" id="{97150569-9F6D-4EAF-BB12-0CF9AB673C8C}"/>
              </a:ext>
            </a:extLst>
          </p:cNvPr>
          <p:cNvCxnSpPr>
            <a:cxnSpLocks/>
          </p:cNvCxnSpPr>
          <p:nvPr/>
        </p:nvCxnSpPr>
        <p:spPr>
          <a:xfrm flipV="1">
            <a:off x="679229" y="5812038"/>
            <a:ext cx="4858446" cy="101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>
            <a:extLst>
              <a:ext uri="{FF2B5EF4-FFF2-40B4-BE49-F238E27FC236}">
                <a16:creationId xmlns="" xmlns:a16="http://schemas.microsoft.com/office/drawing/2014/main" id="{C0CA599E-2B62-4714-A893-AA24B192C389}"/>
              </a:ext>
            </a:extLst>
          </p:cNvPr>
          <p:cNvSpPr/>
          <p:nvPr/>
        </p:nvSpPr>
        <p:spPr>
          <a:xfrm>
            <a:off x="3208220" y="5757266"/>
            <a:ext cx="122830" cy="1049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="" xmlns:a16="http://schemas.microsoft.com/office/drawing/2014/main" id="{C0CA599E-2B62-4714-A893-AA24B192C389}"/>
              </a:ext>
            </a:extLst>
          </p:cNvPr>
          <p:cNvSpPr/>
          <p:nvPr/>
        </p:nvSpPr>
        <p:spPr>
          <a:xfrm>
            <a:off x="4695191" y="5765805"/>
            <a:ext cx="122830" cy="1049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="" xmlns:a16="http://schemas.microsoft.com/office/drawing/2014/main" id="{C0CA599E-2B62-4714-A893-AA24B192C389}"/>
              </a:ext>
            </a:extLst>
          </p:cNvPr>
          <p:cNvSpPr/>
          <p:nvPr/>
        </p:nvSpPr>
        <p:spPr>
          <a:xfrm>
            <a:off x="1088863" y="5765811"/>
            <a:ext cx="122830" cy="1049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981340" y="5362966"/>
            <a:ext cx="341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083603" y="5380060"/>
            <a:ext cx="341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562034" y="5405700"/>
            <a:ext cx="341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25641" y="572877"/>
            <a:ext cx="108946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CHÀO MỪNG CÁC THẦY CÔ VỀ DỰ GIỜ LỚP </a:t>
            </a:r>
            <a:r>
              <a:rPr 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6A</a:t>
            </a:r>
            <a:endParaRPr lang="en-US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6857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9" grpId="0" animBg="1"/>
      <p:bldP spid="12" grpId="0"/>
      <p:bldP spid="14" grpId="0" animBg="1"/>
      <p:bldP spid="15" grpId="0"/>
      <p:bldP spid="16" grpId="0"/>
      <p:bldP spid="17" grpId="0" animBg="1"/>
      <p:bldP spid="18" grpId="0" animBg="1"/>
      <p:bldP spid="20" grpId="0"/>
      <p:bldP spid="21" grpId="0"/>
      <p:bldP spid="22" grpId="0"/>
      <p:bldP spid="24" grpId="0" animBg="1"/>
      <p:bldP spid="25" grpId="0" animBg="1"/>
      <p:bldP spid="26" grpId="0" animBg="1"/>
      <p:bldP spid="27" grpId="0"/>
      <p:bldP spid="28" grpId="0"/>
      <p:bldP spid="2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>
            <a:extLst>
              <a:ext uri="{FF2B5EF4-FFF2-40B4-BE49-F238E27FC236}">
                <a16:creationId xmlns="" xmlns:a16="http://schemas.microsoft.com/office/drawing/2014/main" id="{8F543549-EF64-414B-98CB-B94C4EAD44CE}"/>
              </a:ext>
            </a:extLst>
          </p:cNvPr>
          <p:cNvSpPr/>
          <p:nvPr/>
        </p:nvSpPr>
        <p:spPr>
          <a:xfrm>
            <a:off x="2196909" y="640737"/>
            <a:ext cx="8684121" cy="193899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1" name="Group 30">
            <a:extLst>
              <a:ext uri="{FF2B5EF4-FFF2-40B4-BE49-F238E27FC236}">
                <a16:creationId xmlns="" xmlns:a16="http://schemas.microsoft.com/office/drawing/2014/main" id="{CA5C00B0-B2B6-4792-8C67-F8C09471186E}"/>
              </a:ext>
            </a:extLst>
          </p:cNvPr>
          <p:cNvGrpSpPr/>
          <p:nvPr/>
        </p:nvGrpSpPr>
        <p:grpSpPr>
          <a:xfrm rot="5400000">
            <a:off x="8383393" y="3218530"/>
            <a:ext cx="6891246" cy="653685"/>
            <a:chOff x="4871257" y="83128"/>
            <a:chExt cx="7501721" cy="653685"/>
          </a:xfrm>
        </p:grpSpPr>
        <p:sp>
          <p:nvSpPr>
            <p:cNvPr id="29" name="Rectangle: Rounded Corners 28">
              <a:extLst>
                <a:ext uri="{FF2B5EF4-FFF2-40B4-BE49-F238E27FC236}">
                  <a16:creationId xmlns="" xmlns:a16="http://schemas.microsoft.com/office/drawing/2014/main" id="{8F343863-9DC9-48EE-8845-A5B504C915D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30" name="TextBox 29">
              <a:extLst>
                <a:ext uri="{FF2B5EF4-FFF2-40B4-BE49-F238E27FC236}">
                  <a16:creationId xmlns="" xmlns:a16="http://schemas.microsoft.com/office/drawing/2014/main" id="{CEF5EE85-C87E-4391-B9D7-C957829925F2}"/>
                </a:ext>
              </a:extLst>
            </p:cNvPr>
            <p:cNvSpPr txBox="1"/>
            <p:nvPr/>
          </p:nvSpPr>
          <p:spPr>
            <a:xfrm>
              <a:off x="5268730" y="213658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HOẠT ĐỘNG HÌNH THÀNH KIẾN THỨC</a:t>
              </a:r>
              <a:endParaRPr lang="en-US" sz="2400">
                <a:solidFill>
                  <a:srgbClr val="FFFF00"/>
                </a:solidFill>
              </a:endParaRPr>
            </a:p>
          </p:txBody>
        </p:sp>
      </p:grpSp>
      <p:sp>
        <p:nvSpPr>
          <p:cNvPr id="34" name="TextBox 33">
            <a:extLst>
              <a:ext uri="{FF2B5EF4-FFF2-40B4-BE49-F238E27FC236}">
                <a16:creationId xmlns="" xmlns:a16="http://schemas.microsoft.com/office/drawing/2014/main" id="{A3A062DA-93BF-4842-B601-4404401BCCE3}"/>
              </a:ext>
            </a:extLst>
          </p:cNvPr>
          <p:cNvSpPr txBox="1"/>
          <p:nvPr/>
        </p:nvSpPr>
        <p:spPr>
          <a:xfrm>
            <a:off x="1296330" y="102632"/>
            <a:ext cx="441136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Bài tập </a:t>
            </a:r>
            <a:r>
              <a:rPr lang="vi-VN" sz="2800" b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(SGK trang 8</a:t>
            </a:r>
            <a:r>
              <a:rPr lang="en-US" sz="2800" b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</a:t>
            </a:r>
            <a:r>
              <a:rPr lang="vi-VN" sz="2800" b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</a:t>
            </a:r>
            <a:endParaRPr lang="en-US" sz="2800" b="1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="" xmlns:a16="http://schemas.microsoft.com/office/drawing/2014/main" id="{E7D693EE-1A73-4ABF-B22B-05CF52DCFA53}"/>
              </a:ext>
            </a:extLst>
          </p:cNvPr>
          <p:cNvSpPr txBox="1"/>
          <p:nvPr/>
        </p:nvSpPr>
        <p:spPr>
          <a:xfrm>
            <a:off x="2262174" y="702291"/>
            <a:ext cx="8684121" cy="15388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>
              <a:spcAft>
                <a:spcPts val="600"/>
              </a:spcAft>
              <a:buAutoNum type="arabicPeriod"/>
            </a:pPr>
            <a:r>
              <a:rPr lang="en-US" sz="280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Cho Hình 29.</a:t>
            </a:r>
          </a:p>
          <a:p>
            <a:pPr marL="514350" indent="-514350">
              <a:spcAft>
                <a:spcPts val="600"/>
              </a:spcAft>
              <a:buAutoNum type="alphaLcParenR"/>
            </a:pPr>
            <a:r>
              <a:rPr lang="en-US" sz="280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Vẽ đường thẳng d đi qua 2 điểm A và B </a:t>
            </a:r>
          </a:p>
          <a:p>
            <a:pPr marL="514350" indent="-514350">
              <a:spcAft>
                <a:spcPts val="600"/>
              </a:spcAft>
              <a:buAutoNum type="alphaLcParenR"/>
            </a:pPr>
            <a:r>
              <a:rPr lang="en-US" sz="280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Đường thẳng d có cắt đường thẳng c hay không ?</a:t>
            </a:r>
          </a:p>
        </p:txBody>
      </p:sp>
      <p:pic>
        <p:nvPicPr>
          <p:cNvPr id="22" name="!!3">
            <a:extLst>
              <a:ext uri="{FF2B5EF4-FFF2-40B4-BE49-F238E27FC236}">
                <a16:creationId xmlns="" xmlns:a16="http://schemas.microsoft.com/office/drawing/2014/main" id="{19B993B8-81F3-4711-ADB2-1B7AA37A8F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14424" y="0"/>
            <a:ext cx="1336788" cy="1192165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="" xmlns:a16="http://schemas.microsoft.com/office/drawing/2014/main" id="{CE6CA633-01EE-45EA-8279-83F41470C1D6}"/>
              </a:ext>
            </a:extLst>
          </p:cNvPr>
          <p:cNvCxnSpPr>
            <a:cxnSpLocks/>
          </p:cNvCxnSpPr>
          <p:nvPr/>
        </p:nvCxnSpPr>
        <p:spPr>
          <a:xfrm>
            <a:off x="5353878" y="2579727"/>
            <a:ext cx="2769705" cy="3940343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8F190F83-DF86-4DC6-B620-B0C6A2D47D3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16087" y="2938186"/>
            <a:ext cx="6557713" cy="3816626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45A204B7-BE6D-409F-8BF3-5C4EAA3B81BC}"/>
              </a:ext>
            </a:extLst>
          </p:cNvPr>
          <p:cNvSpPr txBox="1"/>
          <p:nvPr/>
        </p:nvSpPr>
        <p:spPr>
          <a:xfrm>
            <a:off x="5007330" y="2508635"/>
            <a:ext cx="3465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  <p:pic>
        <p:nvPicPr>
          <p:cNvPr id="24" name="Picture 2">
            <a:extLst>
              <a:ext uri="{FF2B5EF4-FFF2-40B4-BE49-F238E27FC236}">
                <a16:creationId xmlns="" xmlns:a16="http://schemas.microsoft.com/office/drawing/2014/main" id="{3ABC3E92-A4F6-4F61-B10F-BD9A7BBE7D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3288875">
            <a:off x="2400348" y="4285596"/>
            <a:ext cx="771525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5" name="Picture 18">
            <a:extLst>
              <a:ext uri="{FF2B5EF4-FFF2-40B4-BE49-F238E27FC236}">
                <a16:creationId xmlns="" xmlns:a16="http://schemas.microsoft.com/office/drawing/2014/main" id="{A81A56DA-2C8F-42C4-8459-46246809FE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6196129">
            <a:off x="5357861" y="1495849"/>
            <a:ext cx="1800225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676899401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5E-6 0 L 0.22721 0.57454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354" y="287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37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" decel="100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37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decel="100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traight Connector 20">
            <a:extLst>
              <a:ext uri="{FF2B5EF4-FFF2-40B4-BE49-F238E27FC236}">
                <a16:creationId xmlns="" xmlns:a16="http://schemas.microsoft.com/office/drawing/2014/main" id="{54E90A15-97F5-4F33-9B44-6DE7AD6BD69C}"/>
              </a:ext>
            </a:extLst>
          </p:cNvPr>
          <p:cNvCxnSpPr>
            <a:cxnSpLocks/>
          </p:cNvCxnSpPr>
          <p:nvPr/>
        </p:nvCxnSpPr>
        <p:spPr>
          <a:xfrm flipV="1">
            <a:off x="2955166" y="2162976"/>
            <a:ext cx="3716844" cy="4451007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="" xmlns:a16="http://schemas.microsoft.com/office/drawing/2014/main" id="{12348143-19CC-4B3A-B035-CF9114B04FE9}"/>
              </a:ext>
            </a:extLst>
          </p:cNvPr>
          <p:cNvCxnSpPr>
            <a:cxnSpLocks/>
          </p:cNvCxnSpPr>
          <p:nvPr/>
        </p:nvCxnSpPr>
        <p:spPr>
          <a:xfrm>
            <a:off x="5167728" y="1895576"/>
            <a:ext cx="4693762" cy="3926326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: Rounded Corners 8">
            <a:extLst>
              <a:ext uri="{FF2B5EF4-FFF2-40B4-BE49-F238E27FC236}">
                <a16:creationId xmlns="" xmlns:a16="http://schemas.microsoft.com/office/drawing/2014/main" id="{88C7E644-887B-4A78-A6D9-B9CFB8D9A232}"/>
              </a:ext>
            </a:extLst>
          </p:cNvPr>
          <p:cNvSpPr/>
          <p:nvPr/>
        </p:nvSpPr>
        <p:spPr>
          <a:xfrm>
            <a:off x="1351212" y="608115"/>
            <a:ext cx="9808689" cy="1588592"/>
          </a:xfrm>
          <a:prstGeom prst="round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1" name="Group 30">
            <a:extLst>
              <a:ext uri="{FF2B5EF4-FFF2-40B4-BE49-F238E27FC236}">
                <a16:creationId xmlns="" xmlns:a16="http://schemas.microsoft.com/office/drawing/2014/main" id="{CA5C00B0-B2B6-4792-8C67-F8C09471186E}"/>
              </a:ext>
            </a:extLst>
          </p:cNvPr>
          <p:cNvGrpSpPr/>
          <p:nvPr/>
        </p:nvGrpSpPr>
        <p:grpSpPr>
          <a:xfrm rot="5400000">
            <a:off x="8383393" y="3218530"/>
            <a:ext cx="6891246" cy="653685"/>
            <a:chOff x="4871257" y="83128"/>
            <a:chExt cx="7501721" cy="653685"/>
          </a:xfrm>
        </p:grpSpPr>
        <p:sp>
          <p:nvSpPr>
            <p:cNvPr id="29" name="Rectangle: Rounded Corners 28">
              <a:extLst>
                <a:ext uri="{FF2B5EF4-FFF2-40B4-BE49-F238E27FC236}">
                  <a16:creationId xmlns="" xmlns:a16="http://schemas.microsoft.com/office/drawing/2014/main" id="{8F343863-9DC9-48EE-8845-A5B504C915D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30" name="TextBox 29">
              <a:extLst>
                <a:ext uri="{FF2B5EF4-FFF2-40B4-BE49-F238E27FC236}">
                  <a16:creationId xmlns="" xmlns:a16="http://schemas.microsoft.com/office/drawing/2014/main" id="{CEF5EE85-C87E-4391-B9D7-C957829925F2}"/>
                </a:ext>
              </a:extLst>
            </p:cNvPr>
            <p:cNvSpPr txBox="1"/>
            <p:nvPr/>
          </p:nvSpPr>
          <p:spPr>
            <a:xfrm>
              <a:off x="5268730" y="213658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HOẠT ĐỘNG HÌNH THÀNH KIẾN THỨC</a:t>
              </a:r>
              <a:endParaRPr lang="en-US" sz="2400">
                <a:solidFill>
                  <a:srgbClr val="FFFF00"/>
                </a:solidFill>
              </a:endParaRPr>
            </a:p>
          </p:txBody>
        </p:sp>
      </p:grpSp>
      <p:sp>
        <p:nvSpPr>
          <p:cNvPr id="34" name="TextBox 33">
            <a:extLst>
              <a:ext uri="{FF2B5EF4-FFF2-40B4-BE49-F238E27FC236}">
                <a16:creationId xmlns="" xmlns:a16="http://schemas.microsoft.com/office/drawing/2014/main" id="{A3A062DA-93BF-4842-B601-4404401BCCE3}"/>
              </a:ext>
            </a:extLst>
          </p:cNvPr>
          <p:cNvSpPr txBox="1"/>
          <p:nvPr/>
        </p:nvSpPr>
        <p:spPr>
          <a:xfrm>
            <a:off x="1296330" y="102632"/>
            <a:ext cx="441136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Bài</a:t>
            </a:r>
            <a:r>
              <a:rPr lang="en-US" sz="28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tập</a:t>
            </a:r>
            <a:r>
              <a:rPr lang="en-US" sz="28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vi-VN" sz="28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(SGK trang 8</a:t>
            </a:r>
            <a:r>
              <a:rPr lang="en-US" sz="28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</a:t>
            </a:r>
            <a:r>
              <a:rPr lang="vi-VN" sz="28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</a:t>
            </a:r>
            <a:endParaRPr lang="en-US" sz="2800" b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="" xmlns:a16="http://schemas.microsoft.com/office/drawing/2014/main" id="{6D3C68FD-89F5-40C1-94C7-67CE9D3CA488}"/>
              </a:ext>
            </a:extLst>
          </p:cNvPr>
          <p:cNvSpPr txBox="1"/>
          <p:nvPr/>
        </p:nvSpPr>
        <p:spPr>
          <a:xfrm>
            <a:off x="2007244" y="687002"/>
            <a:ext cx="9821772" cy="15388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280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2. Cho 3 điểm M, N, P như Hình 30.</a:t>
            </a:r>
          </a:p>
          <a:p>
            <a:pPr marL="514350" indent="-514350">
              <a:spcAft>
                <a:spcPts val="600"/>
              </a:spcAft>
              <a:buAutoNum type="alphaLcParenR"/>
            </a:pPr>
            <a:r>
              <a:rPr lang="en-US" sz="280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Vẽ đường thẳng NP. </a:t>
            </a:r>
          </a:p>
          <a:p>
            <a:pPr marL="514350" indent="-514350">
              <a:spcAft>
                <a:spcPts val="600"/>
              </a:spcAft>
              <a:buAutoNum type="alphaLcParenR"/>
            </a:pPr>
            <a:r>
              <a:rPr lang="en-US" sz="280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Vẽ 2 đường thẳng đi qua M và cắt đường thẳng NP</a:t>
            </a:r>
          </a:p>
        </p:txBody>
      </p:sp>
      <p:pic>
        <p:nvPicPr>
          <p:cNvPr id="22" name="!!3">
            <a:extLst>
              <a:ext uri="{FF2B5EF4-FFF2-40B4-BE49-F238E27FC236}">
                <a16:creationId xmlns="" xmlns:a16="http://schemas.microsoft.com/office/drawing/2014/main" id="{19B993B8-81F3-4711-ADB2-1B7AA37A8F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14424" y="0"/>
            <a:ext cx="1336788" cy="1192165"/>
          </a:xfrm>
          <a:prstGeom prst="rect">
            <a:avLst/>
          </a:prstGeom>
        </p:spPr>
      </p:pic>
      <p:pic>
        <p:nvPicPr>
          <p:cNvPr id="11" name="Picture 2">
            <a:extLst>
              <a:ext uri="{FF2B5EF4-FFF2-40B4-BE49-F238E27FC236}">
                <a16:creationId xmlns="" xmlns:a16="http://schemas.microsoft.com/office/drawing/2014/main" id="{63563688-6E77-40A2-8327-A853439BF9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80000">
            <a:off x="2537244" y="4726265"/>
            <a:ext cx="771525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18">
            <a:extLst>
              <a:ext uri="{FF2B5EF4-FFF2-40B4-BE49-F238E27FC236}">
                <a16:creationId xmlns="" xmlns:a16="http://schemas.microsoft.com/office/drawing/2014/main" id="{D765755D-CBAA-4322-961C-67BA4BAADA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3116213">
            <a:off x="8134000" y="1600047"/>
            <a:ext cx="1800225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3" name="Straight Connector 12">
            <a:extLst>
              <a:ext uri="{FF2B5EF4-FFF2-40B4-BE49-F238E27FC236}">
                <a16:creationId xmlns="" xmlns:a16="http://schemas.microsoft.com/office/drawing/2014/main" id="{CFD45066-2670-49F5-8CCC-0298532A3FD3}"/>
              </a:ext>
            </a:extLst>
          </p:cNvPr>
          <p:cNvCxnSpPr>
            <a:cxnSpLocks/>
          </p:cNvCxnSpPr>
          <p:nvPr/>
        </p:nvCxnSpPr>
        <p:spPr>
          <a:xfrm>
            <a:off x="3588677" y="4551424"/>
            <a:ext cx="6151671" cy="312124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614FAD6A-F2BD-4690-8958-F0FE58BC909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22550" y="2196707"/>
            <a:ext cx="4811562" cy="4417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5992665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42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0.41055 0.17453 L 0.09401 0.22014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221" y="2269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37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" decel="100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37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decel="100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68224" y="358923"/>
            <a:ext cx="91354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Bài</a:t>
            </a:r>
            <a:r>
              <a:rPr lang="en-US" sz="2400" dirty="0" smtClean="0"/>
              <a:t> 3: Cho </a:t>
            </a:r>
            <a:r>
              <a:rPr lang="en-US" sz="2400" dirty="0" err="1" smtClean="0"/>
              <a:t>hai</a:t>
            </a:r>
            <a:r>
              <a:rPr lang="en-US" sz="2400" dirty="0" smtClean="0"/>
              <a:t> </a:t>
            </a:r>
            <a:r>
              <a:rPr lang="en-US" sz="2400" dirty="0" err="1" smtClean="0"/>
              <a:t>hình</a:t>
            </a:r>
            <a:r>
              <a:rPr lang="en-US" sz="2400" dirty="0" smtClean="0"/>
              <a:t> </a:t>
            </a:r>
            <a:r>
              <a:rPr lang="en-US" sz="2400" dirty="0" err="1" smtClean="0"/>
              <a:t>vẽ</a:t>
            </a:r>
            <a:r>
              <a:rPr lang="en-US" sz="2400" dirty="0" smtClean="0"/>
              <a:t>. </a:t>
            </a:r>
            <a:r>
              <a:rPr lang="en-US" sz="2400" dirty="0" err="1" smtClean="0"/>
              <a:t>Điền</a:t>
            </a:r>
            <a:r>
              <a:rPr lang="en-US" sz="2400" dirty="0" smtClean="0"/>
              <a:t> </a:t>
            </a:r>
            <a:r>
              <a:rPr lang="en-US" sz="2400" dirty="0" err="1" smtClean="0"/>
              <a:t>nội</a:t>
            </a:r>
            <a:r>
              <a:rPr lang="en-US" sz="2400" dirty="0" smtClean="0"/>
              <a:t> dung </a:t>
            </a:r>
            <a:r>
              <a:rPr lang="en-US" sz="2400" dirty="0" err="1" smtClean="0"/>
              <a:t>thích</a:t>
            </a:r>
            <a:r>
              <a:rPr lang="en-US" sz="2400" dirty="0" smtClean="0"/>
              <a:t> </a:t>
            </a:r>
            <a:r>
              <a:rPr lang="en-US" sz="2400" dirty="0" err="1" smtClean="0"/>
              <a:t>hợp</a:t>
            </a:r>
            <a:r>
              <a:rPr lang="en-US" sz="2400" dirty="0" smtClean="0"/>
              <a:t> </a:t>
            </a:r>
            <a:r>
              <a:rPr lang="en-US" sz="2400" dirty="0" err="1" smtClean="0"/>
              <a:t>vào</a:t>
            </a:r>
            <a:r>
              <a:rPr lang="en-US" sz="2400" dirty="0" smtClean="0"/>
              <a:t> </a:t>
            </a:r>
            <a:r>
              <a:rPr lang="en-US" sz="2400" dirty="0" err="1" smtClean="0"/>
              <a:t>bảng</a:t>
            </a:r>
            <a:r>
              <a:rPr lang="en-US" sz="2400" dirty="0" smtClean="0"/>
              <a:t> </a:t>
            </a:r>
            <a:r>
              <a:rPr lang="en-US" sz="2400" dirty="0" err="1" smtClean="0"/>
              <a:t>sau</a:t>
            </a:r>
            <a:endParaRPr lang="en-US" sz="2400" dirty="0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8408500" y="2176765"/>
            <a:ext cx="3167063" cy="28575"/>
          </a:xfrm>
          <a:prstGeom prst="line">
            <a:avLst/>
          </a:prstGeom>
          <a:noFill/>
          <a:ln w="28575" cap="flat">
            <a:solidFill>
              <a:srgbClr val="00008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9207620" y="809743"/>
            <a:ext cx="1431925" cy="2125662"/>
          </a:xfrm>
          <a:prstGeom prst="line">
            <a:avLst/>
          </a:prstGeom>
          <a:noFill/>
          <a:ln w="28575" cap="flat">
            <a:solidFill>
              <a:srgbClr val="00008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7" name="Group 16"/>
          <p:cNvGrpSpPr>
            <a:grpSpLocks/>
          </p:cNvGrpSpPr>
          <p:nvPr/>
        </p:nvGrpSpPr>
        <p:grpSpPr bwMode="auto">
          <a:xfrm>
            <a:off x="10099580" y="1947798"/>
            <a:ext cx="238126" cy="279400"/>
            <a:chOff x="1775" y="1293"/>
            <a:chExt cx="150" cy="176"/>
          </a:xfrm>
        </p:grpSpPr>
        <p:sp>
          <p:nvSpPr>
            <p:cNvPr id="8" name="Oval 13"/>
            <p:cNvSpPr>
              <a:spLocks noChangeArrowheads="1"/>
            </p:cNvSpPr>
            <p:nvPr/>
          </p:nvSpPr>
          <p:spPr bwMode="auto">
            <a:xfrm>
              <a:off x="1775" y="1421"/>
              <a:ext cx="48" cy="48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Oval 14"/>
            <p:cNvSpPr>
              <a:spLocks noChangeArrowheads="1"/>
            </p:cNvSpPr>
            <p:nvPr/>
          </p:nvSpPr>
          <p:spPr bwMode="auto">
            <a:xfrm>
              <a:off x="1775" y="1421"/>
              <a:ext cx="48" cy="48"/>
            </a:xfrm>
            <a:prstGeom prst="ellips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Rectangle 15"/>
            <p:cNvSpPr>
              <a:spLocks noChangeArrowheads="1"/>
            </p:cNvSpPr>
            <p:nvPr/>
          </p:nvSpPr>
          <p:spPr bwMode="auto">
            <a:xfrm>
              <a:off x="1828" y="1293"/>
              <a:ext cx="97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K</a:t>
              </a:r>
            </a:p>
          </p:txBody>
        </p:sp>
      </p:grpSp>
      <p:cxnSp>
        <p:nvCxnSpPr>
          <p:cNvPr id="12" name="Straight Connector 11"/>
          <p:cNvCxnSpPr/>
          <p:nvPr/>
        </p:nvCxnSpPr>
        <p:spPr>
          <a:xfrm flipV="1">
            <a:off x="1068224" y="1273323"/>
            <a:ext cx="6315342" cy="170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1128045" y="2150998"/>
            <a:ext cx="6238430" cy="257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1098134" y="2982314"/>
            <a:ext cx="6345253" cy="635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068224" y="1290415"/>
            <a:ext cx="59821" cy="2897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367327" y="1632247"/>
            <a:ext cx="7178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Hình</a:t>
            </a:r>
            <a:endParaRPr lang="en-US" dirty="0"/>
          </a:p>
        </p:txBody>
      </p:sp>
      <p:cxnSp>
        <p:nvCxnSpPr>
          <p:cNvPr id="23" name="Straight Connector 22"/>
          <p:cNvCxnSpPr/>
          <p:nvPr/>
        </p:nvCxnSpPr>
        <p:spPr>
          <a:xfrm>
            <a:off x="1495514" y="4597637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1098134" y="4163305"/>
            <a:ext cx="6345253" cy="241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1427148" y="2567521"/>
            <a:ext cx="4614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H1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1468450" y="3309583"/>
            <a:ext cx="4614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H2</a:t>
            </a:r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2452643" y="1290415"/>
            <a:ext cx="59821" cy="2897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2452642" y="1632247"/>
            <a:ext cx="2615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Hai</a:t>
            </a:r>
            <a:r>
              <a:rPr lang="en-US" dirty="0" smtClean="0"/>
              <a:t> </a:t>
            </a:r>
            <a:r>
              <a:rPr lang="en-US" dirty="0" err="1" smtClean="0"/>
              <a:t>đường</a:t>
            </a:r>
            <a:r>
              <a:rPr lang="en-US" dirty="0" smtClean="0"/>
              <a:t> </a:t>
            </a:r>
            <a:r>
              <a:rPr lang="en-US" dirty="0" err="1" smtClean="0"/>
              <a:t>thẳng</a:t>
            </a:r>
            <a:r>
              <a:rPr lang="en-US" dirty="0" smtClean="0"/>
              <a:t> </a:t>
            </a:r>
            <a:r>
              <a:rPr lang="en-US" dirty="0" err="1" smtClean="0"/>
              <a:t>cắt</a:t>
            </a:r>
            <a:r>
              <a:rPr lang="en-US" dirty="0" smtClean="0"/>
              <a:t> </a:t>
            </a:r>
            <a:r>
              <a:rPr lang="en-US" dirty="0" err="1" smtClean="0"/>
              <a:t>nhau</a:t>
            </a:r>
            <a:endParaRPr lang="en-US" dirty="0"/>
          </a:p>
        </p:txBody>
      </p:sp>
      <p:cxnSp>
        <p:nvCxnSpPr>
          <p:cNvPr id="34" name="Straight Connector 33"/>
          <p:cNvCxnSpPr/>
          <p:nvPr/>
        </p:nvCxnSpPr>
        <p:spPr>
          <a:xfrm>
            <a:off x="5341121" y="1281869"/>
            <a:ext cx="111096" cy="29055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5828232" y="1632247"/>
            <a:ext cx="12049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Giao</a:t>
            </a:r>
            <a:r>
              <a:rPr lang="en-US" dirty="0" smtClean="0"/>
              <a:t> </a:t>
            </a:r>
            <a:r>
              <a:rPr lang="en-US" dirty="0" err="1" smtClean="0"/>
              <a:t>điểm</a:t>
            </a:r>
            <a:endParaRPr lang="en-US" dirty="0"/>
          </a:p>
        </p:txBody>
      </p:sp>
      <p:cxnSp>
        <p:nvCxnSpPr>
          <p:cNvPr id="39" name="Straight Connector 38"/>
          <p:cNvCxnSpPr/>
          <p:nvPr/>
        </p:nvCxnSpPr>
        <p:spPr>
          <a:xfrm flipH="1" flipV="1">
            <a:off x="7374412" y="1273323"/>
            <a:ext cx="68975" cy="29141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9323460" y="809743"/>
            <a:ext cx="230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1150837" y="1867996"/>
            <a:ext cx="230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9323460" y="2620997"/>
            <a:ext cx="937252" cy="3785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H1</a:t>
            </a:r>
            <a:endParaRPr lang="en-US" dirty="0"/>
          </a:p>
        </p:txBody>
      </p:sp>
      <p:sp>
        <p:nvSpPr>
          <p:cNvPr id="45" name="Line 5"/>
          <p:cNvSpPr>
            <a:spLocks noChangeShapeType="1"/>
          </p:cNvSpPr>
          <p:nvPr/>
        </p:nvSpPr>
        <p:spPr bwMode="auto">
          <a:xfrm>
            <a:off x="1734797" y="5304851"/>
            <a:ext cx="3412900" cy="428484"/>
          </a:xfrm>
          <a:prstGeom prst="line">
            <a:avLst/>
          </a:prstGeom>
          <a:noFill/>
          <a:ln w="28575" cap="flat">
            <a:solidFill>
              <a:srgbClr val="00008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" name="Line 6"/>
          <p:cNvSpPr>
            <a:spLocks noChangeShapeType="1"/>
          </p:cNvSpPr>
          <p:nvPr/>
        </p:nvSpPr>
        <p:spPr bwMode="auto">
          <a:xfrm flipH="1">
            <a:off x="2256089" y="4477995"/>
            <a:ext cx="2427005" cy="2119357"/>
          </a:xfrm>
          <a:prstGeom prst="line">
            <a:avLst/>
          </a:prstGeom>
          <a:noFill/>
          <a:ln w="28575" cap="flat">
            <a:solidFill>
              <a:srgbClr val="00008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47" name="Group 16"/>
          <p:cNvGrpSpPr>
            <a:grpSpLocks/>
          </p:cNvGrpSpPr>
          <p:nvPr/>
        </p:nvGrpSpPr>
        <p:grpSpPr bwMode="auto">
          <a:xfrm>
            <a:off x="2424026" y="5151053"/>
            <a:ext cx="238126" cy="279400"/>
            <a:chOff x="1775" y="1293"/>
            <a:chExt cx="150" cy="176"/>
          </a:xfrm>
        </p:grpSpPr>
        <p:sp>
          <p:nvSpPr>
            <p:cNvPr id="48" name="Oval 13"/>
            <p:cNvSpPr>
              <a:spLocks noChangeArrowheads="1"/>
            </p:cNvSpPr>
            <p:nvPr/>
          </p:nvSpPr>
          <p:spPr bwMode="auto">
            <a:xfrm>
              <a:off x="1775" y="1421"/>
              <a:ext cx="48" cy="48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Oval 14"/>
            <p:cNvSpPr>
              <a:spLocks noChangeArrowheads="1"/>
            </p:cNvSpPr>
            <p:nvPr/>
          </p:nvSpPr>
          <p:spPr bwMode="auto">
            <a:xfrm>
              <a:off x="1775" y="1421"/>
              <a:ext cx="48" cy="48"/>
            </a:xfrm>
            <a:prstGeom prst="ellips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Rectangle 15"/>
            <p:cNvSpPr>
              <a:spLocks noChangeArrowheads="1"/>
            </p:cNvSpPr>
            <p:nvPr/>
          </p:nvSpPr>
          <p:spPr bwMode="auto">
            <a:xfrm>
              <a:off x="1828" y="1293"/>
              <a:ext cx="97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/>
                <a:t>P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51" name="Group 16"/>
          <p:cNvGrpSpPr>
            <a:grpSpLocks/>
          </p:cNvGrpSpPr>
          <p:nvPr/>
        </p:nvGrpSpPr>
        <p:grpSpPr bwMode="auto">
          <a:xfrm>
            <a:off x="4765620" y="5450153"/>
            <a:ext cx="344494" cy="279400"/>
            <a:chOff x="1775" y="1293"/>
            <a:chExt cx="217" cy="176"/>
          </a:xfrm>
        </p:grpSpPr>
        <p:sp>
          <p:nvSpPr>
            <p:cNvPr id="52" name="Oval 13"/>
            <p:cNvSpPr>
              <a:spLocks noChangeArrowheads="1"/>
            </p:cNvSpPr>
            <p:nvPr/>
          </p:nvSpPr>
          <p:spPr bwMode="auto">
            <a:xfrm>
              <a:off x="1775" y="1421"/>
              <a:ext cx="48" cy="48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Oval 14"/>
            <p:cNvSpPr>
              <a:spLocks noChangeArrowheads="1"/>
            </p:cNvSpPr>
            <p:nvPr/>
          </p:nvSpPr>
          <p:spPr bwMode="auto">
            <a:xfrm>
              <a:off x="1775" y="1421"/>
              <a:ext cx="48" cy="48"/>
            </a:xfrm>
            <a:prstGeom prst="ellips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Rectangle 15"/>
            <p:cNvSpPr>
              <a:spLocks noChangeArrowheads="1"/>
            </p:cNvSpPr>
            <p:nvPr/>
          </p:nvSpPr>
          <p:spPr bwMode="auto">
            <a:xfrm>
              <a:off x="1879" y="1293"/>
              <a:ext cx="113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/>
                <a:t>Q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55" name="Group 16"/>
          <p:cNvGrpSpPr>
            <a:grpSpLocks/>
          </p:cNvGrpSpPr>
          <p:nvPr/>
        </p:nvGrpSpPr>
        <p:grpSpPr bwMode="auto">
          <a:xfrm>
            <a:off x="3893905" y="4894676"/>
            <a:ext cx="84138" cy="279400"/>
            <a:chOff x="1775" y="1293"/>
            <a:chExt cx="53" cy="176"/>
          </a:xfrm>
        </p:grpSpPr>
        <p:sp>
          <p:nvSpPr>
            <p:cNvPr id="56" name="Oval 13"/>
            <p:cNvSpPr>
              <a:spLocks noChangeArrowheads="1"/>
            </p:cNvSpPr>
            <p:nvPr/>
          </p:nvSpPr>
          <p:spPr bwMode="auto">
            <a:xfrm>
              <a:off x="1775" y="1421"/>
              <a:ext cx="48" cy="48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Oval 14"/>
            <p:cNvSpPr>
              <a:spLocks noChangeArrowheads="1"/>
            </p:cNvSpPr>
            <p:nvPr/>
          </p:nvSpPr>
          <p:spPr bwMode="auto">
            <a:xfrm>
              <a:off x="1775" y="1421"/>
              <a:ext cx="48" cy="48"/>
            </a:xfrm>
            <a:prstGeom prst="ellips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Rectangle 15"/>
            <p:cNvSpPr>
              <a:spLocks noChangeArrowheads="1"/>
            </p:cNvSpPr>
            <p:nvPr/>
          </p:nvSpPr>
          <p:spPr bwMode="auto">
            <a:xfrm>
              <a:off x="1828" y="1293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59" name="Group 16"/>
          <p:cNvGrpSpPr>
            <a:grpSpLocks/>
          </p:cNvGrpSpPr>
          <p:nvPr/>
        </p:nvGrpSpPr>
        <p:grpSpPr bwMode="auto">
          <a:xfrm>
            <a:off x="2671858" y="5954357"/>
            <a:ext cx="84138" cy="279400"/>
            <a:chOff x="1775" y="1293"/>
            <a:chExt cx="53" cy="176"/>
          </a:xfrm>
        </p:grpSpPr>
        <p:sp>
          <p:nvSpPr>
            <p:cNvPr id="60" name="Oval 13"/>
            <p:cNvSpPr>
              <a:spLocks noChangeArrowheads="1"/>
            </p:cNvSpPr>
            <p:nvPr/>
          </p:nvSpPr>
          <p:spPr bwMode="auto">
            <a:xfrm>
              <a:off x="1775" y="1421"/>
              <a:ext cx="48" cy="48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Oval 14"/>
            <p:cNvSpPr>
              <a:spLocks noChangeArrowheads="1"/>
            </p:cNvSpPr>
            <p:nvPr/>
          </p:nvSpPr>
          <p:spPr bwMode="auto">
            <a:xfrm>
              <a:off x="1775" y="1421"/>
              <a:ext cx="48" cy="48"/>
            </a:xfrm>
            <a:prstGeom prst="ellips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Rectangle 15"/>
            <p:cNvSpPr>
              <a:spLocks noChangeArrowheads="1"/>
            </p:cNvSpPr>
            <p:nvPr/>
          </p:nvSpPr>
          <p:spPr bwMode="auto">
            <a:xfrm>
              <a:off x="1828" y="1293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63" name="TextBox 62"/>
          <p:cNvSpPr txBox="1"/>
          <p:nvPr/>
        </p:nvSpPr>
        <p:spPr>
          <a:xfrm>
            <a:off x="2424026" y="5888052"/>
            <a:ext cx="2859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</a:t>
            </a:r>
            <a:endParaRPr lang="en-US" dirty="0"/>
          </a:p>
        </p:txBody>
      </p:sp>
      <p:sp>
        <p:nvSpPr>
          <p:cNvPr id="64" name="TextBox 63"/>
          <p:cNvSpPr txBox="1"/>
          <p:nvPr/>
        </p:nvSpPr>
        <p:spPr>
          <a:xfrm>
            <a:off x="3802878" y="4777102"/>
            <a:ext cx="312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</a:t>
            </a:r>
            <a:endParaRPr lang="en-US" dirty="0"/>
          </a:p>
        </p:txBody>
      </p:sp>
      <p:grpSp>
        <p:nvGrpSpPr>
          <p:cNvPr id="65" name="Group 16"/>
          <p:cNvGrpSpPr>
            <a:grpSpLocks/>
          </p:cNvGrpSpPr>
          <p:nvPr/>
        </p:nvGrpSpPr>
        <p:grpSpPr bwMode="auto">
          <a:xfrm>
            <a:off x="3440984" y="5287781"/>
            <a:ext cx="84138" cy="279400"/>
            <a:chOff x="1775" y="1293"/>
            <a:chExt cx="53" cy="176"/>
          </a:xfrm>
        </p:grpSpPr>
        <p:sp>
          <p:nvSpPr>
            <p:cNvPr id="66" name="Oval 13"/>
            <p:cNvSpPr>
              <a:spLocks noChangeArrowheads="1"/>
            </p:cNvSpPr>
            <p:nvPr/>
          </p:nvSpPr>
          <p:spPr bwMode="auto">
            <a:xfrm>
              <a:off x="1775" y="1421"/>
              <a:ext cx="48" cy="48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Oval 14"/>
            <p:cNvSpPr>
              <a:spLocks noChangeArrowheads="1"/>
            </p:cNvSpPr>
            <p:nvPr/>
          </p:nvSpPr>
          <p:spPr bwMode="auto">
            <a:xfrm>
              <a:off x="1775" y="1421"/>
              <a:ext cx="48" cy="48"/>
            </a:xfrm>
            <a:prstGeom prst="ellips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Rectangle 15"/>
            <p:cNvSpPr>
              <a:spLocks noChangeArrowheads="1"/>
            </p:cNvSpPr>
            <p:nvPr/>
          </p:nvSpPr>
          <p:spPr bwMode="auto">
            <a:xfrm>
              <a:off x="1828" y="1293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70" name="TextBox 69"/>
          <p:cNvSpPr txBox="1"/>
          <p:nvPr/>
        </p:nvSpPr>
        <p:spPr>
          <a:xfrm>
            <a:off x="3230310" y="5146434"/>
            <a:ext cx="2948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</a:t>
            </a:r>
            <a:endParaRPr lang="en-US" dirty="0"/>
          </a:p>
        </p:txBody>
      </p:sp>
      <p:sp>
        <p:nvSpPr>
          <p:cNvPr id="71" name="TextBox 70"/>
          <p:cNvSpPr txBox="1"/>
          <p:nvPr/>
        </p:nvSpPr>
        <p:spPr>
          <a:xfrm>
            <a:off x="3271609" y="6012257"/>
            <a:ext cx="937252" cy="3785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H2</a:t>
            </a:r>
            <a:endParaRPr lang="en-US" dirty="0"/>
          </a:p>
        </p:txBody>
      </p:sp>
      <p:sp>
        <p:nvSpPr>
          <p:cNvPr id="72" name="TextBox 71"/>
          <p:cNvSpPr txBox="1"/>
          <p:nvPr/>
        </p:nvSpPr>
        <p:spPr>
          <a:xfrm>
            <a:off x="3033757" y="2435551"/>
            <a:ext cx="1896966" cy="3747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 </a:t>
            </a:r>
            <a:r>
              <a:rPr lang="en-US" dirty="0" err="1" smtClean="0"/>
              <a:t>và</a:t>
            </a:r>
            <a:r>
              <a:rPr lang="en-US" dirty="0" smtClean="0"/>
              <a:t> n</a:t>
            </a:r>
            <a:endParaRPr lang="en-US" dirty="0"/>
          </a:p>
        </p:txBody>
      </p:sp>
      <p:sp>
        <p:nvSpPr>
          <p:cNvPr id="73" name="TextBox 72"/>
          <p:cNvSpPr txBox="1"/>
          <p:nvPr/>
        </p:nvSpPr>
        <p:spPr>
          <a:xfrm>
            <a:off x="5905144" y="2435551"/>
            <a:ext cx="9229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</a:t>
            </a:r>
            <a:endParaRPr lang="en-US" dirty="0"/>
          </a:p>
        </p:txBody>
      </p:sp>
      <p:sp>
        <p:nvSpPr>
          <p:cNvPr id="74" name="TextBox 73"/>
          <p:cNvSpPr txBox="1"/>
          <p:nvPr/>
        </p:nvSpPr>
        <p:spPr>
          <a:xfrm>
            <a:off x="6033331" y="3401226"/>
            <a:ext cx="572568" cy="3760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</a:t>
            </a:r>
            <a:endParaRPr lang="en-US" dirty="0"/>
          </a:p>
        </p:txBody>
      </p:sp>
      <p:sp>
        <p:nvSpPr>
          <p:cNvPr id="75" name="TextBox 74"/>
          <p:cNvSpPr txBox="1"/>
          <p:nvPr/>
        </p:nvSpPr>
        <p:spPr>
          <a:xfrm>
            <a:off x="3033757" y="3401226"/>
            <a:ext cx="1896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PQ </a:t>
            </a:r>
            <a:r>
              <a:rPr lang="en-US" dirty="0" err="1" smtClean="0"/>
              <a:t>và</a:t>
            </a:r>
            <a:r>
              <a:rPr lang="en-US" dirty="0" smtClean="0"/>
              <a:t> 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962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/>
      <p:bldP spid="73" grpId="0"/>
      <p:bldP spid="74" grpId="0"/>
      <p:bldP spid="7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450814" y="1174750"/>
            <a:ext cx="692082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4: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Đặt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đầu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toán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ứng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hình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vẽ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sau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xmlns="" id="{CA5C00B0-B2B6-4792-8C67-F8C09471186E}"/>
              </a:ext>
            </a:extLst>
          </p:cNvPr>
          <p:cNvGrpSpPr/>
          <p:nvPr/>
        </p:nvGrpSpPr>
        <p:grpSpPr>
          <a:xfrm rot="5400000">
            <a:off x="8383393" y="3218530"/>
            <a:ext cx="6891246" cy="653685"/>
            <a:chOff x="4871257" y="83128"/>
            <a:chExt cx="7501721" cy="653685"/>
          </a:xfrm>
        </p:grpSpPr>
        <p:sp>
          <p:nvSpPr>
            <p:cNvPr id="7" name="Rectangle: Rounded Corners 28">
              <a:extLst>
                <a:ext uri="{FF2B5EF4-FFF2-40B4-BE49-F238E27FC236}">
                  <a16:creationId xmlns:a16="http://schemas.microsoft.com/office/drawing/2014/main" xmlns="" id="{8F343863-9DC9-48EE-8845-A5B504C915D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xmlns="" id="{CEF5EE85-C87E-4391-B9D7-C957829925F2}"/>
                </a:ext>
              </a:extLst>
            </p:cNvPr>
            <p:cNvSpPr txBox="1"/>
            <p:nvPr/>
          </p:nvSpPr>
          <p:spPr>
            <a:xfrm>
              <a:off x="5268730" y="213658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HOẠT ĐỘNG HÌNH THÀNH KIẾN THỨC</a:t>
              </a:r>
              <a:endParaRPr lang="en-US" sz="2400">
                <a:solidFill>
                  <a:srgbClr val="FFFF00"/>
                </a:solidFill>
              </a:endParaRPr>
            </a:p>
          </p:txBody>
        </p:sp>
      </p:grpSp>
      <p:sp>
        <p:nvSpPr>
          <p:cNvPr id="12" name="Line 6"/>
          <p:cNvSpPr>
            <a:spLocks noChangeShapeType="1"/>
          </p:cNvSpPr>
          <p:nvPr/>
        </p:nvSpPr>
        <p:spPr bwMode="auto">
          <a:xfrm>
            <a:off x="922818" y="1702208"/>
            <a:ext cx="3065288" cy="1800622"/>
          </a:xfrm>
          <a:prstGeom prst="line">
            <a:avLst/>
          </a:prstGeom>
          <a:noFill/>
          <a:ln w="28575" cap="flat">
            <a:solidFill>
              <a:srgbClr val="00008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6" name="Group 16"/>
          <p:cNvGrpSpPr>
            <a:grpSpLocks/>
          </p:cNvGrpSpPr>
          <p:nvPr/>
        </p:nvGrpSpPr>
        <p:grpSpPr bwMode="auto">
          <a:xfrm>
            <a:off x="2396977" y="2354922"/>
            <a:ext cx="84138" cy="279400"/>
            <a:chOff x="1775" y="1293"/>
            <a:chExt cx="53" cy="176"/>
          </a:xfrm>
        </p:grpSpPr>
        <p:sp>
          <p:nvSpPr>
            <p:cNvPr id="17" name="Oval 13"/>
            <p:cNvSpPr>
              <a:spLocks noChangeArrowheads="1"/>
            </p:cNvSpPr>
            <p:nvPr/>
          </p:nvSpPr>
          <p:spPr bwMode="auto">
            <a:xfrm>
              <a:off x="1775" y="1421"/>
              <a:ext cx="48" cy="48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Oval 14"/>
            <p:cNvSpPr>
              <a:spLocks noChangeArrowheads="1"/>
            </p:cNvSpPr>
            <p:nvPr/>
          </p:nvSpPr>
          <p:spPr bwMode="auto">
            <a:xfrm>
              <a:off x="1775" y="1421"/>
              <a:ext cx="48" cy="48"/>
            </a:xfrm>
            <a:prstGeom prst="ellips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Rectangle 15"/>
            <p:cNvSpPr>
              <a:spLocks noChangeArrowheads="1"/>
            </p:cNvSpPr>
            <p:nvPr/>
          </p:nvSpPr>
          <p:spPr bwMode="auto">
            <a:xfrm>
              <a:off x="1828" y="1293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4358124" y="2233024"/>
            <a:ext cx="71440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cắt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23934" y="1467137"/>
            <a:ext cx="2797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80645" y="2136373"/>
            <a:ext cx="4009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65138" y="1519034"/>
            <a:ext cx="2568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</a:t>
            </a:r>
          </a:p>
        </p:txBody>
      </p:sp>
      <p:sp>
        <p:nvSpPr>
          <p:cNvPr id="33" name="Line 6"/>
          <p:cNvSpPr>
            <a:spLocks noChangeShapeType="1"/>
          </p:cNvSpPr>
          <p:nvPr/>
        </p:nvSpPr>
        <p:spPr bwMode="auto">
          <a:xfrm flipH="1">
            <a:off x="869382" y="1613761"/>
            <a:ext cx="3065288" cy="1999549"/>
          </a:xfrm>
          <a:prstGeom prst="line">
            <a:avLst/>
          </a:prstGeom>
          <a:noFill/>
          <a:ln w="28575" cap="flat">
            <a:solidFill>
              <a:srgbClr val="00008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687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450814" y="1174750"/>
            <a:ext cx="692082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5: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Đặt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đầu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toán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ứng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tự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vẽ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hình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sau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xmlns="" id="{CA5C00B0-B2B6-4792-8C67-F8C09471186E}"/>
              </a:ext>
            </a:extLst>
          </p:cNvPr>
          <p:cNvGrpSpPr/>
          <p:nvPr/>
        </p:nvGrpSpPr>
        <p:grpSpPr>
          <a:xfrm rot="5400000">
            <a:off x="8383393" y="3218530"/>
            <a:ext cx="6891246" cy="653685"/>
            <a:chOff x="4871257" y="83128"/>
            <a:chExt cx="7501721" cy="653685"/>
          </a:xfrm>
        </p:grpSpPr>
        <p:sp>
          <p:nvSpPr>
            <p:cNvPr id="7" name="Rectangle: Rounded Corners 28">
              <a:extLst>
                <a:ext uri="{FF2B5EF4-FFF2-40B4-BE49-F238E27FC236}">
                  <a16:creationId xmlns:a16="http://schemas.microsoft.com/office/drawing/2014/main" xmlns="" id="{8F343863-9DC9-48EE-8845-A5B504C915D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xmlns="" id="{CEF5EE85-C87E-4391-B9D7-C957829925F2}"/>
                </a:ext>
              </a:extLst>
            </p:cNvPr>
            <p:cNvSpPr txBox="1"/>
            <p:nvPr/>
          </p:nvSpPr>
          <p:spPr>
            <a:xfrm>
              <a:off x="5268730" y="213658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HOẠT ĐỘNG HÌNH THÀNH KIẾN THỨC</a:t>
              </a:r>
              <a:endParaRPr lang="en-US" sz="2400">
                <a:solidFill>
                  <a:srgbClr val="FFFF00"/>
                </a:solidFill>
              </a:endParaRPr>
            </a:p>
          </p:txBody>
        </p:sp>
      </p:grpSp>
      <p:sp>
        <p:nvSpPr>
          <p:cNvPr id="11" name="Line 5"/>
          <p:cNvSpPr>
            <a:spLocks noChangeShapeType="1"/>
          </p:cNvSpPr>
          <p:nvPr/>
        </p:nvSpPr>
        <p:spPr bwMode="auto">
          <a:xfrm>
            <a:off x="890708" y="3895295"/>
            <a:ext cx="3167063" cy="28575"/>
          </a:xfrm>
          <a:prstGeom prst="line">
            <a:avLst/>
          </a:prstGeom>
          <a:noFill/>
          <a:ln w="28575" cap="flat">
            <a:solidFill>
              <a:srgbClr val="00008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Line 6"/>
          <p:cNvSpPr>
            <a:spLocks noChangeShapeType="1"/>
          </p:cNvSpPr>
          <p:nvPr/>
        </p:nvSpPr>
        <p:spPr bwMode="auto">
          <a:xfrm>
            <a:off x="1861849" y="2128858"/>
            <a:ext cx="1883884" cy="2299924"/>
          </a:xfrm>
          <a:prstGeom prst="line">
            <a:avLst/>
          </a:prstGeom>
          <a:noFill/>
          <a:ln w="28575" cap="flat">
            <a:solidFill>
              <a:srgbClr val="00008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6" name="Group 16"/>
          <p:cNvGrpSpPr>
            <a:grpSpLocks/>
          </p:cNvGrpSpPr>
          <p:nvPr/>
        </p:nvGrpSpPr>
        <p:grpSpPr bwMode="auto">
          <a:xfrm>
            <a:off x="2390102" y="2586962"/>
            <a:ext cx="84138" cy="279400"/>
            <a:chOff x="1775" y="1293"/>
            <a:chExt cx="53" cy="176"/>
          </a:xfrm>
        </p:grpSpPr>
        <p:sp>
          <p:nvSpPr>
            <p:cNvPr id="17" name="Oval 13"/>
            <p:cNvSpPr>
              <a:spLocks noChangeArrowheads="1"/>
            </p:cNvSpPr>
            <p:nvPr/>
          </p:nvSpPr>
          <p:spPr bwMode="auto">
            <a:xfrm>
              <a:off x="1775" y="1421"/>
              <a:ext cx="48" cy="48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Oval 14"/>
            <p:cNvSpPr>
              <a:spLocks noChangeArrowheads="1"/>
            </p:cNvSpPr>
            <p:nvPr/>
          </p:nvSpPr>
          <p:spPr bwMode="auto">
            <a:xfrm>
              <a:off x="1775" y="1421"/>
              <a:ext cx="48" cy="48"/>
            </a:xfrm>
            <a:prstGeom prst="ellips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Rectangle 15"/>
            <p:cNvSpPr>
              <a:spLocks noChangeArrowheads="1"/>
            </p:cNvSpPr>
            <p:nvPr/>
          </p:nvSpPr>
          <p:spPr bwMode="auto">
            <a:xfrm>
              <a:off x="1828" y="1293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4358124" y="2233024"/>
            <a:ext cx="714404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P, Q, R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440935" y="3250882"/>
            <a:ext cx="73842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giao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0" name="Group 16"/>
          <p:cNvGrpSpPr>
            <a:grpSpLocks/>
          </p:cNvGrpSpPr>
          <p:nvPr/>
        </p:nvGrpSpPr>
        <p:grpSpPr bwMode="auto">
          <a:xfrm>
            <a:off x="1452919" y="3661755"/>
            <a:ext cx="84138" cy="279400"/>
            <a:chOff x="1775" y="1293"/>
            <a:chExt cx="53" cy="176"/>
          </a:xfrm>
        </p:grpSpPr>
        <p:sp>
          <p:nvSpPr>
            <p:cNvPr id="21" name="Oval 13"/>
            <p:cNvSpPr>
              <a:spLocks noChangeArrowheads="1"/>
            </p:cNvSpPr>
            <p:nvPr/>
          </p:nvSpPr>
          <p:spPr bwMode="auto">
            <a:xfrm>
              <a:off x="1775" y="1421"/>
              <a:ext cx="48" cy="48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Oval 14"/>
            <p:cNvSpPr>
              <a:spLocks noChangeArrowheads="1"/>
            </p:cNvSpPr>
            <p:nvPr/>
          </p:nvSpPr>
          <p:spPr bwMode="auto">
            <a:xfrm>
              <a:off x="1775" y="1421"/>
              <a:ext cx="48" cy="48"/>
            </a:xfrm>
            <a:prstGeom prst="ellips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Rectangle 15"/>
            <p:cNvSpPr>
              <a:spLocks noChangeArrowheads="1"/>
            </p:cNvSpPr>
            <p:nvPr/>
          </p:nvSpPr>
          <p:spPr bwMode="auto">
            <a:xfrm>
              <a:off x="1828" y="1293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25" name="Group 16"/>
          <p:cNvGrpSpPr>
            <a:grpSpLocks/>
          </p:cNvGrpSpPr>
          <p:nvPr/>
        </p:nvGrpSpPr>
        <p:grpSpPr bwMode="auto">
          <a:xfrm>
            <a:off x="3293550" y="3675633"/>
            <a:ext cx="84138" cy="279400"/>
            <a:chOff x="1775" y="1293"/>
            <a:chExt cx="53" cy="176"/>
          </a:xfrm>
        </p:grpSpPr>
        <p:sp>
          <p:nvSpPr>
            <p:cNvPr id="26" name="Oval 13"/>
            <p:cNvSpPr>
              <a:spLocks noChangeArrowheads="1"/>
            </p:cNvSpPr>
            <p:nvPr/>
          </p:nvSpPr>
          <p:spPr bwMode="auto">
            <a:xfrm>
              <a:off x="1775" y="1421"/>
              <a:ext cx="48" cy="48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Oval 14"/>
            <p:cNvSpPr>
              <a:spLocks noChangeArrowheads="1"/>
            </p:cNvSpPr>
            <p:nvPr/>
          </p:nvSpPr>
          <p:spPr bwMode="auto">
            <a:xfrm>
              <a:off x="1775" y="1421"/>
              <a:ext cx="48" cy="48"/>
            </a:xfrm>
            <a:prstGeom prst="ellips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Rectangle 15"/>
            <p:cNvSpPr>
              <a:spLocks noChangeArrowheads="1"/>
            </p:cNvSpPr>
            <p:nvPr/>
          </p:nvSpPr>
          <p:spPr bwMode="auto">
            <a:xfrm>
              <a:off x="1828" y="1293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1123085" y="3550689"/>
            <a:ext cx="2797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0645" y="2401676"/>
            <a:ext cx="4009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247831" y="3421519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</a:t>
            </a:r>
            <a:endParaRPr lang="en-US" dirty="0"/>
          </a:p>
        </p:txBody>
      </p:sp>
      <p:sp>
        <p:nvSpPr>
          <p:cNvPr id="33" name="Line 6"/>
          <p:cNvSpPr>
            <a:spLocks noChangeShapeType="1"/>
          </p:cNvSpPr>
          <p:nvPr/>
        </p:nvSpPr>
        <p:spPr bwMode="auto">
          <a:xfrm flipH="1">
            <a:off x="771195" y="1949986"/>
            <a:ext cx="2402841" cy="2805576"/>
          </a:xfrm>
          <a:prstGeom prst="line">
            <a:avLst/>
          </a:prstGeom>
          <a:noFill/>
          <a:ln w="28575" cap="flat">
            <a:solidFill>
              <a:srgbClr val="00008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4450114" y="3700739"/>
            <a:ext cx="73842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cặp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cắt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29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2" grpId="0"/>
      <p:bldP spid="23" grpId="0"/>
      <p:bldP spid="3" grpId="0"/>
      <p:bldP spid="5" grpId="0"/>
      <p:bldP spid="9" grpId="0"/>
      <p:bldP spid="33" grpId="0" animBg="1"/>
      <p:bldP spid="3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45D60562-028E-4B92-BB2B-E55173015A53}"/>
              </a:ext>
            </a:extLst>
          </p:cNvPr>
          <p:cNvSpPr/>
          <p:nvPr/>
        </p:nvSpPr>
        <p:spPr>
          <a:xfrm>
            <a:off x="112542" y="99607"/>
            <a:ext cx="11943219" cy="6658786"/>
          </a:xfrm>
          <a:custGeom>
            <a:avLst/>
            <a:gdLst>
              <a:gd name="connsiteX0" fmla="*/ 0 w 11943219"/>
              <a:gd name="connsiteY0" fmla="*/ 0 h 6658786"/>
              <a:gd name="connsiteX1" fmla="*/ 11943219 w 11943219"/>
              <a:gd name="connsiteY1" fmla="*/ 0 h 6658786"/>
              <a:gd name="connsiteX2" fmla="*/ 11943219 w 11943219"/>
              <a:gd name="connsiteY2" fmla="*/ 6658786 h 6658786"/>
              <a:gd name="connsiteX3" fmla="*/ 0 w 11943219"/>
              <a:gd name="connsiteY3" fmla="*/ 6658786 h 6658786"/>
              <a:gd name="connsiteX4" fmla="*/ 0 w 11943219"/>
              <a:gd name="connsiteY4" fmla="*/ 0 h 6658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943219" h="6658786" extrusionOk="0">
                <a:moveTo>
                  <a:pt x="0" y="0"/>
                </a:moveTo>
                <a:cubicBezTo>
                  <a:pt x="4310450" y="118645"/>
                  <a:pt x="8658619" y="116012"/>
                  <a:pt x="11943219" y="0"/>
                </a:cubicBezTo>
                <a:cubicBezTo>
                  <a:pt x="11810337" y="1360470"/>
                  <a:pt x="12028170" y="5310941"/>
                  <a:pt x="11943219" y="6658786"/>
                </a:cubicBezTo>
                <a:cubicBezTo>
                  <a:pt x="10454998" y="6793386"/>
                  <a:pt x="2886094" y="6501590"/>
                  <a:pt x="0" y="6658786"/>
                </a:cubicBezTo>
                <a:cubicBezTo>
                  <a:pt x="-20187" y="5944707"/>
                  <a:pt x="-152480" y="740150"/>
                  <a:pt x="0" y="0"/>
                </a:cubicBezTo>
                <a:close/>
              </a:path>
            </a:pathLst>
          </a:custGeom>
          <a:noFill/>
          <a:ln w="69850">
            <a:solidFill>
              <a:srgbClr val="1F4E79"/>
            </a:solidFill>
            <a:extLst>
              <a:ext uri="{C807C97D-BFC1-408E-A445-0C87EB9F89A2}">
                <ask:lineSketchStyleProps xmlns="" xmlns:ask="http://schemas.microsoft.com/office/drawing/2018/sketchyshapes" sd="1219033472">
                  <a:prstGeom prst="rect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!!4">
            <a:extLst>
              <a:ext uri="{FF2B5EF4-FFF2-40B4-BE49-F238E27FC236}">
                <a16:creationId xmlns="" xmlns:a16="http://schemas.microsoft.com/office/drawing/2014/main" id="{58E6D429-DC53-47C4-8036-1E9D12B8E28B}"/>
              </a:ext>
            </a:extLst>
          </p:cNvPr>
          <p:cNvSpPr/>
          <p:nvPr/>
        </p:nvSpPr>
        <p:spPr>
          <a:xfrm>
            <a:off x="3225504" y="328207"/>
            <a:ext cx="5717294" cy="956117"/>
          </a:xfrm>
          <a:prstGeom prst="roundRect">
            <a:avLst>
              <a:gd name="adj" fmla="val 50000"/>
            </a:avLst>
          </a:prstGeom>
          <a:solidFill>
            <a:srgbClr val="70A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>
                <a:latin typeface="Arial" panose="020B0604020202020204" pitchFamily="34" charset="0"/>
                <a:cs typeface="Arial" panose="020B0604020202020204" pitchFamily="34" charset="0"/>
              </a:rPr>
              <a:t>HƯỚNG DẪN TỰ HỌC Ở NHÀ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="" xmlns:a16="http://schemas.microsoft.com/office/drawing/2014/main" id="{CE530CE9-79B6-4A34-9DE8-7F769B44A120}"/>
              </a:ext>
            </a:extLst>
          </p:cNvPr>
          <p:cNvSpPr txBox="1"/>
          <p:nvPr/>
        </p:nvSpPr>
        <p:spPr>
          <a:xfrm>
            <a:off x="1458014" y="1737577"/>
            <a:ext cx="9601200" cy="17912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vi-VN" sz="32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Đọc lại toàn bộ nội dung bài đã học.</a:t>
            </a:r>
            <a:endParaRPr lang="en-US" sz="3200" dirty="0">
              <a:solidFill>
                <a:srgbClr val="0070C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vi-VN" sz="32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Học thuộc: </a:t>
            </a:r>
            <a:r>
              <a:rPr lang="en-US" sz="3200" dirty="0" err="1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Khái</a:t>
            </a:r>
            <a:r>
              <a:rPr lang="en-US" sz="32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niệm</a:t>
            </a:r>
            <a:r>
              <a:rPr lang="en-US" sz="32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hai</a:t>
            </a:r>
            <a:r>
              <a:rPr lang="en-US" sz="32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đường</a:t>
            </a:r>
            <a:r>
              <a:rPr lang="en-US" sz="32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thẳng</a:t>
            </a:r>
            <a:r>
              <a:rPr lang="en-US" sz="32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cắt</a:t>
            </a:r>
            <a:r>
              <a:rPr lang="en-US" sz="32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nhau</a:t>
            </a:r>
            <a:r>
              <a:rPr lang="en-US" sz="3200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sz="3200" dirty="0">
              <a:solidFill>
                <a:srgbClr val="0070C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fr-FR" sz="32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</a:t>
            </a:r>
            <a:r>
              <a:rPr lang="fr-FR" sz="3200" dirty="0" err="1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Làm</a:t>
            </a:r>
            <a:r>
              <a:rPr lang="fr-FR" sz="32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3200" dirty="0" err="1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bài</a:t>
            </a:r>
            <a:r>
              <a:rPr lang="fr-FR" sz="32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3200" dirty="0" err="1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tập</a:t>
            </a:r>
            <a:r>
              <a:rPr lang="fr-FR" sz="32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3200" dirty="0" smtClean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3, 5</a:t>
            </a:r>
            <a:r>
              <a:rPr lang="fr-FR" sz="32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6 SGK </a:t>
            </a:r>
            <a:r>
              <a:rPr lang="fr-FR" sz="3200" dirty="0" err="1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trang</a:t>
            </a:r>
            <a:r>
              <a:rPr lang="fr-FR" sz="32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83.</a:t>
            </a:r>
            <a:endParaRPr lang="en-US" sz="3200" dirty="0">
              <a:solidFill>
                <a:srgbClr val="0070C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="" xmlns:a16="http://schemas.microsoft.com/office/drawing/2014/main" id="{F74C5867-74AD-4459-800E-74A38CF0AE3A}"/>
              </a:ext>
            </a:extLst>
          </p:cNvPr>
          <p:cNvGrpSpPr/>
          <p:nvPr/>
        </p:nvGrpSpPr>
        <p:grpSpPr>
          <a:xfrm rot="8740469">
            <a:off x="-1106695" y="3155514"/>
            <a:ext cx="3136324" cy="6858000"/>
            <a:chOff x="9055676" y="0"/>
            <a:chExt cx="3136324" cy="6858000"/>
          </a:xfrm>
        </p:grpSpPr>
        <p:sp>
          <p:nvSpPr>
            <p:cNvPr id="7" name="Rectangle 6">
              <a:extLst>
                <a:ext uri="{FF2B5EF4-FFF2-40B4-BE49-F238E27FC236}">
                  <a16:creationId xmlns="" xmlns:a16="http://schemas.microsoft.com/office/drawing/2014/main" id="{816148BC-4A0D-4A20-8648-6EFFA681B7B7}"/>
                </a:ext>
              </a:extLst>
            </p:cNvPr>
            <p:cNvSpPr/>
            <p:nvPr/>
          </p:nvSpPr>
          <p:spPr>
            <a:xfrm>
              <a:off x="9221932" y="0"/>
              <a:ext cx="2970068" cy="68580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>
              <a:extLst>
                <a:ext uri="{FF2B5EF4-FFF2-40B4-BE49-F238E27FC236}">
                  <a16:creationId xmlns="" xmlns:a16="http://schemas.microsoft.com/office/drawing/2014/main" id="{4A8F4E4A-4511-4743-A787-39DB69D8C100}"/>
                </a:ext>
              </a:extLst>
            </p:cNvPr>
            <p:cNvSpPr/>
            <p:nvPr/>
          </p:nvSpPr>
          <p:spPr>
            <a:xfrm>
              <a:off x="9055676" y="0"/>
              <a:ext cx="166255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8">
              <a:extLst>
                <a:ext uri="{FF2B5EF4-FFF2-40B4-BE49-F238E27FC236}">
                  <a16:creationId xmlns="" xmlns:a16="http://schemas.microsoft.com/office/drawing/2014/main" id="{B54BC5CD-675D-42E4-B48C-A50B9FA81B20}"/>
                </a:ext>
              </a:extLst>
            </p:cNvPr>
            <p:cNvSpPr/>
            <p:nvPr/>
          </p:nvSpPr>
          <p:spPr>
            <a:xfrm>
              <a:off x="9221932" y="0"/>
              <a:ext cx="114301" cy="6858000"/>
            </a:xfrm>
            <a:prstGeom prst="rect">
              <a:avLst/>
            </a:prstGeom>
            <a:solidFill>
              <a:srgbClr val="FFD3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 9">
              <a:extLst>
                <a:ext uri="{FF2B5EF4-FFF2-40B4-BE49-F238E27FC236}">
                  <a16:creationId xmlns="" xmlns:a16="http://schemas.microsoft.com/office/drawing/2014/main" id="{56565876-B488-46E8-9409-15CB89FFC39C}"/>
                </a:ext>
              </a:extLst>
            </p:cNvPr>
            <p:cNvSpPr/>
            <p:nvPr/>
          </p:nvSpPr>
          <p:spPr>
            <a:xfrm>
              <a:off x="9336233" y="0"/>
              <a:ext cx="150667" cy="68580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="" xmlns:a16="http://schemas.microsoft.com/office/drawing/2014/main" id="{2D731D17-B1E6-4CDA-A6E9-51FCE50CA52F}"/>
                </a:ext>
              </a:extLst>
            </p:cNvPr>
            <p:cNvSpPr/>
            <p:nvPr/>
          </p:nvSpPr>
          <p:spPr>
            <a:xfrm>
              <a:off x="9336233" y="0"/>
              <a:ext cx="5715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666485162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72877" y="539827"/>
            <a:ext cx="103007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6 SGK: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diễn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đạt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lphaLcParenR"/>
            </a:pP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AB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CD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cắt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</a:t>
            </a:r>
          </a:p>
          <a:p>
            <a:pPr marL="457200" indent="-457200">
              <a:buAutoNum type="alphaLcParenR"/>
            </a:pP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cắt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cắt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cắt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Q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53954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D2665853-23F6-4D54-BE6C-4280433513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09678" y="143868"/>
            <a:ext cx="7984321" cy="617080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72B6AE20-6AF8-4AEB-A49D-CE10E4FEC5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3554" y="1245423"/>
            <a:ext cx="1704212" cy="1704212"/>
          </a:xfrm>
          <a:prstGeom prst="rect">
            <a:avLst/>
          </a:prstGeom>
        </p:spPr>
      </p:pic>
      <p:sp>
        <p:nvSpPr>
          <p:cNvPr id="25" name="!!4">
            <a:extLst>
              <a:ext uri="{FF2B5EF4-FFF2-40B4-BE49-F238E27FC236}">
                <a16:creationId xmlns="" xmlns:a16="http://schemas.microsoft.com/office/drawing/2014/main" id="{CAA24A23-5DFB-4BAB-B782-F8115A9778A3}"/>
              </a:ext>
            </a:extLst>
          </p:cNvPr>
          <p:cNvSpPr/>
          <p:nvPr/>
        </p:nvSpPr>
        <p:spPr>
          <a:xfrm>
            <a:off x="127701" y="126275"/>
            <a:ext cx="4037793" cy="493723"/>
          </a:xfrm>
          <a:prstGeom prst="roundRect">
            <a:avLst/>
          </a:prstGeom>
          <a:solidFill>
            <a:srgbClr val="ED7D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>
                <a:latin typeface="Arial" panose="020B0604020202020204" pitchFamily="34" charset="0"/>
                <a:cs typeface="Arial" panose="020B0604020202020204" pitchFamily="34" charset="0"/>
              </a:rPr>
              <a:t>HOẠT ĐỘNG MỞ ĐẦU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="" xmlns:a16="http://schemas.microsoft.com/office/drawing/2014/main" id="{A3161CC2-54B6-4C01-8055-B4D56FC5EBEB}"/>
              </a:ext>
            </a:extLst>
          </p:cNvPr>
          <p:cNvGrpSpPr/>
          <p:nvPr/>
        </p:nvGrpSpPr>
        <p:grpSpPr>
          <a:xfrm rot="8757556">
            <a:off x="-1568162" y="4546324"/>
            <a:ext cx="3136324" cy="6858000"/>
            <a:chOff x="9055676" y="0"/>
            <a:chExt cx="3136324" cy="6858000"/>
          </a:xfrm>
        </p:grpSpPr>
        <p:sp>
          <p:nvSpPr>
            <p:cNvPr id="32" name="Rectangle 31">
              <a:extLst>
                <a:ext uri="{FF2B5EF4-FFF2-40B4-BE49-F238E27FC236}">
                  <a16:creationId xmlns="" xmlns:a16="http://schemas.microsoft.com/office/drawing/2014/main" id="{7D8B6C19-56BA-44D4-8143-AB9843F9D02A}"/>
                </a:ext>
              </a:extLst>
            </p:cNvPr>
            <p:cNvSpPr/>
            <p:nvPr/>
          </p:nvSpPr>
          <p:spPr>
            <a:xfrm>
              <a:off x="9221932" y="0"/>
              <a:ext cx="2970068" cy="68580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Rectangle 32">
              <a:extLst>
                <a:ext uri="{FF2B5EF4-FFF2-40B4-BE49-F238E27FC236}">
                  <a16:creationId xmlns="" xmlns:a16="http://schemas.microsoft.com/office/drawing/2014/main" id="{38EA6D49-218D-4BC3-91F5-170AB5247CEF}"/>
                </a:ext>
              </a:extLst>
            </p:cNvPr>
            <p:cNvSpPr/>
            <p:nvPr/>
          </p:nvSpPr>
          <p:spPr>
            <a:xfrm>
              <a:off x="9055676" y="0"/>
              <a:ext cx="166255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="" xmlns:a16="http://schemas.microsoft.com/office/drawing/2014/main" id="{4779D554-3DF0-4F0C-9CB9-0CC1CBC4E96A}"/>
                </a:ext>
              </a:extLst>
            </p:cNvPr>
            <p:cNvSpPr/>
            <p:nvPr/>
          </p:nvSpPr>
          <p:spPr>
            <a:xfrm>
              <a:off x="9221932" y="0"/>
              <a:ext cx="114301" cy="6858000"/>
            </a:xfrm>
            <a:prstGeom prst="rect">
              <a:avLst/>
            </a:prstGeom>
            <a:solidFill>
              <a:srgbClr val="FFD3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Rectangle 35">
              <a:extLst>
                <a:ext uri="{FF2B5EF4-FFF2-40B4-BE49-F238E27FC236}">
                  <a16:creationId xmlns="" xmlns:a16="http://schemas.microsoft.com/office/drawing/2014/main" id="{4A048B68-39B1-4A91-B91A-6D9CC7FC7220}"/>
                </a:ext>
              </a:extLst>
            </p:cNvPr>
            <p:cNvSpPr/>
            <p:nvPr/>
          </p:nvSpPr>
          <p:spPr>
            <a:xfrm>
              <a:off x="9336233" y="0"/>
              <a:ext cx="150667" cy="68580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Rectangle 36">
              <a:extLst>
                <a:ext uri="{FF2B5EF4-FFF2-40B4-BE49-F238E27FC236}">
                  <a16:creationId xmlns="" xmlns:a16="http://schemas.microsoft.com/office/drawing/2014/main" id="{EAE7056F-1D81-458A-8FB7-05F47D2AB650}"/>
                </a:ext>
              </a:extLst>
            </p:cNvPr>
            <p:cNvSpPr/>
            <p:nvPr/>
          </p:nvSpPr>
          <p:spPr>
            <a:xfrm>
              <a:off x="9336233" y="0"/>
              <a:ext cx="5715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8" name="TextBox 37">
            <a:extLst>
              <a:ext uri="{FF2B5EF4-FFF2-40B4-BE49-F238E27FC236}">
                <a16:creationId xmlns="" xmlns:a16="http://schemas.microsoft.com/office/drawing/2014/main" id="{323EA2C1-F531-48AF-8A54-BBE769973B76}"/>
              </a:ext>
            </a:extLst>
          </p:cNvPr>
          <p:cNvSpPr txBox="1"/>
          <p:nvPr/>
        </p:nvSpPr>
        <p:spPr>
          <a:xfrm>
            <a:off x="171885" y="3225038"/>
            <a:ext cx="4037793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Quan sát một phần bản đồ giao thông TP.HCM và đọc tên một số đường phố</a:t>
            </a:r>
            <a:endParaRPr lang="en-US" sz="3200">
              <a:solidFill>
                <a:srgbClr val="0070C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0499145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Cha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D2665853-23F6-4D54-BE6C-4280433513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09678" y="143868"/>
            <a:ext cx="7984321" cy="617080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72B6AE20-6AF8-4AEB-A49D-CE10E4FEC5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35231" y="713066"/>
            <a:ext cx="1704212" cy="1704212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="" xmlns:a16="http://schemas.microsoft.com/office/drawing/2014/main" id="{DB15CD62-54FF-4C16-B97D-6FEFE12F7AA9}"/>
              </a:ext>
            </a:extLst>
          </p:cNvPr>
          <p:cNvSpPr txBox="1"/>
          <p:nvPr/>
        </p:nvSpPr>
        <p:spPr>
          <a:xfrm>
            <a:off x="304407" y="2481261"/>
            <a:ext cx="4037793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Hai đường phố nào gợi nên hình ảnh hai đường thẳng song song ? </a:t>
            </a:r>
          </a:p>
          <a:p>
            <a:r>
              <a:rPr lang="en-US" sz="320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Hai đường thẳng cắt nhau ?</a:t>
            </a:r>
          </a:p>
        </p:txBody>
      </p:sp>
      <p:sp>
        <p:nvSpPr>
          <p:cNvPr id="25" name="!!4">
            <a:extLst>
              <a:ext uri="{FF2B5EF4-FFF2-40B4-BE49-F238E27FC236}">
                <a16:creationId xmlns="" xmlns:a16="http://schemas.microsoft.com/office/drawing/2014/main" id="{CAA24A23-5DFB-4BAB-B782-F8115A9778A3}"/>
              </a:ext>
            </a:extLst>
          </p:cNvPr>
          <p:cNvSpPr/>
          <p:nvPr/>
        </p:nvSpPr>
        <p:spPr>
          <a:xfrm>
            <a:off x="127701" y="126275"/>
            <a:ext cx="4037793" cy="493723"/>
          </a:xfrm>
          <a:prstGeom prst="roundRect">
            <a:avLst/>
          </a:prstGeom>
          <a:solidFill>
            <a:srgbClr val="ED7D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>
                <a:latin typeface="Arial" panose="020B0604020202020204" pitchFamily="34" charset="0"/>
                <a:cs typeface="Arial" panose="020B0604020202020204" pitchFamily="34" charset="0"/>
              </a:rPr>
              <a:t>HOẠT ĐỘNG MỞ ĐẦU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="" xmlns:a16="http://schemas.microsoft.com/office/drawing/2014/main" id="{A3161CC2-54B6-4C01-8055-B4D56FC5EBEB}"/>
              </a:ext>
            </a:extLst>
          </p:cNvPr>
          <p:cNvGrpSpPr/>
          <p:nvPr/>
        </p:nvGrpSpPr>
        <p:grpSpPr>
          <a:xfrm rot="8757556">
            <a:off x="-1568163" y="4288682"/>
            <a:ext cx="3136324" cy="6858000"/>
            <a:chOff x="9055676" y="0"/>
            <a:chExt cx="3136324" cy="6858000"/>
          </a:xfrm>
        </p:grpSpPr>
        <p:sp>
          <p:nvSpPr>
            <p:cNvPr id="32" name="Rectangle 31">
              <a:extLst>
                <a:ext uri="{FF2B5EF4-FFF2-40B4-BE49-F238E27FC236}">
                  <a16:creationId xmlns="" xmlns:a16="http://schemas.microsoft.com/office/drawing/2014/main" id="{7D8B6C19-56BA-44D4-8143-AB9843F9D02A}"/>
                </a:ext>
              </a:extLst>
            </p:cNvPr>
            <p:cNvSpPr/>
            <p:nvPr/>
          </p:nvSpPr>
          <p:spPr>
            <a:xfrm>
              <a:off x="9221932" y="0"/>
              <a:ext cx="2970068" cy="68580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Rectangle 32">
              <a:extLst>
                <a:ext uri="{FF2B5EF4-FFF2-40B4-BE49-F238E27FC236}">
                  <a16:creationId xmlns="" xmlns:a16="http://schemas.microsoft.com/office/drawing/2014/main" id="{38EA6D49-218D-4BC3-91F5-170AB5247CEF}"/>
                </a:ext>
              </a:extLst>
            </p:cNvPr>
            <p:cNvSpPr/>
            <p:nvPr/>
          </p:nvSpPr>
          <p:spPr>
            <a:xfrm>
              <a:off x="9055676" y="0"/>
              <a:ext cx="166255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="" xmlns:a16="http://schemas.microsoft.com/office/drawing/2014/main" id="{4779D554-3DF0-4F0C-9CB9-0CC1CBC4E96A}"/>
                </a:ext>
              </a:extLst>
            </p:cNvPr>
            <p:cNvSpPr/>
            <p:nvPr/>
          </p:nvSpPr>
          <p:spPr>
            <a:xfrm>
              <a:off x="9221932" y="0"/>
              <a:ext cx="114301" cy="6858000"/>
            </a:xfrm>
            <a:prstGeom prst="rect">
              <a:avLst/>
            </a:prstGeom>
            <a:solidFill>
              <a:srgbClr val="FFD3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Rectangle 35">
              <a:extLst>
                <a:ext uri="{FF2B5EF4-FFF2-40B4-BE49-F238E27FC236}">
                  <a16:creationId xmlns="" xmlns:a16="http://schemas.microsoft.com/office/drawing/2014/main" id="{4A048B68-39B1-4A91-B91A-6D9CC7FC7220}"/>
                </a:ext>
              </a:extLst>
            </p:cNvPr>
            <p:cNvSpPr/>
            <p:nvPr/>
          </p:nvSpPr>
          <p:spPr>
            <a:xfrm>
              <a:off x="9336233" y="0"/>
              <a:ext cx="150667" cy="68580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Rectangle 36">
              <a:extLst>
                <a:ext uri="{FF2B5EF4-FFF2-40B4-BE49-F238E27FC236}">
                  <a16:creationId xmlns="" xmlns:a16="http://schemas.microsoft.com/office/drawing/2014/main" id="{EAE7056F-1D81-458A-8FB7-05F47D2AB650}"/>
                </a:ext>
              </a:extLst>
            </p:cNvPr>
            <p:cNvSpPr/>
            <p:nvPr/>
          </p:nvSpPr>
          <p:spPr>
            <a:xfrm>
              <a:off x="9336233" y="0"/>
              <a:ext cx="5715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443410964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Cha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!!2">
            <a:extLst>
              <a:ext uri="{FF2B5EF4-FFF2-40B4-BE49-F238E27FC236}">
                <a16:creationId xmlns="" xmlns:a16="http://schemas.microsoft.com/office/drawing/2014/main" id="{F4B5F415-7490-4054-85B4-10F7AE6D33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9628" y="2323835"/>
            <a:ext cx="11952372" cy="1417123"/>
          </a:xfrm>
        </p:spPr>
        <p:txBody>
          <a:bodyPr>
            <a:noAutofit/>
          </a:bodyPr>
          <a:lstStyle/>
          <a:p>
            <a:r>
              <a:rPr lang="en-US" sz="50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50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0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§2. </a:t>
            </a:r>
            <a:r>
              <a:rPr lang="en-US" sz="500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Hai</a:t>
            </a:r>
            <a:r>
              <a:rPr lang="en-US" sz="50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500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đường</a:t>
            </a:r>
            <a:r>
              <a:rPr lang="en-US" sz="50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500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thẳng</a:t>
            </a:r>
            <a:r>
              <a:rPr lang="en-US" sz="50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500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cắt</a:t>
            </a:r>
            <a:r>
              <a:rPr lang="en-US" sz="50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500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nhau</a:t>
            </a:r>
            <a:r>
              <a:rPr lang="en-US" sz="50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br>
              <a:rPr lang="en-US" sz="50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500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Hai</a:t>
            </a:r>
            <a:r>
              <a:rPr lang="en-US" sz="50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500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đường</a:t>
            </a:r>
            <a:r>
              <a:rPr lang="en-US" sz="50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500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thẳng</a:t>
            </a:r>
            <a:r>
              <a:rPr lang="en-US" sz="50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song song</a:t>
            </a:r>
            <a:endParaRPr lang="en-US" sz="50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="" xmlns:a16="http://schemas.microsoft.com/office/drawing/2014/main" id="{AA65E432-C1E6-4C36-BF8E-2DA25E65DC3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/>
          <p:nvPr/>
        </p:nvCxnSpPr>
        <p:spPr>
          <a:xfrm>
            <a:off x="3579677" y="4747910"/>
            <a:ext cx="49149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D05F6415-1E7C-453D-B6B7-DBF76BDA69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65127" y="5177912"/>
            <a:ext cx="9144000" cy="1655762"/>
          </a:xfrm>
        </p:spPr>
        <p:txBody>
          <a:bodyPr>
            <a:normAutofit/>
          </a:bodyPr>
          <a:lstStyle/>
          <a:p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Giáo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viên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: NGUYỄN VĂN HOAN</a:t>
            </a:r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5" name="1" descr="Clipboard">
            <a:extLst>
              <a:ext uri="{FF2B5EF4-FFF2-40B4-BE49-F238E27FC236}">
                <a16:creationId xmlns="" xmlns:a16="http://schemas.microsoft.com/office/drawing/2014/main" id="{2A123BD8-A09C-49C0-98E8-54B55610A9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631394">
            <a:off x="-634327" y="3883012"/>
            <a:ext cx="3194131" cy="3194131"/>
          </a:xfrm>
          <a:prstGeom prst="rect">
            <a:avLst/>
          </a:prstGeom>
        </p:spPr>
      </p:pic>
      <p:pic>
        <p:nvPicPr>
          <p:cNvPr id="19" name="Graphic 18" descr="Ruler">
            <a:extLst>
              <a:ext uri="{FF2B5EF4-FFF2-40B4-BE49-F238E27FC236}">
                <a16:creationId xmlns="" xmlns:a16="http://schemas.microsoft.com/office/drawing/2014/main" id="{39130E3C-1E93-4315-AE76-13C55147DCF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8889495">
            <a:off x="10171718" y="145767"/>
            <a:ext cx="1574403" cy="1574403"/>
          </a:xfrm>
          <a:prstGeom prst="rect">
            <a:avLst/>
          </a:prstGeom>
        </p:spPr>
      </p:pic>
      <p:pic>
        <p:nvPicPr>
          <p:cNvPr id="21" name="Graphic 20" descr="Pencil">
            <a:extLst>
              <a:ext uri="{FF2B5EF4-FFF2-40B4-BE49-F238E27FC236}">
                <a16:creationId xmlns="" xmlns:a16="http://schemas.microsoft.com/office/drawing/2014/main" id="{FFEC1660-205F-490E-800A-0D57D250BAE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rot="20520790">
            <a:off x="10917677" y="783939"/>
            <a:ext cx="1488402" cy="1488402"/>
          </a:xfrm>
          <a:prstGeom prst="rect">
            <a:avLst/>
          </a:prstGeom>
        </p:spPr>
      </p:pic>
      <p:sp>
        <p:nvSpPr>
          <p:cNvPr id="12" name="Subtitle 2">
            <a:extLst>
              <a:ext uri="{FF2B5EF4-FFF2-40B4-BE49-F238E27FC236}">
                <a16:creationId xmlns="" xmlns:a16="http://schemas.microsoft.com/office/drawing/2014/main" id="{CF2EB805-B981-47B9-9661-CF05DB551677}"/>
              </a:ext>
            </a:extLst>
          </p:cNvPr>
          <p:cNvSpPr txBox="1">
            <a:spLocks/>
          </p:cNvSpPr>
          <p:nvPr/>
        </p:nvSpPr>
        <p:spPr>
          <a:xfrm>
            <a:off x="262360" y="160893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   PHÒNG 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GD</a:t>
            </a:r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&amp;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ĐT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QUỐC OAI</a:t>
            </a:r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algn="l"/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TRƯỜNG 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THCS ĐỒNG QUANG</a:t>
            </a:r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!!1">
            <a:extLst>
              <a:ext uri="{FF2B5EF4-FFF2-40B4-BE49-F238E27FC236}">
                <a16:creationId xmlns="" xmlns:a16="http://schemas.microsoft.com/office/drawing/2014/main" id="{0E246211-C9C9-4B3E-9DDF-914AB989AE93}"/>
              </a:ext>
            </a:extLst>
          </p:cNvPr>
          <p:cNvSpPr txBox="1"/>
          <p:nvPr/>
        </p:nvSpPr>
        <p:spPr>
          <a:xfrm>
            <a:off x="930166" y="1316883"/>
            <a:ext cx="1002875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800" b="1" dirty="0" err="1">
                <a:solidFill>
                  <a:srgbClr val="ED7D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4800" b="1" dirty="0">
                <a:solidFill>
                  <a:srgbClr val="ED7D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6 - </a:t>
            </a:r>
            <a:r>
              <a:rPr lang="en-US" sz="4800" b="1" dirty="0" err="1">
                <a:solidFill>
                  <a:srgbClr val="ED7D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Chương</a:t>
            </a:r>
            <a:r>
              <a:rPr lang="en-US" sz="4800" b="1" dirty="0">
                <a:solidFill>
                  <a:srgbClr val="ED7D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6 -</a:t>
            </a:r>
            <a:r>
              <a:rPr lang="en-US" sz="4800" b="1" dirty="0" err="1">
                <a:solidFill>
                  <a:srgbClr val="ED7D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4800" b="1" dirty="0">
                <a:solidFill>
                  <a:srgbClr val="ED7D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smtClean="0">
                <a:solidFill>
                  <a:srgbClr val="ED7D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</a:t>
            </a:r>
            <a:endParaRPr lang="en-US" sz="4800" dirty="0">
              <a:solidFill>
                <a:srgbClr val="ED7D3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6397050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Wor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: Rounded Corners 15">
            <a:extLst>
              <a:ext uri="{FF2B5EF4-FFF2-40B4-BE49-F238E27FC236}">
                <a16:creationId xmlns="" xmlns:a16="http://schemas.microsoft.com/office/drawing/2014/main" id="{657514DF-7BA9-4F64-BE73-B303F75CD589}"/>
              </a:ext>
            </a:extLst>
          </p:cNvPr>
          <p:cNvSpPr/>
          <p:nvPr/>
        </p:nvSpPr>
        <p:spPr>
          <a:xfrm>
            <a:off x="17856" y="2155425"/>
            <a:ext cx="4931870" cy="3359938"/>
          </a:xfrm>
          <a:prstGeom prst="roundRect">
            <a:avLst/>
          </a:prstGeom>
          <a:solidFill>
            <a:srgbClr val="FFCC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="" xmlns:a16="http://schemas.microsoft.com/office/drawing/2014/main" id="{D4EF09CF-3362-453A-9463-F6669A9D3E01}"/>
              </a:ext>
            </a:extLst>
          </p:cNvPr>
          <p:cNvGrpSpPr/>
          <p:nvPr/>
        </p:nvGrpSpPr>
        <p:grpSpPr>
          <a:xfrm rot="8757556">
            <a:off x="-1052601" y="4821382"/>
            <a:ext cx="3136324" cy="6858000"/>
            <a:chOff x="9055676" y="0"/>
            <a:chExt cx="3136324" cy="6858000"/>
          </a:xfrm>
        </p:grpSpPr>
        <p:sp>
          <p:nvSpPr>
            <p:cNvPr id="4" name="Rectangle 3">
              <a:extLst>
                <a:ext uri="{FF2B5EF4-FFF2-40B4-BE49-F238E27FC236}">
                  <a16:creationId xmlns="" xmlns:a16="http://schemas.microsoft.com/office/drawing/2014/main" id="{403AE892-EBD6-40F1-851B-FEADBD59429F}"/>
                </a:ext>
              </a:extLst>
            </p:cNvPr>
            <p:cNvSpPr/>
            <p:nvPr/>
          </p:nvSpPr>
          <p:spPr>
            <a:xfrm>
              <a:off x="9221932" y="0"/>
              <a:ext cx="2970068" cy="68580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Rectangle 4">
              <a:extLst>
                <a:ext uri="{FF2B5EF4-FFF2-40B4-BE49-F238E27FC236}">
                  <a16:creationId xmlns="" xmlns:a16="http://schemas.microsoft.com/office/drawing/2014/main" id="{54318653-1A38-442C-BA0F-F2C51149BCFF}"/>
                </a:ext>
              </a:extLst>
            </p:cNvPr>
            <p:cNvSpPr/>
            <p:nvPr/>
          </p:nvSpPr>
          <p:spPr>
            <a:xfrm>
              <a:off x="9055676" y="0"/>
              <a:ext cx="166255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>
              <a:extLst>
                <a:ext uri="{FF2B5EF4-FFF2-40B4-BE49-F238E27FC236}">
                  <a16:creationId xmlns="" xmlns:a16="http://schemas.microsoft.com/office/drawing/2014/main" id="{C25D63D1-E9CE-42BF-BD4D-374FD0293155}"/>
                </a:ext>
              </a:extLst>
            </p:cNvPr>
            <p:cNvSpPr/>
            <p:nvPr/>
          </p:nvSpPr>
          <p:spPr>
            <a:xfrm>
              <a:off x="9221932" y="0"/>
              <a:ext cx="114301" cy="6858000"/>
            </a:xfrm>
            <a:prstGeom prst="rect">
              <a:avLst/>
            </a:prstGeom>
            <a:solidFill>
              <a:srgbClr val="FFD3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>
              <a:extLst>
                <a:ext uri="{FF2B5EF4-FFF2-40B4-BE49-F238E27FC236}">
                  <a16:creationId xmlns="" xmlns:a16="http://schemas.microsoft.com/office/drawing/2014/main" id="{BA4EE865-9F0D-4531-A737-E13A557C0277}"/>
                </a:ext>
              </a:extLst>
            </p:cNvPr>
            <p:cNvSpPr/>
            <p:nvPr/>
          </p:nvSpPr>
          <p:spPr>
            <a:xfrm>
              <a:off x="9336233" y="0"/>
              <a:ext cx="150667" cy="68580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>
              <a:extLst>
                <a:ext uri="{FF2B5EF4-FFF2-40B4-BE49-F238E27FC236}">
                  <a16:creationId xmlns="" xmlns:a16="http://schemas.microsoft.com/office/drawing/2014/main" id="{6A1183CB-C5B0-498A-A49C-4180134C74B0}"/>
                </a:ext>
              </a:extLst>
            </p:cNvPr>
            <p:cNvSpPr/>
            <p:nvPr/>
          </p:nvSpPr>
          <p:spPr>
            <a:xfrm>
              <a:off x="9336233" y="0"/>
              <a:ext cx="5715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4" name="TextBox 33">
            <a:extLst>
              <a:ext uri="{FF2B5EF4-FFF2-40B4-BE49-F238E27FC236}">
                <a16:creationId xmlns="" xmlns:a16="http://schemas.microsoft.com/office/drawing/2014/main" id="{A3A062DA-93BF-4842-B601-4404401BCCE3}"/>
              </a:ext>
            </a:extLst>
          </p:cNvPr>
          <p:cNvSpPr txBox="1"/>
          <p:nvPr/>
        </p:nvSpPr>
        <p:spPr>
          <a:xfrm>
            <a:off x="1284712" y="983938"/>
            <a:ext cx="1014842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800" b="1" dirty="0" err="1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Hai</a:t>
            </a:r>
            <a:r>
              <a:rPr lang="en-US" sz="28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đường</a:t>
            </a:r>
            <a:r>
              <a:rPr lang="en-US" sz="2800" b="1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thẳng</a:t>
            </a:r>
            <a:r>
              <a:rPr lang="en-US" sz="2800" b="1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ở </a:t>
            </a:r>
            <a:r>
              <a:rPr lang="en-US" sz="2800" b="1" i="1" dirty="0" err="1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Hình</a:t>
            </a:r>
            <a:r>
              <a:rPr lang="en-US" sz="2800" b="1" i="1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26 </a:t>
            </a:r>
            <a:r>
              <a:rPr lang="en-US" sz="2800" b="1" dirty="0" err="1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có</a:t>
            </a:r>
            <a:r>
              <a:rPr lang="en-US" sz="2800" b="1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bao</a:t>
            </a:r>
            <a:r>
              <a:rPr lang="en-US" sz="2800" b="1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nhiêu</a:t>
            </a:r>
            <a:r>
              <a:rPr lang="en-US" sz="2800" b="1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điểm</a:t>
            </a:r>
            <a:r>
              <a:rPr lang="en-US" sz="2800" b="1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chung</a:t>
            </a:r>
            <a:r>
              <a:rPr lang="en-US" sz="2800" b="1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vi-VN" sz="28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?</a:t>
            </a:r>
            <a:endParaRPr lang="en-US" sz="28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9" name="Group 38">
            <a:extLst>
              <a:ext uri="{FF2B5EF4-FFF2-40B4-BE49-F238E27FC236}">
                <a16:creationId xmlns="" xmlns:a16="http://schemas.microsoft.com/office/drawing/2014/main" id="{1ED5D934-1005-42E7-B9E8-65E9CE12B957}"/>
              </a:ext>
            </a:extLst>
          </p:cNvPr>
          <p:cNvGrpSpPr/>
          <p:nvPr/>
        </p:nvGrpSpPr>
        <p:grpSpPr>
          <a:xfrm rot="5400000">
            <a:off x="8383393" y="3218530"/>
            <a:ext cx="6891246" cy="653685"/>
            <a:chOff x="4871257" y="83128"/>
            <a:chExt cx="7501721" cy="653685"/>
          </a:xfrm>
        </p:grpSpPr>
        <p:sp>
          <p:nvSpPr>
            <p:cNvPr id="40" name="Rectangle: Rounded Corners 39">
              <a:extLst>
                <a:ext uri="{FF2B5EF4-FFF2-40B4-BE49-F238E27FC236}">
                  <a16:creationId xmlns="" xmlns:a16="http://schemas.microsoft.com/office/drawing/2014/main" id="{E77C13A5-0834-400F-A56E-4C74E35B6AE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41" name="TextBox 40">
              <a:extLst>
                <a:ext uri="{FF2B5EF4-FFF2-40B4-BE49-F238E27FC236}">
                  <a16:creationId xmlns="" xmlns:a16="http://schemas.microsoft.com/office/drawing/2014/main" id="{9512712A-CFC7-4140-8BF0-0E597115E512}"/>
                </a:ext>
              </a:extLst>
            </p:cNvPr>
            <p:cNvSpPr txBox="1"/>
            <p:nvPr/>
          </p:nvSpPr>
          <p:spPr>
            <a:xfrm>
              <a:off x="5268730" y="213658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HOẠT ĐỘNG HÌNH THÀNH KIẾN THỨC</a:t>
              </a:r>
              <a:endParaRPr lang="en-US" sz="2400">
                <a:solidFill>
                  <a:srgbClr val="FFFF00"/>
                </a:solidFill>
              </a:endParaRPr>
            </a:p>
          </p:txBody>
        </p:sp>
      </p:grpSp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1E743A61-32AF-410C-A46A-DB4F3D11E8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671" y="987279"/>
            <a:ext cx="952500" cy="54292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="" xmlns:a16="http://schemas.microsoft.com/office/drawing/2014/main" id="{27B52F59-46D3-4958-AB31-17FA300714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98541" y="1644528"/>
            <a:ext cx="6263915" cy="4159726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="" xmlns:a16="http://schemas.microsoft.com/office/drawing/2014/main" id="{0227CC6C-7055-4A16-BDC7-135DFA980A38}"/>
              </a:ext>
            </a:extLst>
          </p:cNvPr>
          <p:cNvSpPr txBox="1"/>
          <p:nvPr/>
        </p:nvSpPr>
        <p:spPr>
          <a:xfrm>
            <a:off x="349040" y="2306144"/>
            <a:ext cx="4498094" cy="3023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n-US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Hai</a:t>
            </a: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đường</a:t>
            </a: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thẳng</a:t>
            </a: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chỉ có </a:t>
            </a:r>
            <a:r>
              <a:rPr lang="en-US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một</a:t>
            </a: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điểm</a:t>
            </a: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chung</a:t>
            </a: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gọi</a:t>
            </a: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là </a:t>
            </a:r>
            <a:r>
              <a:rPr lang="en-US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hai</a:t>
            </a: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đường</a:t>
            </a: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thẳng</a:t>
            </a: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cắt</a:t>
            </a: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nhau</a:t>
            </a: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va</a:t>
            </a: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̀ </a:t>
            </a:r>
            <a:r>
              <a:rPr lang="en-US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điểm</a:t>
            </a: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chung</a:t>
            </a: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được</a:t>
            </a: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gọi</a:t>
            </a: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là </a:t>
            </a:r>
            <a:r>
              <a:rPr lang="en-US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giao</a:t>
            </a: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điểm</a:t>
            </a: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của</a:t>
            </a: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hai</a:t>
            </a: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đường</a:t>
            </a: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thẳng</a:t>
            </a: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đo</a:t>
            </a: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́.</a:t>
            </a:r>
            <a:endParaRPr lang="en-US" sz="2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49040" y="237392"/>
            <a:ext cx="80388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HAI ĐƯỜNG THẲNG CẮT NHAU 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8991210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Cha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!!3">
            <a:extLst>
              <a:ext uri="{FF2B5EF4-FFF2-40B4-BE49-F238E27FC236}">
                <a16:creationId xmlns="" xmlns:a16="http://schemas.microsoft.com/office/drawing/2014/main" id="{83F1A94D-48D5-4D73-BDAA-9118478F5E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065" y="99749"/>
            <a:ext cx="2021039" cy="1818935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="" xmlns:a16="http://schemas.microsoft.com/office/drawing/2014/main" id="{D4EF09CF-3362-453A-9463-F6669A9D3E01}"/>
              </a:ext>
            </a:extLst>
          </p:cNvPr>
          <p:cNvGrpSpPr/>
          <p:nvPr/>
        </p:nvGrpSpPr>
        <p:grpSpPr>
          <a:xfrm rot="8757556">
            <a:off x="-1052601" y="4821382"/>
            <a:ext cx="3136324" cy="6858000"/>
            <a:chOff x="9055676" y="0"/>
            <a:chExt cx="3136324" cy="6858000"/>
          </a:xfrm>
        </p:grpSpPr>
        <p:sp>
          <p:nvSpPr>
            <p:cNvPr id="4" name="Rectangle 3">
              <a:extLst>
                <a:ext uri="{FF2B5EF4-FFF2-40B4-BE49-F238E27FC236}">
                  <a16:creationId xmlns="" xmlns:a16="http://schemas.microsoft.com/office/drawing/2014/main" id="{403AE892-EBD6-40F1-851B-FEADBD59429F}"/>
                </a:ext>
              </a:extLst>
            </p:cNvPr>
            <p:cNvSpPr/>
            <p:nvPr/>
          </p:nvSpPr>
          <p:spPr>
            <a:xfrm>
              <a:off x="9221932" y="0"/>
              <a:ext cx="2970068" cy="68580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Rectangle 4">
              <a:extLst>
                <a:ext uri="{FF2B5EF4-FFF2-40B4-BE49-F238E27FC236}">
                  <a16:creationId xmlns="" xmlns:a16="http://schemas.microsoft.com/office/drawing/2014/main" id="{54318653-1A38-442C-BA0F-F2C51149BCFF}"/>
                </a:ext>
              </a:extLst>
            </p:cNvPr>
            <p:cNvSpPr/>
            <p:nvPr/>
          </p:nvSpPr>
          <p:spPr>
            <a:xfrm>
              <a:off x="9055676" y="0"/>
              <a:ext cx="166255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>
              <a:extLst>
                <a:ext uri="{FF2B5EF4-FFF2-40B4-BE49-F238E27FC236}">
                  <a16:creationId xmlns="" xmlns:a16="http://schemas.microsoft.com/office/drawing/2014/main" id="{C25D63D1-E9CE-42BF-BD4D-374FD0293155}"/>
                </a:ext>
              </a:extLst>
            </p:cNvPr>
            <p:cNvSpPr/>
            <p:nvPr/>
          </p:nvSpPr>
          <p:spPr>
            <a:xfrm>
              <a:off x="9221932" y="0"/>
              <a:ext cx="114301" cy="6858000"/>
            </a:xfrm>
            <a:prstGeom prst="rect">
              <a:avLst/>
            </a:prstGeom>
            <a:solidFill>
              <a:srgbClr val="FFD3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>
              <a:extLst>
                <a:ext uri="{FF2B5EF4-FFF2-40B4-BE49-F238E27FC236}">
                  <a16:creationId xmlns="" xmlns:a16="http://schemas.microsoft.com/office/drawing/2014/main" id="{BA4EE865-9F0D-4531-A737-E13A557C0277}"/>
                </a:ext>
              </a:extLst>
            </p:cNvPr>
            <p:cNvSpPr/>
            <p:nvPr/>
          </p:nvSpPr>
          <p:spPr>
            <a:xfrm>
              <a:off x="9336233" y="0"/>
              <a:ext cx="150667" cy="68580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>
              <a:extLst>
                <a:ext uri="{FF2B5EF4-FFF2-40B4-BE49-F238E27FC236}">
                  <a16:creationId xmlns="" xmlns:a16="http://schemas.microsoft.com/office/drawing/2014/main" id="{6A1183CB-C5B0-498A-A49C-4180134C74B0}"/>
                </a:ext>
              </a:extLst>
            </p:cNvPr>
            <p:cNvSpPr/>
            <p:nvPr/>
          </p:nvSpPr>
          <p:spPr>
            <a:xfrm>
              <a:off x="9336233" y="0"/>
              <a:ext cx="5715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="" xmlns:a16="http://schemas.microsoft.com/office/drawing/2014/main" id="{CA5C00B0-B2B6-4792-8C67-F8C09471186E}"/>
              </a:ext>
            </a:extLst>
          </p:cNvPr>
          <p:cNvGrpSpPr/>
          <p:nvPr/>
        </p:nvGrpSpPr>
        <p:grpSpPr>
          <a:xfrm rot="5400000">
            <a:off x="8383393" y="3218530"/>
            <a:ext cx="6891246" cy="653685"/>
            <a:chOff x="4871257" y="83128"/>
            <a:chExt cx="7501721" cy="653685"/>
          </a:xfrm>
        </p:grpSpPr>
        <p:sp>
          <p:nvSpPr>
            <p:cNvPr id="29" name="Rectangle: Rounded Corners 28">
              <a:extLst>
                <a:ext uri="{FF2B5EF4-FFF2-40B4-BE49-F238E27FC236}">
                  <a16:creationId xmlns="" xmlns:a16="http://schemas.microsoft.com/office/drawing/2014/main" id="{8F343863-9DC9-48EE-8845-A5B504C915D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30" name="TextBox 29">
              <a:extLst>
                <a:ext uri="{FF2B5EF4-FFF2-40B4-BE49-F238E27FC236}">
                  <a16:creationId xmlns="" xmlns:a16="http://schemas.microsoft.com/office/drawing/2014/main" id="{CEF5EE85-C87E-4391-B9D7-C957829925F2}"/>
                </a:ext>
              </a:extLst>
            </p:cNvPr>
            <p:cNvSpPr txBox="1"/>
            <p:nvPr/>
          </p:nvSpPr>
          <p:spPr>
            <a:xfrm>
              <a:off x="5268730" y="213658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HOẠT ĐỘNG HÌNH THÀNH KIẾN THỨC</a:t>
              </a:r>
              <a:endParaRPr lang="en-US" sz="2400">
                <a:solidFill>
                  <a:srgbClr val="FFFF00"/>
                </a:solidFill>
              </a:endParaRPr>
            </a:p>
          </p:txBody>
        </p:sp>
      </p:grpSp>
      <p:sp>
        <p:nvSpPr>
          <p:cNvPr id="34" name="TextBox 33">
            <a:extLst>
              <a:ext uri="{FF2B5EF4-FFF2-40B4-BE49-F238E27FC236}">
                <a16:creationId xmlns="" xmlns:a16="http://schemas.microsoft.com/office/drawing/2014/main" id="{A3A062DA-93BF-4842-B601-4404401BCCE3}"/>
              </a:ext>
            </a:extLst>
          </p:cNvPr>
          <p:cNvSpPr txBox="1"/>
          <p:nvPr/>
        </p:nvSpPr>
        <p:spPr>
          <a:xfrm>
            <a:off x="2295586" y="139536"/>
            <a:ext cx="8365167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vi-VN" sz="2800" b="1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Ví dụ 1 (SGK trang 80)</a:t>
            </a:r>
            <a:endParaRPr lang="en-US" sz="2800">
              <a:solidFill>
                <a:srgbClr val="0070C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US" sz="280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Cho </a:t>
            </a:r>
            <a:r>
              <a:rPr lang="en-US" sz="2800" i="1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Hình 27</a:t>
            </a:r>
            <a:r>
              <a:rPr lang="en-US" sz="280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Các đường thẳng nào cắt nhau, đọc tên giao điểm của chúng ?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A3708251-F0DB-46E5-828B-732DB4C43A8B}"/>
              </a:ext>
            </a:extLst>
          </p:cNvPr>
          <p:cNvSpPr txBox="1"/>
          <p:nvPr/>
        </p:nvSpPr>
        <p:spPr>
          <a:xfrm>
            <a:off x="124231" y="2994379"/>
            <a:ext cx="6353938" cy="15367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n-US" sz="28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Hai đường thẳng m, n cắt nhau tại D.</a:t>
            </a:r>
          </a:p>
          <a:p>
            <a:pPr algn="just">
              <a:lnSpc>
                <a:spcPct val="115000"/>
              </a:lnSpc>
            </a:pPr>
            <a:r>
              <a:rPr lang="en-US" sz="28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Hai đường thẳng m, p cắt nhau tại G.</a:t>
            </a:r>
          </a:p>
          <a:p>
            <a:pPr algn="just">
              <a:lnSpc>
                <a:spcPct val="115000"/>
              </a:lnSpc>
            </a:pPr>
            <a:r>
              <a:rPr lang="en-US" sz="28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Hai đường thẳng n, p cắt nhau tại E.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="" xmlns:a16="http://schemas.microsoft.com/office/drawing/2014/main" id="{05D8F1B6-4DC3-4F9E-88A6-E6D7337446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16298" y="1743639"/>
            <a:ext cx="4532905" cy="3968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415006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!!3">
            <a:extLst>
              <a:ext uri="{FF2B5EF4-FFF2-40B4-BE49-F238E27FC236}">
                <a16:creationId xmlns="" xmlns:a16="http://schemas.microsoft.com/office/drawing/2014/main" id="{83F1A94D-48D5-4D73-BDAA-9118478F5E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065" y="11583"/>
            <a:ext cx="1809005" cy="1628104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="" xmlns:a16="http://schemas.microsoft.com/office/drawing/2014/main" id="{D4EF09CF-3362-453A-9463-F6669A9D3E01}"/>
              </a:ext>
            </a:extLst>
          </p:cNvPr>
          <p:cNvGrpSpPr/>
          <p:nvPr/>
        </p:nvGrpSpPr>
        <p:grpSpPr>
          <a:xfrm rot="8757556">
            <a:off x="-1110190" y="4286810"/>
            <a:ext cx="3136324" cy="6858000"/>
            <a:chOff x="9055676" y="0"/>
            <a:chExt cx="3136324" cy="6858000"/>
          </a:xfrm>
        </p:grpSpPr>
        <p:sp>
          <p:nvSpPr>
            <p:cNvPr id="4" name="Rectangle 3">
              <a:extLst>
                <a:ext uri="{FF2B5EF4-FFF2-40B4-BE49-F238E27FC236}">
                  <a16:creationId xmlns="" xmlns:a16="http://schemas.microsoft.com/office/drawing/2014/main" id="{403AE892-EBD6-40F1-851B-FEADBD59429F}"/>
                </a:ext>
              </a:extLst>
            </p:cNvPr>
            <p:cNvSpPr/>
            <p:nvPr/>
          </p:nvSpPr>
          <p:spPr>
            <a:xfrm>
              <a:off x="9221932" y="0"/>
              <a:ext cx="2970068" cy="68580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Rectangle 4">
              <a:extLst>
                <a:ext uri="{FF2B5EF4-FFF2-40B4-BE49-F238E27FC236}">
                  <a16:creationId xmlns="" xmlns:a16="http://schemas.microsoft.com/office/drawing/2014/main" id="{54318653-1A38-442C-BA0F-F2C51149BCFF}"/>
                </a:ext>
              </a:extLst>
            </p:cNvPr>
            <p:cNvSpPr/>
            <p:nvPr/>
          </p:nvSpPr>
          <p:spPr>
            <a:xfrm>
              <a:off x="9055676" y="0"/>
              <a:ext cx="166255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>
              <a:extLst>
                <a:ext uri="{FF2B5EF4-FFF2-40B4-BE49-F238E27FC236}">
                  <a16:creationId xmlns="" xmlns:a16="http://schemas.microsoft.com/office/drawing/2014/main" id="{C25D63D1-E9CE-42BF-BD4D-374FD0293155}"/>
                </a:ext>
              </a:extLst>
            </p:cNvPr>
            <p:cNvSpPr/>
            <p:nvPr/>
          </p:nvSpPr>
          <p:spPr>
            <a:xfrm>
              <a:off x="9221932" y="0"/>
              <a:ext cx="114301" cy="6858000"/>
            </a:xfrm>
            <a:prstGeom prst="rect">
              <a:avLst/>
            </a:prstGeom>
            <a:solidFill>
              <a:srgbClr val="FFD3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>
              <a:extLst>
                <a:ext uri="{FF2B5EF4-FFF2-40B4-BE49-F238E27FC236}">
                  <a16:creationId xmlns="" xmlns:a16="http://schemas.microsoft.com/office/drawing/2014/main" id="{BA4EE865-9F0D-4531-A737-E13A557C0277}"/>
                </a:ext>
              </a:extLst>
            </p:cNvPr>
            <p:cNvSpPr/>
            <p:nvPr/>
          </p:nvSpPr>
          <p:spPr>
            <a:xfrm>
              <a:off x="9336233" y="0"/>
              <a:ext cx="150667" cy="68580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>
              <a:extLst>
                <a:ext uri="{FF2B5EF4-FFF2-40B4-BE49-F238E27FC236}">
                  <a16:creationId xmlns="" xmlns:a16="http://schemas.microsoft.com/office/drawing/2014/main" id="{6A1183CB-C5B0-498A-A49C-4180134C74B0}"/>
                </a:ext>
              </a:extLst>
            </p:cNvPr>
            <p:cNvSpPr/>
            <p:nvPr/>
          </p:nvSpPr>
          <p:spPr>
            <a:xfrm>
              <a:off x="9336233" y="0"/>
              <a:ext cx="5715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="" xmlns:a16="http://schemas.microsoft.com/office/drawing/2014/main" id="{CA5C00B0-B2B6-4792-8C67-F8C09471186E}"/>
              </a:ext>
            </a:extLst>
          </p:cNvPr>
          <p:cNvGrpSpPr/>
          <p:nvPr/>
        </p:nvGrpSpPr>
        <p:grpSpPr>
          <a:xfrm rot="5400000">
            <a:off x="8383393" y="3218530"/>
            <a:ext cx="6891246" cy="653685"/>
            <a:chOff x="4871257" y="83128"/>
            <a:chExt cx="7501721" cy="653685"/>
          </a:xfrm>
        </p:grpSpPr>
        <p:sp>
          <p:nvSpPr>
            <p:cNvPr id="29" name="Rectangle: Rounded Corners 28">
              <a:extLst>
                <a:ext uri="{FF2B5EF4-FFF2-40B4-BE49-F238E27FC236}">
                  <a16:creationId xmlns="" xmlns:a16="http://schemas.microsoft.com/office/drawing/2014/main" id="{8F343863-9DC9-48EE-8845-A5B504C915D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30" name="TextBox 29">
              <a:extLst>
                <a:ext uri="{FF2B5EF4-FFF2-40B4-BE49-F238E27FC236}">
                  <a16:creationId xmlns="" xmlns:a16="http://schemas.microsoft.com/office/drawing/2014/main" id="{CEF5EE85-C87E-4391-B9D7-C957829925F2}"/>
                </a:ext>
              </a:extLst>
            </p:cNvPr>
            <p:cNvSpPr txBox="1"/>
            <p:nvPr/>
          </p:nvSpPr>
          <p:spPr>
            <a:xfrm>
              <a:off x="5268730" y="213658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HOẠT ĐỘNG HÌNH THÀNH KIẾN THỨC</a:t>
              </a:r>
              <a:endParaRPr lang="en-US" sz="2400">
                <a:solidFill>
                  <a:srgbClr val="FFFF00"/>
                </a:solidFill>
              </a:endParaRPr>
            </a:p>
          </p:txBody>
        </p:sp>
      </p:grpSp>
      <p:sp>
        <p:nvSpPr>
          <p:cNvPr id="34" name="TextBox 33">
            <a:extLst>
              <a:ext uri="{FF2B5EF4-FFF2-40B4-BE49-F238E27FC236}">
                <a16:creationId xmlns="" xmlns:a16="http://schemas.microsoft.com/office/drawing/2014/main" id="{A3A062DA-93BF-4842-B601-4404401BCCE3}"/>
              </a:ext>
            </a:extLst>
          </p:cNvPr>
          <p:cNvSpPr txBox="1"/>
          <p:nvPr/>
        </p:nvSpPr>
        <p:spPr>
          <a:xfrm>
            <a:off x="2313294" y="211166"/>
            <a:ext cx="8365167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vi-VN" sz="3200" b="1">
                <a:solidFill>
                  <a:srgbClr val="0070C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Ví dụ </a:t>
            </a:r>
            <a:r>
              <a:rPr lang="en-US" sz="3200" b="1">
                <a:solidFill>
                  <a:srgbClr val="0070C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vi-VN" sz="3200" b="1">
                <a:solidFill>
                  <a:srgbClr val="0070C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(SGK trang 8</a:t>
            </a:r>
            <a:r>
              <a:rPr lang="en-US" sz="3200" b="1">
                <a:solidFill>
                  <a:srgbClr val="0070C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vi-VN" sz="3200" b="1">
                <a:solidFill>
                  <a:srgbClr val="0070C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3200">
              <a:solidFill>
                <a:srgbClr val="0070C0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20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Cho </a:t>
            </a:r>
            <a:r>
              <a:rPr lang="en-US" sz="3200" i="1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Hình 28</a:t>
            </a:r>
            <a:r>
              <a:rPr lang="en-US" sz="320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Hãy vẽ đường thẳng đi qua điểm M và cắt đường thẳng a ?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="" xmlns:a16="http://schemas.microsoft.com/office/drawing/2014/main" id="{97150569-9F6D-4EAF-BB12-0CF9AB673C8C}"/>
              </a:ext>
            </a:extLst>
          </p:cNvPr>
          <p:cNvCxnSpPr>
            <a:cxnSpLocks/>
          </p:cNvCxnSpPr>
          <p:nvPr/>
        </p:nvCxnSpPr>
        <p:spPr>
          <a:xfrm>
            <a:off x="2567850" y="4230269"/>
            <a:ext cx="7447722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753C7FCC-1F5F-4A3E-A13D-05F88723E30B}"/>
              </a:ext>
            </a:extLst>
          </p:cNvPr>
          <p:cNvSpPr txBox="1"/>
          <p:nvPr/>
        </p:nvSpPr>
        <p:spPr>
          <a:xfrm>
            <a:off x="2366396" y="4230269"/>
            <a:ext cx="4090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14" name="Oval 13">
            <a:extLst>
              <a:ext uri="{FF2B5EF4-FFF2-40B4-BE49-F238E27FC236}">
                <a16:creationId xmlns="" xmlns:a16="http://schemas.microsoft.com/office/drawing/2014/main" id="{C0CA599E-2B62-4714-A893-AA24B192C389}"/>
              </a:ext>
            </a:extLst>
          </p:cNvPr>
          <p:cNvSpPr/>
          <p:nvPr/>
        </p:nvSpPr>
        <p:spPr>
          <a:xfrm>
            <a:off x="7397086" y="2444664"/>
            <a:ext cx="122830" cy="1049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="" xmlns:a16="http://schemas.microsoft.com/office/drawing/2014/main" id="{FF0E25AA-0CFA-490A-9042-C3ABB1B1A42C}"/>
              </a:ext>
            </a:extLst>
          </p:cNvPr>
          <p:cNvSpPr txBox="1"/>
          <p:nvPr/>
        </p:nvSpPr>
        <p:spPr>
          <a:xfrm>
            <a:off x="7192560" y="1944904"/>
            <a:ext cx="4090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="" xmlns:a16="http://schemas.microsoft.com/office/drawing/2014/main" id="{F94E07BC-79B9-4468-BD49-DF1E367F923C}"/>
              </a:ext>
            </a:extLst>
          </p:cNvPr>
          <p:cNvSpPr txBox="1"/>
          <p:nvPr/>
        </p:nvSpPr>
        <p:spPr>
          <a:xfrm>
            <a:off x="5685076" y="5066101"/>
            <a:ext cx="162160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i="1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Hình 28</a:t>
            </a:r>
            <a:endParaRPr lang="en-US" sz="2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749618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Oval 25">
            <a:extLst>
              <a:ext uri="{FF2B5EF4-FFF2-40B4-BE49-F238E27FC236}">
                <a16:creationId xmlns="" xmlns:a16="http://schemas.microsoft.com/office/drawing/2014/main" id="{F77B48CB-2681-411A-89C0-023B016459A6}"/>
              </a:ext>
            </a:extLst>
          </p:cNvPr>
          <p:cNvSpPr/>
          <p:nvPr/>
        </p:nvSpPr>
        <p:spPr>
          <a:xfrm>
            <a:off x="4465093" y="5145972"/>
            <a:ext cx="122830" cy="1049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!!3">
            <a:extLst>
              <a:ext uri="{FF2B5EF4-FFF2-40B4-BE49-F238E27FC236}">
                <a16:creationId xmlns="" xmlns:a16="http://schemas.microsoft.com/office/drawing/2014/main" id="{83F1A94D-48D5-4D73-BDAA-9118478F5E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065" y="11583"/>
            <a:ext cx="1809005" cy="1628104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="" xmlns:a16="http://schemas.microsoft.com/office/drawing/2014/main" id="{D4EF09CF-3362-453A-9463-F6669A9D3E01}"/>
              </a:ext>
            </a:extLst>
          </p:cNvPr>
          <p:cNvGrpSpPr/>
          <p:nvPr/>
        </p:nvGrpSpPr>
        <p:grpSpPr>
          <a:xfrm rot="8757556">
            <a:off x="-1110190" y="4286810"/>
            <a:ext cx="3136324" cy="6858000"/>
            <a:chOff x="9055676" y="0"/>
            <a:chExt cx="3136324" cy="6858000"/>
          </a:xfrm>
        </p:grpSpPr>
        <p:sp>
          <p:nvSpPr>
            <p:cNvPr id="4" name="Rectangle 3">
              <a:extLst>
                <a:ext uri="{FF2B5EF4-FFF2-40B4-BE49-F238E27FC236}">
                  <a16:creationId xmlns="" xmlns:a16="http://schemas.microsoft.com/office/drawing/2014/main" id="{403AE892-EBD6-40F1-851B-FEADBD59429F}"/>
                </a:ext>
              </a:extLst>
            </p:cNvPr>
            <p:cNvSpPr/>
            <p:nvPr/>
          </p:nvSpPr>
          <p:spPr>
            <a:xfrm>
              <a:off x="9221932" y="0"/>
              <a:ext cx="2970068" cy="68580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Rectangle 4">
              <a:extLst>
                <a:ext uri="{FF2B5EF4-FFF2-40B4-BE49-F238E27FC236}">
                  <a16:creationId xmlns="" xmlns:a16="http://schemas.microsoft.com/office/drawing/2014/main" id="{54318653-1A38-442C-BA0F-F2C51149BCFF}"/>
                </a:ext>
              </a:extLst>
            </p:cNvPr>
            <p:cNvSpPr/>
            <p:nvPr/>
          </p:nvSpPr>
          <p:spPr>
            <a:xfrm>
              <a:off x="9055676" y="0"/>
              <a:ext cx="166255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>
              <a:extLst>
                <a:ext uri="{FF2B5EF4-FFF2-40B4-BE49-F238E27FC236}">
                  <a16:creationId xmlns="" xmlns:a16="http://schemas.microsoft.com/office/drawing/2014/main" id="{C25D63D1-E9CE-42BF-BD4D-374FD0293155}"/>
                </a:ext>
              </a:extLst>
            </p:cNvPr>
            <p:cNvSpPr/>
            <p:nvPr/>
          </p:nvSpPr>
          <p:spPr>
            <a:xfrm>
              <a:off x="9221932" y="0"/>
              <a:ext cx="114301" cy="6858000"/>
            </a:xfrm>
            <a:prstGeom prst="rect">
              <a:avLst/>
            </a:prstGeom>
            <a:solidFill>
              <a:srgbClr val="FFD3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>
              <a:extLst>
                <a:ext uri="{FF2B5EF4-FFF2-40B4-BE49-F238E27FC236}">
                  <a16:creationId xmlns="" xmlns:a16="http://schemas.microsoft.com/office/drawing/2014/main" id="{BA4EE865-9F0D-4531-A737-E13A557C0277}"/>
                </a:ext>
              </a:extLst>
            </p:cNvPr>
            <p:cNvSpPr/>
            <p:nvPr/>
          </p:nvSpPr>
          <p:spPr>
            <a:xfrm>
              <a:off x="9336233" y="0"/>
              <a:ext cx="150667" cy="68580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>
              <a:extLst>
                <a:ext uri="{FF2B5EF4-FFF2-40B4-BE49-F238E27FC236}">
                  <a16:creationId xmlns="" xmlns:a16="http://schemas.microsoft.com/office/drawing/2014/main" id="{6A1183CB-C5B0-498A-A49C-4180134C74B0}"/>
                </a:ext>
              </a:extLst>
            </p:cNvPr>
            <p:cNvSpPr/>
            <p:nvPr/>
          </p:nvSpPr>
          <p:spPr>
            <a:xfrm>
              <a:off x="9336233" y="0"/>
              <a:ext cx="5715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="" xmlns:a16="http://schemas.microsoft.com/office/drawing/2014/main" id="{CA5C00B0-B2B6-4792-8C67-F8C09471186E}"/>
              </a:ext>
            </a:extLst>
          </p:cNvPr>
          <p:cNvGrpSpPr/>
          <p:nvPr/>
        </p:nvGrpSpPr>
        <p:grpSpPr>
          <a:xfrm rot="5400000">
            <a:off x="8383393" y="3218530"/>
            <a:ext cx="6891246" cy="653685"/>
            <a:chOff x="4871257" y="83128"/>
            <a:chExt cx="7501721" cy="653685"/>
          </a:xfrm>
        </p:grpSpPr>
        <p:sp>
          <p:nvSpPr>
            <p:cNvPr id="29" name="Rectangle: Rounded Corners 28">
              <a:extLst>
                <a:ext uri="{FF2B5EF4-FFF2-40B4-BE49-F238E27FC236}">
                  <a16:creationId xmlns="" xmlns:a16="http://schemas.microsoft.com/office/drawing/2014/main" id="{8F343863-9DC9-48EE-8845-A5B504C915D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30" name="TextBox 29">
              <a:extLst>
                <a:ext uri="{FF2B5EF4-FFF2-40B4-BE49-F238E27FC236}">
                  <a16:creationId xmlns="" xmlns:a16="http://schemas.microsoft.com/office/drawing/2014/main" id="{CEF5EE85-C87E-4391-B9D7-C957829925F2}"/>
                </a:ext>
              </a:extLst>
            </p:cNvPr>
            <p:cNvSpPr txBox="1"/>
            <p:nvPr/>
          </p:nvSpPr>
          <p:spPr>
            <a:xfrm>
              <a:off x="5268730" y="213658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HOẠT ĐỘNG HÌNH THÀNH KIẾN THỨC</a:t>
              </a:r>
              <a:endParaRPr lang="en-US" sz="2400">
                <a:solidFill>
                  <a:srgbClr val="FFFF00"/>
                </a:solidFill>
              </a:endParaRPr>
            </a:p>
          </p:txBody>
        </p:sp>
      </p:grpSp>
      <p:sp>
        <p:nvSpPr>
          <p:cNvPr id="34" name="TextBox 33">
            <a:extLst>
              <a:ext uri="{FF2B5EF4-FFF2-40B4-BE49-F238E27FC236}">
                <a16:creationId xmlns="" xmlns:a16="http://schemas.microsoft.com/office/drawing/2014/main" id="{A3A062DA-93BF-4842-B601-4404401BCCE3}"/>
              </a:ext>
            </a:extLst>
          </p:cNvPr>
          <p:cNvSpPr txBox="1"/>
          <p:nvPr/>
        </p:nvSpPr>
        <p:spPr>
          <a:xfrm>
            <a:off x="2224600" y="62632"/>
            <a:ext cx="8365167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vi-VN" sz="3200" b="1">
                <a:solidFill>
                  <a:srgbClr val="0070C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Ví dụ </a:t>
            </a:r>
            <a:r>
              <a:rPr lang="en-US" sz="3200" b="1">
                <a:solidFill>
                  <a:srgbClr val="0070C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vi-VN" sz="3200" b="1">
                <a:solidFill>
                  <a:srgbClr val="0070C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(SGK trang 8</a:t>
            </a:r>
            <a:r>
              <a:rPr lang="en-US" sz="3200" b="1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</a:t>
            </a:r>
            <a:r>
              <a:rPr lang="vi-VN" sz="3200" b="1">
                <a:solidFill>
                  <a:srgbClr val="0070C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3200">
              <a:solidFill>
                <a:srgbClr val="0070C0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20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Cho Hình 28. Hãy vẽ đường thẳng đi qua điểm M và cắt đường thẳng a ?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="" xmlns:a16="http://schemas.microsoft.com/office/drawing/2014/main" id="{97150569-9F6D-4EAF-BB12-0CF9AB673C8C}"/>
              </a:ext>
            </a:extLst>
          </p:cNvPr>
          <p:cNvCxnSpPr>
            <a:cxnSpLocks/>
          </p:cNvCxnSpPr>
          <p:nvPr/>
        </p:nvCxnSpPr>
        <p:spPr>
          <a:xfrm>
            <a:off x="2372139" y="5203165"/>
            <a:ext cx="7447722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753C7FCC-1F5F-4A3E-A13D-05F88723E30B}"/>
              </a:ext>
            </a:extLst>
          </p:cNvPr>
          <p:cNvSpPr txBox="1"/>
          <p:nvPr/>
        </p:nvSpPr>
        <p:spPr>
          <a:xfrm>
            <a:off x="2366396" y="5171174"/>
            <a:ext cx="4090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14" name="Oval 13">
            <a:extLst>
              <a:ext uri="{FF2B5EF4-FFF2-40B4-BE49-F238E27FC236}">
                <a16:creationId xmlns="" xmlns:a16="http://schemas.microsoft.com/office/drawing/2014/main" id="{C0CA599E-2B62-4714-A893-AA24B192C389}"/>
              </a:ext>
            </a:extLst>
          </p:cNvPr>
          <p:cNvSpPr/>
          <p:nvPr/>
        </p:nvSpPr>
        <p:spPr>
          <a:xfrm>
            <a:off x="7397086" y="3385569"/>
            <a:ext cx="122830" cy="1049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="" xmlns:a16="http://schemas.microsoft.com/office/drawing/2014/main" id="{FF0E25AA-0CFA-490A-9042-C3ABB1B1A42C}"/>
              </a:ext>
            </a:extLst>
          </p:cNvPr>
          <p:cNvSpPr txBox="1"/>
          <p:nvPr/>
        </p:nvSpPr>
        <p:spPr>
          <a:xfrm>
            <a:off x="7192560" y="2885809"/>
            <a:ext cx="4090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</a:p>
        </p:txBody>
      </p:sp>
      <p:pic>
        <p:nvPicPr>
          <p:cNvPr id="21" name="Picture 2">
            <a:extLst>
              <a:ext uri="{FF2B5EF4-FFF2-40B4-BE49-F238E27FC236}">
                <a16:creationId xmlns="" xmlns:a16="http://schemas.microsoft.com/office/drawing/2014/main" id="{B5C3274B-DD7D-4DCD-9CD8-472CDB14E8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9752646">
            <a:off x="2610970" y="4139823"/>
            <a:ext cx="771525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2" name="Picture 18">
            <a:extLst>
              <a:ext uri="{FF2B5EF4-FFF2-40B4-BE49-F238E27FC236}">
                <a16:creationId xmlns="" xmlns:a16="http://schemas.microsoft.com/office/drawing/2014/main" id="{73CDDDA7-4A73-4BAF-BBAD-AAE64DFA48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365326">
            <a:off x="5357861" y="1495849"/>
            <a:ext cx="1800225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6" name="Straight Connector 15">
            <a:extLst>
              <a:ext uri="{FF2B5EF4-FFF2-40B4-BE49-F238E27FC236}">
                <a16:creationId xmlns="" xmlns:a16="http://schemas.microsoft.com/office/drawing/2014/main" id="{2B6EAD0B-F24C-415D-9EE5-67B36D952DF3}"/>
              </a:ext>
            </a:extLst>
          </p:cNvPr>
          <p:cNvCxnSpPr/>
          <p:nvPr/>
        </p:nvCxnSpPr>
        <p:spPr>
          <a:xfrm flipV="1">
            <a:off x="3291583" y="2526680"/>
            <a:ext cx="5704765" cy="3425588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="" xmlns:a16="http://schemas.microsoft.com/office/drawing/2014/main" id="{8F326182-9E86-49C6-83CE-B92580E85757}"/>
              </a:ext>
            </a:extLst>
          </p:cNvPr>
          <p:cNvSpPr txBox="1"/>
          <p:nvPr/>
        </p:nvSpPr>
        <p:spPr>
          <a:xfrm>
            <a:off x="8683651" y="2095307"/>
            <a:ext cx="4090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="" xmlns:a16="http://schemas.microsoft.com/office/drawing/2014/main" id="{8719B555-FF7C-44DA-B971-4EE1DDBDB3C6}"/>
              </a:ext>
            </a:extLst>
          </p:cNvPr>
          <p:cNvSpPr txBox="1"/>
          <p:nvPr/>
        </p:nvSpPr>
        <p:spPr>
          <a:xfrm>
            <a:off x="4004828" y="4688197"/>
            <a:ext cx="4090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1262959295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4336 0.37269 L 0.22461 -0.12685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398" y="-249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37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" decel="100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37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decel="100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0"/>
                            </p:stCondLst>
                            <p:childTnLst>
                              <p:par>
                                <p:cTn id="3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5" grpId="0"/>
      <p:bldP spid="2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: Rounded Corners 8">
            <a:extLst>
              <a:ext uri="{FF2B5EF4-FFF2-40B4-BE49-F238E27FC236}">
                <a16:creationId xmlns="" xmlns:a16="http://schemas.microsoft.com/office/drawing/2014/main" id="{88C7E644-887B-4A78-A6D9-B9CFB8D9A232}"/>
              </a:ext>
            </a:extLst>
          </p:cNvPr>
          <p:cNvSpPr/>
          <p:nvPr/>
        </p:nvSpPr>
        <p:spPr>
          <a:xfrm>
            <a:off x="5907128" y="634689"/>
            <a:ext cx="5554841" cy="2365057"/>
          </a:xfrm>
          <a:prstGeom prst="round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="" xmlns:a16="http://schemas.microsoft.com/office/drawing/2014/main" id="{8F543549-EF64-414B-98CB-B94C4EAD44CE}"/>
              </a:ext>
            </a:extLst>
          </p:cNvPr>
          <p:cNvSpPr/>
          <p:nvPr/>
        </p:nvSpPr>
        <p:spPr>
          <a:xfrm>
            <a:off x="255412" y="601050"/>
            <a:ext cx="5570124" cy="239869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1" name="Group 30">
            <a:extLst>
              <a:ext uri="{FF2B5EF4-FFF2-40B4-BE49-F238E27FC236}">
                <a16:creationId xmlns="" xmlns:a16="http://schemas.microsoft.com/office/drawing/2014/main" id="{CA5C00B0-B2B6-4792-8C67-F8C09471186E}"/>
              </a:ext>
            </a:extLst>
          </p:cNvPr>
          <p:cNvGrpSpPr/>
          <p:nvPr/>
        </p:nvGrpSpPr>
        <p:grpSpPr>
          <a:xfrm rot="5400000">
            <a:off x="8383393" y="3218530"/>
            <a:ext cx="6891246" cy="653685"/>
            <a:chOff x="4871257" y="83128"/>
            <a:chExt cx="7501721" cy="653685"/>
          </a:xfrm>
        </p:grpSpPr>
        <p:sp>
          <p:nvSpPr>
            <p:cNvPr id="29" name="Rectangle: Rounded Corners 28">
              <a:extLst>
                <a:ext uri="{FF2B5EF4-FFF2-40B4-BE49-F238E27FC236}">
                  <a16:creationId xmlns="" xmlns:a16="http://schemas.microsoft.com/office/drawing/2014/main" id="{8F343863-9DC9-48EE-8845-A5B504C915D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0" name="TextBox 29">
              <a:extLst>
                <a:ext uri="{FF2B5EF4-FFF2-40B4-BE49-F238E27FC236}">
                  <a16:creationId xmlns="" xmlns:a16="http://schemas.microsoft.com/office/drawing/2014/main" id="{CEF5EE85-C87E-4391-B9D7-C957829925F2}"/>
                </a:ext>
              </a:extLst>
            </p:cNvPr>
            <p:cNvSpPr txBox="1"/>
            <p:nvPr/>
          </p:nvSpPr>
          <p:spPr>
            <a:xfrm>
              <a:off x="5268730" y="213658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HOẠT ĐỘNG HÌNH THÀNH KIẾN THỨC</a:t>
              </a:r>
              <a:endParaRPr lang="en-US" sz="240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34" name="TextBox 33">
            <a:extLst>
              <a:ext uri="{FF2B5EF4-FFF2-40B4-BE49-F238E27FC236}">
                <a16:creationId xmlns="" xmlns:a16="http://schemas.microsoft.com/office/drawing/2014/main" id="{A3A062DA-93BF-4842-B601-4404401BCCE3}"/>
              </a:ext>
            </a:extLst>
          </p:cNvPr>
          <p:cNvSpPr txBox="1"/>
          <p:nvPr/>
        </p:nvSpPr>
        <p:spPr>
          <a:xfrm>
            <a:off x="255412" y="111469"/>
            <a:ext cx="510231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Bài tập </a:t>
            </a:r>
            <a:r>
              <a:rPr lang="vi-VN" sz="2800" b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(SGK trang 8</a:t>
            </a:r>
            <a:r>
              <a:rPr lang="en-US" sz="2800" b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</a:t>
            </a:r>
            <a:r>
              <a:rPr lang="vi-VN" sz="2800" b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</a:t>
            </a:r>
            <a:endParaRPr lang="en-US" sz="2800" b="1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="" xmlns:a16="http://schemas.microsoft.com/office/drawing/2014/main" id="{E7D693EE-1A73-4ABF-B22B-05CF52DCFA53}"/>
              </a:ext>
            </a:extLst>
          </p:cNvPr>
          <p:cNvSpPr txBox="1"/>
          <p:nvPr/>
        </p:nvSpPr>
        <p:spPr>
          <a:xfrm>
            <a:off x="381972" y="677013"/>
            <a:ext cx="5443563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>
              <a:buAutoNum type="arabicPeriod"/>
            </a:pPr>
            <a:r>
              <a:rPr lang="en-US" sz="280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Cho </a:t>
            </a:r>
            <a:r>
              <a:rPr lang="en-US" sz="2800" i="1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Hình 29</a:t>
            </a:r>
            <a:r>
              <a:rPr lang="en-US" sz="280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marL="514350" indent="-514350">
              <a:buAutoNum type="alphaLcParenR"/>
            </a:pPr>
            <a:r>
              <a:rPr lang="en-US" sz="280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Vẽ đường thẳng d đi qua 2 điểm A và B </a:t>
            </a:r>
          </a:p>
          <a:p>
            <a:pPr marL="514350" indent="-514350">
              <a:buAutoNum type="alphaLcParenR"/>
            </a:pPr>
            <a:r>
              <a:rPr lang="en-US" sz="280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Đường thẳng d có cắt đường thẳng c hay không ?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="" xmlns:a16="http://schemas.microsoft.com/office/drawing/2014/main" id="{6D3C68FD-89F5-40C1-94C7-67CE9D3CA488}"/>
              </a:ext>
            </a:extLst>
          </p:cNvPr>
          <p:cNvSpPr txBox="1"/>
          <p:nvPr/>
        </p:nvSpPr>
        <p:spPr>
          <a:xfrm>
            <a:off x="5947528" y="693832"/>
            <a:ext cx="5681932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2. </a:t>
            </a:r>
          </a:p>
          <a:p>
            <a:r>
              <a:rPr lang="en-US" sz="280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Cho 3 điểm M, N, P như </a:t>
            </a:r>
            <a:r>
              <a:rPr lang="en-US" sz="2800" i="1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Hình 30</a:t>
            </a:r>
            <a:r>
              <a:rPr lang="en-US" sz="280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marL="514350" indent="-514350">
              <a:buAutoNum type="alphaLcParenR"/>
            </a:pPr>
            <a:r>
              <a:rPr lang="en-US" sz="280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Vẽ đường thẳng NP. </a:t>
            </a:r>
          </a:p>
          <a:p>
            <a:pPr marL="514350" indent="-514350">
              <a:buAutoNum type="alphaLcParenR"/>
            </a:pPr>
            <a:r>
              <a:rPr lang="en-US" sz="280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Vẽ 2 đường thẳng đi qua M và cắt đường thẳng NP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="" xmlns:a16="http://schemas.microsoft.com/office/drawing/2014/main" id="{C5EEE2AB-011D-41D4-B38F-0B8C7786A2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4298" y="2966106"/>
            <a:ext cx="5236755" cy="2835058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="" xmlns:a16="http://schemas.microsoft.com/office/drawing/2014/main" id="{18F53235-0631-4AEA-8784-20D8DA7B76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30779" y="2999744"/>
            <a:ext cx="3513124" cy="3149564"/>
          </a:xfrm>
          <a:prstGeom prst="rect">
            <a:avLst/>
          </a:prstGeom>
        </p:spPr>
      </p:pic>
      <p:cxnSp>
        <p:nvCxnSpPr>
          <p:cNvPr id="36" name="Straight Connector 35">
            <a:extLst>
              <a:ext uri="{FF2B5EF4-FFF2-40B4-BE49-F238E27FC236}">
                <a16:creationId xmlns="" xmlns:a16="http://schemas.microsoft.com/office/drawing/2014/main" id="{B4CEE150-8961-4AE0-83D9-3EE42F051F2D}"/>
              </a:ext>
            </a:extLst>
          </p:cNvPr>
          <p:cNvCxnSpPr>
            <a:cxnSpLocks/>
          </p:cNvCxnSpPr>
          <p:nvPr/>
        </p:nvCxnSpPr>
        <p:spPr>
          <a:xfrm>
            <a:off x="5861583" y="49953"/>
            <a:ext cx="40204" cy="6274209"/>
          </a:xfrm>
          <a:prstGeom prst="line">
            <a:avLst/>
          </a:prstGeom>
          <a:ln w="317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!!3">
            <a:extLst>
              <a:ext uri="{FF2B5EF4-FFF2-40B4-BE49-F238E27FC236}">
                <a16:creationId xmlns="" xmlns:a16="http://schemas.microsoft.com/office/drawing/2014/main" id="{19B993B8-81F3-4711-ADB2-1B7AA37A8FF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>
            <a:off x="95608" y="5556738"/>
            <a:ext cx="1194279" cy="1065074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="" xmlns:a16="http://schemas.microsoft.com/office/drawing/2014/main" id="{AD405CB3-63B1-440B-95BB-1A8CA69466AC}"/>
              </a:ext>
            </a:extLst>
          </p:cNvPr>
          <p:cNvSpPr txBox="1"/>
          <p:nvPr/>
        </p:nvSpPr>
        <p:spPr>
          <a:xfrm>
            <a:off x="-763861" y="6558624"/>
            <a:ext cx="343963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b="1" i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Hoạt động nhóm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="" xmlns:a16="http://schemas.microsoft.com/office/drawing/2014/main" id="{2FCFFF65-AFFD-4B88-9C7F-C40319362895}"/>
              </a:ext>
            </a:extLst>
          </p:cNvPr>
          <p:cNvSpPr txBox="1"/>
          <p:nvPr/>
        </p:nvSpPr>
        <p:spPr>
          <a:xfrm>
            <a:off x="2180133" y="6232597"/>
            <a:ext cx="6972703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i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Chia lớp thành 2 phần, nửa lớp làm câu 1, nửa lớp làm câu 2</a:t>
            </a:r>
          </a:p>
          <a:p>
            <a:r>
              <a:rPr lang="en-US" b="1" i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 nhóm thi đua lên bảng trình bày, nhận xét chéo.</a:t>
            </a:r>
          </a:p>
          <a:p>
            <a:endParaRPr lang="en-US" i="1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8462449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3" grpId="0" animBg="1"/>
      <p:bldP spid="23" grpId="0"/>
      <p:bldP spid="2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33787325_Lab safety_AAS_v3" id="{898BC5E2-691B-4B41-A97D-F35AD4FFF20D}" vid="{295F60D3-032D-43CA-A300-E4752067AD5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291512c1ee715ab617f4c07df79fc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256c27c40ca5c40ce1cf6c44f0205df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0096A91-93C8-4C7A-BF68-944591874A6D}">
  <ds:schemaRefs>
    <ds:schemaRef ds:uri="16c05727-aa75-4e4a-9b5f-8a80a1165891"/>
    <ds:schemaRef ds:uri="http://schemas.microsoft.com/office/infopath/2007/PartnerControls"/>
    <ds:schemaRef ds:uri="http://www.w3.org/XML/1998/namespace"/>
    <ds:schemaRef ds:uri="http://schemas.microsoft.com/office/2006/documentManagement/types"/>
    <ds:schemaRef ds:uri="71af3243-3dd4-4a8d-8c0d-dd76da1f02a5"/>
    <ds:schemaRef ds:uri="http://purl.org/dc/dcmitype/"/>
    <ds:schemaRef ds:uri="http://schemas.microsoft.com/office/2006/metadata/properties"/>
    <ds:schemaRef ds:uri="http://purl.org/dc/elements/1.1/"/>
    <ds:schemaRef ds:uri="http://schemas.openxmlformats.org/package/2006/metadata/core-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19E59094-1E6F-42D5-A62B-D0344AFFFAC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04BA817-A03C-4EA3-86C4-6E42BD37F52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Lab safety</Template>
  <TotalTime>1302</TotalTime>
  <Words>723</Words>
  <Application>Microsoft Office PowerPoint</Application>
  <PresentationFormat>Widescreen</PresentationFormat>
  <Paragraphs>110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Tahoma</vt:lpstr>
      <vt:lpstr>Times New Roman</vt:lpstr>
      <vt:lpstr>Office Theme</vt:lpstr>
      <vt:lpstr>PowerPoint Presentation</vt:lpstr>
      <vt:lpstr>PowerPoint Presentation</vt:lpstr>
      <vt:lpstr>PowerPoint Presentation</vt:lpstr>
      <vt:lpstr> §2. Hai đường thẳng cắt nhau.  Hai đường thẳng song song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 Safety</dc:title>
  <dc:creator>Lê Hải</dc:creator>
  <cp:lastModifiedBy>ADMIN</cp:lastModifiedBy>
  <cp:revision>144</cp:revision>
  <dcterms:created xsi:type="dcterms:W3CDTF">2021-06-07T13:44:30Z</dcterms:created>
  <dcterms:modified xsi:type="dcterms:W3CDTF">2025-02-19T23:03:27Z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