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7" r:id="rId2"/>
    <p:sldId id="256" r:id="rId3"/>
    <p:sldId id="260" r:id="rId4"/>
    <p:sldId id="268" r:id="rId5"/>
    <p:sldId id="272" r:id="rId6"/>
    <p:sldId id="271" r:id="rId7"/>
    <p:sldId id="273" r:id="rId8"/>
    <p:sldId id="274" r:id="rId9"/>
    <p:sldId id="275" r:id="rId10"/>
    <p:sldId id="276" r:id="rId11"/>
    <p:sldId id="277" r:id="rId12"/>
    <p:sldId id="264" r:id="rId13"/>
    <p:sldId id="278" r:id="rId14"/>
    <p:sldId id="279" r:id="rId15"/>
  </p:sldIdLst>
  <p:sldSz cx="18288000" cy="10287000"/>
  <p:notesSz cx="6858000" cy="9144000"/>
  <p:embeddedFontLst>
    <p:embeddedFont>
      <p:font typeface="#9Slide05 Agile Script Calligra" panose="020B0604020202020204" charset="0"/>
      <p:regular r:id="rId17"/>
    </p:embeddedFont>
    <p:embeddedFont>
      <p:font typeface="#9Slide05 Dancing Script" panose="020B0604020202020204" charset="0"/>
      <p:bold r:id="rId18"/>
    </p:embeddedFont>
    <p:embeddedFont>
      <p:font typeface="#9Slide05 SVNEgregio Script" panose="020B0604020202020204" charset="0"/>
      <p:regular r:id="rId19"/>
    </p:embeddedFont>
    <p:embeddedFont>
      <p:font typeface="#9Slide05 SVNKitten" panose="020B0604020202020204" charset="0"/>
      <p:regular r:id="rId20"/>
    </p:embeddedFont>
    <p:embeddedFont>
      <p:font typeface="#9Slide06 Thillends Small"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29"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82875B-033D-49D3-8CFD-DC5ED60D0E01}"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B315ED-0460-4794-9150-28937D2D80EF}" type="slidenum">
              <a:rPr lang="en-US" smtClean="0"/>
              <a:t>‹#›</a:t>
            </a:fld>
            <a:endParaRPr lang="en-US"/>
          </a:p>
        </p:txBody>
      </p:sp>
    </p:spTree>
    <p:extLst>
      <p:ext uri="{BB962C8B-B14F-4D97-AF65-F5344CB8AC3E}">
        <p14:creationId xmlns:p14="http://schemas.microsoft.com/office/powerpoint/2010/main" val="238602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Đáp</a:t>
            </a:r>
            <a:r>
              <a:rPr lang="en-US" dirty="0"/>
              <a:t> </a:t>
            </a:r>
            <a:r>
              <a:rPr lang="en-US" dirty="0" err="1"/>
              <a:t>án</a:t>
            </a:r>
            <a:r>
              <a:rPr lang="en-US" dirty="0"/>
              <a:t>: Văn </a:t>
            </a:r>
            <a:r>
              <a:rPr lang="en-US" dirty="0" err="1"/>
              <a:t>học</a:t>
            </a:r>
            <a:r>
              <a:rPr lang="en-US" dirty="0"/>
              <a:t> </a:t>
            </a:r>
            <a:r>
              <a:rPr lang="en-US" dirty="0" err="1"/>
              <a:t>hoặc</a:t>
            </a:r>
            <a:r>
              <a:rPr lang="en-US" dirty="0"/>
              <a:t> </a:t>
            </a:r>
            <a:r>
              <a:rPr lang="en-US" dirty="0" err="1"/>
              <a:t>văn</a:t>
            </a:r>
            <a:r>
              <a:rPr lang="en-US" dirty="0"/>
              <a:t> </a:t>
            </a:r>
            <a:r>
              <a:rPr lang="en-US" dirty="0" err="1"/>
              <a:t>chương</a:t>
            </a:r>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1</a:t>
            </a:fld>
            <a:endParaRPr lang="en-US"/>
          </a:p>
        </p:txBody>
      </p:sp>
    </p:spTree>
    <p:extLst>
      <p:ext uri="{BB962C8B-B14F-4D97-AF65-F5344CB8AC3E}">
        <p14:creationId xmlns:p14="http://schemas.microsoft.com/office/powerpoint/2010/main" val="1356687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10</a:t>
            </a:fld>
            <a:endParaRPr lang="en-US"/>
          </a:p>
        </p:txBody>
      </p:sp>
    </p:spTree>
    <p:extLst>
      <p:ext uri="{BB962C8B-B14F-4D97-AF65-F5344CB8AC3E}">
        <p14:creationId xmlns:p14="http://schemas.microsoft.com/office/powerpoint/2010/main" val="1069902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11</a:t>
            </a:fld>
            <a:endParaRPr lang="en-US"/>
          </a:p>
        </p:txBody>
      </p:sp>
    </p:spTree>
    <p:extLst>
      <p:ext uri="{BB962C8B-B14F-4D97-AF65-F5344CB8AC3E}">
        <p14:creationId xmlns:p14="http://schemas.microsoft.com/office/powerpoint/2010/main" val="47621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12</a:t>
            </a:fld>
            <a:endParaRPr lang="en-US"/>
          </a:p>
        </p:txBody>
      </p:sp>
    </p:spTree>
    <p:extLst>
      <p:ext uri="{BB962C8B-B14F-4D97-AF65-F5344CB8AC3E}">
        <p14:creationId xmlns:p14="http://schemas.microsoft.com/office/powerpoint/2010/main" val="687192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13</a:t>
            </a:fld>
            <a:endParaRPr lang="en-US"/>
          </a:p>
        </p:txBody>
      </p:sp>
    </p:spTree>
    <p:extLst>
      <p:ext uri="{BB962C8B-B14F-4D97-AF65-F5344CB8AC3E}">
        <p14:creationId xmlns:p14="http://schemas.microsoft.com/office/powerpoint/2010/main" val="1575743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14</a:t>
            </a:fld>
            <a:endParaRPr lang="en-US"/>
          </a:p>
        </p:txBody>
      </p:sp>
    </p:spTree>
    <p:extLst>
      <p:ext uri="{BB962C8B-B14F-4D97-AF65-F5344CB8AC3E}">
        <p14:creationId xmlns:p14="http://schemas.microsoft.com/office/powerpoint/2010/main" val="3142411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Từ</a:t>
            </a:r>
            <a:r>
              <a:rPr lang="en-US" dirty="0"/>
              <a:t> </a:t>
            </a:r>
            <a:r>
              <a:rPr lang="en-US" dirty="0" err="1"/>
              <a:t>xưa</a:t>
            </a:r>
            <a:r>
              <a:rPr lang="en-US" baseline="0" dirty="0"/>
              <a:t> </a:t>
            </a:r>
            <a:r>
              <a:rPr lang="en-US" baseline="0" dirty="0" err="1"/>
              <a:t>đến</a:t>
            </a:r>
            <a:r>
              <a:rPr lang="en-US" baseline="0" dirty="0"/>
              <a:t> nay, </a:t>
            </a:r>
            <a:r>
              <a:rPr lang="en-US" baseline="0" dirty="0" err="1"/>
              <a:t>văn</a:t>
            </a:r>
            <a:r>
              <a:rPr lang="en-US" baseline="0" dirty="0"/>
              <a:t> </a:t>
            </a:r>
            <a:r>
              <a:rPr lang="en-US" baseline="0" dirty="0" err="1"/>
              <a:t>học</a:t>
            </a:r>
            <a:r>
              <a:rPr lang="en-US" baseline="0" dirty="0"/>
              <a:t> </a:t>
            </a:r>
            <a:r>
              <a:rPr lang="en-US" baseline="0" dirty="0" err="1"/>
              <a:t>luôn</a:t>
            </a:r>
            <a:r>
              <a:rPr lang="en-US" baseline="0" dirty="0"/>
              <a:t> song </a:t>
            </a:r>
            <a:r>
              <a:rPr lang="en-US" baseline="0" dirty="0" err="1"/>
              <a:t>hành</a:t>
            </a:r>
            <a:r>
              <a:rPr lang="en-US" baseline="0" dirty="0"/>
              <a:t>, </a:t>
            </a:r>
            <a:r>
              <a:rPr lang="en-US" baseline="0" dirty="0" err="1"/>
              <a:t>gắn</a:t>
            </a:r>
            <a:r>
              <a:rPr lang="en-US" baseline="0" dirty="0"/>
              <a:t> </a:t>
            </a:r>
            <a:r>
              <a:rPr lang="en-US" baseline="0" dirty="0" err="1"/>
              <a:t>bó</a:t>
            </a:r>
            <a:r>
              <a:rPr lang="en-US" baseline="0" dirty="0"/>
              <a:t> </a:t>
            </a:r>
            <a:r>
              <a:rPr lang="en-US" baseline="0" dirty="0" err="1"/>
              <a:t>mật</a:t>
            </a:r>
            <a:r>
              <a:rPr lang="en-US" baseline="0" dirty="0"/>
              <a:t> </a:t>
            </a:r>
            <a:r>
              <a:rPr lang="en-US" baseline="0" dirty="0" err="1"/>
              <a:t>thiết</a:t>
            </a:r>
            <a:r>
              <a:rPr lang="en-US" baseline="0" dirty="0"/>
              <a:t> </a:t>
            </a:r>
            <a:r>
              <a:rPr lang="en-US" baseline="0" dirty="0" err="1"/>
              <a:t>với</a:t>
            </a:r>
            <a:r>
              <a:rPr lang="en-US" baseline="0" dirty="0"/>
              <a:t> con </a:t>
            </a:r>
            <a:r>
              <a:rPr lang="en-US" baseline="0" dirty="0" err="1"/>
              <a:t>người</a:t>
            </a:r>
            <a:r>
              <a:rPr lang="en-US" baseline="0" dirty="0"/>
              <a:t> </a:t>
            </a:r>
            <a:r>
              <a:rPr lang="en-US" baseline="0" dirty="0" err="1"/>
              <a:t>và</a:t>
            </a:r>
            <a:r>
              <a:rPr lang="en-US" baseline="0" dirty="0"/>
              <a:t> </a:t>
            </a:r>
            <a:r>
              <a:rPr lang="en-US" baseline="0" dirty="0" err="1"/>
              <a:t>đời</a:t>
            </a:r>
            <a:r>
              <a:rPr lang="en-US" baseline="0" dirty="0"/>
              <a:t> </a:t>
            </a:r>
            <a:r>
              <a:rPr lang="en-US" baseline="0" dirty="0" err="1"/>
              <a:t>sống</a:t>
            </a:r>
            <a:r>
              <a:rPr lang="en-US" baseline="0" dirty="0"/>
              <a:t> </a:t>
            </a:r>
            <a:r>
              <a:rPr lang="en-US" baseline="0" dirty="0" err="1"/>
              <a:t>xã</a:t>
            </a:r>
            <a:r>
              <a:rPr lang="en-US" baseline="0" dirty="0"/>
              <a:t> </a:t>
            </a:r>
            <a:r>
              <a:rPr lang="en-US" baseline="0" dirty="0" err="1"/>
              <a:t>hội</a:t>
            </a:r>
            <a:r>
              <a:rPr lang="en-US" baseline="0" dirty="0"/>
              <a:t>. </a:t>
            </a:r>
            <a:r>
              <a:rPr lang="en-US" baseline="0" dirty="0" err="1"/>
              <a:t>Tuy</a:t>
            </a:r>
            <a:r>
              <a:rPr lang="en-US" baseline="0" dirty="0"/>
              <a:t> </a:t>
            </a:r>
            <a:r>
              <a:rPr lang="en-US" baseline="0" dirty="0" err="1"/>
              <a:t>nhiên</a:t>
            </a:r>
            <a:r>
              <a:rPr lang="en-US" baseline="0" dirty="0"/>
              <a:t>, ở </a:t>
            </a:r>
            <a:r>
              <a:rPr lang="en-US" baseline="0" dirty="0" err="1"/>
              <a:t>mỗi</a:t>
            </a:r>
            <a:r>
              <a:rPr lang="en-US" baseline="0" dirty="0"/>
              <a:t> </a:t>
            </a:r>
            <a:r>
              <a:rPr lang="en-US" baseline="0" dirty="0" err="1"/>
              <a:t>thời</a:t>
            </a:r>
            <a:r>
              <a:rPr lang="en-US" baseline="0" dirty="0"/>
              <a:t> </a:t>
            </a:r>
            <a:r>
              <a:rPr lang="en-US" baseline="0" dirty="0" err="1"/>
              <a:t>kì</a:t>
            </a:r>
            <a:r>
              <a:rPr lang="en-US" baseline="0" dirty="0"/>
              <a:t> </a:t>
            </a:r>
            <a:r>
              <a:rPr lang="en-US" baseline="0" dirty="0" err="1"/>
              <a:t>và</a:t>
            </a:r>
            <a:r>
              <a:rPr lang="en-US" baseline="0" dirty="0"/>
              <a:t> </a:t>
            </a:r>
            <a:r>
              <a:rPr lang="en-US" baseline="0" dirty="0" err="1"/>
              <a:t>mỗi</a:t>
            </a:r>
            <a:r>
              <a:rPr lang="en-US" baseline="0" dirty="0"/>
              <a:t> </a:t>
            </a:r>
            <a:r>
              <a:rPr lang="en-US" baseline="0" dirty="0" err="1"/>
              <a:t>người</a:t>
            </a:r>
            <a:r>
              <a:rPr lang="en-US" baseline="0" dirty="0"/>
              <a:t>, </a:t>
            </a:r>
            <a:r>
              <a:rPr lang="en-US" baseline="0" dirty="0" err="1"/>
              <a:t>cách</a:t>
            </a:r>
            <a:r>
              <a:rPr lang="en-US" baseline="0" dirty="0"/>
              <a:t> </a:t>
            </a:r>
            <a:r>
              <a:rPr lang="en-US" baseline="0" dirty="0" err="1"/>
              <a:t>nhìn</a:t>
            </a:r>
            <a:r>
              <a:rPr lang="en-US" baseline="0" dirty="0"/>
              <a:t> </a:t>
            </a:r>
            <a:r>
              <a:rPr lang="en-US" baseline="0" dirty="0" err="1"/>
              <a:t>nhận</a:t>
            </a:r>
            <a:r>
              <a:rPr lang="en-US" baseline="0" dirty="0"/>
              <a:t>, </a:t>
            </a:r>
            <a:r>
              <a:rPr lang="en-US" baseline="0" dirty="0" err="1"/>
              <a:t>suy</a:t>
            </a:r>
            <a:r>
              <a:rPr lang="en-US" baseline="0" dirty="0"/>
              <a:t> </a:t>
            </a:r>
            <a:r>
              <a:rPr lang="en-US" baseline="0" dirty="0" err="1"/>
              <a:t>nghĩ</a:t>
            </a:r>
            <a:r>
              <a:rPr lang="en-US" baseline="0" dirty="0"/>
              <a:t> </a:t>
            </a:r>
            <a:r>
              <a:rPr lang="en-US" baseline="0" dirty="0" err="1"/>
              <a:t>về</a:t>
            </a:r>
            <a:r>
              <a:rPr lang="en-US" baseline="0" dirty="0"/>
              <a:t> </a:t>
            </a:r>
            <a:r>
              <a:rPr lang="en-US" baseline="0" dirty="0" err="1"/>
              <a:t>vai</a:t>
            </a:r>
            <a:r>
              <a:rPr lang="en-US" baseline="0" dirty="0"/>
              <a:t> </a:t>
            </a:r>
            <a:r>
              <a:rPr lang="en-US" baseline="0" dirty="0" err="1"/>
              <a:t>trò</a:t>
            </a:r>
            <a:r>
              <a:rPr lang="en-US" baseline="0" dirty="0"/>
              <a:t> </a:t>
            </a:r>
            <a:r>
              <a:rPr lang="en-US" baseline="0" dirty="0" err="1"/>
              <a:t>của</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lại</a:t>
            </a:r>
            <a:r>
              <a:rPr lang="en-US" baseline="0" dirty="0"/>
              <a:t> </a:t>
            </a:r>
            <a:r>
              <a:rPr lang="en-US" baseline="0" dirty="0" err="1"/>
              <a:t>có</a:t>
            </a:r>
            <a:r>
              <a:rPr lang="en-US" baseline="0" dirty="0"/>
              <a:t> </a:t>
            </a:r>
            <a:r>
              <a:rPr lang="en-US" baseline="0" dirty="0" err="1"/>
              <a:t>những</a:t>
            </a:r>
            <a:r>
              <a:rPr lang="en-US" baseline="0" dirty="0"/>
              <a:t> </a:t>
            </a:r>
            <a:r>
              <a:rPr lang="en-US" baseline="0" dirty="0" err="1"/>
              <a:t>điểm</a:t>
            </a:r>
            <a:r>
              <a:rPr lang="en-US" baseline="0" dirty="0"/>
              <a:t> </a:t>
            </a:r>
            <a:r>
              <a:rPr lang="en-US" baseline="0" dirty="0" err="1"/>
              <a:t>khác</a:t>
            </a:r>
            <a:r>
              <a:rPr lang="en-US" baseline="0" dirty="0"/>
              <a:t> </a:t>
            </a:r>
            <a:r>
              <a:rPr lang="en-US" baseline="0" dirty="0" err="1"/>
              <a:t>biệt</a:t>
            </a:r>
            <a:r>
              <a:rPr lang="en-US" baseline="0" dirty="0"/>
              <a:t>. </a:t>
            </a:r>
            <a:r>
              <a:rPr lang="en-US" baseline="0" dirty="0" err="1"/>
              <a:t>Thế</a:t>
            </a:r>
            <a:r>
              <a:rPr lang="en-US" baseline="0" dirty="0"/>
              <a:t> </a:t>
            </a:r>
            <a:r>
              <a:rPr lang="en-US" baseline="0" dirty="0" err="1"/>
              <a:t>nhưng</a:t>
            </a:r>
            <a:r>
              <a:rPr lang="en-US" baseline="0" dirty="0"/>
              <a:t>, </a:t>
            </a:r>
            <a:r>
              <a:rPr lang="en-US" baseline="0" dirty="0" err="1"/>
              <a:t>không</a:t>
            </a:r>
            <a:r>
              <a:rPr lang="en-US" baseline="0" dirty="0"/>
              <a:t> </a:t>
            </a:r>
            <a:r>
              <a:rPr lang="en-US" baseline="0" dirty="0" err="1"/>
              <a:t>thể</a:t>
            </a:r>
            <a:r>
              <a:rPr lang="en-US" baseline="0" dirty="0"/>
              <a:t> </a:t>
            </a:r>
            <a:r>
              <a:rPr lang="en-US" baseline="0" dirty="0" err="1"/>
              <a:t>phủ</a:t>
            </a:r>
            <a:r>
              <a:rPr lang="en-US" baseline="0" dirty="0"/>
              <a:t> </a:t>
            </a:r>
            <a:r>
              <a:rPr lang="en-US" baseline="0" dirty="0" err="1"/>
              <a:t>nhận</a:t>
            </a:r>
            <a:r>
              <a:rPr lang="en-US" baseline="0" dirty="0"/>
              <a:t> </a:t>
            </a:r>
            <a:r>
              <a:rPr lang="en-US" baseline="0" dirty="0" err="1"/>
              <a:t>rằng</a:t>
            </a:r>
            <a:r>
              <a:rPr lang="en-US" baseline="0" dirty="0"/>
              <a:t>, </a:t>
            </a:r>
            <a:r>
              <a:rPr lang="en-US" baseline="0" dirty="0" err="1"/>
              <a:t>văn</a:t>
            </a:r>
            <a:r>
              <a:rPr lang="en-US" baseline="0" dirty="0"/>
              <a:t> </a:t>
            </a:r>
            <a:r>
              <a:rPr lang="en-US" baseline="0" dirty="0" err="1"/>
              <a:t>học</a:t>
            </a:r>
            <a:r>
              <a:rPr lang="en-US" baseline="0" dirty="0"/>
              <a:t> </a:t>
            </a:r>
            <a:r>
              <a:rPr lang="en-US" baseline="0" dirty="0" err="1"/>
              <a:t>là</a:t>
            </a:r>
            <a:r>
              <a:rPr lang="en-US" baseline="0" dirty="0"/>
              <a:t> </a:t>
            </a:r>
            <a:r>
              <a:rPr lang="en-US" baseline="0" dirty="0" err="1"/>
              <a:t>tấm</a:t>
            </a:r>
            <a:r>
              <a:rPr lang="en-US" baseline="0" dirty="0"/>
              <a:t> </a:t>
            </a:r>
            <a:r>
              <a:rPr lang="en-US" baseline="0" dirty="0" err="1"/>
              <a:t>gương</a:t>
            </a:r>
            <a:r>
              <a:rPr lang="en-US" baseline="0" dirty="0"/>
              <a:t> </a:t>
            </a:r>
            <a:r>
              <a:rPr lang="en-US" baseline="0" dirty="0" err="1"/>
              <a:t>phản</a:t>
            </a:r>
            <a:r>
              <a:rPr lang="en-US" baseline="0" dirty="0"/>
              <a:t> </a:t>
            </a:r>
            <a:r>
              <a:rPr lang="en-US" baseline="0" dirty="0" err="1"/>
              <a:t>chiếu</a:t>
            </a:r>
            <a:r>
              <a:rPr lang="en-US" baseline="0" dirty="0"/>
              <a:t> </a:t>
            </a:r>
            <a:r>
              <a:rPr lang="en-US" baseline="0" dirty="0" err="1"/>
              <a:t>cuộc</a:t>
            </a:r>
            <a:r>
              <a:rPr lang="en-US" baseline="0" dirty="0"/>
              <a:t> </a:t>
            </a:r>
            <a:r>
              <a:rPr lang="en-US" baseline="0" dirty="0" err="1"/>
              <a:t>sống</a:t>
            </a:r>
            <a:r>
              <a:rPr lang="en-US" baseline="0" dirty="0"/>
              <a:t>, </a:t>
            </a:r>
            <a:r>
              <a:rPr lang="en-US" baseline="0" dirty="0" err="1"/>
              <a:t>nơi</a:t>
            </a:r>
            <a:r>
              <a:rPr lang="en-US" baseline="0" dirty="0"/>
              <a:t> </a:t>
            </a:r>
            <a:r>
              <a:rPr lang="en-US" baseline="0" dirty="0" err="1"/>
              <a:t>kí</a:t>
            </a:r>
            <a:r>
              <a:rPr lang="en-US" baseline="0" dirty="0"/>
              <a:t> </a:t>
            </a:r>
            <a:r>
              <a:rPr lang="en-US" baseline="0" dirty="0" err="1"/>
              <a:t>thác</a:t>
            </a:r>
            <a:r>
              <a:rPr lang="en-US" baseline="0" dirty="0"/>
              <a:t> </a:t>
            </a:r>
            <a:r>
              <a:rPr lang="en-US" baseline="0" dirty="0" err="1"/>
              <a:t>những</a:t>
            </a:r>
            <a:r>
              <a:rPr lang="en-US" baseline="0" dirty="0"/>
              <a:t> </a:t>
            </a:r>
            <a:r>
              <a:rPr lang="en-US" baseline="0" dirty="0" err="1"/>
              <a:t>tâm</a:t>
            </a:r>
            <a:r>
              <a:rPr lang="en-US" baseline="0" dirty="0"/>
              <a:t> </a:t>
            </a:r>
            <a:r>
              <a:rPr lang="en-US" baseline="0" dirty="0" err="1"/>
              <a:t>tư</a:t>
            </a:r>
            <a:r>
              <a:rPr lang="en-US" baseline="0" dirty="0"/>
              <a:t>, </a:t>
            </a:r>
            <a:r>
              <a:rPr lang="en-US" baseline="0" dirty="0" err="1"/>
              <a:t>tình</a:t>
            </a:r>
            <a:r>
              <a:rPr lang="en-US" baseline="0" dirty="0"/>
              <a:t> </a:t>
            </a:r>
            <a:r>
              <a:rPr lang="en-US" baseline="0" dirty="0" err="1"/>
              <a:t>cảm</a:t>
            </a:r>
            <a:r>
              <a:rPr lang="en-US" baseline="0" dirty="0"/>
              <a:t> con </a:t>
            </a:r>
            <a:r>
              <a:rPr lang="en-US" baseline="0" dirty="0" err="1"/>
              <a:t>người</a:t>
            </a:r>
            <a:r>
              <a:rPr lang="en-US" baseline="0" dirty="0"/>
              <a:t>. </a:t>
            </a:r>
            <a:r>
              <a:rPr lang="en-US" baseline="0" dirty="0" err="1"/>
              <a:t>Tiết</a:t>
            </a:r>
            <a:r>
              <a:rPr lang="en-US" baseline="0" dirty="0"/>
              <a:t> </a:t>
            </a:r>
            <a:r>
              <a:rPr lang="en-US" baseline="0" dirty="0" err="1"/>
              <a:t>học</a:t>
            </a:r>
            <a:r>
              <a:rPr lang="en-US" baseline="0" dirty="0"/>
              <a:t> </a:t>
            </a:r>
            <a:r>
              <a:rPr lang="en-US" baseline="0" dirty="0" err="1"/>
              <a:t>ngày</a:t>
            </a:r>
            <a:r>
              <a:rPr lang="en-US" baseline="0" dirty="0"/>
              <a:t> </a:t>
            </a:r>
            <a:r>
              <a:rPr lang="en-US" baseline="0" dirty="0" err="1"/>
              <a:t>hôm</a:t>
            </a:r>
            <a:r>
              <a:rPr lang="en-US" baseline="0" dirty="0"/>
              <a:t> nay, </a:t>
            </a:r>
            <a:r>
              <a:rPr lang="en-US" baseline="0" dirty="0" err="1"/>
              <a:t>chúng</a:t>
            </a:r>
            <a:r>
              <a:rPr lang="en-US" baseline="0" dirty="0"/>
              <a:t> ta </a:t>
            </a:r>
            <a:r>
              <a:rPr lang="en-US" baseline="0" dirty="0" err="1"/>
              <a:t>sẽ</a:t>
            </a:r>
            <a:r>
              <a:rPr lang="en-US" baseline="0" dirty="0"/>
              <a:t> </a:t>
            </a:r>
            <a:r>
              <a:rPr lang="en-US" baseline="0" dirty="0" err="1"/>
              <a:t>cùng</a:t>
            </a:r>
            <a:r>
              <a:rPr lang="en-US" baseline="0" dirty="0"/>
              <a:t> </a:t>
            </a:r>
            <a:r>
              <a:rPr lang="en-US" baseline="0" dirty="0" err="1"/>
              <a:t>nhau</a:t>
            </a:r>
            <a:r>
              <a:rPr lang="en-US" baseline="0" dirty="0"/>
              <a:t> </a:t>
            </a:r>
            <a:r>
              <a:rPr lang="en-US" baseline="0" dirty="0" err="1"/>
              <a:t>thảo</a:t>
            </a:r>
            <a:r>
              <a:rPr lang="en-US" baseline="0" dirty="0"/>
              <a:t> </a:t>
            </a:r>
            <a:r>
              <a:rPr lang="en-US" baseline="0" dirty="0" err="1"/>
              <a:t>luận</a:t>
            </a:r>
            <a:r>
              <a:rPr lang="en-US" baseline="0" dirty="0"/>
              <a:t> </a:t>
            </a:r>
            <a:r>
              <a:rPr lang="en-US" baseline="0" dirty="0" err="1"/>
              <a:t>về</a:t>
            </a:r>
            <a:r>
              <a:rPr lang="en-US" baseline="0" dirty="0"/>
              <a:t> </a:t>
            </a:r>
            <a:r>
              <a:rPr lang="en-US" baseline="0" dirty="0" err="1"/>
              <a:t>vấn</a:t>
            </a:r>
            <a:r>
              <a:rPr lang="en-US" baseline="0" dirty="0"/>
              <a:t> </a:t>
            </a:r>
            <a:r>
              <a:rPr lang="en-US" baseline="0" dirty="0" err="1"/>
              <a:t>đề</a:t>
            </a:r>
            <a:r>
              <a:rPr lang="en-US" baseline="0" dirty="0"/>
              <a:t> </a:t>
            </a:r>
            <a:r>
              <a:rPr lang="en-US" baseline="0" dirty="0" err="1"/>
              <a:t>này</a:t>
            </a:r>
            <a:r>
              <a:rPr lang="en-US" baseline="0" dirty="0"/>
              <a:t> </a:t>
            </a:r>
            <a:r>
              <a:rPr lang="en-US" baseline="0" dirty="0" err="1"/>
              <a:t>nhé</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56B315ED-0460-4794-9150-28937D2D80EF}" type="slidenum">
              <a:rPr lang="en-US" smtClean="0"/>
              <a:t>2</a:t>
            </a:fld>
            <a:endParaRPr lang="en-US"/>
          </a:p>
        </p:txBody>
      </p:sp>
    </p:spTree>
    <p:extLst>
      <p:ext uri="{BB962C8B-B14F-4D97-AF65-F5344CB8AC3E}">
        <p14:creationId xmlns:p14="http://schemas.microsoft.com/office/powerpoint/2010/main" val="1120939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3</a:t>
            </a:fld>
            <a:endParaRPr lang="en-US"/>
          </a:p>
        </p:txBody>
      </p:sp>
    </p:spTree>
    <p:extLst>
      <p:ext uri="{BB962C8B-B14F-4D97-AF65-F5344CB8AC3E}">
        <p14:creationId xmlns:p14="http://schemas.microsoft.com/office/powerpoint/2010/main" val="134007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4</a:t>
            </a:fld>
            <a:endParaRPr lang="en-US"/>
          </a:p>
        </p:txBody>
      </p:sp>
    </p:spTree>
    <p:extLst>
      <p:ext uri="{BB962C8B-B14F-4D97-AF65-F5344CB8AC3E}">
        <p14:creationId xmlns:p14="http://schemas.microsoft.com/office/powerpoint/2010/main" val="68917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5</a:t>
            </a:fld>
            <a:endParaRPr lang="en-US"/>
          </a:p>
        </p:txBody>
      </p:sp>
    </p:spTree>
    <p:extLst>
      <p:ext uri="{BB962C8B-B14F-4D97-AF65-F5344CB8AC3E}">
        <p14:creationId xmlns:p14="http://schemas.microsoft.com/office/powerpoint/2010/main" val="4009221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6</a:t>
            </a:fld>
            <a:endParaRPr lang="en-US"/>
          </a:p>
        </p:txBody>
      </p:sp>
    </p:spTree>
    <p:extLst>
      <p:ext uri="{BB962C8B-B14F-4D97-AF65-F5344CB8AC3E}">
        <p14:creationId xmlns:p14="http://schemas.microsoft.com/office/powerpoint/2010/main" val="383687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7</a:t>
            </a:fld>
            <a:endParaRPr lang="en-US"/>
          </a:p>
        </p:txBody>
      </p:sp>
    </p:spTree>
    <p:extLst>
      <p:ext uri="{BB962C8B-B14F-4D97-AF65-F5344CB8AC3E}">
        <p14:creationId xmlns:p14="http://schemas.microsoft.com/office/powerpoint/2010/main" val="321087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8</a:t>
            </a:fld>
            <a:endParaRPr lang="en-US"/>
          </a:p>
        </p:txBody>
      </p:sp>
    </p:spTree>
    <p:extLst>
      <p:ext uri="{BB962C8B-B14F-4D97-AF65-F5344CB8AC3E}">
        <p14:creationId xmlns:p14="http://schemas.microsoft.com/office/powerpoint/2010/main" val="2920151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Giaá</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6B315ED-0460-4794-9150-28937D2D80EF}" type="slidenum">
              <a:rPr lang="en-US" smtClean="0"/>
              <a:t>9</a:t>
            </a:fld>
            <a:endParaRPr lang="en-US"/>
          </a:p>
        </p:txBody>
      </p:sp>
    </p:spTree>
    <p:extLst>
      <p:ext uri="{BB962C8B-B14F-4D97-AF65-F5344CB8AC3E}">
        <p14:creationId xmlns:p14="http://schemas.microsoft.com/office/powerpoint/2010/main" val="267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A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png"/><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37.sv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9.svg"/><Relationship Id="rId4" Type="http://schemas.openxmlformats.org/officeDocument/2006/relationships/image" Target="../media/image2.sv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svg"/><Relationship Id="rId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6.sv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1.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1.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AF5493E1-5263-35D6-2E9F-EA0F77DE5AC6}"/>
              </a:ext>
            </a:extLst>
          </p:cNvPr>
          <p:cNvSpPr/>
          <p:nvPr/>
        </p:nvSpPr>
        <p:spPr>
          <a:xfrm flipH="1" flipV="1">
            <a:off x="14173200" y="-2152677"/>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12115800" y="3238500"/>
            <a:ext cx="6068339" cy="7015422"/>
          </a:xfrm>
          <a:custGeom>
            <a:avLst/>
            <a:gdLst/>
            <a:ahLst/>
            <a:cxnLst/>
            <a:rect l="l" t="t" r="r" b="b"/>
            <a:pathLst>
              <a:path w="2936101" h="3394337">
                <a:moveTo>
                  <a:pt x="0" y="0"/>
                </a:moveTo>
                <a:lnTo>
                  <a:pt x="2936101" y="0"/>
                </a:lnTo>
                <a:lnTo>
                  <a:pt x="2936101" y="3394336"/>
                </a:lnTo>
                <a:lnTo>
                  <a:pt x="0" y="3394336"/>
                </a:lnTo>
                <a:lnTo>
                  <a:pt x="0" y="0"/>
                </a:lnTo>
                <a:close/>
              </a:path>
            </a:pathLst>
          </a:custGeom>
          <a:blipFill>
            <a:blip r:embed="rId5"/>
            <a:stretch>
              <a:fillRect/>
            </a:stretch>
          </a:blipFill>
        </p:spPr>
      </p:sp>
      <p:grpSp>
        <p:nvGrpSpPr>
          <p:cNvPr id="14" name="Group 13">
            <a:extLst>
              <a:ext uri="{FF2B5EF4-FFF2-40B4-BE49-F238E27FC236}">
                <a16:creationId xmlns:a16="http://schemas.microsoft.com/office/drawing/2014/main" id="{1C554AD8-1566-6B0A-36C7-5A4E0CA4D01A}"/>
              </a:ext>
            </a:extLst>
          </p:cNvPr>
          <p:cNvGrpSpPr/>
          <p:nvPr/>
        </p:nvGrpSpPr>
        <p:grpSpPr>
          <a:xfrm>
            <a:off x="804585" y="421779"/>
            <a:ext cx="11421497" cy="4114800"/>
            <a:chOff x="804585" y="421779"/>
            <a:chExt cx="11421497" cy="4114800"/>
          </a:xfrm>
        </p:grpSpPr>
        <p:sp>
          <p:nvSpPr>
            <p:cNvPr id="4" name="Freeform 4"/>
            <p:cNvSpPr/>
            <p:nvPr/>
          </p:nvSpPr>
          <p:spPr>
            <a:xfrm>
              <a:off x="804585" y="492548"/>
              <a:ext cx="1862416" cy="2745952"/>
            </a:xfrm>
            <a:custGeom>
              <a:avLst/>
              <a:gdLst/>
              <a:ahLst/>
              <a:cxnLst/>
              <a:rect l="l" t="t" r="r" b="b"/>
              <a:pathLst>
                <a:path w="2566607" h="4114800">
                  <a:moveTo>
                    <a:pt x="0" y="0"/>
                  </a:moveTo>
                  <a:lnTo>
                    <a:pt x="2566606" y="0"/>
                  </a:lnTo>
                  <a:lnTo>
                    <a:pt x="25666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008322" y="1385356"/>
              <a:ext cx="956479" cy="1957177"/>
            </a:xfrm>
            <a:custGeom>
              <a:avLst/>
              <a:gdLst/>
              <a:ahLst/>
              <a:cxnLst/>
              <a:rect l="l" t="t" r="r" b="b"/>
              <a:pathLst>
                <a:path w="1738503" h="4114800">
                  <a:moveTo>
                    <a:pt x="0" y="0"/>
                  </a:moveTo>
                  <a:lnTo>
                    <a:pt x="1738503" y="0"/>
                  </a:lnTo>
                  <a:lnTo>
                    <a:pt x="173850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4487317" y="1309699"/>
              <a:ext cx="2875287" cy="1771379"/>
            </a:xfrm>
            <a:custGeom>
              <a:avLst/>
              <a:gdLst/>
              <a:ahLst/>
              <a:cxnLst/>
              <a:rect l="l" t="t" r="r" b="b"/>
              <a:pathLst>
                <a:path w="5405320" h="4114800">
                  <a:moveTo>
                    <a:pt x="0" y="0"/>
                  </a:moveTo>
                  <a:lnTo>
                    <a:pt x="5405320" y="0"/>
                  </a:lnTo>
                  <a:lnTo>
                    <a:pt x="540532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8305800" y="421779"/>
              <a:ext cx="3920282" cy="41148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3189517" y="578822"/>
              <a:ext cx="956480" cy="858685"/>
            </a:xfrm>
            <a:custGeom>
              <a:avLst/>
              <a:gdLst/>
              <a:ahLst/>
              <a:cxnLst/>
              <a:rect l="l" t="t" r="r" b="b"/>
              <a:pathLst>
                <a:path w="1240045" h="1077289">
                  <a:moveTo>
                    <a:pt x="0" y="0"/>
                  </a:moveTo>
                  <a:lnTo>
                    <a:pt x="1240045" y="0"/>
                  </a:lnTo>
                  <a:lnTo>
                    <a:pt x="1240045" y="1077290"/>
                  </a:lnTo>
                  <a:lnTo>
                    <a:pt x="0" y="107729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grpSp>
      <p:grpSp>
        <p:nvGrpSpPr>
          <p:cNvPr id="9" name="Group 9"/>
          <p:cNvGrpSpPr/>
          <p:nvPr/>
        </p:nvGrpSpPr>
        <p:grpSpPr>
          <a:xfrm>
            <a:off x="741962" y="5488967"/>
            <a:ext cx="10992838" cy="2209800"/>
            <a:chOff x="0" y="0"/>
            <a:chExt cx="1819017" cy="536494"/>
          </a:xfrm>
        </p:grpSpPr>
        <p:sp>
          <p:nvSpPr>
            <p:cNvPr id="10" name="Freeform 10"/>
            <p:cNvSpPr/>
            <p:nvPr/>
          </p:nvSpPr>
          <p:spPr>
            <a:xfrm>
              <a:off x="0" y="0"/>
              <a:ext cx="1819017" cy="536494"/>
            </a:xfrm>
            <a:custGeom>
              <a:avLst/>
              <a:gdLst/>
              <a:ahLst/>
              <a:cxnLst/>
              <a:rect l="l" t="t" r="r" b="b"/>
              <a:pathLst>
                <a:path w="1819017" h="536494">
                  <a:moveTo>
                    <a:pt x="0" y="0"/>
                  </a:moveTo>
                  <a:lnTo>
                    <a:pt x="1819017" y="0"/>
                  </a:lnTo>
                  <a:lnTo>
                    <a:pt x="1819017" y="536494"/>
                  </a:lnTo>
                  <a:lnTo>
                    <a:pt x="0" y="536494"/>
                  </a:lnTo>
                  <a:close/>
                </a:path>
              </a:pathLst>
            </a:custGeom>
            <a:solidFill>
              <a:srgbClr val="FFFFFF"/>
            </a:solidFill>
          </p:spPr>
        </p:sp>
        <p:sp>
          <p:nvSpPr>
            <p:cNvPr id="11" name="TextBox 11"/>
            <p:cNvSpPr txBox="1"/>
            <p:nvPr/>
          </p:nvSpPr>
          <p:spPr>
            <a:xfrm>
              <a:off x="0" y="-38100"/>
              <a:ext cx="1819017" cy="574594"/>
            </a:xfrm>
            <a:prstGeom prst="rect">
              <a:avLst/>
            </a:prstGeom>
          </p:spPr>
          <p:txBody>
            <a:bodyPr lIns="50800" tIns="50800" rIns="50800" bIns="50800" rtlCol="0" anchor="ctr"/>
            <a:lstStyle/>
            <a:p>
              <a:pPr algn="ctr">
                <a:lnSpc>
                  <a:spcPts val="2659"/>
                </a:lnSpc>
              </a:pPr>
              <a:endParaRPr/>
            </a:p>
          </p:txBody>
        </p:sp>
      </p:grpSp>
      <p:sp>
        <p:nvSpPr>
          <p:cNvPr id="12" name="TextBox 11">
            <a:extLst>
              <a:ext uri="{FF2B5EF4-FFF2-40B4-BE49-F238E27FC236}">
                <a16:creationId xmlns:a16="http://schemas.microsoft.com/office/drawing/2014/main" id="{8934589F-50C8-AF38-C111-66EEABDAD65E}"/>
              </a:ext>
            </a:extLst>
          </p:cNvPr>
          <p:cNvSpPr txBox="1"/>
          <p:nvPr/>
        </p:nvSpPr>
        <p:spPr>
          <a:xfrm>
            <a:off x="1076530" y="5750422"/>
            <a:ext cx="10496140" cy="2123658"/>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X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vi-VN" sz="4400" b="0" i="0" dirty="0">
                <a:solidFill>
                  <a:srgbClr val="000000"/>
                </a:solidFill>
                <a:effectLst/>
                <a:latin typeface="Times New Roman" panose="02020603050405020304" pitchFamily="18" charset="0"/>
                <a:cs typeface="Times New Roman" panose="02020603050405020304" pitchFamily="18" charset="0"/>
              </a:rPr>
              <a:t>nghệ thuật dùng ngôn ngữ và hình tượng để thể hiện đời sống và xã hội con người</a:t>
            </a:r>
          </a:p>
          <a:p>
            <a:pPr algn="just"/>
            <a:endParaRPr lang="en-US" sz="4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685AD-7CE8-8CA9-58CD-6511F37DE8E5}"/>
              </a:ext>
            </a:extLst>
          </p:cNvPr>
          <p:cNvSpPr/>
          <p:nvPr/>
        </p:nvSpPr>
        <p:spPr>
          <a:xfrm>
            <a:off x="533400" y="225136"/>
            <a:ext cx="16019513" cy="769441"/>
          </a:xfrm>
          <a:prstGeom prst="rect">
            <a:avLst/>
          </a:prstGeom>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Người nói và người nghe cùng trao đổi về các vấn đề sau:</a:t>
            </a:r>
          </a:p>
        </p:txBody>
      </p:sp>
      <p:sp>
        <p:nvSpPr>
          <p:cNvPr id="3" name="Rectangle 2">
            <a:extLst>
              <a:ext uri="{FF2B5EF4-FFF2-40B4-BE49-F238E27FC236}">
                <a16:creationId xmlns:a16="http://schemas.microsoft.com/office/drawing/2014/main" id="{1AA0BC70-CDF4-3FDA-CE80-0823A55A2DA5}"/>
              </a:ext>
            </a:extLst>
          </p:cNvPr>
          <p:cNvSpPr/>
          <p:nvPr/>
        </p:nvSpPr>
        <p:spPr>
          <a:xfrm>
            <a:off x="508571" y="5787976"/>
            <a:ext cx="5486400" cy="4154984"/>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Thái độ và sự tương tác giữa người nói và người nghe (đánh giá sự tôn trọng đối với người đối thoại, mức độ tương tác,...</a:t>
            </a:r>
          </a:p>
        </p:txBody>
      </p:sp>
      <p:sp>
        <p:nvSpPr>
          <p:cNvPr id="4" name="Freeform 8">
            <a:extLst>
              <a:ext uri="{FF2B5EF4-FFF2-40B4-BE49-F238E27FC236}">
                <a16:creationId xmlns:a16="http://schemas.microsoft.com/office/drawing/2014/main" id="{B7A68029-8204-8BA9-68AA-937C1D6ECA92}"/>
              </a:ext>
            </a:extLst>
          </p:cNvPr>
          <p:cNvSpPr/>
          <p:nvPr/>
        </p:nvSpPr>
        <p:spPr>
          <a:xfrm>
            <a:off x="6172200" y="3730576"/>
            <a:ext cx="4623371" cy="4114800"/>
          </a:xfrm>
          <a:custGeom>
            <a:avLst/>
            <a:gdLst/>
            <a:ahLst/>
            <a:cxnLst/>
            <a:rect l="l" t="t" r="r" b="b"/>
            <a:pathLst>
              <a:path w="4623371" h="4114800">
                <a:moveTo>
                  <a:pt x="0" y="0"/>
                </a:moveTo>
                <a:lnTo>
                  <a:pt x="4623370" y="0"/>
                </a:lnTo>
                <a:lnTo>
                  <a:pt x="462337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Rectangle 4">
            <a:extLst>
              <a:ext uri="{FF2B5EF4-FFF2-40B4-BE49-F238E27FC236}">
                <a16:creationId xmlns:a16="http://schemas.microsoft.com/office/drawing/2014/main" id="{966CDF1B-399D-0191-9E47-A64E2A680F64}"/>
              </a:ext>
            </a:extLst>
          </p:cNvPr>
          <p:cNvSpPr/>
          <p:nvPr/>
        </p:nvSpPr>
        <p:spPr>
          <a:xfrm>
            <a:off x="1447800" y="1354217"/>
            <a:ext cx="15409913"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Nội dung và cách thức trình bày của người nói (đánh giá tính thuyết phục của hệ thống luận điểm, lí lẽ, bằng chứng; nhận xét về cách nói, giọng nói, cách sử dụng các phương tiện phi ngôn ngữ,...)</a:t>
            </a:r>
          </a:p>
        </p:txBody>
      </p:sp>
      <p:sp>
        <p:nvSpPr>
          <p:cNvPr id="6" name="Rectangle 5">
            <a:extLst>
              <a:ext uri="{FF2B5EF4-FFF2-40B4-BE49-F238E27FC236}">
                <a16:creationId xmlns:a16="http://schemas.microsoft.com/office/drawing/2014/main" id="{93D417CB-B0FE-3C06-A674-0AB267894F15}"/>
              </a:ext>
            </a:extLst>
          </p:cNvPr>
          <p:cNvSpPr/>
          <p:nvPr/>
        </p:nvSpPr>
        <p:spPr>
          <a:xfrm>
            <a:off x="10972800" y="6126531"/>
            <a:ext cx="6934200" cy="3477875"/>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Ý kiến và cách phản biện của người nghe (đánh giá tính xác đảng, hợp lí của ý kiến; nội dung phản biện; cách tiếp nhận ý kiến của người nói).</a:t>
            </a:r>
          </a:p>
        </p:txBody>
      </p:sp>
    </p:spTree>
    <p:extLst>
      <p:ext uri="{BB962C8B-B14F-4D97-AF65-F5344CB8AC3E}">
        <p14:creationId xmlns:p14="http://schemas.microsoft.com/office/powerpoint/2010/main" val="17249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82968DC4-9199-3762-53A8-24EBA2A78AC2}"/>
              </a:ext>
            </a:extLst>
          </p:cNvPr>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3">
            <a:extLst>
              <a:ext uri="{FF2B5EF4-FFF2-40B4-BE49-F238E27FC236}">
                <a16:creationId xmlns:a16="http://schemas.microsoft.com/office/drawing/2014/main" id="{3AEB96FC-9253-D40D-95AC-26A209A5A4CD}"/>
              </a:ext>
            </a:extLst>
          </p:cNvPr>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FE03CDDC-FA3C-7276-90E8-753DC05A9CE3}"/>
              </a:ext>
            </a:extLst>
          </p:cNvPr>
          <p:cNvPicPr>
            <a:picLocks noChangeAspect="1"/>
          </p:cNvPicPr>
          <p:nvPr/>
        </p:nvPicPr>
        <p:blipFill>
          <a:blip r:embed="rId7"/>
          <a:stretch>
            <a:fillRect/>
          </a:stretch>
        </p:blipFill>
        <p:spPr>
          <a:xfrm>
            <a:off x="6019800" y="723900"/>
            <a:ext cx="6984111" cy="9963831"/>
          </a:xfrm>
          <a:prstGeom prst="rect">
            <a:avLst/>
          </a:prstGeom>
        </p:spPr>
      </p:pic>
      <p:sp>
        <p:nvSpPr>
          <p:cNvPr id="3" name="Freeform 4">
            <a:extLst>
              <a:ext uri="{FF2B5EF4-FFF2-40B4-BE49-F238E27FC236}">
                <a16:creationId xmlns:a16="http://schemas.microsoft.com/office/drawing/2014/main" id="{E09D2A7F-22A3-43E0-5E42-1E37F9B1B966}"/>
              </a:ext>
            </a:extLst>
          </p:cNvPr>
          <p:cNvSpPr/>
          <p:nvPr/>
        </p:nvSpPr>
        <p:spPr>
          <a:xfrm>
            <a:off x="381000" y="6280289"/>
            <a:ext cx="4709356" cy="4114800"/>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extLst>
      <p:ext uri="{BB962C8B-B14F-4D97-AF65-F5344CB8AC3E}">
        <p14:creationId xmlns:p14="http://schemas.microsoft.com/office/powerpoint/2010/main" val="32921134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720495" flipH="1" flipV="1">
            <a:off x="-943713" y="8010965"/>
            <a:ext cx="21866030" cy="7382422"/>
          </a:xfrm>
          <a:custGeom>
            <a:avLst/>
            <a:gdLst/>
            <a:ahLst/>
            <a:cxnLst/>
            <a:rect l="l" t="t" r="r" b="b"/>
            <a:pathLst>
              <a:path w="21866030" h="7382422">
                <a:moveTo>
                  <a:pt x="21866030" y="7382422"/>
                </a:moveTo>
                <a:lnTo>
                  <a:pt x="0" y="7382422"/>
                </a:lnTo>
                <a:lnTo>
                  <a:pt x="0" y="0"/>
                </a:lnTo>
                <a:lnTo>
                  <a:pt x="21866030" y="0"/>
                </a:lnTo>
                <a:lnTo>
                  <a:pt x="21866030" y="7382422"/>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6159810" flipH="1">
            <a:off x="-7599798" y="4460540"/>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826533" flipV="1">
            <a:off x="9424396" y="-3014195"/>
            <a:ext cx="15669807" cy="5290449"/>
          </a:xfrm>
          <a:custGeom>
            <a:avLst/>
            <a:gdLst/>
            <a:ahLst/>
            <a:cxnLst/>
            <a:rect l="l" t="t" r="r" b="b"/>
            <a:pathLst>
              <a:path w="15669807" h="5290449">
                <a:moveTo>
                  <a:pt x="0" y="5290450"/>
                </a:moveTo>
                <a:lnTo>
                  <a:pt x="15669808" y="5290450"/>
                </a:lnTo>
                <a:lnTo>
                  <a:pt x="15669808" y="0"/>
                </a:lnTo>
                <a:lnTo>
                  <a:pt x="0" y="0"/>
                </a:lnTo>
                <a:lnTo>
                  <a:pt x="0" y="529045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TextBox 11">
            <a:extLst>
              <a:ext uri="{FF2B5EF4-FFF2-40B4-BE49-F238E27FC236}">
                <a16:creationId xmlns:a16="http://schemas.microsoft.com/office/drawing/2014/main" id="{B2BE8D78-4B01-5F15-84AC-0A72982F1C70}"/>
              </a:ext>
            </a:extLst>
          </p:cNvPr>
          <p:cNvSpPr txBox="1"/>
          <p:nvPr/>
        </p:nvSpPr>
        <p:spPr>
          <a:xfrm>
            <a:off x="8082621" y="1866900"/>
            <a:ext cx="9824379" cy="5509200"/>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KHĂN TRẢI BÀN</a:t>
            </a:r>
          </a:p>
          <a:p>
            <a:pPr algn="just"/>
            <a:r>
              <a:rPr lang="en-US" sz="4400" dirty="0">
                <a:latin typeface="Times New Roman" panose="02020603050405020304" pitchFamily="18" charset="0"/>
                <a:cs typeface="Times New Roman" panose="02020603050405020304" pitchFamily="18" charset="0"/>
              </a:rPr>
              <a:t>- Chia </a:t>
            </a:r>
            <a:r>
              <a:rPr lang="en-US" sz="4400" dirty="0" err="1">
                <a:latin typeface="Times New Roman" panose="02020603050405020304" pitchFamily="18" charset="0"/>
                <a:cs typeface="Times New Roman" panose="02020603050405020304" pitchFamily="18" charset="0"/>
              </a:rPr>
              <a:t>lớp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4 </a:t>
            </a:r>
            <a:r>
              <a:rPr lang="en-US" sz="4400" dirty="0" err="1">
                <a:latin typeface="Times New Roman" panose="02020603050405020304" pitchFamily="18" charset="0"/>
                <a:cs typeface="Times New Roman" panose="02020603050405020304" pitchFamily="18" charset="0"/>
              </a:rPr>
              <a:t>nhóm</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mỗi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chuẩn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những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dẫn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bảo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cho</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mình</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Thống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chọn</a:t>
            </a:r>
            <a:r>
              <a:rPr lang="en-US" sz="4400" dirty="0">
                <a:latin typeface="Times New Roman" panose="02020603050405020304" pitchFamily="18" charset="0"/>
                <a:cs typeface="Times New Roman" panose="02020603050405020304" pitchFamily="18" charset="0"/>
              </a:rPr>
              <a:t> 1 ý </a:t>
            </a:r>
            <a:r>
              <a:rPr lang="en-US" sz="4400" dirty="0" err="1">
                <a:latin typeface="Times New Roman" panose="02020603050405020304" pitchFamily="18" charset="0"/>
                <a:cs typeface="Times New Roman" panose="02020603050405020304" pitchFamily="18" charset="0"/>
              </a:rPr>
              <a:t>kiến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(5 </a:t>
            </a:r>
            <a:r>
              <a:rPr lang="en-US" sz="4400" dirty="0" err="1">
                <a:latin typeface="Times New Roman" panose="02020603050405020304" pitchFamily="18" charset="0"/>
                <a:cs typeface="Times New Roman" panose="02020603050405020304" pitchFamily="18" charset="0"/>
              </a:rPr>
              <a:t>phút</a:t>
            </a:r>
            <a:r>
              <a:rPr lang="en-US" sz="4400" dirty="0">
                <a:latin typeface="Times New Roman" panose="02020603050405020304" pitchFamily="18" charset="0"/>
                <a:cs typeface="Times New Roman" panose="02020603050405020304" pitchFamily="18" charset="0"/>
              </a:rPr>
              <a:t>)</a:t>
            </a:r>
          </a:p>
        </p:txBody>
      </p:sp>
      <p:sp>
        <p:nvSpPr>
          <p:cNvPr id="13" name="TextBox 17">
            <a:extLst>
              <a:ext uri="{FF2B5EF4-FFF2-40B4-BE49-F238E27FC236}">
                <a16:creationId xmlns:a16="http://schemas.microsoft.com/office/drawing/2014/main" id="{7F68713E-4BFA-A91D-DA0D-ED8967F0E553}"/>
              </a:ext>
            </a:extLst>
          </p:cNvPr>
          <p:cNvSpPr txBox="1"/>
          <p:nvPr/>
        </p:nvSpPr>
        <p:spPr>
          <a:xfrm>
            <a:off x="541577" y="2631068"/>
            <a:ext cx="8275320" cy="1838837"/>
          </a:xfrm>
          <a:prstGeom prst="rect">
            <a:avLst/>
          </a:prstGeom>
        </p:spPr>
        <p:txBody>
          <a:bodyPr wrap="square" lIns="0" tIns="0" rIns="0" bIns="0" rtlCol="0" anchor="t">
            <a:spAutoFit/>
          </a:bodyPr>
          <a:lstStyle/>
          <a:p>
            <a:pPr algn="ctr">
              <a:lnSpc>
                <a:spcPts val="13023"/>
              </a:lnSpc>
            </a:pPr>
            <a:r>
              <a:rPr lang="en-US" sz="16600" dirty="0" err="1">
                <a:solidFill>
                  <a:srgbClr val="866954"/>
                </a:solidFill>
                <a:latin typeface="#9Slide06 Thillends Small" pitchFamily="2" charset="0"/>
              </a:rPr>
              <a:t>Dự</a:t>
            </a:r>
            <a:r>
              <a:rPr lang="en-US" sz="16600" dirty="0">
                <a:solidFill>
                  <a:srgbClr val="866954"/>
                </a:solidFill>
                <a:latin typeface="#9Slide06 Thillends Small" pitchFamily="2" charset="0"/>
              </a:rPr>
              <a:t> </a:t>
            </a:r>
            <a:r>
              <a:rPr lang="en-US" sz="16600" dirty="0" err="1">
                <a:solidFill>
                  <a:srgbClr val="866954"/>
                </a:solidFill>
                <a:latin typeface="#9Slide06 Thillends Small" pitchFamily="2" charset="0"/>
              </a:rPr>
              <a:t>án</a:t>
            </a:r>
            <a:endParaRPr lang="en-US" sz="16600" dirty="0">
              <a:solidFill>
                <a:srgbClr val="866954"/>
              </a:solidFill>
              <a:latin typeface="#9Slide06 Thillends Small" pitchFamily="2" charset="0"/>
            </a:endParaRPr>
          </a:p>
        </p:txBody>
      </p:sp>
      <p:sp>
        <p:nvSpPr>
          <p:cNvPr id="14" name="TextBox 13">
            <a:extLst>
              <a:ext uri="{FF2B5EF4-FFF2-40B4-BE49-F238E27FC236}">
                <a16:creationId xmlns:a16="http://schemas.microsoft.com/office/drawing/2014/main" id="{2406D342-CE23-962E-D688-4004CD40775B}"/>
              </a:ext>
            </a:extLst>
          </p:cNvPr>
          <p:cNvSpPr txBox="1"/>
          <p:nvPr/>
        </p:nvSpPr>
        <p:spPr>
          <a:xfrm>
            <a:off x="1478837" y="4926182"/>
            <a:ext cx="6400800" cy="2554545"/>
          </a:xfrm>
          <a:prstGeom prst="rect">
            <a:avLst/>
          </a:prstGeom>
          <a:noFill/>
        </p:spPr>
        <p:txBody>
          <a:bodyPr wrap="square" rtlCol="0">
            <a:spAutoFit/>
          </a:bodyPr>
          <a:lstStyle/>
          <a:p>
            <a:pPr algn="ctr"/>
            <a:r>
              <a:rPr lang="en-US" sz="8000" dirty="0" err="1">
                <a:solidFill>
                  <a:srgbClr val="FF0000"/>
                </a:solidFill>
                <a:latin typeface="#9Slide05 SVNEgregio Script" panose="02000500000000000000" pitchFamily="2" charset="0"/>
                <a:cs typeface="Times New Roman" panose="02020603050405020304" pitchFamily="18" charset="0"/>
              </a:rPr>
              <a:t>Học</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sinh</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và</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trang</a:t>
            </a:r>
            <a:r>
              <a:rPr lang="en-US" sz="8000" dirty="0">
                <a:solidFill>
                  <a:srgbClr val="FF0000"/>
                </a:solidFill>
                <a:latin typeface="#9Slide05 SVNEgregio Script" panose="02000500000000000000" pitchFamily="2" charset="0"/>
                <a:cs typeface="Times New Roman" panose="02020603050405020304" pitchFamily="18" charset="0"/>
              </a:rPr>
              <a:t> </a:t>
            </a:r>
            <a:r>
              <a:rPr lang="en-US" sz="8000" dirty="0" err="1">
                <a:solidFill>
                  <a:srgbClr val="FF0000"/>
                </a:solidFill>
                <a:latin typeface="#9Slide05 SVNEgregio Script" panose="02000500000000000000" pitchFamily="2" charset="0"/>
                <a:cs typeface="Times New Roman" panose="02020603050405020304" pitchFamily="18" charset="0"/>
              </a:rPr>
              <a:t>viết</a:t>
            </a:r>
            <a:endParaRPr lang="en-US" sz="8000" dirty="0">
              <a:solidFill>
                <a:srgbClr val="FF0000"/>
              </a:solidFill>
              <a:latin typeface="#9Slide05 SVNEgregio Script" panose="02000500000000000000" pitchFamily="2" charset="0"/>
              <a:cs typeface="Times New Roman" panose="02020603050405020304" pitchFamily="18" charset="0"/>
            </a:endParaRPr>
          </a:p>
        </p:txBody>
      </p:sp>
      <p:sp>
        <p:nvSpPr>
          <p:cNvPr id="15" name="Freeform 5">
            <a:extLst>
              <a:ext uri="{FF2B5EF4-FFF2-40B4-BE49-F238E27FC236}">
                <a16:creationId xmlns:a16="http://schemas.microsoft.com/office/drawing/2014/main" id="{15E3CCBE-38AB-0842-D918-440E0BCBBB91}"/>
              </a:ext>
            </a:extLst>
          </p:cNvPr>
          <p:cNvSpPr/>
          <p:nvPr/>
        </p:nvSpPr>
        <p:spPr>
          <a:xfrm rot="-2525983">
            <a:off x="-602721" y="67968"/>
            <a:ext cx="2562197" cy="2720479"/>
          </a:xfrm>
          <a:custGeom>
            <a:avLst/>
            <a:gdLst/>
            <a:ahLst/>
            <a:cxnLst/>
            <a:rect l="l" t="t" r="r" b="b"/>
            <a:pathLst>
              <a:path w="2562197" h="2720479">
                <a:moveTo>
                  <a:pt x="0" y="0"/>
                </a:moveTo>
                <a:lnTo>
                  <a:pt x="2562197" y="0"/>
                </a:lnTo>
                <a:lnTo>
                  <a:pt x="2562197" y="2720479"/>
                </a:lnTo>
                <a:lnTo>
                  <a:pt x="0" y="27204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F93F1F77-BFDB-BE33-0DBE-2380E6D7B7CF}"/>
              </a:ext>
            </a:extLst>
          </p:cNvPr>
          <p:cNvSpPr/>
          <p:nvPr/>
        </p:nvSpPr>
        <p:spPr>
          <a:xfrm>
            <a:off x="1143000" y="2781300"/>
            <a:ext cx="27660600" cy="7315200"/>
          </a:xfrm>
          <a:custGeom>
            <a:avLst/>
            <a:gdLst/>
            <a:ahLst/>
            <a:cxnLst/>
            <a:rect l="l" t="t" r="r" b="b"/>
            <a:pathLst>
              <a:path w="15444287" h="11467383">
                <a:moveTo>
                  <a:pt x="0" y="0"/>
                </a:moveTo>
                <a:lnTo>
                  <a:pt x="15444286" y="0"/>
                </a:lnTo>
                <a:lnTo>
                  <a:pt x="15444286" y="11467383"/>
                </a:lnTo>
                <a:lnTo>
                  <a:pt x="0" y="1146738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2">
            <a:extLst>
              <a:ext uri="{FF2B5EF4-FFF2-40B4-BE49-F238E27FC236}">
                <a16:creationId xmlns:a16="http://schemas.microsoft.com/office/drawing/2014/main" id="{43A1B4F1-10A9-2EAB-7B7D-DD2B762BF36B}"/>
              </a:ext>
            </a:extLst>
          </p:cNvPr>
          <p:cNvSpPr txBox="1"/>
          <p:nvPr/>
        </p:nvSpPr>
        <p:spPr>
          <a:xfrm>
            <a:off x="5860168" y="952500"/>
            <a:ext cx="7848600" cy="1200329"/>
          </a:xfrm>
          <a:prstGeom prst="rect">
            <a:avLst/>
          </a:prstGeom>
          <a:noFill/>
        </p:spPr>
        <p:txBody>
          <a:bodyPr wrap="square" rtlCol="0">
            <a:spAutoFit/>
          </a:bodyPr>
          <a:lstStyle/>
          <a:p>
            <a:pPr algn="just"/>
            <a:r>
              <a:rPr lang="en-US" sz="7200" dirty="0" err="1">
                <a:solidFill>
                  <a:srgbClr val="FF0000"/>
                </a:solidFill>
                <a:latin typeface="#9Slide05 SVNEgregio Script" panose="02000500000000000000" pitchFamily="2" charset="0"/>
                <a:cs typeface="Times New Roman" panose="02020603050405020304" pitchFamily="18" charset="0"/>
              </a:rPr>
              <a:t>Kĩ</a:t>
            </a:r>
            <a:r>
              <a:rPr lang="en-US" sz="7200" dirty="0">
                <a:solidFill>
                  <a:srgbClr val="FF0000"/>
                </a:solidFill>
                <a:latin typeface="#9Slide05 SVNEgregio Script" panose="02000500000000000000" pitchFamily="2" charset="0"/>
                <a:cs typeface="Times New Roman" panose="02020603050405020304" pitchFamily="18" charset="0"/>
              </a:rPr>
              <a:t> </a:t>
            </a:r>
            <a:r>
              <a:rPr lang="en-US" sz="7200" dirty="0" err="1">
                <a:solidFill>
                  <a:srgbClr val="FF0000"/>
                </a:solidFill>
                <a:latin typeface="#9Slide05 SVNEgregio Script" panose="02000500000000000000" pitchFamily="2" charset="0"/>
                <a:cs typeface="Times New Roman" panose="02020603050405020304" pitchFamily="18" charset="0"/>
              </a:rPr>
              <a:t>thuật</a:t>
            </a:r>
            <a:r>
              <a:rPr lang="en-US" sz="7200" dirty="0">
                <a:solidFill>
                  <a:srgbClr val="FF0000"/>
                </a:solidFill>
                <a:latin typeface="#9Slide05 SVNEgregio Script" panose="02000500000000000000" pitchFamily="2" charset="0"/>
                <a:cs typeface="Times New Roman" panose="02020603050405020304" pitchFamily="18" charset="0"/>
              </a:rPr>
              <a:t> 1-1-1</a:t>
            </a:r>
            <a:endParaRPr lang="en-US" sz="7200" dirty="0">
              <a:latin typeface="#9Slide05 SVNEgregio Script" panose="020005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DDF217FD-46F5-3B78-5034-BDF856526E8A}"/>
              </a:ext>
            </a:extLst>
          </p:cNvPr>
          <p:cNvSpPr txBox="1"/>
          <p:nvPr/>
        </p:nvSpPr>
        <p:spPr>
          <a:xfrm>
            <a:off x="3733800" y="3467100"/>
            <a:ext cx="10316240" cy="4832092"/>
          </a:xfrm>
          <a:prstGeom prst="rect">
            <a:avLst/>
          </a:prstGeom>
          <a:noFill/>
        </p:spPr>
        <p:txBody>
          <a:bodyPr wrap="square" rtlCol="0">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tâm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đắc</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còn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khoăn</a:t>
            </a:r>
            <a:r>
              <a:rPr lang="en-US" sz="4400" b="1"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 </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hãy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lại</a:t>
            </a:r>
            <a:r>
              <a:rPr lang="en-US" sz="4400" dirty="0">
                <a:latin typeface="Times New Roman" panose="02020603050405020304" pitchFamily="18" charset="0"/>
                <a:cs typeface="Times New Roman" panose="02020603050405020304" pitchFamily="18" charset="0"/>
              </a:rPr>
              <a:t> </a:t>
            </a: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điều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em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cần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góp</a:t>
            </a:r>
            <a:r>
              <a:rPr lang="en-US" sz="4400" b="1"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buổi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nói</a:t>
            </a:r>
            <a:r>
              <a:rPr lang="en-US" sz="4400" dirty="0">
                <a:latin typeface="Times New Roman" panose="02020603050405020304" pitchFamily="18" charset="0"/>
                <a:cs typeface="Times New Roman" panose="02020603050405020304" pitchFamily="18" charset="0"/>
              </a:rPr>
              <a:t> – </a:t>
            </a:r>
            <a:r>
              <a:rPr lang="en-US" sz="4400" dirty="0" err="1">
                <a:latin typeface="Times New Roman" panose="02020603050405020304" pitchFamily="18" charset="0"/>
                <a:cs typeface="Times New Roman" panose="02020603050405020304" pitchFamily="18" charset="0"/>
              </a:rPr>
              <a:t>nghe</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ngày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hôm</a:t>
            </a:r>
            <a:r>
              <a:rPr lang="en-US" sz="4400" dirty="0">
                <a:latin typeface="Times New Roman" panose="02020603050405020304" pitchFamily="18" charset="0"/>
                <a:cs typeface="Times New Roman" panose="02020603050405020304" pitchFamily="18" charset="0"/>
              </a:rPr>
              <a:t> nay.</a:t>
            </a:r>
          </a:p>
          <a:p>
            <a:pPr algn="just"/>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7284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97BFFBC1-62CF-373B-80A7-3379D4FCD83D}"/>
              </a:ext>
            </a:extLst>
          </p:cNvPr>
          <p:cNvSpPr/>
          <p:nvPr/>
        </p:nvSpPr>
        <p:spPr>
          <a:xfrm>
            <a:off x="-1143000" y="-876300"/>
            <a:ext cx="2616731" cy="2309266"/>
          </a:xfrm>
          <a:custGeom>
            <a:avLst/>
            <a:gdLst/>
            <a:ahLst/>
            <a:cxnLst/>
            <a:rect l="l" t="t" r="r" b="b"/>
            <a:pathLst>
              <a:path w="2616731" h="2309266">
                <a:moveTo>
                  <a:pt x="0" y="0"/>
                </a:moveTo>
                <a:lnTo>
                  <a:pt x="2616731" y="0"/>
                </a:lnTo>
                <a:lnTo>
                  <a:pt x="2616731" y="2309266"/>
                </a:lnTo>
                <a:lnTo>
                  <a:pt x="0" y="2309266"/>
                </a:lnTo>
                <a:lnTo>
                  <a:pt x="0" y="0"/>
                </a:lnTo>
                <a:close/>
              </a:path>
            </a:pathLst>
          </a:custGeom>
          <a:blipFill>
            <a:blip r:embed="rId3">
              <a:duotone>
                <a:prstClr val="black"/>
                <a:schemeClr val="accent2">
                  <a:tint val="45000"/>
                  <a:satMod val="400000"/>
                </a:schemeClr>
              </a:duotone>
              <a:extLst>
                <a:ext uri="{BEBA8EAE-BF5A-486C-A8C5-ECC9F3942E4B}">
                  <a14:imgProps xmlns:a14="http://schemas.microsoft.com/office/drawing/2010/main">
                    <a14:imgLayer r:embed="rId4">
                      <a14:imgEffect>
                        <a14:brightnessContrast bright="-40000" contrast="-20000"/>
                      </a14:imgEffect>
                    </a14:imgLayer>
                  </a14:imgProps>
                </a:ext>
              </a:extLst>
            </a:blip>
            <a:stretch>
              <a:fillRect/>
            </a:stretch>
          </a:blipFill>
        </p:spPr>
      </p:sp>
      <p:sp>
        <p:nvSpPr>
          <p:cNvPr id="3" name="Freeform 6">
            <a:extLst>
              <a:ext uri="{FF2B5EF4-FFF2-40B4-BE49-F238E27FC236}">
                <a16:creationId xmlns:a16="http://schemas.microsoft.com/office/drawing/2014/main" id="{1C94FAEB-6AF1-8F56-170E-53DE35860258}"/>
              </a:ext>
            </a:extLst>
          </p:cNvPr>
          <p:cNvSpPr/>
          <p:nvPr/>
        </p:nvSpPr>
        <p:spPr>
          <a:xfrm rot="844691">
            <a:off x="17532562" y="44848"/>
            <a:ext cx="2443162" cy="4114800"/>
          </a:xfrm>
          <a:custGeom>
            <a:avLst/>
            <a:gdLst/>
            <a:ahLst/>
            <a:cxnLst/>
            <a:rect l="l" t="t" r="r" b="b"/>
            <a:pathLst>
              <a:path w="2443162" h="4114800">
                <a:moveTo>
                  <a:pt x="0" y="0"/>
                </a:moveTo>
                <a:lnTo>
                  <a:pt x="2443162" y="0"/>
                </a:lnTo>
                <a:lnTo>
                  <a:pt x="2443162" y="4114800"/>
                </a:lnTo>
                <a:lnTo>
                  <a:pt x="0" y="4114800"/>
                </a:lnTo>
                <a:lnTo>
                  <a:pt x="0" y="0"/>
                </a:lnTo>
                <a:close/>
              </a:path>
            </a:pathLst>
          </a:custGeom>
          <a:blipFill>
            <a:blip r:embed="rId5">
              <a:duotone>
                <a:prstClr val="black"/>
                <a:schemeClr val="accent6">
                  <a:tint val="45000"/>
                  <a:satMod val="400000"/>
                </a:schemeClr>
              </a:duotone>
              <a:extLst>
                <a:ext uri="{96DAC541-7B7A-43D3-8B79-37D633B846F1}">
                  <asvg:svgBlip xmlns:asvg="http://schemas.microsoft.com/office/drawing/2016/SVG/main" r:embed="rId6"/>
                </a:ext>
              </a:extLst>
            </a:blip>
            <a:stretch>
              <a:fillRect/>
            </a:stretch>
          </a:blipFill>
        </p:spPr>
      </p:sp>
      <p:sp>
        <p:nvSpPr>
          <p:cNvPr id="4" name="Rectangle 3">
            <a:extLst>
              <a:ext uri="{FF2B5EF4-FFF2-40B4-BE49-F238E27FC236}">
                <a16:creationId xmlns:a16="http://schemas.microsoft.com/office/drawing/2014/main" id="{58ED508F-8C8F-26C6-EA66-FA1866F1E6A7}"/>
              </a:ext>
            </a:extLst>
          </p:cNvPr>
          <p:cNvSpPr/>
          <p:nvPr/>
        </p:nvSpPr>
        <p:spPr>
          <a:xfrm>
            <a:off x="838200" y="665351"/>
            <a:ext cx="16459200" cy="8956298"/>
          </a:xfrm>
          <a:prstGeom prst="rect">
            <a:avLst/>
          </a:prstGeom>
        </p:spPr>
        <p:txBody>
          <a:bodyPr wrap="square">
            <a:spAutoFit/>
          </a:bodyPr>
          <a:lstStyle/>
          <a:p>
            <a:pPr lvl="0" algn="just">
              <a:defRPr/>
            </a:pPr>
            <a:r>
              <a:rPr lang="en-US" sz="3600"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Như chúng ta đã biết, văn chương bao gồm tất cả những gì rộng rãi nhất về nghệ thuật ngôn ngữ. Nó có thể là những kiến thức về lịch sử, địa lí, tri thức, … Hiểu theo nghĩa hẹp hơn thì đó là tác phẩm văn học, nghệ thuật ngôn từ, … Hẹp hơn nữa là tính nghệ thuật, vẻ đẹp của câu văn, lời nói. Văn chương nó rất nhiều khái niệm để hiểu được nó và cũng từ đó mà nó đã có thật nhiều công dụng đem lại cho mọi người tận hưởng nét nghệ thuật văn chương đó. Như trong văn bản “Ý nghĩa văn chương” của tác giả Hoài Thanh đã có chứng minh rất rõ công dụng quý giá của văn chương. Nó là hình dung và sự sáng tạo của bao sự sống muôn hình vạn trạng; là nguồn gốc cốt yếu của bao tình thương yêu con người, động vật thật cao cả. Cuộc sống của con người ngày càng bận rộn, hối hả để chạy theo những cuộc đua vật chất và tinh thần trong xã hội nên việc cảm nhận những nét đẹp trong cuộc sống ngày càng khó khăn và hạn hẹp hơn. Vì thế, có không ít ý kiến cho rằng, giá trị của văn học đã bị giảm đi trước sự cạnh tranh của các phương tiện nghe nhìn. Tuy nhiên, thực tế đã phủ định điều đó. Vì văn chương đã giúp chúng ta cảm nhận sâu sắc hơn, thực tế hơn những cảm xúc mà bản thân chưa có hoặc chưa khai thác được vì nhu cầu đời sống xã hội. Văn chương chính là hình dung của bao tâm hồn thi sĩ, yêu đời và hết sức đẹp đẽ.</a:t>
            </a:r>
            <a:endParaRPr kumimoji="0" lang="vi-VN" sz="60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99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1589493" y="7298702"/>
            <a:ext cx="15669807" cy="5290449"/>
          </a:xfrm>
          <a:custGeom>
            <a:avLst/>
            <a:gdLst/>
            <a:ahLst/>
            <a:cxnLst/>
            <a:rect l="l" t="t" r="r" b="b"/>
            <a:pathLst>
              <a:path w="15669807" h="5290449">
                <a:moveTo>
                  <a:pt x="15669807" y="5290450"/>
                </a:moveTo>
                <a:lnTo>
                  <a:pt x="0" y="5290450"/>
                </a:lnTo>
                <a:lnTo>
                  <a:pt x="0" y="0"/>
                </a:lnTo>
                <a:lnTo>
                  <a:pt x="15669807" y="0"/>
                </a:lnTo>
                <a:lnTo>
                  <a:pt x="15669807" y="529045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TextBox 3"/>
          <p:cNvSpPr txBox="1"/>
          <p:nvPr/>
        </p:nvSpPr>
        <p:spPr>
          <a:xfrm>
            <a:off x="4442715" y="2514204"/>
            <a:ext cx="9181626" cy="1629292"/>
          </a:xfrm>
          <a:prstGeom prst="rect">
            <a:avLst/>
          </a:prstGeom>
        </p:spPr>
        <p:txBody>
          <a:bodyPr lIns="0" tIns="0" rIns="0" bIns="0" rtlCol="0" anchor="t">
            <a:spAutoFit/>
          </a:bodyPr>
          <a:lstStyle/>
          <a:p>
            <a:pPr algn="ctr">
              <a:lnSpc>
                <a:spcPts val="12671"/>
              </a:lnSpc>
            </a:pPr>
            <a:r>
              <a:rPr lang="en-US" sz="8000" dirty="0" err="1">
                <a:solidFill>
                  <a:srgbClr val="231F20"/>
                </a:solidFill>
                <a:latin typeface="#9Slide05 Agile Script Calligra" panose="03070402050302030203" pitchFamily="66" charset="0"/>
              </a:rPr>
              <a:t>Nói</a:t>
            </a:r>
            <a:r>
              <a:rPr lang="en-US" sz="8000" dirty="0">
                <a:solidFill>
                  <a:srgbClr val="231F20"/>
                </a:solidFill>
                <a:latin typeface="#9Slide05 Agile Script Calligra" panose="03070402050302030203" pitchFamily="66" charset="0"/>
              </a:rPr>
              <a:t> </a:t>
            </a:r>
            <a:r>
              <a:rPr lang="en-US" sz="8000" dirty="0" err="1">
                <a:solidFill>
                  <a:srgbClr val="231F20"/>
                </a:solidFill>
                <a:latin typeface="#9Slide05 Agile Script Calligra" panose="03070402050302030203" pitchFamily="66" charset="0"/>
              </a:rPr>
              <a:t>và</a:t>
            </a:r>
            <a:r>
              <a:rPr lang="en-US" sz="8000" dirty="0">
                <a:solidFill>
                  <a:srgbClr val="231F20"/>
                </a:solidFill>
                <a:latin typeface="#9Slide05 Agile Script Calligra" panose="03070402050302030203" pitchFamily="66" charset="0"/>
              </a:rPr>
              <a:t> </a:t>
            </a:r>
            <a:r>
              <a:rPr lang="en-US" sz="8000" dirty="0" err="1">
                <a:solidFill>
                  <a:srgbClr val="231F20"/>
                </a:solidFill>
                <a:latin typeface="#9Slide05 Agile Script Calligra" panose="03070402050302030203" pitchFamily="66" charset="0"/>
              </a:rPr>
              <a:t>nghe</a:t>
            </a:r>
            <a:endParaRPr lang="en-US" sz="8000" dirty="0">
              <a:solidFill>
                <a:srgbClr val="231F20"/>
              </a:solidFill>
              <a:latin typeface="#9Slide05 Agile Script Calligra" panose="03070402050302030203" pitchFamily="66" charset="0"/>
            </a:endParaRPr>
          </a:p>
        </p:txBody>
      </p:sp>
      <p:sp>
        <p:nvSpPr>
          <p:cNvPr id="4" name="TextBox 4"/>
          <p:cNvSpPr txBox="1"/>
          <p:nvPr/>
        </p:nvSpPr>
        <p:spPr>
          <a:xfrm>
            <a:off x="2667000" y="-723900"/>
            <a:ext cx="12733057" cy="2623347"/>
          </a:xfrm>
          <a:prstGeom prst="rect">
            <a:avLst/>
          </a:prstGeom>
        </p:spPr>
        <p:txBody>
          <a:bodyPr lIns="0" tIns="0" rIns="0" bIns="0" rtlCol="0" anchor="t">
            <a:spAutoFit/>
          </a:bodyPr>
          <a:lstStyle/>
          <a:p>
            <a:pPr algn="ctr">
              <a:lnSpc>
                <a:spcPts val="23848"/>
              </a:lnSpc>
            </a:pPr>
            <a:r>
              <a:rPr lang="en-US" sz="8000" dirty="0" err="1">
                <a:solidFill>
                  <a:srgbClr val="231F20"/>
                </a:solidFill>
                <a:latin typeface="#9Slide05 SVNKitten" pitchFamily="2" charset="0"/>
              </a:rPr>
              <a:t>Bài</a:t>
            </a:r>
            <a:r>
              <a:rPr lang="en-US" sz="8000" dirty="0">
                <a:solidFill>
                  <a:srgbClr val="231F20"/>
                </a:solidFill>
                <a:latin typeface="#9Slide05 SVNKitten" pitchFamily="2" charset="0"/>
              </a:rPr>
              <a:t> 8: </a:t>
            </a:r>
            <a:r>
              <a:rPr lang="en-US" sz="8000" dirty="0" err="1">
                <a:solidFill>
                  <a:srgbClr val="231F20"/>
                </a:solidFill>
                <a:latin typeface="#9Slide05 SVNKitten" pitchFamily="2" charset="0"/>
              </a:rPr>
              <a:t>Nhà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văn</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và</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trang</a:t>
            </a:r>
            <a:r>
              <a:rPr lang="en-US" sz="8000" dirty="0">
                <a:solidFill>
                  <a:srgbClr val="231F20"/>
                </a:solidFill>
                <a:latin typeface="#9Slide05 SVNKitten" pitchFamily="2" charset="0"/>
              </a:rPr>
              <a:t> </a:t>
            </a:r>
            <a:r>
              <a:rPr lang="en-US" sz="8000" dirty="0" err="1">
                <a:solidFill>
                  <a:srgbClr val="231F20"/>
                </a:solidFill>
                <a:latin typeface="#9Slide05 SVNKitten" pitchFamily="2" charset="0"/>
              </a:rPr>
              <a:t>viết</a:t>
            </a:r>
            <a:endParaRPr lang="en-US" sz="8000" dirty="0">
              <a:solidFill>
                <a:srgbClr val="231F20"/>
              </a:solidFill>
              <a:latin typeface="#9Slide05 SVNKitten" pitchFamily="2" charset="0"/>
            </a:endParaRPr>
          </a:p>
        </p:txBody>
      </p:sp>
      <p:sp>
        <p:nvSpPr>
          <p:cNvPr id="5" name="TextBox 4">
            <a:extLst>
              <a:ext uri="{FF2B5EF4-FFF2-40B4-BE49-F238E27FC236}">
                <a16:creationId xmlns:a16="http://schemas.microsoft.com/office/drawing/2014/main" id="{79177AFD-A126-3C0F-41A0-B912D5D47D98}"/>
              </a:ext>
            </a:extLst>
          </p:cNvPr>
          <p:cNvSpPr txBox="1"/>
          <p:nvPr/>
        </p:nvSpPr>
        <p:spPr>
          <a:xfrm>
            <a:off x="2772680" y="4610456"/>
            <a:ext cx="13303431" cy="2308324"/>
          </a:xfrm>
          <a:prstGeom prst="rect">
            <a:avLst/>
          </a:prstGeom>
          <a:noFill/>
        </p:spPr>
        <p:txBody>
          <a:bodyPr wrap="square" rtlCol="0">
            <a:spAutoFit/>
          </a:bodyPr>
          <a:lstStyle/>
          <a:p>
            <a:pPr algn="ctr"/>
            <a:r>
              <a:rPr lang="en-US" sz="7200" dirty="0" err="1">
                <a:latin typeface="#9Slide05 Dancing Script" panose="03080800040507000D00" pitchFamily="66" charset="0"/>
                <a:cs typeface="Times New Roman" panose="02020603050405020304" pitchFamily="18" charset="0"/>
              </a:rPr>
              <a:t>Trình</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bày</a:t>
            </a:r>
            <a:r>
              <a:rPr lang="en-US" sz="7200" dirty="0">
                <a:latin typeface="#9Slide05 Dancing Script" panose="03080800040507000D00" pitchFamily="66" charset="0"/>
                <a:cs typeface="Times New Roman" panose="02020603050405020304" pitchFamily="18" charset="0"/>
              </a:rPr>
              <a:t> ý </a:t>
            </a:r>
            <a:r>
              <a:rPr lang="en-US" sz="7200" dirty="0" err="1">
                <a:latin typeface="#9Slide05 Dancing Script" panose="03080800040507000D00" pitchFamily="66" charset="0"/>
                <a:cs typeface="Times New Roman" panose="02020603050405020304" pitchFamily="18" charset="0"/>
              </a:rPr>
              <a:t>kiến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một</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vấn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đề</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xã</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hội</a:t>
            </a:r>
            <a:endParaRPr lang="en-US" sz="7200" dirty="0">
              <a:latin typeface="#9Slide05 Dancing Script" panose="03080800040507000D00" pitchFamily="66" charset="0"/>
              <a:cs typeface="Times New Roman" panose="02020603050405020304" pitchFamily="18" charset="0"/>
            </a:endParaRPr>
          </a:p>
          <a:p>
            <a:pPr algn="ctr"/>
            <a:r>
              <a:rPr lang="en-US" sz="7200" dirty="0">
                <a:latin typeface="#9Slide05 Dancing Script" panose="03080800040507000D00" pitchFamily="66" charset="0"/>
                <a:cs typeface="Times New Roman" panose="02020603050405020304" pitchFamily="18" charset="0"/>
              </a:rPr>
              <a:t>(</a:t>
            </a:r>
            <a:r>
              <a:rPr lang="en-US" sz="7200" dirty="0" err="1">
                <a:latin typeface="#9Slide05 Dancing Script" panose="03080800040507000D00" pitchFamily="66" charset="0"/>
                <a:cs typeface="Times New Roman" panose="02020603050405020304" pitchFamily="18" charset="0"/>
              </a:rPr>
              <a:t>Văn</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học</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trong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đời</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sống</a:t>
            </a:r>
            <a:r>
              <a:rPr lang="en-US" sz="7200" dirty="0">
                <a:latin typeface="#9Slide05 Dancing Script" panose="03080800040507000D00" pitchFamily="66" charset="0"/>
                <a:cs typeface="Times New Roman" panose="02020603050405020304" pitchFamily="18" charset="0"/>
              </a:rPr>
              <a:t> </a:t>
            </a:r>
            <a:r>
              <a:rPr lang="en-US" sz="7200" dirty="0" err="1">
                <a:latin typeface="#9Slide05 Dancing Script" panose="03080800040507000D00" pitchFamily="66" charset="0"/>
                <a:cs typeface="Times New Roman" panose="02020603050405020304" pitchFamily="18" charset="0"/>
              </a:rPr>
              <a:t>hiện</a:t>
            </a:r>
            <a:r>
              <a:rPr lang="en-US" sz="7200" dirty="0">
                <a:latin typeface="#9Slide05 Dancing Script" panose="03080800040507000D00" pitchFamily="66" charset="0"/>
                <a:cs typeface="Times New Roman" panose="02020603050405020304" pitchFamily="18" charset="0"/>
              </a:rPr>
              <a:t> nay)</a:t>
            </a:r>
          </a:p>
        </p:txBody>
      </p:sp>
      <p:sp>
        <p:nvSpPr>
          <p:cNvPr id="6" name="Freeform 3">
            <a:extLst>
              <a:ext uri="{FF2B5EF4-FFF2-40B4-BE49-F238E27FC236}">
                <a16:creationId xmlns:a16="http://schemas.microsoft.com/office/drawing/2014/main" id="{1529A4C9-A5F3-1511-3CF1-270B7B8B3FDD}"/>
              </a:ext>
            </a:extLst>
          </p:cNvPr>
          <p:cNvSpPr/>
          <p:nvPr/>
        </p:nvSpPr>
        <p:spPr>
          <a:xfrm>
            <a:off x="13461637" y="6831127"/>
            <a:ext cx="3797663" cy="3455873"/>
          </a:xfrm>
          <a:custGeom>
            <a:avLst/>
            <a:gdLst/>
            <a:ahLst/>
            <a:cxnLst/>
            <a:rect l="l" t="t" r="r" b="b"/>
            <a:pathLst>
              <a:path w="3797663" h="3455873">
                <a:moveTo>
                  <a:pt x="0" y="0"/>
                </a:moveTo>
                <a:lnTo>
                  <a:pt x="3797663" y="0"/>
                </a:lnTo>
                <a:lnTo>
                  <a:pt x="3797663" y="3455873"/>
                </a:lnTo>
                <a:lnTo>
                  <a:pt x="0" y="3455873"/>
                </a:lnTo>
                <a:lnTo>
                  <a:pt x="0" y="0"/>
                </a:lnTo>
                <a:close/>
              </a:path>
            </a:pathLst>
          </a:custGeom>
          <a:blipFill>
            <a:blip r:embed="rId5"/>
            <a:stretch>
              <a:fillRect/>
            </a:stretch>
          </a:blipFill>
        </p:spPr>
      </p:sp>
      <p:sp>
        <p:nvSpPr>
          <p:cNvPr id="7" name="Freeform 3">
            <a:extLst>
              <a:ext uri="{FF2B5EF4-FFF2-40B4-BE49-F238E27FC236}">
                <a16:creationId xmlns:a16="http://schemas.microsoft.com/office/drawing/2014/main" id="{747201CD-1A4F-E340-9340-148B8A3CB8C9}"/>
              </a:ext>
            </a:extLst>
          </p:cNvPr>
          <p:cNvSpPr/>
          <p:nvPr/>
        </p:nvSpPr>
        <p:spPr>
          <a:xfrm rot="826533" flipV="1">
            <a:off x="9319915" y="-3201548"/>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3">
            <a:extLst>
              <a:ext uri="{FF2B5EF4-FFF2-40B4-BE49-F238E27FC236}">
                <a16:creationId xmlns:a16="http://schemas.microsoft.com/office/drawing/2014/main" id="{0DB53A12-9922-D158-6453-C59B37736F52}"/>
              </a:ext>
            </a:extLst>
          </p:cNvPr>
          <p:cNvSpPr/>
          <p:nvPr/>
        </p:nvSpPr>
        <p:spPr>
          <a:xfrm rot="9589526" flipH="1">
            <a:off x="-6191984" y="-4889874"/>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5">
            <a:extLst>
              <a:ext uri="{FF2B5EF4-FFF2-40B4-BE49-F238E27FC236}">
                <a16:creationId xmlns:a16="http://schemas.microsoft.com/office/drawing/2014/main" id="{F5B8DFA3-73F1-AFFD-73A5-7C2A08A38D34}"/>
              </a:ext>
            </a:extLst>
          </p:cNvPr>
          <p:cNvSpPr/>
          <p:nvPr/>
        </p:nvSpPr>
        <p:spPr>
          <a:xfrm>
            <a:off x="-770528" y="7282373"/>
            <a:ext cx="7315200" cy="3218688"/>
          </a:xfrm>
          <a:custGeom>
            <a:avLst/>
            <a:gdLst/>
            <a:ahLst/>
            <a:cxnLst/>
            <a:rect l="l" t="t" r="r" b="b"/>
            <a:pathLst>
              <a:path w="7315200" h="3218688">
                <a:moveTo>
                  <a:pt x="0" y="0"/>
                </a:moveTo>
                <a:lnTo>
                  <a:pt x="7315200" y="0"/>
                </a:lnTo>
                <a:lnTo>
                  <a:pt x="7315200" y="3218688"/>
                </a:lnTo>
                <a:lnTo>
                  <a:pt x="0" y="32186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a:t>
            </a:r>
          </a:p>
          <a:p>
            <a:pPr algn="ctr"/>
            <a:r>
              <a:rPr lang="en-US" sz="11500" dirty="0" err="1">
                <a:solidFill>
                  <a:srgbClr val="231F20"/>
                </a:solidFill>
                <a:latin typeface="#9Slide05 SVNKitten" pitchFamily="2" charset="0"/>
              </a:rPr>
              <a:t>Trước</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7" name="Freeform 2">
            <a:extLst>
              <a:ext uri="{FF2B5EF4-FFF2-40B4-BE49-F238E27FC236}">
                <a16:creationId xmlns:a16="http://schemas.microsoft.com/office/drawing/2014/main" id="{B9D29C38-6236-7500-C9E6-6B7042D89408}"/>
              </a:ext>
            </a:extLst>
          </p:cNvPr>
          <p:cNvSpPr/>
          <p:nvPr/>
        </p:nvSpPr>
        <p:spPr>
          <a:xfrm>
            <a:off x="914400" y="495300"/>
            <a:ext cx="5943758" cy="5193359"/>
          </a:xfrm>
          <a:custGeom>
            <a:avLst/>
            <a:gdLst/>
            <a:ahLst/>
            <a:cxnLst/>
            <a:rect l="l" t="t" r="r" b="b"/>
            <a:pathLst>
              <a:path w="4709356" h="4114800">
                <a:moveTo>
                  <a:pt x="0" y="0"/>
                </a:moveTo>
                <a:lnTo>
                  <a:pt x="4709356" y="0"/>
                </a:lnTo>
                <a:lnTo>
                  <a:pt x="470935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sp>
        <p:nvSpPr>
          <p:cNvPr id="15" name="Rectangle 14">
            <a:extLst>
              <a:ext uri="{FF2B5EF4-FFF2-40B4-BE49-F238E27FC236}">
                <a16:creationId xmlns:a16="http://schemas.microsoft.com/office/drawing/2014/main" id="{B0F732B4-8069-C8BC-F6E6-2CCEA588FADA}"/>
              </a:ext>
            </a:extLst>
          </p:cNvPr>
          <p:cNvSpPr/>
          <p:nvPr/>
        </p:nvSpPr>
        <p:spPr>
          <a:xfrm>
            <a:off x="9181032" y="266700"/>
            <a:ext cx="8841570" cy="9941183"/>
          </a:xfrm>
          <a:prstGeom prst="rect">
            <a:avLst/>
          </a:prstGeom>
        </p:spPr>
        <p:txBody>
          <a:bodyPr wrap="square">
            <a:spAutoFit/>
          </a:bodyPr>
          <a:lstStyle/>
          <a:p>
            <a:pPr algn="just"/>
            <a:r>
              <a:rPr lang="vi-VN" sz="4000" dirty="0">
                <a:latin typeface="+mj-lt"/>
              </a:rPr>
              <a:t>+ Tìm kiếm các tài liệu về vai trò, vị trí của văn học; cơ hội và thách thức của văn học trong đời sống hiện nay.</a:t>
            </a:r>
          </a:p>
          <a:p>
            <a:pPr algn="just"/>
            <a:r>
              <a:rPr lang="en-US" sz="4000" dirty="0">
                <a:latin typeface="Times New Roman" panose="02020603050405020304" pitchFamily="18" charset="0"/>
                <a:cs typeface="Times New Roman" panose="02020603050405020304" pitchFamily="18" charset="0"/>
              </a:rPr>
              <a:t>+</a:t>
            </a:r>
            <a:r>
              <a:rPr lang="vi-VN" sz="4000" dirty="0">
                <a:latin typeface="+mj-lt"/>
              </a:rPr>
              <a:t> Tập trung suy nghĩ về một số vấn đề và đặt ra các câu hỏi để tìm ý như: học có còn quan trọng trong đời sống hiện nay không? Trước sự phổ biến của các phương tiện nghe nhìn, văn học có gặp phải thách thức gì không? Văn học đem đến cho người đọc nhận thức gì về đời sống, xã hội, con người? Văn học khiến con người có thái độ ra sao trước cái đúng, cái sai, cái tốt, cái xấu? Vì sao có thể nói văn học có khả năng đánh thức những rung cảm trước cái đẹp của con người?... </a:t>
            </a:r>
          </a:p>
        </p:txBody>
      </p:sp>
      <p:sp>
        <p:nvSpPr>
          <p:cNvPr id="17" name="Freeform 3">
            <a:extLst>
              <a:ext uri="{FF2B5EF4-FFF2-40B4-BE49-F238E27FC236}">
                <a16:creationId xmlns:a16="http://schemas.microsoft.com/office/drawing/2014/main" id="{E1D66244-9531-83D0-3C1C-EDADC2C62D6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61353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sp>
        <p:nvSpPr>
          <p:cNvPr id="4" name="Rectangle 3">
            <a:extLst>
              <a:ext uri="{FF2B5EF4-FFF2-40B4-BE49-F238E27FC236}">
                <a16:creationId xmlns:a16="http://schemas.microsoft.com/office/drawing/2014/main" id="{179328FF-62D1-DDA1-65F7-C7D9223128C1}"/>
              </a:ext>
            </a:extLst>
          </p:cNvPr>
          <p:cNvSpPr/>
          <p:nvPr/>
        </p:nvSpPr>
        <p:spPr>
          <a:xfrm>
            <a:off x="13835157" y="3100001"/>
            <a:ext cx="3891734" cy="3170099"/>
          </a:xfrm>
          <a:prstGeom prst="rect">
            <a:avLst/>
          </a:prstGeom>
        </p:spPr>
        <p:txBody>
          <a:bodyPr wrap="square">
            <a:spAutoFit/>
          </a:bodyPr>
          <a:lstStyle/>
          <a:p>
            <a:pPr algn="just"/>
            <a:r>
              <a:rPr lang="vi-VN" sz="4000" dirty="0">
                <a:latin typeface="+mj-lt"/>
              </a:rPr>
              <a:t>xác định các luận điểm, sử dụng lí lẽ, bằng chứng làm sáng tỏ vấn đề.</a:t>
            </a:r>
          </a:p>
        </p:txBody>
      </p:sp>
      <p:sp>
        <p:nvSpPr>
          <p:cNvPr id="15" name="Freeform 2">
            <a:extLst>
              <a:ext uri="{FF2B5EF4-FFF2-40B4-BE49-F238E27FC236}">
                <a16:creationId xmlns:a16="http://schemas.microsoft.com/office/drawing/2014/main" id="{4BA1D23E-D943-E039-2E2C-5E2D41CEB8ED}"/>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6" name="Freeform 3">
            <a:extLst>
              <a:ext uri="{FF2B5EF4-FFF2-40B4-BE49-F238E27FC236}">
                <a16:creationId xmlns:a16="http://schemas.microsoft.com/office/drawing/2014/main" id="{8A1BECB3-E602-6228-4840-E9082695F0C5}"/>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18146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21340BC-D890-959B-7543-DD925689A151}"/>
              </a:ext>
            </a:extLst>
          </p:cNvPr>
          <p:cNvGrpSpPr/>
          <p:nvPr/>
        </p:nvGrpSpPr>
        <p:grpSpPr>
          <a:xfrm>
            <a:off x="0" y="2019300"/>
            <a:ext cx="4269572" cy="4989969"/>
            <a:chOff x="533400" y="2019300"/>
            <a:chExt cx="5401861" cy="4989969"/>
          </a:xfrm>
        </p:grpSpPr>
        <p:sp>
          <p:nvSpPr>
            <p:cNvPr id="3" name="Freeform 4">
              <a:extLst>
                <a:ext uri="{FF2B5EF4-FFF2-40B4-BE49-F238E27FC236}">
                  <a16:creationId xmlns:a16="http://schemas.microsoft.com/office/drawing/2014/main" id="{9A516F0C-BDF1-B2F9-6015-8F1192FD603F}"/>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 name="Rectangle 1">
              <a:extLst>
                <a:ext uri="{FF2B5EF4-FFF2-40B4-BE49-F238E27FC236}">
                  <a16:creationId xmlns:a16="http://schemas.microsoft.com/office/drawing/2014/main" id="{2A71E914-F156-D2C0-3B42-4D0EDB74854A}"/>
                </a:ext>
              </a:extLst>
            </p:cNvPr>
            <p:cNvSpPr/>
            <p:nvPr/>
          </p:nvSpPr>
          <p:spPr>
            <a:xfrm>
              <a:off x="967381" y="3238500"/>
              <a:ext cx="4533900" cy="2800767"/>
            </a:xfrm>
            <a:prstGeom prst="rect">
              <a:avLst/>
            </a:prstGeom>
          </p:spPr>
          <p:txBody>
            <a:bodyPr wrap="square">
              <a:spAutoFit/>
            </a:bodyPr>
            <a:lstStyle/>
            <a:p>
              <a:pPr algn="just"/>
              <a:r>
                <a:rPr lang="vi-VN" sz="4400" dirty="0">
                  <a:latin typeface="+mj-lt"/>
                </a:rPr>
                <a:t>- Xác định nội dung nói văn học trong đời sống hiện nay.</a:t>
              </a:r>
            </a:p>
          </p:txBody>
        </p:sp>
      </p:grpSp>
      <p:grpSp>
        <p:nvGrpSpPr>
          <p:cNvPr id="8" name="Group 7">
            <a:extLst>
              <a:ext uri="{FF2B5EF4-FFF2-40B4-BE49-F238E27FC236}">
                <a16:creationId xmlns:a16="http://schemas.microsoft.com/office/drawing/2014/main" id="{438C9715-8ADB-D9F3-0791-65FD21638A7C}"/>
              </a:ext>
            </a:extLst>
          </p:cNvPr>
          <p:cNvGrpSpPr/>
          <p:nvPr/>
        </p:nvGrpSpPr>
        <p:grpSpPr>
          <a:xfrm>
            <a:off x="4612588" y="2019301"/>
            <a:ext cx="4457584" cy="4989969"/>
            <a:chOff x="5219816" y="2019300"/>
            <a:chExt cx="5401861" cy="4989969"/>
          </a:xfrm>
        </p:grpSpPr>
        <p:sp>
          <p:nvSpPr>
            <p:cNvPr id="5" name="Freeform 4">
              <a:extLst>
                <a:ext uri="{FF2B5EF4-FFF2-40B4-BE49-F238E27FC236}">
                  <a16:creationId xmlns:a16="http://schemas.microsoft.com/office/drawing/2014/main" id="{1738444F-6A39-5D25-8B1C-77B85C3A7C49}"/>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Rectangle 5">
              <a:extLst>
                <a:ext uri="{FF2B5EF4-FFF2-40B4-BE49-F238E27FC236}">
                  <a16:creationId xmlns:a16="http://schemas.microsoft.com/office/drawing/2014/main" id="{1176BAEF-980E-9260-C759-858FBB90ECD5}"/>
                </a:ext>
              </a:extLst>
            </p:cNvPr>
            <p:cNvSpPr/>
            <p:nvPr/>
          </p:nvSpPr>
          <p:spPr>
            <a:xfrm>
              <a:off x="5653797" y="3238500"/>
              <a:ext cx="4533900" cy="1446550"/>
            </a:xfrm>
            <a:prstGeom prst="rect">
              <a:avLst/>
            </a:prstGeom>
          </p:spPr>
          <p:txBody>
            <a:bodyPr wrap="square">
              <a:spAutoFit/>
            </a:bodyPr>
            <a:lstStyle/>
            <a:p>
              <a:pPr algn="just"/>
              <a:r>
                <a:rPr lang="vi-VN" sz="4400" dirty="0">
                  <a:latin typeface="+mj-lt"/>
                </a:rPr>
                <a:t>- Thu thập tài liệu và tìm ý</a:t>
              </a:r>
            </a:p>
          </p:txBody>
        </p:sp>
      </p:grpSp>
      <p:grpSp>
        <p:nvGrpSpPr>
          <p:cNvPr id="9" name="Group 8">
            <a:extLst>
              <a:ext uri="{FF2B5EF4-FFF2-40B4-BE49-F238E27FC236}">
                <a16:creationId xmlns:a16="http://schemas.microsoft.com/office/drawing/2014/main" id="{1EA63CB2-1DE5-44DF-F53F-C31C9E6CBF2A}"/>
              </a:ext>
            </a:extLst>
          </p:cNvPr>
          <p:cNvGrpSpPr/>
          <p:nvPr/>
        </p:nvGrpSpPr>
        <p:grpSpPr>
          <a:xfrm>
            <a:off x="9222571" y="2190066"/>
            <a:ext cx="4269572" cy="4989969"/>
            <a:chOff x="533400" y="2019300"/>
            <a:chExt cx="5401861" cy="4989969"/>
          </a:xfrm>
        </p:grpSpPr>
        <p:sp>
          <p:nvSpPr>
            <p:cNvPr id="10" name="Freeform 4">
              <a:extLst>
                <a:ext uri="{FF2B5EF4-FFF2-40B4-BE49-F238E27FC236}">
                  <a16:creationId xmlns:a16="http://schemas.microsoft.com/office/drawing/2014/main" id="{05BEC64F-1A24-A0AC-753C-F6FE50D1FEA7}"/>
                </a:ext>
              </a:extLst>
            </p:cNvPr>
            <p:cNvSpPr/>
            <p:nvPr/>
          </p:nvSpPr>
          <p:spPr>
            <a:xfrm rot="-10800000">
              <a:off x="533400"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1" name="Rectangle 10">
              <a:extLst>
                <a:ext uri="{FF2B5EF4-FFF2-40B4-BE49-F238E27FC236}">
                  <a16:creationId xmlns:a16="http://schemas.microsoft.com/office/drawing/2014/main" id="{6D657047-574B-2C85-16F1-C186457B7A50}"/>
                </a:ext>
              </a:extLst>
            </p:cNvPr>
            <p:cNvSpPr/>
            <p:nvPr/>
          </p:nvSpPr>
          <p:spPr>
            <a:xfrm>
              <a:off x="967381" y="3238500"/>
              <a:ext cx="4533900" cy="1446550"/>
            </a:xfrm>
            <a:prstGeom prst="rect">
              <a:avLst/>
            </a:prstGeom>
          </p:spPr>
          <p:txBody>
            <a:bodyPr wrap="square">
              <a:spAutoFit/>
            </a:bodyPr>
            <a:lstStyle/>
            <a:p>
              <a:pPr algn="just"/>
              <a:r>
                <a:rPr lang="en-US" sz="4400" dirty="0">
                  <a:latin typeface="+mj-lt"/>
                </a:rPr>
                <a:t>- </a:t>
              </a:r>
              <a:r>
                <a:rPr lang="vi-VN" sz="4400" dirty="0">
                  <a:latin typeface="+mj-lt"/>
                </a:rPr>
                <a:t>Xây dựng dàn ý bài nói</a:t>
              </a:r>
            </a:p>
          </p:txBody>
        </p:sp>
      </p:grpSp>
      <p:grpSp>
        <p:nvGrpSpPr>
          <p:cNvPr id="12" name="Group 11">
            <a:extLst>
              <a:ext uri="{FF2B5EF4-FFF2-40B4-BE49-F238E27FC236}">
                <a16:creationId xmlns:a16="http://schemas.microsoft.com/office/drawing/2014/main" id="{C02D829B-B064-3A56-E176-40372DB70922}"/>
              </a:ext>
            </a:extLst>
          </p:cNvPr>
          <p:cNvGrpSpPr/>
          <p:nvPr/>
        </p:nvGrpSpPr>
        <p:grpSpPr>
          <a:xfrm>
            <a:off x="13835159" y="2190067"/>
            <a:ext cx="4457584" cy="4989969"/>
            <a:chOff x="5219816" y="2019300"/>
            <a:chExt cx="5401861" cy="4989969"/>
          </a:xfrm>
        </p:grpSpPr>
        <p:sp>
          <p:nvSpPr>
            <p:cNvPr id="13" name="Freeform 4">
              <a:extLst>
                <a:ext uri="{FF2B5EF4-FFF2-40B4-BE49-F238E27FC236}">
                  <a16:creationId xmlns:a16="http://schemas.microsoft.com/office/drawing/2014/main" id="{7F8A58D3-184E-C151-3722-579F2D283F21}"/>
                </a:ext>
              </a:extLst>
            </p:cNvPr>
            <p:cNvSpPr/>
            <p:nvPr/>
          </p:nvSpPr>
          <p:spPr>
            <a:xfrm rot="-10800000">
              <a:off x="5219816" y="2019300"/>
              <a:ext cx="5401861" cy="4989969"/>
            </a:xfrm>
            <a:custGeom>
              <a:avLst/>
              <a:gdLst/>
              <a:ahLst/>
              <a:cxnLst/>
              <a:rect l="l" t="t" r="r" b="b"/>
              <a:pathLst>
                <a:path w="5401861" h="4989969">
                  <a:moveTo>
                    <a:pt x="0" y="0"/>
                  </a:moveTo>
                  <a:lnTo>
                    <a:pt x="5401861" y="0"/>
                  </a:lnTo>
                  <a:lnTo>
                    <a:pt x="5401861" y="4989969"/>
                  </a:lnTo>
                  <a:lnTo>
                    <a:pt x="0" y="49899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Rectangle 13">
              <a:extLst>
                <a:ext uri="{FF2B5EF4-FFF2-40B4-BE49-F238E27FC236}">
                  <a16:creationId xmlns:a16="http://schemas.microsoft.com/office/drawing/2014/main" id="{C834D79E-1C89-906A-DA54-C083AFF97E22}"/>
                </a:ext>
              </a:extLst>
            </p:cNvPr>
            <p:cNvSpPr/>
            <p:nvPr/>
          </p:nvSpPr>
          <p:spPr>
            <a:xfrm>
              <a:off x="5814150" y="2436792"/>
              <a:ext cx="4533900" cy="4154984"/>
            </a:xfrm>
            <a:prstGeom prst="rect">
              <a:avLst/>
            </a:prstGeom>
          </p:spPr>
          <p:txBody>
            <a:bodyPr wrap="square">
              <a:spAutoFit/>
            </a:bodyPr>
            <a:lstStyle/>
            <a:p>
              <a:pPr algn="just"/>
              <a:r>
                <a:rPr lang="vi-VN" sz="4400" dirty="0">
                  <a:latin typeface="+mj-lt"/>
                </a:rPr>
                <a:t>- Dự kiến các ý kiến phản biện của người nghe để chuẩn bị trao đổi, đối thoại.</a:t>
              </a:r>
            </a:p>
          </p:txBody>
        </p:sp>
      </p:grpSp>
      <p:sp>
        <p:nvSpPr>
          <p:cNvPr id="4" name="Freeform 2">
            <a:extLst>
              <a:ext uri="{FF2B5EF4-FFF2-40B4-BE49-F238E27FC236}">
                <a16:creationId xmlns:a16="http://schemas.microsoft.com/office/drawing/2014/main" id="{0FB502CE-AC90-02FD-C25C-9851E01C41A2}"/>
              </a:ext>
            </a:extLst>
          </p:cNvPr>
          <p:cNvSpPr/>
          <p:nvPr/>
        </p:nvSpPr>
        <p:spPr>
          <a:xfrm rot="9701083" flipH="1">
            <a:off x="14320269" y="-515595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5" name="Freeform 3">
            <a:extLst>
              <a:ext uri="{FF2B5EF4-FFF2-40B4-BE49-F238E27FC236}">
                <a16:creationId xmlns:a16="http://schemas.microsoft.com/office/drawing/2014/main" id="{679C8542-B68D-FDCF-75B9-E573359232A3}"/>
              </a:ext>
            </a:extLst>
          </p:cNvPr>
          <p:cNvSpPr/>
          <p:nvPr/>
        </p:nvSpPr>
        <p:spPr>
          <a:xfrm rot="9589526" flipH="1">
            <a:off x="-6728990" y="-3558447"/>
            <a:ext cx="10842912" cy="7116893"/>
          </a:xfrm>
          <a:custGeom>
            <a:avLst/>
            <a:gdLst/>
            <a:ahLst/>
            <a:cxnLst/>
            <a:rect l="l" t="t" r="r" b="b"/>
            <a:pathLst>
              <a:path w="10842912" h="7116893">
                <a:moveTo>
                  <a:pt x="10842912" y="0"/>
                </a:moveTo>
                <a:lnTo>
                  <a:pt x="0" y="0"/>
                </a:lnTo>
                <a:lnTo>
                  <a:pt x="0" y="7116894"/>
                </a:lnTo>
                <a:lnTo>
                  <a:pt x="10842912" y="7116894"/>
                </a:lnTo>
                <a:lnTo>
                  <a:pt x="10842912"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425205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a:t>
            </a:r>
          </a:p>
          <a:p>
            <a:pPr algn="ctr"/>
            <a:r>
              <a:rPr lang="en-US" sz="11500" dirty="0" err="1">
                <a:solidFill>
                  <a:srgbClr val="231F20"/>
                </a:solidFill>
                <a:latin typeface="#9Slide05 SVNKitten" pitchFamily="2" charset="0"/>
              </a:rPr>
              <a:t>Trình</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bày</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bài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4" name="Freeform 2">
            <a:extLst>
              <a:ext uri="{FF2B5EF4-FFF2-40B4-BE49-F238E27FC236}">
                <a16:creationId xmlns:a16="http://schemas.microsoft.com/office/drawing/2014/main" id="{82F69B02-E786-DF9A-E917-DD43BE529489}"/>
              </a:ext>
            </a:extLst>
          </p:cNvPr>
          <p:cNvSpPr/>
          <p:nvPr/>
        </p:nvSpPr>
        <p:spPr>
          <a:xfrm>
            <a:off x="1066800" y="1333500"/>
            <a:ext cx="5448300" cy="7117732"/>
          </a:xfrm>
          <a:custGeom>
            <a:avLst/>
            <a:gdLst/>
            <a:ahLst/>
            <a:cxnLst/>
            <a:rect l="l" t="t" r="r" b="b"/>
            <a:pathLst>
              <a:path w="3149692" h="4114800">
                <a:moveTo>
                  <a:pt x="0" y="0"/>
                </a:moveTo>
                <a:lnTo>
                  <a:pt x="3149692" y="0"/>
                </a:lnTo>
                <a:lnTo>
                  <a:pt x="3149692"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82886063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3BAEC70-5755-365D-2D8C-C9ED50ED6B62}"/>
              </a:ext>
            </a:extLst>
          </p:cNvPr>
          <p:cNvGrpSpPr/>
          <p:nvPr/>
        </p:nvGrpSpPr>
        <p:grpSpPr>
          <a:xfrm>
            <a:off x="14276431" y="1943104"/>
            <a:ext cx="3782969" cy="5333996"/>
            <a:chOff x="0" y="0"/>
            <a:chExt cx="4816593" cy="1181155"/>
          </a:xfrm>
          <a:solidFill>
            <a:schemeClr val="bg1"/>
          </a:solidFill>
        </p:grpSpPr>
        <p:sp>
          <p:nvSpPr>
            <p:cNvPr id="3" name="Freeform 3">
              <a:extLst>
                <a:ext uri="{FF2B5EF4-FFF2-40B4-BE49-F238E27FC236}">
                  <a16:creationId xmlns:a16="http://schemas.microsoft.com/office/drawing/2014/main" id="{4681A272-87CA-30C2-861F-3E92D0D05434}"/>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4" name="TextBox 4">
              <a:extLst>
                <a:ext uri="{FF2B5EF4-FFF2-40B4-BE49-F238E27FC236}">
                  <a16:creationId xmlns:a16="http://schemas.microsoft.com/office/drawing/2014/main" id="{C5A34971-EF6D-F0FE-B742-F6E3408770AE}"/>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5" name="Group 2">
            <a:extLst>
              <a:ext uri="{FF2B5EF4-FFF2-40B4-BE49-F238E27FC236}">
                <a16:creationId xmlns:a16="http://schemas.microsoft.com/office/drawing/2014/main" id="{89F359C4-5C38-CCE2-8E1D-3F230B80853C}"/>
              </a:ext>
            </a:extLst>
          </p:cNvPr>
          <p:cNvGrpSpPr/>
          <p:nvPr/>
        </p:nvGrpSpPr>
        <p:grpSpPr>
          <a:xfrm>
            <a:off x="228600" y="1943100"/>
            <a:ext cx="5655922" cy="5334000"/>
            <a:chOff x="0" y="0"/>
            <a:chExt cx="4816593" cy="1181155"/>
          </a:xfrm>
          <a:solidFill>
            <a:schemeClr val="bg1"/>
          </a:solidFill>
        </p:grpSpPr>
        <p:sp>
          <p:nvSpPr>
            <p:cNvPr id="6" name="Freeform 3">
              <a:extLst>
                <a:ext uri="{FF2B5EF4-FFF2-40B4-BE49-F238E27FC236}">
                  <a16:creationId xmlns:a16="http://schemas.microsoft.com/office/drawing/2014/main" id="{0E30DEED-FF9E-96A3-9D76-847DDB852B0B}"/>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7" name="TextBox 4">
              <a:extLst>
                <a:ext uri="{FF2B5EF4-FFF2-40B4-BE49-F238E27FC236}">
                  <a16:creationId xmlns:a16="http://schemas.microsoft.com/office/drawing/2014/main" id="{4B51E303-7968-D1C2-C596-89F76BBEBA86}"/>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grpSp>
        <p:nvGrpSpPr>
          <p:cNvPr id="8" name="Group 2">
            <a:extLst>
              <a:ext uri="{FF2B5EF4-FFF2-40B4-BE49-F238E27FC236}">
                <a16:creationId xmlns:a16="http://schemas.microsoft.com/office/drawing/2014/main" id="{F03933DF-0C4F-307C-C402-EA55ADDB1D5E}"/>
              </a:ext>
            </a:extLst>
          </p:cNvPr>
          <p:cNvGrpSpPr/>
          <p:nvPr/>
        </p:nvGrpSpPr>
        <p:grpSpPr>
          <a:xfrm>
            <a:off x="6087366" y="1943100"/>
            <a:ext cx="7939380" cy="5334000"/>
            <a:chOff x="0" y="0"/>
            <a:chExt cx="4816593" cy="1181155"/>
          </a:xfrm>
          <a:solidFill>
            <a:schemeClr val="bg1"/>
          </a:solidFill>
        </p:grpSpPr>
        <p:sp>
          <p:nvSpPr>
            <p:cNvPr id="9" name="Freeform 3">
              <a:extLst>
                <a:ext uri="{FF2B5EF4-FFF2-40B4-BE49-F238E27FC236}">
                  <a16:creationId xmlns:a16="http://schemas.microsoft.com/office/drawing/2014/main" id="{C5CAFADE-F07D-775B-DE1E-EDE26244CBB3}"/>
                </a:ext>
              </a:extLst>
            </p:cNvPr>
            <p:cNvSpPr/>
            <p:nvPr/>
          </p:nvSpPr>
          <p:spPr>
            <a:xfrm>
              <a:off x="0" y="0"/>
              <a:ext cx="4816592" cy="1181156"/>
            </a:xfrm>
            <a:custGeom>
              <a:avLst/>
              <a:gdLst/>
              <a:ahLst/>
              <a:cxnLst/>
              <a:rect l="l" t="t" r="r" b="b"/>
              <a:pathLst>
                <a:path w="4816592" h="1181156">
                  <a:moveTo>
                    <a:pt x="0" y="0"/>
                  </a:moveTo>
                  <a:lnTo>
                    <a:pt x="4816592" y="0"/>
                  </a:lnTo>
                  <a:lnTo>
                    <a:pt x="4816592" y="1181156"/>
                  </a:lnTo>
                  <a:lnTo>
                    <a:pt x="0" y="1181156"/>
                  </a:lnTo>
                  <a:close/>
                </a:path>
              </a:pathLst>
            </a:custGeom>
            <a:grpFill/>
          </p:spPr>
        </p:sp>
        <p:sp>
          <p:nvSpPr>
            <p:cNvPr id="10" name="TextBox 4">
              <a:extLst>
                <a:ext uri="{FF2B5EF4-FFF2-40B4-BE49-F238E27FC236}">
                  <a16:creationId xmlns:a16="http://schemas.microsoft.com/office/drawing/2014/main" id="{3B7700AB-BEE3-E429-552D-5975380D5573}"/>
                </a:ext>
              </a:extLst>
            </p:cNvPr>
            <p:cNvSpPr txBox="1"/>
            <p:nvPr/>
          </p:nvSpPr>
          <p:spPr>
            <a:xfrm>
              <a:off x="0" y="28575"/>
              <a:ext cx="4816593" cy="1152580"/>
            </a:xfrm>
            <a:prstGeom prst="rect">
              <a:avLst/>
            </a:prstGeom>
            <a:grpFill/>
          </p:spPr>
          <p:txBody>
            <a:bodyPr lIns="50800" tIns="50800" rIns="50800" bIns="50800" rtlCol="0" anchor="ctr"/>
            <a:lstStyle/>
            <a:p>
              <a:pPr algn="just">
                <a:lnSpc>
                  <a:spcPts val="1890"/>
                </a:lnSpc>
              </a:pPr>
              <a:endParaRPr sz="4400">
                <a:latin typeface="Times New Roman" panose="020206030504050203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67EB1E87-6B66-B0EC-EDB6-267B7E7E4091}"/>
              </a:ext>
            </a:extLst>
          </p:cNvPr>
          <p:cNvSpPr txBox="1"/>
          <p:nvPr/>
        </p:nvSpPr>
        <p:spPr>
          <a:xfrm>
            <a:off x="6400800" y="2160620"/>
            <a:ext cx="7315200" cy="4154984"/>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Trình bày các luận điểm triển khai vấn đề (có thể xác định luận điểm dựa vào</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vai trò, vị trí của văn học, những thách thức đối với văn học trong đời sống hiện nay....).</a:t>
            </a:r>
          </a:p>
        </p:txBody>
      </p:sp>
      <p:sp>
        <p:nvSpPr>
          <p:cNvPr id="12" name="TextBox 11">
            <a:extLst>
              <a:ext uri="{FF2B5EF4-FFF2-40B4-BE49-F238E27FC236}">
                <a16:creationId xmlns:a16="http://schemas.microsoft.com/office/drawing/2014/main" id="{FC7B70E3-6689-8C9A-720E-FC0E07FB800D}"/>
              </a:ext>
            </a:extLst>
          </p:cNvPr>
          <p:cNvSpPr txBox="1"/>
          <p:nvPr/>
        </p:nvSpPr>
        <p:spPr>
          <a:xfrm>
            <a:off x="457200" y="2256178"/>
            <a:ext cx="5319422" cy="4832092"/>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Nêu vấn đề, khẳng định tầm quan trọng của văn học đối với đời sống và những thách thức đặt ra cho văn học trong bối cảnh hiện nay.</a:t>
            </a:r>
          </a:p>
        </p:txBody>
      </p:sp>
      <p:sp>
        <p:nvSpPr>
          <p:cNvPr id="13" name="TextBox 12">
            <a:extLst>
              <a:ext uri="{FF2B5EF4-FFF2-40B4-BE49-F238E27FC236}">
                <a16:creationId xmlns:a16="http://schemas.microsoft.com/office/drawing/2014/main" id="{607B1DAA-5516-DFC7-70DF-9DA5A62085C5}"/>
              </a:ext>
            </a:extLst>
          </p:cNvPr>
          <p:cNvSpPr txBox="1"/>
          <p:nvPr/>
        </p:nvSpPr>
        <p:spPr>
          <a:xfrm>
            <a:off x="14491515" y="2284118"/>
            <a:ext cx="3352800" cy="2800767"/>
          </a:xfrm>
          <a:prstGeom prst="rect">
            <a:avLst/>
          </a:prstGeom>
          <a:noFill/>
        </p:spPr>
        <p:txBody>
          <a:bodyPr wrap="square" rtlCol="0">
            <a:spAutoFit/>
          </a:bodyPr>
          <a:lstStyle/>
          <a:p>
            <a:pPr algn="just"/>
            <a:r>
              <a:rPr lang="vi-VN" sz="4400" dirty="0">
                <a:latin typeface="Times New Roman" panose="02020603050405020304" pitchFamily="18" charset="0"/>
                <a:cs typeface="Times New Roman" panose="02020603050405020304" pitchFamily="18" charset="0"/>
              </a:rPr>
              <a:t>+ Dùng lí lẽ, bằng chứng để làm sáng tỏ luận điểm.</a:t>
            </a:r>
          </a:p>
        </p:txBody>
      </p:sp>
      <p:sp>
        <p:nvSpPr>
          <p:cNvPr id="14" name="Rectangle 13">
            <a:extLst>
              <a:ext uri="{FF2B5EF4-FFF2-40B4-BE49-F238E27FC236}">
                <a16:creationId xmlns:a16="http://schemas.microsoft.com/office/drawing/2014/main" id="{6C82DB1D-1C43-B12F-A3A4-A83E9CA888D8}"/>
              </a:ext>
            </a:extLst>
          </p:cNvPr>
          <p:cNvSpPr/>
          <p:nvPr/>
        </p:nvSpPr>
        <p:spPr>
          <a:xfrm>
            <a:off x="248920" y="7581900"/>
            <a:ext cx="17658080" cy="2123658"/>
          </a:xfrm>
          <a:prstGeom prst="rect">
            <a:avLst/>
          </a:prstGeom>
        </p:spPr>
        <p:txBody>
          <a:bodyPr wrap="square">
            <a:spAutoFit/>
          </a:bodyPr>
          <a:lstStyle/>
          <a:p>
            <a:pPr algn="just"/>
            <a:r>
              <a:rPr lang="vi-VN" sz="4400" b="1" dirty="0">
                <a:latin typeface="+mj-lt"/>
              </a:rPr>
              <a:t>- Điều chỉnh giọng nói, cử chỉ, nét mặt, ánh mắt,... phù hợp với nội dung nói; có thể kết hợp các phương tiện hỗ trợ (tranh, ảnh, đoạn phim ngắn....) để phần trình bày thêm sinh động.</a:t>
            </a:r>
            <a:endParaRPr lang="vi-VN" sz="4400" b="1" i="0" dirty="0">
              <a:effectLst/>
              <a:latin typeface="+mj-lt"/>
            </a:endParaRPr>
          </a:p>
        </p:txBody>
      </p:sp>
      <p:sp>
        <p:nvSpPr>
          <p:cNvPr id="15" name="Rectangle 14">
            <a:extLst>
              <a:ext uri="{FF2B5EF4-FFF2-40B4-BE49-F238E27FC236}">
                <a16:creationId xmlns:a16="http://schemas.microsoft.com/office/drawing/2014/main" id="{BC9C8DAF-57F2-24DB-2BEB-C87E19A32271}"/>
              </a:ext>
            </a:extLst>
          </p:cNvPr>
          <p:cNvSpPr/>
          <p:nvPr/>
        </p:nvSpPr>
        <p:spPr>
          <a:xfrm>
            <a:off x="248920" y="731631"/>
            <a:ext cx="13143212" cy="769441"/>
          </a:xfrm>
          <a:prstGeom prst="rect">
            <a:avLst/>
          </a:prstGeom>
        </p:spPr>
        <p:txBody>
          <a:bodyPr wrap="square">
            <a:spAutoFit/>
          </a:bodyPr>
          <a:lstStyle/>
          <a:p>
            <a:pPr algn="just"/>
            <a:r>
              <a:rPr lang="en-US" sz="4400" b="1" dirty="0">
                <a:latin typeface="+mj-lt"/>
              </a:rPr>
              <a:t>- </a:t>
            </a:r>
            <a:r>
              <a:rPr lang="vi-VN" sz="4400" b="1" dirty="0">
                <a:latin typeface="+mj-lt"/>
              </a:rPr>
              <a:t>Trình bày bài nói theo nội dung đã chuẩn bị:</a:t>
            </a:r>
          </a:p>
        </p:txBody>
      </p:sp>
    </p:spTree>
    <p:extLst>
      <p:ext uri="{BB962C8B-B14F-4D97-AF65-F5344CB8AC3E}">
        <p14:creationId xmlns:p14="http://schemas.microsoft.com/office/powerpoint/2010/main" val="381477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716753" flipH="1">
            <a:off x="-4392756" y="5040034"/>
            <a:ext cx="10842912" cy="7116893"/>
          </a:xfrm>
          <a:custGeom>
            <a:avLst/>
            <a:gdLst/>
            <a:ahLst/>
            <a:cxnLst/>
            <a:rect l="l" t="t" r="r" b="b"/>
            <a:pathLst>
              <a:path w="10842912" h="7116893">
                <a:moveTo>
                  <a:pt x="10842912" y="0"/>
                </a:moveTo>
                <a:lnTo>
                  <a:pt x="0" y="0"/>
                </a:lnTo>
                <a:lnTo>
                  <a:pt x="0" y="7116893"/>
                </a:lnTo>
                <a:lnTo>
                  <a:pt x="10842912" y="7116893"/>
                </a:lnTo>
                <a:lnTo>
                  <a:pt x="10842912"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826533" flipV="1">
            <a:off x="7919218" y="-3198199"/>
            <a:ext cx="15669807" cy="5290449"/>
          </a:xfrm>
          <a:custGeom>
            <a:avLst/>
            <a:gdLst/>
            <a:ahLst/>
            <a:cxnLst/>
            <a:rect l="l" t="t" r="r" b="b"/>
            <a:pathLst>
              <a:path w="15669807" h="5290449">
                <a:moveTo>
                  <a:pt x="0" y="5290449"/>
                </a:moveTo>
                <a:lnTo>
                  <a:pt x="15669807" y="5290449"/>
                </a:lnTo>
                <a:lnTo>
                  <a:pt x="15669807" y="0"/>
                </a:lnTo>
                <a:lnTo>
                  <a:pt x="0" y="0"/>
                </a:lnTo>
                <a:lnTo>
                  <a:pt x="0" y="5290449"/>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4">
            <a:extLst>
              <a:ext uri="{FF2B5EF4-FFF2-40B4-BE49-F238E27FC236}">
                <a16:creationId xmlns:a16="http://schemas.microsoft.com/office/drawing/2014/main" id="{399EB133-A506-EB41-F8D5-210D45CE8111}"/>
              </a:ext>
            </a:extLst>
          </p:cNvPr>
          <p:cNvSpPr txBox="1"/>
          <p:nvPr/>
        </p:nvSpPr>
        <p:spPr>
          <a:xfrm>
            <a:off x="5638800" y="4000500"/>
            <a:ext cx="12733057" cy="3539430"/>
          </a:xfrm>
          <a:prstGeom prst="rect">
            <a:avLst/>
          </a:prstGeom>
        </p:spPr>
        <p:txBody>
          <a:bodyPr lIns="0" tIns="0" rIns="0" bIns="0" rtlCol="0" anchor="t">
            <a:spAutoFit/>
          </a:bodyPr>
          <a:lstStyle/>
          <a:p>
            <a:pPr algn="ctr"/>
            <a:r>
              <a:rPr lang="en-US" sz="11500" dirty="0">
                <a:solidFill>
                  <a:srgbClr val="231F20"/>
                </a:solidFill>
                <a:latin typeface="#9Slide05 SVNKitten" pitchFamily="2" charset="0"/>
              </a:rPr>
              <a:t>III.</a:t>
            </a:r>
          </a:p>
          <a:p>
            <a:pPr algn="ctr"/>
            <a:r>
              <a:rPr lang="en-US" sz="11500" dirty="0">
                <a:solidFill>
                  <a:srgbClr val="231F20"/>
                </a:solidFill>
                <a:latin typeface="#9Slide05 SVNKitten" pitchFamily="2" charset="0"/>
              </a:rPr>
              <a:t>Sau </a:t>
            </a:r>
            <a:r>
              <a:rPr lang="en-US" sz="11500" dirty="0" err="1">
                <a:solidFill>
                  <a:srgbClr val="231F20"/>
                </a:solidFill>
                <a:latin typeface="#9Slide05 SVNKitten" pitchFamily="2" charset="0"/>
              </a:rPr>
              <a:t>khi</a:t>
            </a:r>
            <a:r>
              <a:rPr lang="en-US" sz="11500" dirty="0">
                <a:solidFill>
                  <a:srgbClr val="231F20"/>
                </a:solidFill>
                <a:latin typeface="#9Slide05 SVNKitten" pitchFamily="2" charset="0"/>
              </a:rPr>
              <a:t> </a:t>
            </a:r>
            <a:r>
              <a:rPr lang="en-US" sz="11500" dirty="0" err="1">
                <a:solidFill>
                  <a:srgbClr val="231F20"/>
                </a:solidFill>
                <a:latin typeface="#9Slide05 SVNKitten" pitchFamily="2" charset="0"/>
              </a:rPr>
              <a:t>nói</a:t>
            </a:r>
            <a:endParaRPr lang="en-US" sz="11500" dirty="0">
              <a:solidFill>
                <a:srgbClr val="231F20"/>
              </a:solidFill>
              <a:latin typeface="#9Slide05 SVNKitten" pitchFamily="2" charset="0"/>
            </a:endParaRPr>
          </a:p>
        </p:txBody>
      </p:sp>
      <p:sp>
        <p:nvSpPr>
          <p:cNvPr id="5" name="Freeform 6">
            <a:extLst>
              <a:ext uri="{FF2B5EF4-FFF2-40B4-BE49-F238E27FC236}">
                <a16:creationId xmlns:a16="http://schemas.microsoft.com/office/drawing/2014/main" id="{F839ABED-E529-0162-2BB1-859022597E81}"/>
              </a:ext>
            </a:extLst>
          </p:cNvPr>
          <p:cNvSpPr/>
          <p:nvPr/>
        </p:nvSpPr>
        <p:spPr>
          <a:xfrm>
            <a:off x="914400" y="1186508"/>
            <a:ext cx="6447199" cy="6353422"/>
          </a:xfrm>
          <a:custGeom>
            <a:avLst/>
            <a:gdLst/>
            <a:ahLst/>
            <a:cxnLst/>
            <a:rect l="l" t="t" r="r" b="b"/>
            <a:pathLst>
              <a:path w="4175535" h="4114800">
                <a:moveTo>
                  <a:pt x="0" y="0"/>
                </a:moveTo>
                <a:lnTo>
                  <a:pt x="4175535" y="0"/>
                </a:lnTo>
                <a:lnTo>
                  <a:pt x="4175535"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Tree>
    <p:extLst>
      <p:ext uri="{BB962C8B-B14F-4D97-AF65-F5344CB8AC3E}">
        <p14:creationId xmlns:p14="http://schemas.microsoft.com/office/powerpoint/2010/main" val="383044668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1278</Words>
  <Application>Microsoft Office PowerPoint</Application>
  <PresentationFormat>Custom</PresentationFormat>
  <Paragraphs>72</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#9Slide06 Thillends Small</vt:lpstr>
      <vt:lpstr>Times New Roman</vt:lpstr>
      <vt:lpstr>Calibri</vt:lpstr>
      <vt:lpstr>#9Slide05 Agile Script Calligra</vt:lpstr>
      <vt:lpstr>#9Slide05 Dancing Script</vt:lpstr>
      <vt:lpstr>#9Slide05 SVNKitten</vt:lpstr>
      <vt:lpstr>#9Slide05 SVNEgregio Script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Playful Illustrative Sustainable Lifestyle Keynotes Presentation</dc:title>
  <dc:creator>Nguyễn Hữu</dc:creator>
  <cp:lastModifiedBy>dat thanh</cp:lastModifiedBy>
  <cp:revision>5</cp:revision>
  <dcterms:created xsi:type="dcterms:W3CDTF">2006-08-16T00:00:00Z</dcterms:created>
  <dcterms:modified xsi:type="dcterms:W3CDTF">2025-04-16T02:03:21Z</dcterms:modified>
  <dc:identifier>DAF8f8uTh1M</dc:identifier>
</cp:coreProperties>
</file>