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90" r:id="rId2"/>
    <p:sldId id="419" r:id="rId3"/>
    <p:sldId id="488" r:id="rId4"/>
    <p:sldId id="462" r:id="rId5"/>
    <p:sldId id="458" r:id="rId6"/>
    <p:sldId id="459" r:id="rId7"/>
    <p:sldId id="463" r:id="rId8"/>
    <p:sldId id="461" r:id="rId9"/>
    <p:sldId id="464" r:id="rId10"/>
    <p:sldId id="489" r:id="rId11"/>
    <p:sldId id="509" r:id="rId12"/>
    <p:sldId id="439" r:id="rId13"/>
    <p:sldId id="445" r:id="rId14"/>
    <p:sldId id="440" r:id="rId15"/>
    <p:sldId id="510" r:id="rId16"/>
    <p:sldId id="441" r:id="rId17"/>
    <p:sldId id="442" r:id="rId18"/>
    <p:sldId id="511" r:id="rId19"/>
    <p:sldId id="502" r:id="rId20"/>
    <p:sldId id="516" r:id="rId21"/>
    <p:sldId id="503" r:id="rId22"/>
    <p:sldId id="508" r:id="rId23"/>
    <p:sldId id="466" r:id="rId24"/>
    <p:sldId id="515" r:id="rId25"/>
    <p:sldId id="490" r:id="rId26"/>
    <p:sldId id="471" r:id="rId27"/>
    <p:sldId id="469" r:id="rId28"/>
    <p:sldId id="415" r:id="rId29"/>
    <p:sldId id="494" r:id="rId30"/>
    <p:sldId id="472" r:id="rId31"/>
    <p:sldId id="495" r:id="rId32"/>
    <p:sldId id="474" r:id="rId33"/>
    <p:sldId id="476" r:id="rId34"/>
    <p:sldId id="475" r:id="rId35"/>
    <p:sldId id="477" r:id="rId36"/>
    <p:sldId id="499" r:id="rId37"/>
    <p:sldId id="498" r:id="rId38"/>
    <p:sldId id="478" r:id="rId39"/>
    <p:sldId id="505" r:id="rId40"/>
    <p:sldId id="479" r:id="rId41"/>
    <p:sldId id="506" r:id="rId42"/>
    <p:sldId id="480" r:id="rId43"/>
    <p:sldId id="481" r:id="rId44"/>
    <p:sldId id="421" r:id="rId45"/>
    <p:sldId id="26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FE8E-54D4-4165-B875-E03B1AE4833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498A3-DA0C-4DD9-807B-46E2C6444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4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12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E120057-9BA7-4420-A922-0C2725D1E46B}" type="slidenum">
              <a:rPr lang="zh-CN" altLang="en-US" smtClean="0"/>
              <a:pPr>
                <a:spcBef>
                  <a:spcPct val="0"/>
                </a:spcBef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62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39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8EEF-0031-4C55-8E55-3AAFC4A27D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16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38EEF-0031-4C55-8E55-3AAFC4A27D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45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0A73-BD1C-4216-819B-C2A516B9408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35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32348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Hỏi</a:t>
            </a:r>
            <a:r>
              <a:rPr lang="en-US" baseline="0" dirty="0"/>
              <a:t> HS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thấy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game: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mảnh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diệt</a:t>
            </a:r>
            <a:r>
              <a:rPr lang="en-US" baseline="0" dirty="0"/>
              <a:t> con virus corona </a:t>
            </a:r>
            <a:r>
              <a:rPr lang="en-US" baseline="0" dirty="0" err="1"/>
              <a:t>này</a:t>
            </a:r>
            <a:r>
              <a:rPr lang="en-US" baseline="0" dirty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t>31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86825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F6B1-B260-499B-9076-9EE1309CB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687F3-722E-4627-A206-043D42093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AD14D-6DB2-49D4-9212-664F8BFC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8554-EF0F-497E-9B80-4D964BC58A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ECC83-F20B-49D4-BDDE-4267FE4F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B681F-F8E3-40F4-9D7F-1D436FB0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5FDE-F428-432F-B7A4-F47795B6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5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9D899-8CCE-4AEA-A1FA-D0A8965E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C33FD-0EE7-4E60-9468-9097897FE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D0AD8-983B-44D8-8FCB-9B31EE18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8554-EF0F-497E-9B80-4D964BC58A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69AF9-DDF1-4406-A00D-C5193A9D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D48EB-03CA-441C-A688-AB68481E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5FDE-F428-432F-B7A4-F47795B6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8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FDBDC-6E64-4081-B184-5147F3C91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3CEFD-4462-46A8-B6B4-980C7CCC3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102F1-F9A6-4984-BAB7-77715CDDD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8554-EF0F-497E-9B80-4D964BC58A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A004D-3A01-4763-B15B-DF2EF2EA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4C16A-9858-4F02-AD3B-6271669F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5FDE-F428-432F-B7A4-F47795B6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0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EE24-FCA3-40DD-A8C5-D188A4E65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5081F-13C5-49A0-AF6E-7C780807B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66A73-D985-4255-9A97-9A116EB85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8554-EF0F-497E-9B80-4D964BC58A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EC4A7-61A5-44D5-8175-1255AA78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C7C21-DFCE-4428-8F20-ADCAEE34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5FDE-F428-432F-B7A4-F47795B6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6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EC7B-BBE8-4D1D-954A-57F1995C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3CA78-0766-4948-968D-E2739A036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66E57-32C7-493A-8598-A269F112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8554-EF0F-497E-9B80-4D964BC58A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F2373-FBA1-45FC-9002-96B1DCA0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7DE92-127B-419E-A0AF-8D34E9ED3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5FDE-F428-432F-B7A4-F47795B6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0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8C09-5EEB-4C15-9AD1-55906BAA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C1F25-BE11-4B3C-B38D-25C9B5D70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73B1B-FFF7-45CA-AA37-ABC9B8926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66841-370B-4110-B4CC-02B6CAFF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8554-EF0F-497E-9B80-4D964BC58A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E8B94-FE18-46BD-89C9-D5246FBD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4224D-0581-4F1A-8FA4-73D3F51F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5FDE-F428-432F-B7A4-F47795B6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6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C98C-61AD-47AC-A40E-F76717FC1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40597-3C8C-4485-AC70-F9D845101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6843B-5A70-477C-BD42-66AE61115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BF434-A706-4022-BC7F-B8A0A872C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E7DB9-4229-44C5-8964-300AADC95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07FB89-A574-463F-9E03-8D2E8A76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8554-EF0F-497E-9B80-4D964BC58A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430F79-FABB-4AAD-A1E4-5EB45CEB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0DA5BD-FD6C-4E6A-89C5-F68F7F95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5FDE-F428-432F-B7A4-F47795B6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5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7679-ADB7-4055-9BA9-6A7AB68FC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D974E-91BD-4E5E-B62A-2AE5FDFB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8554-EF0F-497E-9B80-4D964BC58A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FC89C-41CE-4F7A-B247-704B30E1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9DC6D-9C9D-46AA-8AB9-0F292CF4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5FDE-F428-432F-B7A4-F47795B6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3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BD1835-6F2D-4306-90C4-37075979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8554-EF0F-497E-9B80-4D964BC58A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83520-3FA1-475E-AB58-8489A219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13FFC-4BC7-4C36-94C8-A52306553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5FDE-F428-432F-B7A4-F47795B6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7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B815-F74C-4725-A9B9-C2AD5C08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07509-96D3-4AAF-922F-527177D9F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665D3-414B-4189-B333-F5FD800F7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B0E61-4E03-4F25-893D-E8EC188D2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8554-EF0F-497E-9B80-4D964BC58A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BFEBD-76BD-4267-9BD9-DBD6CAD48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8B38-4C13-4089-8569-C2CE1B14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5FDE-F428-432F-B7A4-F47795B6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2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B040-741A-4A35-9756-A127736DC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B6920C-419B-49EE-A96E-1AF0805DC3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4E724-9DAE-4917-B3B0-5BD151AD2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2903F-8D99-4FB9-B36C-733B5D7FC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8554-EF0F-497E-9B80-4D964BC58A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09C11-0FE8-4A47-A4A8-64B4129A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5B2C1-0D90-45AB-8A4E-F5FF60AA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5FDE-F428-432F-B7A4-F47795B6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6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79F1BA-0587-4C03-B637-C49F61B4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E117F-CF36-4CDA-ACFC-A701C5260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A8F2D-5A47-426F-A572-8C223856C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8554-EF0F-497E-9B80-4D964BC58A4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F4648-A77E-4D0D-A32B-AF662737F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C25EA-992D-456A-84FF-697F65878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85FDE-F428-432F-B7A4-F47795B6B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4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35.xml"/><Relationship Id="rId18" Type="http://schemas.openxmlformats.org/officeDocument/2006/relationships/image" Target="../media/image38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9.png"/><Relationship Id="rId7" Type="http://schemas.openxmlformats.org/officeDocument/2006/relationships/slide" Target="slide32.xml"/><Relationship Id="rId12" Type="http://schemas.openxmlformats.org/officeDocument/2006/relationships/image" Target="../media/image35.png"/><Relationship Id="rId17" Type="http://schemas.openxmlformats.org/officeDocument/2006/relationships/slide" Target="slide36.xml"/><Relationship Id="rId2" Type="http://schemas.openxmlformats.org/officeDocument/2006/relationships/audio" Target="../media/media2.mp3"/><Relationship Id="rId16" Type="http://schemas.openxmlformats.org/officeDocument/2006/relationships/image" Target="../media/image37.png"/><Relationship Id="rId20" Type="http://schemas.openxmlformats.org/officeDocument/2006/relationships/hyperlink" Target="video%20covy.mp4" TargetMode="External"/><Relationship Id="rId1" Type="http://schemas.microsoft.com/office/2007/relationships/media" Target="../media/media2.mp3"/><Relationship Id="rId6" Type="http://schemas.openxmlformats.org/officeDocument/2006/relationships/image" Target="../media/image32.jpg"/><Relationship Id="rId11" Type="http://schemas.openxmlformats.org/officeDocument/2006/relationships/slide" Target="slide34.xml"/><Relationship Id="rId5" Type="http://schemas.openxmlformats.org/officeDocument/2006/relationships/slide" Target="slide38.xml"/><Relationship Id="rId15" Type="http://schemas.openxmlformats.org/officeDocument/2006/relationships/slide" Target="slide37.xml"/><Relationship Id="rId10" Type="http://schemas.openxmlformats.org/officeDocument/2006/relationships/image" Target="../media/image34.png"/><Relationship Id="rId19" Type="http://schemas.openxmlformats.org/officeDocument/2006/relationships/image" Target="../media/image25.png"/><Relationship Id="rId4" Type="http://schemas.openxmlformats.org/officeDocument/2006/relationships/notesSlide" Target="../notesSlides/notesSlide8.xml"/><Relationship Id="rId9" Type="http://schemas.openxmlformats.org/officeDocument/2006/relationships/slide" Target="slide33.xml"/><Relationship Id="rId14" Type="http://schemas.openxmlformats.org/officeDocument/2006/relationships/image" Target="../media/image36.png"/><Relationship Id="rId22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.gif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4068" y="1944338"/>
            <a:ext cx="120950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ĐỒNG QUANG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Thị Anh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7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>
            <a:hlinkClick r:id="rId3" action="ppaction://hlinksldjump"/>
          </p:cNvPr>
          <p:cNvSpPr/>
          <p:nvPr/>
        </p:nvSpPr>
        <p:spPr>
          <a:xfrm flipH="1">
            <a:off x="10075473" y="6104305"/>
            <a:ext cx="1873580" cy="65280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US" sz="22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7869" y="0"/>
            <a:ext cx="11380761" cy="4805747"/>
            <a:chOff x="478511" y="-9677"/>
            <a:chExt cx="11384273" cy="4807231"/>
          </a:xfrm>
        </p:grpSpPr>
        <p:pic>
          <p:nvPicPr>
            <p:cNvPr id="10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11" y="-9677"/>
              <a:ext cx="11384273" cy="4807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69509" y="975340"/>
              <a:ext cx="7236195" cy="1323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804"/>
              <a:endPara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1218804"/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732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0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2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47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5" name="Rectangle 4"/>
          <p:cNvSpPr/>
          <p:nvPr/>
        </p:nvSpPr>
        <p:spPr>
          <a:xfrm>
            <a:off x="4560304" y="4981866"/>
            <a:ext cx="3055893" cy="1470537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248978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6" grpId="2" animBg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0" t="72928"/>
          <a:stretch>
            <a:fillRect/>
          </a:stretch>
        </p:blipFill>
        <p:spPr bwMode="auto">
          <a:xfrm>
            <a:off x="6259513" y="5208588"/>
            <a:ext cx="5932487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84373" r="73634" b="1089"/>
          <a:stretch>
            <a:fillRect/>
          </a:stretch>
        </p:blipFill>
        <p:spPr bwMode="auto">
          <a:xfrm>
            <a:off x="1363663" y="5972175"/>
            <a:ext cx="1781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604838"/>
            <a:ext cx="96012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152525" y="1095595"/>
            <a:ext cx="9812338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粗谭黑简体" charset="-122"/>
                <a:sym typeface="Arial" charset="0"/>
              </a:rPr>
              <a:t>TRƯỜNG</a:t>
            </a:r>
            <a:r>
              <a:rPr lang="vi-VN" altLang="zh-CN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粗谭黑简体" charset="-122"/>
                <a:sym typeface="Arial" charset="0"/>
              </a:rPr>
              <a:t> THCS ĐỒNG QUANG</a:t>
            </a:r>
            <a:endParaRPr lang="en-US" altLang="zh-CN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粗谭黑简体" charset="-122"/>
              <a:sym typeface="Arial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998663" y="2416021"/>
            <a:ext cx="8239125" cy="152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40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charset="-122"/>
                <a:sym typeface="Arial" charset="0"/>
              </a:rPr>
              <a:t>Tiết</a:t>
            </a:r>
            <a:r>
              <a:rPr lang="en-US" altLang="zh-CN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charset="-122"/>
                <a:sym typeface="Arial" charset="0"/>
              </a:rPr>
              <a:t> </a:t>
            </a:r>
            <a:r>
              <a:rPr lang="vi-VN" alt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charset="-122"/>
                <a:sym typeface="Arial" charset="0"/>
              </a:rPr>
              <a:t>30, 31</a:t>
            </a:r>
            <a:endParaRPr lang="en-US" altLang="zh-CN" sz="40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charset="-122"/>
              <a:sym typeface="Arial" charset="0"/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lang="en-US" altLang="zh-CN" sz="35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方正姚体" charset="-122"/>
                <a:sym typeface="Arial" charset="0"/>
              </a:rPr>
              <a:t>BÀI 16. CÁC CẤU TRÚC ĐIỀU KHIỂN</a:t>
            </a:r>
            <a:endParaRPr lang="zh-CN" altLang="en-US" sz="35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方正姚体" charset="-122"/>
              <a:sym typeface="Arial" charset="0"/>
            </a:endParaRPr>
          </a:p>
        </p:txBody>
      </p:sp>
      <p:pic>
        <p:nvPicPr>
          <p:cNvPr id="43016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8" r="90025" b="48260"/>
          <a:stretch>
            <a:fillRect/>
          </a:stretch>
        </p:blipFill>
        <p:spPr bwMode="auto">
          <a:xfrm>
            <a:off x="0" y="2036763"/>
            <a:ext cx="12160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9" t="36429" r="5206" b="36507"/>
          <a:stretch>
            <a:fillRect/>
          </a:stretch>
        </p:blipFill>
        <p:spPr bwMode="auto">
          <a:xfrm>
            <a:off x="9929813" y="3762375"/>
            <a:ext cx="14605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" t="57925" r="83685" b="18256"/>
          <a:stretch>
            <a:fillRect/>
          </a:stretch>
        </p:blipFill>
        <p:spPr bwMode="auto">
          <a:xfrm>
            <a:off x="158750" y="4713288"/>
            <a:ext cx="1414463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6" t="20345" r="22139" b="62489"/>
          <a:stretch>
            <a:fillRect/>
          </a:stretch>
        </p:blipFill>
        <p:spPr bwMode="auto">
          <a:xfrm>
            <a:off x="10237788" y="958850"/>
            <a:ext cx="10366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7353" r="81210" b="74088"/>
          <a:stretch>
            <a:fillRect/>
          </a:stretch>
        </p:blipFill>
        <p:spPr bwMode="auto">
          <a:xfrm>
            <a:off x="817563" y="0"/>
            <a:ext cx="10922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6" b="81821"/>
          <a:stretch>
            <a:fillRect/>
          </a:stretch>
        </p:blipFill>
        <p:spPr bwMode="auto">
          <a:xfrm>
            <a:off x="8983663" y="0"/>
            <a:ext cx="32083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737015"/>
      </p:ext>
    </p:extLst>
  </p:cSld>
  <p:clrMapOvr>
    <a:masterClrMapping/>
  </p:clrMapOvr>
  <p:transition spd="slow" advTm="25764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184525" y="7223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473200" y="1854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gray">
          <a:xfrm>
            <a:off x="4349698" y="1983769"/>
            <a:ext cx="6305602" cy="649287"/>
          </a:xfrm>
          <a:prstGeom prst="roundRect">
            <a:avLst>
              <a:gd name="adj" fmla="val 50000"/>
            </a:avLst>
          </a:prstGeom>
          <a:noFill/>
          <a:ln w="38100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rẽ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nhánh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AutoShape 11"/>
          <p:cNvSpPr>
            <a:spLocks noChangeArrowheads="1"/>
          </p:cNvSpPr>
          <p:nvPr/>
        </p:nvSpPr>
        <p:spPr bwMode="gray">
          <a:xfrm>
            <a:off x="4446422" y="3548184"/>
            <a:ext cx="6305602" cy="647700"/>
          </a:xfrm>
          <a:prstGeom prst="roundRect">
            <a:avLst>
              <a:gd name="adj" fmla="val 50000"/>
            </a:avLst>
          </a:prstGeom>
          <a:noFill/>
          <a:ln w="38100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lặp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5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771" y="1508346"/>
            <a:ext cx="3473941" cy="3471469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椭圆 64"/>
          <p:cNvSpPr/>
          <p:nvPr/>
        </p:nvSpPr>
        <p:spPr>
          <a:xfrm>
            <a:off x="3417072" y="1852398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en-US" sz="3200" b="1" dirty="0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47" name="椭圆 64"/>
          <p:cNvSpPr/>
          <p:nvPr/>
        </p:nvSpPr>
        <p:spPr>
          <a:xfrm>
            <a:off x="3434277" y="3444980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en-US" sz="3200" b="1" dirty="0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26496" y="2285448"/>
            <a:ext cx="1907781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800" b="1" dirty="0" err="1">
                <a:ln w="7620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Cấu</a:t>
            </a:r>
            <a:r>
              <a:rPr lang="en-US" altLang="zh-CN" sz="3800" b="1" dirty="0">
                <a:ln w="7620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800" b="1" dirty="0" err="1">
                <a:ln w="7620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trúc</a:t>
            </a:r>
            <a:r>
              <a:rPr lang="en-US" altLang="zh-CN" sz="3800" b="1" dirty="0">
                <a:ln w="7620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800" b="1" dirty="0" err="1">
                <a:ln w="7620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800" b="1" dirty="0">
                <a:ln w="7620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800" b="1" dirty="0" err="1">
                <a:ln w="76200"/>
                <a:solidFill>
                  <a:schemeClr val="accent5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học</a:t>
            </a:r>
            <a:endParaRPr lang="zh-CN" altLang="en-US" sz="3800" b="1" dirty="0">
              <a:ln w="76200"/>
              <a:solidFill>
                <a:schemeClr val="accent5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457199" y="90863"/>
            <a:ext cx="112776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</p:spTree>
    <p:extLst>
      <p:ext uri="{BB962C8B-B14F-4D97-AF65-F5344CB8AC3E}">
        <p14:creationId xmlns:p14="http://schemas.microsoft.com/office/powerpoint/2010/main" val="3677901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7" y="-1"/>
            <a:ext cx="121698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637491" y="3122618"/>
            <a:ext cx="2834721" cy="257536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1999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804">
                <a:defRPr/>
              </a:pPr>
              <a:r>
                <a:rPr lang="en-US" altLang="zh-CN" sz="1999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999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27140" y="3026779"/>
            <a:ext cx="2994005" cy="274091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1999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804">
                <a:defRPr/>
              </a:pPr>
              <a:r>
                <a:rPr lang="en-US" altLang="zh-CN" sz="1999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999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33891" y="3076798"/>
            <a:ext cx="2909501" cy="263947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1999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804">
                <a:defRPr/>
              </a:pPr>
              <a:r>
                <a:rPr lang="en-US" altLang="zh-CN" sz="1999" ker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999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60902" y="155740"/>
            <a:ext cx="2167581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3732" b="1" i="1" dirty="0" err="1">
                <a:solidFill>
                  <a:srgbClr val="FF0000"/>
                </a:solidFill>
                <a:latin typeface="Times New Roman"/>
              </a:rPr>
              <a:t>Chú</a:t>
            </a:r>
            <a:r>
              <a:rPr lang="en-US" sz="3732" b="1" i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3732" b="1" i="1" dirty="0" err="1">
                <a:solidFill>
                  <a:srgbClr val="FF0000"/>
                </a:solidFill>
                <a:latin typeface="Times New Roman"/>
              </a:rPr>
              <a:t>thích</a:t>
            </a:r>
            <a:endParaRPr lang="en-US" sz="3732" b="1" i="1" dirty="0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1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63" y="1999169"/>
            <a:ext cx="3516756" cy="308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0" y="3076798"/>
            <a:ext cx="2665601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725" y="2721912"/>
            <a:ext cx="2568094" cy="2568094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67825" y="769443"/>
            <a:ext cx="3503308" cy="1681790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6" dirty="0" err="1">
                <a:solidFill>
                  <a:srgbClr val="0000FF"/>
                </a:solidFill>
              </a:rPr>
              <a:t>Hoạt</a:t>
            </a:r>
            <a:r>
              <a:rPr lang="en-US" sz="3466" dirty="0">
                <a:solidFill>
                  <a:srgbClr val="0000FF"/>
                </a:solidFill>
              </a:rPr>
              <a:t> </a:t>
            </a:r>
            <a:r>
              <a:rPr lang="en-US" sz="3466" dirty="0" err="1">
                <a:solidFill>
                  <a:srgbClr val="0000FF"/>
                </a:solidFill>
              </a:rPr>
              <a:t>động</a:t>
            </a:r>
            <a:r>
              <a:rPr lang="en-US" sz="3466" dirty="0">
                <a:solidFill>
                  <a:srgbClr val="0000FF"/>
                </a:solidFill>
              </a:rPr>
              <a:t> </a:t>
            </a:r>
            <a:r>
              <a:rPr lang="en-US" sz="3466" dirty="0" err="1">
                <a:solidFill>
                  <a:srgbClr val="0000FF"/>
                </a:solidFill>
              </a:rPr>
              <a:t>cá</a:t>
            </a:r>
            <a:r>
              <a:rPr lang="en-US" sz="3466" dirty="0">
                <a:solidFill>
                  <a:srgbClr val="0000FF"/>
                </a:solidFill>
              </a:rPr>
              <a:t> </a:t>
            </a:r>
            <a:r>
              <a:rPr lang="en-US" sz="3466" dirty="0" err="1">
                <a:solidFill>
                  <a:srgbClr val="0000FF"/>
                </a:solidFill>
              </a:rPr>
              <a:t>nhân</a:t>
            </a:r>
            <a:endParaRPr lang="en-US" sz="3466" dirty="0">
              <a:solidFill>
                <a:srgbClr val="0000FF"/>
              </a:solidFill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4743414" y="704386"/>
            <a:ext cx="3503308" cy="1681790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6" dirty="0" err="1">
                <a:solidFill>
                  <a:srgbClr val="0000FF"/>
                </a:solidFill>
              </a:rPr>
              <a:t>Hoạt</a:t>
            </a:r>
            <a:r>
              <a:rPr lang="en-US" sz="3466" dirty="0">
                <a:solidFill>
                  <a:srgbClr val="0000FF"/>
                </a:solidFill>
              </a:rPr>
              <a:t> </a:t>
            </a:r>
            <a:r>
              <a:rPr lang="en-US" sz="3466" dirty="0" err="1">
                <a:solidFill>
                  <a:srgbClr val="0000FF"/>
                </a:solidFill>
              </a:rPr>
              <a:t>động</a:t>
            </a:r>
            <a:r>
              <a:rPr lang="en-US" sz="3466" dirty="0">
                <a:solidFill>
                  <a:srgbClr val="0000FF"/>
                </a:solidFill>
              </a:rPr>
              <a:t> </a:t>
            </a:r>
            <a:r>
              <a:rPr lang="en-US" sz="3466" dirty="0" err="1">
                <a:solidFill>
                  <a:srgbClr val="0000FF"/>
                </a:solidFill>
              </a:rPr>
              <a:t>cặp</a:t>
            </a:r>
            <a:r>
              <a:rPr lang="en-US" sz="3466" dirty="0">
                <a:solidFill>
                  <a:srgbClr val="0000FF"/>
                </a:solidFill>
              </a:rPr>
              <a:t> </a:t>
            </a:r>
            <a:r>
              <a:rPr lang="en-US" sz="3466" dirty="0" err="1">
                <a:solidFill>
                  <a:srgbClr val="0000FF"/>
                </a:solidFill>
              </a:rPr>
              <a:t>đôi</a:t>
            </a:r>
            <a:endParaRPr lang="en-US" sz="3466" dirty="0">
              <a:solidFill>
                <a:srgbClr val="0000FF"/>
              </a:solidFill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8513725" y="614627"/>
            <a:ext cx="3503308" cy="1681790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6" dirty="0" err="1">
                <a:solidFill>
                  <a:srgbClr val="0000FF"/>
                </a:solidFill>
              </a:rPr>
              <a:t>Hoạt</a:t>
            </a:r>
            <a:r>
              <a:rPr lang="en-US" sz="3466" dirty="0">
                <a:solidFill>
                  <a:srgbClr val="0000FF"/>
                </a:solidFill>
              </a:rPr>
              <a:t> </a:t>
            </a:r>
            <a:r>
              <a:rPr lang="en-US" sz="3466" dirty="0" err="1">
                <a:solidFill>
                  <a:srgbClr val="0000FF"/>
                </a:solidFill>
              </a:rPr>
              <a:t>động</a:t>
            </a:r>
            <a:r>
              <a:rPr lang="en-US" sz="3466" dirty="0">
                <a:solidFill>
                  <a:srgbClr val="0000FF"/>
                </a:solidFill>
              </a:rPr>
              <a:t> </a:t>
            </a:r>
            <a:r>
              <a:rPr lang="en-US" sz="3466" dirty="0" err="1">
                <a:solidFill>
                  <a:srgbClr val="0000FF"/>
                </a:solidFill>
              </a:rPr>
              <a:t>nhóm</a:t>
            </a:r>
            <a:endParaRPr lang="en-US" sz="3466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ChangeArrowheads="1"/>
          </p:cNvSpPr>
          <p:nvPr/>
        </p:nvSpPr>
        <p:spPr bwMode="auto">
          <a:xfrm>
            <a:off x="459445" y="890912"/>
            <a:ext cx="112262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459445" y="3177823"/>
            <a:ext cx="8416613" cy="95408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69" name="Rectangle 15"/>
          <p:cNvSpPr>
            <a:spLocks noChangeArrowheads="1"/>
          </p:cNvSpPr>
          <p:nvPr/>
        </p:nvSpPr>
        <p:spPr bwMode="auto">
          <a:xfrm>
            <a:off x="707955" y="2113110"/>
            <a:ext cx="91519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707954" y="4429301"/>
            <a:ext cx="91519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" name="组合 10"/>
          <p:cNvGrpSpPr/>
          <p:nvPr/>
        </p:nvGrpSpPr>
        <p:grpSpPr>
          <a:xfrm>
            <a:off x="8480526" y="2268443"/>
            <a:ext cx="2758729" cy="2740920"/>
            <a:chOff x="2067317" y="1810431"/>
            <a:chExt cx="2293258" cy="2293260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1"/>
            <p:cNvSpPr/>
            <p:nvPr/>
          </p:nvSpPr>
          <p:spPr>
            <a:xfrm rot="2700000">
              <a:off x="2067317" y="1810433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218804">
                <a:defRPr/>
              </a:pPr>
              <a:endParaRPr lang="zh-CN" altLang="en-US" sz="1999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8804">
                <a:defRPr/>
              </a:pPr>
              <a:r>
                <a:rPr lang="en-US" altLang="zh-CN" sz="1999" ker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999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7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554" y="1633278"/>
            <a:ext cx="3516756" cy="308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0" y="27286"/>
            <a:ext cx="121920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</p:spTree>
    <p:extLst>
      <p:ext uri="{BB962C8B-B14F-4D97-AF65-F5344CB8AC3E}">
        <p14:creationId xmlns:p14="http://schemas.microsoft.com/office/powerpoint/2010/main" val="3595119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 animBg="1"/>
      <p:bldP spid="11269" grpId="0"/>
      <p:bldP spid="112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5"/>
          <p:cNvSpPr>
            <a:spLocks noChangeArrowheads="1"/>
          </p:cNvSpPr>
          <p:nvPr/>
        </p:nvSpPr>
        <p:spPr bwMode="auto">
          <a:xfrm>
            <a:off x="125281" y="758839"/>
            <a:ext cx="8264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TextBox 22"/>
          <p:cNvSpPr txBox="1">
            <a:spLocks noChangeArrowheads="1"/>
          </p:cNvSpPr>
          <p:nvPr/>
        </p:nvSpPr>
        <p:spPr bwMode="auto">
          <a:xfrm>
            <a:off x="125281" y="1459659"/>
            <a:ext cx="91390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altLang="en-US" sz="32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58648" y="2943633"/>
            <a:ext cx="8748629" cy="28931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altLang="en-US" sz="2800" dirty="0">
              <a:solidFill>
                <a:srgbClr val="0102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bạn Hoa ốm phải nghỉ học, em sẽ chép bài giúp bạn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" y="2850951"/>
            <a:ext cx="2568094" cy="25680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0128" y="2231345"/>
            <a:ext cx="10664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858648" y="3495252"/>
            <a:ext cx="3153427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altLang="en-US" sz="28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8648" y="2941476"/>
            <a:ext cx="7802136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0" y="27286"/>
            <a:ext cx="121920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</p:spTree>
    <p:extLst>
      <p:ext uri="{BB962C8B-B14F-4D97-AF65-F5344CB8AC3E}">
        <p14:creationId xmlns:p14="http://schemas.microsoft.com/office/powerpoint/2010/main" val="29819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" grpId="0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9330" y="2992936"/>
            <a:ext cx="6400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369052" y="3538420"/>
            <a:ext cx="207264" cy="753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5343144" y="4837540"/>
            <a:ext cx="233172" cy="753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18439" name="TextBox 22"/>
          <p:cNvSpPr txBox="1">
            <a:spLocks noChangeArrowheads="1"/>
          </p:cNvSpPr>
          <p:nvPr/>
        </p:nvSpPr>
        <p:spPr bwMode="auto">
          <a:xfrm>
            <a:off x="461382" y="1328728"/>
            <a:ext cx="91390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altLang="en-US" sz="32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4048" y="2030578"/>
            <a:ext cx="10410784" cy="52322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71953" y="4292056"/>
            <a:ext cx="6400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sách vở của môn học</a:t>
            </a:r>
            <a:endParaRPr lang="vi-VN" sz="2800" b="1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95525" y="5591176"/>
            <a:ext cx="6400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sách vở vào cặp</a:t>
            </a:r>
            <a:endParaRPr lang="vi-VN" sz="2800" b="1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0" y="27286"/>
            <a:ext cx="121920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15121" y="634809"/>
            <a:ext cx="8264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20" grpId="0" animBg="1"/>
      <p:bldP spid="20" grpId="1" animBg="1"/>
      <p:bldP spid="18" grpId="0" animBg="1"/>
      <p:bldP spid="19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9643" y="1440326"/>
            <a:ext cx="11672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(sequence):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017000" y="3131820"/>
            <a:ext cx="2557272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055100" y="4039870"/>
            <a:ext cx="2557272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2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067800" y="4955858"/>
            <a:ext cx="2557272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050338" y="5881370"/>
            <a:ext cx="2591744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n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0144759" y="3693922"/>
            <a:ext cx="152400" cy="37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1600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10175240" y="4609783"/>
            <a:ext cx="152400" cy="37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1600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10251440" y="5512181"/>
            <a:ext cx="152400" cy="37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1600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7835" y="2367396"/>
            <a:ext cx="4724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altLang="en-US" sz="28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251700" y="2488883"/>
            <a:ext cx="0" cy="4337050"/>
          </a:xfrm>
          <a:prstGeom prst="line">
            <a:avLst/>
          </a:prstGeom>
          <a:ln w="60325" cmpd="thickThin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7470774" y="2488883"/>
            <a:ext cx="2750185" cy="45085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6863" y="3152141"/>
            <a:ext cx="6386458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3490048" y="3703005"/>
            <a:ext cx="103187" cy="37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3493892" y="4765848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45286" y="4050667"/>
            <a:ext cx="6518035" cy="695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3-4ph</a:t>
            </a:r>
            <a:endParaRPr lang="vi-VN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6388" y="5066666"/>
            <a:ext cx="6376933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trà vào ấm</a:t>
            </a:r>
            <a:endParaRPr lang="vi-VN" sz="28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3453503" y="5618613"/>
            <a:ext cx="101600" cy="37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37188" y="5955666"/>
            <a:ext cx="6326133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vi-VN" sz="28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198024" y="810740"/>
            <a:ext cx="10194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altLang="en-US" sz="28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0" y="27286"/>
            <a:ext cx="121920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  <p:pic>
        <p:nvPicPr>
          <p:cNvPr id="22" name="Picture 8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10" y="93835"/>
            <a:ext cx="1700790" cy="129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13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2" grpId="0" animBg="1"/>
      <p:bldP spid="15" grpId="0" animBg="1"/>
      <p:bldP spid="17" grpId="0" animBg="1"/>
      <p:bldP spid="7" grpId="0" animBg="1"/>
      <p:bldP spid="7" grpId="1" animBg="1"/>
      <p:bldP spid="20" grpId="0" animBg="1"/>
      <p:bldP spid="20" grpId="1" animBg="1"/>
      <p:bldP spid="21" grpId="0" animBg="1"/>
      <p:bldP spid="21" grpId="1" animBg="1"/>
      <p:bldP spid="2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213444" y="482357"/>
            <a:ext cx="10194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altLang="en-US" sz="28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728901" y="2590800"/>
            <a:ext cx="152400" cy="37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6615" y="998695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altLang="en-US" sz="28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735890" y="4757077"/>
            <a:ext cx="2687192" cy="9885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6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lowchart: Decision 27"/>
          <p:cNvSpPr/>
          <p:nvPr/>
        </p:nvSpPr>
        <p:spPr>
          <a:xfrm>
            <a:off x="3616065" y="2965451"/>
            <a:ext cx="2378075" cy="1171575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6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728901" y="4137026"/>
            <a:ext cx="152400" cy="2720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955094" y="3022600"/>
            <a:ext cx="177368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Elbow Connector 40"/>
          <p:cNvCxnSpPr>
            <a:stCxn id="27" idx="2"/>
          </p:cNvCxnSpPr>
          <p:nvPr/>
        </p:nvCxnSpPr>
        <p:spPr>
          <a:xfrm rot="16200000" flipH="1">
            <a:off x="3678189" y="5146931"/>
            <a:ext cx="486457" cy="1683863"/>
          </a:xfrm>
          <a:prstGeom prst="bentConnector2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4728901" y="4610100"/>
            <a:ext cx="990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2800" b="1" dirty="0">
              <a:solidFill>
                <a:srgbClr val="0102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Elbow Connector 42"/>
          <p:cNvCxnSpPr/>
          <p:nvPr/>
        </p:nvCxnSpPr>
        <p:spPr>
          <a:xfrm rot="10800000" flipV="1">
            <a:off x="3079487" y="3532056"/>
            <a:ext cx="536575" cy="1330325"/>
          </a:xfrm>
          <a:prstGeom prst="bentConnector2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15495" y="2484734"/>
            <a:ext cx="2286000" cy="45085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vi-VN" sz="28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9838811" y="2824853"/>
            <a:ext cx="319908" cy="3995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764262" y="5148923"/>
            <a:ext cx="1150939" cy="4476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lowchart: Decision 46"/>
          <p:cNvSpPr/>
          <p:nvPr/>
        </p:nvSpPr>
        <p:spPr>
          <a:xfrm>
            <a:off x="8802118" y="3234230"/>
            <a:ext cx="2411602" cy="1171575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9905801" y="4394860"/>
            <a:ext cx="152400" cy="220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764262" y="3275672"/>
            <a:ext cx="128714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Elbow Connector 49"/>
          <p:cNvCxnSpPr/>
          <p:nvPr/>
        </p:nvCxnSpPr>
        <p:spPr>
          <a:xfrm>
            <a:off x="8267501" y="5596598"/>
            <a:ext cx="1638300" cy="701675"/>
          </a:xfrm>
          <a:prstGeom prst="bentConnector3">
            <a:avLst>
              <a:gd name="adj1" fmla="val -689"/>
            </a:avLst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9905801" y="4867934"/>
            <a:ext cx="100456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Elbow Connector 51"/>
          <p:cNvCxnSpPr>
            <a:stCxn id="47" idx="1"/>
          </p:cNvCxnSpPr>
          <p:nvPr/>
        </p:nvCxnSpPr>
        <p:spPr>
          <a:xfrm rot="10800000" flipV="1">
            <a:off x="8265543" y="3820018"/>
            <a:ext cx="536575" cy="1330325"/>
          </a:xfrm>
          <a:prstGeom prst="bentConnector2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7138849" y="2299361"/>
            <a:ext cx="2537968" cy="45085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vi-VN" sz="28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53588" y="1595743"/>
            <a:ext cx="74268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3986320" y="3247203"/>
            <a:ext cx="1637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7073" y="4839199"/>
            <a:ext cx="18630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vi-VN" sz="28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6466" y="475336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4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32494" y="3535582"/>
            <a:ext cx="165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8974" y="5066879"/>
            <a:ext cx="982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vi-VN" sz="28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676817" y="335852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4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54026" y="491717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4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23"/>
          <p:cNvSpPr txBox="1">
            <a:spLocks noChangeArrowheads="1"/>
          </p:cNvSpPr>
          <p:nvPr/>
        </p:nvSpPr>
        <p:spPr bwMode="auto">
          <a:xfrm>
            <a:off x="0" y="27286"/>
            <a:ext cx="121920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  <p:pic>
        <p:nvPicPr>
          <p:cNvPr id="36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19" y="214590"/>
            <a:ext cx="1949876" cy="260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05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39" grpId="0" animBg="1"/>
      <p:bldP spid="40" grpId="0"/>
      <p:bldP spid="42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1" grpId="0"/>
      <p:bldP spid="53" grpId="0" animBg="1"/>
      <p:bldP spid="29" grpId="0"/>
      <p:bldP spid="2" grpId="0"/>
      <p:bldP spid="3" grpId="0"/>
      <p:bldP spid="4" grpId="0"/>
      <p:bldP spid="4" grpId="1"/>
      <p:bldP spid="5" grpId="0"/>
      <p:bldP spid="6" grpId="0"/>
      <p:bldP spid="31" grpId="0"/>
      <p:bldP spid="31" grpId="1"/>
      <p:bldP spid="32" grpId="0"/>
      <p:bldP spid="3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14098" y="803060"/>
            <a:ext cx="92185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527959" y="1455636"/>
            <a:ext cx="10194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altLang="en-US" sz="28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6536" y="2036207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altLang="en-US" sz="28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10402691" y="2480965"/>
            <a:ext cx="319908" cy="3995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328142" y="4805035"/>
            <a:ext cx="1150939" cy="4476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vi-VN" sz="28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lowchart: Decision 46"/>
          <p:cNvSpPr/>
          <p:nvPr/>
        </p:nvSpPr>
        <p:spPr>
          <a:xfrm>
            <a:off x="9356844" y="2879397"/>
            <a:ext cx="2411602" cy="1171575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vi-VN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10469681" y="4050972"/>
            <a:ext cx="152400" cy="220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328142" y="2931784"/>
            <a:ext cx="128714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Elbow Connector 49"/>
          <p:cNvCxnSpPr/>
          <p:nvPr/>
        </p:nvCxnSpPr>
        <p:spPr>
          <a:xfrm>
            <a:off x="8831381" y="5290810"/>
            <a:ext cx="1638300" cy="701675"/>
          </a:xfrm>
          <a:prstGeom prst="bentConnector3">
            <a:avLst>
              <a:gd name="adj1" fmla="val -689"/>
            </a:avLst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10469681" y="4524046"/>
            <a:ext cx="100456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28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Elbow Connector 51"/>
          <p:cNvCxnSpPr>
            <a:stCxn id="47" idx="1"/>
          </p:cNvCxnSpPr>
          <p:nvPr/>
        </p:nvCxnSpPr>
        <p:spPr>
          <a:xfrm rot="10800000" flipV="1">
            <a:off x="8820269" y="3465185"/>
            <a:ext cx="536575" cy="1330325"/>
          </a:xfrm>
          <a:prstGeom prst="bentConnector2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007913" y="1883606"/>
            <a:ext cx="2537968" cy="450850"/>
          </a:xfrm>
          <a:prstGeom prst="round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78213" y="3599890"/>
            <a:ext cx="64103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78213" y="4252679"/>
            <a:ext cx="72625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78214" y="4871041"/>
            <a:ext cx="7884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8213" y="2772576"/>
            <a:ext cx="2597594" cy="508353"/>
          </a:xfrm>
          <a:prstGeom prst="round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9598" y="2777668"/>
            <a:ext cx="7503991" cy="1374179"/>
          </a:xfrm>
          <a:prstGeom prst="round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0" y="27286"/>
            <a:ext cx="121920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</p:spTree>
    <p:extLst>
      <p:ext uri="{BB962C8B-B14F-4D97-AF65-F5344CB8AC3E}">
        <p14:creationId xmlns:p14="http://schemas.microsoft.com/office/powerpoint/2010/main" val="254701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7265" y="1038139"/>
            <a:ext cx="5938886" cy="142344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7152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213444" y="482357"/>
            <a:ext cx="10194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rẽ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nhánh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AED0EB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113756" y="2703498"/>
            <a:ext cx="152400" cy="37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rgbClr val="D5FFE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86615" y="998695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b1.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rẽ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AED0EB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0745" y="4869775"/>
            <a:ext cx="2687192" cy="9885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D5FFEF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Flowchart: Decision 27"/>
          <p:cNvSpPr/>
          <p:nvPr/>
        </p:nvSpPr>
        <p:spPr>
          <a:xfrm>
            <a:off x="2000920" y="3078149"/>
            <a:ext cx="2378075" cy="1171575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D5FFEF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9949" y="3135298"/>
            <a:ext cx="177368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270090" y="3128733"/>
            <a:ext cx="990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021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1021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3" name="Elbow Connector 42"/>
          <p:cNvCxnSpPr/>
          <p:nvPr/>
        </p:nvCxnSpPr>
        <p:spPr>
          <a:xfrm rot="10800000" flipV="1">
            <a:off x="1452679" y="3639718"/>
            <a:ext cx="536575" cy="1330325"/>
          </a:xfrm>
          <a:prstGeom prst="bentConnector2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213444" y="2272142"/>
            <a:ext cx="2286000" cy="45085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endParaRPr kumimoji="0" lang="vi-VN" sz="2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8906665" y="2862971"/>
            <a:ext cx="319908" cy="3995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D5FFEF">
                  <a:lumMod val="1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617269" y="5135775"/>
            <a:ext cx="1468232" cy="4476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D5FFEF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Flowchart: Decision 46"/>
          <p:cNvSpPr/>
          <p:nvPr/>
        </p:nvSpPr>
        <p:spPr>
          <a:xfrm>
            <a:off x="7869972" y="3272348"/>
            <a:ext cx="2411602" cy="1171575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D5FFEF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832116" y="3313790"/>
            <a:ext cx="128714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0216640" y="3329017"/>
            <a:ext cx="100456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5FFEF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D5FFEF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2" name="Elbow Connector 51"/>
          <p:cNvCxnSpPr>
            <a:stCxn id="47" idx="1"/>
          </p:cNvCxnSpPr>
          <p:nvPr/>
        </p:nvCxnSpPr>
        <p:spPr>
          <a:xfrm rot="10800000" flipV="1">
            <a:off x="7333397" y="3858136"/>
            <a:ext cx="536575" cy="1330325"/>
          </a:xfrm>
          <a:prstGeom prst="bentConnector2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7138849" y="2299361"/>
            <a:ext cx="2537968" cy="45085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endParaRPr kumimoji="0" lang="vi-VN" sz="2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53588" y="1595743"/>
            <a:ext cx="74268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371175" y="3359901"/>
            <a:ext cx="1637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964" y="4879941"/>
            <a:ext cx="19207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1321" y="4866066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5FFEF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D5FFEF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00348" y="3573700"/>
            <a:ext cx="165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2211" y="5065602"/>
            <a:ext cx="1343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44671" y="3396646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5FFEF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D5FFEF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21880" y="495528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5FFEF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D5FFEF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23"/>
          <p:cNvSpPr txBox="1">
            <a:spLocks noChangeArrowheads="1"/>
          </p:cNvSpPr>
          <p:nvPr/>
        </p:nvSpPr>
        <p:spPr bwMode="auto">
          <a:xfrm>
            <a:off x="0" y="27286"/>
            <a:ext cx="121920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16: CÁC CẤU TRÚC ĐIỀU KHIỂN</a:t>
            </a:r>
          </a:p>
        </p:txBody>
      </p:sp>
      <p:pic>
        <p:nvPicPr>
          <p:cNvPr id="36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19" y="214590"/>
            <a:ext cx="1949876" cy="260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>
            <a:off x="1473040" y="6348397"/>
            <a:ext cx="3394392" cy="22228"/>
          </a:xfrm>
          <a:prstGeom prst="line">
            <a:avLst/>
          </a:prstGeom>
          <a:ln w="2222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wn Arrow 33"/>
          <p:cNvSpPr/>
          <p:nvPr/>
        </p:nvSpPr>
        <p:spPr>
          <a:xfrm>
            <a:off x="3153408" y="6360459"/>
            <a:ext cx="152400" cy="379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cxnSp>
        <p:nvCxnSpPr>
          <p:cNvPr id="35" name="Elbow Connector 34"/>
          <p:cNvCxnSpPr/>
          <p:nvPr/>
        </p:nvCxnSpPr>
        <p:spPr>
          <a:xfrm rot="5400000">
            <a:off x="4603909" y="6099161"/>
            <a:ext cx="542925" cy="12700"/>
          </a:xfrm>
          <a:prstGeom prst="bentConnector3">
            <a:avLst>
              <a:gd name="adj1" fmla="val 106141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8" idx="3"/>
          </p:cNvCxnSpPr>
          <p:nvPr/>
        </p:nvCxnSpPr>
        <p:spPr>
          <a:xfrm>
            <a:off x="4378995" y="3663937"/>
            <a:ext cx="500128" cy="1058861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3846620" y="4722798"/>
            <a:ext cx="2039936" cy="107536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33759" y="4952370"/>
            <a:ext cx="2004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Elbow Connector 55"/>
          <p:cNvCxnSpPr/>
          <p:nvPr/>
        </p:nvCxnSpPr>
        <p:spPr>
          <a:xfrm rot="5400000">
            <a:off x="1189919" y="6116258"/>
            <a:ext cx="542925" cy="12700"/>
          </a:xfrm>
          <a:prstGeom prst="bentConnector3">
            <a:avLst>
              <a:gd name="adj1" fmla="val 11081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516855" y="4997276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5FFEF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D5FFEF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8" name="Elbow Connector 57"/>
          <p:cNvCxnSpPr>
            <a:stCxn id="47" idx="3"/>
          </p:cNvCxnSpPr>
          <p:nvPr/>
        </p:nvCxnSpPr>
        <p:spPr>
          <a:xfrm>
            <a:off x="10281574" y="3858136"/>
            <a:ext cx="874699" cy="1185856"/>
          </a:xfrm>
          <a:prstGeom prst="bentConnector2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rot="16200000" flipH="1">
            <a:off x="10939689" y="6055027"/>
            <a:ext cx="514062" cy="1"/>
          </a:xfrm>
          <a:prstGeom prst="bentConnector3">
            <a:avLst>
              <a:gd name="adj1" fmla="val -40915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435047" y="6251458"/>
            <a:ext cx="3721032" cy="305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Down Arrow 60"/>
          <p:cNvSpPr/>
          <p:nvPr/>
        </p:nvSpPr>
        <p:spPr>
          <a:xfrm>
            <a:off x="9280469" y="6258810"/>
            <a:ext cx="152400" cy="376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067578" y="5007597"/>
            <a:ext cx="1842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Elbow Connector 62"/>
          <p:cNvCxnSpPr/>
          <p:nvPr/>
        </p:nvCxnSpPr>
        <p:spPr>
          <a:xfrm rot="16200000" flipH="1">
            <a:off x="7040779" y="5917087"/>
            <a:ext cx="733176" cy="2359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9978221" y="5035938"/>
            <a:ext cx="2020886" cy="533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787724" y="491526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5FFEF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D5FFEF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5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40" grpId="0"/>
      <p:bldP spid="42" grpId="0"/>
      <p:bldP spid="44" grpId="0" animBg="1"/>
      <p:bldP spid="45" grpId="0" animBg="1"/>
      <p:bldP spid="46" grpId="0" animBg="1"/>
      <p:bldP spid="47" grpId="0" animBg="1"/>
      <p:bldP spid="49" grpId="0"/>
      <p:bldP spid="51" grpId="0"/>
      <p:bldP spid="53" grpId="0" animBg="1"/>
      <p:bldP spid="29" grpId="0"/>
      <p:bldP spid="2" grpId="0"/>
      <p:bldP spid="3" grpId="0"/>
      <p:bldP spid="4" grpId="0"/>
      <p:bldP spid="4" grpId="1"/>
      <p:bldP spid="5" grpId="0"/>
      <p:bldP spid="6" grpId="0"/>
      <p:bldP spid="31" grpId="0"/>
      <p:bldP spid="31" grpId="1"/>
      <p:bldP spid="32" grpId="0"/>
      <p:bldP spid="32" grpId="1"/>
      <p:bldP spid="34" grpId="0" animBg="1"/>
      <p:bldP spid="54" grpId="0" animBg="1"/>
      <p:bldP spid="55" grpId="0"/>
      <p:bldP spid="57" grpId="0"/>
      <p:bldP spid="57" grpId="1"/>
      <p:bldP spid="61" grpId="0" animBg="1"/>
      <p:bldP spid="62" grpId="0"/>
      <p:bldP spid="64" grpId="0" animBg="1"/>
      <p:bldP spid="65" grpId="0"/>
      <p:bldP spid="6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9428002" y="2440695"/>
            <a:ext cx="152400" cy="376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534625" y="4844679"/>
            <a:ext cx="1885950" cy="533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Flowchart: Decision 41"/>
          <p:cNvSpPr/>
          <p:nvPr/>
        </p:nvSpPr>
        <p:spPr>
          <a:xfrm>
            <a:off x="8114189" y="2866542"/>
            <a:ext cx="2725738" cy="1384300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AED0E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AED0E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ED0E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rgbClr val="AED0E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AED0E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Elbow Connector 42"/>
          <p:cNvCxnSpPr/>
          <p:nvPr/>
        </p:nvCxnSpPr>
        <p:spPr>
          <a:xfrm rot="16200000" flipH="1">
            <a:off x="10300176" y="4113129"/>
            <a:ext cx="1473199" cy="393696"/>
          </a:xfrm>
          <a:prstGeom prst="bentConnector3">
            <a:avLst>
              <a:gd name="adj1" fmla="val -345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10350974" y="2956832"/>
            <a:ext cx="1206499" cy="526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AED0E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2800" b="1" dirty="0">
              <a:solidFill>
                <a:srgbClr val="AED0E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0027126" y="4998952"/>
            <a:ext cx="2020886" cy="5334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lệnh 2</a:t>
            </a:r>
            <a:endParaRPr lang="vi-VN" sz="28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Elbow Connector 55"/>
          <p:cNvCxnSpPr/>
          <p:nvPr/>
        </p:nvCxnSpPr>
        <p:spPr>
          <a:xfrm rot="5400000">
            <a:off x="7359495" y="5700454"/>
            <a:ext cx="542925" cy="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6200000" flipH="1">
            <a:off x="10976593" y="5789384"/>
            <a:ext cx="514062" cy="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655402" y="5990502"/>
            <a:ext cx="3578222" cy="55914"/>
          </a:xfrm>
          <a:prstGeom prst="line">
            <a:avLst/>
          </a:prstGeom>
          <a:ln w="222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Down Arrow 58"/>
          <p:cNvSpPr/>
          <p:nvPr/>
        </p:nvSpPr>
        <p:spPr>
          <a:xfrm>
            <a:off x="9267504" y="6033713"/>
            <a:ext cx="152400" cy="376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162800" y="2146424"/>
            <a:ext cx="1557337" cy="519112"/>
          </a:xfrm>
          <a:prstGeom prst="round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133907" y="2947902"/>
            <a:ext cx="1406525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AED0E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b="1" dirty="0">
              <a:solidFill>
                <a:srgbClr val="AED0E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Elbow Connector 66"/>
          <p:cNvCxnSpPr/>
          <p:nvPr/>
        </p:nvCxnSpPr>
        <p:spPr>
          <a:xfrm rot="5400000">
            <a:off x="7166217" y="4012941"/>
            <a:ext cx="1379537" cy="450054"/>
          </a:xfrm>
          <a:prstGeom prst="bentConnector3">
            <a:avLst>
              <a:gd name="adj1" fmla="val -81"/>
            </a:avLst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66541" y="2686292"/>
            <a:ext cx="5621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633202" y="3247211"/>
            <a:ext cx="56214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606973" y="4200759"/>
            <a:ext cx="56214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06973" y="1998509"/>
            <a:ext cx="1954283" cy="555646"/>
          </a:xfrm>
          <a:prstGeom prst="round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04140" y="3087158"/>
            <a:ext cx="6314610" cy="1374179"/>
          </a:xfrm>
          <a:prstGeom prst="round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92602" y="1135375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b1.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altLang="en-US" sz="28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8024" y="603662"/>
            <a:ext cx="10194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rẽ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nhánh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AED0EB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0" y="27286"/>
            <a:ext cx="121920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  <p:pic>
        <p:nvPicPr>
          <p:cNvPr id="22" name="Picture 8" descr="Book-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664" y="-55392"/>
            <a:ext cx="1700790" cy="129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29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 animBg="1"/>
      <p:bldP spid="37" grpId="0" animBg="1"/>
      <p:bldP spid="3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4732338"/>
            <a:ext cx="2971800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5400676"/>
            <a:ext cx="2209800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4379913"/>
            <a:ext cx="927100" cy="11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4" y="2192339"/>
            <a:ext cx="2713037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221038"/>
            <a:ext cx="2668588" cy="13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3328989"/>
            <a:ext cx="10731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459" y="2924177"/>
            <a:ext cx="3294301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4" y="1004890"/>
            <a:ext cx="3030537" cy="13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193677"/>
            <a:ext cx="1884362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94" y="939800"/>
            <a:ext cx="2049463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1" y="1692276"/>
            <a:ext cx="2705388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94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034" y="94361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31279" y="1635140"/>
            <a:ext cx="108416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312266" y="3212878"/>
            <a:ext cx="10553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018" y="2390671"/>
            <a:ext cx="8891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G</a:t>
            </a:r>
            <a:r>
              <a:rPr lang="vi-VN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iơ thẻ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 sai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508" y="3987166"/>
            <a:ext cx="753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3121407" y="5758221"/>
            <a:ext cx="2819400" cy="21728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74546" y="6002966"/>
            <a:ext cx="1951926" cy="472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ction Button: Sound 38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>
            <a:off x="5198770" y="6061052"/>
            <a:ext cx="366406" cy="30754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Donkey Kong Theme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94582" y="6096513"/>
            <a:ext cx="457200" cy="285283"/>
          </a:xfrm>
          <a:prstGeom prst="rect">
            <a:avLst/>
          </a:prstGeom>
        </p:spPr>
      </p:pic>
      <p:pic>
        <p:nvPicPr>
          <p:cNvPr id="44" name="Picture 4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351" y="2347919"/>
            <a:ext cx="3891235" cy="3891235"/>
          </a:xfrm>
          <a:prstGeom prst="rect">
            <a:avLst/>
          </a:prstGeom>
        </p:spPr>
      </p:pic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0" y="27286"/>
            <a:ext cx="121920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</p:spTree>
    <p:extLst>
      <p:ext uri="{BB962C8B-B14F-4D97-AF65-F5344CB8AC3E}">
        <p14:creationId xmlns:p14="http://schemas.microsoft.com/office/powerpoint/2010/main" val="35810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9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8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713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37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9126997" y="2446247"/>
            <a:ext cx="152400" cy="376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42" name="Flowchart: Decision 41"/>
          <p:cNvSpPr/>
          <p:nvPr/>
        </p:nvSpPr>
        <p:spPr>
          <a:xfrm>
            <a:off x="7829269" y="2848999"/>
            <a:ext cx="2725738" cy="1384300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solidFill>
                <a:srgbClr val="AED0E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216871" y="3002534"/>
            <a:ext cx="1206499" cy="526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AED0E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2800" b="1" dirty="0">
              <a:solidFill>
                <a:srgbClr val="AED0E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044014" y="2158758"/>
            <a:ext cx="1557337" cy="519112"/>
          </a:xfrm>
          <a:prstGeom prst="round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829269" y="4224651"/>
            <a:ext cx="1406525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AED0E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b="1" dirty="0">
              <a:solidFill>
                <a:srgbClr val="AED0E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Down Arrow 67"/>
          <p:cNvSpPr/>
          <p:nvPr/>
        </p:nvSpPr>
        <p:spPr>
          <a:xfrm>
            <a:off x="2962355" y="2478620"/>
            <a:ext cx="152400" cy="376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>
              <a:solidFill>
                <a:srgbClr val="D5FFEF"/>
              </a:solidFill>
              <a:latin typeface="Tahoma" panose="020B0604030504040204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917917" y="5034239"/>
            <a:ext cx="2349139" cy="10757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Flowchart: Decision 69"/>
          <p:cNvSpPr/>
          <p:nvPr/>
        </p:nvSpPr>
        <p:spPr>
          <a:xfrm>
            <a:off x="1792864" y="2888681"/>
            <a:ext cx="2514600" cy="1384300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dirty="0">
              <a:solidFill>
                <a:srgbClr val="AED0E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527574" y="4314943"/>
            <a:ext cx="1789113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AED0E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solidFill>
                <a:srgbClr val="AED0E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974862" y="3007749"/>
            <a:ext cx="990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AED0E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2800" dirty="0">
              <a:solidFill>
                <a:srgbClr val="AED0E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41908" y="1937764"/>
            <a:ext cx="1651000" cy="579120"/>
          </a:xfrm>
          <a:prstGeom prst="round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5659240" y="4460679"/>
            <a:ext cx="1116013" cy="0"/>
          </a:xfrm>
          <a:prstGeom prst="straightConnector1">
            <a:avLst/>
          </a:prstGeom>
          <a:ln w="47625" cmpd="thickThin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770070" y="2990968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6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27669" y="4971741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6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16522" y="3162488"/>
            <a:ext cx="1995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77490" y="3237190"/>
            <a:ext cx="165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63310" y="5070049"/>
            <a:ext cx="23610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22"/>
          <p:cNvSpPr txBox="1">
            <a:spLocks noChangeArrowheads="1"/>
          </p:cNvSpPr>
          <p:nvPr/>
        </p:nvSpPr>
        <p:spPr bwMode="auto">
          <a:xfrm>
            <a:off x="100573" y="508894"/>
            <a:ext cx="10194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844889" y="3596161"/>
            <a:ext cx="28031" cy="2908351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844889" y="6504512"/>
            <a:ext cx="2193665" cy="6317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78869" y="3573845"/>
            <a:ext cx="957895" cy="13973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038554" y="6109939"/>
            <a:ext cx="0" cy="410902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267466" y="3595932"/>
            <a:ext cx="863116" cy="771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5077622" y="3565533"/>
            <a:ext cx="20643" cy="203933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068510" y="4285559"/>
            <a:ext cx="8902" cy="787703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6969536" y="3578881"/>
            <a:ext cx="28031" cy="2908351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6965672" y="6480915"/>
            <a:ext cx="2193665" cy="6317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9190472" y="6070013"/>
            <a:ext cx="0" cy="410902"/>
          </a:xfrm>
          <a:prstGeom prst="line">
            <a:avLst/>
          </a:prstGeom>
          <a:ln w="28575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10575076" y="3555624"/>
            <a:ext cx="863116" cy="771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11377807" y="3555624"/>
            <a:ext cx="20643" cy="2039334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9183236" y="4233299"/>
            <a:ext cx="8902" cy="787703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8207752" y="4997789"/>
            <a:ext cx="2349139" cy="107570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8165686" y="5255362"/>
            <a:ext cx="2361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875640" y="4905722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6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7038143" y="3541149"/>
            <a:ext cx="754550" cy="16873"/>
          </a:xfrm>
          <a:prstGeom prst="straightConnector1">
            <a:avLst/>
          </a:prstGeom>
          <a:ln w="28575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0" y="27286"/>
            <a:ext cx="121920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95815" y="1165077"/>
            <a:ext cx="74268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ED0EB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311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4" grpId="0"/>
      <p:bldP spid="60" grpId="0" animBg="1"/>
      <p:bldP spid="61" grpId="0"/>
      <p:bldP spid="68" grpId="0" animBg="1"/>
      <p:bldP spid="69" grpId="0" animBg="1"/>
      <p:bldP spid="70" grpId="0" animBg="1"/>
      <p:bldP spid="71" grpId="0"/>
      <p:bldP spid="73" grpId="0"/>
      <p:bldP spid="80" grpId="0" animBg="1"/>
      <p:bldP spid="38" grpId="0"/>
      <p:bldP spid="38" grpId="1"/>
      <p:bldP spid="45" grpId="0"/>
      <p:bldP spid="45" grpId="1"/>
      <p:bldP spid="46" grpId="0"/>
      <p:bldP spid="47" grpId="0"/>
      <p:bldP spid="48" grpId="0"/>
      <p:bldP spid="98" grpId="0" animBg="1"/>
      <p:bldP spid="99" grpId="0"/>
      <p:bldP spid="100" grpId="0"/>
      <p:bldP spid="100" grpId="1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32330" y="437805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6850" y="1131647"/>
            <a:ext cx="11798300" cy="51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342900" indent="-342900">
              <a:lnSpc>
                <a:spcPct val="130000"/>
              </a:lnSpc>
            </a:pP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2800" dirty="0">
              <a:solidFill>
                <a:srgbClr val="0102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0" y="0"/>
            <a:ext cx="121920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  <p:pic>
        <p:nvPicPr>
          <p:cNvPr id="44" name="Picture 4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726" y="-152400"/>
            <a:ext cx="2568094" cy="256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3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54" y="355930"/>
            <a:ext cx="11199043" cy="1716007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u="sng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u="sng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scratch,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cap="none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b="1" cap="none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10" y="2001029"/>
            <a:ext cx="11082528" cy="5334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28" descr="question_md_clr"/>
          <p:cNvPicPr>
            <a:picLocks noChangeAspect="1" noChangeArrowheads="1" noCrop="1"/>
          </p:cNvPicPr>
          <p:nvPr/>
        </p:nvPicPr>
        <p:blipFill>
          <a:blip r:embed="rId2">
            <a:lum bright="18000"/>
          </a:blip>
          <a:srcRect/>
          <a:stretch>
            <a:fillRect/>
          </a:stretch>
        </p:blipFill>
        <p:spPr bwMode="auto">
          <a:xfrm>
            <a:off x="167310" y="719694"/>
            <a:ext cx="629852" cy="115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839" y="3553237"/>
            <a:ext cx="6610668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>
              <a:lnSpc>
                <a:spcPct val="130000"/>
              </a:lnSpc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1.di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2.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3.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4.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5.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266" y="2799271"/>
            <a:ext cx="837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 “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52620" y="3778732"/>
            <a:ext cx="5211877" cy="2819400"/>
            <a:chOff x="5499100" y="3886200"/>
            <a:chExt cx="5211877" cy="281940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329383" y="3886200"/>
              <a:ext cx="0" cy="381000"/>
            </a:xfrm>
            <a:prstGeom prst="straightConnector1">
              <a:avLst/>
            </a:prstGeom>
            <a:ln w="28575">
              <a:solidFill>
                <a:schemeClr val="accent5">
                  <a:lumMod val="10000"/>
                  <a:alpha val="6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Diamond 9"/>
            <p:cNvSpPr/>
            <p:nvPr/>
          </p:nvSpPr>
          <p:spPr>
            <a:xfrm>
              <a:off x="5715116" y="4267200"/>
              <a:ext cx="3261479" cy="838200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46892" y="5867400"/>
              <a:ext cx="2964981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Arrow Connector 12"/>
            <p:cNvCxnSpPr>
              <a:endCxn id="11" idx="0"/>
            </p:cNvCxnSpPr>
            <p:nvPr/>
          </p:nvCxnSpPr>
          <p:spPr>
            <a:xfrm>
              <a:off x="7314409" y="5105400"/>
              <a:ext cx="14974" cy="76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0" idx="3"/>
            </p:cNvCxnSpPr>
            <p:nvPr/>
          </p:nvCxnSpPr>
          <p:spPr>
            <a:xfrm>
              <a:off x="8976595" y="4686300"/>
              <a:ext cx="922439" cy="1152555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1" idx="2"/>
            </p:cNvCxnSpPr>
            <p:nvPr/>
          </p:nvCxnSpPr>
          <p:spPr>
            <a:xfrm>
              <a:off x="7329383" y="6477000"/>
              <a:ext cx="0" cy="228600"/>
            </a:xfrm>
            <a:prstGeom prst="line">
              <a:avLst/>
            </a:prstGeom>
            <a:ln w="28575">
              <a:solidFill>
                <a:srgbClr val="FF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499100" y="6705600"/>
              <a:ext cx="184675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499100" y="4076700"/>
              <a:ext cx="0" cy="2628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499100" y="4076700"/>
              <a:ext cx="184675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9087090" y="5851555"/>
              <a:ext cx="1623887" cy="60004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141316" y="4267200"/>
              <a:ext cx="8700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13237" y="5264455"/>
              <a:ext cx="1243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9855777" y="6438900"/>
              <a:ext cx="1" cy="2667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671" y="1365987"/>
            <a:ext cx="1949876" cy="260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0" y="27286"/>
            <a:ext cx="121920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  <p:sp>
        <p:nvSpPr>
          <p:cNvPr id="7" name="Rectangle 6"/>
          <p:cNvSpPr/>
          <p:nvPr/>
        </p:nvSpPr>
        <p:spPr>
          <a:xfrm>
            <a:off x="7451155" y="4304333"/>
            <a:ext cx="2353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4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5621" y="5810594"/>
            <a:ext cx="2634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72993" y="5806927"/>
            <a:ext cx="131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2256" y="5672561"/>
            <a:ext cx="63350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792543" y="5613081"/>
            <a:ext cx="63350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48099" y="4136030"/>
            <a:ext cx="63350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14404" y="4114453"/>
            <a:ext cx="87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05691" y="5156987"/>
            <a:ext cx="124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340610" y="4144245"/>
            <a:ext cx="87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…...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47405" y="5126046"/>
            <a:ext cx="124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314207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  <p:bldP spid="28" grpId="0"/>
      <p:bldP spid="30" grpId="0"/>
      <p:bldP spid="32" grpId="0"/>
      <p:bldP spid="33" grpId="0"/>
      <p:bldP spid="36" grpId="0"/>
      <p:bldP spid="37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5257800" y="843917"/>
            <a:ext cx="6403932" cy="1922349"/>
          </a:xfrm>
          <a:prstGeom prst="snip2DiagRect">
            <a:avLst/>
          </a:prstGeom>
          <a:solidFill>
            <a:schemeClr val="tx2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lặp dùng để mô tả các bước của thuật toán được thực hiện lặp lại nhiều lần.</a:t>
            </a:r>
            <a:endParaRPr lang="en-US" sz="32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5257801" y="2926770"/>
            <a:ext cx="6403931" cy="1851020"/>
          </a:xfrm>
          <a:prstGeom prst="snip2DiagRect">
            <a:avLst/>
          </a:prstGeom>
          <a:solidFill>
            <a:schemeClr val="tx2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 cấu trúc lặp, bao giờ cũng có bước kiểm tra điều kiện kết thúc quá trình lặp. </a:t>
            </a:r>
            <a:endParaRPr lang="en-US" sz="3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Snip Diagonal Corner Rectangle 50"/>
          <p:cNvSpPr/>
          <p:nvPr/>
        </p:nvSpPr>
        <p:spPr>
          <a:xfrm>
            <a:off x="5257800" y="4907078"/>
            <a:ext cx="6403932" cy="1646123"/>
          </a:xfrm>
          <a:prstGeom prst="snip2DiagRect">
            <a:avLst/>
          </a:prstGeom>
          <a:solidFill>
            <a:schemeClr val="tx2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Ba cấu trúc tuần tự, rẽ nhánh và lặp là đủ để mô tả mọi thuật toán.</a:t>
            </a:r>
            <a:endParaRPr lang="en-US" sz="32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Diamond 131"/>
          <p:cNvSpPr/>
          <p:nvPr/>
        </p:nvSpPr>
        <p:spPr>
          <a:xfrm>
            <a:off x="1740968" y="2669505"/>
            <a:ext cx="1973535" cy="1775233"/>
          </a:xfrm>
          <a:prstGeom prst="diamond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0" b="1" dirty="0" err="1">
                <a:solidFill>
                  <a:schemeClr val="tx2"/>
                </a:solidFill>
                <a:latin typeface="Times New Roman"/>
                <a:ea typeface="Calibri"/>
              </a:rPr>
              <a:t>Điều</a:t>
            </a:r>
            <a:r>
              <a:rPr lang="en-US" sz="3000" b="1" dirty="0">
                <a:solidFill>
                  <a:schemeClr val="tx2"/>
                </a:solidFill>
                <a:latin typeface="Times New Roman"/>
                <a:ea typeface="Calibri"/>
              </a:rPr>
              <a:t> </a:t>
            </a:r>
            <a:r>
              <a:rPr lang="en-US" sz="3000" b="1" dirty="0" err="1">
                <a:solidFill>
                  <a:schemeClr val="tx2"/>
                </a:solidFill>
                <a:latin typeface="Times New Roman"/>
                <a:ea typeface="Calibri"/>
              </a:rPr>
              <a:t>kiện</a:t>
            </a:r>
            <a:endParaRPr lang="en-US" sz="3000" dirty="0">
              <a:solidFill>
                <a:schemeClr val="tx2"/>
              </a:solidFill>
              <a:latin typeface="Times New Roman"/>
              <a:ea typeface="Calibri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913282" y="5465653"/>
            <a:ext cx="1669547" cy="553994"/>
          </a:xfrm>
          <a:prstGeom prst="rect">
            <a:avLst/>
          </a:prstGeom>
          <a:solidFill>
            <a:schemeClr val="tx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</a:rPr>
              <a:t>Lệnh</a:t>
            </a:r>
            <a:endParaRPr lang="en-US" sz="3200" dirty="0">
              <a:solidFill>
                <a:srgbClr val="000099"/>
              </a:solidFill>
              <a:latin typeface="Times New Roman"/>
              <a:ea typeface="Calibri"/>
            </a:endParaRPr>
          </a:p>
        </p:txBody>
      </p:sp>
      <p:sp>
        <p:nvSpPr>
          <p:cNvPr id="134" name="Text Box 13"/>
          <p:cNvSpPr txBox="1"/>
          <p:nvPr/>
        </p:nvSpPr>
        <p:spPr>
          <a:xfrm>
            <a:off x="3599723" y="3006310"/>
            <a:ext cx="872955" cy="398422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000099"/>
                </a:solidFill>
                <a:latin typeface="Times New Roman"/>
                <a:ea typeface="Calibri"/>
              </a:rPr>
              <a:t>Sai</a:t>
            </a:r>
            <a:endParaRPr lang="en-US" sz="3200" dirty="0">
              <a:solidFill>
                <a:srgbClr val="000099"/>
              </a:solidFill>
              <a:latin typeface="Times New Roman"/>
              <a:ea typeface="Calibri"/>
            </a:endParaRPr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2748055" y="4444738"/>
            <a:ext cx="0" cy="99489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 Box 15"/>
          <p:cNvSpPr txBox="1"/>
          <p:nvPr/>
        </p:nvSpPr>
        <p:spPr>
          <a:xfrm>
            <a:off x="1655392" y="4538379"/>
            <a:ext cx="1209590" cy="4837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FFC000"/>
                </a:solidFill>
                <a:latin typeface="Times New Roman"/>
                <a:ea typeface="Calibri"/>
              </a:rPr>
              <a:t>Đúng</a:t>
            </a:r>
            <a:endParaRPr lang="en-US" sz="2800" dirty="0">
              <a:solidFill>
                <a:srgbClr val="FFC000"/>
              </a:solidFill>
              <a:latin typeface="Times New Roman"/>
              <a:ea typeface="Calibri"/>
            </a:endParaRPr>
          </a:p>
        </p:txBody>
      </p:sp>
      <p:cxnSp>
        <p:nvCxnSpPr>
          <p:cNvPr id="138" name="Straight Connector 137"/>
          <p:cNvCxnSpPr/>
          <p:nvPr/>
        </p:nvCxnSpPr>
        <p:spPr>
          <a:xfrm flipH="1">
            <a:off x="706581" y="2266530"/>
            <a:ext cx="44982" cy="34918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133" idx="1"/>
          </p:cNvCxnSpPr>
          <p:nvPr/>
        </p:nvCxnSpPr>
        <p:spPr>
          <a:xfrm flipV="1">
            <a:off x="706581" y="5742650"/>
            <a:ext cx="1206701" cy="1574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2748055" y="1842855"/>
            <a:ext cx="14979" cy="847350"/>
          </a:xfrm>
          <a:prstGeom prst="straightConnector1">
            <a:avLst/>
          </a:prstGeom>
          <a:ln w="38100">
            <a:solidFill>
              <a:schemeClr val="accent5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751563" y="2266529"/>
            <a:ext cx="2004796" cy="505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32" idx="3"/>
          </p:cNvCxnSpPr>
          <p:nvPr/>
        </p:nvCxnSpPr>
        <p:spPr>
          <a:xfrm flipV="1">
            <a:off x="3714503" y="3555333"/>
            <a:ext cx="346733" cy="1789"/>
          </a:xfrm>
          <a:prstGeom prst="line">
            <a:avLst/>
          </a:prstGeom>
          <a:ln w="381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61236" y="3555333"/>
            <a:ext cx="0" cy="1906708"/>
          </a:xfrm>
          <a:prstGeom prst="straightConnector1">
            <a:avLst/>
          </a:prstGeom>
          <a:ln w="38100">
            <a:solidFill>
              <a:schemeClr val="accent5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6581" y="986153"/>
            <a:ext cx="352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0" y="27286"/>
            <a:ext cx="12192000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</p:spTree>
    <p:extLst>
      <p:ext uri="{BB962C8B-B14F-4D97-AF65-F5344CB8AC3E}">
        <p14:creationId xmlns:p14="http://schemas.microsoft.com/office/powerpoint/2010/main" val="40894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" grpId="0" animBg="1"/>
      <p:bldP spid="51" grpId="0" animBg="1"/>
      <p:bldP spid="132" grpId="0" animBg="1"/>
      <p:bldP spid="133" grpId="0" animBg="1"/>
      <p:bldP spid="134" grpId="0" animBg="1"/>
      <p:bldP spid="1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2482101"/>
            <a:ext cx="10868891" cy="1297420"/>
          </a:xfrm>
        </p:spPr>
        <p:txBody>
          <a:bodyPr numCol="1"/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</p:spTree>
    <p:extLst>
      <p:ext uri="{BB962C8B-B14F-4D97-AF65-F5344CB8AC3E}">
        <p14:creationId xmlns:p14="http://schemas.microsoft.com/office/powerpoint/2010/main" val="3730675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447" y="0"/>
            <a:ext cx="1214310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68" y="2245021"/>
            <a:ext cx="4025865" cy="30127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787" y="3637532"/>
            <a:ext cx="2707773" cy="24478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86" y="487592"/>
            <a:ext cx="7947694" cy="58828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320" y="666384"/>
            <a:ext cx="2542032" cy="22595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5967663" y="2588662"/>
            <a:ext cx="374285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 CỬA BÍ MẬT</a:t>
            </a:r>
            <a:endParaRPr lang="zh-CN" altLang="en-US" sz="65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3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0478" y="2486285"/>
            <a:ext cx="642542" cy="518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>
                    <a:lumMod val="75000"/>
                  </a:srgbClr>
                </a:solidFill>
                <a:latin typeface="Century Gothic" panose="020B0502020202020204"/>
              </a:rPr>
              <a:t>10</a:t>
            </a:r>
          </a:p>
        </p:txBody>
      </p:sp>
      <p:sp>
        <p:nvSpPr>
          <p:cNvPr id="15" name="5-Point Star 14">
            <a:hlinkClick r:id="rId2" action="ppaction://hlinksldjump"/>
          </p:cNvPr>
          <p:cNvSpPr/>
          <p:nvPr/>
        </p:nvSpPr>
        <p:spPr>
          <a:xfrm>
            <a:off x="1598493" y="1580775"/>
            <a:ext cx="2560502" cy="2083896"/>
          </a:xfrm>
          <a:prstGeom prst="star5">
            <a:avLst/>
          </a:prstGeom>
          <a:gradFill flip="none" rotWithShape="1">
            <a:gsLst>
              <a:gs pos="19000">
                <a:srgbClr val="FF0000"/>
              </a:gs>
              <a:gs pos="88000">
                <a:srgbClr val="E7F622"/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2400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D5FFEF"/>
              </a:solidFill>
              <a:latin typeface="Century Gothic" panose="020B0502020202020204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649640" y="2420319"/>
            <a:ext cx="2521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921696" y="2461560"/>
            <a:ext cx="642542" cy="518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>
                    <a:lumMod val="75000"/>
                  </a:srgbClr>
                </a:solidFill>
                <a:latin typeface="Century Gothic" panose="020B0502020202020204"/>
              </a:rPr>
              <a:t>10</a:t>
            </a:r>
            <a:endParaRPr lang="en-US" sz="2800" dirty="0">
              <a:solidFill>
                <a:srgbClr val="FFFFFF">
                  <a:lumMod val="75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88370" y="2511073"/>
            <a:ext cx="642542" cy="518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>
                    <a:lumMod val="75000"/>
                  </a:srgbClr>
                </a:solidFill>
                <a:latin typeface="Century Gothic" panose="020B0502020202020204"/>
              </a:rPr>
              <a:t>20</a:t>
            </a:r>
            <a:endParaRPr lang="en-US" sz="2800" dirty="0">
              <a:solidFill>
                <a:srgbClr val="FFFFFF">
                  <a:lumMod val="75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37206" y="4818040"/>
            <a:ext cx="642542" cy="518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>
                    <a:lumMod val="75000"/>
                  </a:srgbClr>
                </a:solidFill>
                <a:latin typeface="Century Gothic" panose="020B0502020202020204"/>
              </a:rPr>
              <a:t>20</a:t>
            </a:r>
            <a:endParaRPr lang="en-US" sz="2800" dirty="0">
              <a:solidFill>
                <a:srgbClr val="FFFFFF">
                  <a:lumMod val="75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664581" y="4811690"/>
            <a:ext cx="642542" cy="518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>
                    <a:lumMod val="75000"/>
                  </a:srgbClr>
                </a:solidFill>
                <a:latin typeface="Century Gothic" panose="020B0502020202020204"/>
              </a:rPr>
              <a:t>10</a:t>
            </a:r>
            <a:endParaRPr lang="en-US" sz="2800" dirty="0">
              <a:solidFill>
                <a:srgbClr val="FFFFFF">
                  <a:lumMod val="75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153906" y="4805340"/>
            <a:ext cx="642542" cy="5188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>
                    <a:lumMod val="75000"/>
                  </a:srgbClr>
                </a:solidFill>
                <a:latin typeface="Century Gothic" panose="020B0502020202020204"/>
              </a:rPr>
              <a:t>10</a:t>
            </a:r>
            <a:endParaRPr lang="en-US" sz="2800" dirty="0">
              <a:solidFill>
                <a:srgbClr val="FFFFFF">
                  <a:lumMod val="75000"/>
                </a:srgbClr>
              </a:solidFill>
              <a:latin typeface="Century Gothic" panose="020B0502020202020204"/>
            </a:endParaRPr>
          </a:p>
        </p:txBody>
      </p:sp>
      <p:sp>
        <p:nvSpPr>
          <p:cNvPr id="49" name="5-Point Star 48">
            <a:hlinkClick r:id="rId4" action="ppaction://hlinksldjump"/>
          </p:cNvPr>
          <p:cNvSpPr/>
          <p:nvPr/>
        </p:nvSpPr>
        <p:spPr>
          <a:xfrm>
            <a:off x="4785002" y="1540583"/>
            <a:ext cx="2394595" cy="2081696"/>
          </a:xfrm>
          <a:prstGeom prst="star5">
            <a:avLst/>
          </a:prstGeom>
          <a:gradFill flip="none" rotWithShape="1">
            <a:gsLst>
              <a:gs pos="19000">
                <a:srgbClr val="FF0000"/>
              </a:gs>
              <a:gs pos="88000">
                <a:srgbClr val="E7F622"/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2400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D5FFEF"/>
              </a:solidFill>
              <a:latin typeface="Century Gothic" panose="020B0502020202020204"/>
            </a:endParaRPr>
          </a:p>
        </p:txBody>
      </p:sp>
      <p:sp>
        <p:nvSpPr>
          <p:cNvPr id="50" name="5-Point Star 49">
            <a:hlinkClick r:id="rId5" action="ppaction://hlinksldjump"/>
          </p:cNvPr>
          <p:cNvSpPr/>
          <p:nvPr/>
        </p:nvSpPr>
        <p:spPr>
          <a:xfrm>
            <a:off x="7979205" y="1504979"/>
            <a:ext cx="2574830" cy="2012187"/>
          </a:xfrm>
          <a:prstGeom prst="star5">
            <a:avLst/>
          </a:prstGeom>
          <a:gradFill flip="none" rotWithShape="1">
            <a:gsLst>
              <a:gs pos="19000">
                <a:srgbClr val="FF0000"/>
              </a:gs>
              <a:gs pos="88000">
                <a:srgbClr val="E7F622"/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2400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D5FFEF"/>
              </a:solidFill>
              <a:latin typeface="Century Gothic" panose="020B0502020202020204"/>
            </a:endParaRPr>
          </a:p>
        </p:txBody>
      </p:sp>
      <p:sp>
        <p:nvSpPr>
          <p:cNvPr id="51" name="5-Point Star 50">
            <a:hlinkClick r:id="rId6" action="ppaction://hlinksldjump"/>
          </p:cNvPr>
          <p:cNvSpPr/>
          <p:nvPr/>
        </p:nvSpPr>
        <p:spPr>
          <a:xfrm>
            <a:off x="1602556" y="3930239"/>
            <a:ext cx="2584495" cy="2105903"/>
          </a:xfrm>
          <a:prstGeom prst="star5">
            <a:avLst/>
          </a:prstGeom>
          <a:gradFill flip="none" rotWithShape="1">
            <a:gsLst>
              <a:gs pos="19000">
                <a:srgbClr val="FF0000"/>
              </a:gs>
              <a:gs pos="88000">
                <a:srgbClr val="E7F622"/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2400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D5FFEF"/>
              </a:solidFill>
              <a:latin typeface="Century Gothic" panose="020B0502020202020204"/>
            </a:endParaRPr>
          </a:p>
        </p:txBody>
      </p:sp>
      <p:sp>
        <p:nvSpPr>
          <p:cNvPr id="52" name="5-Point Star 51">
            <a:hlinkClick r:id="rId7" action="ppaction://hlinksldjump"/>
          </p:cNvPr>
          <p:cNvSpPr/>
          <p:nvPr/>
        </p:nvSpPr>
        <p:spPr>
          <a:xfrm>
            <a:off x="4767238" y="3911418"/>
            <a:ext cx="2479029" cy="2170792"/>
          </a:xfrm>
          <a:prstGeom prst="star5">
            <a:avLst/>
          </a:prstGeom>
          <a:gradFill flip="none" rotWithShape="1">
            <a:gsLst>
              <a:gs pos="19000">
                <a:srgbClr val="FF0000"/>
              </a:gs>
              <a:gs pos="88000">
                <a:srgbClr val="E7F622"/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2400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D5FFEF"/>
              </a:solidFill>
              <a:latin typeface="Century Gothic" panose="020B0502020202020204"/>
            </a:endParaRPr>
          </a:p>
        </p:txBody>
      </p:sp>
      <p:sp>
        <p:nvSpPr>
          <p:cNvPr id="53" name="5-Point Star 52">
            <a:hlinkClick r:id="rId8" action="ppaction://hlinksldjump"/>
          </p:cNvPr>
          <p:cNvSpPr/>
          <p:nvPr/>
        </p:nvSpPr>
        <p:spPr>
          <a:xfrm>
            <a:off x="8192151" y="3743039"/>
            <a:ext cx="2401045" cy="2150002"/>
          </a:xfrm>
          <a:prstGeom prst="star5">
            <a:avLst/>
          </a:prstGeom>
          <a:gradFill flip="none" rotWithShape="1">
            <a:gsLst>
              <a:gs pos="19000">
                <a:srgbClr val="FF0000"/>
              </a:gs>
              <a:gs pos="88000">
                <a:srgbClr val="E7F622"/>
              </a:gs>
            </a:gsLst>
            <a:path path="shape">
              <a:fillToRect l="50000" t="50000" r="50000" b="50000"/>
            </a:path>
            <a:tileRect/>
          </a:gradFill>
          <a:ln>
            <a:gradFill flip="none" rotWithShape="1">
              <a:gsLst>
                <a:gs pos="2400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D5FFEF"/>
              </a:solidFill>
              <a:latin typeface="Century Gothic" panose="020B0502020202020204"/>
            </a:endParaRPr>
          </a:p>
        </p:txBody>
      </p:sp>
      <p:sp>
        <p:nvSpPr>
          <p:cNvPr id="54" name="TextBox 5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783212" y="2356153"/>
            <a:ext cx="253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080446" y="2330457"/>
            <a:ext cx="253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651508" y="4791713"/>
            <a:ext cx="253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783212" y="4752074"/>
            <a:ext cx="2532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266620" y="4674238"/>
            <a:ext cx="2521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entagon 23">
            <a:hlinkClick r:id="rId9" action="ppaction://hlinksldjump"/>
          </p:cNvPr>
          <p:cNvSpPr/>
          <p:nvPr/>
        </p:nvSpPr>
        <p:spPr>
          <a:xfrm flipH="1">
            <a:off x="10018149" y="6082210"/>
            <a:ext cx="1873580" cy="652803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US" sz="2799" dirty="0">
                <a:solidFill>
                  <a:prstClr val="black"/>
                </a:solidFill>
                <a:latin typeface="Times New Roman"/>
              </a:rPr>
              <a:t>NEXT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98493" y="308962"/>
            <a:ext cx="85072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NGÔI SAO MAY MẮN</a:t>
            </a:r>
            <a:endParaRPr lang="en-US" sz="4400" dirty="0">
              <a:solidFill>
                <a:srgbClr val="FF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9012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3" grpId="1"/>
      <p:bldP spid="45" grpId="0" animBg="1"/>
      <p:bldP spid="44" grpId="0" animBg="1"/>
      <p:bldP spid="46" grpId="0" animBg="1"/>
      <p:bldP spid="47" grpId="0" animBg="1"/>
      <p:bldP spid="48" grpId="0" animBg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732" y="498341"/>
            <a:ext cx="7269939" cy="74046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“Ô CỬA BÍ MẬT”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5224" y="1734105"/>
            <a:ext cx="8119476" cy="4002066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sz="3000" b="1" u="sng" dirty="0" err="1">
                <a:solidFill>
                  <a:srgbClr val="0000FF"/>
                </a:solidFill>
                <a:cs typeface="Times New Roman" pitchFamily="18" charset="0"/>
              </a:rPr>
              <a:t>Luật</a:t>
            </a:r>
            <a:r>
              <a:rPr lang="en-US" sz="3000" b="1" u="sng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0000FF"/>
                </a:solidFill>
                <a:cs typeface="Times New Roman" pitchFamily="18" charset="0"/>
              </a:rPr>
              <a:t>chơi</a:t>
            </a:r>
            <a:r>
              <a:rPr lang="en-US" sz="3000" b="1" dirty="0">
                <a:solidFill>
                  <a:srgbClr val="0000FF"/>
                </a:solidFill>
                <a:cs typeface="Times New Roman" pitchFamily="18" charset="0"/>
              </a:rPr>
              <a:t>:</a:t>
            </a:r>
          </a:p>
          <a:p>
            <a:pPr algn="just">
              <a:lnSpc>
                <a:spcPct val="130000"/>
              </a:lnSpc>
              <a:buFontTx/>
              <a:buChar char="-"/>
              <a:defRPr/>
            </a:pP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Chia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lớp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làm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4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đội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tương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ứng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4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tổ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tổ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chọn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ô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cửa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-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sau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ô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cửa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câu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hỏi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các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đội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suy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nghĩ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và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trả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lời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câu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hỏi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10217"/>
                </a:solidFill>
                <a:cs typeface="Times New Roman" pitchFamily="18" charset="0"/>
              </a:rPr>
              <a:t>đó</a:t>
            </a:r>
            <a:r>
              <a:rPr lang="en-US" sz="3000" dirty="0">
                <a:solidFill>
                  <a:srgbClr val="010217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10217"/>
                </a:solidFill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10217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10217"/>
                </a:solidFill>
                <a:cs typeface="Times New Roman" pitchFamily="18" charset="0"/>
              </a:rPr>
              <a:t>thời</a:t>
            </a:r>
            <a:r>
              <a:rPr lang="en-US" sz="3000" dirty="0">
                <a:solidFill>
                  <a:srgbClr val="010217"/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gian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30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giây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  <a:buFontTx/>
              <a:buChar char="-"/>
              <a:defRPr/>
            </a:pP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câu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trả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lời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đúng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tính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10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điểm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/1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câu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thời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cánh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cửa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sẽ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mở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ra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trả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lời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sai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thì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nhường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quyền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cho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đội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còn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  <a:buFontTx/>
              <a:buChar char="-"/>
              <a:defRPr/>
            </a:pP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Nhóm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thắng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cuộc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nhóm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có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điểm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số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cao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nhất</a:t>
            </a:r>
            <a:r>
              <a:rPr lang="en-US" sz="30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455" y="1734105"/>
            <a:ext cx="3218769" cy="36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9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59966" y="-16580"/>
            <a:ext cx="1214310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3"/>
          </a:p>
        </p:txBody>
      </p:sp>
      <p:pic>
        <p:nvPicPr>
          <p:cNvPr id="9" name="Picture 8">
            <a:hlinkClick r:id="rId5" action="ppaction://hlinksldjump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7670" r="9995" b="11426"/>
          <a:stretch/>
        </p:blipFill>
        <p:spPr>
          <a:xfrm>
            <a:off x="9491878" y="3733371"/>
            <a:ext cx="2684077" cy="3124629"/>
          </a:xfrm>
          <a:prstGeom prst="rect">
            <a:avLst/>
          </a:prstGeom>
        </p:spPr>
      </p:pic>
      <p:pic>
        <p:nvPicPr>
          <p:cNvPr id="1027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225" y="7728"/>
            <a:ext cx="3269872" cy="22542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</p:pic>
      <p:pic>
        <p:nvPicPr>
          <p:cNvPr id="1028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844" y="25612"/>
            <a:ext cx="3269872" cy="224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30" y="2217117"/>
            <a:ext cx="3269872" cy="224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03" y="2233875"/>
            <a:ext cx="3269872" cy="224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225" y="4454911"/>
            <a:ext cx="3274468" cy="240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88" y="4450484"/>
            <a:ext cx="3260681" cy="239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781355" y="156507"/>
            <a:ext cx="441191" cy="441191"/>
          </a:xfrm>
          <a:prstGeom prst="rect">
            <a:avLst/>
          </a:prstGeom>
        </p:spPr>
      </p:pic>
      <p:pic>
        <p:nvPicPr>
          <p:cNvPr id="5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001950" y="1730367"/>
            <a:ext cx="441191" cy="441191"/>
          </a:xfrm>
          <a:prstGeom prst="rect">
            <a:avLst/>
          </a:prstGeom>
        </p:spPr>
      </p:pic>
      <p:pic>
        <p:nvPicPr>
          <p:cNvPr id="5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892029" y="3217228"/>
            <a:ext cx="441191" cy="441191"/>
          </a:xfrm>
          <a:prstGeom prst="rect">
            <a:avLst/>
          </a:prstGeom>
        </p:spPr>
      </p:pic>
      <p:pic>
        <p:nvPicPr>
          <p:cNvPr id="5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878994" y="4748213"/>
            <a:ext cx="441191" cy="441191"/>
          </a:xfrm>
          <a:prstGeom prst="rect">
            <a:avLst/>
          </a:prstGeom>
        </p:spPr>
      </p:pic>
      <p:pic>
        <p:nvPicPr>
          <p:cNvPr id="55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907322" y="6416809"/>
            <a:ext cx="441191" cy="441191"/>
          </a:xfrm>
          <a:prstGeom prst="rect">
            <a:avLst/>
          </a:prstGeom>
        </p:spPr>
      </p:pic>
      <p:pic>
        <p:nvPicPr>
          <p:cNvPr id="56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708912" y="7081795"/>
            <a:ext cx="441191" cy="441191"/>
          </a:xfrm>
          <a:prstGeom prst="rect">
            <a:avLst/>
          </a:prstGeom>
        </p:spPr>
      </p:pic>
      <p:pic>
        <p:nvPicPr>
          <p:cNvPr id="2" name="Picture 1">
            <a:hlinkClick r:id="rId20" action="ppaction://hlinkfile"/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098" b="89860" l="9959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8" y="17521"/>
            <a:ext cx="2365072" cy="1844757"/>
          </a:xfrm>
          <a:prstGeom prst="rect">
            <a:avLst/>
          </a:prstGeom>
        </p:spPr>
      </p:pic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2734814" y="64873"/>
            <a:ext cx="3227299" cy="2220672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2735474" y="2210423"/>
            <a:ext cx="3269212" cy="2220672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hlinkClick r:id="rId13" action="ppaction://hlinksldjump"/>
          </p:cNvPr>
          <p:cNvSpPr/>
          <p:nvPr/>
        </p:nvSpPr>
        <p:spPr>
          <a:xfrm>
            <a:off x="5998417" y="2246067"/>
            <a:ext cx="3272488" cy="2220672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hlinkClick r:id="rId17" action="ppaction://hlinksldjump"/>
          </p:cNvPr>
          <p:cNvSpPr/>
          <p:nvPr/>
        </p:nvSpPr>
        <p:spPr>
          <a:xfrm>
            <a:off x="2724059" y="4444857"/>
            <a:ext cx="3308817" cy="2220672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>
            <a:hlinkClick r:id="rId15" action="ppaction://hlinksldjump"/>
          </p:cNvPr>
          <p:cNvSpPr/>
          <p:nvPr/>
        </p:nvSpPr>
        <p:spPr>
          <a:xfrm>
            <a:off x="6032876" y="4460644"/>
            <a:ext cx="3227299" cy="2220672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5969702" y="15900"/>
            <a:ext cx="3301203" cy="2220672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54888" y="2730500"/>
            <a:ext cx="2062794" cy="1333500"/>
          </a:xfrm>
          <a:prstGeom prst="cloudCallout">
            <a:avLst>
              <a:gd name="adj1" fmla="val 11310"/>
              <a:gd name="adj2" fmla="val -125732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9838057" y="1126236"/>
            <a:ext cx="2062794" cy="1333500"/>
          </a:xfrm>
          <a:prstGeom prst="cloudCallout">
            <a:avLst>
              <a:gd name="adj1" fmla="val 8232"/>
              <a:gd name="adj2" fmla="val 195220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 38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380492"/>
            <a:ext cx="10680700" cy="4559808"/>
          </a:xfrm>
        </p:spPr>
        <p:txBody>
          <a:bodyPr>
            <a:noAutofit/>
          </a:bodyPr>
          <a:lstStyle/>
          <a:p>
            <a:pPr marL="82296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3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2296" indent="0" algn="just">
              <a:lnSpc>
                <a:spcPct val="14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A,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B,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C,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D,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1504950" y="3983442"/>
            <a:ext cx="515112" cy="4145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393680" y="6324600"/>
            <a:ext cx="1600200" cy="5334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80" y="2043640"/>
            <a:ext cx="3258820" cy="3710735"/>
          </a:xfrm>
          <a:prstGeom prst="rect">
            <a:avLst/>
          </a:prstGeom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724400" y="6107320"/>
            <a:ext cx="2819400" cy="21728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29874" y="6349398"/>
            <a:ext cx="1951926" cy="472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ction Button: Sound 13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6705600" y="6425599"/>
            <a:ext cx="366406" cy="30754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4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16" y="422711"/>
            <a:ext cx="11282172" cy="4927600"/>
          </a:xfrm>
        </p:spPr>
        <p:txBody>
          <a:bodyPr>
            <a:noAutofit/>
          </a:bodyPr>
          <a:lstStyle/>
          <a:p>
            <a:pPr marL="82296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3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lnSpc>
                <a:spcPct val="13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lnSpc>
                <a:spcPct val="130000"/>
              </a:lnSpc>
              <a:spcBef>
                <a:spcPts val="0"/>
              </a:spcBef>
              <a:buAutoNum type="alphaLcPeriod"/>
            </a:pP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indent="-514350">
              <a:lnSpc>
                <a:spcPct val="130000"/>
              </a:lnSpc>
              <a:spcBef>
                <a:spcPts val="0"/>
              </a:spcBef>
              <a:buAutoNum type="alphaLcPeriod"/>
            </a:pP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indent="-514350">
              <a:lnSpc>
                <a:spcPct val="130000"/>
              </a:lnSpc>
              <a:spcBef>
                <a:spcPts val="0"/>
              </a:spcBef>
              <a:buAutoNum type="alphaLcPeriod"/>
            </a:pP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775704" y="1820885"/>
            <a:ext cx="4800599" cy="3048000"/>
            <a:chOff x="1981200" y="3733800"/>
            <a:chExt cx="5273385" cy="28194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152900" y="3733800"/>
              <a:ext cx="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Diamond 8"/>
            <p:cNvSpPr/>
            <p:nvPr/>
          </p:nvSpPr>
          <p:spPr>
            <a:xfrm>
              <a:off x="2286000" y="4114799"/>
              <a:ext cx="3771900" cy="986789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xong</a:t>
              </a:r>
              <a:r>
                <a: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8400" y="5715000"/>
              <a:ext cx="34290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Arrow Connector 10"/>
            <p:cNvCxnSpPr>
              <a:endCxn id="10" idx="0"/>
            </p:cNvCxnSpPr>
            <p:nvPr/>
          </p:nvCxnSpPr>
          <p:spPr>
            <a:xfrm>
              <a:off x="4152900" y="5101588"/>
              <a:ext cx="1" cy="6134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/>
            <p:nvPr/>
          </p:nvCxnSpPr>
          <p:spPr>
            <a:xfrm>
              <a:off x="5967847" y="4608193"/>
              <a:ext cx="1066800" cy="1905000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2"/>
            </p:cNvCxnSpPr>
            <p:nvPr/>
          </p:nvCxnSpPr>
          <p:spPr>
            <a:xfrm>
              <a:off x="4152900" y="6324600"/>
              <a:ext cx="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981200" y="6553200"/>
              <a:ext cx="21907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981200" y="3924300"/>
              <a:ext cx="0" cy="26289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981200" y="3924300"/>
              <a:ext cx="219075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8400" y="4151352"/>
              <a:ext cx="1006185" cy="398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Sai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85653" y="5110177"/>
              <a:ext cx="1186297" cy="414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357632" y="2756621"/>
            <a:ext cx="569976" cy="588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2" name="Action Button: Back or Previous 21">
            <a:hlinkClick r:id="rId3" action="ppaction://hlinksldjump" highlightClick="1"/>
          </p:cNvPr>
          <p:cNvSpPr/>
          <p:nvPr/>
        </p:nvSpPr>
        <p:spPr>
          <a:xfrm>
            <a:off x="10551806" y="6324600"/>
            <a:ext cx="1600200" cy="5334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4178300" y="6107320"/>
            <a:ext cx="2819400" cy="21728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777137" y="6324600"/>
            <a:ext cx="1951926" cy="472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ction Button: Sound 25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7073900" y="6093260"/>
            <a:ext cx="366406" cy="30754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05536" y="2096939"/>
            <a:ext cx="6133084" cy="1156727"/>
            <a:chOff x="605536" y="2096939"/>
            <a:chExt cx="6133084" cy="1156727"/>
          </a:xfrm>
        </p:grpSpPr>
        <p:sp>
          <p:nvSpPr>
            <p:cNvPr id="5" name="Rectangle 4"/>
            <p:cNvSpPr/>
            <p:nvPr/>
          </p:nvSpPr>
          <p:spPr>
            <a:xfrm>
              <a:off x="642620" y="2096939"/>
              <a:ext cx="6096000" cy="115672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82296">
                <a:lnSpc>
                  <a:spcPct val="130000"/>
                </a:lnSpc>
                <a:spcBef>
                  <a:spcPts val="0"/>
                </a:spcBef>
              </a:pP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8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vẫn</a:t>
              </a: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605536" y="2105665"/>
              <a:ext cx="569976" cy="58826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  <p:pic>
        <p:nvPicPr>
          <p:cNvPr id="28" name="Picture 2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5" y="4317250"/>
            <a:ext cx="2341128" cy="22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2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462" y="344597"/>
            <a:ext cx="10744200" cy="1331083"/>
          </a:xfrm>
        </p:spPr>
        <p:txBody>
          <a:bodyPr>
            <a:noAutofit/>
          </a:bodyPr>
          <a:lstStyle/>
          <a:p>
            <a:pPr marL="82296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3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2296" indent="0">
              <a:buNone/>
            </a:pPr>
            <a:endParaRPr lang="en-US" sz="3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22" idx="2"/>
          </p:cNvCxnSpPr>
          <p:nvPr/>
        </p:nvCxnSpPr>
        <p:spPr>
          <a:xfrm>
            <a:off x="7905705" y="3305967"/>
            <a:ext cx="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762705" y="1553367"/>
            <a:ext cx="2743200" cy="3352800"/>
            <a:chOff x="5943600" y="1428690"/>
            <a:chExt cx="2743200" cy="3352800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086600" y="1428690"/>
              <a:ext cx="0" cy="685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Diamond 21"/>
            <p:cNvSpPr/>
            <p:nvPr/>
          </p:nvSpPr>
          <p:spPr>
            <a:xfrm>
              <a:off x="5943600" y="2114490"/>
              <a:ext cx="2286000" cy="1066800"/>
            </a:xfrm>
            <a:prstGeom prst="diamon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trúng</a:t>
              </a:r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>
              <a:stCxn id="22" idx="3"/>
            </p:cNvCxnSpPr>
            <p:nvPr/>
          </p:nvCxnSpPr>
          <p:spPr>
            <a:xfrm>
              <a:off x="8229600" y="2647890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096000" y="3790890"/>
              <a:ext cx="22098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Ném</a:t>
              </a:r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686800" y="2647890"/>
              <a:ext cx="0" cy="1828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086600" y="4171890"/>
              <a:ext cx="0" cy="609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7086600" y="4476690"/>
              <a:ext cx="16002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7711741" y="502303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6.11b</a:t>
            </a:r>
            <a:endParaRPr lang="en-US" sz="2000" b="1" dirty="0">
              <a:solidFill>
                <a:srgbClr val="0102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>
            <a:stCxn id="43" idx="3"/>
          </p:cNvCxnSpPr>
          <p:nvPr/>
        </p:nvCxnSpPr>
        <p:spPr>
          <a:xfrm>
            <a:off x="4705306" y="2968353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43206" y="500664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6.11a</a:t>
            </a:r>
            <a:endParaRPr lang="en-US" sz="2000" b="1" dirty="0">
              <a:solidFill>
                <a:srgbClr val="0102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34405" y="231694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62106" y="1749153"/>
            <a:ext cx="3505200" cy="3143310"/>
            <a:chOff x="1371600" y="1485780"/>
            <a:chExt cx="3505200" cy="314331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971800" y="1485780"/>
              <a:ext cx="0" cy="685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Diamond 42"/>
            <p:cNvSpPr/>
            <p:nvPr/>
          </p:nvSpPr>
          <p:spPr>
            <a:xfrm>
              <a:off x="1828800" y="2171580"/>
              <a:ext cx="2286000" cy="1066800"/>
            </a:xfrm>
            <a:prstGeom prst="diamond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trúng</a:t>
              </a:r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Arrow Connector 44"/>
            <p:cNvCxnSpPr>
              <a:stCxn id="43" idx="2"/>
            </p:cNvCxnSpPr>
            <p:nvPr/>
          </p:nvCxnSpPr>
          <p:spPr>
            <a:xfrm>
              <a:off x="2971800" y="3238380"/>
              <a:ext cx="0" cy="609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1981200" y="3847980"/>
              <a:ext cx="2209800" cy="381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Ném</a:t>
              </a:r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đích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4572000" y="2704980"/>
              <a:ext cx="0" cy="1524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971800" y="4228980"/>
              <a:ext cx="0" cy="4001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1371600" y="4629090"/>
              <a:ext cx="1600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371600" y="1828680"/>
              <a:ext cx="0" cy="2800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1371600" y="1828680"/>
              <a:ext cx="16002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191000" y="226689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71800" y="3333690"/>
              <a:ext cx="952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endPara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956817" y="3245033"/>
            <a:ext cx="952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29617" y="5555725"/>
            <a:ext cx="2632889" cy="461665"/>
          </a:xfrm>
          <a:prstGeom prst="rect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2400" dirty="0">
              <a:solidFill>
                <a:srgbClr val="0102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81441" y="5513533"/>
            <a:ext cx="3316403" cy="461665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2400" dirty="0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10217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solidFill>
                <a:srgbClr val="0102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Back or Previous 34">
            <a:hlinkClick r:id="rId3" action="ppaction://hlinksldjump" highlightClick="1"/>
          </p:cNvPr>
          <p:cNvSpPr/>
          <p:nvPr/>
        </p:nvSpPr>
        <p:spPr>
          <a:xfrm>
            <a:off x="10480964" y="6324600"/>
            <a:ext cx="1600200" cy="5334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3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05" y="714029"/>
            <a:ext cx="2300594" cy="1801091"/>
          </a:xfrm>
          <a:prstGeom prst="rect">
            <a:avLst/>
          </a:prstGeom>
        </p:spPr>
      </p:pic>
      <p:sp>
        <p:nvSpPr>
          <p:cNvPr id="37" name="Rectangle 13"/>
          <p:cNvSpPr>
            <a:spLocks noChangeArrowheads="1"/>
          </p:cNvSpPr>
          <p:nvPr/>
        </p:nvSpPr>
        <p:spPr bwMode="auto">
          <a:xfrm>
            <a:off x="4705306" y="6166362"/>
            <a:ext cx="2819400" cy="21728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10780" y="6408440"/>
            <a:ext cx="1951926" cy="472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ction Button: Sound 40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6686506" y="6484641"/>
            <a:ext cx="366406" cy="30754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5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37" grpId="0" animBg="1"/>
      <p:bldP spid="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57" y="584200"/>
            <a:ext cx="11312144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3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549762" y="1336467"/>
            <a:ext cx="529521" cy="6971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532872" y="6324600"/>
            <a:ext cx="1600200" cy="5334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1" y="4669598"/>
            <a:ext cx="2516124" cy="1884973"/>
          </a:xfrm>
          <a:prstGeom prst="rect">
            <a:avLst/>
          </a:prstGeom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4740829" y="6082522"/>
            <a:ext cx="2819400" cy="21728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46303" y="6324600"/>
            <a:ext cx="1951926" cy="472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Sound 10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6722029" y="6400801"/>
            <a:ext cx="366406" cy="30754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3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685838"/>
            <a:ext cx="10401300" cy="1257808"/>
          </a:xfrm>
        </p:spPr>
        <p:txBody>
          <a:bodyPr>
            <a:normAutofit/>
          </a:bodyPr>
          <a:lstStyle/>
          <a:p>
            <a:pPr marL="82296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3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312400" y="6324600"/>
            <a:ext cx="1600200" cy="5334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820" y="1745940"/>
            <a:ext cx="3154680" cy="2631932"/>
          </a:xfrm>
          <a:prstGeom prst="rect">
            <a:avLst/>
          </a:prstGeom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927600" y="5929281"/>
            <a:ext cx="2819400" cy="21728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3074" y="6171359"/>
            <a:ext cx="1951926" cy="472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ction Button: Sound 13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6908800" y="6247560"/>
            <a:ext cx="366406" cy="30754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8900" y="2245580"/>
            <a:ext cx="8034528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160" y="468159"/>
            <a:ext cx="11094720" cy="5112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10393680" y="6324600"/>
            <a:ext cx="1600200" cy="5334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20" y="1268476"/>
            <a:ext cx="2311400" cy="2631932"/>
          </a:xfrm>
          <a:prstGeom prst="rect">
            <a:avLst/>
          </a:prstGeom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8669020" y="4618778"/>
            <a:ext cx="2819400" cy="21728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74494" y="4860856"/>
            <a:ext cx="1951926" cy="472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ction Button: Sound 13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10650220" y="4937057"/>
            <a:ext cx="366406" cy="307541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793877" y="2433125"/>
            <a:ext cx="117475" cy="481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010217"/>
              </a:solidFill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79718" y="4532083"/>
            <a:ext cx="1730375" cy="8080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Decision 10"/>
          <p:cNvSpPr/>
          <p:nvPr/>
        </p:nvSpPr>
        <p:spPr>
          <a:xfrm>
            <a:off x="3387818" y="2919693"/>
            <a:ext cx="2929595" cy="1273137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FF33CC"/>
                </a:solidFill>
                <a:latin typeface="+mj-lt"/>
                <a:cs typeface="Times New Roman" panose="02020603050405020304" pitchFamily="18" charset="0"/>
              </a:rPr>
              <a:t>a chia </a:t>
            </a:r>
            <a:r>
              <a:rPr lang="en-US" sz="2600" dirty="0" err="1">
                <a:solidFill>
                  <a:srgbClr val="FF33CC"/>
                </a:solidFill>
                <a:latin typeface="+mj-lt"/>
                <a:cs typeface="Times New Roman" panose="02020603050405020304" pitchFamily="18" charset="0"/>
              </a:rPr>
              <a:t>hết</a:t>
            </a:r>
            <a:r>
              <a:rPr lang="en-US" sz="2600" dirty="0">
                <a:solidFill>
                  <a:srgbClr val="FF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FF33CC"/>
                </a:solidFill>
                <a:latin typeface="+mj-lt"/>
                <a:cs typeface="Times New Roman" panose="02020603050405020304" pitchFamily="18" charset="0"/>
              </a:rPr>
              <a:t> 2</a:t>
            </a:r>
            <a:endParaRPr lang="vi-VN" sz="2600" dirty="0">
              <a:solidFill>
                <a:srgbClr val="FF33CC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Elbow Connector 14"/>
          <p:cNvCxnSpPr>
            <a:endCxn id="22" idx="0"/>
          </p:cNvCxnSpPr>
          <p:nvPr/>
        </p:nvCxnSpPr>
        <p:spPr>
          <a:xfrm rot="16200000" flipH="1">
            <a:off x="5925302" y="3952350"/>
            <a:ext cx="1350962" cy="566737"/>
          </a:xfrm>
          <a:prstGeom prst="bentConnector3">
            <a:avLst>
              <a:gd name="adj1" fmla="val 139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069725" y="3105383"/>
            <a:ext cx="990600" cy="365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vi-VN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Decision 16"/>
          <p:cNvSpPr/>
          <p:nvPr/>
        </p:nvSpPr>
        <p:spPr>
          <a:xfrm>
            <a:off x="3357982" y="1268476"/>
            <a:ext cx="2989263" cy="1139851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102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vi-VN" sz="2800" dirty="0">
              <a:solidFill>
                <a:srgbClr val="0102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10093" y="2489176"/>
            <a:ext cx="1406057" cy="4829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Elbow Connector 18"/>
          <p:cNvCxnSpPr>
            <a:endCxn id="10" idx="0"/>
          </p:cNvCxnSpPr>
          <p:nvPr/>
        </p:nvCxnSpPr>
        <p:spPr>
          <a:xfrm rot="5400000">
            <a:off x="2516318" y="3679595"/>
            <a:ext cx="981076" cy="723900"/>
          </a:xfrm>
          <a:prstGeom prst="bentConnector3">
            <a:avLst>
              <a:gd name="adj1" fmla="val -343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2"/>
          </p:cNvCxnSpPr>
          <p:nvPr/>
        </p:nvCxnSpPr>
        <p:spPr>
          <a:xfrm rot="16200000" flipH="1">
            <a:off x="2403607" y="5581418"/>
            <a:ext cx="482598" cy="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659817" y="5740651"/>
            <a:ext cx="4223541" cy="35212"/>
          </a:xfrm>
          <a:prstGeom prst="line">
            <a:avLst/>
          </a:prstGeom>
          <a:ln w="22225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018965" y="4911200"/>
            <a:ext cx="1728787" cy="3841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endParaRPr lang="vi-VN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11365" y="3084884"/>
            <a:ext cx="1341565" cy="3574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Elbow Connector 35"/>
          <p:cNvCxnSpPr/>
          <p:nvPr/>
        </p:nvCxnSpPr>
        <p:spPr>
          <a:xfrm rot="16200000" flipH="1">
            <a:off x="6626183" y="5553344"/>
            <a:ext cx="515938" cy="0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4712849" y="5766417"/>
            <a:ext cx="117475" cy="481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01021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3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0" dur="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 animBg="1"/>
      <p:bldP spid="10" grpId="0" animBg="1"/>
      <p:bldP spid="11" grpId="0" animBg="1"/>
      <p:bldP spid="16" grpId="0"/>
      <p:bldP spid="17" grpId="0" animBg="1"/>
      <p:bldP spid="18" grpId="0"/>
      <p:bldP spid="22" grpId="0" animBg="1"/>
      <p:bldP spid="24" grpId="0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2482101"/>
            <a:ext cx="10868891" cy="1297420"/>
          </a:xfrm>
        </p:spPr>
        <p:txBody>
          <a:bodyPr numCol="1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182530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515" y="672748"/>
            <a:ext cx="10934970" cy="23470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2/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/70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trò chơi ở phần khởi động, việc tính điểm cho mỗi cặp chơi là một hoạt động lặp. Hãy chỉ rõ công việc được lặp lại và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841096" y="3314216"/>
            <a:ext cx="183226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7" idx="2"/>
          </p:cNvCxnSpPr>
          <p:nvPr/>
        </p:nvCxnSpPr>
        <p:spPr>
          <a:xfrm flipH="1">
            <a:off x="9673357" y="4721917"/>
            <a:ext cx="1" cy="640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amond 6"/>
          <p:cNvSpPr/>
          <p:nvPr/>
        </p:nvSpPr>
        <p:spPr>
          <a:xfrm>
            <a:off x="8416057" y="3529919"/>
            <a:ext cx="2514600" cy="1191999"/>
          </a:xfrm>
          <a:prstGeom prst="diamon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8416058" y="5338535"/>
            <a:ext cx="2671042" cy="8136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320318" y="4125918"/>
            <a:ext cx="0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841096" y="5763311"/>
            <a:ext cx="5749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841095" y="3314216"/>
            <a:ext cx="0" cy="24480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83454" y="355443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84934" y="472191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673356" y="3072719"/>
            <a:ext cx="0" cy="4829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" y="3314216"/>
            <a:ext cx="3252795" cy="299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>
            <a:stCxn id="7" idx="3"/>
          </p:cNvCxnSpPr>
          <p:nvPr/>
        </p:nvCxnSpPr>
        <p:spPr>
          <a:xfrm flipV="1">
            <a:off x="10930658" y="4125918"/>
            <a:ext cx="410443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17845" y="3098786"/>
            <a:ext cx="4148288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sz="26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0" y="27286"/>
            <a:ext cx="12192000" cy="492443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</p:spTree>
    <p:extLst>
      <p:ext uri="{BB962C8B-B14F-4D97-AF65-F5344CB8AC3E}">
        <p14:creationId xmlns:p14="http://schemas.microsoft.com/office/powerpoint/2010/main" val="7264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7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94491" y="300547"/>
            <a:ext cx="30960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804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LUẬT CHƠI</a:t>
            </a:r>
            <a:endParaRPr lang="en-US" sz="4000" dirty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281" y="1042956"/>
            <a:ext cx="9172810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30s</a:t>
            </a:r>
          </a:p>
        </p:txBody>
      </p:sp>
      <p:pic>
        <p:nvPicPr>
          <p:cNvPr id="16" name="Picture 2" descr="golden_star_by_fametsuri-d9g1vr2 - Flamingo Đại Lải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127" y="654490"/>
            <a:ext cx="2681873" cy="26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826091" y="3148430"/>
            <a:ext cx="2010397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04">
              <a:lnSpc>
                <a:spcPct val="13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NGÔI SAO MAY MẮN</a:t>
            </a:r>
            <a:endParaRPr lang="en-US" sz="28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1" name="Pentagon 10">
            <a:hlinkClick r:id="rId6" action="ppaction://hlinksldjump"/>
          </p:cNvPr>
          <p:cNvSpPr/>
          <p:nvPr/>
        </p:nvSpPr>
        <p:spPr>
          <a:xfrm flipH="1">
            <a:off x="10234137" y="5994246"/>
            <a:ext cx="1602351" cy="508708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99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36940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17" y="750632"/>
            <a:ext cx="10640045" cy="2349500"/>
          </a:xfrm>
        </p:spPr>
        <p:txBody>
          <a:bodyPr>
            <a:noAutofit/>
          </a:bodyPr>
          <a:lstStyle/>
          <a:p>
            <a:pPr marL="82296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3/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/70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giáo điểm danh bằng cách gọi tên từng bạn trong danh sách lớp. Nếu bạn nào trả lời có thì cô giáo gọi tên bạn tiếp theo, còn không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đánh dấu vắng mặt và gọi tên bạn tiếp theo.</a:t>
            </a:r>
          </a:p>
          <a:p>
            <a:pPr marL="82296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điểm danh của cô giáo có thể mô tả bằng những cấu trúc nào? Em hãy vẽ sơ đỗ khối mô tả các cấu trúc đó.</a:t>
            </a:r>
          </a:p>
          <a:p>
            <a:pPr marL="82296" indent="0" algn="just">
              <a:lnSpc>
                <a:spcPct val="130000"/>
              </a:lnSpc>
              <a:spcBef>
                <a:spcPts val="0"/>
              </a:spcBef>
              <a:buNone/>
            </a:pPr>
            <a:endParaRPr lang="en-US" sz="2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2584450"/>
            <a:ext cx="4294762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5304" y="3690873"/>
            <a:ext cx="5837909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 điểm danh của cô giáo có thể mô tả bằng cấu trúc tuần tự, rẽ nhánh và lặp.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40" y="4415352"/>
            <a:ext cx="2918237" cy="199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0" y="27286"/>
            <a:ext cx="12192000" cy="492443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</p:spTree>
    <p:extLst>
      <p:ext uri="{BB962C8B-B14F-4D97-AF65-F5344CB8AC3E}">
        <p14:creationId xmlns:p14="http://schemas.microsoft.com/office/powerpoint/2010/main" val="87796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4645" y="2774201"/>
            <a:ext cx="10868891" cy="1297420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3393422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562100"/>
            <a:ext cx="9126166" cy="11430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(3x5 = 15) </a:t>
            </a:r>
            <a:r>
              <a:rPr lang="en-US" sz="3000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000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pic>
        <p:nvPicPr>
          <p:cNvPr id="4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52600"/>
            <a:ext cx="1999818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0239" y="3157091"/>
            <a:ext cx="8418505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0" y="27286"/>
            <a:ext cx="12192000" cy="492443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</p:spTree>
    <p:extLst>
      <p:ext uri="{BB962C8B-B14F-4D97-AF65-F5344CB8AC3E}">
        <p14:creationId xmlns:p14="http://schemas.microsoft.com/office/powerpoint/2010/main" val="22271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071" y="874854"/>
            <a:ext cx="2271533" cy="2657473"/>
          </a:xfrm>
          <a:prstGeom prst="rect">
            <a:avLst/>
          </a:prstGeom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3" y="4116570"/>
            <a:ext cx="1901825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49" y="4109991"/>
            <a:ext cx="3481387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508250"/>
            <a:ext cx="654050" cy="28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1" y="3557727"/>
            <a:ext cx="1196975" cy="136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89" y="4756151"/>
            <a:ext cx="1163637" cy="9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1" y="4643438"/>
            <a:ext cx="3522663" cy="8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40" y="4220656"/>
            <a:ext cx="2453671" cy="19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52361" y="594380"/>
            <a:ext cx="443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/>
              </a:rPr>
              <a:t>TỔNG KẾT BÀI HỌC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313" y="1454528"/>
            <a:ext cx="1826819" cy="24709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2165" y="2408357"/>
            <a:ext cx="1917907" cy="20352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69725" y="4724194"/>
            <a:ext cx="2222275" cy="2042695"/>
          </a:xfrm>
          <a:prstGeom prst="rect">
            <a:avLst/>
          </a:prstGeom>
        </p:spPr>
      </p:pic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0" y="27286"/>
            <a:ext cx="12192000" cy="492443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 CÁC CẤU TRÚC ĐIỀU KHIỂN</a:t>
            </a:r>
          </a:p>
        </p:txBody>
      </p:sp>
    </p:spTree>
    <p:extLst>
      <p:ext uri="{BB962C8B-B14F-4D97-AF65-F5344CB8AC3E}">
        <p14:creationId xmlns:p14="http://schemas.microsoft.com/office/powerpoint/2010/main" val="380573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92" y="1551999"/>
            <a:ext cx="11166762" cy="1034183"/>
          </a:xfrm>
        </p:spPr>
        <p:txBody>
          <a:bodyPr numCol="1">
            <a:normAutofit fontScale="90000"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0136" y="2675082"/>
            <a:ext cx="10875818" cy="280076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-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16.10, 16.11, 16.12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  <a:p>
            <a:endParaRPr lang="vi-V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648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133426gsfxbpjp44">
            <a:extLst>
              <a:ext uri="{FF2B5EF4-FFF2-40B4-BE49-F238E27FC236}">
                <a16:creationId xmlns:a16="http://schemas.microsoft.com/office/drawing/2014/main" id="{610E6CF2-ACAB-4585-B1E5-047EE679B6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133426gsfxbpjp44">
            <a:extLst>
              <a:ext uri="{FF2B5EF4-FFF2-40B4-BE49-F238E27FC236}">
                <a16:creationId xmlns:a16="http://schemas.microsoft.com/office/drawing/2014/main" id="{9EFF5396-AA59-418E-B34F-30CDCA7290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2" descr="1707962tj3hg7yh59">
            <a:extLst>
              <a:ext uri="{FF2B5EF4-FFF2-40B4-BE49-F238E27FC236}">
                <a16:creationId xmlns:a16="http://schemas.microsoft.com/office/drawing/2014/main" id="{AE9A3396-C74C-4B98-9A5E-4DB224C370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1181071cimzwdep76">
            <a:extLst>
              <a:ext uri="{FF2B5EF4-FFF2-40B4-BE49-F238E27FC236}">
                <a16:creationId xmlns:a16="http://schemas.microsoft.com/office/drawing/2014/main" id="{4219D9DF-CA71-4C88-8AA1-8EDC8801FB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8" descr="1181071cimzwdep76">
            <a:extLst>
              <a:ext uri="{FF2B5EF4-FFF2-40B4-BE49-F238E27FC236}">
                <a16:creationId xmlns:a16="http://schemas.microsoft.com/office/drawing/2014/main" id="{66A86C2A-936D-4F20-A2BA-080902E3C1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1228827kvwbhhiily">
            <a:extLst>
              <a:ext uri="{FF2B5EF4-FFF2-40B4-BE49-F238E27FC236}">
                <a16:creationId xmlns:a16="http://schemas.microsoft.com/office/drawing/2014/main" id="{84AF4A43-59E6-42EC-B471-82BF8C5923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C8756FD-2D2A-423D-AD8F-39CE3C5C674F}"/>
              </a:ext>
            </a:extLst>
          </p:cNvPr>
          <p:cNvSpPr/>
          <p:nvPr/>
        </p:nvSpPr>
        <p:spPr>
          <a:xfrm>
            <a:off x="2447029" y="1916832"/>
            <a:ext cx="8501122" cy="243143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altLang="vi-VN" sz="3200" b="1" dirty="0" err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thúc</a:t>
            </a:r>
            <a:endParaRPr lang="en-US" altLang="vi-VN" sz="32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0000EE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  <a:cs typeface="Times New Roman" pitchFamily="18" charset="0"/>
              </a:rPr>
              <a:t>CHÚC CÁC THẦY CÔ SỨC KHỎE</a:t>
            </a:r>
          </a:p>
          <a:p>
            <a:pPr algn="ctr">
              <a:defRPr/>
            </a:pP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  <a:cs typeface="Times New Roman" pitchFamily="18" charset="0"/>
              </a:rPr>
              <a:t>CHÚC CÁC EM HỌC TÔT.</a:t>
            </a:r>
            <a:endParaRPr lang="en-US" altLang="vi-VN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CCEC4684-5998-4D84-AC07-19A94A8E7655}"/>
              </a:ext>
            </a:extLst>
          </p:cNvPr>
          <p:cNvSpPr/>
          <p:nvPr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36A5CAA-2539-40D8-9293-FDC2749E6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>
            <a:hlinkClick r:id="rId3" action="ppaction://hlinksldjump"/>
          </p:cNvPr>
          <p:cNvSpPr/>
          <p:nvPr/>
        </p:nvSpPr>
        <p:spPr>
          <a:xfrm flipH="1">
            <a:off x="10075473" y="6104305"/>
            <a:ext cx="1873580" cy="652803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US" sz="22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81" y="1"/>
            <a:ext cx="11380761" cy="4805747"/>
            <a:chOff x="648987" y="0"/>
            <a:chExt cx="11384273" cy="4807231"/>
          </a:xfrm>
        </p:grpSpPr>
        <p:pic>
          <p:nvPicPr>
            <p:cNvPr id="10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87" y="0"/>
              <a:ext cx="11384273" cy="4807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36523" y="799478"/>
              <a:ext cx="7425818" cy="21243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804"/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1218804"/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 defTabSz="1218804"/>
              <a:endPara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0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2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531038" y="5166795"/>
            <a:ext cx="2538996" cy="1143804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5" name="Rectangle 4"/>
          <p:cNvSpPr/>
          <p:nvPr/>
        </p:nvSpPr>
        <p:spPr>
          <a:xfrm>
            <a:off x="4205872" y="5055168"/>
            <a:ext cx="3189328" cy="1384018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2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6" grpId="2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>
            <a:hlinkClick r:id="rId3" action="ppaction://hlinksldjump"/>
          </p:cNvPr>
          <p:cNvSpPr/>
          <p:nvPr/>
        </p:nvSpPr>
        <p:spPr>
          <a:xfrm flipH="1">
            <a:off x="10075473" y="6104305"/>
            <a:ext cx="1873580" cy="65280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US" sz="22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8292" y="9674"/>
            <a:ext cx="11380761" cy="4805747"/>
            <a:chOff x="648987" y="0"/>
            <a:chExt cx="11384273" cy="4807231"/>
          </a:xfrm>
        </p:grpSpPr>
        <p:pic>
          <p:nvPicPr>
            <p:cNvPr id="10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87" y="0"/>
              <a:ext cx="11384273" cy="4807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670069" y="1158277"/>
              <a:ext cx="7991878" cy="1939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804"/>
              <a:endPara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1218804"/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chẵn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3.</a:t>
              </a:r>
            </a:p>
            <a:p>
              <a:pPr algn="ctr" defTabSz="1218804"/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732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0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2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47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5" name="Rectangle 4"/>
          <p:cNvSpPr/>
          <p:nvPr/>
        </p:nvSpPr>
        <p:spPr>
          <a:xfrm>
            <a:off x="4560304" y="4981866"/>
            <a:ext cx="3055893" cy="1470537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282952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6" grpId="2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>
            <a:hlinkClick r:id="rId3" action="ppaction://hlinksldjump"/>
          </p:cNvPr>
          <p:cNvSpPr/>
          <p:nvPr/>
        </p:nvSpPr>
        <p:spPr>
          <a:xfrm flipH="1">
            <a:off x="10075473" y="6104305"/>
            <a:ext cx="1873580" cy="65280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US" sz="22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8292" y="9674"/>
            <a:ext cx="11380761" cy="4805747"/>
            <a:chOff x="648987" y="0"/>
            <a:chExt cx="11384273" cy="4807231"/>
          </a:xfrm>
        </p:grpSpPr>
        <p:pic>
          <p:nvPicPr>
            <p:cNvPr id="10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87" y="0"/>
              <a:ext cx="11384273" cy="4807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716874" y="994596"/>
              <a:ext cx="9248496" cy="3230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804">
                <a:lnSpc>
                  <a:spcPct val="130000"/>
                </a:lnSpc>
              </a:pPr>
              <a:r>
                <a:rPr lang="vi-VN" sz="3200" b="1" dirty="0">
                  <a:solidFill>
                    <a:srgbClr val="0000FF"/>
                  </a:solidFill>
                  <a:cs typeface="Times New Roman" pitchFamily="18" charset="0"/>
                </a:rPr>
                <a:t>Câu 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vi-VN" sz="3200" b="1" dirty="0">
                  <a:solidFill>
                    <a:srgbClr val="0000FF"/>
                  </a:solidFill>
                  <a:cs typeface="Times New Roman" pitchFamily="18" charset="0"/>
                </a:rPr>
                <a:t>: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thuật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a, b.</a:t>
              </a:r>
            </a:p>
            <a:p>
              <a:pPr defTabSz="1218804">
                <a:lnSpc>
                  <a:spcPct val="130000"/>
                </a:lnSpc>
              </a:pP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-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: Hai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a, b</a:t>
              </a:r>
            </a:p>
            <a:p>
              <a:pPr defTabSz="1218804">
                <a:lnSpc>
                  <a:spcPct val="130000"/>
                </a:lnSpc>
              </a:pP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   -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: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defTabSz="1218804">
                <a:lnSpc>
                  <a:spcPct val="130000"/>
                </a:lnSpc>
              </a:pP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  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 defTabSz="1218804">
                <a:lnSpc>
                  <a:spcPct val="130000"/>
                </a:lnSpc>
              </a:pP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732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0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2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47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5" name="Rectangle 4"/>
          <p:cNvSpPr/>
          <p:nvPr/>
        </p:nvSpPr>
        <p:spPr>
          <a:xfrm>
            <a:off x="4560304" y="4981866"/>
            <a:ext cx="3055893" cy="1470537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4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6" grpId="2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>
            <a:hlinkClick r:id="rId3" action="ppaction://hlinksldjump"/>
          </p:cNvPr>
          <p:cNvSpPr/>
          <p:nvPr/>
        </p:nvSpPr>
        <p:spPr>
          <a:xfrm flipH="1">
            <a:off x="10075473" y="6104305"/>
            <a:ext cx="1873580" cy="65280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US" sz="22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81" y="1"/>
            <a:ext cx="11380761" cy="4805747"/>
            <a:chOff x="648987" y="0"/>
            <a:chExt cx="11384273" cy="4807231"/>
          </a:xfrm>
        </p:grpSpPr>
        <p:pic>
          <p:nvPicPr>
            <p:cNvPr id="10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87" y="0"/>
              <a:ext cx="11384273" cy="4807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464266" y="927198"/>
              <a:ext cx="8091628" cy="1939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804"/>
              <a:endPara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1218804"/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alt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ctr" defTabSz="1218804"/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732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0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2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47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5" name="Rectangle 4"/>
          <p:cNvSpPr/>
          <p:nvPr/>
        </p:nvSpPr>
        <p:spPr>
          <a:xfrm>
            <a:off x="4560304" y="4981866"/>
            <a:ext cx="3055893" cy="1470537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40173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6" grpId="2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>
            <a:hlinkClick r:id="rId3" action="ppaction://hlinksldjump"/>
          </p:cNvPr>
          <p:cNvSpPr/>
          <p:nvPr/>
        </p:nvSpPr>
        <p:spPr>
          <a:xfrm flipH="1">
            <a:off x="10075473" y="6104305"/>
            <a:ext cx="1873580" cy="65280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US" sz="2266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8292" y="0"/>
            <a:ext cx="11380761" cy="4805747"/>
            <a:chOff x="648987" y="-9677"/>
            <a:chExt cx="11384273" cy="4807231"/>
          </a:xfrm>
        </p:grpSpPr>
        <p:pic>
          <p:nvPicPr>
            <p:cNvPr id="10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87" y="-9677"/>
              <a:ext cx="11384273" cy="4807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713264" y="545217"/>
              <a:ext cx="8304929" cy="33379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8804">
                <a:lnSpc>
                  <a:spcPct val="130000"/>
                </a:lnSpc>
              </a:pPr>
              <a:endParaRPr lang="en-US" sz="1799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vi-VN" sz="3200" b="1" dirty="0">
                  <a:solidFill>
                    <a:srgbClr val="0000FF"/>
                  </a:solidFill>
                  <a:cs typeface="Times New Roman" pitchFamily="18" charset="0"/>
                </a:rPr>
                <a:t>Câu 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vi-VN" sz="3200" b="1" dirty="0">
                  <a:solidFill>
                    <a:srgbClr val="0000FF"/>
                  </a:solidFill>
                  <a:cs typeface="Times New Roman" pitchFamily="18" charset="0"/>
                </a:rPr>
                <a:t>: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thuật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a, b.</a:t>
              </a:r>
            </a:p>
            <a:p>
              <a:pPr>
                <a:lnSpc>
                  <a:spcPct val="130000"/>
                </a:lnSpc>
              </a:pP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-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: Hai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a, b</a:t>
              </a:r>
            </a:p>
            <a:p>
              <a:pPr>
                <a:lnSpc>
                  <a:spcPct val="130000"/>
                </a:lnSpc>
              </a:pP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 -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: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endPara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sai</a:t>
              </a:r>
              <a:r>
                <a: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algn="ctr" defTabSz="1218804">
                <a:lnSpc>
                  <a:spcPct val="130000"/>
                </a:lnSpc>
              </a:pPr>
              <a:endParaRPr lang="en-US" sz="1799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3732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0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2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71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4560304" y="4981867"/>
            <a:ext cx="3055893" cy="1470537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>
              <a:defRPr/>
            </a:pPr>
            <a:r>
              <a:rPr lang="en-US" sz="4798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5" name="Rectangle 4"/>
          <p:cNvSpPr/>
          <p:nvPr/>
        </p:nvSpPr>
        <p:spPr>
          <a:xfrm>
            <a:off x="4560304" y="4981866"/>
            <a:ext cx="3055893" cy="1470537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73377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6" grpId="2" animBg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ADVANCE_TIME" val="25.764"/>
  <p:tag name="TIMING" val="|20.101"/>
  <p:tag name="ISPRING_SLIDE_ID_2" val="{31053018-77DC-41BC-8D0E-B4D9DCED42D2}"/>
  <p:tag name="GENSWF_SLIDE_TITLE" val="Bài học"/>
  <p:tag name="ISPRING_PRESENTER_ID" val="{57F58790-3B6F-4C12-852B-7395D8EA4FF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2854</Words>
  <Application>Microsoft Office PowerPoint</Application>
  <PresentationFormat>Widescreen</PresentationFormat>
  <Paragraphs>539</Paragraphs>
  <Slides>45</Slides>
  <Notes>8</Notes>
  <HiddenSlides>0</HiddenSlides>
  <MMClips>7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等线</vt:lpstr>
      <vt:lpstr>微软雅黑</vt:lpstr>
      <vt:lpstr>Arial</vt:lpstr>
      <vt:lpstr>Arial-Rounded</vt:lpstr>
      <vt:lpstr>Calibri</vt:lpstr>
      <vt:lpstr>Calibri Light</vt:lpstr>
      <vt:lpstr>Century Gothic</vt:lpstr>
      <vt:lpstr>方正姚体</vt:lpstr>
      <vt:lpstr>SimSun</vt:lpstr>
      <vt:lpstr>SimSun</vt:lpstr>
      <vt:lpstr>Tahoma</vt:lpstr>
      <vt:lpstr>Times New Roman</vt:lpstr>
      <vt:lpstr>方正粗谭黑简体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hỏi: bạn Khoa đang lập trình bằng scratch, Khoa muốn chú mèo di chuyển 10 bước một liên tục cho đến khi chạm biên thì dừng lại.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Các em tìm và nhận xét về điều kiện trong lệnh lặp sau: Nếu (3x5 = 15) thì in ra chữ A.</vt:lpstr>
      <vt:lpstr>PowerPoint Presentation</vt:lpstr>
      <vt:lpstr>Hướng dẫn về nhà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Anh</dc:creator>
  <cp:lastModifiedBy>Vu Anh</cp:lastModifiedBy>
  <cp:revision>1</cp:revision>
  <dcterms:created xsi:type="dcterms:W3CDTF">2025-04-13T15:25:40Z</dcterms:created>
  <dcterms:modified xsi:type="dcterms:W3CDTF">2025-04-13T15:27:54Z</dcterms:modified>
</cp:coreProperties>
</file>