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60" r:id="rId2"/>
    <p:sldId id="256" r:id="rId3"/>
    <p:sldId id="261" r:id="rId4"/>
    <p:sldId id="269" r:id="rId5"/>
    <p:sldId id="316" r:id="rId6"/>
    <p:sldId id="264" r:id="rId7"/>
    <p:sldId id="307" r:id="rId8"/>
    <p:sldId id="308" r:id="rId9"/>
    <p:sldId id="309" r:id="rId10"/>
    <p:sldId id="310" r:id="rId11"/>
    <p:sldId id="311" r:id="rId12"/>
    <p:sldId id="273" r:id="rId13"/>
    <p:sldId id="318" r:id="rId14"/>
    <p:sldId id="305" r:id="rId15"/>
    <p:sldId id="304" r:id="rId16"/>
    <p:sldId id="306" r:id="rId17"/>
    <p:sldId id="321" r:id="rId18"/>
    <p:sldId id="314" r:id="rId19"/>
    <p:sldId id="313" r:id="rId20"/>
  </p:sldIdLst>
  <p:sldSz cx="18288000" cy="10287000"/>
  <p:notesSz cx="6858000" cy="9144000"/>
  <p:embeddedFontLst>
    <p:embeddedFont>
      <p:font typeface="#9Slide05 Braxton Regular" panose="03060000000000000000" pitchFamily="66" charset="0"/>
      <p:regular r:id="rId22"/>
    </p:embeddedFont>
    <p:embeddedFont>
      <p:font typeface="#9Slide05 Motion Picture" panose="02000000000000000000" pitchFamily="2" charset="0"/>
      <p:regular r:id="rId23"/>
    </p:embeddedFont>
    <p:embeddedFont>
      <p:font typeface="#9Slide05 SVNBulgary" pitchFamily="2" charset="0"/>
      <p:regular r:id="rId24"/>
    </p:embeddedFont>
    <p:embeddedFont>
      <p:font typeface="#9Slide06 SVNBlack Diamond" pitchFamily="2" charset="0"/>
      <p:regular r:id="rId25"/>
    </p:embeddedFont>
    <p:embeddedFont>
      <p:font typeface="#9Slide07 SVNGuerrilla" panose="00000500000000000000" pitchFamily="2" charset="0"/>
      <p:regular r:id="rId26"/>
    </p:embeddedFon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B65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51" d="100"/>
          <a:sy n="51" d="100"/>
        </p:scale>
        <p:origin x="273" y="6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0A9BFF-611F-40C0-A3D5-0ED809B3E1B0}" type="datetimeFigureOut">
              <a:rPr lang="en-US" smtClean="0"/>
              <a:t>12/21/2023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FFDB9-9047-4FDB-826F-5C18F395039C}" type="slidenum">
              <a:rPr lang="en-US" smtClean="0"/>
              <a:t>‹#›</a:t>
            </a:fld>
            <a:endParaRPr lang="en-US"/>
          </a:p>
        </p:txBody>
      </p:sp>
    </p:spTree>
    <p:extLst>
      <p:ext uri="{BB962C8B-B14F-4D97-AF65-F5344CB8AC3E}">
        <p14:creationId xmlns:p14="http://schemas.microsoft.com/office/powerpoint/2010/main" val="2418010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1</a:t>
            </a:fld>
            <a:endParaRPr lang="en-US"/>
          </a:p>
        </p:txBody>
      </p:sp>
    </p:spTree>
    <p:extLst>
      <p:ext uri="{BB962C8B-B14F-4D97-AF65-F5344CB8AC3E}">
        <p14:creationId xmlns:p14="http://schemas.microsoft.com/office/powerpoint/2010/main" val="2717083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2</a:t>
            </a:fld>
            <a:endParaRPr lang="en-US"/>
          </a:p>
        </p:txBody>
      </p:sp>
    </p:spTree>
    <p:extLst>
      <p:ext uri="{BB962C8B-B14F-4D97-AF65-F5344CB8AC3E}">
        <p14:creationId xmlns:p14="http://schemas.microsoft.com/office/powerpoint/2010/main" val="3968096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3</a:t>
            </a:fld>
            <a:endParaRPr lang="en-US"/>
          </a:p>
        </p:txBody>
      </p:sp>
    </p:spTree>
    <p:extLst>
      <p:ext uri="{BB962C8B-B14F-4D97-AF65-F5344CB8AC3E}">
        <p14:creationId xmlns:p14="http://schemas.microsoft.com/office/powerpoint/2010/main" val="1971167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6</a:t>
            </a:fld>
            <a:endParaRPr lang="en-US"/>
          </a:p>
        </p:txBody>
      </p:sp>
    </p:spTree>
    <p:extLst>
      <p:ext uri="{BB962C8B-B14F-4D97-AF65-F5344CB8AC3E}">
        <p14:creationId xmlns:p14="http://schemas.microsoft.com/office/powerpoint/2010/main" val="2507398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FFDB9-9047-4FDB-826F-5C18F39503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05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D9FFDB9-9047-4FDB-826F-5C18F395039C}" type="slidenum">
              <a:rPr lang="en-US" smtClean="0"/>
              <a:t>14</a:t>
            </a:fld>
            <a:endParaRPr lang="en-US"/>
          </a:p>
        </p:txBody>
      </p:sp>
    </p:spTree>
    <p:extLst>
      <p:ext uri="{BB962C8B-B14F-4D97-AF65-F5344CB8AC3E}">
        <p14:creationId xmlns:p14="http://schemas.microsoft.com/office/powerpoint/2010/main" val="606939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15</a:t>
            </a:fld>
            <a:endParaRPr lang="en-US"/>
          </a:p>
        </p:txBody>
      </p:sp>
    </p:spTree>
    <p:extLst>
      <p:ext uri="{BB962C8B-B14F-4D97-AF65-F5344CB8AC3E}">
        <p14:creationId xmlns:p14="http://schemas.microsoft.com/office/powerpoint/2010/main" val="887259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D9FFDB9-9047-4FDB-826F-5C18F395039C}" type="slidenum">
              <a:rPr lang="en-US" smtClean="0"/>
              <a:t>16</a:t>
            </a:fld>
            <a:endParaRPr lang="en-US"/>
          </a:p>
        </p:txBody>
      </p:sp>
    </p:spTree>
    <p:extLst>
      <p:ext uri="{BB962C8B-B14F-4D97-AF65-F5344CB8AC3E}">
        <p14:creationId xmlns:p14="http://schemas.microsoft.com/office/powerpoint/2010/main" val="2464952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DDCA">
            <a:alpha val="6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2.svg"/><Relationship Id="rId12"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2.svg"/><Relationship Id="rId9" Type="http://schemas.openxmlformats.org/officeDocument/2006/relationships/image" Target="../media/image14.svg"/><Relationship Id="rId14"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4042" y="8463432"/>
            <a:ext cx="17690400" cy="42685"/>
          </a:xfrm>
          <a:prstGeom prst="line">
            <a:avLst/>
          </a:prstGeom>
          <a:ln w="38100" cap="flat">
            <a:solidFill>
              <a:srgbClr val="9B6543"/>
            </a:solidFill>
            <a:prstDash val="solid"/>
            <a:headEnd type="none" w="sm" len="sm"/>
            <a:tailEnd type="none" w="sm" len="sm"/>
          </a:ln>
        </p:spPr>
      </p:sp>
      <p:sp>
        <p:nvSpPr>
          <p:cNvPr id="3" name="AutoShape 3"/>
          <p:cNvSpPr/>
          <p:nvPr/>
        </p:nvSpPr>
        <p:spPr>
          <a:xfrm flipV="1">
            <a:off x="2147049" y="-5105346"/>
            <a:ext cx="0" cy="17120890"/>
          </a:xfrm>
          <a:prstGeom prst="line">
            <a:avLst/>
          </a:prstGeom>
          <a:ln w="38100" cap="flat">
            <a:solidFill>
              <a:srgbClr val="9B6543"/>
            </a:solidFill>
            <a:prstDash val="solid"/>
            <a:headEnd type="none" w="sm" len="sm"/>
            <a:tailEnd type="none" w="sm" len="sm"/>
          </a:ln>
        </p:spPr>
      </p:sp>
      <p:sp>
        <p:nvSpPr>
          <p:cNvPr id="4" name="TextBox 4"/>
          <p:cNvSpPr txBox="1"/>
          <p:nvPr/>
        </p:nvSpPr>
        <p:spPr>
          <a:xfrm>
            <a:off x="2859212" y="3146962"/>
            <a:ext cx="9180388" cy="1477328"/>
          </a:xfrm>
          <a:prstGeom prst="rect">
            <a:avLst/>
          </a:prstGeom>
        </p:spPr>
        <p:txBody>
          <a:bodyPr wrap="square" lIns="0" tIns="0" rIns="0" bIns="0" rtlCol="0" anchor="t">
            <a:spAutoFit/>
          </a:bodyPr>
          <a:lstStyle/>
          <a:p>
            <a:pPr algn="just"/>
            <a:r>
              <a:rPr lang="en-US" sz="4800" dirty="0" err="1">
                <a:latin typeface="#9Slide05 Braxton Regular" panose="03060000000000000000" pitchFamily="66" charset="0"/>
                <a:cs typeface="Times New Roman" panose="02020603050405020304" pitchFamily="18" charset="0"/>
              </a:rPr>
              <a:t>Em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hãy</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kể</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tên</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những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tác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phẩm</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được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học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trong</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Bài</a:t>
            </a:r>
            <a:r>
              <a:rPr lang="en-US" sz="4800" dirty="0">
                <a:latin typeface="#9Slide05 Braxton Regular" panose="03060000000000000000" pitchFamily="66" charset="0"/>
                <a:cs typeface="Times New Roman" panose="02020603050405020304" pitchFamily="18" charset="0"/>
              </a:rPr>
              <a:t> 6: </a:t>
            </a:r>
            <a:r>
              <a:rPr lang="en-US" sz="4800" dirty="0" err="1">
                <a:latin typeface="#9Slide05 Braxton Regular" panose="03060000000000000000" pitchFamily="66" charset="0"/>
                <a:cs typeface="Times New Roman" panose="02020603050405020304" pitchFamily="18" charset="0"/>
              </a:rPr>
              <a:t>Chân</a:t>
            </a:r>
            <a:r>
              <a:rPr lang="en-US" sz="4800" dirty="0">
                <a:latin typeface="#9Slide05 Braxton Regular" panose="03060000000000000000" pitchFamily="66" charset="0"/>
                <a:cs typeface="Times New Roman" panose="02020603050405020304" pitchFamily="18" charset="0"/>
              </a:rPr>
              <a:t> dung </a:t>
            </a:r>
            <a:r>
              <a:rPr lang="en-US" sz="4800" dirty="0" err="1">
                <a:latin typeface="#9Slide05 Braxton Regular" panose="03060000000000000000" pitchFamily="66" charset="0"/>
                <a:cs typeface="Times New Roman" panose="02020603050405020304" pitchFamily="18" charset="0"/>
              </a:rPr>
              <a:t>cuộc</a:t>
            </a:r>
            <a:r>
              <a:rPr lang="en-US" sz="4800" dirty="0">
                <a:latin typeface="#9Slide05 Braxton Regular" panose="03060000000000000000" pitchFamily="66" charset="0"/>
                <a:cs typeface="Times New Roman" panose="02020603050405020304" pitchFamily="18" charset="0"/>
              </a:rPr>
              <a:t> </a:t>
            </a:r>
            <a:r>
              <a:rPr lang="en-US" sz="4800" dirty="0" err="1">
                <a:latin typeface="#9Slide05 Braxton Regular" panose="03060000000000000000" pitchFamily="66" charset="0"/>
                <a:cs typeface="Times New Roman" panose="02020603050405020304" pitchFamily="18" charset="0"/>
              </a:rPr>
              <a:t>sống</a:t>
            </a:r>
            <a:endParaRPr lang="en-US" sz="4800" dirty="0">
              <a:latin typeface="#9Slide05 Braxton Regular" panose="03060000000000000000" pitchFamily="66" charset="0"/>
              <a:cs typeface="Times New Roman" panose="02020603050405020304" pitchFamily="18" charset="0"/>
            </a:endParaRPr>
          </a:p>
        </p:txBody>
      </p:sp>
      <p:sp>
        <p:nvSpPr>
          <p:cNvPr id="5" name="Freeform 5"/>
          <p:cNvSpPr/>
          <p:nvPr/>
        </p:nvSpPr>
        <p:spPr>
          <a:xfrm>
            <a:off x="1472986" y="354637"/>
            <a:ext cx="1386226" cy="1386226"/>
          </a:xfrm>
          <a:custGeom>
            <a:avLst/>
            <a:gdLst/>
            <a:ahLst/>
            <a:cxnLst/>
            <a:rect l="l" t="t" r="r" b="b"/>
            <a:pathLst>
              <a:path w="1386226" h="1386226">
                <a:moveTo>
                  <a:pt x="0" y="0"/>
                </a:moveTo>
                <a:lnTo>
                  <a:pt x="1386226" y="0"/>
                </a:lnTo>
                <a:lnTo>
                  <a:pt x="1386226" y="1386226"/>
                </a:lnTo>
                <a:lnTo>
                  <a:pt x="0" y="13862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flipH="1">
            <a:off x="0" y="6386982"/>
            <a:ext cx="5700605" cy="4114800"/>
          </a:xfrm>
          <a:custGeom>
            <a:avLst/>
            <a:gdLst/>
            <a:ahLst/>
            <a:cxnLst/>
            <a:rect l="l" t="t" r="r" b="b"/>
            <a:pathLst>
              <a:path w="5700605" h="4114800">
                <a:moveTo>
                  <a:pt x="5700605" y="0"/>
                </a:moveTo>
                <a:lnTo>
                  <a:pt x="0" y="0"/>
                </a:lnTo>
                <a:lnTo>
                  <a:pt x="0" y="4114800"/>
                </a:lnTo>
                <a:lnTo>
                  <a:pt x="5700605" y="4114800"/>
                </a:lnTo>
                <a:lnTo>
                  <a:pt x="5700605"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5388951" y="629086"/>
            <a:ext cx="3261914" cy="41148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2650714" y="5239872"/>
            <a:ext cx="6000151" cy="5407544"/>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9" name="Group 9"/>
          <p:cNvGrpSpPr>
            <a:grpSpLocks noChangeAspect="1"/>
          </p:cNvGrpSpPr>
          <p:nvPr/>
        </p:nvGrpSpPr>
        <p:grpSpPr>
          <a:xfrm>
            <a:off x="11569175" y="3763797"/>
            <a:ext cx="5246968" cy="5246370"/>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11"/>
              <a:stretch>
                <a:fillRect l="-25321" r="-25321"/>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82DDD0-CEC2-CB63-A67B-76E8D57EFD7C}"/>
              </a:ext>
            </a:extLst>
          </p:cNvPr>
          <p:cNvSpPr txBox="1"/>
          <p:nvPr/>
        </p:nvSpPr>
        <p:spPr>
          <a:xfrm>
            <a:off x="304800" y="1104900"/>
            <a:ext cx="17068800" cy="1569660"/>
          </a:xfrm>
          <a:prstGeom prst="rect">
            <a:avLst/>
          </a:prstGeom>
          <a:noFill/>
        </p:spPr>
        <p:txBody>
          <a:bodyPr wrap="square" rtlCol="0">
            <a:spAutoFit/>
          </a:bodyPr>
          <a:lstStyle/>
          <a:p>
            <a:pPr algn="ctr"/>
            <a:r>
              <a:rPr lang="en-US" sz="9600" dirty="0">
                <a:solidFill>
                  <a:schemeClr val="accent6">
                    <a:lumMod val="50000"/>
                  </a:schemeClr>
                </a:solidFill>
                <a:latin typeface="#9Slide05 SVNBulgary" pitchFamily="2" charset="0"/>
                <a:cs typeface="Times New Roman" panose="02020603050405020304" pitchFamily="18" charset="0"/>
              </a:rPr>
              <a:t>“</a:t>
            </a:r>
            <a:r>
              <a:rPr lang="en-US" sz="9600" dirty="0" err="1">
                <a:solidFill>
                  <a:schemeClr val="accent6">
                    <a:lumMod val="50000"/>
                  </a:schemeClr>
                </a:solidFill>
                <a:latin typeface="#9Slide05 SVNBulgary" pitchFamily="2" charset="0"/>
                <a:cs typeface="Times New Roman" panose="02020603050405020304" pitchFamily="18" charset="0"/>
              </a:rPr>
              <a:t>Chân</a:t>
            </a:r>
            <a:r>
              <a:rPr lang="en-US" sz="9600" dirty="0">
                <a:solidFill>
                  <a:schemeClr val="accent6">
                    <a:lumMod val="50000"/>
                  </a:schemeClr>
                </a:solidFill>
                <a:latin typeface="#9Slide05 SVNBulgary" pitchFamily="2" charset="0"/>
                <a:cs typeface="Times New Roman" panose="02020603050405020304" pitchFamily="18" charset="0"/>
              </a:rPr>
              <a:t> dung </a:t>
            </a:r>
            <a:r>
              <a:rPr lang="en-US" sz="9600" dirty="0" err="1">
                <a:solidFill>
                  <a:schemeClr val="accent6">
                    <a:lumMod val="50000"/>
                  </a:schemeClr>
                </a:solidFill>
                <a:latin typeface="#9Slide05 SVNBulgary" pitchFamily="2" charset="0"/>
                <a:cs typeface="Times New Roman" panose="02020603050405020304" pitchFamily="18" charset="0"/>
              </a:rPr>
              <a:t>cuộc</a:t>
            </a:r>
            <a:r>
              <a:rPr lang="en-US" sz="9600" dirty="0">
                <a:solidFill>
                  <a:schemeClr val="accent6">
                    <a:lumMod val="50000"/>
                  </a:schemeClr>
                </a:solidFill>
                <a:latin typeface="#9Slide05 SVNBulgary" pitchFamily="2" charset="0"/>
                <a:cs typeface="Times New Roman" panose="02020603050405020304" pitchFamily="18" charset="0"/>
              </a:rPr>
              <a:t> </a:t>
            </a:r>
            <a:r>
              <a:rPr lang="en-US" sz="9600" dirty="0" err="1">
                <a:solidFill>
                  <a:schemeClr val="accent6">
                    <a:lumMod val="50000"/>
                  </a:schemeClr>
                </a:solidFill>
                <a:latin typeface="#9Slide05 SVNBulgary" pitchFamily="2" charset="0"/>
                <a:cs typeface="Times New Roman" panose="02020603050405020304" pitchFamily="18" charset="0"/>
              </a:rPr>
              <a:t>sống</a:t>
            </a:r>
            <a:r>
              <a:rPr lang="en-US" sz="9600" dirty="0">
                <a:solidFill>
                  <a:schemeClr val="accent6">
                    <a:lumMod val="50000"/>
                  </a:schemeClr>
                </a:solidFill>
                <a:latin typeface="#9Slide05 SVNBulgary" pitchFamily="2" charset="0"/>
                <a:cs typeface="Times New Roman" panose="02020603050405020304" pitchFamily="18" charset="0"/>
              </a:rPr>
              <a:t>”</a:t>
            </a:r>
          </a:p>
        </p:txBody>
      </p:sp>
      <p:sp>
        <p:nvSpPr>
          <p:cNvPr id="4" name="TextBox 3">
            <a:extLst>
              <a:ext uri="{FF2B5EF4-FFF2-40B4-BE49-F238E27FC236}">
                <a16:creationId xmlns:a16="http://schemas.microsoft.com/office/drawing/2014/main" id="{8007682E-812E-DF32-F153-046C7C401D0F}"/>
              </a:ext>
            </a:extLst>
          </p:cNvPr>
          <p:cNvSpPr txBox="1"/>
          <p:nvPr/>
        </p:nvSpPr>
        <p:spPr>
          <a:xfrm>
            <a:off x="1819048" y="3850838"/>
            <a:ext cx="14649903" cy="2585323"/>
          </a:xfrm>
          <a:prstGeom prst="rect">
            <a:avLst/>
          </a:prstGeom>
          <a:noFill/>
        </p:spPr>
        <p:txBody>
          <a:bodyPr wrap="square" rtlCol="0">
            <a:spAutoFit/>
          </a:bodyPr>
          <a:lstStyle/>
          <a:p>
            <a:pPr algn="just"/>
            <a:r>
              <a:rPr lang="en-US" sz="5400" dirty="0" err="1">
                <a:latin typeface="#9Slide05 Braxton Regular" panose="03060000000000000000" pitchFamily="66" charset="0"/>
                <a:cs typeface="Times New Roman" panose="02020603050405020304" pitchFamily="18" charset="0"/>
              </a:rPr>
              <a:t>Từ</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góc</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nhìn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của</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mình</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em</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hãy</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vẽ</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chụp</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ảnh</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hoặc</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miêu</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tả</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bằng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ngôn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ngữ</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một</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hình</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ảnh</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thể</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hiện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được</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một</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khía</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cạnh</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chân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thực</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và</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sinh</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động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của</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chân</a:t>
            </a:r>
            <a:r>
              <a:rPr lang="en-US" sz="5400" dirty="0">
                <a:latin typeface="#9Slide05 Braxton Regular" panose="03060000000000000000" pitchFamily="66" charset="0"/>
                <a:cs typeface="Times New Roman" panose="02020603050405020304" pitchFamily="18" charset="0"/>
              </a:rPr>
              <a:t> dung </a:t>
            </a:r>
            <a:r>
              <a:rPr lang="en-US" sz="5400" dirty="0" err="1">
                <a:latin typeface="#9Slide05 Braxton Regular" panose="03060000000000000000" pitchFamily="66" charset="0"/>
                <a:cs typeface="Times New Roman" panose="02020603050405020304" pitchFamily="18" charset="0"/>
              </a:rPr>
              <a:t>cuộc</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sống</a:t>
            </a:r>
            <a:r>
              <a:rPr lang="en-US" sz="5400" dirty="0">
                <a:latin typeface="#9Slide05 Braxton Regular" panose="03060000000000000000" pitchFamily="66" charset="0"/>
                <a:cs typeface="Times New Roman" panose="02020603050405020304" pitchFamily="18" charset="0"/>
              </a:rPr>
              <a:t>”</a:t>
            </a:r>
            <a:endParaRPr lang="en-US" sz="11500" dirty="0">
              <a:latin typeface="#9Slide05 Braxton Regular" panose="03060000000000000000" pitchFamily="66" charset="0"/>
              <a:cs typeface="Times New Roman" panose="02020603050405020304" pitchFamily="18" charset="0"/>
            </a:endParaRPr>
          </a:p>
        </p:txBody>
      </p:sp>
    </p:spTree>
    <p:extLst>
      <p:ext uri="{BB962C8B-B14F-4D97-AF65-F5344CB8AC3E}">
        <p14:creationId xmlns:p14="http://schemas.microsoft.com/office/powerpoint/2010/main" val="314519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4D46A0DD-3E47-340F-ABC4-27DE781BBD41}"/>
              </a:ext>
            </a:extLst>
          </p:cNvPr>
          <p:cNvSpPr/>
          <p:nvPr/>
        </p:nvSpPr>
        <p:spPr>
          <a:xfrm flipH="1">
            <a:off x="13734269" y="6131293"/>
            <a:ext cx="5216125" cy="6154720"/>
          </a:xfrm>
          <a:custGeom>
            <a:avLst/>
            <a:gdLst/>
            <a:ahLst/>
            <a:cxnLst/>
            <a:rect l="l" t="t" r="r" b="b"/>
            <a:pathLst>
              <a:path w="5216125" h="6154720">
                <a:moveTo>
                  <a:pt x="5216125" y="0"/>
                </a:moveTo>
                <a:lnTo>
                  <a:pt x="0" y="0"/>
                </a:lnTo>
                <a:lnTo>
                  <a:pt x="0" y="6154720"/>
                </a:lnTo>
                <a:lnTo>
                  <a:pt x="5216125" y="6154720"/>
                </a:lnTo>
                <a:lnTo>
                  <a:pt x="5216125" y="0"/>
                </a:lnTo>
                <a:close/>
              </a:path>
            </a:pathLst>
          </a:custGeom>
          <a:blipFill>
            <a:blip r:embed="rId3"/>
            <a:stretch>
              <a:fillRect/>
            </a:stretch>
          </a:blipFill>
        </p:spPr>
      </p:sp>
      <p:sp>
        <p:nvSpPr>
          <p:cNvPr id="8" name="Freeform 14">
            <a:extLst>
              <a:ext uri="{FF2B5EF4-FFF2-40B4-BE49-F238E27FC236}">
                <a16:creationId xmlns:a16="http://schemas.microsoft.com/office/drawing/2014/main" id="{02712129-4BA8-022B-D98A-5334F330E502}"/>
              </a:ext>
            </a:extLst>
          </p:cNvPr>
          <p:cNvSpPr/>
          <p:nvPr/>
        </p:nvSpPr>
        <p:spPr>
          <a:xfrm>
            <a:off x="-2438400" y="8954435"/>
            <a:ext cx="7315200" cy="1492746"/>
          </a:xfrm>
          <a:custGeom>
            <a:avLst/>
            <a:gdLst/>
            <a:ahLst/>
            <a:cxnLst/>
            <a:rect l="l" t="t" r="r" b="b"/>
            <a:pathLst>
              <a:path w="7315200" h="1492746">
                <a:moveTo>
                  <a:pt x="0" y="0"/>
                </a:moveTo>
                <a:lnTo>
                  <a:pt x="7315200" y="0"/>
                </a:lnTo>
                <a:lnTo>
                  <a:pt x="7315200" y="1492747"/>
                </a:lnTo>
                <a:lnTo>
                  <a:pt x="0" y="14927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1" name="Picture 10"/>
          <p:cNvPicPr>
            <a:picLocks noChangeAspect="1"/>
          </p:cNvPicPr>
          <p:nvPr/>
        </p:nvPicPr>
        <p:blipFill>
          <a:blip r:embed="rId6"/>
          <a:stretch>
            <a:fillRect/>
          </a:stretch>
        </p:blipFill>
        <p:spPr>
          <a:xfrm>
            <a:off x="1383873" y="238125"/>
            <a:ext cx="6296025" cy="9753600"/>
          </a:xfrm>
          <a:custGeom>
            <a:avLst/>
            <a:gdLst>
              <a:gd name="connsiteX0" fmla="*/ 0 w 6296025"/>
              <a:gd name="connsiteY0" fmla="*/ 0 h 9753600"/>
              <a:gd name="connsiteX1" fmla="*/ 6296025 w 6296025"/>
              <a:gd name="connsiteY1" fmla="*/ 0 h 9753600"/>
              <a:gd name="connsiteX2" fmla="*/ 6296025 w 6296025"/>
              <a:gd name="connsiteY2" fmla="*/ 9753600 h 9753600"/>
              <a:gd name="connsiteX3" fmla="*/ 0 w 6296025"/>
              <a:gd name="connsiteY3" fmla="*/ 9753600 h 9753600"/>
              <a:gd name="connsiteX4" fmla="*/ 0 w 6296025"/>
              <a:gd name="connsiteY4" fmla="*/ 0 h 975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6025" h="9753600" fill="none" extrusionOk="0">
                <a:moveTo>
                  <a:pt x="0" y="0"/>
                </a:moveTo>
                <a:cubicBezTo>
                  <a:pt x="1603258" y="65292"/>
                  <a:pt x="3354566" y="-18159"/>
                  <a:pt x="6296025" y="0"/>
                </a:cubicBezTo>
                <a:cubicBezTo>
                  <a:pt x="6416244" y="4212533"/>
                  <a:pt x="6327595" y="5407394"/>
                  <a:pt x="6296025" y="9753600"/>
                </a:cubicBezTo>
                <a:cubicBezTo>
                  <a:pt x="3696925" y="9641490"/>
                  <a:pt x="1272875" y="9602132"/>
                  <a:pt x="0" y="9753600"/>
                </a:cubicBezTo>
                <a:cubicBezTo>
                  <a:pt x="-132783" y="5274114"/>
                  <a:pt x="113146" y="4506729"/>
                  <a:pt x="0" y="0"/>
                </a:cubicBezTo>
                <a:close/>
              </a:path>
              <a:path w="6296025" h="9753600" stroke="0" extrusionOk="0">
                <a:moveTo>
                  <a:pt x="0" y="0"/>
                </a:moveTo>
                <a:cubicBezTo>
                  <a:pt x="1600504" y="-14215"/>
                  <a:pt x="4053949" y="113053"/>
                  <a:pt x="6296025" y="0"/>
                </a:cubicBezTo>
                <a:cubicBezTo>
                  <a:pt x="6447065" y="2529886"/>
                  <a:pt x="6218286" y="5804051"/>
                  <a:pt x="6296025" y="9753600"/>
                </a:cubicBezTo>
                <a:cubicBezTo>
                  <a:pt x="4039720" y="9917482"/>
                  <a:pt x="1814116" y="9908805"/>
                  <a:pt x="0" y="9753600"/>
                </a:cubicBezTo>
                <a:cubicBezTo>
                  <a:pt x="33041" y="6389803"/>
                  <a:pt x="-163199" y="1429914"/>
                  <a:pt x="0" y="0"/>
                </a:cubicBezTo>
                <a:close/>
              </a:path>
            </a:pathLst>
          </a:custGeom>
          <a:ln>
            <a:solidFill>
              <a:schemeClr val="tx1"/>
            </a:solidFill>
            <a:extLst>
              <a:ext uri="{C807C97D-BFC1-408E-A445-0C87EB9F89A2}">
                <ask:lineSketchStyleProps xmlns:ask="http://schemas.microsoft.com/office/drawing/2018/sketchyshapes" sd="2091704458">
                  <a:prstGeom prst="rect">
                    <a:avLst/>
                  </a:prstGeom>
                  <ask:type>
                    <ask:lineSketchCurved/>
                  </ask:type>
                </ask:lineSketchStyleProps>
              </a:ext>
            </a:extLst>
          </a:ln>
        </p:spPr>
      </p:pic>
      <p:pic>
        <p:nvPicPr>
          <p:cNvPr id="13" name="Picture 12"/>
          <p:cNvPicPr>
            <a:picLocks noChangeAspect="1"/>
          </p:cNvPicPr>
          <p:nvPr/>
        </p:nvPicPr>
        <p:blipFill>
          <a:blip r:embed="rId7"/>
          <a:stretch>
            <a:fillRect/>
          </a:stretch>
        </p:blipFill>
        <p:spPr>
          <a:xfrm>
            <a:off x="8133996" y="4152900"/>
            <a:ext cx="9144000" cy="5838825"/>
          </a:xfrm>
          <a:custGeom>
            <a:avLst/>
            <a:gdLst>
              <a:gd name="connsiteX0" fmla="*/ 0 w 9144000"/>
              <a:gd name="connsiteY0" fmla="*/ 0 h 5838825"/>
              <a:gd name="connsiteX1" fmla="*/ 9144000 w 9144000"/>
              <a:gd name="connsiteY1" fmla="*/ 0 h 5838825"/>
              <a:gd name="connsiteX2" fmla="*/ 9144000 w 9144000"/>
              <a:gd name="connsiteY2" fmla="*/ 5838825 h 5838825"/>
              <a:gd name="connsiteX3" fmla="*/ 0 w 9144000"/>
              <a:gd name="connsiteY3" fmla="*/ 5838825 h 5838825"/>
              <a:gd name="connsiteX4" fmla="*/ 0 w 9144000"/>
              <a:gd name="connsiteY4" fmla="*/ 0 h 583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838825" fill="none" extrusionOk="0">
                <a:moveTo>
                  <a:pt x="0" y="0"/>
                </a:moveTo>
                <a:cubicBezTo>
                  <a:pt x="2296181" y="131172"/>
                  <a:pt x="7893995" y="-81323"/>
                  <a:pt x="9144000" y="0"/>
                </a:cubicBezTo>
                <a:cubicBezTo>
                  <a:pt x="9146850" y="1477084"/>
                  <a:pt x="9287136" y="3017918"/>
                  <a:pt x="9144000" y="5838825"/>
                </a:cubicBezTo>
                <a:cubicBezTo>
                  <a:pt x="8155474" y="5812319"/>
                  <a:pt x="4356147" y="5955414"/>
                  <a:pt x="0" y="5838825"/>
                </a:cubicBezTo>
                <a:cubicBezTo>
                  <a:pt x="90268" y="3255014"/>
                  <a:pt x="135816" y="2645983"/>
                  <a:pt x="0" y="0"/>
                </a:cubicBezTo>
                <a:close/>
              </a:path>
              <a:path w="9144000" h="5838825" stroke="0" extrusionOk="0">
                <a:moveTo>
                  <a:pt x="0" y="0"/>
                </a:moveTo>
                <a:cubicBezTo>
                  <a:pt x="4362596" y="-31646"/>
                  <a:pt x="6509797" y="-121304"/>
                  <a:pt x="9144000" y="0"/>
                </a:cubicBezTo>
                <a:cubicBezTo>
                  <a:pt x="9179525" y="2467577"/>
                  <a:pt x="9233911" y="4948674"/>
                  <a:pt x="9144000" y="5838825"/>
                </a:cubicBezTo>
                <a:cubicBezTo>
                  <a:pt x="7296113" y="5838229"/>
                  <a:pt x="4285126" y="5790079"/>
                  <a:pt x="0" y="5838825"/>
                </a:cubicBezTo>
                <a:cubicBezTo>
                  <a:pt x="-5100" y="5100060"/>
                  <a:pt x="586" y="1030321"/>
                  <a:pt x="0" y="0"/>
                </a:cubicBezTo>
                <a:close/>
              </a:path>
            </a:pathLst>
          </a:custGeom>
          <a:ln>
            <a:solidFill>
              <a:schemeClr val="tx1"/>
            </a:solidFill>
            <a:extLst>
              <a:ext uri="{C807C97D-BFC1-408E-A445-0C87EB9F89A2}">
                <ask:lineSketchStyleProps xmlns:ask="http://schemas.microsoft.com/office/drawing/2018/sketchyshapes" sd="3949216498">
                  <a:prstGeom prst="rect">
                    <a:avLst/>
                  </a:prstGeom>
                  <ask:type>
                    <ask:lineSketchCurved/>
                  </ask:type>
                </ask:lineSketchStyleProps>
              </a:ext>
            </a:extLst>
          </a:ln>
        </p:spPr>
      </p:pic>
      <p:sp>
        <p:nvSpPr>
          <p:cNvPr id="14" name="TextBox 13">
            <a:extLst>
              <a:ext uri="{FF2B5EF4-FFF2-40B4-BE49-F238E27FC236}">
                <a16:creationId xmlns:a16="http://schemas.microsoft.com/office/drawing/2014/main" id="{F382DDD0-CEC2-CB63-A67B-76E8D57EFD7C}"/>
              </a:ext>
            </a:extLst>
          </p:cNvPr>
          <p:cNvSpPr txBox="1"/>
          <p:nvPr/>
        </p:nvSpPr>
        <p:spPr>
          <a:xfrm>
            <a:off x="6858000" y="1858612"/>
            <a:ext cx="11125200" cy="1200329"/>
          </a:xfrm>
          <a:prstGeom prst="rect">
            <a:avLst/>
          </a:prstGeom>
          <a:noFill/>
        </p:spPr>
        <p:txBody>
          <a:bodyPr wrap="square" rtlCol="0">
            <a:spAutoFit/>
          </a:bodyPr>
          <a:lstStyle/>
          <a:p>
            <a:pPr algn="ctr"/>
            <a:r>
              <a:rPr lang="en-US" sz="7200" dirty="0" err="1">
                <a:solidFill>
                  <a:schemeClr val="tx1">
                    <a:lumMod val="95000"/>
                    <a:lumOff val="5000"/>
                  </a:schemeClr>
                </a:solidFill>
                <a:latin typeface="#9Slide05 SVNBulgary" pitchFamily="2" charset="0"/>
                <a:cs typeface="Times New Roman" panose="02020603050405020304" pitchFamily="18" charset="0"/>
              </a:rPr>
              <a:t>Hình</a:t>
            </a:r>
            <a:r>
              <a:rPr lang="en-US" sz="7200" dirty="0">
                <a:solidFill>
                  <a:schemeClr val="tx1">
                    <a:lumMod val="95000"/>
                    <a:lumOff val="5000"/>
                  </a:schemeClr>
                </a:solidFill>
                <a:latin typeface="#9Slide05 SVNBulgary" pitchFamily="2" charset="0"/>
                <a:cs typeface="Times New Roman" panose="02020603050405020304" pitchFamily="18" charset="0"/>
              </a:rPr>
              <a:t> </a:t>
            </a:r>
            <a:r>
              <a:rPr lang="en-US" sz="7200" dirty="0" err="1">
                <a:solidFill>
                  <a:schemeClr val="tx1">
                    <a:lumMod val="95000"/>
                    <a:lumOff val="5000"/>
                  </a:schemeClr>
                </a:solidFill>
                <a:latin typeface="#9Slide05 SVNBulgary" pitchFamily="2" charset="0"/>
                <a:cs typeface="Times New Roman" panose="02020603050405020304" pitchFamily="18" charset="0"/>
              </a:rPr>
              <a:t>ảnh</a:t>
            </a:r>
            <a:r>
              <a:rPr lang="en-US" sz="7200" dirty="0">
                <a:solidFill>
                  <a:schemeClr val="tx1">
                    <a:lumMod val="95000"/>
                    <a:lumOff val="5000"/>
                  </a:schemeClr>
                </a:solidFill>
                <a:latin typeface="#9Slide05 SVNBulgary" pitchFamily="2" charset="0"/>
                <a:cs typeface="Times New Roman" panose="02020603050405020304" pitchFamily="18" charset="0"/>
              </a:rPr>
              <a:t> </a:t>
            </a:r>
            <a:r>
              <a:rPr lang="en-US" sz="7200" dirty="0" err="1">
                <a:solidFill>
                  <a:schemeClr val="tx1">
                    <a:lumMod val="95000"/>
                    <a:lumOff val="5000"/>
                  </a:schemeClr>
                </a:solidFill>
                <a:latin typeface="#9Slide05 SVNBulgary" pitchFamily="2" charset="0"/>
                <a:cs typeface="Times New Roman" panose="02020603050405020304" pitchFamily="18" charset="0"/>
              </a:rPr>
              <a:t>người</a:t>
            </a:r>
            <a:r>
              <a:rPr lang="en-US" sz="7200" dirty="0">
                <a:solidFill>
                  <a:schemeClr val="tx1">
                    <a:lumMod val="95000"/>
                    <a:lumOff val="5000"/>
                  </a:schemeClr>
                </a:solidFill>
                <a:latin typeface="#9Slide05 SVNBulgary" pitchFamily="2" charset="0"/>
                <a:cs typeface="Times New Roman" panose="02020603050405020304" pitchFamily="18" charset="0"/>
              </a:rPr>
              <a:t> </a:t>
            </a:r>
            <a:r>
              <a:rPr lang="en-US" sz="7200" dirty="0" err="1">
                <a:solidFill>
                  <a:schemeClr val="tx1">
                    <a:lumMod val="95000"/>
                    <a:lumOff val="5000"/>
                  </a:schemeClr>
                </a:solidFill>
                <a:latin typeface="#9Slide05 SVNBulgary" pitchFamily="2" charset="0"/>
                <a:cs typeface="Times New Roman" panose="02020603050405020304" pitchFamily="18" charset="0"/>
              </a:rPr>
              <a:t>mẹ</a:t>
            </a:r>
            <a:r>
              <a:rPr lang="en-US" sz="7200" dirty="0">
                <a:solidFill>
                  <a:schemeClr val="tx1">
                    <a:lumMod val="95000"/>
                    <a:lumOff val="5000"/>
                  </a:schemeClr>
                </a:solidFill>
                <a:latin typeface="#9Slide05 SVNBulgary" pitchFamily="2" charset="0"/>
                <a:cs typeface="Times New Roman" panose="02020603050405020304" pitchFamily="18" charset="0"/>
              </a:rPr>
              <a:t> lam </a:t>
            </a:r>
            <a:r>
              <a:rPr lang="en-US" sz="7200" dirty="0" err="1">
                <a:solidFill>
                  <a:schemeClr val="tx1">
                    <a:lumMod val="95000"/>
                    <a:lumOff val="5000"/>
                  </a:schemeClr>
                </a:solidFill>
                <a:latin typeface="#9Slide05 SVNBulgary" pitchFamily="2" charset="0"/>
                <a:cs typeface="Times New Roman" panose="02020603050405020304" pitchFamily="18" charset="0"/>
              </a:rPr>
              <a:t>lũ</a:t>
            </a:r>
            <a:endParaRPr lang="en-US" sz="7200" dirty="0">
              <a:solidFill>
                <a:schemeClr val="tx1">
                  <a:lumMod val="95000"/>
                  <a:lumOff val="5000"/>
                </a:schemeClr>
              </a:solidFill>
              <a:latin typeface="#9Slide05 SVNBulgary" pitchFamily="2" charset="0"/>
              <a:cs typeface="Times New Roman" panose="02020603050405020304" pitchFamily="18" charset="0"/>
            </a:endParaRPr>
          </a:p>
        </p:txBody>
      </p:sp>
    </p:spTree>
    <p:extLst>
      <p:ext uri="{BB962C8B-B14F-4D97-AF65-F5344CB8AC3E}">
        <p14:creationId xmlns:p14="http://schemas.microsoft.com/office/powerpoint/2010/main" val="31964781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621754">
            <a:off x="-639682" y="6309629"/>
            <a:ext cx="4127153" cy="4892099"/>
          </a:xfrm>
          <a:custGeom>
            <a:avLst/>
            <a:gdLst/>
            <a:ahLst/>
            <a:cxnLst/>
            <a:rect l="l" t="t" r="r" b="b"/>
            <a:pathLst>
              <a:path w="4127153" h="4892099">
                <a:moveTo>
                  <a:pt x="0" y="0"/>
                </a:moveTo>
                <a:lnTo>
                  <a:pt x="4127153" y="0"/>
                </a:lnTo>
                <a:lnTo>
                  <a:pt x="4127153" y="4892100"/>
                </a:lnTo>
                <a:lnTo>
                  <a:pt x="0" y="4892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3126135" y="2343806"/>
            <a:ext cx="12850872" cy="4247317"/>
          </a:xfrm>
          <a:prstGeom prst="rect">
            <a:avLst/>
          </a:prstGeom>
        </p:spPr>
        <p:txBody>
          <a:bodyPr lIns="0" tIns="0" rIns="0" bIns="0" rtlCol="0" anchor="t">
            <a:spAutoFit/>
          </a:bodyPr>
          <a:lstStyle/>
          <a:p>
            <a:pPr algn="ctr"/>
            <a:r>
              <a:rPr lang="en-US" sz="13800" dirty="0">
                <a:solidFill>
                  <a:schemeClr val="bg2">
                    <a:lumMod val="10000"/>
                  </a:schemeClr>
                </a:solidFill>
                <a:latin typeface="#9Slide06 SVNBlack Diamond" pitchFamily="2" charset="0"/>
              </a:rPr>
              <a:t>II.</a:t>
            </a:r>
          </a:p>
          <a:p>
            <a:pPr algn="ctr"/>
            <a:r>
              <a:rPr lang="en-US" sz="13800" dirty="0" err="1">
                <a:solidFill>
                  <a:schemeClr val="bg2">
                    <a:lumMod val="10000"/>
                  </a:schemeClr>
                </a:solidFill>
                <a:latin typeface="#9Slide06 SVNBlack Diamond" pitchFamily="2" charset="0"/>
              </a:rPr>
              <a:t>Thực</a:t>
            </a:r>
            <a:r>
              <a:rPr lang="en-US" sz="13800" dirty="0">
                <a:solidFill>
                  <a:schemeClr val="bg2">
                    <a:lumMod val="10000"/>
                  </a:schemeClr>
                </a:solidFill>
                <a:latin typeface="#9Slide06 SVNBlack Diamond" pitchFamily="2" charset="0"/>
              </a:rPr>
              <a:t> </a:t>
            </a:r>
            <a:r>
              <a:rPr lang="en-US" sz="13800" dirty="0" err="1">
                <a:solidFill>
                  <a:schemeClr val="bg2">
                    <a:lumMod val="10000"/>
                  </a:schemeClr>
                </a:solidFill>
                <a:latin typeface="#9Slide06 SVNBlack Diamond" pitchFamily="2" charset="0"/>
              </a:rPr>
              <a:t>hành</a:t>
            </a:r>
            <a:r>
              <a:rPr lang="en-US" sz="13800" dirty="0">
                <a:solidFill>
                  <a:schemeClr val="bg2">
                    <a:lumMod val="10000"/>
                  </a:schemeClr>
                </a:solidFill>
                <a:latin typeface="#9Slide06 SVNBlack Diamond" pitchFamily="2" charset="0"/>
              </a:rPr>
              <a:t> </a:t>
            </a:r>
            <a:r>
              <a:rPr lang="en-US" sz="13800" dirty="0" err="1">
                <a:solidFill>
                  <a:schemeClr val="bg2">
                    <a:lumMod val="10000"/>
                  </a:schemeClr>
                </a:solidFill>
                <a:latin typeface="#9Slide06 SVNBlack Diamond" pitchFamily="2" charset="0"/>
              </a:rPr>
              <a:t>đọc</a:t>
            </a:r>
            <a:endParaRPr lang="en-US" sz="13800" dirty="0">
              <a:solidFill>
                <a:schemeClr val="bg2">
                  <a:lumMod val="10000"/>
                </a:schemeClr>
              </a:solidFill>
              <a:latin typeface="#9Slide06 SVNBlack Diamond" pitchFamily="2" charset="0"/>
            </a:endParaRPr>
          </a:p>
        </p:txBody>
      </p:sp>
      <p:sp>
        <p:nvSpPr>
          <p:cNvPr id="7" name="Freeform 7"/>
          <p:cNvSpPr/>
          <p:nvPr/>
        </p:nvSpPr>
        <p:spPr>
          <a:xfrm>
            <a:off x="15430500" y="8541646"/>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3599179038"/>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ướng dẫn soạn văn 8 Chiếc lá cuối cùng chi tiết">
            <a:extLst>
              <a:ext uri="{FF2B5EF4-FFF2-40B4-BE49-F238E27FC236}">
                <a16:creationId xmlns:a16="http://schemas.microsoft.com/office/drawing/2014/main" id="{751FF509-A13B-016D-B4C0-46D8AAF56B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79" t="1852" r="18055" b="-1852"/>
          <a:stretch/>
        </p:blipFill>
        <p:spPr bwMode="auto">
          <a:xfrm>
            <a:off x="3783534"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4" name="Rectangle 104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AD3D20A-7F2B-42B8-B443-B0282DA5E980}"/>
              </a:ext>
            </a:extLst>
          </p:cNvPr>
          <p:cNvSpPr txBox="1"/>
          <p:nvPr/>
        </p:nvSpPr>
        <p:spPr>
          <a:xfrm>
            <a:off x="589280" y="4000500"/>
            <a:ext cx="7030720" cy="1263599"/>
          </a:xfrm>
          <a:prstGeom prst="rect">
            <a:avLst/>
          </a:prstGeom>
        </p:spPr>
        <p:txBody>
          <a:bodyPr vert="horz" lIns="91440" tIns="45720" rIns="91440" bIns="45720" rtlCol="0">
            <a:normAutofit/>
          </a:bodyPr>
          <a:lstStyle/>
          <a:p>
            <a:pPr>
              <a:lnSpc>
                <a:spcPct val="90000"/>
              </a:lnSpc>
              <a:spcAft>
                <a:spcPts val="600"/>
              </a:spcAft>
            </a:pPr>
            <a:r>
              <a:rPr lang="en-US" sz="8000" b="1" dirty="0" err="1">
                <a:solidFill>
                  <a:srgbClr val="FF0000"/>
                </a:solidFill>
                <a:latin typeface="#9Slide05 Braxton Regular" panose="03060000000000000000" pitchFamily="66" charset="0"/>
              </a:rPr>
              <a:t>Chiếc</a:t>
            </a:r>
            <a:r>
              <a:rPr lang="en-US" sz="8000" b="1" dirty="0">
                <a:solidFill>
                  <a:srgbClr val="FF0000"/>
                </a:solidFill>
                <a:latin typeface="#9Slide05 Braxton Regular" panose="03060000000000000000" pitchFamily="66" charset="0"/>
              </a:rPr>
              <a:t> </a:t>
            </a:r>
            <a:r>
              <a:rPr lang="en-US" sz="8000" b="1" dirty="0" err="1">
                <a:solidFill>
                  <a:srgbClr val="FF0000"/>
                </a:solidFill>
                <a:latin typeface="#9Slide05 Braxton Regular" panose="03060000000000000000" pitchFamily="66" charset="0"/>
              </a:rPr>
              <a:t>lá</a:t>
            </a:r>
            <a:r>
              <a:rPr lang="en-US" sz="8000" b="1" dirty="0">
                <a:solidFill>
                  <a:srgbClr val="FF0000"/>
                </a:solidFill>
                <a:latin typeface="#9Slide05 Braxton Regular" panose="03060000000000000000" pitchFamily="66" charset="0"/>
              </a:rPr>
              <a:t> </a:t>
            </a:r>
            <a:r>
              <a:rPr lang="en-US" sz="8000" b="1" dirty="0" err="1">
                <a:solidFill>
                  <a:srgbClr val="FF0000"/>
                </a:solidFill>
                <a:latin typeface="#9Slide05 Braxton Regular" panose="03060000000000000000" pitchFamily="66" charset="0"/>
              </a:rPr>
              <a:t>cuối</a:t>
            </a:r>
            <a:r>
              <a:rPr lang="en-US" sz="8000" b="1" dirty="0">
                <a:solidFill>
                  <a:srgbClr val="FF0000"/>
                </a:solidFill>
                <a:latin typeface="#9Slide05 Braxton Regular" panose="03060000000000000000" pitchFamily="66" charset="0"/>
              </a:rPr>
              <a:t> </a:t>
            </a:r>
            <a:r>
              <a:rPr lang="en-US" sz="8000" b="1" dirty="0" err="1">
                <a:solidFill>
                  <a:srgbClr val="FF0000"/>
                </a:solidFill>
                <a:latin typeface="#9Slide05 Braxton Regular" panose="03060000000000000000" pitchFamily="66" charset="0"/>
              </a:rPr>
              <a:t>cùng</a:t>
            </a:r>
            <a:endParaRPr lang="en-US" sz="8000" b="1" dirty="0">
              <a:solidFill>
                <a:srgbClr val="FF0000"/>
              </a:solidFill>
              <a:latin typeface="#9Slide05 Braxton Regular" panose="03060000000000000000" pitchFamily="66" charset="0"/>
            </a:endParaRPr>
          </a:p>
        </p:txBody>
      </p:sp>
      <p:sp>
        <p:nvSpPr>
          <p:cNvPr id="4" name="TextBox 3">
            <a:extLst>
              <a:ext uri="{FF2B5EF4-FFF2-40B4-BE49-F238E27FC236}">
                <a16:creationId xmlns:a16="http://schemas.microsoft.com/office/drawing/2014/main" id="{EF9E7DA2-5116-4DDD-604A-49FCFDC60A5A}"/>
              </a:ext>
            </a:extLst>
          </p:cNvPr>
          <p:cNvSpPr txBox="1"/>
          <p:nvPr/>
        </p:nvSpPr>
        <p:spPr>
          <a:xfrm>
            <a:off x="1905000" y="5372100"/>
            <a:ext cx="7086600" cy="1263599"/>
          </a:xfrm>
          <a:prstGeom prst="rect">
            <a:avLst/>
          </a:prstGeom>
        </p:spPr>
        <p:txBody>
          <a:bodyPr vert="horz" lIns="91440" tIns="45720" rIns="91440" bIns="45720" rtlCol="0">
            <a:normAutofit/>
          </a:bodyPr>
          <a:lstStyle/>
          <a:p>
            <a:pPr algn="ctr"/>
            <a:r>
              <a:rPr lang="en-US" sz="7200" dirty="0">
                <a:solidFill>
                  <a:srgbClr val="FF0000"/>
                </a:solidFill>
                <a:latin typeface="#9Slide05 Braxton Regular" panose="03060000000000000000" pitchFamily="66" charset="0"/>
              </a:rPr>
              <a:t>- O- Henry - </a:t>
            </a:r>
          </a:p>
        </p:txBody>
      </p:sp>
      <p:sp>
        <p:nvSpPr>
          <p:cNvPr id="5" name="TextBox 4">
            <a:extLst>
              <a:ext uri="{FF2B5EF4-FFF2-40B4-BE49-F238E27FC236}">
                <a16:creationId xmlns:a16="http://schemas.microsoft.com/office/drawing/2014/main" id="{4170BD24-6310-2591-688E-1433DB8DEAB3}"/>
              </a:ext>
            </a:extLst>
          </p:cNvPr>
          <p:cNvSpPr txBox="1"/>
          <p:nvPr/>
        </p:nvSpPr>
        <p:spPr>
          <a:xfrm>
            <a:off x="193040" y="2105097"/>
            <a:ext cx="7095947" cy="1263599"/>
          </a:xfrm>
          <a:prstGeom prst="rect">
            <a:avLst/>
          </a:prstGeom>
        </p:spPr>
        <p:txBody>
          <a:bodyPr vert="horz" lIns="91440" tIns="45720" rIns="91440" bIns="45720" rtlCol="0">
            <a:normAutofit/>
          </a:bodyPr>
          <a:lstStyle/>
          <a:p>
            <a:pPr algn="ctr"/>
            <a:r>
              <a:rPr lang="en-US" sz="6600" dirty="0">
                <a:latin typeface="#9Slide05 Braxton Regular" panose="03060000000000000000" pitchFamily="66" charset="0"/>
              </a:rPr>
              <a:t>Văn </a:t>
            </a:r>
            <a:r>
              <a:rPr lang="en-US" sz="6600" dirty="0" err="1">
                <a:latin typeface="#9Slide05 Braxton Regular" panose="03060000000000000000" pitchFamily="66" charset="0"/>
              </a:rPr>
              <a:t>bản</a:t>
            </a:r>
            <a:r>
              <a:rPr lang="en-US" sz="6600" dirty="0">
                <a:latin typeface="#9Slide05 Braxton Regular" panose="03060000000000000000" pitchFamily="66" charset="0"/>
              </a:rPr>
              <a:t>:</a:t>
            </a:r>
          </a:p>
        </p:txBody>
      </p:sp>
    </p:spTree>
    <p:extLst>
      <p:ext uri="{BB962C8B-B14F-4D97-AF65-F5344CB8AC3E}">
        <p14:creationId xmlns:p14="http://schemas.microsoft.com/office/powerpoint/2010/main" val="23905626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34400" y="3390900"/>
            <a:ext cx="8001000" cy="3785652"/>
          </a:xfrm>
          <a:prstGeom prst="rect">
            <a:avLst/>
          </a:prstGeom>
        </p:spPr>
        <p:txBody>
          <a:bodyPr wrap="square">
            <a:spAutoFit/>
          </a:bodyPr>
          <a:lstStyle/>
          <a:p>
            <a:pPr algn="just"/>
            <a:r>
              <a:rPr lang="vi-VN" sz="4000" b="1" dirty="0">
                <a:solidFill>
                  <a:srgbClr val="000000"/>
                </a:solidFill>
                <a:latin typeface="+mj-lt"/>
              </a:rPr>
              <a:t>Nội dung chính: </a:t>
            </a:r>
            <a:r>
              <a:rPr lang="vi-VN" sz="4000" dirty="0">
                <a:solidFill>
                  <a:srgbClr val="000000"/>
                </a:solidFill>
                <a:latin typeface="+mj-lt"/>
              </a:rPr>
              <a:t>Tác phẩm ca ngợi tình yêu thương cao cả giữa những người nghèo khổ. Qua đó ta thấy được nghệ thuật chân chính là nghệ thuật của tình yêu thương, vì sự sống của con người.</a:t>
            </a:r>
          </a:p>
        </p:txBody>
      </p:sp>
      <p:pic>
        <p:nvPicPr>
          <p:cNvPr id="4" name="Picture 3"/>
          <p:cNvPicPr>
            <a:picLocks noChangeAspect="1"/>
          </p:cNvPicPr>
          <p:nvPr/>
        </p:nvPicPr>
        <p:blipFill>
          <a:blip r:embed="rId3"/>
          <a:stretch>
            <a:fillRect/>
          </a:stretch>
        </p:blipFill>
        <p:spPr>
          <a:xfrm>
            <a:off x="1447800" y="434374"/>
            <a:ext cx="6248400" cy="9612923"/>
          </a:xfrm>
          <a:custGeom>
            <a:avLst/>
            <a:gdLst>
              <a:gd name="connsiteX0" fmla="*/ 0 w 6248400"/>
              <a:gd name="connsiteY0" fmla="*/ 0 h 9612923"/>
              <a:gd name="connsiteX1" fmla="*/ 6248400 w 6248400"/>
              <a:gd name="connsiteY1" fmla="*/ 0 h 9612923"/>
              <a:gd name="connsiteX2" fmla="*/ 6248400 w 6248400"/>
              <a:gd name="connsiteY2" fmla="*/ 9612923 h 9612923"/>
              <a:gd name="connsiteX3" fmla="*/ 0 w 6248400"/>
              <a:gd name="connsiteY3" fmla="*/ 9612923 h 9612923"/>
              <a:gd name="connsiteX4" fmla="*/ 0 w 6248400"/>
              <a:gd name="connsiteY4" fmla="*/ 0 h 9612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0" h="9612923" fill="none" extrusionOk="0">
                <a:moveTo>
                  <a:pt x="0" y="0"/>
                </a:moveTo>
                <a:cubicBezTo>
                  <a:pt x="2238583" y="-33775"/>
                  <a:pt x="5274086" y="138873"/>
                  <a:pt x="6248400" y="0"/>
                </a:cubicBezTo>
                <a:cubicBezTo>
                  <a:pt x="6174629" y="1164288"/>
                  <a:pt x="6092517" y="7448198"/>
                  <a:pt x="6248400" y="9612923"/>
                </a:cubicBezTo>
                <a:cubicBezTo>
                  <a:pt x="3403598" y="9475593"/>
                  <a:pt x="2937167" y="9475067"/>
                  <a:pt x="0" y="9612923"/>
                </a:cubicBezTo>
                <a:cubicBezTo>
                  <a:pt x="152408" y="7823817"/>
                  <a:pt x="73868" y="2765067"/>
                  <a:pt x="0" y="0"/>
                </a:cubicBezTo>
                <a:close/>
              </a:path>
              <a:path w="6248400" h="9612923" stroke="0" extrusionOk="0">
                <a:moveTo>
                  <a:pt x="0" y="0"/>
                </a:moveTo>
                <a:cubicBezTo>
                  <a:pt x="2931606" y="-101487"/>
                  <a:pt x="4335558" y="-162162"/>
                  <a:pt x="6248400" y="0"/>
                </a:cubicBezTo>
                <a:cubicBezTo>
                  <a:pt x="6309113" y="4766385"/>
                  <a:pt x="6187328" y="8516233"/>
                  <a:pt x="6248400" y="9612923"/>
                </a:cubicBezTo>
                <a:cubicBezTo>
                  <a:pt x="3835985" y="9662988"/>
                  <a:pt x="1928714" y="9454474"/>
                  <a:pt x="0" y="9612923"/>
                </a:cubicBezTo>
                <a:cubicBezTo>
                  <a:pt x="-24452" y="6520642"/>
                  <a:pt x="-67663" y="1731415"/>
                  <a:pt x="0" y="0"/>
                </a:cubicBezTo>
                <a:close/>
              </a:path>
            </a:pathLst>
          </a:custGeom>
          <a:ln>
            <a:solidFill>
              <a:schemeClr val="tx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pic>
    </p:spTree>
    <p:extLst>
      <p:ext uri="{BB962C8B-B14F-4D97-AF65-F5344CB8AC3E}">
        <p14:creationId xmlns:p14="http://schemas.microsoft.com/office/powerpoint/2010/main" val="44823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51825FD1-12B3-39C7-63CE-9F92BDCDD848}"/>
              </a:ext>
            </a:extLst>
          </p:cNvPr>
          <p:cNvSpPr/>
          <p:nvPr/>
        </p:nvSpPr>
        <p:spPr>
          <a:xfrm>
            <a:off x="16230600" y="-266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4">
            <a:extLst>
              <a:ext uri="{FF2B5EF4-FFF2-40B4-BE49-F238E27FC236}">
                <a16:creationId xmlns:a16="http://schemas.microsoft.com/office/drawing/2014/main" id="{83BAA761-DB6B-6303-6D6E-DB0F544574BD}"/>
              </a:ext>
            </a:extLst>
          </p:cNvPr>
          <p:cNvSpPr/>
          <p:nvPr/>
        </p:nvSpPr>
        <p:spPr>
          <a:xfrm rot="5912134">
            <a:off x="-1066801" y="836051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0" name="Freeform 7">
            <a:extLst>
              <a:ext uri="{FF2B5EF4-FFF2-40B4-BE49-F238E27FC236}">
                <a16:creationId xmlns:a16="http://schemas.microsoft.com/office/drawing/2014/main" id="{AA8EA4EB-53F1-8154-60DC-0C987CA4C316}"/>
              </a:ext>
            </a:extLst>
          </p:cNvPr>
          <p:cNvSpPr/>
          <p:nvPr/>
        </p:nvSpPr>
        <p:spPr>
          <a:xfrm>
            <a:off x="15430500" y="8541646"/>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Rectangle 1">
            <a:extLst>
              <a:ext uri="{FF2B5EF4-FFF2-40B4-BE49-F238E27FC236}">
                <a16:creationId xmlns:a16="http://schemas.microsoft.com/office/drawing/2014/main" id="{4F630F46-2469-4CFA-1BA8-5A668A6A540C}"/>
              </a:ext>
            </a:extLst>
          </p:cNvPr>
          <p:cNvSpPr/>
          <p:nvPr/>
        </p:nvSpPr>
        <p:spPr>
          <a:xfrm>
            <a:off x="1219200" y="266700"/>
            <a:ext cx="14097000" cy="923330"/>
          </a:xfrm>
          <a:prstGeom prst="rect">
            <a:avLst/>
          </a:prstGeom>
        </p:spPr>
        <p:txBody>
          <a:bodyPr wrap="square">
            <a:spAutoFit/>
          </a:bodyPr>
          <a:lstStyle/>
          <a:p>
            <a:pPr lvl="0" algn="just" eaLnBrk="0" fontAlgn="base" hangingPunct="0">
              <a:spcBef>
                <a:spcPct val="0"/>
              </a:spcBef>
              <a:spcAft>
                <a:spcPct val="0"/>
              </a:spcAft>
            </a:pPr>
            <a:r>
              <a:rPr lang="en-US" altLang="en-US" sz="5400" b="1" dirty="0">
                <a:solidFill>
                  <a:srgbClr val="000000"/>
                </a:solidFill>
                <a:latin typeface="#9Slide05 Braxton Regular" panose="03060000000000000000" pitchFamily="66" charset="0"/>
                <a:cs typeface="Times New Roman" panose="02020603050405020304" pitchFamily="18" charset="0"/>
              </a:rPr>
              <a:t>1. </a:t>
            </a:r>
            <a:r>
              <a:rPr lang="en-US" altLang="en-US" sz="5400" b="1" dirty="0" err="1">
                <a:solidFill>
                  <a:srgbClr val="000000"/>
                </a:solidFill>
                <a:latin typeface="#9Slide05 Braxton Regular" panose="03060000000000000000" pitchFamily="66" charset="0"/>
                <a:cs typeface="Times New Roman" panose="02020603050405020304" pitchFamily="18" charset="0"/>
              </a:rPr>
              <a:t>Đề</a:t>
            </a:r>
            <a:r>
              <a:rPr lang="en-US" altLang="en-US" sz="5400" b="1" dirty="0">
                <a:solidFill>
                  <a:srgbClr val="000000"/>
                </a:solidFill>
                <a:latin typeface="#9Slide05 Braxton Regular" panose="03060000000000000000" pitchFamily="66" charset="0"/>
                <a:cs typeface="Times New Roman" panose="02020603050405020304" pitchFamily="18" charset="0"/>
              </a:rPr>
              <a:t> </a:t>
            </a:r>
            <a:r>
              <a:rPr lang="en-US" altLang="en-US" sz="5400" b="1" dirty="0" err="1">
                <a:solidFill>
                  <a:srgbClr val="000000"/>
                </a:solidFill>
                <a:latin typeface="#9Slide05 Braxton Regular" panose="03060000000000000000" pitchFamily="66" charset="0"/>
                <a:cs typeface="Times New Roman" panose="02020603050405020304" pitchFamily="18" charset="0"/>
              </a:rPr>
              <a:t>tài</a:t>
            </a:r>
            <a:r>
              <a:rPr lang="en-US" altLang="en-US" sz="5400" b="1" dirty="0">
                <a:solidFill>
                  <a:srgbClr val="000000"/>
                </a:solidFill>
                <a:latin typeface="#9Slide05 Braxton Regular" panose="03060000000000000000" pitchFamily="66" charset="0"/>
                <a:cs typeface="Times New Roman" panose="02020603050405020304" pitchFamily="18" charset="0"/>
              </a:rPr>
              <a:t> </a:t>
            </a:r>
            <a:r>
              <a:rPr lang="en-US" altLang="en-US" sz="5400" b="1" dirty="0" err="1">
                <a:solidFill>
                  <a:srgbClr val="000000"/>
                </a:solidFill>
                <a:latin typeface="#9Slide05 Braxton Regular" panose="03060000000000000000" pitchFamily="66" charset="0"/>
                <a:cs typeface="Times New Roman" panose="02020603050405020304" pitchFamily="18" charset="0"/>
              </a:rPr>
              <a:t>và</a:t>
            </a:r>
            <a:r>
              <a:rPr lang="en-US" altLang="en-US" sz="5400" b="1" dirty="0">
                <a:solidFill>
                  <a:srgbClr val="000000"/>
                </a:solidFill>
                <a:latin typeface="#9Slide05 Braxton Regular" panose="03060000000000000000" pitchFamily="66" charset="0"/>
                <a:cs typeface="Times New Roman" panose="02020603050405020304" pitchFamily="18" charset="0"/>
              </a:rPr>
              <a:t> </a:t>
            </a:r>
            <a:r>
              <a:rPr lang="en-US" altLang="en-US" sz="5400" b="1" dirty="0" err="1">
                <a:solidFill>
                  <a:srgbClr val="000000"/>
                </a:solidFill>
                <a:latin typeface="#9Slide05 Braxton Regular" panose="03060000000000000000" pitchFamily="66" charset="0"/>
                <a:cs typeface="Times New Roman" panose="02020603050405020304" pitchFamily="18" charset="0"/>
              </a:rPr>
              <a:t>ngôi</a:t>
            </a:r>
            <a:r>
              <a:rPr lang="en-US" altLang="en-US" sz="5400" b="1" dirty="0">
                <a:solidFill>
                  <a:srgbClr val="000000"/>
                </a:solidFill>
                <a:latin typeface="#9Slide05 Braxton Regular" panose="03060000000000000000" pitchFamily="66" charset="0"/>
                <a:cs typeface="Times New Roman" panose="02020603050405020304" pitchFamily="18" charset="0"/>
              </a:rPr>
              <a:t> </a:t>
            </a:r>
            <a:r>
              <a:rPr lang="en-US" altLang="en-US" sz="5400" b="1" dirty="0" err="1">
                <a:solidFill>
                  <a:srgbClr val="000000"/>
                </a:solidFill>
                <a:latin typeface="#9Slide05 Braxton Regular" panose="03060000000000000000" pitchFamily="66" charset="0"/>
                <a:cs typeface="Times New Roman" panose="02020603050405020304" pitchFamily="18" charset="0"/>
              </a:rPr>
              <a:t>kể</a:t>
            </a:r>
            <a:endParaRPr lang="en-US" altLang="en-US" sz="6600" dirty="0">
              <a:latin typeface="#9Slide05 Braxton Regular" panose="03060000000000000000" pitchFamily="66" charset="0"/>
              <a:cs typeface="Times New Roman" panose="02020603050405020304" pitchFamily="18" charset="0"/>
            </a:endParaRPr>
          </a:p>
        </p:txBody>
      </p:sp>
      <p:grpSp>
        <p:nvGrpSpPr>
          <p:cNvPr id="13" name="Group 12">
            <a:extLst>
              <a:ext uri="{FF2B5EF4-FFF2-40B4-BE49-F238E27FC236}">
                <a16:creationId xmlns:a16="http://schemas.microsoft.com/office/drawing/2014/main" id="{DF107F68-FA0B-8920-BA92-2F1E6B51D03B}"/>
              </a:ext>
            </a:extLst>
          </p:cNvPr>
          <p:cNvGrpSpPr/>
          <p:nvPr/>
        </p:nvGrpSpPr>
        <p:grpSpPr>
          <a:xfrm>
            <a:off x="-1066800" y="2153852"/>
            <a:ext cx="7315200" cy="1856232"/>
            <a:chOff x="-1066800" y="2153852"/>
            <a:chExt cx="7315200" cy="1856232"/>
          </a:xfrm>
        </p:grpSpPr>
        <p:sp>
          <p:nvSpPr>
            <p:cNvPr id="3" name="Freeform 8">
              <a:extLst>
                <a:ext uri="{FF2B5EF4-FFF2-40B4-BE49-F238E27FC236}">
                  <a16:creationId xmlns:a16="http://schemas.microsoft.com/office/drawing/2014/main" id="{CDD84ED0-E8CB-44EF-FF7D-B5CE54A15A24}"/>
                </a:ext>
              </a:extLst>
            </p:cNvPr>
            <p:cNvSpPr/>
            <p:nvPr/>
          </p:nvSpPr>
          <p:spPr>
            <a:xfrm>
              <a:off x="-1066800" y="2153852"/>
              <a:ext cx="7315200" cy="1856232"/>
            </a:xfrm>
            <a:custGeom>
              <a:avLst/>
              <a:gdLst/>
              <a:ahLst/>
              <a:cxnLst/>
              <a:rect l="l" t="t" r="r" b="b"/>
              <a:pathLst>
                <a:path w="7315200" h="1856232">
                  <a:moveTo>
                    <a:pt x="0" y="0"/>
                  </a:moveTo>
                  <a:lnTo>
                    <a:pt x="7315200" y="0"/>
                  </a:lnTo>
                  <a:lnTo>
                    <a:pt x="7315200" y="1856232"/>
                  </a:lnTo>
                  <a:lnTo>
                    <a:pt x="0" y="18562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Rectangle 6">
              <a:extLst>
                <a:ext uri="{FF2B5EF4-FFF2-40B4-BE49-F238E27FC236}">
                  <a16:creationId xmlns:a16="http://schemas.microsoft.com/office/drawing/2014/main" id="{AE126386-E592-CD5E-F229-5B9A59181C57}"/>
                </a:ext>
              </a:extLst>
            </p:cNvPr>
            <p:cNvSpPr/>
            <p:nvPr/>
          </p:nvSpPr>
          <p:spPr>
            <a:xfrm>
              <a:off x="2143125" y="2795091"/>
              <a:ext cx="1895475" cy="707886"/>
            </a:xfrm>
            <a:prstGeom prst="rect">
              <a:avLst/>
            </a:prstGeom>
          </p:spPr>
          <p:txBody>
            <a:bodyPr wrap="square">
              <a:spAutoFit/>
            </a:bodyPr>
            <a:lstStyle/>
            <a:p>
              <a:pPr lvl="0" algn="just" eaLnBrk="0" fontAlgn="base" hangingPunct="0">
                <a:spcBef>
                  <a:spcPct val="0"/>
                </a:spcBef>
                <a:spcAft>
                  <a:spcPct val="0"/>
                </a:spcAft>
              </a:pPr>
              <a:r>
                <a:rPr lang="en-US" altLang="en-US" sz="4000" b="1" dirty="0" err="1">
                  <a:solidFill>
                    <a:srgbClr val="000000"/>
                  </a:solidFill>
                  <a:latin typeface="Times New Roman" panose="02020603050405020304" pitchFamily="18" charset="0"/>
                  <a:cs typeface="Times New Roman" panose="02020603050405020304" pitchFamily="18" charset="0"/>
                </a:rPr>
                <a:t>Đề</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tài</a:t>
              </a:r>
              <a:endParaRPr lang="en-US" altLang="en-US" sz="4800" b="1" dirty="0">
                <a:latin typeface="Times New Roman" panose="020206030504050203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23360EB1-07E8-F26D-A2D4-AA78A156D1C5}"/>
              </a:ext>
            </a:extLst>
          </p:cNvPr>
          <p:cNvSpPr/>
          <p:nvPr/>
        </p:nvSpPr>
        <p:spPr>
          <a:xfrm>
            <a:off x="3886200" y="4055793"/>
            <a:ext cx="14097000" cy="769441"/>
          </a:xfrm>
          <a:prstGeom prst="rect">
            <a:avLst/>
          </a:prstGeom>
        </p:spPr>
        <p:txBody>
          <a:bodyPr wrap="square">
            <a:spAutoFit/>
          </a:bodyPr>
          <a:lstStyle/>
          <a:p>
            <a:pPr lvl="0" algn="just" eaLnBrk="0" fontAlgn="base" hangingPunct="0">
              <a:spcBef>
                <a:spcPct val="0"/>
              </a:spcBef>
              <a:spcAft>
                <a:spcPct val="0"/>
              </a:spcAft>
            </a:pPr>
            <a:r>
              <a:rPr lang="en-US" altLang="en-US" sz="4400" dirty="0" err="1">
                <a:solidFill>
                  <a:srgbClr val="000000"/>
                </a:solidFill>
                <a:latin typeface="Times New Roman" panose="02020603050405020304" pitchFamily="18" charset="0"/>
                <a:cs typeface="Times New Roman" panose="02020603050405020304" pitchFamily="18" charset="0"/>
              </a:rPr>
              <a:t>tình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yêu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thương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cao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cả</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giữa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những</a:t>
            </a:r>
            <a:r>
              <a:rPr lang="en-US" altLang="en-US" sz="4400" dirty="0">
                <a:solidFill>
                  <a:srgbClr val="000000"/>
                </a:solidFill>
                <a:latin typeface="Times New Roman" panose="02020603050405020304" pitchFamily="18" charset="0"/>
                <a:cs typeface="Times New Roman" panose="02020603050405020304" pitchFamily="18" charset="0"/>
              </a:rPr>
              <a:t> con </a:t>
            </a:r>
            <a:r>
              <a:rPr lang="en-US" altLang="en-US" sz="4400" dirty="0" err="1">
                <a:solidFill>
                  <a:srgbClr val="000000"/>
                </a:solidFill>
                <a:latin typeface="Times New Roman" panose="02020603050405020304" pitchFamily="18" charset="0"/>
                <a:cs typeface="Times New Roman" panose="02020603050405020304" pitchFamily="18" charset="0"/>
              </a:rPr>
              <a:t>người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nghèo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khổ</a:t>
            </a:r>
            <a:endParaRPr lang="en-US" altLang="en-US" sz="5400"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CE63417C-F543-7F33-17B0-D48FB8833638}"/>
              </a:ext>
            </a:extLst>
          </p:cNvPr>
          <p:cNvGrpSpPr/>
          <p:nvPr/>
        </p:nvGrpSpPr>
        <p:grpSpPr>
          <a:xfrm>
            <a:off x="-1066800" y="5067300"/>
            <a:ext cx="7315200" cy="1856232"/>
            <a:chOff x="-1066800" y="5067300"/>
            <a:chExt cx="7315200" cy="1856232"/>
          </a:xfrm>
        </p:grpSpPr>
        <p:sp>
          <p:nvSpPr>
            <p:cNvPr id="6" name="Freeform 8">
              <a:extLst>
                <a:ext uri="{FF2B5EF4-FFF2-40B4-BE49-F238E27FC236}">
                  <a16:creationId xmlns:a16="http://schemas.microsoft.com/office/drawing/2014/main" id="{25158AF9-3C97-E173-C1AA-BC3295896C7C}"/>
                </a:ext>
              </a:extLst>
            </p:cNvPr>
            <p:cNvSpPr/>
            <p:nvPr/>
          </p:nvSpPr>
          <p:spPr>
            <a:xfrm>
              <a:off x="-1066800" y="5067300"/>
              <a:ext cx="7315200" cy="1856232"/>
            </a:xfrm>
            <a:custGeom>
              <a:avLst/>
              <a:gdLst/>
              <a:ahLst/>
              <a:cxnLst/>
              <a:rect l="l" t="t" r="r" b="b"/>
              <a:pathLst>
                <a:path w="7315200" h="1856232">
                  <a:moveTo>
                    <a:pt x="0" y="0"/>
                  </a:moveTo>
                  <a:lnTo>
                    <a:pt x="7315200" y="0"/>
                  </a:lnTo>
                  <a:lnTo>
                    <a:pt x="7315200" y="1856232"/>
                  </a:lnTo>
                  <a:lnTo>
                    <a:pt x="0" y="18562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Rectangle 10">
              <a:extLst>
                <a:ext uri="{FF2B5EF4-FFF2-40B4-BE49-F238E27FC236}">
                  <a16:creationId xmlns:a16="http://schemas.microsoft.com/office/drawing/2014/main" id="{21E3AFFA-F68E-BB33-2BC6-80C4FE3A1FD6}"/>
                </a:ext>
              </a:extLst>
            </p:cNvPr>
            <p:cNvSpPr/>
            <p:nvPr/>
          </p:nvSpPr>
          <p:spPr>
            <a:xfrm>
              <a:off x="2143125" y="5738655"/>
              <a:ext cx="1895475" cy="707886"/>
            </a:xfrm>
            <a:prstGeom prst="rect">
              <a:avLst/>
            </a:prstGeom>
          </p:spPr>
          <p:txBody>
            <a:bodyPr wrap="square">
              <a:spAutoFit/>
            </a:bodyPr>
            <a:lstStyle/>
            <a:p>
              <a:pPr lvl="0" algn="just" eaLnBrk="0" fontAlgn="base" hangingPunct="0">
                <a:spcBef>
                  <a:spcPct val="0"/>
                </a:spcBef>
                <a:spcAft>
                  <a:spcPct val="0"/>
                </a:spcAft>
              </a:pPr>
              <a:r>
                <a:rPr lang="en-US" altLang="en-US" sz="4000" b="1" dirty="0" err="1">
                  <a:solidFill>
                    <a:srgbClr val="000000"/>
                  </a:solidFill>
                  <a:latin typeface="Times New Roman" panose="02020603050405020304" pitchFamily="18" charset="0"/>
                  <a:cs typeface="Times New Roman" panose="02020603050405020304" pitchFamily="18" charset="0"/>
                </a:rPr>
                <a:t>Ngôi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kể</a:t>
              </a:r>
              <a:endParaRPr lang="en-US" altLang="en-US" sz="4800" b="1" dirty="0">
                <a:latin typeface="Times New Roman" panose="02020603050405020304" pitchFamily="18" charset="0"/>
                <a:cs typeface="Times New Roman" panose="02020603050405020304" pitchFamily="18" charset="0"/>
              </a:endParaRPr>
            </a:p>
          </p:txBody>
        </p:sp>
      </p:grpSp>
      <p:sp>
        <p:nvSpPr>
          <p:cNvPr id="12" name="Rectangle 11">
            <a:extLst>
              <a:ext uri="{FF2B5EF4-FFF2-40B4-BE49-F238E27FC236}">
                <a16:creationId xmlns:a16="http://schemas.microsoft.com/office/drawing/2014/main" id="{B7B16BD3-4663-3EB4-D68A-0B000A909953}"/>
              </a:ext>
            </a:extLst>
          </p:cNvPr>
          <p:cNvSpPr/>
          <p:nvPr/>
        </p:nvSpPr>
        <p:spPr>
          <a:xfrm>
            <a:off x="3886200" y="6999357"/>
            <a:ext cx="14097000" cy="769441"/>
          </a:xfrm>
          <a:prstGeom prst="rect">
            <a:avLst/>
          </a:prstGeom>
        </p:spPr>
        <p:txBody>
          <a:bodyPr wrap="square">
            <a:spAutoFit/>
          </a:bodyPr>
          <a:lstStyle/>
          <a:p>
            <a:pPr lvl="0" algn="just" eaLnBrk="0" fontAlgn="base" hangingPunct="0">
              <a:spcBef>
                <a:spcPct val="0"/>
              </a:spcBef>
              <a:spcAft>
                <a:spcPct val="0"/>
              </a:spcAft>
            </a:pPr>
            <a:r>
              <a:rPr lang="en-US" altLang="en-US" sz="4400" dirty="0" err="1">
                <a:solidFill>
                  <a:srgbClr val="000000"/>
                </a:solidFill>
                <a:latin typeface="Times New Roman" panose="02020603050405020304" pitchFamily="18" charset="0"/>
                <a:cs typeface="Times New Roman" panose="02020603050405020304" pitchFamily="18" charset="0"/>
              </a:rPr>
              <a:t>thứ</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ba</a:t>
            </a:r>
            <a:endParaRPr lang="en-US" alt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0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55199" y="-178595"/>
            <a:ext cx="7937495" cy="120729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latin typeface="#9Slide05 Braxton Regular" panose="03060000000000000000" pitchFamily="66" charset="0"/>
                <a:ea typeface="+mj-ea"/>
                <a:cs typeface="+mj-cs"/>
              </a:rPr>
              <a:t>2. </a:t>
            </a:r>
            <a:r>
              <a:rPr lang="en-US" sz="5400" b="1" dirty="0" err="1">
                <a:latin typeface="#9Slide05 Braxton Regular" panose="03060000000000000000" pitchFamily="66" charset="0"/>
                <a:ea typeface="+mj-ea"/>
                <a:cs typeface="+mj-cs"/>
              </a:rPr>
              <a:t>Cốt</a:t>
            </a:r>
            <a:r>
              <a:rPr lang="en-US" sz="5400" b="1" dirty="0">
                <a:latin typeface="#9Slide05 Braxton Regular" panose="03060000000000000000" pitchFamily="66" charset="0"/>
                <a:ea typeface="+mj-ea"/>
                <a:cs typeface="+mj-cs"/>
              </a:rPr>
              <a:t> </a:t>
            </a:r>
            <a:r>
              <a:rPr lang="en-US" sz="5400" b="1" dirty="0" err="1">
                <a:latin typeface="#9Slide05 Braxton Regular" panose="03060000000000000000" pitchFamily="66" charset="0"/>
                <a:ea typeface="+mj-ea"/>
                <a:cs typeface="+mj-cs"/>
              </a:rPr>
              <a:t>truyện</a:t>
            </a:r>
            <a:r>
              <a:rPr lang="en-US" sz="5400" b="1" dirty="0">
                <a:latin typeface="#9Slide05 Braxton Regular" panose="03060000000000000000" pitchFamily="66" charset="0"/>
                <a:ea typeface="+mj-ea"/>
                <a:cs typeface="+mj-cs"/>
              </a:rPr>
              <a:t> </a:t>
            </a:r>
            <a:r>
              <a:rPr lang="en-US" sz="5400" b="1" dirty="0" err="1">
                <a:latin typeface="#9Slide05 Braxton Regular" panose="03060000000000000000" pitchFamily="66" charset="0"/>
                <a:ea typeface="+mj-ea"/>
                <a:cs typeface="+mj-cs"/>
              </a:rPr>
              <a:t>của</a:t>
            </a:r>
            <a:r>
              <a:rPr lang="en-US" sz="5400" b="1" dirty="0">
                <a:latin typeface="#9Slide05 Braxton Regular" panose="03060000000000000000" pitchFamily="66" charset="0"/>
                <a:ea typeface="+mj-ea"/>
                <a:cs typeface="+mj-cs"/>
              </a:rPr>
              <a:t> </a:t>
            </a:r>
            <a:r>
              <a:rPr lang="en-US" sz="5400" b="1" dirty="0" err="1">
                <a:latin typeface="#9Slide05 Braxton Regular" panose="03060000000000000000" pitchFamily="66" charset="0"/>
                <a:ea typeface="+mj-ea"/>
                <a:cs typeface="+mj-cs"/>
              </a:rPr>
              <a:t>tác</a:t>
            </a:r>
            <a:r>
              <a:rPr lang="en-US" sz="5400" b="1" dirty="0">
                <a:latin typeface="#9Slide05 Braxton Regular" panose="03060000000000000000" pitchFamily="66" charset="0"/>
                <a:ea typeface="+mj-ea"/>
                <a:cs typeface="+mj-cs"/>
              </a:rPr>
              <a:t> </a:t>
            </a:r>
            <a:r>
              <a:rPr lang="en-US" sz="5400" b="1" dirty="0" err="1">
                <a:latin typeface="#9Slide05 Braxton Regular" panose="03060000000000000000" pitchFamily="66" charset="0"/>
                <a:ea typeface="+mj-ea"/>
                <a:cs typeface="+mj-cs"/>
              </a:rPr>
              <a:t>phẩm</a:t>
            </a:r>
            <a:endParaRPr lang="en-US" sz="5400" b="1" dirty="0">
              <a:latin typeface="#9Slide05 Braxton Regular" panose="03060000000000000000" pitchFamily="66" charset="0"/>
              <a:ea typeface="+mj-ea"/>
              <a:cs typeface="+mj-cs"/>
            </a:endParaRPr>
          </a:p>
        </p:txBody>
      </p:sp>
      <p:pic>
        <p:nvPicPr>
          <p:cNvPr id="2050" name="Picture 2" descr="Top 10 Phân tích ý nghĩa của hình ảnh chiếc lá cuối cùng trong truyện ngắn">
            <a:extLst>
              <a:ext uri="{FF2B5EF4-FFF2-40B4-BE49-F238E27FC236}">
                <a16:creationId xmlns:a16="http://schemas.microsoft.com/office/drawing/2014/main" id="{23BFCDA9-4432-E527-BAC4-F61AE43E10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11" r="2" b="2"/>
          <a:stretch/>
        </p:blipFill>
        <p:spPr bwMode="auto">
          <a:xfrm>
            <a:off x="3" y="238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296400" y="1333500"/>
            <a:ext cx="8915400" cy="8686800"/>
          </a:xfrm>
          <a:prstGeom prst="rect">
            <a:avLst/>
          </a:prstGeom>
        </p:spPr>
        <p:txBody>
          <a:bodyPr vert="horz" lIns="91440" tIns="45720" rIns="91440" bIns="45720" rtlCol="0">
            <a:normAutofit fontScale="92500" lnSpcReduction="10000"/>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Xiu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Giôn</a:t>
            </a:r>
            <a:r>
              <a:rPr lang="en-US" sz="4400" dirty="0">
                <a:latin typeface="Times New Roman" panose="02020603050405020304" pitchFamily="18" charset="0"/>
                <a:cs typeface="Times New Roman" panose="02020603050405020304" pitchFamily="18" charset="0"/>
              </a:rPr>
              <a:t>-xi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Giôn</a:t>
            </a:r>
            <a:r>
              <a:rPr lang="en-US" sz="4400" dirty="0">
                <a:latin typeface="Times New Roman" panose="02020603050405020304" pitchFamily="18" charset="0"/>
                <a:cs typeface="Times New Roman" panose="02020603050405020304" pitchFamily="18" charset="0"/>
              </a:rPr>
              <a:t>-xi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Giôn</a:t>
            </a:r>
            <a:r>
              <a:rPr lang="en-US" sz="4400" dirty="0">
                <a:latin typeface="Times New Roman" panose="02020603050405020304" pitchFamily="18" charset="0"/>
                <a:cs typeface="Times New Roman" panose="02020603050405020304" pitchFamily="18" charset="0"/>
              </a:rPr>
              <a:t>-xi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lìa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Giôn</a:t>
            </a:r>
            <a:r>
              <a:rPr lang="en-US" sz="4400" dirty="0">
                <a:latin typeface="Times New Roman" panose="02020603050405020304" pitchFamily="18" charset="0"/>
                <a:cs typeface="Times New Roman" panose="02020603050405020304" pitchFamily="18" charset="0"/>
              </a:rPr>
              <a:t>-xi,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Bơ</a:t>
            </a:r>
            <a:r>
              <a:rPr lang="en-US" sz="4400" dirty="0">
                <a:latin typeface="Times New Roman" panose="02020603050405020304" pitchFamily="18" charset="0"/>
                <a:cs typeface="Times New Roman" panose="02020603050405020304" pitchFamily="18" charset="0"/>
              </a:rPr>
              <a:t>-men -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thuê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Xiu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Giôn</a:t>
            </a:r>
            <a:r>
              <a:rPr lang="en-US" sz="4400" dirty="0">
                <a:latin typeface="Times New Roman" panose="02020603050405020304" pitchFamily="18" charset="0"/>
                <a:cs typeface="Times New Roman" panose="02020603050405020304" pitchFamily="18" charset="0"/>
              </a:rPr>
              <a:t>-xi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Giôn</a:t>
            </a:r>
            <a:r>
              <a:rPr lang="en-US" sz="4400" dirty="0">
                <a:latin typeface="Times New Roman" panose="02020603050405020304" pitchFamily="18" charset="0"/>
                <a:cs typeface="Times New Roman" panose="02020603050405020304" pitchFamily="18" charset="0"/>
              </a:rPr>
              <a:t>-xi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Bơ</a:t>
            </a:r>
            <a:r>
              <a:rPr lang="en-US" sz="4400" dirty="0">
                <a:latin typeface="Times New Roman" panose="02020603050405020304" pitchFamily="18" charset="0"/>
                <a:cs typeface="Times New Roman" panose="02020603050405020304" pitchFamily="18" charset="0"/>
              </a:rPr>
              <a:t>-men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Xiu </a:t>
            </a: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Giôn</a:t>
            </a:r>
            <a:r>
              <a:rPr lang="en-US" sz="4400" dirty="0">
                <a:latin typeface="Times New Roman" panose="02020603050405020304" pitchFamily="18" charset="0"/>
                <a:cs typeface="Times New Roman" panose="02020603050405020304" pitchFamily="18" charset="0"/>
              </a:rPr>
              <a:t>-xi </a:t>
            </a:r>
            <a:r>
              <a:rPr lang="en-US" sz="4400" dirty="0" err="1">
                <a:latin typeface="Times New Roman" panose="02020603050405020304" pitchFamily="18" charset="0"/>
                <a:cs typeface="Times New Roman" panose="02020603050405020304" pitchFamily="18" charset="0"/>
              </a:rPr>
              <a:t>báo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Bơ</a:t>
            </a:r>
            <a:r>
              <a:rPr lang="en-US" sz="4400" dirty="0">
                <a:latin typeface="Times New Roman" panose="02020603050405020304" pitchFamily="18" charset="0"/>
                <a:cs typeface="Times New Roman" panose="02020603050405020304" pitchFamily="18" charset="0"/>
              </a:rPr>
              <a:t>-men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a:t>
            </a:r>
          </a:p>
          <a:p>
            <a:pPr indent="-228600" algn="just">
              <a:lnSpc>
                <a:spcPct val="90000"/>
              </a:lnSpc>
              <a:spcAft>
                <a:spcPts val="600"/>
              </a:spcAft>
              <a:buFont typeface="Arial" panose="020B0604020202020204" pitchFamily="34" charset="0"/>
              <a:buChar char="•"/>
            </a:pP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014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iếc lá cuối cùng (O. Hen-ri)">
            <a:extLst>
              <a:ext uri="{FF2B5EF4-FFF2-40B4-BE49-F238E27FC236}">
                <a16:creationId xmlns:a16="http://schemas.microsoft.com/office/drawing/2014/main" id="{24FBFBB3-511E-7284-E00B-2E8544A8A82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66978" y="934338"/>
            <a:ext cx="7253560" cy="54415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CA2BFC-53C6-E336-92FC-7E7013D7C391}"/>
              </a:ext>
            </a:extLst>
          </p:cNvPr>
          <p:cNvSpPr/>
          <p:nvPr/>
        </p:nvSpPr>
        <p:spPr>
          <a:xfrm>
            <a:off x="10814726" y="7043738"/>
            <a:ext cx="7205812" cy="2147493"/>
          </a:xfrm>
          <a:prstGeom prst="rect">
            <a:avLst/>
          </a:prstGeom>
        </p:spPr>
        <p:txBody>
          <a:bodyPr vert="horz" lIns="91440" tIns="45720" rIns="91440" bIns="45720" rtlCol="0" anchor="t">
            <a:normAutofit fontScale="92500" lnSpcReduction="10000"/>
          </a:bodyPr>
          <a:lstStyle/>
          <a:p>
            <a:pPr algn="just">
              <a:lnSpc>
                <a:spcPct val="90000"/>
              </a:lnSpc>
              <a:spcAft>
                <a:spcPts val="600"/>
              </a:spcAft>
            </a:pPr>
            <a:r>
              <a:rPr lang="en-US" sz="5400" b="1" dirty="0">
                <a:latin typeface="#9Slide05 Braxton Regular" panose="03060000000000000000" pitchFamily="66" charset="0"/>
              </a:rPr>
              <a:t>3. </a:t>
            </a:r>
            <a:r>
              <a:rPr lang="en-US" sz="5400" b="1" dirty="0" err="1">
                <a:latin typeface="#9Slide05 Braxton Regular" panose="03060000000000000000" pitchFamily="66" charset="0"/>
              </a:rPr>
              <a:t>Các</a:t>
            </a:r>
            <a:r>
              <a:rPr lang="en-US" sz="5400" b="1" dirty="0">
                <a:latin typeface="#9Slide05 Braxton Regular" panose="03060000000000000000" pitchFamily="66" charset="0"/>
              </a:rPr>
              <a:t> chi </a:t>
            </a:r>
            <a:r>
              <a:rPr lang="en-US" sz="5400" b="1" dirty="0" err="1">
                <a:latin typeface="#9Slide05 Braxton Regular" panose="03060000000000000000" pitchFamily="66" charset="0"/>
              </a:rPr>
              <a:t>tiết</a:t>
            </a:r>
            <a:r>
              <a:rPr lang="en-US" sz="5400" b="1" dirty="0">
                <a:latin typeface="#9Slide05 Braxton Regular" panose="03060000000000000000" pitchFamily="66" charset="0"/>
              </a:rPr>
              <a:t> </a:t>
            </a:r>
            <a:r>
              <a:rPr lang="en-US" sz="5400" b="1" dirty="0" err="1">
                <a:latin typeface="#9Slide05 Braxton Regular" panose="03060000000000000000" pitchFamily="66" charset="0"/>
              </a:rPr>
              <a:t>cho</a:t>
            </a:r>
            <a:r>
              <a:rPr lang="en-US" sz="5400" b="1" dirty="0">
                <a:latin typeface="#9Slide05 Braxton Regular" panose="03060000000000000000" pitchFamily="66" charset="0"/>
              </a:rPr>
              <a:t> </a:t>
            </a:r>
            <a:r>
              <a:rPr lang="en-US" sz="5400" b="1" dirty="0" err="1">
                <a:latin typeface="#9Slide05 Braxton Regular" panose="03060000000000000000" pitchFamily="66" charset="0"/>
              </a:rPr>
              <a:t>thấy</a:t>
            </a:r>
            <a:r>
              <a:rPr lang="en-US" sz="5400" b="1" dirty="0">
                <a:latin typeface="#9Slide05 Braxton Regular" panose="03060000000000000000" pitchFamily="66" charset="0"/>
              </a:rPr>
              <a:t> </a:t>
            </a:r>
            <a:r>
              <a:rPr lang="en-US" sz="5400" b="1" dirty="0" err="1">
                <a:latin typeface="#9Slide05 Braxton Regular" panose="03060000000000000000" pitchFamily="66" charset="0"/>
              </a:rPr>
              <a:t>tấm</a:t>
            </a:r>
            <a:r>
              <a:rPr lang="en-US" sz="5400" b="1" dirty="0">
                <a:latin typeface="#9Slide05 Braxton Regular" panose="03060000000000000000" pitchFamily="66" charset="0"/>
              </a:rPr>
              <a:t> </a:t>
            </a:r>
            <a:r>
              <a:rPr lang="en-US" sz="5400" b="1" dirty="0" err="1">
                <a:latin typeface="#9Slide05 Braxton Regular" panose="03060000000000000000" pitchFamily="66" charset="0"/>
              </a:rPr>
              <a:t>lòng</a:t>
            </a:r>
            <a:r>
              <a:rPr lang="en-US" sz="5400" b="1" dirty="0">
                <a:latin typeface="#9Slide05 Braxton Regular" panose="03060000000000000000" pitchFamily="66" charset="0"/>
              </a:rPr>
              <a:t> </a:t>
            </a:r>
            <a:r>
              <a:rPr lang="en-US" sz="5400" b="1" dirty="0" err="1">
                <a:latin typeface="#9Slide05 Braxton Regular" panose="03060000000000000000" pitchFamily="66" charset="0"/>
              </a:rPr>
              <a:t>và</a:t>
            </a:r>
            <a:r>
              <a:rPr lang="en-US" sz="5400" b="1" dirty="0">
                <a:latin typeface="#9Slide05 Braxton Regular" panose="03060000000000000000" pitchFamily="66" charset="0"/>
              </a:rPr>
              <a:t> </a:t>
            </a:r>
            <a:r>
              <a:rPr lang="en-US" sz="5400" b="1" dirty="0" err="1">
                <a:latin typeface="#9Slide05 Braxton Regular" panose="03060000000000000000" pitchFamily="66" charset="0"/>
              </a:rPr>
              <a:t>hành</a:t>
            </a:r>
            <a:r>
              <a:rPr lang="en-US" sz="5400" b="1" dirty="0">
                <a:latin typeface="#9Slide05 Braxton Regular" panose="03060000000000000000" pitchFamily="66" charset="0"/>
              </a:rPr>
              <a:t> </a:t>
            </a:r>
            <a:r>
              <a:rPr lang="en-US" sz="5400" b="1" dirty="0" err="1">
                <a:latin typeface="#9Slide05 Braxton Regular" panose="03060000000000000000" pitchFamily="66" charset="0"/>
              </a:rPr>
              <a:t>động</a:t>
            </a:r>
            <a:r>
              <a:rPr lang="en-US" sz="5400" b="1" dirty="0">
                <a:latin typeface="#9Slide05 Braxton Regular" panose="03060000000000000000" pitchFamily="66" charset="0"/>
              </a:rPr>
              <a:t> </a:t>
            </a:r>
            <a:r>
              <a:rPr lang="en-US" sz="5400" b="1" dirty="0" err="1">
                <a:latin typeface="#9Slide05 Braxton Regular" panose="03060000000000000000" pitchFamily="66" charset="0"/>
              </a:rPr>
              <a:t>cao</a:t>
            </a:r>
            <a:r>
              <a:rPr lang="en-US" sz="5400" b="1" dirty="0">
                <a:latin typeface="#9Slide05 Braxton Regular" panose="03060000000000000000" pitchFamily="66" charset="0"/>
              </a:rPr>
              <a:t> </a:t>
            </a:r>
            <a:r>
              <a:rPr lang="en-US" sz="5400" b="1" dirty="0" err="1">
                <a:latin typeface="#9Slide05 Braxton Regular" panose="03060000000000000000" pitchFamily="66" charset="0"/>
              </a:rPr>
              <a:t>cả</a:t>
            </a:r>
            <a:r>
              <a:rPr lang="en-US" sz="5400" b="1" dirty="0">
                <a:latin typeface="#9Slide05 Braxton Regular" panose="03060000000000000000" pitchFamily="66" charset="0"/>
              </a:rPr>
              <a:t> </a:t>
            </a:r>
            <a:r>
              <a:rPr lang="en-US" sz="5400" b="1" dirty="0" err="1">
                <a:latin typeface="#9Slide05 Braxton Regular" panose="03060000000000000000" pitchFamily="66" charset="0"/>
              </a:rPr>
              <a:t>của</a:t>
            </a:r>
            <a:r>
              <a:rPr lang="en-US" sz="5400" b="1" dirty="0">
                <a:latin typeface="#9Slide05 Braxton Regular" panose="03060000000000000000" pitchFamily="66" charset="0"/>
              </a:rPr>
              <a:t> </a:t>
            </a:r>
            <a:r>
              <a:rPr lang="en-US" sz="5400" b="1" dirty="0" err="1">
                <a:latin typeface="#9Slide05 Braxton Regular" panose="03060000000000000000" pitchFamily="66" charset="0"/>
              </a:rPr>
              <a:t>nhân</a:t>
            </a:r>
            <a:r>
              <a:rPr lang="en-US" sz="5400" b="1" dirty="0">
                <a:latin typeface="#9Slide05 Braxton Regular" panose="03060000000000000000" pitchFamily="66" charset="0"/>
              </a:rPr>
              <a:t> </a:t>
            </a:r>
            <a:r>
              <a:rPr lang="en-US" sz="5400" b="1" dirty="0" err="1">
                <a:latin typeface="#9Slide05 Braxton Regular" panose="03060000000000000000" pitchFamily="66" charset="0"/>
              </a:rPr>
              <a:t>vật</a:t>
            </a:r>
            <a:r>
              <a:rPr lang="en-US" sz="5400" b="1" dirty="0">
                <a:latin typeface="#9Slide05 Braxton Regular" panose="03060000000000000000" pitchFamily="66" charset="0"/>
              </a:rPr>
              <a:t> </a:t>
            </a:r>
            <a:r>
              <a:rPr lang="en-US" sz="5400" b="1" dirty="0" err="1">
                <a:latin typeface="#9Slide05 Braxton Regular" panose="03060000000000000000" pitchFamily="66" charset="0"/>
              </a:rPr>
              <a:t>cụ</a:t>
            </a:r>
            <a:r>
              <a:rPr lang="en-US" sz="5400" b="1" dirty="0">
                <a:latin typeface="#9Slide05 Braxton Regular" panose="03060000000000000000" pitchFamily="66" charset="0"/>
              </a:rPr>
              <a:t> </a:t>
            </a:r>
            <a:r>
              <a:rPr lang="en-US" sz="5400" b="1" dirty="0" err="1">
                <a:latin typeface="#9Slide05 Braxton Regular" panose="03060000000000000000" pitchFamily="66" charset="0"/>
              </a:rPr>
              <a:t>Bơ</a:t>
            </a:r>
            <a:r>
              <a:rPr lang="en-US" sz="5400" b="1" dirty="0">
                <a:latin typeface="#9Slide05 Braxton Regular" panose="03060000000000000000" pitchFamily="66" charset="0"/>
              </a:rPr>
              <a:t>-men (Behrman)</a:t>
            </a:r>
            <a:endParaRPr lang="en-US" sz="5400" b="0" i="0" dirty="0">
              <a:effectLst/>
              <a:latin typeface="#9Slide05 Braxton Regular" panose="03060000000000000000" pitchFamily="66" charset="0"/>
            </a:endParaRPr>
          </a:p>
        </p:txBody>
      </p:sp>
      <p:sp>
        <p:nvSpPr>
          <p:cNvPr id="4" name="Rectangle 3">
            <a:extLst>
              <a:ext uri="{FF2B5EF4-FFF2-40B4-BE49-F238E27FC236}">
                <a16:creationId xmlns:a16="http://schemas.microsoft.com/office/drawing/2014/main" id="{B8ABBFD2-3933-B3DE-96F0-8E24125236C1}"/>
              </a:ext>
            </a:extLst>
          </p:cNvPr>
          <p:cNvSpPr/>
          <p:nvPr/>
        </p:nvSpPr>
        <p:spPr>
          <a:xfrm>
            <a:off x="1371600" y="800100"/>
            <a:ext cx="8154145" cy="8914509"/>
          </a:xfrm>
          <a:prstGeom prst="rect">
            <a:avLst/>
          </a:prstGeom>
        </p:spPr>
        <p:txBody>
          <a:bodyPr wrap="square">
            <a:spAutoFit/>
          </a:bodyPr>
          <a:lstStyle/>
          <a:p>
            <a:pPr algn="just"/>
            <a:r>
              <a:rPr lang="vi-VN" sz="4400" dirty="0">
                <a:solidFill>
                  <a:srgbClr val="000000"/>
                </a:solidFill>
                <a:latin typeface="+mj-lt"/>
              </a:rPr>
              <a:t>- Các chi tiết cho thấy tấm lòng và hành động cao cả của nhân vật cụ Bơ-men:</a:t>
            </a:r>
          </a:p>
          <a:p>
            <a:pPr algn="just"/>
            <a:r>
              <a:rPr lang="en-US" sz="4400" dirty="0">
                <a:solidFill>
                  <a:srgbClr val="000000"/>
                </a:solidFill>
                <a:latin typeface="+mj-lt"/>
              </a:rPr>
              <a:t>+ </a:t>
            </a:r>
            <a:r>
              <a:rPr lang="vi-VN" sz="4400" dirty="0">
                <a:solidFill>
                  <a:srgbClr val="000000"/>
                </a:solidFill>
                <a:latin typeface="+mj-lt"/>
              </a:rPr>
              <a:t>Khi nghe đến câu chuyện về chiếc lá thường xuân cuối cùng, cụ Bơ-men sợ sệt nhìn ra cửa sổ.</a:t>
            </a:r>
          </a:p>
          <a:p>
            <a:pPr algn="just"/>
            <a:r>
              <a:rPr lang="en-US" sz="4400" dirty="0">
                <a:solidFill>
                  <a:srgbClr val="000000"/>
                </a:solidFill>
                <a:latin typeface="+mj-lt"/>
              </a:rPr>
              <a:t>+ </a:t>
            </a:r>
            <a:r>
              <a:rPr lang="vi-VN" sz="4400" dirty="0">
                <a:solidFill>
                  <a:srgbClr val="000000"/>
                </a:solidFill>
                <a:latin typeface="+mj-lt"/>
              </a:rPr>
              <a:t>Trong đêm giông bão, cụ đã vẽ chiếc lá thường xuân cuối cùng để tiếp thêm động lực cho Giôn-xi.</a:t>
            </a:r>
          </a:p>
          <a:p>
            <a:pPr algn="just"/>
            <a:r>
              <a:rPr lang="vi-VN" sz="4400" dirty="0">
                <a:solidFill>
                  <a:srgbClr val="000000"/>
                </a:solidFill>
                <a:latin typeface="+mj-lt"/>
              </a:rPr>
              <a:t>- Nhà văn bỏ qua đoạn văn cụ đã vẽ chiếc lá trong đêm mưa tuyết nhằm muốn tạo sự bất ngờ cho câu chuyện.</a:t>
            </a:r>
            <a:endParaRPr lang="vi-VN" sz="4400" b="0" i="0" dirty="0">
              <a:solidFill>
                <a:srgbClr val="000000"/>
              </a:solidFill>
              <a:effectLst/>
              <a:latin typeface="+mj-lt"/>
            </a:endParaRPr>
          </a:p>
        </p:txBody>
      </p:sp>
      <p:cxnSp>
        <p:nvCxnSpPr>
          <p:cNvPr id="6" name="Straight Connector 5">
            <a:extLst>
              <a:ext uri="{FF2B5EF4-FFF2-40B4-BE49-F238E27FC236}">
                <a16:creationId xmlns:a16="http://schemas.microsoft.com/office/drawing/2014/main" id="{BA641E3E-B0B7-E33B-F616-164B19083041}"/>
              </a:ext>
            </a:extLst>
          </p:cNvPr>
          <p:cNvCxnSpPr/>
          <p:nvPr/>
        </p:nvCxnSpPr>
        <p:spPr>
          <a:xfrm>
            <a:off x="10134600" y="419100"/>
            <a:ext cx="0" cy="9601200"/>
          </a:xfrm>
          <a:prstGeom prst="line">
            <a:avLst/>
          </a:prstGeom>
          <a:ln>
            <a:prstDash val="sysDot"/>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9975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15200" y="2324100"/>
            <a:ext cx="10287000" cy="8217634"/>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hấp</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dẫn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Giôn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-xi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mắc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bệnh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sưng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phổi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rằng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chết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chiếc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lá</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cuối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cùng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cây</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thường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xuân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ngoài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cửa</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sổ</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rơi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xuống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cấu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đảo</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ngược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Lúc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Giôn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-xi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bị</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bệnh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sưng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phổi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tuyệt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vọng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chờ</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chết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Cụ</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Bơ</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-men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vẫn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khỏe</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Giôn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-xi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niềm</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dần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khỏi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bệnh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Còn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cụ</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Bơ</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-men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mất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bệnh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sưng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phổi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3D11D595-70DF-A6BC-45A0-9F08664BD102}"/>
              </a:ext>
            </a:extLst>
          </p:cNvPr>
          <p:cNvSpPr/>
          <p:nvPr/>
        </p:nvSpPr>
        <p:spPr>
          <a:xfrm>
            <a:off x="1143000" y="538460"/>
            <a:ext cx="15468600" cy="923330"/>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4. </a:t>
            </a:r>
            <a:r>
              <a:rPr kumimoji="0" lang="en-US" altLang="en-US" sz="54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Nghệ</a:t>
            </a:r>
            <a:r>
              <a:rPr kumimoji="0" lang="en-US" altLang="en-US" sz="5400" b="1"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thuật</a:t>
            </a:r>
            <a:r>
              <a:rPr kumimoji="0" lang="en-US" altLang="en-US" sz="5400" b="1"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kể</a:t>
            </a:r>
            <a:r>
              <a:rPr kumimoji="0" lang="en-US" altLang="en-US" sz="5400" b="1"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rPr>
              <a:t> </a:t>
            </a:r>
            <a:r>
              <a:rPr kumimoji="0" lang="en-US" altLang="en-US" sz="5400" b="1" i="0" u="none" strike="noStrike" kern="1200" cap="none" spc="0" normalizeH="0" baseline="0" noProof="0" dirty="0" err="1">
                <a:ln>
                  <a:noFill/>
                </a:ln>
                <a:solidFill>
                  <a:srgbClr val="000000"/>
                </a:solidFill>
                <a:effectLst/>
                <a:uLnTx/>
                <a:uFillTx/>
                <a:latin typeface="#9Slide05 Braxton Regular" panose="03060000000000000000" pitchFamily="66" charset="0"/>
                <a:cs typeface="Times New Roman" panose="02020603050405020304" pitchFamily="18" charset="0"/>
              </a:rPr>
              <a:t>chuyện</a:t>
            </a:r>
            <a:endParaRPr kumimoji="0" lang="en-US" altLang="en-US" sz="5400" b="1" i="0" u="none" strike="noStrike" kern="1200" cap="none" spc="0" normalizeH="0" baseline="0" noProof="0" dirty="0">
              <a:ln>
                <a:noFill/>
              </a:ln>
              <a:solidFill>
                <a:srgbClr val="000000"/>
              </a:solidFill>
              <a:effectLst/>
              <a:uLnTx/>
              <a:uFillTx/>
              <a:latin typeface="#9Slide05 Braxton Regular" panose="03060000000000000000" pitchFamily="66" charset="0"/>
              <a:cs typeface="Times New Roman" panose="02020603050405020304" pitchFamily="18" charset="0"/>
            </a:endParaRPr>
          </a:p>
        </p:txBody>
      </p:sp>
      <p:pic>
        <p:nvPicPr>
          <p:cNvPr id="4098" name="Picture 2" descr="Chiếc lá cuối cùng">
            <a:extLst>
              <a:ext uri="{FF2B5EF4-FFF2-40B4-BE49-F238E27FC236}">
                <a16:creationId xmlns:a16="http://schemas.microsoft.com/office/drawing/2014/main" id="{2A4C1845-6230-A3DB-1228-02FAEAD15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52699"/>
            <a:ext cx="6477000" cy="5061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66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90800" y="1998338"/>
            <a:ext cx="13258800" cy="1446550"/>
          </a:xfrm>
          <a:prstGeom prst="rect">
            <a:avLst/>
          </a:prstGeom>
        </p:spPr>
        <p:txBody>
          <a:bodyPr wrap="square">
            <a:spAutoFit/>
          </a:bodyPr>
          <a:lstStyle/>
          <a:p>
            <a:pPr lvl="0" algn="just" eaLnBrk="0" fontAlgn="base" hangingPunct="0">
              <a:spcBef>
                <a:spcPct val="0"/>
              </a:spcBef>
              <a:spcAft>
                <a:spcPct val="0"/>
              </a:spcAft>
            </a:pPr>
            <a:r>
              <a:rPr lang="en-US" altLang="en-US" sz="4400" dirty="0" err="1">
                <a:solidFill>
                  <a:srgbClr val="000000"/>
                </a:solidFill>
                <a:latin typeface="Times New Roman" panose="02020603050405020304" pitchFamily="18" charset="0"/>
                <a:cs typeface="Times New Roman" panose="02020603050405020304" pitchFamily="18" charset="0"/>
              </a:rPr>
              <a:t>Chiếc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cuối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cùng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đã</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khắc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họa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được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tình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yêu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thương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cao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cả</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giữa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những</a:t>
            </a:r>
            <a:r>
              <a:rPr lang="en-US" altLang="en-US" sz="4400" dirty="0">
                <a:solidFill>
                  <a:srgbClr val="000000"/>
                </a:solidFill>
                <a:latin typeface="Times New Roman" panose="02020603050405020304" pitchFamily="18" charset="0"/>
                <a:cs typeface="Times New Roman" panose="02020603050405020304" pitchFamily="18" charset="0"/>
              </a:rPr>
              <a:t> con </a:t>
            </a:r>
            <a:r>
              <a:rPr lang="en-US" altLang="en-US" sz="4400" dirty="0" err="1">
                <a:solidFill>
                  <a:srgbClr val="000000"/>
                </a:solidFill>
                <a:latin typeface="Times New Roman" panose="02020603050405020304" pitchFamily="18" charset="0"/>
                <a:cs typeface="Times New Roman" panose="02020603050405020304" pitchFamily="18" charset="0"/>
              </a:rPr>
              <a:t>người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nghèo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khổ</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5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DEFA462C-4DEB-A4FA-BCD1-D39B021A337A}"/>
              </a:ext>
            </a:extLst>
          </p:cNvPr>
          <p:cNvSpPr/>
          <p:nvPr/>
        </p:nvSpPr>
        <p:spPr>
          <a:xfrm>
            <a:off x="1143000" y="419100"/>
            <a:ext cx="15468600" cy="923330"/>
          </a:xfrm>
          <a:prstGeom prst="rect">
            <a:avLst/>
          </a:prstGeom>
        </p:spPr>
        <p:txBody>
          <a:bodyPr wrap="square">
            <a:spAutoFit/>
          </a:bodyPr>
          <a:lstStyle/>
          <a:p>
            <a:pPr lvl="0" algn="just" eaLnBrk="0" fontAlgn="base" hangingPunct="0">
              <a:spcBef>
                <a:spcPct val="0"/>
              </a:spcBef>
              <a:spcAft>
                <a:spcPct val="0"/>
              </a:spcAft>
            </a:pPr>
            <a:r>
              <a:rPr lang="en-US" altLang="en-US" sz="5400" b="1" dirty="0">
                <a:solidFill>
                  <a:srgbClr val="000000"/>
                </a:solidFill>
                <a:latin typeface="#9Slide05 Braxton Regular" panose="03060000000000000000" pitchFamily="66" charset="0"/>
                <a:cs typeface="Times New Roman" panose="02020603050405020304" pitchFamily="18" charset="0"/>
              </a:rPr>
              <a:t>5. Thông điệp </a:t>
            </a:r>
            <a:r>
              <a:rPr lang="en-US" altLang="en-US" sz="5400" b="1" dirty="0" err="1">
                <a:solidFill>
                  <a:srgbClr val="000000"/>
                </a:solidFill>
                <a:latin typeface="#9Slide05 Braxton Regular" panose="03060000000000000000" pitchFamily="66" charset="0"/>
                <a:cs typeface="Times New Roman" panose="02020603050405020304" pitchFamily="18" charset="0"/>
              </a:rPr>
              <a:t>rút</a:t>
            </a:r>
            <a:r>
              <a:rPr lang="en-US" altLang="en-US" sz="5400" b="1" dirty="0">
                <a:solidFill>
                  <a:srgbClr val="000000"/>
                </a:solidFill>
                <a:latin typeface="#9Slide05 Braxton Regular" panose="03060000000000000000" pitchFamily="66" charset="0"/>
                <a:cs typeface="Times New Roman" panose="02020603050405020304" pitchFamily="18" charset="0"/>
              </a:rPr>
              <a:t> </a:t>
            </a:r>
            <a:r>
              <a:rPr lang="en-US" altLang="en-US" sz="5400" b="1" dirty="0" err="1">
                <a:solidFill>
                  <a:srgbClr val="000000"/>
                </a:solidFill>
                <a:latin typeface="#9Slide05 Braxton Regular" panose="03060000000000000000" pitchFamily="66" charset="0"/>
                <a:cs typeface="Times New Roman" panose="02020603050405020304" pitchFamily="18" charset="0"/>
              </a:rPr>
              <a:t>ra</a:t>
            </a:r>
            <a:r>
              <a:rPr lang="en-US" altLang="en-US" sz="5400" b="1" dirty="0">
                <a:solidFill>
                  <a:srgbClr val="000000"/>
                </a:solidFill>
                <a:latin typeface="#9Slide05 Braxton Regular" panose="03060000000000000000" pitchFamily="66" charset="0"/>
                <a:cs typeface="Times New Roman" panose="02020603050405020304" pitchFamily="18" charset="0"/>
              </a:rPr>
              <a:t> </a:t>
            </a:r>
            <a:r>
              <a:rPr lang="en-US" altLang="en-US" sz="5400" b="1" dirty="0" err="1">
                <a:solidFill>
                  <a:srgbClr val="000000"/>
                </a:solidFill>
                <a:latin typeface="#9Slide05 Braxton Regular" panose="03060000000000000000" pitchFamily="66" charset="0"/>
                <a:cs typeface="Times New Roman" panose="02020603050405020304" pitchFamily="18" charset="0"/>
              </a:rPr>
              <a:t>từ</a:t>
            </a:r>
            <a:r>
              <a:rPr lang="en-US" altLang="en-US" sz="5400" b="1" dirty="0">
                <a:solidFill>
                  <a:srgbClr val="000000"/>
                </a:solidFill>
                <a:latin typeface="#9Slide05 Braxton Regular" panose="03060000000000000000" pitchFamily="66" charset="0"/>
                <a:cs typeface="Times New Roman" panose="02020603050405020304" pitchFamily="18" charset="0"/>
              </a:rPr>
              <a:t> </a:t>
            </a:r>
            <a:r>
              <a:rPr lang="en-US" altLang="en-US" sz="5400" b="1" dirty="0" err="1">
                <a:solidFill>
                  <a:srgbClr val="000000"/>
                </a:solidFill>
                <a:latin typeface="#9Slide05 Braxton Regular" panose="03060000000000000000" pitchFamily="66" charset="0"/>
                <a:cs typeface="Times New Roman" panose="02020603050405020304" pitchFamily="18" charset="0"/>
              </a:rPr>
              <a:t>tác</a:t>
            </a:r>
            <a:r>
              <a:rPr lang="en-US" altLang="en-US" sz="5400" b="1" dirty="0">
                <a:solidFill>
                  <a:srgbClr val="000000"/>
                </a:solidFill>
                <a:latin typeface="#9Slide05 Braxton Regular" panose="03060000000000000000" pitchFamily="66" charset="0"/>
                <a:cs typeface="Times New Roman" panose="02020603050405020304" pitchFamily="18" charset="0"/>
              </a:rPr>
              <a:t> </a:t>
            </a:r>
            <a:r>
              <a:rPr lang="en-US" altLang="en-US" sz="5400" b="1" dirty="0" err="1">
                <a:solidFill>
                  <a:srgbClr val="000000"/>
                </a:solidFill>
                <a:latin typeface="#9Slide05 Braxton Regular" panose="03060000000000000000" pitchFamily="66" charset="0"/>
                <a:cs typeface="Times New Roman" panose="02020603050405020304" pitchFamily="18" charset="0"/>
              </a:rPr>
              <a:t>phẩm</a:t>
            </a:r>
            <a:endParaRPr lang="en-US" altLang="en-US" sz="5400" dirty="0">
              <a:latin typeface="#9Slide05 Braxton Regular" panose="03060000000000000000" pitchFamily="66" charset="0"/>
              <a:cs typeface="Times New Roman" panose="02020603050405020304" pitchFamily="18" charset="0"/>
            </a:endParaRPr>
          </a:p>
        </p:txBody>
      </p:sp>
      <p:pic>
        <p:nvPicPr>
          <p:cNvPr id="8196" name="Picture 4" descr="Chia sẻ nhiều hơn 91 tranh vẽ chiếc lá cuối cùng hay nhất - Tin Học Vui">
            <a:extLst>
              <a:ext uri="{FF2B5EF4-FFF2-40B4-BE49-F238E27FC236}">
                <a16:creationId xmlns:a16="http://schemas.microsoft.com/office/drawing/2014/main" id="{1F5E905D-4295-0E17-1461-4BDB3F1D2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229100"/>
            <a:ext cx="13354639" cy="5400019"/>
          </a:xfrm>
          <a:custGeom>
            <a:avLst/>
            <a:gdLst>
              <a:gd name="connsiteX0" fmla="*/ 0 w 13354639"/>
              <a:gd name="connsiteY0" fmla="*/ 0 h 5400019"/>
              <a:gd name="connsiteX1" fmla="*/ 13354639 w 13354639"/>
              <a:gd name="connsiteY1" fmla="*/ 0 h 5400019"/>
              <a:gd name="connsiteX2" fmla="*/ 13354639 w 13354639"/>
              <a:gd name="connsiteY2" fmla="*/ 5400019 h 5400019"/>
              <a:gd name="connsiteX3" fmla="*/ 0 w 13354639"/>
              <a:gd name="connsiteY3" fmla="*/ 5400019 h 5400019"/>
              <a:gd name="connsiteX4" fmla="*/ 0 w 13354639"/>
              <a:gd name="connsiteY4" fmla="*/ 0 h 540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54639" h="5400019" extrusionOk="0">
                <a:moveTo>
                  <a:pt x="0" y="0"/>
                </a:moveTo>
                <a:cubicBezTo>
                  <a:pt x="2391972" y="-81712"/>
                  <a:pt x="8471937" y="72055"/>
                  <a:pt x="13354639" y="0"/>
                </a:cubicBezTo>
                <a:cubicBezTo>
                  <a:pt x="13482927" y="2601447"/>
                  <a:pt x="13499649" y="3081128"/>
                  <a:pt x="13354639" y="5400019"/>
                </a:cubicBezTo>
                <a:cubicBezTo>
                  <a:pt x="11667464" y="5286600"/>
                  <a:pt x="6068067" y="5468835"/>
                  <a:pt x="0" y="5400019"/>
                </a:cubicBezTo>
                <a:cubicBezTo>
                  <a:pt x="-135793" y="4487886"/>
                  <a:pt x="-104608" y="1529973"/>
                  <a:pt x="0" y="0"/>
                </a:cubicBezTo>
                <a:close/>
              </a:path>
            </a:pathLst>
          </a:custGeom>
          <a:noFill/>
          <a:ln>
            <a:solidFill>
              <a:schemeClr val="tx1"/>
            </a:solidFill>
            <a:extLst>
              <a:ext uri="{C807C97D-BFC1-408E-A445-0C87EB9F89A2}">
                <ask:lineSketchStyleProps xmlns:ask="http://schemas.microsoft.com/office/drawing/2018/sketchyshapes" sd="3898899024">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36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barn(inVertical)">
                                      <p:cBhvr>
                                        <p:cTn id="10"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529375" y="8515642"/>
            <a:ext cx="17690400" cy="42685"/>
          </a:xfrm>
          <a:prstGeom prst="line">
            <a:avLst/>
          </a:prstGeom>
          <a:ln w="38100" cap="flat">
            <a:solidFill>
              <a:srgbClr val="9B6543"/>
            </a:solidFill>
            <a:prstDash val="solid"/>
            <a:headEnd type="none" w="sm" len="sm"/>
            <a:tailEnd type="none" w="sm" len="sm"/>
          </a:ln>
        </p:spPr>
      </p:sp>
      <p:sp>
        <p:nvSpPr>
          <p:cNvPr id="3" name="AutoShape 3"/>
          <p:cNvSpPr/>
          <p:nvPr/>
        </p:nvSpPr>
        <p:spPr>
          <a:xfrm flipV="1">
            <a:off x="16275453" y="-5313442"/>
            <a:ext cx="0" cy="17120890"/>
          </a:xfrm>
          <a:prstGeom prst="line">
            <a:avLst/>
          </a:prstGeom>
          <a:ln w="38100" cap="flat">
            <a:solidFill>
              <a:srgbClr val="9B6543"/>
            </a:solidFill>
            <a:prstDash val="solid"/>
            <a:headEnd type="none" w="sm" len="sm"/>
            <a:tailEnd type="none" w="sm" len="sm"/>
          </a:ln>
        </p:spPr>
      </p:sp>
      <p:sp>
        <p:nvSpPr>
          <p:cNvPr id="4" name="Freeform 4"/>
          <p:cNvSpPr/>
          <p:nvPr/>
        </p:nvSpPr>
        <p:spPr>
          <a:xfrm>
            <a:off x="15668905" y="538895"/>
            <a:ext cx="1251197" cy="1251197"/>
          </a:xfrm>
          <a:custGeom>
            <a:avLst/>
            <a:gdLst/>
            <a:ahLst/>
            <a:cxnLst/>
            <a:rect l="l" t="t" r="r" b="b"/>
            <a:pathLst>
              <a:path w="1251197" h="1251197">
                <a:moveTo>
                  <a:pt x="0" y="0"/>
                </a:moveTo>
                <a:lnTo>
                  <a:pt x="1251197" y="0"/>
                </a:lnTo>
                <a:lnTo>
                  <a:pt x="1251197" y="1251197"/>
                </a:lnTo>
                <a:lnTo>
                  <a:pt x="0" y="12511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67053" y="4921104"/>
            <a:ext cx="5216125" cy="6154720"/>
          </a:xfrm>
          <a:custGeom>
            <a:avLst/>
            <a:gdLst/>
            <a:ahLst/>
            <a:cxnLst/>
            <a:rect l="l" t="t" r="r" b="b"/>
            <a:pathLst>
              <a:path w="5216125" h="6154720">
                <a:moveTo>
                  <a:pt x="0" y="0"/>
                </a:moveTo>
                <a:lnTo>
                  <a:pt x="5216126" y="0"/>
                </a:lnTo>
                <a:lnTo>
                  <a:pt x="5216126" y="6154720"/>
                </a:lnTo>
                <a:lnTo>
                  <a:pt x="0" y="6154720"/>
                </a:lnTo>
                <a:lnTo>
                  <a:pt x="0" y="0"/>
                </a:lnTo>
                <a:close/>
              </a:path>
            </a:pathLst>
          </a:custGeom>
          <a:blipFill>
            <a:blip r:embed="rId5"/>
            <a:stretch>
              <a:fillRect/>
            </a:stretch>
          </a:blipFill>
        </p:spPr>
      </p:sp>
      <p:sp>
        <p:nvSpPr>
          <p:cNvPr id="6" name="Freeform 6"/>
          <p:cNvSpPr/>
          <p:nvPr/>
        </p:nvSpPr>
        <p:spPr>
          <a:xfrm>
            <a:off x="-1645930" y="1776675"/>
            <a:ext cx="4693731" cy="3114931"/>
          </a:xfrm>
          <a:custGeom>
            <a:avLst/>
            <a:gdLst/>
            <a:ahLst/>
            <a:cxnLst/>
            <a:rect l="l" t="t" r="r" b="b"/>
            <a:pathLst>
              <a:path w="4693731" h="3114931">
                <a:moveTo>
                  <a:pt x="0" y="0"/>
                </a:moveTo>
                <a:lnTo>
                  <a:pt x="4693731" y="0"/>
                </a:lnTo>
                <a:lnTo>
                  <a:pt x="4693731" y="3114931"/>
                </a:lnTo>
                <a:lnTo>
                  <a:pt x="0" y="31149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4390360" y="3413266"/>
            <a:ext cx="9348551" cy="4247317"/>
          </a:xfrm>
          <a:prstGeom prst="rect">
            <a:avLst/>
          </a:prstGeom>
        </p:spPr>
        <p:txBody>
          <a:bodyPr lIns="0" tIns="0" rIns="0" bIns="0" rtlCol="0" anchor="t">
            <a:spAutoFit/>
          </a:bodyPr>
          <a:lstStyle/>
          <a:p>
            <a:pPr algn="ctr"/>
            <a:r>
              <a:rPr lang="en-US" sz="13800" dirty="0" err="1">
                <a:solidFill>
                  <a:srgbClr val="9B6543"/>
                </a:solidFill>
                <a:latin typeface="#9Slide05 Motion Picture" panose="02000000000000000000" pitchFamily="2" charset="0"/>
              </a:rPr>
              <a:t>Củng</a:t>
            </a:r>
            <a:r>
              <a:rPr lang="en-US" sz="13800" dirty="0">
                <a:solidFill>
                  <a:srgbClr val="9B6543"/>
                </a:solidFill>
                <a:latin typeface="#9Slide05 Motion Picture" panose="02000000000000000000" pitchFamily="2" charset="0"/>
              </a:rPr>
              <a:t> </a:t>
            </a:r>
            <a:r>
              <a:rPr lang="en-US" sz="13800" dirty="0" err="1">
                <a:solidFill>
                  <a:srgbClr val="9B6543"/>
                </a:solidFill>
                <a:latin typeface="#9Slide05 Motion Picture" panose="02000000000000000000" pitchFamily="2" charset="0"/>
              </a:rPr>
              <a:t>cố</a:t>
            </a:r>
            <a:r>
              <a:rPr lang="en-US" sz="13800" dirty="0">
                <a:solidFill>
                  <a:srgbClr val="9B6543"/>
                </a:solidFill>
                <a:latin typeface="#9Slide05 Motion Picture" panose="02000000000000000000" pitchFamily="2" charset="0"/>
              </a:rPr>
              <a:t>, </a:t>
            </a:r>
            <a:r>
              <a:rPr lang="en-US" sz="13800" dirty="0" err="1">
                <a:solidFill>
                  <a:srgbClr val="9B6543"/>
                </a:solidFill>
                <a:latin typeface="#9Slide05 Motion Picture" panose="02000000000000000000" pitchFamily="2" charset="0"/>
              </a:rPr>
              <a:t>mở</a:t>
            </a:r>
            <a:r>
              <a:rPr lang="en-US" sz="13800" dirty="0">
                <a:solidFill>
                  <a:srgbClr val="9B6543"/>
                </a:solidFill>
                <a:latin typeface="#9Slide05 Motion Picture" panose="02000000000000000000" pitchFamily="2" charset="0"/>
              </a:rPr>
              <a:t> </a:t>
            </a:r>
            <a:r>
              <a:rPr lang="en-US" sz="13800" dirty="0" err="1">
                <a:solidFill>
                  <a:srgbClr val="9B6543"/>
                </a:solidFill>
                <a:latin typeface="#9Slide05 Motion Picture" panose="02000000000000000000" pitchFamily="2" charset="0"/>
              </a:rPr>
              <a:t>rộng</a:t>
            </a:r>
            <a:endParaRPr lang="en-US" sz="13800" dirty="0">
              <a:solidFill>
                <a:srgbClr val="9B6543"/>
              </a:solidFill>
              <a:latin typeface="#9Slide05 Motion Picture" panose="02000000000000000000" pitchFamily="2" charset="0"/>
            </a:endParaRPr>
          </a:p>
          <a:p>
            <a:pPr algn="ctr"/>
            <a:r>
              <a:rPr lang="en-US" sz="13800" dirty="0" err="1">
                <a:solidFill>
                  <a:srgbClr val="9B6543"/>
                </a:solidFill>
                <a:latin typeface="#9Slide05 Motion Picture" panose="02000000000000000000" pitchFamily="2" charset="0"/>
              </a:rPr>
              <a:t>Thực</a:t>
            </a:r>
            <a:r>
              <a:rPr lang="en-US" sz="13800" dirty="0">
                <a:solidFill>
                  <a:srgbClr val="9B6543"/>
                </a:solidFill>
                <a:latin typeface="#9Slide05 Motion Picture" panose="02000000000000000000" pitchFamily="2" charset="0"/>
              </a:rPr>
              <a:t> </a:t>
            </a:r>
            <a:r>
              <a:rPr lang="en-US" sz="13800" dirty="0" err="1">
                <a:solidFill>
                  <a:srgbClr val="9B6543"/>
                </a:solidFill>
                <a:latin typeface="#9Slide05 Motion Picture" panose="02000000000000000000" pitchFamily="2" charset="0"/>
              </a:rPr>
              <a:t>hành</a:t>
            </a:r>
            <a:r>
              <a:rPr lang="en-US" sz="13800" dirty="0">
                <a:solidFill>
                  <a:srgbClr val="9B6543"/>
                </a:solidFill>
                <a:latin typeface="#9Slide05 Motion Picture" panose="02000000000000000000" pitchFamily="2" charset="0"/>
              </a:rPr>
              <a:t> </a:t>
            </a:r>
            <a:r>
              <a:rPr lang="en-US" sz="13800" dirty="0" err="1">
                <a:solidFill>
                  <a:srgbClr val="9B6543"/>
                </a:solidFill>
                <a:latin typeface="#9Slide05 Motion Picture" panose="02000000000000000000" pitchFamily="2" charset="0"/>
              </a:rPr>
              <a:t>đọc</a:t>
            </a:r>
            <a:endParaRPr lang="en-US" sz="13800" dirty="0">
              <a:solidFill>
                <a:srgbClr val="9B6543"/>
              </a:solidFill>
              <a:latin typeface="#9Slide05 Motion Picture" panose="02000000000000000000" pitchFamily="2" charset="0"/>
            </a:endParaRPr>
          </a:p>
        </p:txBody>
      </p:sp>
      <p:sp>
        <p:nvSpPr>
          <p:cNvPr id="8" name="Freeform 8"/>
          <p:cNvSpPr/>
          <p:nvPr/>
        </p:nvSpPr>
        <p:spPr>
          <a:xfrm>
            <a:off x="15117413" y="3158622"/>
            <a:ext cx="1464374" cy="1352549"/>
          </a:xfrm>
          <a:custGeom>
            <a:avLst/>
            <a:gdLst/>
            <a:ahLst/>
            <a:cxnLst/>
            <a:rect l="l" t="t" r="r" b="b"/>
            <a:pathLst>
              <a:path w="1464374" h="1352549">
                <a:moveTo>
                  <a:pt x="0" y="0"/>
                </a:moveTo>
                <a:lnTo>
                  <a:pt x="1464374" y="0"/>
                </a:lnTo>
                <a:lnTo>
                  <a:pt x="1464374" y="1352549"/>
                </a:lnTo>
                <a:lnTo>
                  <a:pt x="0" y="13525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5849600" y="4716088"/>
            <a:ext cx="4228689" cy="6738947"/>
          </a:xfrm>
          <a:custGeom>
            <a:avLst/>
            <a:gdLst/>
            <a:ahLst/>
            <a:cxnLst/>
            <a:rect l="l" t="t" r="r" b="b"/>
            <a:pathLst>
              <a:path w="4228689" h="6738947">
                <a:moveTo>
                  <a:pt x="0" y="0"/>
                </a:moveTo>
                <a:lnTo>
                  <a:pt x="4228689" y="0"/>
                </a:lnTo>
                <a:lnTo>
                  <a:pt x="4228689" y="6738947"/>
                </a:lnTo>
                <a:lnTo>
                  <a:pt x="0" y="6738947"/>
                </a:lnTo>
                <a:lnTo>
                  <a:pt x="0" y="0"/>
                </a:lnTo>
                <a:close/>
              </a:path>
            </a:pathLst>
          </a:custGeom>
          <a:blipFill>
            <a:blip r:embed="rId10"/>
            <a:stretch>
              <a:fillRect/>
            </a:stretch>
          </a:blipFill>
        </p:spPr>
      </p:sp>
      <p:sp>
        <p:nvSpPr>
          <p:cNvPr id="10" name="Freeform 10"/>
          <p:cNvSpPr/>
          <p:nvPr/>
        </p:nvSpPr>
        <p:spPr>
          <a:xfrm>
            <a:off x="-427834" y="-867796"/>
            <a:ext cx="2963187" cy="2657889"/>
          </a:xfrm>
          <a:custGeom>
            <a:avLst/>
            <a:gdLst/>
            <a:ahLst/>
            <a:cxnLst/>
            <a:rect l="l" t="t" r="r" b="b"/>
            <a:pathLst>
              <a:path w="2963187" h="2657889">
                <a:moveTo>
                  <a:pt x="0" y="0"/>
                </a:moveTo>
                <a:lnTo>
                  <a:pt x="2963186" y="0"/>
                </a:lnTo>
                <a:lnTo>
                  <a:pt x="2963186" y="2657888"/>
                </a:lnTo>
                <a:lnTo>
                  <a:pt x="0" y="265788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13092596" y="8577377"/>
            <a:ext cx="3534196" cy="3170067"/>
          </a:xfrm>
          <a:custGeom>
            <a:avLst/>
            <a:gdLst/>
            <a:ahLst/>
            <a:cxnLst/>
            <a:rect l="l" t="t" r="r" b="b"/>
            <a:pathLst>
              <a:path w="3534196" h="3170067">
                <a:moveTo>
                  <a:pt x="0" y="0"/>
                </a:moveTo>
                <a:lnTo>
                  <a:pt x="3534196" y="0"/>
                </a:lnTo>
                <a:lnTo>
                  <a:pt x="3534196" y="3170067"/>
                </a:lnTo>
                <a:lnTo>
                  <a:pt x="0" y="31700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a:off x="1272429" y="6008705"/>
            <a:ext cx="2686038" cy="4545603"/>
          </a:xfrm>
          <a:custGeom>
            <a:avLst/>
            <a:gdLst/>
            <a:ahLst/>
            <a:cxnLst/>
            <a:rect l="l" t="t" r="r" b="b"/>
            <a:pathLst>
              <a:path w="2686038" h="4545603">
                <a:moveTo>
                  <a:pt x="0" y="0"/>
                </a:moveTo>
                <a:lnTo>
                  <a:pt x="2686038" y="0"/>
                </a:lnTo>
                <a:lnTo>
                  <a:pt x="2686038" y="4545603"/>
                </a:lnTo>
                <a:lnTo>
                  <a:pt x="0" y="45456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TextBox 7">
            <a:extLst>
              <a:ext uri="{FF2B5EF4-FFF2-40B4-BE49-F238E27FC236}">
                <a16:creationId xmlns:a16="http://schemas.microsoft.com/office/drawing/2014/main" id="{BD8AA4F3-C103-9315-D0E2-5E138F452675}"/>
              </a:ext>
            </a:extLst>
          </p:cNvPr>
          <p:cNvSpPr txBox="1"/>
          <p:nvPr/>
        </p:nvSpPr>
        <p:spPr>
          <a:xfrm>
            <a:off x="2615448" y="1236669"/>
            <a:ext cx="13089510" cy="1231106"/>
          </a:xfrm>
          <a:prstGeom prst="rect">
            <a:avLst/>
          </a:prstGeom>
        </p:spPr>
        <p:txBody>
          <a:bodyPr wrap="square" lIns="0" tIns="0" rIns="0" bIns="0" rtlCol="0" anchor="t">
            <a:spAutoFit/>
          </a:bodyPr>
          <a:lstStyle/>
          <a:p>
            <a:pPr algn="ctr"/>
            <a:r>
              <a:rPr lang="en-US" sz="8000" dirty="0" err="1">
                <a:solidFill>
                  <a:schemeClr val="bg2">
                    <a:lumMod val="10000"/>
                  </a:schemeClr>
                </a:solidFill>
                <a:latin typeface="#9Slide07 SVNGuerrilla" panose="00000500000000000000" pitchFamily="2" charset="0"/>
                <a:cs typeface="Times New Roman" panose="02020603050405020304" pitchFamily="18" charset="0"/>
              </a:rPr>
              <a:t>Bài</a:t>
            </a:r>
            <a:r>
              <a:rPr lang="en-US" sz="8000" dirty="0">
                <a:solidFill>
                  <a:schemeClr val="bg2">
                    <a:lumMod val="10000"/>
                  </a:schemeClr>
                </a:solidFill>
                <a:latin typeface="#9Slide07 SVNGuerrilla" panose="00000500000000000000" pitchFamily="2" charset="0"/>
                <a:cs typeface="Times New Roman" panose="02020603050405020304" pitchFamily="18" charset="0"/>
              </a:rPr>
              <a:t> 6: CHÂN DUNG CUỘC SỐNG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621754">
            <a:off x="-639682" y="6309629"/>
            <a:ext cx="4127153" cy="4892099"/>
          </a:xfrm>
          <a:custGeom>
            <a:avLst/>
            <a:gdLst/>
            <a:ahLst/>
            <a:cxnLst/>
            <a:rect l="l" t="t" r="r" b="b"/>
            <a:pathLst>
              <a:path w="4127153" h="4892099">
                <a:moveTo>
                  <a:pt x="0" y="0"/>
                </a:moveTo>
                <a:lnTo>
                  <a:pt x="4127153" y="0"/>
                </a:lnTo>
                <a:lnTo>
                  <a:pt x="4127153" y="4892100"/>
                </a:lnTo>
                <a:lnTo>
                  <a:pt x="0" y="4892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394688">
            <a:off x="16694244" y="-454257"/>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404906" y="-214470"/>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3126135" y="2343806"/>
            <a:ext cx="12850872" cy="4247317"/>
          </a:xfrm>
          <a:prstGeom prst="rect">
            <a:avLst/>
          </a:prstGeom>
        </p:spPr>
        <p:txBody>
          <a:bodyPr lIns="0" tIns="0" rIns="0" bIns="0" rtlCol="0" anchor="t">
            <a:spAutoFit/>
          </a:bodyPr>
          <a:lstStyle/>
          <a:p>
            <a:pPr algn="ctr"/>
            <a:r>
              <a:rPr lang="en-US" sz="13800" dirty="0">
                <a:solidFill>
                  <a:schemeClr val="bg2">
                    <a:lumMod val="10000"/>
                  </a:schemeClr>
                </a:solidFill>
                <a:latin typeface="#9Slide06 SVNBlack Diamond" pitchFamily="2" charset="0"/>
              </a:rPr>
              <a:t>I.</a:t>
            </a:r>
          </a:p>
          <a:p>
            <a:pPr algn="ctr"/>
            <a:r>
              <a:rPr lang="en-US" sz="13800" dirty="0" err="1">
                <a:solidFill>
                  <a:schemeClr val="bg2">
                    <a:lumMod val="10000"/>
                  </a:schemeClr>
                </a:solidFill>
                <a:latin typeface="#9Slide06 SVNBlack Diamond" pitchFamily="2" charset="0"/>
              </a:rPr>
              <a:t>Củng</a:t>
            </a:r>
            <a:r>
              <a:rPr lang="en-US" sz="13800" dirty="0">
                <a:solidFill>
                  <a:schemeClr val="bg2">
                    <a:lumMod val="10000"/>
                  </a:schemeClr>
                </a:solidFill>
                <a:latin typeface="#9Slide06 SVNBlack Diamond" pitchFamily="2" charset="0"/>
              </a:rPr>
              <a:t> </a:t>
            </a:r>
            <a:r>
              <a:rPr lang="en-US" sz="13800" dirty="0" err="1">
                <a:solidFill>
                  <a:schemeClr val="bg2">
                    <a:lumMod val="10000"/>
                  </a:schemeClr>
                </a:solidFill>
                <a:latin typeface="#9Slide06 SVNBlack Diamond" pitchFamily="2" charset="0"/>
              </a:rPr>
              <a:t>cố</a:t>
            </a:r>
            <a:r>
              <a:rPr lang="en-US" sz="13800" dirty="0">
                <a:solidFill>
                  <a:schemeClr val="bg2">
                    <a:lumMod val="10000"/>
                  </a:schemeClr>
                </a:solidFill>
                <a:latin typeface="#9Slide06 SVNBlack Diamond" pitchFamily="2" charset="0"/>
              </a:rPr>
              <a:t>, </a:t>
            </a:r>
            <a:r>
              <a:rPr lang="en-US" sz="13800" dirty="0" err="1">
                <a:solidFill>
                  <a:schemeClr val="bg2">
                    <a:lumMod val="10000"/>
                  </a:schemeClr>
                </a:solidFill>
                <a:latin typeface="#9Slide06 SVNBlack Diamond" pitchFamily="2" charset="0"/>
              </a:rPr>
              <a:t>mở</a:t>
            </a:r>
            <a:r>
              <a:rPr lang="en-US" sz="13800" dirty="0">
                <a:solidFill>
                  <a:schemeClr val="bg2">
                    <a:lumMod val="10000"/>
                  </a:schemeClr>
                </a:solidFill>
                <a:latin typeface="#9Slide06 SVNBlack Diamond" pitchFamily="2" charset="0"/>
              </a:rPr>
              <a:t> </a:t>
            </a:r>
            <a:r>
              <a:rPr lang="en-US" sz="13800" dirty="0" err="1">
                <a:solidFill>
                  <a:schemeClr val="bg2">
                    <a:lumMod val="10000"/>
                  </a:schemeClr>
                </a:solidFill>
                <a:latin typeface="#9Slide06 SVNBlack Diamond" pitchFamily="2" charset="0"/>
              </a:rPr>
              <a:t>rộng</a:t>
            </a:r>
            <a:endParaRPr lang="en-US" sz="13800" dirty="0">
              <a:solidFill>
                <a:schemeClr val="bg2">
                  <a:lumMod val="10000"/>
                </a:schemeClr>
              </a:solidFill>
              <a:latin typeface="#9Slide06 SVNBlack Diamond" pitchFamily="2" charset="0"/>
            </a:endParaRPr>
          </a:p>
        </p:txBody>
      </p:sp>
      <p:sp>
        <p:nvSpPr>
          <p:cNvPr id="7" name="Freeform 7"/>
          <p:cNvSpPr/>
          <p:nvPr/>
        </p:nvSpPr>
        <p:spPr>
          <a:xfrm>
            <a:off x="15430500" y="8541646"/>
            <a:ext cx="3657600" cy="1882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42B76F-637E-8D72-7D48-F0965E754D0E}"/>
              </a:ext>
            </a:extLst>
          </p:cNvPr>
          <p:cNvSpPr txBox="1"/>
          <p:nvPr/>
        </p:nvSpPr>
        <p:spPr>
          <a:xfrm>
            <a:off x="609600" y="452120"/>
            <a:ext cx="16916400" cy="1569660"/>
          </a:xfrm>
          <a:prstGeom prst="rect">
            <a:avLst/>
          </a:prstGeom>
          <a:noFill/>
        </p:spPr>
        <p:txBody>
          <a:bodyPr wrap="square" rtlCol="0">
            <a:spAutoFit/>
          </a:bodyPr>
          <a:lstStyle/>
          <a:p>
            <a:pPr algn="just"/>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Câu</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1: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Kẻ</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bảng</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theo</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mẫu</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sau</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vào</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vở</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và</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điền</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thông</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tin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ngắn</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gọn</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về</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hai</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văn</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bản</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Mắt</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sói</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và</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Lặng</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lẽ</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 </a:t>
            </a:r>
            <a:r>
              <a:rPr lang="en-US" sz="4800" b="1" dirty="0" err="1">
                <a:solidFill>
                  <a:schemeClr val="bg2">
                    <a:lumMod val="10000"/>
                  </a:schemeClr>
                </a:solidFill>
                <a:latin typeface="#9Slide05 Braxton Regular" panose="03060000000000000000" pitchFamily="66" charset="0"/>
                <a:cs typeface="Times New Roman" panose="02020603050405020304" pitchFamily="18" charset="0"/>
              </a:rPr>
              <a:t>Sapa</a:t>
            </a:r>
            <a:r>
              <a:rPr lang="en-US" sz="4800" b="1" dirty="0">
                <a:solidFill>
                  <a:schemeClr val="bg2">
                    <a:lumMod val="10000"/>
                  </a:schemeClr>
                </a:solidFill>
                <a:latin typeface="#9Slide05 Braxton Regular" panose="03060000000000000000" pitchFamily="66" charset="0"/>
                <a:cs typeface="Times New Roman" panose="02020603050405020304" pitchFamily="18" charset="0"/>
              </a:rPr>
              <a:t>”</a:t>
            </a:r>
          </a:p>
        </p:txBody>
      </p:sp>
      <p:graphicFrame>
        <p:nvGraphicFramePr>
          <p:cNvPr id="5" name="Table 4"/>
          <p:cNvGraphicFramePr>
            <a:graphicFrameLocks noGrp="1"/>
          </p:cNvGraphicFramePr>
          <p:nvPr>
            <p:extLst>
              <p:ext uri="{D42A27DB-BD31-4B8C-83A1-F6EECF244321}">
                <p14:modId xmlns:p14="http://schemas.microsoft.com/office/powerpoint/2010/main" val="3376712756"/>
              </p:ext>
            </p:extLst>
          </p:nvPr>
        </p:nvGraphicFramePr>
        <p:xfrm>
          <a:off x="609600" y="2103620"/>
          <a:ext cx="16916400" cy="7992881"/>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3045659037"/>
                    </a:ext>
                  </a:extLst>
                </a:gridCol>
                <a:gridCol w="8991600">
                  <a:extLst>
                    <a:ext uri="{9D8B030D-6E8A-4147-A177-3AD203B41FA5}">
                      <a16:colId xmlns:a16="http://schemas.microsoft.com/office/drawing/2014/main" val="4206221072"/>
                    </a:ext>
                  </a:extLst>
                </a:gridCol>
                <a:gridCol w="5791200">
                  <a:extLst>
                    <a:ext uri="{9D8B030D-6E8A-4147-A177-3AD203B41FA5}">
                      <a16:colId xmlns:a16="http://schemas.microsoft.com/office/drawing/2014/main" val="2397793818"/>
                    </a:ext>
                  </a:extLst>
                </a:gridCol>
              </a:tblGrid>
              <a:tr h="1772624">
                <a:tc>
                  <a:txBody>
                    <a:bodyPr/>
                    <a:lstStyle/>
                    <a:p>
                      <a:pPr algn="ct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6543"/>
                    </a:solidFill>
                  </a:tcPr>
                </a:tc>
                <a:tc>
                  <a:txBody>
                    <a:bodyPr/>
                    <a:lstStyle/>
                    <a:p>
                      <a:pPr algn="ctr"/>
                      <a:r>
                        <a:rPr lang="en-US" sz="4400" dirty="0" err="1">
                          <a:latin typeface="Times New Roman" panose="02020603050405020304" pitchFamily="18" charset="0"/>
                          <a:cs typeface="Times New Roman" panose="02020603050405020304" pitchFamily="18" charset="0"/>
                        </a:rPr>
                        <a:t>Mắt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sói</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6543"/>
                    </a:solidFill>
                  </a:tcPr>
                </a:tc>
                <a:tc>
                  <a:txBody>
                    <a:bodyPr/>
                    <a:lstStyle/>
                    <a:p>
                      <a:pPr algn="ct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Sapa</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6543"/>
                    </a:solidFill>
                  </a:tcPr>
                </a:tc>
                <a:extLst>
                  <a:ext uri="{0D108BD9-81ED-4DB2-BD59-A6C34878D82A}">
                    <a16:rowId xmlns:a16="http://schemas.microsoft.com/office/drawing/2014/main" val="893000933"/>
                  </a:ext>
                </a:extLst>
              </a:tr>
              <a:tr h="1772624">
                <a:tc>
                  <a:txBody>
                    <a:bodyPr/>
                    <a:lstStyle/>
                    <a:p>
                      <a:pPr algn="ctr"/>
                      <a:r>
                        <a:rPr lang="en-US" sz="4400" dirty="0" err="1">
                          <a:latin typeface="Times New Roman" panose="02020603050405020304" pitchFamily="18" charset="0"/>
                          <a:cs typeface="Times New Roman" panose="02020603050405020304" pitchFamily="18" charset="0"/>
                        </a:rPr>
                        <a:t>Kiểu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truyện</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0323978"/>
                  </a:ext>
                </a:extLst>
              </a:tr>
              <a:tr h="1772624">
                <a:tc>
                  <a:txBody>
                    <a:bodyPr/>
                    <a:lstStyle/>
                    <a:p>
                      <a:pPr algn="ctr"/>
                      <a:r>
                        <a:rPr lang="en-US" sz="4400" dirty="0" err="1">
                          <a:latin typeface="Times New Roman" panose="02020603050405020304" pitchFamily="18" charset="0"/>
                          <a:cs typeface="Times New Roman" panose="02020603050405020304" pitchFamily="18" charset="0"/>
                        </a:rPr>
                        <a:t>Nhân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vật</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66257"/>
                  </a:ext>
                </a:extLst>
              </a:tr>
              <a:tr h="2675009">
                <a:tc>
                  <a:txBody>
                    <a:bodyPr/>
                    <a:lstStyle/>
                    <a:p>
                      <a:pPr algn="ct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just">
                        <a:buFontTx/>
                        <a:buNone/>
                      </a:pP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0560570"/>
                  </a:ext>
                </a:extLst>
              </a:tr>
            </a:tbl>
          </a:graphicData>
        </a:graphic>
      </p:graphicFrame>
    </p:spTree>
    <p:extLst>
      <p:ext uri="{BB962C8B-B14F-4D97-AF65-F5344CB8AC3E}">
        <p14:creationId xmlns:p14="http://schemas.microsoft.com/office/powerpoint/2010/main" val="344865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69108828"/>
              </p:ext>
            </p:extLst>
          </p:nvPr>
        </p:nvGraphicFramePr>
        <p:xfrm>
          <a:off x="266700" y="495300"/>
          <a:ext cx="17754600" cy="9052560"/>
        </p:xfrm>
        <a:graphic>
          <a:graphicData uri="http://schemas.openxmlformats.org/drawingml/2006/table">
            <a:tbl>
              <a:tblPr firstRow="1" bandRow="1">
                <a:tableStyleId>{5C22544A-7EE6-4342-B048-85BDC9FD1C3A}</a:tableStyleId>
              </a:tblPr>
              <a:tblGrid>
                <a:gridCol w="2239319">
                  <a:extLst>
                    <a:ext uri="{9D8B030D-6E8A-4147-A177-3AD203B41FA5}">
                      <a16:colId xmlns:a16="http://schemas.microsoft.com/office/drawing/2014/main" val="3045659037"/>
                    </a:ext>
                  </a:extLst>
                </a:gridCol>
                <a:gridCol w="9437130">
                  <a:extLst>
                    <a:ext uri="{9D8B030D-6E8A-4147-A177-3AD203B41FA5}">
                      <a16:colId xmlns:a16="http://schemas.microsoft.com/office/drawing/2014/main" val="4206221072"/>
                    </a:ext>
                  </a:extLst>
                </a:gridCol>
                <a:gridCol w="6078151">
                  <a:extLst>
                    <a:ext uri="{9D8B030D-6E8A-4147-A177-3AD203B41FA5}">
                      <a16:colId xmlns:a16="http://schemas.microsoft.com/office/drawing/2014/main" val="2397793818"/>
                    </a:ext>
                  </a:extLst>
                </a:gridCol>
              </a:tblGrid>
              <a:tr h="609600">
                <a:tc>
                  <a:txBody>
                    <a:bodyPr/>
                    <a:lstStyle/>
                    <a:p>
                      <a:pPr algn="ct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6543"/>
                    </a:solidFill>
                  </a:tcPr>
                </a:tc>
                <a:tc>
                  <a:txBody>
                    <a:bodyPr/>
                    <a:lstStyle/>
                    <a:p>
                      <a:pPr algn="ctr"/>
                      <a:r>
                        <a:rPr lang="en-US" sz="4400" dirty="0" err="1">
                          <a:latin typeface="Times New Roman" panose="02020603050405020304" pitchFamily="18" charset="0"/>
                          <a:cs typeface="Times New Roman" panose="02020603050405020304" pitchFamily="18" charset="0"/>
                        </a:rPr>
                        <a:t>Mắt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sói</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6543"/>
                    </a:solidFill>
                  </a:tcPr>
                </a:tc>
                <a:tc>
                  <a:txBody>
                    <a:bodyPr/>
                    <a:lstStyle/>
                    <a:p>
                      <a:pPr algn="ctr"/>
                      <a:r>
                        <a:rPr lang="en-US" sz="4400" dirty="0" err="1">
                          <a:latin typeface="Times New Roman" panose="02020603050405020304" pitchFamily="18" charset="0"/>
                          <a:cs typeface="Times New Roman" panose="02020603050405020304" pitchFamily="18" charset="0"/>
                        </a:rPr>
                        <a:t>Lặng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Sapa</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6543"/>
                    </a:solidFill>
                  </a:tcPr>
                </a:tc>
                <a:extLst>
                  <a:ext uri="{0D108BD9-81ED-4DB2-BD59-A6C34878D82A}">
                    <a16:rowId xmlns:a16="http://schemas.microsoft.com/office/drawing/2014/main" val="893000933"/>
                  </a:ext>
                </a:extLst>
              </a:tr>
              <a:tr h="1386840">
                <a:tc>
                  <a:txBody>
                    <a:bodyPr/>
                    <a:lstStyle/>
                    <a:p>
                      <a:pPr algn="ctr"/>
                      <a:r>
                        <a:rPr lang="en-US" sz="4400" dirty="0" err="1">
                          <a:latin typeface="Times New Roman" panose="02020603050405020304" pitchFamily="18" charset="0"/>
                          <a:cs typeface="Times New Roman" panose="02020603050405020304" pitchFamily="18" charset="0"/>
                        </a:rPr>
                        <a:t>Kiểu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truyện</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0323978"/>
                  </a:ext>
                </a:extLst>
              </a:tr>
              <a:tr h="1402080">
                <a:tc>
                  <a:txBody>
                    <a:bodyPr/>
                    <a:lstStyle/>
                    <a:p>
                      <a:pPr algn="ctr"/>
                      <a:r>
                        <a:rPr lang="en-US" sz="4400" dirty="0" err="1">
                          <a:latin typeface="Times New Roman" panose="02020603050405020304" pitchFamily="18" charset="0"/>
                          <a:cs typeface="Times New Roman" panose="02020603050405020304" pitchFamily="18" charset="0"/>
                        </a:rPr>
                        <a:t>Nhân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vật</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66257"/>
                  </a:ext>
                </a:extLst>
              </a:tr>
              <a:tr h="3111263">
                <a:tc>
                  <a:txBody>
                    <a:bodyPr/>
                    <a:lstStyle/>
                    <a:p>
                      <a:pPr algn="ct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endParaRPr lang="en-US" sz="4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just">
                        <a:buFontTx/>
                        <a:buNone/>
                      </a:pP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0560570"/>
                  </a:ext>
                </a:extLst>
              </a:tr>
            </a:tbl>
          </a:graphicData>
        </a:graphic>
      </p:graphicFrame>
      <p:sp>
        <p:nvSpPr>
          <p:cNvPr id="4" name="TextBox 3">
            <a:extLst>
              <a:ext uri="{FF2B5EF4-FFF2-40B4-BE49-F238E27FC236}">
                <a16:creationId xmlns:a16="http://schemas.microsoft.com/office/drawing/2014/main" id="{87F188D1-5D59-D1A5-57B9-9EDAB42C0886}"/>
              </a:ext>
            </a:extLst>
          </p:cNvPr>
          <p:cNvSpPr txBox="1"/>
          <p:nvPr/>
        </p:nvSpPr>
        <p:spPr>
          <a:xfrm>
            <a:off x="4076700" y="2332373"/>
            <a:ext cx="5410200" cy="769441"/>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tuyến</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F18D0F6-03D7-65D5-923E-25FFA2C45DB0}"/>
              </a:ext>
            </a:extLst>
          </p:cNvPr>
          <p:cNvSpPr txBox="1"/>
          <p:nvPr/>
        </p:nvSpPr>
        <p:spPr>
          <a:xfrm>
            <a:off x="12611100" y="2332373"/>
            <a:ext cx="5410200" cy="769441"/>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Cốt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tuyến</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09947EE-0C9B-7B4D-A093-3C7687C99D7F}"/>
              </a:ext>
            </a:extLst>
          </p:cNvPr>
          <p:cNvSpPr txBox="1"/>
          <p:nvPr/>
        </p:nvSpPr>
        <p:spPr>
          <a:xfrm>
            <a:off x="2628900" y="3365208"/>
            <a:ext cx="9220200" cy="1446550"/>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Sói</a:t>
            </a:r>
            <a:r>
              <a:rPr lang="en-US" sz="4400" baseline="0" dirty="0">
                <a:latin typeface="Times New Roman" panose="02020603050405020304" pitchFamily="18" charset="0"/>
                <a:cs typeface="Times New Roman" panose="02020603050405020304" pitchFamily="18" charset="0"/>
              </a:rPr>
              <a:t> Lam, Phi Châu, </a:t>
            </a:r>
            <a:r>
              <a:rPr lang="en-US" sz="4400" baseline="0" dirty="0" err="1">
                <a:latin typeface="Times New Roman" panose="02020603050405020304" pitchFamily="18" charset="0"/>
                <a:cs typeface="Times New Roman" panose="02020603050405020304" pitchFamily="18" charset="0"/>
              </a:rPr>
              <a:t>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Hàng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Xén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Báo</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C911D98-8794-0A82-4969-9B1282D10553}"/>
              </a:ext>
            </a:extLst>
          </p:cNvPr>
          <p:cNvSpPr txBox="1"/>
          <p:nvPr/>
        </p:nvSpPr>
        <p:spPr>
          <a:xfrm>
            <a:off x="12230100" y="3365207"/>
            <a:ext cx="5410200"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Anh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niên</a:t>
            </a:r>
            <a:r>
              <a:rPr lang="en-US" sz="4400" dirty="0">
                <a:latin typeface="Times New Roman" panose="02020603050405020304" pitchFamily="18" charset="0"/>
                <a:cs typeface="Times New Roman" panose="02020603050405020304" pitchFamily="18" charset="0"/>
              </a:rPr>
              <a: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lái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xe</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hoạ</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sĩ</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kĩ</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sư</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9E41329-E0C5-C330-45AD-C96E132149F7}"/>
              </a:ext>
            </a:extLst>
          </p:cNvPr>
          <p:cNvSpPr txBox="1"/>
          <p:nvPr/>
        </p:nvSpPr>
        <p:spPr>
          <a:xfrm>
            <a:off x="2446020" y="4754638"/>
            <a:ext cx="9144000" cy="4832092"/>
          </a:xfrm>
          <a:prstGeom prst="rect">
            <a:avLst/>
          </a:prstGeom>
          <a:noFill/>
        </p:spPr>
        <p:txBody>
          <a:bodyPr wrap="square">
            <a:spAutoFit/>
          </a:bodyPr>
          <a:lstStyle/>
          <a:p>
            <a:pPr marL="0" indent="0" algn="just">
              <a:buFontTx/>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sự</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đồng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cảm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muôn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loài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Thế</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endParaRPr lang="en-US" sz="4400" baseline="0" dirty="0">
              <a:latin typeface="Times New Roman" panose="02020603050405020304" pitchFamily="18" charset="0"/>
              <a:cs typeface="Times New Roman" panose="02020603050405020304" pitchFamily="18" charset="0"/>
            </a:endParaRPr>
          </a:p>
          <a:p>
            <a:pPr marL="0" indent="0" algn="just">
              <a:buFontTx/>
              <a:buNone/>
            </a:pPr>
            <a:r>
              <a:rPr lang="en-US" sz="4400" baseline="0" dirty="0">
                <a:latin typeface="Times New Roman" panose="02020603050405020304" pitchFamily="18" charset="0"/>
                <a:cs typeface="Times New Roman" panose="02020603050405020304" pitchFamily="18" charset="0"/>
              </a:rPr>
              <a:t>- Ca </a:t>
            </a:r>
            <a:r>
              <a:rPr lang="en-US" sz="4400" baseline="0" dirty="0" err="1">
                <a:latin typeface="Times New Roman" panose="02020603050405020304" pitchFamily="18" charset="0"/>
                <a:cs typeface="Times New Roman" panose="02020603050405020304" pitchFamily="18" charset="0"/>
              </a:rPr>
              <a:t>ngợi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anh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em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giữa</a:t>
            </a:r>
            <a:r>
              <a:rPr lang="en-US" sz="4400" baseline="0" dirty="0">
                <a:latin typeface="Times New Roman" panose="02020603050405020304" pitchFamily="18" charset="0"/>
                <a:cs typeface="Times New Roman" panose="02020603050405020304" pitchFamily="18" charset="0"/>
              </a:rPr>
              <a:t> con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loài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vật</a:t>
            </a:r>
            <a:endParaRPr lang="en-US" sz="4400" baseline="0" dirty="0">
              <a:latin typeface="Times New Roman" panose="02020603050405020304" pitchFamily="18" charset="0"/>
              <a:cs typeface="Times New Roman" panose="02020603050405020304" pitchFamily="18" charset="0"/>
            </a:endParaRPr>
          </a:p>
          <a:p>
            <a:pPr marL="0" indent="0" algn="just">
              <a:buFontTx/>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nỗi</a:t>
            </a:r>
            <a:r>
              <a:rPr lang="en-US" sz="4400" baseline="0" dirty="0">
                <a:latin typeface="Times New Roman" panose="02020603050405020304" pitchFamily="18" charset="0"/>
                <a:cs typeface="Times New Roman" panose="02020603050405020304" pitchFamily="18" charset="0"/>
              </a:rPr>
              <a:t> lo </a:t>
            </a:r>
            <a:r>
              <a:rPr lang="en-US" sz="4400" baseline="0" dirty="0" err="1">
                <a:latin typeface="Times New Roman" panose="02020603050405020304" pitchFamily="18" charset="0"/>
                <a:cs typeface="Times New Roman" panose="02020603050405020304" pitchFamily="18" charset="0"/>
              </a:rPr>
              <a:t>âu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đau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đớn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trước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hành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động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tàn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thế</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tự</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nhiên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con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E0E5B96-9955-556A-C3AC-EF004831D490}"/>
              </a:ext>
            </a:extLst>
          </p:cNvPr>
          <p:cNvSpPr txBox="1"/>
          <p:nvPr/>
        </p:nvSpPr>
        <p:spPr>
          <a:xfrm>
            <a:off x="12230100" y="4859522"/>
            <a:ext cx="5486400" cy="2800767"/>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a:t>
            </a:r>
            <a:r>
              <a:rPr lang="en-US" sz="4400" baseline="0" dirty="0">
                <a:latin typeface="Times New Roman" panose="02020603050405020304" pitchFamily="18" charset="0"/>
                <a:cs typeface="Times New Roman" panose="02020603050405020304" pitchFamily="18" charset="0"/>
              </a:rPr>
              <a:t> ca </a:t>
            </a:r>
            <a:r>
              <a:rPr lang="en-US" sz="4400" baseline="0" dirty="0" err="1">
                <a:latin typeface="Times New Roman" panose="02020603050405020304" pitchFamily="18" charset="0"/>
                <a:cs typeface="Times New Roman" panose="02020603050405020304" pitchFamily="18" charset="0"/>
              </a:rPr>
              <a:t>ngợi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vẻ</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đẹp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động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nghĩa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việc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thầm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lặng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417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406194"/>
            <a:ext cx="16230600" cy="9474613"/>
          </a:xfrm>
          <a:custGeom>
            <a:avLst/>
            <a:gdLst/>
            <a:ahLst/>
            <a:cxnLst/>
            <a:rect l="l" t="t" r="r" b="b"/>
            <a:pathLst>
              <a:path w="16230600" h="9474613">
                <a:moveTo>
                  <a:pt x="0" y="0"/>
                </a:moveTo>
                <a:lnTo>
                  <a:pt x="16230600" y="0"/>
                </a:lnTo>
                <a:lnTo>
                  <a:pt x="16230600" y="9474612"/>
                </a:lnTo>
                <a:lnTo>
                  <a:pt x="0" y="9474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rot="630381" flipV="1">
            <a:off x="-2286763" y="-472501"/>
            <a:ext cx="5863057" cy="4114800"/>
          </a:xfrm>
          <a:custGeom>
            <a:avLst/>
            <a:gdLst/>
            <a:ahLst/>
            <a:cxnLst/>
            <a:rect l="l" t="t" r="r" b="b"/>
            <a:pathLst>
              <a:path w="5863057" h="4114800">
                <a:moveTo>
                  <a:pt x="0" y="4114800"/>
                </a:moveTo>
                <a:lnTo>
                  <a:pt x="5863057" y="4114800"/>
                </a:lnTo>
                <a:lnTo>
                  <a:pt x="5863057" y="0"/>
                </a:lnTo>
                <a:lnTo>
                  <a:pt x="0" y="0"/>
                </a:lnTo>
                <a:lnTo>
                  <a:pt x="0" y="411480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456141" flipH="1">
            <a:off x="15000050" y="6537424"/>
            <a:ext cx="5863057" cy="4114800"/>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a:off x="16327892" y="1481192"/>
            <a:ext cx="2722762" cy="1400985"/>
          </a:xfrm>
          <a:custGeom>
            <a:avLst/>
            <a:gdLst/>
            <a:ahLst/>
            <a:cxnLst/>
            <a:rect l="l" t="t" r="r" b="b"/>
            <a:pathLst>
              <a:path w="2722762" h="1400985">
                <a:moveTo>
                  <a:pt x="0" y="0"/>
                </a:moveTo>
                <a:lnTo>
                  <a:pt x="2722762" y="0"/>
                </a:lnTo>
                <a:lnTo>
                  <a:pt x="2722762" y="1400985"/>
                </a:lnTo>
                <a:lnTo>
                  <a:pt x="0" y="14009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flipH="1">
            <a:off x="-1154166" y="7193839"/>
            <a:ext cx="2722762" cy="1400985"/>
          </a:xfrm>
          <a:custGeom>
            <a:avLst/>
            <a:gdLst/>
            <a:ahLst/>
            <a:cxnLst/>
            <a:rect l="l" t="t" r="r" b="b"/>
            <a:pathLst>
              <a:path w="2722762" h="1400985">
                <a:moveTo>
                  <a:pt x="2722763" y="0"/>
                </a:moveTo>
                <a:lnTo>
                  <a:pt x="0" y="0"/>
                </a:lnTo>
                <a:lnTo>
                  <a:pt x="0" y="1400985"/>
                </a:lnTo>
                <a:lnTo>
                  <a:pt x="2722763" y="1400985"/>
                </a:lnTo>
                <a:lnTo>
                  <a:pt x="2722763"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 name="TextBox 2">
            <a:extLst>
              <a:ext uri="{FF2B5EF4-FFF2-40B4-BE49-F238E27FC236}">
                <a16:creationId xmlns:a16="http://schemas.microsoft.com/office/drawing/2014/main" id="{8007682E-812E-DF32-F153-046C7C401D0F}"/>
              </a:ext>
            </a:extLst>
          </p:cNvPr>
          <p:cNvSpPr txBox="1"/>
          <p:nvPr/>
        </p:nvSpPr>
        <p:spPr>
          <a:xfrm>
            <a:off x="1981200" y="3124542"/>
            <a:ext cx="14649903" cy="2585323"/>
          </a:xfrm>
          <a:prstGeom prst="rect">
            <a:avLst/>
          </a:prstGeom>
          <a:noFill/>
        </p:spPr>
        <p:txBody>
          <a:bodyPr wrap="square" rtlCol="0">
            <a:spAutoFit/>
          </a:bodyPr>
          <a:lstStyle/>
          <a:p>
            <a:pPr algn="just"/>
            <a:r>
              <a:rPr lang="en-US" sz="5400" b="1" dirty="0" err="1">
                <a:latin typeface="#9Slide05 Braxton Regular" panose="03060000000000000000" pitchFamily="66" charset="0"/>
                <a:cs typeface="Times New Roman" panose="02020603050405020304" pitchFamily="18" charset="0"/>
              </a:rPr>
              <a:t>Câu</a:t>
            </a:r>
            <a:r>
              <a:rPr lang="en-US" sz="5400" b="1" dirty="0">
                <a:latin typeface="#9Slide05 Braxton Regular" panose="03060000000000000000" pitchFamily="66" charset="0"/>
                <a:cs typeface="Times New Roman" panose="02020603050405020304" pitchFamily="18" charset="0"/>
              </a:rPr>
              <a:t> 2: </a:t>
            </a:r>
            <a:r>
              <a:rPr lang="vi-VN" sz="5400" b="1" dirty="0">
                <a:latin typeface="#9Slide05 Braxton Regular" panose="03060000000000000000" pitchFamily="66" charset="0"/>
                <a:cs typeface="Times New Roman" panose="02020603050405020304" pitchFamily="18" charset="0"/>
              </a:rPr>
              <a:t>Hãy diễn tả sự việc hay chi tiết tiêu biểu trong văn bản Mắt sói, Lặng lẽ Sa Pa hoặc Bếp lửa bằng một hình thức nghệ thuật mà em thích (tranh, truyện tranh, nhạc, kịch bản,…)</a:t>
            </a:r>
            <a:endParaRPr lang="en-US" sz="11500" b="1" dirty="0">
              <a:latin typeface="#9Slide05 Braxton Regular" panose="03060000000000000000" pitchFamily="66" charset="0"/>
              <a:cs typeface="Times New Roman" panose="02020603050405020304" pitchFamily="18" charset="0"/>
            </a:endParaRPr>
          </a:p>
        </p:txBody>
      </p:sp>
    </p:spTree>
    <p:extLst>
      <p:ext uri="{BB962C8B-B14F-4D97-AF65-F5344CB8AC3E}">
        <p14:creationId xmlns:p14="http://schemas.microsoft.com/office/powerpoint/2010/main" val="155841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olf with half of the face&#10;&#10;Description automatically generated"/>
          <p:cNvPicPr>
            <a:picLocks noChangeAspect="1"/>
          </p:cNvPicPr>
          <p:nvPr/>
        </p:nvPicPr>
        <p:blipFill rotWithShape="1">
          <a:blip r:embed="rId2"/>
          <a:srcRect r="5738" b="1"/>
          <a:stretch/>
        </p:blipFill>
        <p:spPr>
          <a:xfrm>
            <a:off x="20" y="-11428"/>
            <a:ext cx="18287978" cy="10331045"/>
          </a:xfrm>
          <a:prstGeom prst="rect">
            <a:avLst/>
          </a:prstGeom>
        </p:spPr>
      </p:pic>
      <p:sp>
        <p:nvSpPr>
          <p:cNvPr id="13" name="Rectangle 7">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094829" y="-1879362"/>
            <a:ext cx="6098342" cy="18288000"/>
          </a:xfrm>
          <a:prstGeom prst="rect">
            <a:avLst/>
          </a:prstGeom>
          <a:gradFill flip="none" rotWithShape="1">
            <a:gsLst>
              <a:gs pos="17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F92CB243-67C5-E304-31A0-4D7D607BA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4196174" y="483074"/>
            <a:ext cx="4601915" cy="3612909"/>
          </a:xfrm>
          <a:prstGeom prst="rect">
            <a:avLst/>
          </a:prstGeom>
          <a:gradFill flip="none" rotWithShape="1">
            <a:gsLst>
              <a:gs pos="0">
                <a:schemeClr val="accent2"/>
              </a:gs>
              <a:gs pos="51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11A95761-C93E-94BF-087D-D2A823789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5588" y="6259321"/>
            <a:ext cx="10732114" cy="4054487"/>
          </a:xfrm>
          <a:prstGeom prst="rect">
            <a:avLst/>
          </a:prstGeom>
          <a:gradFill flip="none" rotWithShape="1">
            <a:gsLst>
              <a:gs pos="0">
                <a:schemeClr val="accent5"/>
              </a:gs>
              <a:gs pos="52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TextBox 7">
            <a:extLst>
              <a:ext uri="{FF2B5EF4-FFF2-40B4-BE49-F238E27FC236}">
                <a16:creationId xmlns:a16="http://schemas.microsoft.com/office/drawing/2014/main" id="{BD8AA4F3-C103-9315-D0E2-5E138F452675}"/>
              </a:ext>
            </a:extLst>
          </p:cNvPr>
          <p:cNvSpPr txBox="1"/>
          <p:nvPr/>
        </p:nvSpPr>
        <p:spPr>
          <a:xfrm>
            <a:off x="1272209" y="2905299"/>
            <a:ext cx="7289900" cy="431051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b="1" dirty="0" err="1">
                <a:solidFill>
                  <a:srgbClr val="FFFFFF"/>
                </a:solidFill>
                <a:latin typeface="#9Slide05 Braxton Regular" panose="03060000000000000000" pitchFamily="66" charset="0"/>
                <a:ea typeface="+mj-ea"/>
                <a:cs typeface="+mj-cs"/>
              </a:rPr>
              <a:t>Mắt</a:t>
            </a:r>
            <a:r>
              <a:rPr lang="en-US" sz="8000" b="1" dirty="0">
                <a:solidFill>
                  <a:srgbClr val="FFFFFF"/>
                </a:solidFill>
                <a:latin typeface="#9Slide05 Braxton Regular" panose="03060000000000000000" pitchFamily="66" charset="0"/>
                <a:ea typeface="+mj-ea"/>
                <a:cs typeface="+mj-cs"/>
              </a:rPr>
              <a:t> </a:t>
            </a:r>
            <a:r>
              <a:rPr lang="en-US" sz="8000" b="1" dirty="0" err="1">
                <a:solidFill>
                  <a:srgbClr val="FFFFFF"/>
                </a:solidFill>
                <a:latin typeface="#9Slide05 Braxton Regular" panose="03060000000000000000" pitchFamily="66" charset="0"/>
                <a:ea typeface="+mj-ea"/>
                <a:cs typeface="+mj-cs"/>
              </a:rPr>
              <a:t>sói</a:t>
            </a:r>
            <a:endParaRPr lang="en-US" sz="8000" b="1" dirty="0">
              <a:solidFill>
                <a:srgbClr val="FFFFFF"/>
              </a:solidFill>
              <a:latin typeface="#9Slide05 Braxton Regular" panose="03060000000000000000" pitchFamily="66" charset="0"/>
              <a:ea typeface="+mj-ea"/>
              <a:cs typeface="+mj-cs"/>
            </a:endParaRPr>
          </a:p>
        </p:txBody>
      </p:sp>
      <p:sp>
        <p:nvSpPr>
          <p:cNvPr id="14" name="Rectangle 13">
            <a:extLst>
              <a:ext uri="{FF2B5EF4-FFF2-40B4-BE49-F238E27FC236}">
                <a16:creationId xmlns:a16="http://schemas.microsoft.com/office/drawing/2014/main" id="{6E63D1A5-FD49-4756-F62E-786C34E63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10104" y="-11428"/>
            <a:ext cx="1493481" cy="10377169"/>
          </a:xfrm>
          <a:prstGeom prst="rect">
            <a:avLst/>
          </a:prstGeom>
          <a:gradFill flip="none" rotWithShape="1">
            <a:gsLst>
              <a:gs pos="0">
                <a:schemeClr val="accent5">
                  <a:alpha val="68000"/>
                </a:schemeClr>
              </a:gs>
              <a:gs pos="37000">
                <a:schemeClr val="accent5">
                  <a:alpha val="0"/>
                </a:schemeClr>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9634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6935"/>
          <a:stretch/>
        </p:blipFill>
        <p:spPr>
          <a:xfrm>
            <a:off x="-5170" y="-1"/>
            <a:ext cx="18293170" cy="10319617"/>
          </a:xfrm>
          <a:prstGeom prst="rect">
            <a:avLst/>
          </a:prstGeom>
        </p:spPr>
      </p:pic>
      <p:sp>
        <p:nvSpPr>
          <p:cNvPr id="17" name="Rectangle 7">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884121" y="-1100987"/>
            <a:ext cx="4531314" cy="18309894"/>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69" y="0"/>
            <a:ext cx="4265103" cy="10319617"/>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558056" y="32604"/>
            <a:ext cx="4729293" cy="10287012"/>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70" y="7932649"/>
            <a:ext cx="18299558" cy="2386967"/>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6894" y="3337394"/>
            <a:ext cx="5800160" cy="816428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7">
            <a:extLst>
              <a:ext uri="{FF2B5EF4-FFF2-40B4-BE49-F238E27FC236}">
                <a16:creationId xmlns:a16="http://schemas.microsoft.com/office/drawing/2014/main" id="{BD8AA4F3-C103-9315-D0E2-5E138F452675}"/>
              </a:ext>
            </a:extLst>
          </p:cNvPr>
          <p:cNvSpPr txBox="1"/>
          <p:nvPr/>
        </p:nvSpPr>
        <p:spPr>
          <a:xfrm>
            <a:off x="1303020" y="6182916"/>
            <a:ext cx="11877199" cy="24467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800" b="1" dirty="0" err="1">
                <a:solidFill>
                  <a:srgbClr val="FFFFFF"/>
                </a:solidFill>
                <a:latin typeface="#9Slide05 Braxton Regular" panose="03060000000000000000" pitchFamily="66" charset="0"/>
                <a:ea typeface="+mj-ea"/>
                <a:cs typeface="+mj-cs"/>
              </a:rPr>
              <a:t>Lặng</a:t>
            </a:r>
            <a:r>
              <a:rPr lang="en-US" sz="8800" b="1" dirty="0">
                <a:solidFill>
                  <a:srgbClr val="FFFFFF"/>
                </a:solidFill>
                <a:latin typeface="#9Slide05 Braxton Regular" panose="03060000000000000000" pitchFamily="66" charset="0"/>
                <a:ea typeface="+mj-ea"/>
                <a:cs typeface="+mj-cs"/>
              </a:rPr>
              <a:t> </a:t>
            </a:r>
            <a:r>
              <a:rPr lang="en-US" sz="8800" b="1" dirty="0" err="1">
                <a:solidFill>
                  <a:srgbClr val="FFFFFF"/>
                </a:solidFill>
                <a:latin typeface="#9Slide05 Braxton Regular" panose="03060000000000000000" pitchFamily="66" charset="0"/>
                <a:ea typeface="+mj-ea"/>
                <a:cs typeface="+mj-cs"/>
              </a:rPr>
              <a:t>lẽ</a:t>
            </a:r>
            <a:r>
              <a:rPr lang="en-US" sz="8800" b="1" dirty="0">
                <a:solidFill>
                  <a:srgbClr val="FFFFFF"/>
                </a:solidFill>
                <a:latin typeface="#9Slide05 Braxton Regular" panose="03060000000000000000" pitchFamily="66" charset="0"/>
                <a:ea typeface="+mj-ea"/>
                <a:cs typeface="+mj-cs"/>
              </a:rPr>
              <a:t> </a:t>
            </a:r>
            <a:r>
              <a:rPr lang="en-US" sz="8800" b="1" dirty="0" err="1">
                <a:solidFill>
                  <a:srgbClr val="FFFFFF"/>
                </a:solidFill>
                <a:latin typeface="#9Slide05 Braxton Regular" panose="03060000000000000000" pitchFamily="66" charset="0"/>
                <a:ea typeface="+mj-ea"/>
                <a:cs typeface="+mj-cs"/>
              </a:rPr>
              <a:t>SaPa</a:t>
            </a:r>
            <a:endParaRPr lang="en-US" sz="8800" b="1" dirty="0">
              <a:solidFill>
                <a:srgbClr val="FFFFFF"/>
              </a:solidFill>
              <a:latin typeface="#9Slide05 Braxton Regular" panose="03060000000000000000" pitchFamily="66" charset="0"/>
              <a:ea typeface="+mj-ea"/>
              <a:cs typeface="+mj-cs"/>
            </a:endParaRPr>
          </a:p>
        </p:txBody>
      </p:sp>
    </p:spTree>
    <p:extLst>
      <p:ext uri="{BB962C8B-B14F-4D97-AF65-F5344CB8AC3E}">
        <p14:creationId xmlns:p14="http://schemas.microsoft.com/office/powerpoint/2010/main" val="29594398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082" y="272364"/>
            <a:ext cx="17735455" cy="975163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2" name="Picture 1"/>
          <p:cNvPicPr>
            <a:picLocks noChangeAspect="1"/>
          </p:cNvPicPr>
          <p:nvPr/>
        </p:nvPicPr>
        <p:blipFill rotWithShape="1">
          <a:blip r:embed="rId2">
            <a:alphaModFix amt="60000"/>
          </a:blip>
          <a:srcRect t="9758" b="14684"/>
          <a:stretch/>
        </p:blipFill>
        <p:spPr>
          <a:xfrm>
            <a:off x="281082" y="274320"/>
            <a:ext cx="17736721" cy="9749676"/>
          </a:xfrm>
          <a:prstGeom prst="rect">
            <a:avLst/>
          </a:prstGeom>
        </p:spPr>
      </p:pic>
      <p:sp>
        <p:nvSpPr>
          <p:cNvPr id="3" name="TextBox 7">
            <a:extLst>
              <a:ext uri="{FF2B5EF4-FFF2-40B4-BE49-F238E27FC236}">
                <a16:creationId xmlns:a16="http://schemas.microsoft.com/office/drawing/2014/main" id="{BD8AA4F3-C103-9315-D0E2-5E138F452675}"/>
              </a:ext>
            </a:extLst>
          </p:cNvPr>
          <p:cNvSpPr txBox="1"/>
          <p:nvPr/>
        </p:nvSpPr>
        <p:spPr>
          <a:xfrm>
            <a:off x="1797271" y="1683544"/>
            <a:ext cx="14693456" cy="332573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800" b="1" dirty="0" err="1">
                <a:solidFill>
                  <a:srgbClr val="FFFFFF"/>
                </a:solidFill>
                <a:latin typeface="#9Slide05 Braxton Regular" panose="03060000000000000000" pitchFamily="66" charset="0"/>
                <a:ea typeface="+mj-ea"/>
                <a:cs typeface="+mj-cs"/>
              </a:rPr>
              <a:t>Bếp</a:t>
            </a:r>
            <a:r>
              <a:rPr lang="en-US" sz="8800" b="1" dirty="0">
                <a:solidFill>
                  <a:srgbClr val="FFFFFF"/>
                </a:solidFill>
                <a:latin typeface="#9Slide05 Braxton Regular" panose="03060000000000000000" pitchFamily="66" charset="0"/>
                <a:ea typeface="+mj-ea"/>
                <a:cs typeface="+mj-cs"/>
              </a:rPr>
              <a:t> </a:t>
            </a:r>
            <a:r>
              <a:rPr lang="en-US" sz="8800" b="1" dirty="0" err="1">
                <a:solidFill>
                  <a:srgbClr val="FFFFFF"/>
                </a:solidFill>
                <a:latin typeface="#9Slide05 Braxton Regular" panose="03060000000000000000" pitchFamily="66" charset="0"/>
                <a:ea typeface="+mj-ea"/>
                <a:cs typeface="+mj-cs"/>
              </a:rPr>
              <a:t>lửa</a:t>
            </a:r>
            <a:endParaRPr lang="en-US" sz="8800" b="1" dirty="0">
              <a:solidFill>
                <a:srgbClr val="FFFFFF"/>
              </a:solidFill>
              <a:latin typeface="#9Slide05 Braxton Regular" panose="03060000000000000000" pitchFamily="66" charset="0"/>
              <a:ea typeface="+mj-ea"/>
              <a:cs typeface="+mj-cs"/>
            </a:endParaRPr>
          </a:p>
        </p:txBody>
      </p:sp>
    </p:spTree>
    <p:extLst>
      <p:ext uri="{BB962C8B-B14F-4D97-AF65-F5344CB8AC3E}">
        <p14:creationId xmlns:p14="http://schemas.microsoft.com/office/powerpoint/2010/main" val="25832146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839</Words>
  <Application>Microsoft Office PowerPoint</Application>
  <PresentationFormat>Custom</PresentationFormat>
  <Paragraphs>80</Paragraphs>
  <Slides>19</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#9Slide07 SVNGuerrilla</vt:lpstr>
      <vt:lpstr>Calibri</vt:lpstr>
      <vt:lpstr>#9Slide05 Braxton Regular</vt:lpstr>
      <vt:lpstr>#9Slide05 Motion Picture</vt:lpstr>
      <vt:lpstr>Arial</vt:lpstr>
      <vt:lpstr>#9Slide05 SVNBulgary</vt:lpstr>
      <vt:lpstr>#9Slide06 SVNBlack Diamond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and Beige Aesthetic Modern Group Project Presentation</dc:title>
  <cp:lastModifiedBy>Dell Inspiron 5320</cp:lastModifiedBy>
  <cp:revision>17</cp:revision>
  <dcterms:created xsi:type="dcterms:W3CDTF">2006-08-16T00:00:00Z</dcterms:created>
  <dcterms:modified xsi:type="dcterms:W3CDTF">2023-12-21T12:01:02Z</dcterms:modified>
  <dc:identifier>DAF0DtzO-v8</dc:identifier>
</cp:coreProperties>
</file>