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30517d808ef8484f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01" r:id="rId2"/>
    <p:sldMasterId id="2147484054" r:id="rId3"/>
  </p:sldMasterIdLst>
  <p:notesMasterIdLst>
    <p:notesMasterId r:id="rId38"/>
  </p:notesMasterIdLst>
  <p:sldIdLst>
    <p:sldId id="505" r:id="rId4"/>
    <p:sldId id="440" r:id="rId5"/>
    <p:sldId id="497" r:id="rId6"/>
    <p:sldId id="492" r:id="rId7"/>
    <p:sldId id="493" r:id="rId8"/>
    <p:sldId id="494" r:id="rId9"/>
    <p:sldId id="495" r:id="rId10"/>
    <p:sldId id="496" r:id="rId11"/>
    <p:sldId id="258" r:id="rId12"/>
    <p:sldId id="487" r:id="rId13"/>
    <p:sldId id="501" r:id="rId14"/>
    <p:sldId id="500" r:id="rId15"/>
    <p:sldId id="473" r:id="rId16"/>
    <p:sldId id="474" r:id="rId17"/>
    <p:sldId id="475" r:id="rId18"/>
    <p:sldId id="483" r:id="rId19"/>
    <p:sldId id="482" r:id="rId20"/>
    <p:sldId id="476" r:id="rId21"/>
    <p:sldId id="477" r:id="rId22"/>
    <p:sldId id="478" r:id="rId23"/>
    <p:sldId id="479" r:id="rId24"/>
    <p:sldId id="480" r:id="rId25"/>
    <p:sldId id="502" r:id="rId26"/>
    <p:sldId id="261" r:id="rId27"/>
    <p:sldId id="262" r:id="rId28"/>
    <p:sldId id="282" r:id="rId29"/>
    <p:sldId id="486" r:id="rId30"/>
    <p:sldId id="269" r:id="rId31"/>
    <p:sldId id="281" r:id="rId32"/>
    <p:sldId id="464" r:id="rId33"/>
    <p:sldId id="508" r:id="rId34"/>
    <p:sldId id="503" r:id="rId35"/>
    <p:sldId id="504" r:id="rId36"/>
    <p:sldId id="507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ạ Thị Mai" initials="TTM" lastIdx="13" clrIdx="0">
    <p:extLst>
      <p:ext uri="{19B8F6BF-5375-455C-9EA6-DF929625EA0E}">
        <p15:presenceInfo xmlns:p15="http://schemas.microsoft.com/office/powerpoint/2012/main" userId="Tạ Thị Mai" providerId="None"/>
      </p:ext>
    </p:extLst>
  </p:cmAuthor>
  <p:cmAuthor id="2" name="vcb" initials="v" lastIdx="3" clrIdx="1">
    <p:extLst>
      <p:ext uri="{19B8F6BF-5375-455C-9EA6-DF929625EA0E}">
        <p15:presenceInfo xmlns:p15="http://schemas.microsoft.com/office/powerpoint/2012/main" userId="v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2F4"/>
    <a:srgbClr val="0000FF"/>
    <a:srgbClr val="9A8EDF"/>
    <a:srgbClr val="0BA2E5"/>
    <a:srgbClr val="BC7A1A"/>
    <a:srgbClr val="C47812"/>
    <a:srgbClr val="5D2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50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23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04T08:44:18.144" idx="2">
    <p:pos x="3022" y="2465"/>
    <p:text>Phải gõ trong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04T08:44:18.144" idx="2">
    <p:pos x="3022" y="2465"/>
    <p:text>Phải gõ trong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04T08:43:54.883" idx="1">
    <p:pos x="3050" y="1067"/>
    <p:text>Phải gõ trong mathtype</p:text>
    <p:extLst>
      <p:ext uri="{C676402C-5697-4E1C-873F-D02D1690AC5C}">
        <p15:threadingInfo xmlns:p15="http://schemas.microsoft.com/office/powerpoint/2012/main" timeZoneBias="-420"/>
      </p:ext>
    </p:extLst>
  </p:cm>
  <p:cm authorId="2" dt="2023-07-04T08:44:42.955" idx="3">
    <p:pos x="4514" y="2748"/>
    <p:text>Phải gõ trong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04T08:44:18.144" idx="2">
    <p:pos x="3022" y="2465"/>
    <p:text>Phải gõ trong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wmf"/><Relationship Id="rId18" Type="http://schemas.openxmlformats.org/officeDocument/2006/relationships/image" Target="../media/image38.wmf"/><Relationship Id="rId3" Type="http://schemas.openxmlformats.org/officeDocument/2006/relationships/image" Target="../media/image23.wmf"/><Relationship Id="rId7" Type="http://schemas.openxmlformats.org/officeDocument/2006/relationships/image" Target="../media/image27.e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" Type="http://schemas.openxmlformats.org/officeDocument/2006/relationships/image" Target="../media/image20.wmf"/><Relationship Id="rId16" Type="http://schemas.openxmlformats.org/officeDocument/2006/relationships/image" Target="../media/image36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22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39.wmf"/><Relationship Id="rId1" Type="http://schemas.openxmlformats.org/officeDocument/2006/relationships/image" Target="../media/image22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3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8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7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7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64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20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59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774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3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1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96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84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63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2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5614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63156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47033" y="-42447"/>
            <a:ext cx="12286065" cy="6942893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950967" y="2057969"/>
            <a:ext cx="49988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950952" y="2503935"/>
            <a:ext cx="49988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3596600" y="4053304"/>
            <a:ext cx="49988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3596600" y="4504031"/>
            <a:ext cx="4998800" cy="1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6242247" y="2057969"/>
            <a:ext cx="49988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6242248" y="2504935"/>
            <a:ext cx="4998800" cy="1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719328" y="456724"/>
            <a:ext cx="10753200" cy="98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6639192" y="6178220"/>
            <a:ext cx="451200" cy="4416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61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33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5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06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95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50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2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46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7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87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3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1" y="235083"/>
            <a:ext cx="220041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2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2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90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2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1" y="196940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2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98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26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0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5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7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64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0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9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7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8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6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8220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950967" y="2057969"/>
            <a:ext cx="49988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950952" y="2503935"/>
            <a:ext cx="49988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3596600" y="4053304"/>
            <a:ext cx="49988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3596600" y="4504031"/>
            <a:ext cx="4998800" cy="1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6242247" y="2057969"/>
            <a:ext cx="49988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6242248" y="2504935"/>
            <a:ext cx="4998800" cy="1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719328" y="456724"/>
            <a:ext cx="10753200" cy="98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3734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43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78" r:id="rId12"/>
    <p:sldLayoutId id="2147483779" r:id="rId13"/>
    <p:sldLayoutId id="2147483650" r:id="rId14"/>
    <p:sldLayoutId id="2147483656" r:id="rId15"/>
    <p:sldLayoutId id="2147483657" r:id="rId16"/>
    <p:sldLayoutId id="2147483658" r:id="rId17"/>
    <p:sldLayoutId id="2147484052" r:id="rId18"/>
    <p:sldLayoutId id="214748405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5C5F4-8241-4297-A607-2414451469E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63BE-6298-434B-9B1B-48173C57E4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4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7" r:id="rId12"/>
    <p:sldLayoutId id="21474840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comments" Target="../comments/comment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7.emf"/><Relationship Id="rId26" Type="http://schemas.openxmlformats.org/officeDocument/2006/relationships/image" Target="../media/image30.wmf"/><Relationship Id="rId39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33.wmf"/><Relationship Id="rId42" Type="http://schemas.openxmlformats.org/officeDocument/2006/relationships/image" Target="../media/image36.wmf"/><Relationship Id="rId47" Type="http://schemas.openxmlformats.org/officeDocument/2006/relationships/oleObject" Target="../embeddings/oleObject28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9.bin"/><Relationship Id="rId38" Type="http://schemas.openxmlformats.org/officeDocument/2006/relationships/oleObject" Target="../embeddings/oleObject22.bin"/><Relationship Id="rId46" Type="http://schemas.openxmlformats.org/officeDocument/2006/relationships/oleObject" Target="../embeddings/oleObject27.bin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26.wmf"/><Relationship Id="rId20" Type="http://schemas.openxmlformats.org/officeDocument/2006/relationships/image" Target="../media/image28.emf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8.bin"/><Relationship Id="rId37" Type="http://schemas.openxmlformats.org/officeDocument/2006/relationships/oleObject" Target="../embeddings/oleObject21.bin"/><Relationship Id="rId40" Type="http://schemas.openxmlformats.org/officeDocument/2006/relationships/image" Target="../media/image35.wmf"/><Relationship Id="rId45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31.wmf"/><Relationship Id="rId36" Type="http://schemas.openxmlformats.org/officeDocument/2006/relationships/image" Target="../media/image34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0.bin"/><Relationship Id="rId31" Type="http://schemas.openxmlformats.org/officeDocument/2006/relationships/image" Target="../media/image32.wmf"/><Relationship Id="rId44" Type="http://schemas.openxmlformats.org/officeDocument/2006/relationships/oleObject" Target="../embeddings/oleObject26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7.bin"/><Relationship Id="rId35" Type="http://schemas.openxmlformats.org/officeDocument/2006/relationships/oleObject" Target="../embeddings/oleObject20.bin"/><Relationship Id="rId43" Type="http://schemas.openxmlformats.org/officeDocument/2006/relationships/oleObject" Target="../embeddings/oleObject25.bin"/><Relationship Id="rId48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3.wmf"/><Relationship Id="rId26" Type="http://schemas.openxmlformats.org/officeDocument/2006/relationships/image" Target="../media/image46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6.bin"/><Relationship Id="rId38" Type="http://schemas.openxmlformats.org/officeDocument/2006/relationships/image" Target="../media/image51.wmf"/><Relationship Id="rId2" Type="http://schemas.openxmlformats.org/officeDocument/2006/relationships/slideLayout" Target="../slideLayouts/slideLayout33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40.bin"/><Relationship Id="rId32" Type="http://schemas.openxmlformats.org/officeDocument/2006/relationships/image" Target="../media/image48.wmf"/><Relationship Id="rId37" Type="http://schemas.openxmlformats.org/officeDocument/2006/relationships/oleObject" Target="../embeddings/oleObject48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47.wmf"/><Relationship Id="rId36" Type="http://schemas.openxmlformats.org/officeDocument/2006/relationships/image" Target="../media/image50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2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42.bin"/><Relationship Id="rId30" Type="http://schemas.openxmlformats.org/officeDocument/2006/relationships/oleObject" Target="../embeddings/oleObject44.bin"/><Relationship Id="rId35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0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59.wmf"/><Relationship Id="rId20" Type="http://schemas.openxmlformats.org/officeDocument/2006/relationships/image" Target="../media/image61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5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4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.vml"/><Relationship Id="rId6" Type="http://schemas.microsoft.com/office/2007/relationships/hdphoto" Target="../media/hdphoto1.wdp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70.png"/><Relationship Id="rId15" Type="http://schemas.openxmlformats.org/officeDocument/2006/relationships/image" Target="../media/image71.jpg"/><Relationship Id="rId10" Type="http://schemas.openxmlformats.org/officeDocument/2006/relationships/image" Target="../media/image67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audio" Target="../media/audio3.wav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6" Type="http://schemas.microsoft.com/office/2007/relationships/hdphoto" Target="../media/hdphoto1.wdp"/><Relationship Id="rId11" Type="http://schemas.openxmlformats.org/officeDocument/2006/relationships/image" Target="../media/image73.w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66.bin"/><Relationship Id="rId4" Type="http://schemas.openxmlformats.org/officeDocument/2006/relationships/audio" Target="../media/audio4.wav"/><Relationship Id="rId9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6.png"/><Relationship Id="rId5" Type="http://schemas.microsoft.com/office/2007/relationships/hdphoto" Target="../media/hdphoto1.wdp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7.png"/><Relationship Id="rId5" Type="http://schemas.microsoft.com/office/2007/relationships/hdphoto" Target="../media/hdphoto1.wdp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comments" Target="../comments/commen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6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1.png"/><Relationship Id="rId9" Type="http://schemas.openxmlformats.org/officeDocument/2006/relationships/image" Target="../media/image8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1.png"/><Relationship Id="rId9" Type="http://schemas.openxmlformats.org/officeDocument/2006/relationships/image" Target="../media/image8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11" Type="http://schemas.openxmlformats.org/officeDocument/2006/relationships/image" Target="../media/image68.png"/><Relationship Id="rId5" Type="http://schemas.openxmlformats.org/officeDocument/2006/relationships/image" Target="../media/image52.sv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5.png"/><Relationship Id="rId10" Type="http://schemas.openxmlformats.org/officeDocument/2006/relationships/image" Target="../media/image74.png"/><Relationship Id="rId4" Type="http://schemas.openxmlformats.org/officeDocument/2006/relationships/image" Target="../media/image2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1.png"/><Relationship Id="rId3" Type="http://schemas.openxmlformats.org/officeDocument/2006/relationships/audio" Target="../media/audio1.wav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79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4" Type="http://schemas.openxmlformats.org/officeDocument/2006/relationships/audio" Target="../media/audio2.wav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3500" y="1065228"/>
            <a:ext cx="8424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THẦY, CÔ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680" y="5342641"/>
            <a:ext cx="577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TUẤN THẮNG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61832-CDFD-D8E5-FCC4-FD23C2655DE1}"/>
              </a:ext>
            </a:extLst>
          </p:cNvPr>
          <p:cNvSpPr txBox="1"/>
          <p:nvPr/>
        </p:nvSpPr>
        <p:spPr>
          <a:xfrm>
            <a:off x="716159" y="3209923"/>
            <a:ext cx="1005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ỨNG DỤNG ĐỊNH LÍ THALES TRONG TAM GIÁC.</a:t>
            </a:r>
          </a:p>
        </p:txBody>
      </p:sp>
    </p:spTree>
    <p:extLst>
      <p:ext uri="{BB962C8B-B14F-4D97-AF65-F5344CB8AC3E}">
        <p14:creationId xmlns:p14="http://schemas.microsoft.com/office/powerpoint/2010/main" val="30699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F8219-0D34-A5D3-DC34-5C567DC6F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071" y="1293377"/>
            <a:ext cx="4446403" cy="3959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B1B76-DB98-1053-AFD8-E478E520B2FC}"/>
              </a:ext>
            </a:extLst>
          </p:cNvPr>
          <p:cNvSpPr txBox="1"/>
          <p:nvPr/>
        </p:nvSpPr>
        <p:spPr>
          <a:xfrm>
            <a:off x="753703" y="855842"/>
            <a:ext cx="6646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Thales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BDE. Trong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Thalès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tiễn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Thalès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61832-CDFD-D8E5-FCC4-FD23C2655DE1}"/>
              </a:ext>
            </a:extLst>
          </p:cNvPr>
          <p:cNvSpPr txBox="1"/>
          <p:nvPr/>
        </p:nvSpPr>
        <p:spPr>
          <a:xfrm>
            <a:off x="793102" y="578498"/>
            <a:ext cx="1005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ỨNG DỤNG ĐỊNH LÍ THALES TRONG TAM GIÁC.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644F0EA-2FD1-F5E0-F32C-27F57D952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65" y="3718148"/>
            <a:ext cx="6472818" cy="2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58926" y="584200"/>
            <a:ext cx="11969251" cy="6102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339937" y="1121241"/>
            <a:ext cx="236587" cy="287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1647211" y="6481453"/>
            <a:ext cx="315600" cy="3076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50791" y="6402501"/>
            <a:ext cx="378293" cy="368203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7369" y="1108239"/>
            <a:ext cx="451200" cy="434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1265861" y="1204845"/>
            <a:ext cx="852756" cy="331447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3510658" y="107977"/>
            <a:ext cx="5708493" cy="8742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89988" y="1802958"/>
            <a:ext cx="10096697" cy="1033553"/>
            <a:chOff x="1483451" y="2597759"/>
            <a:chExt cx="15145045" cy="1550330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1" y="2597759"/>
              <a:ext cx="1478338" cy="1550330"/>
              <a:chOff x="4314469" y="1601392"/>
              <a:chExt cx="491992" cy="5725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82511" y="16384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44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3" y="3045414"/>
              <a:ext cx="13629323" cy="1069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800"/>
                </a:spcBef>
                <a:spcAft>
                  <a:spcPts val="1067"/>
                </a:spcAft>
                <a:buClr>
                  <a:srgbClr val="000000"/>
                </a:buClr>
              </a:pPr>
              <a:r>
                <a:rPr lang="nl-NL" sz="3000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ƯỚC LƯỢNG KHOẢNG CÁCH</a:t>
              </a:r>
              <a:endPara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313182">
            <a:off x="9777284" y="3823799"/>
            <a:ext cx="2690888" cy="266734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80733" y="3168127"/>
            <a:ext cx="8513458" cy="1012793"/>
            <a:chOff x="1454219" y="4785490"/>
            <a:chExt cx="12280177" cy="1519186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54219" y="4785490"/>
              <a:ext cx="1476395" cy="1519186"/>
              <a:chOff x="4309809" y="1552278"/>
              <a:chExt cx="491345" cy="5610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2759" y="1589328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204" y="1589328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35873" y="5127015"/>
              <a:ext cx="1698601" cy="968399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44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5149697"/>
              <a:ext cx="10599672" cy="1069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3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 LƯỢNG CHIỀU CAO</a:t>
              </a:r>
              <a:endPara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Google Shape;2152;p36">
            <a:extLst>
              <a:ext uri="{FF2B5EF4-FFF2-40B4-BE49-F238E27FC236}">
                <a16:creationId xmlns:a16="http://schemas.microsoft.com/office/drawing/2014/main" id="{143F6535-B70E-8D12-5CCA-C997E73CB045}"/>
              </a:ext>
            </a:extLst>
          </p:cNvPr>
          <p:cNvSpPr/>
          <p:nvPr/>
        </p:nvSpPr>
        <p:spPr>
          <a:xfrm rot="5400000" flipH="1">
            <a:off x="1671273" y="4641272"/>
            <a:ext cx="1012791" cy="975359"/>
          </a:xfrm>
          <a:prstGeom prst="flowChartDelay">
            <a:avLst/>
          </a:prstGeom>
          <a:solidFill>
            <a:srgbClr val="9A8ED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05E659-1CBF-4BE6-2357-85A64F86F329}"/>
              </a:ext>
            </a:extLst>
          </p:cNvPr>
          <p:cNvSpPr/>
          <p:nvPr/>
        </p:nvSpPr>
        <p:spPr>
          <a:xfrm>
            <a:off x="2751643" y="4854120"/>
            <a:ext cx="9086215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1067"/>
              </a:spcAft>
              <a:buClr>
                <a:srgbClr val="000000"/>
              </a:buClr>
            </a:pPr>
            <a:r>
              <a:rPr lang="nl-NL" sz="3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BÀI TẬP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2179;p36">
            <a:extLst>
              <a:ext uri="{FF2B5EF4-FFF2-40B4-BE49-F238E27FC236}">
                <a16:creationId xmlns:a16="http://schemas.microsoft.com/office/drawing/2014/main" id="{FA8765BC-B4E1-C921-FD3C-05F1504BAE6C}"/>
              </a:ext>
            </a:extLst>
          </p:cNvPr>
          <p:cNvSpPr txBox="1">
            <a:spLocks/>
          </p:cNvSpPr>
          <p:nvPr/>
        </p:nvSpPr>
        <p:spPr>
          <a:xfrm>
            <a:off x="1761219" y="4854120"/>
            <a:ext cx="1177586" cy="6456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kern="0" dirty="0">
                <a:latin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255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61832-CDFD-D8E5-FCC4-FD23C2655DE1}"/>
              </a:ext>
            </a:extLst>
          </p:cNvPr>
          <p:cNvSpPr txBox="1"/>
          <p:nvPr/>
        </p:nvSpPr>
        <p:spPr>
          <a:xfrm>
            <a:off x="793102" y="578498"/>
            <a:ext cx="1005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TIẾT 27 -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ĐỊNH LÍ THALES TRONG TAM GIÁC.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CCC4C-8B93-45FA-25D9-0280DD2C98EC}"/>
              </a:ext>
            </a:extLst>
          </p:cNvPr>
          <p:cNvSpPr txBox="1"/>
          <p:nvPr/>
        </p:nvSpPr>
        <p:spPr>
          <a:xfrm>
            <a:off x="768467" y="2208339"/>
            <a:ext cx="1005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644F0EA-2FD1-F5E0-F32C-27F57D952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65" y="3718148"/>
            <a:ext cx="6472818" cy="2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0"/>
            <a:ext cx="9096374" cy="83757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314768" y="103316"/>
            <a:ext cx="66469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 ĐỘNG LUYỆN TẬP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17477"/>
              </p:ext>
            </p:extLst>
          </p:nvPr>
        </p:nvGraphicFramePr>
        <p:xfrm>
          <a:off x="753705" y="1027576"/>
          <a:ext cx="1124546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52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4795934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820511" y="939397"/>
            <a:ext cx="63261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( SGK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61):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AA’, BB’, CC’, DD’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A’B’, B’C’, C’D’.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B9821-BF6A-B551-F7B7-50B2DD50D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438" y="1061752"/>
            <a:ext cx="4543099" cy="5235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DE3880-7320-42D0-5BB4-4DDEF46E7707}"/>
              </a:ext>
            </a:extLst>
          </p:cNvPr>
          <p:cNvSpPr txBox="1"/>
          <p:nvPr/>
        </p:nvSpPr>
        <p:spPr>
          <a:xfrm>
            <a:off x="820511" y="5178774"/>
            <a:ext cx="6476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A’D’.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255E-90C9-5B36-37E3-69663F620148}"/>
              </a:ext>
            </a:extLst>
          </p:cNvPr>
          <p:cNvSpPr txBox="1"/>
          <p:nvPr/>
        </p:nvSpPr>
        <p:spPr>
          <a:xfrm>
            <a:off x="9349273" y="4786604"/>
            <a:ext cx="47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367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7773"/>
              </p:ext>
            </p:extLst>
          </p:nvPr>
        </p:nvGraphicFramePr>
        <p:xfrm>
          <a:off x="207390" y="301658"/>
          <a:ext cx="11791777" cy="602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852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5028925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6029438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409130" y="726614"/>
            <a:ext cx="632615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Trong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AA’, BB’, CC’, DD’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A’B’, B’C’, C’D’.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E3880-7320-42D0-5BB4-4DDEF46E7707}"/>
              </a:ext>
            </a:extLst>
          </p:cNvPr>
          <p:cNvSpPr txBox="1"/>
          <p:nvPr/>
        </p:nvSpPr>
        <p:spPr>
          <a:xfrm>
            <a:off x="506481" y="4765930"/>
            <a:ext cx="6476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A’D’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3043A-B31F-AAB1-FF87-9A810A26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990" y="903732"/>
            <a:ext cx="3949305" cy="55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/>
        </p:nvGraphicFramePr>
        <p:xfrm>
          <a:off x="753705" y="1027576"/>
          <a:ext cx="1124546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52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4795934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B33043A-B31F-AAB1-FF87-9A810A264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990" y="903732"/>
            <a:ext cx="3949305" cy="558448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3C1D4A1-B2B2-B3F7-7DCF-FB20D929DED9}"/>
              </a:ext>
            </a:extLst>
          </p:cNvPr>
          <p:cNvSpPr/>
          <p:nvPr/>
        </p:nvSpPr>
        <p:spPr>
          <a:xfrm>
            <a:off x="751633" y="1483567"/>
            <a:ext cx="6367623" cy="290182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BC, CD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A’B’, B’C’, C’D’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D7A07CF-52F2-03C7-0B1F-736857961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32852"/>
              </p:ext>
            </p:extLst>
          </p:nvPr>
        </p:nvGraphicFramePr>
        <p:xfrm>
          <a:off x="1817364" y="4662890"/>
          <a:ext cx="3352058" cy="11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1130040" imgH="393480" progId="Equation.DSMT4">
                  <p:embed/>
                </p:oleObj>
              </mc:Choice>
              <mc:Fallback>
                <p:oleObj name="Equation" r:id="rId6" imgW="11300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1EA6F20-D8C7-29F3-1288-5759EC4B2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7364" y="4662890"/>
                        <a:ext cx="3352058" cy="1167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8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8" y="1263616"/>
            <a:ext cx="3421030" cy="2836655"/>
          </a:xfrm>
          <a:prstGeom prst="rect">
            <a:avLst/>
          </a:prstGeom>
        </p:spPr>
      </p:pic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1215018" y="-124794"/>
            <a:ext cx="3731935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 NHÓM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32307" y="1121128"/>
            <a:ext cx="170702" cy="28497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22884" y="774186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32307" y="38698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41730" y="19911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93302" y="1576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609726" y="22304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898594" y="13777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1203465" y="-1434"/>
            <a:ext cx="216934" cy="34154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B320C6-D812-39B6-2E6B-88B2CBD25F8E}"/>
              </a:ext>
            </a:extLst>
          </p:cNvPr>
          <p:cNvSpPr txBox="1"/>
          <p:nvPr/>
        </p:nvSpPr>
        <p:spPr>
          <a:xfrm>
            <a:off x="4303139" y="1617174"/>
            <a:ext cx="6888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457200" indent="-457200">
              <a:buFontTx/>
              <a:buChar char="-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5F1D5B-7901-21D4-7323-22023AB12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82113"/>
              </p:ext>
            </p:extLst>
          </p:nvPr>
        </p:nvGraphicFramePr>
        <p:xfrm>
          <a:off x="5631470" y="3094502"/>
          <a:ext cx="2586295" cy="90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1EA6F20-D8C7-29F3-1288-5759EC4B2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1470" y="3094502"/>
                        <a:ext cx="2586295" cy="90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CFBE58-C334-D897-0C3D-04E3EADE4D0B}"/>
              </a:ext>
            </a:extLst>
          </p:cNvPr>
          <p:cNvSpPr txBox="1"/>
          <p:nvPr/>
        </p:nvSpPr>
        <p:spPr>
          <a:xfrm>
            <a:off x="4605785" y="4109528"/>
            <a:ext cx="6283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2208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E0F886-38DA-0762-5BE6-55134F8A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43373"/>
              </p:ext>
            </p:extLst>
          </p:nvPr>
        </p:nvGraphicFramePr>
        <p:xfrm>
          <a:off x="1" y="65988"/>
          <a:ext cx="12257314" cy="679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1547180992"/>
                    </a:ext>
                  </a:extLst>
                </a:gridCol>
              </a:tblGrid>
              <a:tr h="679201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78513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271A3F-1ABA-218B-EC52-2216B1EB9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66045"/>
              </p:ext>
            </p:extLst>
          </p:nvPr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1EA6F20-D8C7-29F3-1288-5759EC4B2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85468"/>
              </p:ext>
            </p:extLst>
          </p:nvPr>
        </p:nvGraphicFramePr>
        <p:xfrm>
          <a:off x="4086598" y="204141"/>
          <a:ext cx="2586295" cy="90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6598" y="204141"/>
                        <a:ext cx="2586295" cy="90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7BDFB26-07D6-3036-0054-FA3151680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40860"/>
              </p:ext>
            </p:extLst>
          </p:nvPr>
        </p:nvGraphicFramePr>
        <p:xfrm>
          <a:off x="5309083" y="995630"/>
          <a:ext cx="462254" cy="67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9083" y="995630"/>
                        <a:ext cx="462254" cy="67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81D0E0-62C5-679A-7D09-0C3625AD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27862"/>
              </p:ext>
            </p:extLst>
          </p:nvPr>
        </p:nvGraphicFramePr>
        <p:xfrm>
          <a:off x="-187862" y="1247960"/>
          <a:ext cx="12192000" cy="99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" name="Equation" r:id="rId11" imgW="114120" imgH="317160" progId="Equation.DSMT4">
                  <p:embed/>
                </p:oleObj>
              </mc:Choice>
              <mc:Fallback>
                <p:oleObj name="Equation" r:id="rId11" imgW="114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187862" y="1247960"/>
                        <a:ext cx="12192000" cy="99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1332885-BE57-DC1A-7A2B-BE7FE6610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07453"/>
              </p:ext>
            </p:extLst>
          </p:nvPr>
        </p:nvGraphicFramePr>
        <p:xfrm>
          <a:off x="1918431" y="1754235"/>
          <a:ext cx="1678113" cy="91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2" name="Equation" r:id="rId13" imgW="723600" imgH="393480" progId="Equation.DSMT4">
                  <p:embed/>
                </p:oleObj>
              </mc:Choice>
              <mc:Fallback>
                <p:oleObj name="Equation" r:id="rId13" imgW="7236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1EA6F20-D8C7-29F3-1288-5759EC4B2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18431" y="1754235"/>
                        <a:ext cx="1678113" cy="91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5596F3E-27EC-1326-8FD1-9280A8586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20930"/>
              </p:ext>
            </p:extLst>
          </p:nvPr>
        </p:nvGraphicFramePr>
        <p:xfrm>
          <a:off x="7823054" y="1741884"/>
          <a:ext cx="1678113" cy="91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3" name="Equation" r:id="rId15" imgW="723600" imgH="393480" progId="Equation.DSMT4">
                  <p:embed/>
                </p:oleObj>
              </mc:Choice>
              <mc:Fallback>
                <p:oleObj name="Equation" r:id="rId15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23054" y="1741884"/>
                        <a:ext cx="1678113" cy="91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BCB0904-50E9-46D0-E510-076463B8C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34833"/>
              </p:ext>
            </p:extLst>
          </p:nvPr>
        </p:nvGraphicFramePr>
        <p:xfrm>
          <a:off x="2580005" y="2579597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" name="Equation" r:id="rId17" imgW="527516" imgH="766818" progId="Equation.DSMT4">
                  <p:embed/>
                </p:oleObj>
              </mc:Choice>
              <mc:Fallback>
                <p:oleObj name="Equation" r:id="rId17" imgW="527516" imgH="7668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80005" y="2579597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B95E919-5CBC-EE3E-53EC-2FE13CA93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579580"/>
              </p:ext>
            </p:extLst>
          </p:nvPr>
        </p:nvGraphicFramePr>
        <p:xfrm>
          <a:off x="8474287" y="2482479"/>
          <a:ext cx="429611" cy="62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" name="Equation" r:id="rId19" imgW="527516" imgH="766818" progId="Equation.DSMT4">
                  <p:embed/>
                </p:oleObj>
              </mc:Choice>
              <mc:Fallback>
                <p:oleObj name="Equation" r:id="rId19" imgW="527516" imgH="7668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474287" y="2482479"/>
                        <a:ext cx="429611" cy="625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105C787-AB04-2FF3-E83E-A166F4A22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020951"/>
              </p:ext>
            </p:extLst>
          </p:nvPr>
        </p:nvGraphicFramePr>
        <p:xfrm>
          <a:off x="1531938" y="3057376"/>
          <a:ext cx="24511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" name="Equation" r:id="rId21" imgW="1130040" imgH="393480" progId="Equation.DSMT4">
                  <p:embed/>
                </p:oleObj>
              </mc:Choice>
              <mc:Fallback>
                <p:oleObj name="Equation" r:id="rId21" imgW="113004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1332885-BE57-DC1A-7A2B-BE7FE6610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31938" y="3057376"/>
                        <a:ext cx="2451100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EEFDD3E-A7C9-0FDE-8E3C-3447F6EEA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72540"/>
              </p:ext>
            </p:extLst>
          </p:nvPr>
        </p:nvGraphicFramePr>
        <p:xfrm>
          <a:off x="2573496" y="3847244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" name="Equation" r:id="rId23" imgW="527516" imgH="766818" progId="Equation.DSMT4">
                  <p:embed/>
                </p:oleObj>
              </mc:Choice>
              <mc:Fallback>
                <p:oleObj name="Equation" r:id="rId23" imgW="527516" imgH="766818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BCB0904-50E9-46D0-E510-076463B8C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73496" y="3847244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0FA955-ADD9-885C-235D-72D3547C7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49982"/>
              </p:ext>
            </p:extLst>
          </p:nvPr>
        </p:nvGraphicFramePr>
        <p:xfrm>
          <a:off x="-757986" y="3981035"/>
          <a:ext cx="7523389" cy="99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" name="Equation" r:id="rId24" imgW="114120" imgH="317160" progId="Equation.DSMT4">
                  <p:embed/>
                </p:oleObj>
              </mc:Choice>
              <mc:Fallback>
                <p:oleObj name="Equation" r:id="rId24" imgW="114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A81D0E0-62C5-679A-7D09-0C3625AD3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757986" y="3981035"/>
                        <a:ext cx="7523389" cy="99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784DD0-8ECB-16ED-3E16-394D253DE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357445"/>
              </p:ext>
            </p:extLst>
          </p:nvPr>
        </p:nvGraphicFramePr>
        <p:xfrm>
          <a:off x="216286" y="4409304"/>
          <a:ext cx="15986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Equation" r:id="rId25" imgW="736560" imgH="393480" progId="Equation.DSMT4">
                  <p:embed/>
                </p:oleObj>
              </mc:Choice>
              <mc:Fallback>
                <p:oleObj name="Equation" r:id="rId25" imgW="7365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105C787-AB04-2FF3-E83E-A166F4A22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6286" y="4409304"/>
                        <a:ext cx="15986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9F4AA5-E6D3-F22F-9588-F2AE513D4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81878"/>
              </p:ext>
            </p:extLst>
          </p:nvPr>
        </p:nvGraphicFramePr>
        <p:xfrm>
          <a:off x="3749178" y="4493762"/>
          <a:ext cx="15684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0" name="Equation" r:id="rId27" imgW="723600" imgH="393480" progId="Equation.DSMT4">
                  <p:embed/>
                </p:oleObj>
              </mc:Choice>
              <mc:Fallback>
                <p:oleObj name="Equation" r:id="rId27" imgW="7236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105C787-AB04-2FF3-E83E-A166F4A22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49178" y="4493762"/>
                        <a:ext cx="156845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F043CF9-49EC-D0C3-EC61-3A9918726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16226"/>
              </p:ext>
            </p:extLst>
          </p:nvPr>
        </p:nvGraphicFramePr>
        <p:xfrm>
          <a:off x="824209" y="5120078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" name="Equation" r:id="rId29" imgW="527516" imgH="766818" progId="Equation.DSMT4">
                  <p:embed/>
                </p:oleObj>
              </mc:Choice>
              <mc:Fallback>
                <p:oleObj name="Equation" r:id="rId29" imgW="527516" imgH="766818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EEFDD3E-A7C9-0FDE-8E3C-3447F6EEA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4209" y="5120078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293FF0-5FEA-55C9-2E5B-42D57D78E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02154"/>
              </p:ext>
            </p:extLst>
          </p:nvPr>
        </p:nvGraphicFramePr>
        <p:xfrm>
          <a:off x="294777" y="5555828"/>
          <a:ext cx="14890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2" name="Equation" r:id="rId30" imgW="685800" imgH="393480" progId="Equation.DSMT4">
                  <p:embed/>
                </p:oleObj>
              </mc:Choice>
              <mc:Fallback>
                <p:oleObj name="Equation" r:id="rId30" imgW="68580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784DD0-8ECB-16ED-3E16-394D253DE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94777" y="5555828"/>
                        <a:ext cx="14890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459B23A-DCB3-D7C6-3312-1846E75CA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60174"/>
              </p:ext>
            </p:extLst>
          </p:nvPr>
        </p:nvGraphicFramePr>
        <p:xfrm>
          <a:off x="4336408" y="5119529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Equation" r:id="rId32" imgW="527516" imgH="766818" progId="Equation.DSMT4">
                  <p:embed/>
                </p:oleObj>
              </mc:Choice>
              <mc:Fallback>
                <p:oleObj name="Equation" r:id="rId32" imgW="527516" imgH="766818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EEFDD3E-A7C9-0FDE-8E3C-3447F6EEA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36408" y="5119529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F0005E1-89B3-6158-C767-3581DE28D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021000"/>
              </p:ext>
            </p:extLst>
          </p:nvPr>
        </p:nvGraphicFramePr>
        <p:xfrm>
          <a:off x="3808564" y="5466259"/>
          <a:ext cx="14859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4" name="Equation" r:id="rId33" imgW="685800" imgH="393480" progId="Equation.DSMT4">
                  <p:embed/>
                </p:oleObj>
              </mc:Choice>
              <mc:Fallback>
                <p:oleObj name="Equation" r:id="rId33" imgW="68580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9F4AA5-E6D3-F22F-9588-F2AE513D44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808564" y="5466259"/>
                        <a:ext cx="1485900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09FD61B-4B36-FFF1-EECE-0823AFF32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6512"/>
              </p:ext>
            </p:extLst>
          </p:nvPr>
        </p:nvGraphicFramePr>
        <p:xfrm>
          <a:off x="7451008" y="2923512"/>
          <a:ext cx="25908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5" name="Equation" r:id="rId35" imgW="1117440" imgH="393480" progId="Equation.DSMT4">
                  <p:embed/>
                </p:oleObj>
              </mc:Choice>
              <mc:Fallback>
                <p:oleObj name="Equation" r:id="rId35" imgW="111744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5596F3E-27EC-1326-8FD1-9280A8586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451008" y="2923512"/>
                        <a:ext cx="2590800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4604A5F-745D-8AA0-1CCA-92518D63F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85782"/>
              </p:ext>
            </p:extLst>
          </p:nvPr>
        </p:nvGraphicFramePr>
        <p:xfrm>
          <a:off x="8531301" y="3739455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6" name="Equation" r:id="rId37" imgW="527516" imgH="766818" progId="Equation.DSMT4">
                  <p:embed/>
                </p:oleObj>
              </mc:Choice>
              <mc:Fallback>
                <p:oleObj name="Equation" r:id="rId37" imgW="527516" imgH="766818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EEFDD3E-A7C9-0FDE-8E3C-3447F6EEA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31301" y="3739455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0684B50-B10C-CB24-A7EF-79D16D23A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72483"/>
              </p:ext>
            </p:extLst>
          </p:nvPr>
        </p:nvGraphicFramePr>
        <p:xfrm>
          <a:off x="5294464" y="3897708"/>
          <a:ext cx="7523389" cy="99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" name="Equation" r:id="rId38" imgW="114120" imgH="317160" progId="Equation.DSMT4">
                  <p:embed/>
                </p:oleObj>
              </mc:Choice>
              <mc:Fallback>
                <p:oleObj name="Equation" r:id="rId38" imgW="11412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D0FA955-ADD9-885C-235D-72D3547C7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4464" y="3897708"/>
                        <a:ext cx="7523389" cy="99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5C9EED1-CD2E-7068-1B5B-341B5FB90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52281"/>
              </p:ext>
            </p:extLst>
          </p:nvPr>
        </p:nvGraphicFramePr>
        <p:xfrm>
          <a:off x="6368258" y="4350567"/>
          <a:ext cx="16192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" name="Equation" r:id="rId39" imgW="698400" imgH="393480" progId="Equation.DSMT4">
                  <p:embed/>
                </p:oleObj>
              </mc:Choice>
              <mc:Fallback>
                <p:oleObj name="Equation" r:id="rId39" imgW="69840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09FD61B-4B36-FFF1-EECE-0823AFF32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368258" y="4350567"/>
                        <a:ext cx="1619250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C2625A3-2B40-700E-F44C-44D2E21B9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48284"/>
              </p:ext>
            </p:extLst>
          </p:nvPr>
        </p:nvGraphicFramePr>
        <p:xfrm>
          <a:off x="9903499" y="4343746"/>
          <a:ext cx="16478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" name="Equation" r:id="rId41" imgW="711000" imgH="393480" progId="Equation.DSMT4">
                  <p:embed/>
                </p:oleObj>
              </mc:Choice>
              <mc:Fallback>
                <p:oleObj name="Equation" r:id="rId41" imgW="71100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09FD61B-4B36-FFF1-EECE-0823AFF32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9903499" y="4343746"/>
                        <a:ext cx="164782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CE43575-6D9F-9179-B676-2364D5C46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805609"/>
              </p:ext>
            </p:extLst>
          </p:nvPr>
        </p:nvGraphicFramePr>
        <p:xfrm>
          <a:off x="7003032" y="4929913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" name="Equation" r:id="rId43" imgW="527516" imgH="766818" progId="Equation.DSMT4">
                  <p:embed/>
                </p:oleObj>
              </mc:Choice>
              <mc:Fallback>
                <p:oleObj name="Equation" r:id="rId43" imgW="527516" imgH="766818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459B23A-DCB3-D7C6-3312-1846E75CA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03032" y="4929913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4384C9F-C5D6-75C4-FF25-5FB501B50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8133"/>
              </p:ext>
            </p:extLst>
          </p:nvPr>
        </p:nvGraphicFramePr>
        <p:xfrm>
          <a:off x="6444486" y="5386314"/>
          <a:ext cx="15906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Equation" r:id="rId44" imgW="685800" imgH="393480" progId="Equation.DSMT4">
                  <p:embed/>
                </p:oleObj>
              </mc:Choice>
              <mc:Fallback>
                <p:oleObj name="Equation" r:id="rId44" imgW="68580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45C9EED1-CD2E-7068-1B5B-341B5FB90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444486" y="5386314"/>
                        <a:ext cx="15906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2FDF159F-6782-143F-4BA9-4F3116C7D3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56234"/>
              </p:ext>
            </p:extLst>
          </p:nvPr>
        </p:nvGraphicFramePr>
        <p:xfrm>
          <a:off x="10568844" y="4928714"/>
          <a:ext cx="4302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Equation" r:id="rId46" imgW="527516" imgH="766818" progId="Equation.DSMT4">
                  <p:embed/>
                </p:oleObj>
              </mc:Choice>
              <mc:Fallback>
                <p:oleObj name="Equation" r:id="rId46" imgW="527516" imgH="766818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ECE43575-6D9F-9179-B676-2364D5C46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568844" y="4928714"/>
                        <a:ext cx="43021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6E5F890-32F7-5C47-D482-DB2E224AA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70232"/>
              </p:ext>
            </p:extLst>
          </p:nvPr>
        </p:nvGraphicFramePr>
        <p:xfrm>
          <a:off x="9989406" y="5386314"/>
          <a:ext cx="158908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Equation" r:id="rId47" imgW="685800" imgH="393480" progId="Equation.DSMT4">
                  <p:embed/>
                </p:oleObj>
              </mc:Choice>
              <mc:Fallback>
                <p:oleObj name="Equation" r:id="rId47" imgW="685800" imgH="393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C2625A3-2B40-700E-F44C-44D2E21B9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9989406" y="5386314"/>
                        <a:ext cx="1589088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0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E0F886-38DA-0762-5BE6-55134F8A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4588"/>
              </p:ext>
            </p:extLst>
          </p:nvPr>
        </p:nvGraphicFramePr>
        <p:xfrm>
          <a:off x="0" y="0"/>
          <a:ext cx="1252168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681">
                  <a:extLst>
                    <a:ext uri="{9D8B030D-6E8A-4147-A177-3AD203B41FA5}">
                      <a16:colId xmlns:a16="http://schemas.microsoft.com/office/drawing/2014/main" val="154718099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78513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271A3F-1ABA-218B-EC52-2216B1EB9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271A3F-1ABA-218B-EC52-2216B1EB9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F61004F-F3BE-55B5-9145-8BA4438B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58857"/>
              </p:ext>
            </p:extLst>
          </p:nvPr>
        </p:nvGraphicFramePr>
        <p:xfrm>
          <a:off x="-2" y="664153"/>
          <a:ext cx="122573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268224288"/>
                    </a:ext>
                  </a:extLst>
                </a:gridCol>
              </a:tblGrid>
              <a:tr h="630942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AA’O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AA’   BB’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. Do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0217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1EB88B-3568-FD62-9E22-2C3E9C617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78498"/>
              </p:ext>
            </p:extLst>
          </p:nvPr>
        </p:nvGraphicFramePr>
        <p:xfrm>
          <a:off x="687738" y="707155"/>
          <a:ext cx="358062" cy="4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738" y="707155"/>
                        <a:ext cx="358062" cy="42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6B3D5D3-EA6F-4210-2533-15F46070F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90104"/>
              </p:ext>
            </p:extLst>
          </p:nvPr>
        </p:nvGraphicFramePr>
        <p:xfrm>
          <a:off x="3003550" y="740672"/>
          <a:ext cx="3492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" name="Equation" r:id="rId9" imgW="139680" imgH="177480" progId="Equation.DSMT4">
                  <p:embed/>
                </p:oleObj>
              </mc:Choice>
              <mc:Fallback>
                <p:oleObj name="Equation" r:id="rId9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3550" y="740672"/>
                        <a:ext cx="3492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6994AE-CD3A-F069-0B61-A93F09D60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981319"/>
              </p:ext>
            </p:extLst>
          </p:nvPr>
        </p:nvGraphicFramePr>
        <p:xfrm>
          <a:off x="4781550" y="573513"/>
          <a:ext cx="14525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1550" y="573513"/>
                        <a:ext cx="14525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7D199B-E114-D047-DE05-382CCFA26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17268"/>
              </p:ext>
            </p:extLst>
          </p:nvPr>
        </p:nvGraphicFramePr>
        <p:xfrm>
          <a:off x="7707491" y="570376"/>
          <a:ext cx="150556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" name="Equation" r:id="rId13" imgW="711000" imgH="393480" progId="Equation.DSMT4">
                  <p:embed/>
                </p:oleObj>
              </mc:Choice>
              <mc:Fallback>
                <p:oleObj name="Equation" r:id="rId13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07491" y="570376"/>
                        <a:ext cx="150556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Table 2">
            <a:extLst>
              <a:ext uri="{FF2B5EF4-FFF2-40B4-BE49-F238E27FC236}">
                <a16:creationId xmlns:a16="http://schemas.microsoft.com/office/drawing/2014/main" id="{68A91CC7-B724-F0BE-B991-18E0EC936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72391"/>
              </p:ext>
            </p:extLst>
          </p:nvPr>
        </p:nvGraphicFramePr>
        <p:xfrm>
          <a:off x="-1" y="1704975"/>
          <a:ext cx="12257314" cy="91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268224288"/>
                    </a:ext>
                  </a:extLst>
                </a:gridCol>
              </a:tblGrid>
              <a:tr h="919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BB’O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BB’   CC’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. Do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0217"/>
                  </a:ext>
                </a:extLst>
              </a:tr>
            </a:tbl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B87F3791-37E9-3159-3E0D-5D4F2D241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70695"/>
              </p:ext>
            </p:extLst>
          </p:nvPr>
        </p:nvGraphicFramePr>
        <p:xfrm>
          <a:off x="687738" y="1749118"/>
          <a:ext cx="358062" cy="4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730BD31-152F-7106-1B0C-AD03FC54A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738" y="1749118"/>
                        <a:ext cx="358062" cy="42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7836897C-B270-6CE7-F22B-9A9A17A3B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94678"/>
              </p:ext>
            </p:extLst>
          </p:nvPr>
        </p:nvGraphicFramePr>
        <p:xfrm>
          <a:off x="2995282" y="1774940"/>
          <a:ext cx="3492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4" name="Equation" r:id="rId16" imgW="139680" imgH="177480" progId="Equation.DSMT4">
                  <p:embed/>
                </p:oleObj>
              </mc:Choice>
              <mc:Fallback>
                <p:oleObj name="Equation" r:id="rId16" imgW="1396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46E1536-25DB-A4B6-DF7E-965D6EBCB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5282" y="1774940"/>
                        <a:ext cx="3492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C20FEDA-1330-129D-7373-EB1058D3E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69100"/>
              </p:ext>
            </p:extLst>
          </p:nvPr>
        </p:nvGraphicFramePr>
        <p:xfrm>
          <a:off x="4791075" y="1640859"/>
          <a:ext cx="1453396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" name="Equation" r:id="rId17" imgW="685800" imgH="393480" progId="Equation.DSMT4">
                  <p:embed/>
                </p:oleObj>
              </mc:Choice>
              <mc:Fallback>
                <p:oleObj name="Equation" r:id="rId17" imgW="6858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C590ED7-FC44-824E-18B8-0CEDDA03E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91075" y="1640859"/>
                        <a:ext cx="1453396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03ECA6DD-4921-6DF1-7678-04B1429AE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19002"/>
              </p:ext>
            </p:extLst>
          </p:nvPr>
        </p:nvGraphicFramePr>
        <p:xfrm>
          <a:off x="7674623" y="1643543"/>
          <a:ext cx="1453396" cy="8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6" name="Equation" r:id="rId19" imgW="698400" imgH="393480" progId="Equation.DSMT4">
                  <p:embed/>
                </p:oleObj>
              </mc:Choice>
              <mc:Fallback>
                <p:oleObj name="Equation" r:id="rId19" imgW="6984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E0A55F5-7018-2DE0-AFF4-695760F0C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74623" y="1643543"/>
                        <a:ext cx="1453396" cy="8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2D967424-8524-2399-2EF7-2B636A6D19A0}"/>
              </a:ext>
            </a:extLst>
          </p:cNvPr>
          <p:cNvSpPr txBox="1"/>
          <p:nvPr/>
        </p:nvSpPr>
        <p:spPr>
          <a:xfrm>
            <a:off x="-2" y="2561294"/>
            <a:ext cx="414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FE5F9AC-3610-85F0-6067-283992E7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17017"/>
              </p:ext>
            </p:extLst>
          </p:nvPr>
        </p:nvGraphicFramePr>
        <p:xfrm>
          <a:off x="2237582" y="2500818"/>
          <a:ext cx="153193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" name="Equation" r:id="rId21" imgW="723600" imgH="393480" progId="Equation.DSMT4">
                  <p:embed/>
                </p:oleObj>
              </mc:Choice>
              <mc:Fallback>
                <p:oleObj name="Equation" r:id="rId21" imgW="7236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7D199B-E114-D047-DE05-382CCFA26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37582" y="2500818"/>
                        <a:ext cx="1531937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2432497C-68E6-22F2-0843-D05C3C1AD60D}"/>
              </a:ext>
            </a:extLst>
          </p:cNvPr>
          <p:cNvSpPr txBox="1"/>
          <p:nvPr/>
        </p:nvSpPr>
        <p:spPr>
          <a:xfrm>
            <a:off x="6260840" y="2641600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graphicFrame>
        <p:nvGraphicFramePr>
          <p:cNvPr id="60" name="Table 2">
            <a:extLst>
              <a:ext uri="{FF2B5EF4-FFF2-40B4-BE49-F238E27FC236}">
                <a16:creationId xmlns:a16="http://schemas.microsoft.com/office/drawing/2014/main" id="{DE61BBA8-5FDE-03B5-2EA4-CD402AC5E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92527"/>
              </p:ext>
            </p:extLst>
          </p:nvPr>
        </p:nvGraphicFramePr>
        <p:xfrm>
          <a:off x="-9525" y="3390274"/>
          <a:ext cx="122573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268224288"/>
                    </a:ext>
                  </a:extLst>
                </a:gridCol>
              </a:tblGrid>
              <a:tr h="630942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BB’O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BB’   CC’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. Do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0217"/>
                  </a:ext>
                </a:extLst>
              </a:tr>
            </a:tbl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B677D6E9-ABDD-D98C-E7D0-E765E909A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7214"/>
              </p:ext>
            </p:extLst>
          </p:nvPr>
        </p:nvGraphicFramePr>
        <p:xfrm>
          <a:off x="693771" y="3437185"/>
          <a:ext cx="358062" cy="4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"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1EB88B-3568-FD62-9E22-2C3E9C617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771" y="3437185"/>
                        <a:ext cx="358062" cy="42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AE6DC531-99F9-8355-1E8C-173474D3B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23040"/>
              </p:ext>
            </p:extLst>
          </p:nvPr>
        </p:nvGraphicFramePr>
        <p:xfrm>
          <a:off x="3001315" y="3463007"/>
          <a:ext cx="3492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" name="Equation" r:id="rId24" imgW="139680" imgH="177480" progId="Equation.DSMT4">
                  <p:embed/>
                </p:oleObj>
              </mc:Choice>
              <mc:Fallback>
                <p:oleObj name="Equation" r:id="rId24" imgW="1396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6B3D5D3-EA6F-4210-2533-15F46070F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1315" y="3463007"/>
                        <a:ext cx="3492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FDF6A7C2-B2A2-94B1-1A55-03494F057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8651"/>
              </p:ext>
            </p:extLst>
          </p:nvPr>
        </p:nvGraphicFramePr>
        <p:xfrm>
          <a:off x="4781550" y="3390900"/>
          <a:ext cx="14525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" name="Equation" r:id="rId25" imgW="685800" imgH="393480" progId="Equation.DSMT4">
                  <p:embed/>
                </p:oleObj>
              </mc:Choice>
              <mc:Fallback>
                <p:oleObj name="Equation" r:id="rId25" imgW="6858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D6994AE-CD3A-F069-0B61-A93F09D609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81550" y="3390900"/>
                        <a:ext cx="14525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0293334C-EBCE-2CB6-6096-595CE3EC2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42095"/>
              </p:ext>
            </p:extLst>
          </p:nvPr>
        </p:nvGraphicFramePr>
        <p:xfrm>
          <a:off x="7677150" y="3357563"/>
          <a:ext cx="14795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" name="Equation" r:id="rId27" imgW="698400" imgH="393480" progId="Equation.DSMT4">
                  <p:embed/>
                </p:oleObj>
              </mc:Choice>
              <mc:Fallback>
                <p:oleObj name="Equation" r:id="rId27" imgW="6984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7D199B-E114-D047-DE05-382CCFA26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77150" y="3357563"/>
                        <a:ext cx="147955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Table 2">
            <a:extLst>
              <a:ext uri="{FF2B5EF4-FFF2-40B4-BE49-F238E27FC236}">
                <a16:creationId xmlns:a16="http://schemas.microsoft.com/office/drawing/2014/main" id="{E60586B5-7181-993D-9525-25FEE11A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2362"/>
              </p:ext>
            </p:extLst>
          </p:nvPr>
        </p:nvGraphicFramePr>
        <p:xfrm>
          <a:off x="-9526" y="4246829"/>
          <a:ext cx="12257314" cy="93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268224288"/>
                    </a:ext>
                  </a:extLst>
                </a:gridCol>
              </a:tblGrid>
              <a:tr h="930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CC’O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CC’   DD’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. Do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0217"/>
                  </a:ext>
                </a:extLst>
              </a:tr>
            </a:tbl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A3A8898D-7009-5358-BF33-E4A66CCFA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85593"/>
              </p:ext>
            </p:extLst>
          </p:nvPr>
        </p:nvGraphicFramePr>
        <p:xfrm>
          <a:off x="678213" y="4301818"/>
          <a:ext cx="358062" cy="4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" name="Equation" r:id="rId29" imgW="139680" imgH="164880" progId="Equation.DSMT4">
                  <p:embed/>
                </p:oleObj>
              </mc:Choice>
              <mc:Fallback>
                <p:oleObj name="Equation" r:id="rId29" imgW="139680" imgH="164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B87F3791-37E9-3159-3E0D-5D4F2D241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213" y="4301818"/>
                        <a:ext cx="358062" cy="42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C50C71C-48BF-8AF6-D3B5-061AB828D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35954"/>
              </p:ext>
            </p:extLst>
          </p:nvPr>
        </p:nvGraphicFramePr>
        <p:xfrm>
          <a:off x="2985757" y="4327640"/>
          <a:ext cx="3492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" name="Equation" r:id="rId30" imgW="139680" imgH="177480" progId="Equation.DSMT4">
                  <p:embed/>
                </p:oleObj>
              </mc:Choice>
              <mc:Fallback>
                <p:oleObj name="Equation" r:id="rId30" imgW="13968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7836897C-B270-6CE7-F22B-9A9A17A3B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5757" y="4327640"/>
                        <a:ext cx="3492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AD3A38D6-8FDB-53B4-FB76-1EF471C04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85725"/>
              </p:ext>
            </p:extLst>
          </p:nvPr>
        </p:nvGraphicFramePr>
        <p:xfrm>
          <a:off x="4781550" y="4193559"/>
          <a:ext cx="1453396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" name="Equation" r:id="rId31" imgW="685800" imgH="393480" progId="Equation.DSMT4">
                  <p:embed/>
                </p:oleObj>
              </mc:Choice>
              <mc:Fallback>
                <p:oleObj name="Equation" r:id="rId31" imgW="685800" imgH="393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C20FEDA-1330-129D-7373-EB1058D3E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81550" y="4193559"/>
                        <a:ext cx="1453396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6F6B69F9-B82A-63A6-2A4B-6BA16477D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19276"/>
              </p:ext>
            </p:extLst>
          </p:nvPr>
        </p:nvGraphicFramePr>
        <p:xfrm>
          <a:off x="7651750" y="4195763"/>
          <a:ext cx="14795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" name="Equation" r:id="rId33" imgW="711000" imgH="393480" progId="Equation.DSMT4">
                  <p:embed/>
                </p:oleObj>
              </mc:Choice>
              <mc:Fallback>
                <p:oleObj name="Equation" r:id="rId33" imgW="711000" imgH="393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03ECA6DD-4921-6DF1-7678-04B1429AE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651750" y="4195763"/>
                        <a:ext cx="14795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BDCFBCBF-E48D-F1DC-FAE4-F3860E44AE21}"/>
              </a:ext>
            </a:extLst>
          </p:cNvPr>
          <p:cNvSpPr txBox="1"/>
          <p:nvPr/>
        </p:nvSpPr>
        <p:spPr>
          <a:xfrm>
            <a:off x="-9527" y="5113994"/>
            <a:ext cx="414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</a:t>
            </a:r>
          </a:p>
        </p:txBody>
      </p: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27405793-56AE-F0E7-0C2E-AD9D3031D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339614"/>
              </p:ext>
            </p:extLst>
          </p:nvPr>
        </p:nvGraphicFramePr>
        <p:xfrm>
          <a:off x="2220913" y="5099050"/>
          <a:ext cx="153193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" name="Equation" r:id="rId35" imgW="723600" imgH="393480" progId="Equation.DSMT4">
                  <p:embed/>
                </p:oleObj>
              </mc:Choice>
              <mc:Fallback>
                <p:oleObj name="Equation" r:id="rId35" imgW="72360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FE5F9AC-3610-85F0-6067-283992E7F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220913" y="5099050"/>
                        <a:ext cx="1531937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038234E7-4ED0-1940-65C1-633107524E71}"/>
              </a:ext>
            </a:extLst>
          </p:cNvPr>
          <p:cNvSpPr txBox="1"/>
          <p:nvPr/>
        </p:nvSpPr>
        <p:spPr>
          <a:xfrm>
            <a:off x="6251315" y="5194300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15B887-8B57-3C92-A1F4-6E0535A7FEE1}"/>
              </a:ext>
            </a:extLst>
          </p:cNvPr>
          <p:cNvSpPr txBox="1"/>
          <p:nvPr/>
        </p:nvSpPr>
        <p:spPr>
          <a:xfrm>
            <a:off x="0" y="5988506"/>
            <a:ext cx="10420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667C20A1-6E98-2476-14A3-D245F40F7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0411"/>
              </p:ext>
            </p:extLst>
          </p:nvPr>
        </p:nvGraphicFramePr>
        <p:xfrm>
          <a:off x="3169907" y="5942974"/>
          <a:ext cx="23923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" name="Equation" r:id="rId37" imgW="1130040" imgH="393480" progId="Equation.DSMT4">
                  <p:embed/>
                </p:oleObj>
              </mc:Choice>
              <mc:Fallback>
                <p:oleObj name="Equation" r:id="rId37" imgW="113004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FE5F9AC-3610-85F0-6067-283992E7F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169907" y="5942974"/>
                        <a:ext cx="2392362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70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" name="Google Shape;1040;p39"/>
          <p:cNvSpPr txBox="1"/>
          <p:nvPr/>
        </p:nvSpPr>
        <p:spPr>
          <a:xfrm>
            <a:off x="1888644" y="404156"/>
            <a:ext cx="8180933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  <a:scene3d>
              <a:camera prst="perspectiveRelaxedModerately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CHUẨN BỊ CỦA HỌC SINH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426843" y="1534586"/>
            <a:ext cx="8424164" cy="375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Ê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ảng nhóm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Ôn lại nội dung kiến thức của tiết 1,2; Định lý Thalès thuận, đảo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8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84070"/>
              </p:ext>
            </p:extLst>
          </p:nvPr>
        </p:nvGraphicFramePr>
        <p:xfrm>
          <a:off x="0" y="122548"/>
          <a:ext cx="12191999" cy="673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67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5371321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673545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170082" y="394659"/>
            <a:ext cx="67273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4( SGK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61)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4 m.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B, 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= 2 m,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= 12 m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08E4B1-A38B-9250-7D3C-EFEB6AB7D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484358"/>
              </p:ext>
            </p:extLst>
          </p:nvPr>
        </p:nvGraphicFramePr>
        <p:xfrm>
          <a:off x="3664816" y="4518315"/>
          <a:ext cx="2239866" cy="47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4816" y="4518315"/>
                        <a:ext cx="2239866" cy="479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EC63ED8-C3D0-3485-31C2-299C56D31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453" y="122548"/>
            <a:ext cx="5362436" cy="59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19639"/>
              </p:ext>
            </p:extLst>
          </p:nvPr>
        </p:nvGraphicFramePr>
        <p:xfrm>
          <a:off x="-190500" y="0"/>
          <a:ext cx="12572999" cy="636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85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5384314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636079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2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84979" y="386409"/>
            <a:ext cx="69326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4m.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B, 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= 2m,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= 12m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08E4B1-A38B-9250-7D3C-EFEB6AB7D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90930"/>
              </p:ext>
            </p:extLst>
          </p:nvPr>
        </p:nvGraphicFramePr>
        <p:xfrm>
          <a:off x="2845223" y="4059745"/>
          <a:ext cx="25590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008E4B1-A38B-9250-7D3C-EFEB6AB7D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5223" y="4059745"/>
                        <a:ext cx="2559050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C4C19A-C2C5-5C8E-1C69-781B23E64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61077">
            <a:off x="6472663" y="1425561"/>
            <a:ext cx="5605293" cy="40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E0F886-38DA-0762-5BE6-55134F8A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80784"/>
              </p:ext>
            </p:extLst>
          </p:nvPr>
        </p:nvGraphicFramePr>
        <p:xfrm>
          <a:off x="0" y="781168"/>
          <a:ext cx="12521681" cy="607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681">
                  <a:extLst>
                    <a:ext uri="{9D8B030D-6E8A-4147-A177-3AD203B41FA5}">
                      <a16:colId xmlns:a16="http://schemas.microsoft.com/office/drawing/2014/main" val="1547180992"/>
                    </a:ext>
                  </a:extLst>
                </a:gridCol>
              </a:tblGrid>
              <a:tr h="607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78513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271A3F-1ABA-218B-EC52-2216B1EB9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271A3F-1ABA-218B-EC52-2216B1EB9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F61004F-F3BE-55B5-9145-8BA4438B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98995"/>
              </p:ext>
            </p:extLst>
          </p:nvPr>
        </p:nvGraphicFramePr>
        <p:xfrm>
          <a:off x="27893" y="1900919"/>
          <a:ext cx="122573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268224288"/>
                    </a:ext>
                  </a:extLst>
                </a:gridCol>
              </a:tblGrid>
              <a:tr h="630942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 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le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0217"/>
                  </a:ext>
                </a:extLst>
              </a:tr>
            </a:tbl>
          </a:graphicData>
        </a:graphic>
      </p:graphicFrame>
      <p:graphicFrame>
        <p:nvGraphicFramePr>
          <p:cNvPr id="42" name="Table 2">
            <a:extLst>
              <a:ext uri="{FF2B5EF4-FFF2-40B4-BE49-F238E27FC236}">
                <a16:creationId xmlns:a16="http://schemas.microsoft.com/office/drawing/2014/main" id="{68A91CC7-B724-F0BE-B991-18E0EC936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35391"/>
              </p:ext>
            </p:extLst>
          </p:nvPr>
        </p:nvGraphicFramePr>
        <p:xfrm>
          <a:off x="-1" y="2790825"/>
          <a:ext cx="12257314" cy="91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314">
                  <a:extLst>
                    <a:ext uri="{9D8B030D-6E8A-4147-A177-3AD203B41FA5}">
                      <a16:colId xmlns:a16="http://schemas.microsoft.com/office/drawing/2014/main" val="268224288"/>
                    </a:ext>
                  </a:extLst>
                </a:gridCol>
              </a:tblGrid>
              <a:tr h="919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ABE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.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(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Thales)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0217"/>
                  </a:ext>
                </a:extLst>
              </a:tr>
            </a:tbl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B87F3791-37E9-3159-3E0D-5D4F2D241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3115"/>
              </p:ext>
            </p:extLst>
          </p:nvPr>
        </p:nvGraphicFramePr>
        <p:xfrm>
          <a:off x="705110" y="2833396"/>
          <a:ext cx="358062" cy="4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B87F3791-37E9-3159-3E0D-5D4F2D241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110" y="2833396"/>
                        <a:ext cx="358062" cy="42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2D967424-8524-2399-2EF7-2B636A6D19A0}"/>
              </a:ext>
            </a:extLst>
          </p:cNvPr>
          <p:cNvSpPr txBox="1"/>
          <p:nvPr/>
        </p:nvSpPr>
        <p:spPr>
          <a:xfrm>
            <a:off x="-2" y="3647144"/>
            <a:ext cx="414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:                                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FE5F9AC-3610-85F0-6067-283992E7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61622"/>
              </p:ext>
            </p:extLst>
          </p:nvPr>
        </p:nvGraphicFramePr>
        <p:xfrm>
          <a:off x="1087438" y="3586163"/>
          <a:ext cx="16668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FE5F9AC-3610-85F0-6067-283992E7F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7438" y="3586163"/>
                        <a:ext cx="1666875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6715B887-8B57-3C92-A1F4-6E0535A7FEE1}"/>
              </a:ext>
            </a:extLst>
          </p:cNvPr>
          <p:cNvSpPr txBox="1"/>
          <p:nvPr/>
        </p:nvSpPr>
        <p:spPr>
          <a:xfrm>
            <a:off x="-71450" y="4484260"/>
            <a:ext cx="10420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2A74636-B941-DB41-7137-F0A4A5363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72573"/>
              </p:ext>
            </p:extLst>
          </p:nvPr>
        </p:nvGraphicFramePr>
        <p:xfrm>
          <a:off x="1017587" y="1894086"/>
          <a:ext cx="28321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3" name="Equation" r:id="rId11" imgW="1218960" imgH="228600" progId="Equation.DSMT4">
                  <p:embed/>
                </p:oleObj>
              </mc:Choice>
              <mc:Fallback>
                <p:oleObj name="Equation" r:id="rId11" imgW="1218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008E4B1-A38B-9250-7D3C-EFEB6AB7D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7587" y="1894086"/>
                        <a:ext cx="2832100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8767A2-EFD6-44FA-CBB8-C76E7D260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1399"/>
              </p:ext>
            </p:extLst>
          </p:nvPr>
        </p:nvGraphicFramePr>
        <p:xfrm>
          <a:off x="4570412" y="1916906"/>
          <a:ext cx="7143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4" name="Equation" r:id="rId13" imgW="355320" imgH="215640" progId="Equation.DSMT4">
                  <p:embed/>
                </p:oleObj>
              </mc:Choice>
              <mc:Fallback>
                <p:oleObj name="Equation" r:id="rId13" imgW="355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0412" y="1916906"/>
                        <a:ext cx="71437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7A9111-841D-58E9-F71C-1245F7C11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86879"/>
              </p:ext>
            </p:extLst>
          </p:nvPr>
        </p:nvGraphicFramePr>
        <p:xfrm>
          <a:off x="5771468" y="1927841"/>
          <a:ext cx="714375" cy="45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5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71468" y="1927841"/>
                        <a:ext cx="714375" cy="459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605047F-1C80-BCD2-B5D7-2ED72465B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5344"/>
              </p:ext>
            </p:extLst>
          </p:nvPr>
        </p:nvGraphicFramePr>
        <p:xfrm>
          <a:off x="844880" y="2427320"/>
          <a:ext cx="1319574" cy="40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6" name="Equation" r:id="rId17" imgW="583920" imgH="177480" progId="Equation.DSMT4">
                  <p:embed/>
                </p:oleObj>
              </mc:Choice>
              <mc:Fallback>
                <p:oleObj name="Equation" r:id="rId1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44880" y="2427320"/>
                        <a:ext cx="1319574" cy="401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5C3094A-E373-B15D-2BCB-A5917AFB6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58540"/>
              </p:ext>
            </p:extLst>
          </p:nvPr>
        </p:nvGraphicFramePr>
        <p:xfrm>
          <a:off x="2433637" y="2884432"/>
          <a:ext cx="13192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" name="Equation" r:id="rId19" imgW="1319869" imgH="402336" progId="Equation.DSMT4">
                  <p:embed/>
                </p:oleObj>
              </mc:Choice>
              <mc:Fallback>
                <p:oleObj name="Equation" r:id="rId19" imgW="1319869" imgH="4023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33637" y="2884432"/>
                        <a:ext cx="131921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4B89A74-872E-DDEB-6936-38B80833F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104630"/>
              </p:ext>
            </p:extLst>
          </p:nvPr>
        </p:nvGraphicFramePr>
        <p:xfrm>
          <a:off x="5138725" y="2720499"/>
          <a:ext cx="1261856" cy="76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" name="Equation" r:id="rId21" imgW="647640" imgH="393480" progId="Equation.DSMT4">
                  <p:embed/>
                </p:oleObj>
              </mc:Choice>
              <mc:Fallback>
                <p:oleObj name="Equation" r:id="rId21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38725" y="2720499"/>
                        <a:ext cx="1261856" cy="76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35AD631-15AB-3BAD-95A9-BA6F37232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0307"/>
              </p:ext>
            </p:extLst>
          </p:nvPr>
        </p:nvGraphicFramePr>
        <p:xfrm>
          <a:off x="1176338" y="4573588"/>
          <a:ext cx="2219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" name="Equation" r:id="rId23" imgW="901440" imgH="177480" progId="Equation.DSMT4">
                  <p:embed/>
                </p:oleObj>
              </mc:Choice>
              <mc:Fallback>
                <p:oleObj name="Equation" r:id="rId23" imgW="90144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4B89A74-872E-DDEB-6936-38B80833FE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76338" y="4573588"/>
                        <a:ext cx="2219325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53CB5A3-D7F1-4527-5BBB-778936038A0F}"/>
              </a:ext>
            </a:extLst>
          </p:cNvPr>
          <p:cNvSpPr txBox="1"/>
          <p:nvPr/>
        </p:nvSpPr>
        <p:spPr>
          <a:xfrm>
            <a:off x="27893" y="5218518"/>
            <a:ext cx="10420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m</a:t>
            </a:r>
          </a:p>
        </p:txBody>
      </p:sp>
    </p:spTree>
    <p:extLst>
      <p:ext uri="{BB962C8B-B14F-4D97-AF65-F5344CB8AC3E}">
        <p14:creationId xmlns:p14="http://schemas.microsoft.com/office/powerpoint/2010/main" val="9074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4457" y="2102178"/>
            <a:ext cx="488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52" y="3233422"/>
            <a:ext cx="2742857" cy="990476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388" y="4296299"/>
            <a:ext cx="2457143" cy="876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5F0544-49D2-47F4-AFBA-30B79C60EAF6}"/>
              </a:ext>
            </a:extLst>
          </p:cNvPr>
          <p:cNvSpPr/>
          <p:nvPr/>
        </p:nvSpPr>
        <p:spPr>
          <a:xfrm>
            <a:off x="975542" y="1600149"/>
            <a:ext cx="7311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HƠN AI ?</a:t>
            </a:r>
          </a:p>
        </p:txBody>
      </p:sp>
    </p:spTree>
    <p:extLst>
      <p:ext uri="{BB962C8B-B14F-4D97-AF65-F5344CB8AC3E}">
        <p14:creationId xmlns:p14="http://schemas.microsoft.com/office/powerpoint/2010/main" val="11425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44444E-6 L 2.2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–LUẬT CHƠI	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 12"/>
          <p:cNvSpPr/>
          <p:nvPr/>
        </p:nvSpPr>
        <p:spPr>
          <a:xfrm>
            <a:off x="572646" y="101935"/>
            <a:ext cx="6481288" cy="293929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// CC’.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7924800" y="363481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64385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17079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17079" y="366860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65956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6729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6729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6729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453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61315" y="456864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56864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65623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3263EE-DFCD-6EF5-3447-81ECF068A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3175" y="4675188"/>
          <a:ext cx="1498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quation" r:id="rId7" imgW="1498320" imgH="672840" progId="Equation.DSMT4">
                  <p:embed/>
                </p:oleObj>
              </mc:Choice>
              <mc:Fallback>
                <p:oleObj name="Equation" r:id="rId7" imgW="1498320" imgH="6728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13263EE-DFCD-6EF5-3447-81ECF068A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43175" y="4675188"/>
                        <a:ext cx="1498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7D72E96-AC73-865F-833B-5E59B9062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08302"/>
              </p:ext>
            </p:extLst>
          </p:nvPr>
        </p:nvGraphicFramePr>
        <p:xfrm>
          <a:off x="2511425" y="5716588"/>
          <a:ext cx="156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9" imgW="1562040" imgH="672840" progId="Equation.DSMT4">
                  <p:embed/>
                </p:oleObj>
              </mc:Choice>
              <mc:Fallback>
                <p:oleObj name="Equation" r:id="rId9" imgW="1562040" imgH="672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7D72E96-AC73-865F-833B-5E59B9062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1425" y="5716588"/>
                        <a:ext cx="1562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1BF0C2-D1B4-FC02-E79E-7E9887D9E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7725" y="4637088"/>
          <a:ext cx="1676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quation" r:id="rId11" imgW="1676160" imgH="749160" progId="Equation.DSMT4">
                  <p:embed/>
                </p:oleObj>
              </mc:Choice>
              <mc:Fallback>
                <p:oleObj name="Equation" r:id="rId11" imgW="1676160" imgH="749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1BF0C2-D1B4-FC02-E79E-7E9887D9E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97725" y="4637088"/>
                        <a:ext cx="1676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9BE162-E1AC-588B-FA8E-CECDAB929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07791"/>
              </p:ext>
            </p:extLst>
          </p:nvPr>
        </p:nvGraphicFramePr>
        <p:xfrm>
          <a:off x="7286625" y="5775180"/>
          <a:ext cx="1587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13" imgW="1587240" imgH="749160" progId="Equation.DSMT4">
                  <p:embed/>
                </p:oleObj>
              </mc:Choice>
              <mc:Fallback>
                <p:oleObj name="Equation" r:id="rId13" imgW="1587240" imgH="749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9BE162-E1AC-588B-FA8E-CECDAB929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86625" y="5775180"/>
                        <a:ext cx="1587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picture containing line, diagram, plot&#10;&#10;Description automatically generated">
            <a:extLst>
              <a:ext uri="{FF2B5EF4-FFF2-40B4-BE49-F238E27FC236}">
                <a16:creationId xmlns:a16="http://schemas.microsoft.com/office/drawing/2014/main" id="{D147072B-00CB-89AC-CE34-7503ABAEA5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98" y="101935"/>
            <a:ext cx="3746168" cy="33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 12"/>
          <p:cNvSpPr/>
          <p:nvPr/>
        </p:nvSpPr>
        <p:spPr>
          <a:xfrm>
            <a:off x="40265" y="207701"/>
            <a:ext cx="6660743" cy="293929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7924800" y="363481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64385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17079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17079" y="366860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65956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6729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6843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6729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6729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453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61316" y="571260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14,5 m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7 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56864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29 m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65623" y="459453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8CE15-5F14-4707-C4B1-B7272E899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867" y="-33614"/>
            <a:ext cx="4196779" cy="358096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D482813-7D82-E02B-CD84-F2DE86929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8" imgW="914400" imgH="311040" progId="Equation.DSMT4">
                  <p:embed/>
                </p:oleObj>
              </mc:Choice>
              <mc:Fallback>
                <p:oleObj name="Equation" r:id="rId8" imgW="914400" imgH="311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D482813-7D82-E02B-CD84-F2DE86929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A70B999-5ED9-F1CC-8237-F53445FE49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246" y="4688197"/>
          <a:ext cx="1028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0" imgW="1028520" imgH="507960" progId="Equation.DSMT4">
                  <p:embed/>
                </p:oleObj>
              </mc:Choice>
              <mc:Fallback>
                <p:oleObj name="Equation" r:id="rId10" imgW="1028520" imgH="507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A70B999-5ED9-F1CC-8237-F53445FE4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97246" y="4688197"/>
                        <a:ext cx="1028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5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 12"/>
          <p:cNvSpPr/>
          <p:nvPr/>
        </p:nvSpPr>
        <p:spPr>
          <a:xfrm>
            <a:off x="63595" y="45124"/>
            <a:ext cx="8380429" cy="29420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E, F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4m, AE = 30m, EC = 5m.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7924800" y="372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74536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7458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75521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73058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7219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72149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7401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71065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72061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73966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71202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"/>
          <p:cNvSpPr/>
          <p:nvPr/>
        </p:nvSpPr>
        <p:spPr>
          <a:xfrm>
            <a:off x="1752600" y="455022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28m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774371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C.34m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6274479" y="4550229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24m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296250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35m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D087B-55AA-D0DB-BF4D-FD576F9EF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289" y="154343"/>
            <a:ext cx="3528897" cy="33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 12"/>
          <p:cNvSpPr/>
          <p:nvPr/>
        </p:nvSpPr>
        <p:spPr>
          <a:xfrm>
            <a:off x="-18843" y="97839"/>
            <a:ext cx="7924800" cy="298212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16,2m  , AC = 1,8m                                                       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7924800" y="364300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65866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71679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667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6829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6738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6829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6829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7011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6920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6920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6440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>
            <a:off x="1676400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76400" y="455022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10,8m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6154739" y="4550229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24,3m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76510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18m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61D51-77A9-B186-D49D-DBB48D59E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957" y="196704"/>
            <a:ext cx="4188012" cy="27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016" y="1800519"/>
            <a:ext cx="602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9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118563" y="1436832"/>
            <a:ext cx="4266555" cy="20353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2198700" y="3780877"/>
            <a:ext cx="2120858" cy="2285734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5684268" y="513598"/>
            <a:ext cx="1108811" cy="11096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399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99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1</a:t>
              </a:r>
              <a:endParaRPr kumimoji="0" lang="zh-CN" altLang="en-US" sz="4399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38673" y="2175914"/>
            <a:ext cx="1108811" cy="11096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399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99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2</a:t>
              </a:r>
              <a:endParaRPr kumimoji="0" lang="zh-CN" altLang="en-US" sz="4399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87514" y="4409549"/>
            <a:ext cx="1108811" cy="11096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399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692655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99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3</a:t>
              </a:r>
              <a:endParaRPr kumimoji="0" lang="zh-CN" altLang="en-US" sz="4399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225471" y="473941"/>
            <a:ext cx="4256158" cy="12426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Thales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Thales</a:t>
            </a:r>
            <a:endParaRPr lang="zh-CN" altLang="en-US" sz="2800" b="0" kern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62873" y="4210597"/>
            <a:ext cx="5218756" cy="24048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1"/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57218" y="1731344"/>
            <a:ext cx="3789244" cy="144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>
                  <a:noFill/>
                </a:ln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4399" b="1" i="0" u="none" strike="noStrike" kern="1200" cap="none" spc="0" normalizeH="0" noProof="0" dirty="0">
                <a:ln>
                  <a:noFill/>
                </a:ln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DẪN VỀ NHÀ</a:t>
            </a:r>
            <a:endParaRPr kumimoji="0" lang="zh-CN" altLang="en-US" sz="4399" b="1" i="0" u="none" strike="noStrike" kern="1200" cap="none" spc="0" normalizeH="0" baseline="0" noProof="0" dirty="0">
              <a:ln>
                <a:noFill/>
              </a:ln>
              <a:solidFill>
                <a:srgbClr val="EE6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9108" y="1729452"/>
            <a:ext cx="4153450" cy="20353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Xem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ước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lượng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khảng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ước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lượng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chiều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cao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xem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0" kern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0"/>
            <a:ext cx="9096374" cy="83757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314768" y="103316"/>
            <a:ext cx="66469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 ĐỘNG </a:t>
            </a:r>
            <a:r>
              <a:rPr lang="en-US" altLang="zh-CN" sz="3500" b="1" dirty="0" smtClean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 ĐẦU</a:t>
            </a:r>
            <a:endParaRPr lang="en-US" altLang="zh-CN" sz="3500" b="1" dirty="0">
              <a:solidFill>
                <a:srgbClr val="F8F8F8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3705" y="1027576"/>
          <a:ext cx="1124546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52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4795934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820511" y="1123367"/>
            <a:ext cx="63261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300m.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C, 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= 400m, EC = 500m. 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F8219-0D34-A5D3-DC34-5C567DC6F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071" y="1293377"/>
            <a:ext cx="4446403" cy="3959732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B0B4563-FD62-DB00-3979-A207371A8A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3703" y="5518910"/>
          <a:ext cx="1124546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366">
                  <a:extLst>
                    <a:ext uri="{9D8B030D-6E8A-4147-A177-3AD203B41FA5}">
                      <a16:colId xmlns:a16="http://schemas.microsoft.com/office/drawing/2014/main" val="1569867749"/>
                    </a:ext>
                  </a:extLst>
                </a:gridCol>
                <a:gridCol w="2811366">
                  <a:extLst>
                    <a:ext uri="{9D8B030D-6E8A-4147-A177-3AD203B41FA5}">
                      <a16:colId xmlns:a16="http://schemas.microsoft.com/office/drawing/2014/main" val="3991945246"/>
                    </a:ext>
                  </a:extLst>
                </a:gridCol>
                <a:gridCol w="2811366">
                  <a:extLst>
                    <a:ext uri="{9D8B030D-6E8A-4147-A177-3AD203B41FA5}">
                      <a16:colId xmlns:a16="http://schemas.microsoft.com/office/drawing/2014/main" val="2673944499"/>
                    </a:ext>
                  </a:extLst>
                </a:gridCol>
                <a:gridCol w="2811366">
                  <a:extLst>
                    <a:ext uri="{9D8B030D-6E8A-4147-A177-3AD203B41FA5}">
                      <a16:colId xmlns:a16="http://schemas.microsoft.com/office/drawing/2014/main" val="255276597"/>
                    </a:ext>
                  </a:extLst>
                </a:gridCol>
              </a:tblGrid>
              <a:tr h="207633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  </a:t>
                      </a:r>
                      <a:r>
                        <a:rPr lang="en-US" sz="3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 875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  400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   240 m</a:t>
                      </a:r>
                    </a:p>
                    <a:p>
                      <a:endParaRPr lang="en-US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740583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C1CBAF2C-D06A-9140-7A7B-51A32EDBBA42}"/>
              </a:ext>
            </a:extLst>
          </p:cNvPr>
          <p:cNvSpPr/>
          <p:nvPr/>
        </p:nvSpPr>
        <p:spPr>
          <a:xfrm>
            <a:off x="753703" y="5508136"/>
            <a:ext cx="664550" cy="7340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085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/>
        </p:nvGraphicFramePr>
        <p:xfrm>
          <a:off x="0" y="1027576"/>
          <a:ext cx="121919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67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5371321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E50D462-EF91-3391-5A3B-FA60A36C7735}"/>
              </a:ext>
            </a:extLst>
          </p:cNvPr>
          <p:cNvSpPr/>
          <p:nvPr/>
        </p:nvSpPr>
        <p:spPr>
          <a:xfrm>
            <a:off x="121297" y="1032241"/>
            <a:ext cx="6858000" cy="410546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F10BCF-47E9-9BB3-291F-79BEDC42C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01" y="1027575"/>
            <a:ext cx="4917236" cy="5329151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0C787E9-2AFF-F2E9-BB36-4AEEF5DC53DB}"/>
              </a:ext>
            </a:extLst>
          </p:cNvPr>
          <p:cNvSpPr/>
          <p:nvPr/>
        </p:nvSpPr>
        <p:spPr>
          <a:xfrm>
            <a:off x="-279335" y="1032241"/>
            <a:ext cx="7258632" cy="410546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7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027576"/>
          <a:ext cx="121919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67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5371321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9B874F7-F4EA-6172-B666-1A966BF03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755" y="1027575"/>
            <a:ext cx="5377728" cy="4802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DA2D4-93AF-48D6-28BC-F1CC33E07144}"/>
              </a:ext>
            </a:extLst>
          </p:cNvPr>
          <p:cNvSpPr txBox="1"/>
          <p:nvPr/>
        </p:nvSpPr>
        <p:spPr>
          <a:xfrm>
            <a:off x="-1" y="1200056"/>
            <a:ext cx="6920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C’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CC’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AA’</a:t>
            </a:r>
          </a:p>
          <a:p>
            <a:pPr marL="457200" indent="-45720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AC, BA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D7AF0-55DF-CFCA-206C-A96FFCE703FC}"/>
              </a:ext>
            </a:extLst>
          </p:cNvPr>
          <p:cNvSpPr/>
          <p:nvPr/>
        </p:nvSpPr>
        <p:spPr>
          <a:xfrm>
            <a:off x="65314" y="4985708"/>
            <a:ext cx="6748958" cy="1245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A’C’?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6B939D4-213A-AFF1-E6C3-81DFA503024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75525" y="1165225"/>
          <a:ext cx="15287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6" imgW="634680" imgH="177480" progId="Equation.DSMT4">
                  <p:embed/>
                </p:oleObj>
              </mc:Choice>
              <mc:Fallback>
                <p:oleObj name="Equation" r:id="rId6" imgW="6346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6B939D4-213A-AFF1-E6C3-81DFA503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5525" y="1165225"/>
                        <a:ext cx="1528763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6DAED3D-48D5-671D-8C99-4E10B3044A22}"/>
              </a:ext>
            </a:extLst>
          </p:cNvPr>
          <p:cNvSpPr/>
          <p:nvPr/>
        </p:nvSpPr>
        <p:spPr>
          <a:xfrm>
            <a:off x="65313" y="4985708"/>
            <a:ext cx="6748958" cy="1245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Thales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E506C-0C51-9F9D-F33F-3E2ED2BCC102}"/>
              </a:ext>
            </a:extLst>
          </p:cNvPr>
          <p:cNvSpPr txBox="1"/>
          <p:nvPr/>
        </p:nvSpPr>
        <p:spPr>
          <a:xfrm>
            <a:off x="7200900" y="1688841"/>
            <a:ext cx="252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8537030-AA0B-599C-D419-27189DC897A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65988" y="3138602"/>
          <a:ext cx="16383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8" imgW="711000" imgH="393480" progId="Equation.DSMT4">
                  <p:embed/>
                </p:oleObj>
              </mc:Choice>
              <mc:Fallback>
                <p:oleObj name="Equation" r:id="rId8" imgW="7110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8537030-AA0B-599C-D419-27189DC89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5988" y="3138602"/>
                        <a:ext cx="1638300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91BD7C7-A9BD-4F27-A06E-B6BC9C287F14}"/>
              </a:ext>
            </a:extLst>
          </p:cNvPr>
          <p:cNvSpPr/>
          <p:nvPr/>
        </p:nvSpPr>
        <p:spPr>
          <a:xfrm>
            <a:off x="30915" y="5034988"/>
            <a:ext cx="6748958" cy="1245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0,8 m; AC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1,2 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BA’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 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A5CF345-BEBB-66D8-4B8F-A69DA19EBB4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985876" y="5749263"/>
          <a:ext cx="1075400" cy="58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A5CF345-BEBB-66D8-4B8F-A69DA19EB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5876" y="5749263"/>
                        <a:ext cx="1075400" cy="581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22F2D199-D6AE-0F59-FBBD-1DDFBE90068B}"/>
              </a:ext>
            </a:extLst>
          </p:cNvPr>
          <p:cNvSpPr/>
          <p:nvPr/>
        </p:nvSpPr>
        <p:spPr>
          <a:xfrm>
            <a:off x="7772399" y="5830423"/>
            <a:ext cx="4354287" cy="488785"/>
          </a:xfrm>
          <a:prstGeom prst="rect">
            <a:avLst/>
          </a:prstGeom>
          <a:solidFill>
            <a:srgbClr val="4E3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THỰC HIỆN VÀO VỞ</a:t>
            </a:r>
          </a:p>
        </p:txBody>
      </p:sp>
    </p:spTree>
    <p:extLst>
      <p:ext uri="{BB962C8B-B14F-4D97-AF65-F5344CB8AC3E}">
        <p14:creationId xmlns:p14="http://schemas.microsoft.com/office/powerpoint/2010/main" val="1135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11" grpId="0"/>
      <p:bldP spid="13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90500" y="0"/>
          <a:ext cx="12572999" cy="636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85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5384314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636079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84979" y="386409"/>
            <a:ext cx="69326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4m.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B, 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= 2m,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= 12m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08E4B1-A38B-9250-7D3C-EFEB6AB7DC7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45223" y="4059745"/>
          <a:ext cx="25590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008E4B1-A38B-9250-7D3C-EFEB6AB7D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5223" y="4059745"/>
                        <a:ext cx="2559050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C4C19A-C2C5-5C8E-1C69-781B23E64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370" y="2111916"/>
            <a:ext cx="5605293" cy="4058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F7A0F4E4-1A13-B697-286B-AC1D954C3122}"/>
              </a:ext>
            </a:extLst>
          </p:cNvPr>
          <p:cNvSpPr/>
          <p:nvPr/>
        </p:nvSpPr>
        <p:spPr>
          <a:xfrm>
            <a:off x="-105520" y="1165225"/>
            <a:ext cx="6932680" cy="376611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6963E-C950-BD6C-E0FE-E16B80147B4D}"/>
              </a:ext>
            </a:extLst>
          </p:cNvPr>
          <p:cNvSpPr txBox="1"/>
          <p:nvPr/>
        </p:nvSpPr>
        <p:spPr>
          <a:xfrm>
            <a:off x="7200900" y="1688841"/>
            <a:ext cx="252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Thales ta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55FF591-3073-B8D6-F08D-01A379EC1FE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35850" y="1165225"/>
          <a:ext cx="14065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8" imgW="583920" imgH="177480" progId="Equation.DSMT4">
                  <p:embed/>
                </p:oleObj>
              </mc:Choice>
              <mc:Fallback>
                <p:oleObj name="Equation" r:id="rId8" imgW="5839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55FF591-3073-B8D6-F08D-01A379EC1F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35850" y="1165225"/>
                        <a:ext cx="14065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9D4719F9-D1B8-4F70-7D8F-ED34BADC2BEA}"/>
              </a:ext>
            </a:extLst>
          </p:cNvPr>
          <p:cNvSpPr/>
          <p:nvPr/>
        </p:nvSpPr>
        <p:spPr>
          <a:xfrm>
            <a:off x="-343213" y="1213343"/>
            <a:ext cx="7281776" cy="3452617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Thales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ABE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137D2EC-FABF-E796-3498-FC10885277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15630" y="3238304"/>
          <a:ext cx="1492251" cy="90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0" imgW="647640" imgH="393480" progId="Equation.DSMT4">
                  <p:embed/>
                </p:oleObj>
              </mc:Choice>
              <mc:Fallback>
                <p:oleObj name="Equation" r:id="rId10" imgW="64764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137D2EC-FABF-E796-3498-FC1088527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15630" y="3238304"/>
                        <a:ext cx="1492251" cy="90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1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  <p:bldP spid="10" grpId="1" animBg="1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đúng">
                <a:extLst>
                  <a:ext uri="{FF2B5EF4-FFF2-40B4-BE49-F238E27FC236}">
                    <a16:creationId xmlns:a16="http://schemas.microsoft.com/office/drawing/2014/main" id="{F1CCB88D-330E-9357-FC67-CE0F8569CA40}"/>
                  </a:ext>
                </a:extLst>
              </p:cNvPr>
              <p:cNvSpPr/>
              <p:nvPr/>
            </p:nvSpPr>
            <p:spPr>
              <a:xfrm>
                <a:off x="726606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60 m</a:t>
                </a:r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đúng">
                <a:extLst>
                  <a:ext uri="{FF2B5EF4-FFF2-40B4-BE49-F238E27FC236}">
                    <a16:creationId xmlns:a16="http://schemas.microsoft.com/office/drawing/2014/main" id="{F1CCB88D-330E-9357-FC67-CE0F8569C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6" y="4596914"/>
                <a:ext cx="2358191" cy="11026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1">
                <a:extLst>
                  <a:ext uri="{FF2B5EF4-FFF2-40B4-BE49-F238E27FC236}">
                    <a16:creationId xmlns:a16="http://schemas.microsoft.com/office/drawing/2014/main" id="{AC021E7C-DE10-A5AE-8906-3ACD28F9B06E}"/>
                  </a:ext>
                </a:extLst>
              </p:cNvPr>
              <p:cNvSpPr/>
              <p:nvPr/>
            </p:nvSpPr>
            <p:spPr>
              <a:xfrm>
                <a:off x="3464030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70 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sai 1">
                <a:extLst>
                  <a:ext uri="{FF2B5EF4-FFF2-40B4-BE49-F238E27FC236}">
                    <a16:creationId xmlns:a16="http://schemas.microsoft.com/office/drawing/2014/main" id="{AC021E7C-DE10-A5AE-8906-3ACD28F9B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30" y="4596914"/>
                <a:ext cx="2358191" cy="11026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Đáp án sai 2">
                <a:extLst>
                  <a:ext uri="{FF2B5EF4-FFF2-40B4-BE49-F238E27FC236}">
                    <a16:creationId xmlns:a16="http://schemas.microsoft.com/office/drawing/2014/main" id="{16AEA46C-EE9D-0531-8515-E1C00CE450EF}"/>
                  </a:ext>
                </a:extLst>
              </p:cNvPr>
              <p:cNvSpPr/>
              <p:nvPr/>
            </p:nvSpPr>
            <p:spPr>
              <a:xfrm>
                <a:off x="6350182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Đáp án sai 2">
                <a:extLst>
                  <a:ext uri="{FF2B5EF4-FFF2-40B4-BE49-F238E27FC236}">
                    <a16:creationId xmlns:a16="http://schemas.microsoft.com/office/drawing/2014/main" id="{16AEA46C-EE9D-0531-8515-E1C00CE45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182" y="4596914"/>
                <a:ext cx="2358191" cy="110266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sai 3">
                <a:extLst>
                  <a:ext uri="{FF2B5EF4-FFF2-40B4-BE49-F238E27FC236}">
                    <a16:creationId xmlns:a16="http://schemas.microsoft.com/office/drawing/2014/main" id="{3E686EAD-4B57-BAF0-F69F-70232861D618}"/>
                  </a:ext>
                </a:extLst>
              </p:cNvPr>
              <p:cNvSpPr/>
              <p:nvPr/>
            </p:nvSpPr>
            <p:spPr>
              <a:xfrm>
                <a:off x="9200238" y="4596914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80 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Đáp án sai 3">
                <a:extLst>
                  <a:ext uri="{FF2B5EF4-FFF2-40B4-BE49-F238E27FC236}">
                    <a16:creationId xmlns:a16="http://schemas.microsoft.com/office/drawing/2014/main" id="{3E686EAD-4B57-BAF0-F69F-70232861D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238" y="4596914"/>
                <a:ext cx="2358191" cy="11026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4B7F846-0F89-B31E-A5C2-4CBD63E51289}"/>
                  </a:ext>
                </a:extLst>
              </p:cNvPr>
              <p:cNvSpPr/>
              <p:nvPr/>
            </p:nvSpPr>
            <p:spPr>
              <a:xfrm>
                <a:off x="0" y="213705"/>
                <a:ext cx="7656024" cy="27717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24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vi-VN" sz="2400" b="1" noProof="1" smtClean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en-US" sz="2400" b="1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1: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Người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tiến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đo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đạc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yếu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tố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cần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thiết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để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chiều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rộng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một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khúc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sông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mà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không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cần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phải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sang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bờ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bên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kia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sông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hình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vẽ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bên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).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Biết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smtClean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fr-F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lang="fr-F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lang="fr-F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8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0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m,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  <m:r>
                      <a:rPr lang="fr-F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30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fr-F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lang="fr-F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𝐶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′=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40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m.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độ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rộng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khúc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sông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4B7F846-0F89-B31E-A5C2-4CBD63E51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705"/>
                <a:ext cx="7656024" cy="277171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rawing of a tree and a triangle&#10;&#10;Description automatically generated">
            <a:extLst>
              <a:ext uri="{FF2B5EF4-FFF2-40B4-BE49-F238E27FC236}">
                <a16:creationId xmlns:a16="http://schemas.microsoft.com/office/drawing/2014/main" id="{D574FC2D-D5F8-6FB7-743B-7B33D47C7E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25" y="0"/>
            <a:ext cx="4535976" cy="405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1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" y="383608"/>
            <a:ext cx="12192000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AE8041B1-64AD-A8A2-0085-9F53DAB1DA50}"/>
                  </a:ext>
                </a:extLst>
              </p:cNvPr>
              <p:cNvSpPr/>
              <p:nvPr/>
            </p:nvSpPr>
            <p:spPr>
              <a:xfrm>
                <a:off x="724387" y="4430518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220 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AE8041B1-64AD-A8A2-0085-9F53DAB1D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7" y="4430518"/>
                <a:ext cx="2358191" cy="110266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98DDB4DB-DB82-F0E2-541D-D99178E6FD0E}"/>
                  </a:ext>
                </a:extLst>
              </p:cNvPr>
              <p:cNvSpPr/>
              <p:nvPr/>
            </p:nvSpPr>
            <p:spPr>
              <a:xfrm>
                <a:off x="3569642" y="4454050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155 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98DDB4DB-DB82-F0E2-541D-D99178E6F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2" y="4454050"/>
                <a:ext cx="2358191" cy="11026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DD107FC-ABF5-9216-8AD7-F854B9893123}"/>
                  </a:ext>
                </a:extLst>
              </p:cNvPr>
              <p:cNvSpPr/>
              <p:nvPr/>
            </p:nvSpPr>
            <p:spPr>
              <a:xfrm>
                <a:off x="6455794" y="4454050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300 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DD107FC-ABF5-9216-8AD7-F854B989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794" y="4454050"/>
                <a:ext cx="2358191" cy="110266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3">
            <a:extLst>
              <a:ext uri="{FF2B5EF4-FFF2-40B4-BE49-F238E27FC236}">
                <a16:creationId xmlns:a16="http://schemas.microsoft.com/office/drawing/2014/main" id="{A54AF0C5-8462-2D01-16F3-E602B43132AD}"/>
              </a:ext>
            </a:extLst>
          </p:cNvPr>
          <p:cNvSpPr/>
          <p:nvPr/>
        </p:nvSpPr>
        <p:spPr>
          <a:xfrm>
            <a:off x="9305850" y="4454049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225</a:t>
            </a:r>
            <a:r>
              <a:rPr kumimoji="0" lang="en-US" sz="2400" b="0" i="0" u="none" strike="noStrike" kern="1200" cap="none" spc="0" normalizeH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00D2F7-26F4-A893-D709-68F17DF80C76}"/>
                  </a:ext>
                </a:extLst>
              </p:cNvPr>
              <p:cNvSpPr/>
              <p:nvPr/>
            </p:nvSpPr>
            <p:spPr>
              <a:xfrm>
                <a:off x="-52752" y="-34298"/>
                <a:ext cx="8103901" cy="31244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24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vi-VN" sz="2400" b="1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en-US" sz="2400" b="1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2: </a:t>
                </a:r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Người ta dùng máy ảnh để chụp một người có chiều  cao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lang="pl-P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1,5 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noProof="1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(như hình vẽ).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24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Sau khi rửa phim thấy ảnh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𝐶𝐷</m:t>
                    </m:r>
                  </m:oMath>
                </a14:m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Biết khoảng cách từ phim đến vật kính của máy ảnh lúc chụp là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𝐸𝐷</m:t>
                    </m:r>
                    <m:r>
                      <a:rPr lang="pl-P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6 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Hỏi người đó đứng cách vật kính máy ảnh một đoạn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𝐵𝐸</m:t>
                    </m:r>
                  </m:oMath>
                </a14:m>
                <a:r>
                  <a:rPr lang="pl-P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bao nhiêu cm ?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00D2F7-26F4-A893-D709-68F17DF80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752" y="-34298"/>
                <a:ext cx="8103901" cy="312445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ack background with a white bow tie and red dotted lines&#10;&#10;Description automatically generated">
            <a:extLst>
              <a:ext uri="{FF2B5EF4-FFF2-40B4-BE49-F238E27FC236}">
                <a16:creationId xmlns:a16="http://schemas.microsoft.com/office/drawing/2014/main" id="{06637C65-A841-811C-BB53-5F2E0C88E6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05" y="172709"/>
            <a:ext cx="4255495" cy="27401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07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đúng">
                <a:extLst>
                  <a:ext uri="{FF2B5EF4-FFF2-40B4-BE49-F238E27FC236}">
                    <a16:creationId xmlns:a16="http://schemas.microsoft.com/office/drawing/2014/main" id="{28ABAEFE-9317-BD77-C8B2-0CDEA20099B8}"/>
                  </a:ext>
                </a:extLst>
              </p:cNvPr>
              <p:cNvSpPr/>
              <p:nvPr/>
            </p:nvSpPr>
            <p:spPr>
              <a:xfrm>
                <a:off x="724387" y="4299177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7 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đúng">
                <a:extLst>
                  <a:ext uri="{FF2B5EF4-FFF2-40B4-BE49-F238E27FC236}">
                    <a16:creationId xmlns:a16="http://schemas.microsoft.com/office/drawing/2014/main" id="{28ABAEFE-9317-BD77-C8B2-0CDEA2009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7" y="4299177"/>
                <a:ext cx="2358191" cy="11026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D34F6279-958A-3989-9070-686A88325803}"/>
                  </a:ext>
                </a:extLst>
              </p:cNvPr>
              <p:cNvSpPr/>
              <p:nvPr/>
            </p:nvSpPr>
            <p:spPr>
              <a:xfrm>
                <a:off x="3569642" y="4299177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B.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12 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D34F6279-958A-3989-9070-686A88325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2" y="4299177"/>
                <a:ext cx="2358191" cy="11026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Đáp án sai 2">
            <a:extLst>
              <a:ext uri="{FF2B5EF4-FFF2-40B4-BE49-F238E27FC236}">
                <a16:creationId xmlns:a16="http://schemas.microsoft.com/office/drawing/2014/main" id="{8599C185-FC7B-938B-05F2-075559ADB3FB}"/>
              </a:ext>
            </a:extLst>
          </p:cNvPr>
          <p:cNvSpPr/>
          <p:nvPr/>
        </p:nvSpPr>
        <p:spPr>
          <a:xfrm>
            <a:off x="6455794" y="4299177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 9</a:t>
            </a:r>
            <a:r>
              <a:rPr kumimoji="0" lang="en-US" sz="2400" b="0" i="0" u="none" strike="noStrike" kern="1200" cap="none" spc="0" normalizeH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BB1E16CB-0515-32DC-D9B4-98AE79DD1758}"/>
                  </a:ext>
                </a:extLst>
              </p:cNvPr>
              <p:cNvSpPr/>
              <p:nvPr/>
            </p:nvSpPr>
            <p:spPr>
              <a:xfrm>
                <a:off x="9305850" y="4299177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10 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BB1E16CB-0515-32DC-D9B4-98AE79DD1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850" y="4299177"/>
                <a:ext cx="2358191" cy="110266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05BEC46-10A6-E478-64E4-2A72B85DA19D}"/>
                  </a:ext>
                </a:extLst>
              </p:cNvPr>
              <p:cNvSpPr/>
              <p:nvPr/>
            </p:nvSpPr>
            <p:spPr>
              <a:xfrm>
                <a:off x="0" y="0"/>
                <a:ext cx="7201373" cy="292231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40639" lvl="0" indent="0" algn="just" defTabSz="914400" rtl="0" eaLnBrk="1" fontAlgn="auto" latinLnBrk="0" hangingPunct="1">
                  <a:lnSpc>
                    <a:spcPct val="125000"/>
                  </a:lnSpc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vi-VN" sz="2400" b="1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lang="en-US" sz="2400" b="1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3: </a:t>
                </a:r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Bóng (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𝐴𝐾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) của một </a:t>
                </a:r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cột điện </a:t>
                </a:r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𝑀𝐾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) trên mặt đất dài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6 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Cùng lúc đó một cột đèn giao thông (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𝐷𝐸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)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3 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có bóng (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𝐴𝐸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) dài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Tính chiều cao của </a:t>
                </a:r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cột điện </a:t>
                </a:r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𝑀𝐾</m:t>
                    </m:r>
                  </m:oMath>
                </a14:m>
                <a:r>
                  <a:rPr lang="pt-B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).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05BEC46-10A6-E478-64E4-2A72B85DA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201373" cy="292231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E918ADB7-DDFD-E272-4470-FB38590CA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67" y="0"/>
            <a:ext cx="4570639" cy="38322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76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p:sp>
        <p:nvSpPr>
          <p:cNvPr id="4" name="Đáp án đúng">
            <a:extLst>
              <a:ext uri="{FF2B5EF4-FFF2-40B4-BE49-F238E27FC236}">
                <a16:creationId xmlns:a16="http://schemas.microsoft.com/office/drawing/2014/main" id="{E1803A51-DF34-7078-83BE-70C9710E5E5B}"/>
              </a:ext>
            </a:extLst>
          </p:cNvPr>
          <p:cNvSpPr/>
          <p:nvPr/>
        </p:nvSpPr>
        <p:spPr>
          <a:xfrm>
            <a:off x="724387" y="4287411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24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 12</a:t>
            </a:r>
            <a:r>
              <a:rPr kumimoji="0" lang="en-US" sz="2400" b="0" i="0" u="none" strike="noStrike" kern="1200" cap="none" spc="0" normalizeH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31EC9BE5-26CE-0B8A-63FA-B50FD11E35F6}"/>
              </a:ext>
            </a:extLst>
          </p:cNvPr>
          <p:cNvSpPr/>
          <p:nvPr/>
        </p:nvSpPr>
        <p:spPr>
          <a:xfrm>
            <a:off x="3569642" y="4310943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24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22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3FDBCEF6-B6C1-5D6C-1834-E01BA7460DDF}"/>
              </a:ext>
            </a:extLst>
          </p:cNvPr>
          <p:cNvSpPr/>
          <p:nvPr/>
        </p:nvSpPr>
        <p:spPr>
          <a:xfrm>
            <a:off x="6455794" y="4310943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24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</a:t>
            </a:r>
            <a:r>
              <a:rPr kumimoji="0" lang="en-US" sz="2400" b="0" i="0" u="none" strike="noStrike" kern="1200" cap="none" spc="0" normalizeH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14 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2CA2A4D2-12F4-9D2B-C61D-5EBC1CE659F4}"/>
              </a:ext>
            </a:extLst>
          </p:cNvPr>
          <p:cNvSpPr/>
          <p:nvPr/>
        </p:nvSpPr>
        <p:spPr>
          <a:xfrm>
            <a:off x="9305850" y="4310942"/>
            <a:ext cx="2358191" cy="1102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20</a:t>
            </a:r>
            <a:r>
              <a:rPr kumimoji="0" lang="en-US" sz="2400" b="0" i="0" u="none" strike="noStrike" kern="1200" cap="none" spc="0" normalizeH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2562045-F1AB-56D4-DB85-07FBC6752D2F}"/>
                  </a:ext>
                </a:extLst>
              </p:cNvPr>
              <p:cNvSpPr/>
              <p:nvPr/>
            </p:nvSpPr>
            <p:spPr>
              <a:xfrm>
                <a:off x="-21735" y="0"/>
                <a:ext cx="7182754" cy="31033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40639" lvl="0" indent="0" algn="just" defTabSz="914400" rtl="0" eaLnBrk="1" fontAlgn="auto" latinLnBrk="0" hangingPunct="1">
                  <a:lnSpc>
                    <a:spcPct val="125000"/>
                  </a:lnSpc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pt-BR" sz="24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 4: </a:t>
                </a:r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Để đo chiều cao </a:t>
                </a:r>
                <a14:m>
                  <m:oMath xmlns:m="http://schemas.openxmlformats.org/officeDocument/2006/math">
                    <m:r>
                      <a:rPr lang="pt-B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của một cột cờ, người ta cắm một cái cọc </a:t>
                </a:r>
                <a14:m>
                  <m:oMath xmlns:m="http://schemas.openxmlformats.org/officeDocument/2006/math">
                    <m:r>
                      <a:rPr lang="pt-B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𝐸𝐷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có chiều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pt-BR" sz="2400" dirty="0" smtClean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,vuông </a:t>
                </a:r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góc với mặt đất. Đặt vị trí quan sát tại </a:t>
                </a:r>
                <a14:m>
                  <m:oMath xmlns:m="http://schemas.openxmlformats.org/officeDocument/2006/math">
                    <m:r>
                      <a:rPr lang="pt-B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, biết khoảng cách </a:t>
                </a:r>
                <a14:m>
                  <m:oMath xmlns:m="http://schemas.openxmlformats.org/officeDocument/2006/math">
                    <m:r>
                      <a:rPr lang="pt-B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𝐵𝐸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1,5 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và khoảng cách </a:t>
                </a:r>
                <a14:m>
                  <m:oMath xmlns:m="http://schemas.openxmlformats.org/officeDocument/2006/math">
                    <m:r>
                      <a:rPr lang="pt-B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9 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Tính chiều cao </a:t>
                </a:r>
                <a14:m>
                  <m:oMath xmlns:m="http://schemas.openxmlformats.org/officeDocument/2006/math">
                    <m:r>
                      <a:rPr lang="pt-B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của cột cờ.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2562045-F1AB-56D4-DB85-07FBC6752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35" y="0"/>
                <a:ext cx="7182754" cy="310333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flag on a pole&#10;&#10;Description automatically generated">
            <a:extLst>
              <a:ext uri="{FF2B5EF4-FFF2-40B4-BE49-F238E27FC236}">
                <a16:creationId xmlns:a16="http://schemas.microsoft.com/office/drawing/2014/main" id="{767FCDF2-8356-9E0E-DB01-8270F4116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9" y="143933"/>
            <a:ext cx="4836773" cy="32850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764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10"/>
            <a:ext cx="12192000" cy="4423292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50" y="4687049"/>
            <a:ext cx="3085628" cy="219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A3D5ACD2-5BE9-0299-4F0F-1B2F5224B5E9}"/>
                  </a:ext>
                </a:extLst>
              </p:cNvPr>
              <p:cNvSpPr/>
              <p:nvPr/>
            </p:nvSpPr>
            <p:spPr>
              <a:xfrm>
                <a:off x="724387" y="4287411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A3D5ACD2-5BE9-0299-4F0F-1B2F5224B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7" y="4287411"/>
                <a:ext cx="2358191" cy="110266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5014800-C8CD-B3B5-95A4-216DBA46F4B2}"/>
                  </a:ext>
                </a:extLst>
              </p:cNvPr>
              <p:cNvSpPr/>
              <p:nvPr/>
            </p:nvSpPr>
            <p:spPr>
              <a:xfrm>
                <a:off x="3569642" y="4310943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5,2</m:t>
                    </m:r>
                  </m:oMath>
                </a14:m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m</a:t>
                </a:r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5014800-C8CD-B3B5-95A4-216DBA46F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2" y="4310943"/>
                <a:ext cx="2358191" cy="110266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D8DE76A0-D790-F437-111A-097CF7694D85}"/>
                  </a:ext>
                </a:extLst>
              </p:cNvPr>
              <p:cNvSpPr/>
              <p:nvPr/>
            </p:nvSpPr>
            <p:spPr>
              <a:xfrm>
                <a:off x="6455794" y="4310943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5,4 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D8DE76A0-D790-F437-111A-097CF7694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794" y="4310943"/>
                <a:ext cx="2358191" cy="110266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917A6A00-7533-6DAE-E5F2-F4F34F637026}"/>
                  </a:ext>
                </a:extLst>
              </p:cNvPr>
              <p:cNvSpPr/>
              <p:nvPr/>
            </p:nvSpPr>
            <p:spPr>
              <a:xfrm>
                <a:off x="9305850" y="4310942"/>
                <a:ext cx="2358191" cy="11026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5,6 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917A6A00-7533-6DAE-E5F2-F4F34F637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850" y="4310942"/>
                <a:ext cx="2358191" cy="110266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555D25C-6B8C-0F50-9457-1F5F870BCFC2}"/>
                  </a:ext>
                </a:extLst>
              </p:cNvPr>
              <p:cNvSpPr/>
              <p:nvPr/>
            </p:nvSpPr>
            <p:spPr>
              <a:xfrm>
                <a:off x="-3050" y="107252"/>
                <a:ext cx="6984135" cy="20516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40639" lvl="0" indent="0" algn="l" defTabSz="914400" rtl="0" eaLnBrk="1" fontAlgn="auto" latinLnBrk="0" hangingPunct="1">
                  <a:lnSpc>
                    <a:spcPct val="125000"/>
                  </a:lnSpc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vi-VN" sz="2400" b="1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lang="en-US" sz="2400" b="1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5: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Tính chiều cao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của ngôi nhà. Biết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cây có chiều cao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𝐸𝐷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2 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v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khoảng cách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𝐴𝐸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𝐸𝐶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2,5 </m:t>
                    </m:r>
                    <m:r>
                      <m:rPr>
                        <m:nor/>
                      </m:rPr>
                      <a:rPr lang="en-US" sz="2400" noProof="1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555D25C-6B8C-0F50-9457-1F5F870B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50" y="107252"/>
                <a:ext cx="6984135" cy="205168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house with a triangle and a tree&#10;&#10;Description automatically generated">
            <a:extLst>
              <a:ext uri="{FF2B5EF4-FFF2-40B4-BE49-F238E27FC236}">
                <a16:creationId xmlns:a16="http://schemas.microsoft.com/office/drawing/2014/main" id="{CA924DB5-1659-AC89-43CC-5B3E938011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30" y="307165"/>
            <a:ext cx="5629756" cy="340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1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54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0"/>
            <a:ext cx="9096374" cy="83757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314768" y="103316"/>
            <a:ext cx="66469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 ĐỘNG </a:t>
            </a:r>
            <a:r>
              <a:rPr lang="en-US" altLang="zh-CN" sz="3500" b="1" dirty="0" smtClean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 ĐẦU</a:t>
            </a:r>
            <a:endParaRPr lang="en-US" altLang="zh-CN" sz="3500" b="1" dirty="0">
              <a:solidFill>
                <a:srgbClr val="F8F8F8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E0AC57-18F5-EC80-411A-73CDEC94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66346"/>
              </p:ext>
            </p:extLst>
          </p:nvPr>
        </p:nvGraphicFramePr>
        <p:xfrm>
          <a:off x="753705" y="1027576"/>
          <a:ext cx="11245462" cy="572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528">
                  <a:extLst>
                    <a:ext uri="{9D8B030D-6E8A-4147-A177-3AD203B41FA5}">
                      <a16:colId xmlns:a16="http://schemas.microsoft.com/office/drawing/2014/main" val="4156295511"/>
                    </a:ext>
                  </a:extLst>
                </a:gridCol>
                <a:gridCol w="4795934">
                  <a:extLst>
                    <a:ext uri="{9D8B030D-6E8A-4147-A177-3AD203B41FA5}">
                      <a16:colId xmlns:a16="http://schemas.microsoft.com/office/drawing/2014/main" val="3990348496"/>
                    </a:ext>
                  </a:extLst>
                </a:gridCol>
              </a:tblGrid>
              <a:tr h="5722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40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E24FB5-16BF-6795-98D5-0571DBC610BD}"/>
              </a:ext>
            </a:extLst>
          </p:cNvPr>
          <p:cNvSpPr txBox="1"/>
          <p:nvPr/>
        </p:nvSpPr>
        <p:spPr>
          <a:xfrm>
            <a:off x="891311" y="1491012"/>
            <a:ext cx="63261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300m.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C, 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= 400m, EC = 500m. 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F8219-0D34-A5D3-DC34-5C567DC6F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071" y="1293377"/>
            <a:ext cx="4446403" cy="3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125029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PPT9 137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5364</TotalTime>
  <Words>2024</Words>
  <Application>Microsoft Office PowerPoint</Application>
  <PresentationFormat>Widescreen</PresentationFormat>
  <Paragraphs>395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微软雅黑</vt:lpstr>
      <vt:lpstr>宋体</vt:lpstr>
      <vt:lpstr>Arial</vt:lpstr>
      <vt:lpstr>Calibri</vt:lpstr>
      <vt:lpstr>Calibri Light</vt:lpstr>
      <vt:lpstr>Cambria Math</vt:lpstr>
      <vt:lpstr>等线</vt:lpstr>
      <vt:lpstr>Merriweather</vt:lpstr>
      <vt:lpstr>Merriweather Black</vt:lpstr>
      <vt:lpstr>Times New Roman</vt:lpstr>
      <vt:lpstr>UTM Avo</vt:lpstr>
      <vt:lpstr>幼圆</vt:lpstr>
      <vt:lpstr>思源黑体 Heavy</vt:lpstr>
      <vt:lpstr>思源黑体 Normal</vt:lpstr>
      <vt:lpstr>Custom Design</vt:lpstr>
      <vt:lpstr>Office 主题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Ngọc Bảo Trân</dc:creator>
  <cp:lastModifiedBy>Admin</cp:lastModifiedBy>
  <cp:revision>453</cp:revision>
  <dcterms:created xsi:type="dcterms:W3CDTF">2021-08-12T00:09:30Z</dcterms:created>
  <dcterms:modified xsi:type="dcterms:W3CDTF">2025-04-14T14:10:24Z</dcterms:modified>
</cp:coreProperties>
</file>