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70" r:id="rId2"/>
    <p:sldId id="349" r:id="rId3"/>
    <p:sldId id="350" r:id="rId4"/>
    <p:sldId id="319" r:id="rId5"/>
    <p:sldId id="323" r:id="rId6"/>
    <p:sldId id="351" r:id="rId7"/>
    <p:sldId id="332" r:id="rId8"/>
    <p:sldId id="329" r:id="rId9"/>
    <p:sldId id="331" r:id="rId10"/>
    <p:sldId id="333" r:id="rId11"/>
    <p:sldId id="328" r:id="rId12"/>
    <p:sldId id="352" r:id="rId13"/>
    <p:sldId id="340" r:id="rId14"/>
    <p:sldId id="353" r:id="rId15"/>
    <p:sldId id="356" r:id="rId16"/>
    <p:sldId id="354" r:id="rId17"/>
    <p:sldId id="361" r:id="rId18"/>
    <p:sldId id="357" r:id="rId19"/>
    <p:sldId id="358" r:id="rId20"/>
    <p:sldId id="362" r:id="rId21"/>
    <p:sldId id="365" r:id="rId22"/>
    <p:sldId id="366" r:id="rId23"/>
    <p:sldId id="367" r:id="rId24"/>
    <p:sldId id="368" r:id="rId25"/>
    <p:sldId id="369" r:id="rId26"/>
    <p:sldId id="359" r:id="rId27"/>
    <p:sldId id="363" r:id="rId28"/>
    <p:sldId id="364" r:id="rId29"/>
    <p:sldId id="32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99"/>
    <a:srgbClr val="66FF33"/>
    <a:srgbClr val="4DDA00"/>
    <a:srgbClr val="99FF33"/>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91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18B08-FF41-496D-A6EC-CD27A53FD9C5}" type="datetimeFigureOut">
              <a:rPr lang="en-US" smtClean="0"/>
              <a:pPr/>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C2538-004B-4CDE-A76A-AD795BBB0ADD}" type="slidenum">
              <a:rPr lang="en-US" smtClean="0"/>
              <a:pPr/>
              <a:t>‹#›</a:t>
            </a:fld>
            <a:endParaRPr lang="en-US"/>
          </a:p>
        </p:txBody>
      </p:sp>
    </p:spTree>
    <p:extLst>
      <p:ext uri="{BB962C8B-B14F-4D97-AF65-F5344CB8AC3E}">
        <p14:creationId xmlns:p14="http://schemas.microsoft.com/office/powerpoint/2010/main" val="3184159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http://redsvn.net/ken-ken-cho-doi-bi-kich-phia-sau-mot-buc-anh/</a:t>
            </a:r>
          </a:p>
        </p:txBody>
      </p:sp>
      <p:sp>
        <p:nvSpPr>
          <p:cNvPr id="4" name="Slide Number Placeholder 3"/>
          <p:cNvSpPr>
            <a:spLocks noGrp="1"/>
          </p:cNvSpPr>
          <p:nvPr>
            <p:ph type="sldNum" sz="quarter" idx="5"/>
          </p:nvPr>
        </p:nvSpPr>
        <p:spPr/>
        <p:txBody>
          <a:bodyPr/>
          <a:lstStyle/>
          <a:p>
            <a:fld id="{04AF6DD7-7E94-4C5F-8F73-C661240C0C68}" type="slidenum">
              <a:rPr lang="en-US" smtClean="0"/>
              <a:pPr/>
              <a:t>2</a:t>
            </a:fld>
            <a:endParaRPr lang="en-US"/>
          </a:p>
        </p:txBody>
      </p:sp>
    </p:spTree>
    <p:extLst>
      <p:ext uri="{BB962C8B-B14F-4D97-AF65-F5344CB8AC3E}">
        <p14:creationId xmlns:p14="http://schemas.microsoft.com/office/powerpoint/2010/main" val="1127354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DC2538-004B-4CDE-A76A-AD795BBB0ADD}" type="slidenum">
              <a:rPr lang="en-US" smtClean="0"/>
              <a:pPr/>
              <a:t>22</a:t>
            </a:fld>
            <a:endParaRPr lang="en-US"/>
          </a:p>
        </p:txBody>
      </p:sp>
    </p:spTree>
    <p:extLst>
      <p:ext uri="{BB962C8B-B14F-4D97-AF65-F5344CB8AC3E}">
        <p14:creationId xmlns:p14="http://schemas.microsoft.com/office/powerpoint/2010/main" val="2339567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4133A-A468-4824-A960-2FD2A5EB81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9C5052-9EA9-43E6-A714-1F91145D82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FC6F08-75A7-4B7A-AD5D-57FD1C024ADF}"/>
              </a:ext>
            </a:extLst>
          </p:cNvPr>
          <p:cNvSpPr>
            <a:spLocks noGrp="1"/>
          </p:cNvSpPr>
          <p:nvPr>
            <p:ph type="dt" sz="half" idx="10"/>
          </p:nvPr>
        </p:nvSpPr>
        <p:spPr/>
        <p:txBody>
          <a:bodyPr/>
          <a:lstStyle/>
          <a:p>
            <a:fld id="{7D7F9DB7-2505-4345-82BE-E6CA63E51C75}" type="datetimeFigureOut">
              <a:rPr lang="en-US" smtClean="0"/>
              <a:pPr/>
              <a:t>4/13/2025</a:t>
            </a:fld>
            <a:endParaRPr lang="en-US"/>
          </a:p>
        </p:txBody>
      </p:sp>
      <p:sp>
        <p:nvSpPr>
          <p:cNvPr id="5" name="Footer Placeholder 4">
            <a:extLst>
              <a:ext uri="{FF2B5EF4-FFF2-40B4-BE49-F238E27FC236}">
                <a16:creationId xmlns:a16="http://schemas.microsoft.com/office/drawing/2014/main" id="{CA833951-E6CA-4B41-ADAA-995F46565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94009-4981-424E-88CB-969261E49AF1}"/>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3352143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5DD0-3D8A-4F78-8A61-55395FA2C6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605197-5F02-49FE-9696-CB23F8B0EE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4A3F3-8012-4C88-AA20-D23E27B78CD0}"/>
              </a:ext>
            </a:extLst>
          </p:cNvPr>
          <p:cNvSpPr>
            <a:spLocks noGrp="1"/>
          </p:cNvSpPr>
          <p:nvPr>
            <p:ph type="dt" sz="half" idx="10"/>
          </p:nvPr>
        </p:nvSpPr>
        <p:spPr/>
        <p:txBody>
          <a:bodyPr/>
          <a:lstStyle/>
          <a:p>
            <a:fld id="{7D7F9DB7-2505-4345-82BE-E6CA63E51C75}" type="datetimeFigureOut">
              <a:rPr lang="en-US" smtClean="0"/>
              <a:pPr/>
              <a:t>4/13/2025</a:t>
            </a:fld>
            <a:endParaRPr lang="en-US"/>
          </a:p>
        </p:txBody>
      </p:sp>
      <p:sp>
        <p:nvSpPr>
          <p:cNvPr id="5" name="Footer Placeholder 4">
            <a:extLst>
              <a:ext uri="{FF2B5EF4-FFF2-40B4-BE49-F238E27FC236}">
                <a16:creationId xmlns:a16="http://schemas.microsoft.com/office/drawing/2014/main" id="{D660EBF8-E924-430A-BDA9-29B4CE0E1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3545C-CCA9-4933-B368-E587CDBE9A57}"/>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11334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9019AA-B60A-4F5F-B720-8E6ED70059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26C0A0-29E7-4097-86BB-002CCAC4DA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E5656-65DE-4545-A826-0C8581BA7E2B}"/>
              </a:ext>
            </a:extLst>
          </p:cNvPr>
          <p:cNvSpPr>
            <a:spLocks noGrp="1"/>
          </p:cNvSpPr>
          <p:nvPr>
            <p:ph type="dt" sz="half" idx="10"/>
          </p:nvPr>
        </p:nvSpPr>
        <p:spPr/>
        <p:txBody>
          <a:bodyPr/>
          <a:lstStyle/>
          <a:p>
            <a:fld id="{7D7F9DB7-2505-4345-82BE-E6CA63E51C75}" type="datetimeFigureOut">
              <a:rPr lang="en-US" smtClean="0"/>
              <a:pPr/>
              <a:t>4/13/2025</a:t>
            </a:fld>
            <a:endParaRPr lang="en-US"/>
          </a:p>
        </p:txBody>
      </p:sp>
      <p:sp>
        <p:nvSpPr>
          <p:cNvPr id="5" name="Footer Placeholder 4">
            <a:extLst>
              <a:ext uri="{FF2B5EF4-FFF2-40B4-BE49-F238E27FC236}">
                <a16:creationId xmlns:a16="http://schemas.microsoft.com/office/drawing/2014/main" id="{F80E8720-6F40-4659-AA63-21804AE209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FD0C2-9B1B-464A-B835-F6F36A8E9E3C}"/>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2387201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4665-57B2-4895-82FC-64ECF22636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231F7C-BA2C-475C-83F0-1684B8A179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5BE53-C4D4-4488-BDC8-909C8D1F15BE}"/>
              </a:ext>
            </a:extLst>
          </p:cNvPr>
          <p:cNvSpPr>
            <a:spLocks noGrp="1"/>
          </p:cNvSpPr>
          <p:nvPr>
            <p:ph type="dt" sz="half" idx="10"/>
          </p:nvPr>
        </p:nvSpPr>
        <p:spPr/>
        <p:txBody>
          <a:bodyPr/>
          <a:lstStyle/>
          <a:p>
            <a:fld id="{7D7F9DB7-2505-4345-82BE-E6CA63E51C75}" type="datetimeFigureOut">
              <a:rPr lang="en-US" smtClean="0"/>
              <a:pPr/>
              <a:t>4/13/2025</a:t>
            </a:fld>
            <a:endParaRPr lang="en-US"/>
          </a:p>
        </p:txBody>
      </p:sp>
      <p:sp>
        <p:nvSpPr>
          <p:cNvPr id="5" name="Footer Placeholder 4">
            <a:extLst>
              <a:ext uri="{FF2B5EF4-FFF2-40B4-BE49-F238E27FC236}">
                <a16:creationId xmlns:a16="http://schemas.microsoft.com/office/drawing/2014/main" id="{04E9DF59-7D67-40EC-A7B8-0008B6A26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BC81F-9CB8-4F4B-8C9A-64692DA2EE00}"/>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3872298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02284-6A57-4DEB-B735-50205410B8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BB467-E64F-4866-BEE7-E852930EF9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3F8B52-1E07-494B-9F38-E482D488ACB7}"/>
              </a:ext>
            </a:extLst>
          </p:cNvPr>
          <p:cNvSpPr>
            <a:spLocks noGrp="1"/>
          </p:cNvSpPr>
          <p:nvPr>
            <p:ph type="dt" sz="half" idx="10"/>
          </p:nvPr>
        </p:nvSpPr>
        <p:spPr/>
        <p:txBody>
          <a:bodyPr/>
          <a:lstStyle/>
          <a:p>
            <a:fld id="{7D7F9DB7-2505-4345-82BE-E6CA63E51C75}" type="datetimeFigureOut">
              <a:rPr lang="en-US" smtClean="0"/>
              <a:pPr/>
              <a:t>4/13/2025</a:t>
            </a:fld>
            <a:endParaRPr lang="en-US"/>
          </a:p>
        </p:txBody>
      </p:sp>
      <p:sp>
        <p:nvSpPr>
          <p:cNvPr id="5" name="Footer Placeholder 4">
            <a:extLst>
              <a:ext uri="{FF2B5EF4-FFF2-40B4-BE49-F238E27FC236}">
                <a16:creationId xmlns:a16="http://schemas.microsoft.com/office/drawing/2014/main" id="{5A5A08AF-054E-4CC1-B369-8C59267C8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ACEA0-C158-48CA-811B-3C7C78150540}"/>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174450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BC33A-3371-410E-9E7E-6CF38636A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7F5DD0-21C3-448A-808C-6B4F1E5559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69A786-E494-42DE-974E-19444CDDB0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AF8D23-1CEB-43C0-9DBB-3AF65FAD9913}"/>
              </a:ext>
            </a:extLst>
          </p:cNvPr>
          <p:cNvSpPr>
            <a:spLocks noGrp="1"/>
          </p:cNvSpPr>
          <p:nvPr>
            <p:ph type="dt" sz="half" idx="10"/>
          </p:nvPr>
        </p:nvSpPr>
        <p:spPr/>
        <p:txBody>
          <a:bodyPr/>
          <a:lstStyle/>
          <a:p>
            <a:fld id="{7D7F9DB7-2505-4345-82BE-E6CA63E51C75}" type="datetimeFigureOut">
              <a:rPr lang="en-US" smtClean="0"/>
              <a:pPr/>
              <a:t>4/13/2025</a:t>
            </a:fld>
            <a:endParaRPr lang="en-US"/>
          </a:p>
        </p:txBody>
      </p:sp>
      <p:sp>
        <p:nvSpPr>
          <p:cNvPr id="6" name="Footer Placeholder 5">
            <a:extLst>
              <a:ext uri="{FF2B5EF4-FFF2-40B4-BE49-F238E27FC236}">
                <a16:creationId xmlns:a16="http://schemas.microsoft.com/office/drawing/2014/main" id="{8D0F9607-FCB5-4BA0-B8D5-6F9C714D2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693AA5-73DB-42AE-8EEB-06D163DFFF69}"/>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1428022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7046F-5D13-4CC5-94AF-9D34B1ABD0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45A2AA-0EA7-403F-BCA0-2DCF329020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904013-0380-4852-8015-A574DD9E00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AB04A2-8E2C-4C35-B795-5AFB589C53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7476E-F110-4E33-A967-4A5AD9CD8A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8B6082-A5BB-4620-A32D-8CD57994E3A6}"/>
              </a:ext>
            </a:extLst>
          </p:cNvPr>
          <p:cNvSpPr>
            <a:spLocks noGrp="1"/>
          </p:cNvSpPr>
          <p:nvPr>
            <p:ph type="dt" sz="half" idx="10"/>
          </p:nvPr>
        </p:nvSpPr>
        <p:spPr/>
        <p:txBody>
          <a:bodyPr/>
          <a:lstStyle/>
          <a:p>
            <a:fld id="{7D7F9DB7-2505-4345-82BE-E6CA63E51C75}" type="datetimeFigureOut">
              <a:rPr lang="en-US" smtClean="0"/>
              <a:pPr/>
              <a:t>4/13/2025</a:t>
            </a:fld>
            <a:endParaRPr lang="en-US"/>
          </a:p>
        </p:txBody>
      </p:sp>
      <p:sp>
        <p:nvSpPr>
          <p:cNvPr id="8" name="Footer Placeholder 7">
            <a:extLst>
              <a:ext uri="{FF2B5EF4-FFF2-40B4-BE49-F238E27FC236}">
                <a16:creationId xmlns:a16="http://schemas.microsoft.com/office/drawing/2014/main" id="{4312742C-011C-410D-AD2C-5E7CDAF439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EFC768-A1E5-410B-A507-0D6246A2CCEF}"/>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3379400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688E-2D05-4866-892C-8425C53602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4DFE48-014F-45F4-9D10-E6ADDD2F645E}"/>
              </a:ext>
            </a:extLst>
          </p:cNvPr>
          <p:cNvSpPr>
            <a:spLocks noGrp="1"/>
          </p:cNvSpPr>
          <p:nvPr>
            <p:ph type="dt" sz="half" idx="10"/>
          </p:nvPr>
        </p:nvSpPr>
        <p:spPr/>
        <p:txBody>
          <a:bodyPr/>
          <a:lstStyle/>
          <a:p>
            <a:fld id="{7D7F9DB7-2505-4345-82BE-E6CA63E51C75}" type="datetimeFigureOut">
              <a:rPr lang="en-US" smtClean="0"/>
              <a:pPr/>
              <a:t>4/13/2025</a:t>
            </a:fld>
            <a:endParaRPr lang="en-US"/>
          </a:p>
        </p:txBody>
      </p:sp>
      <p:sp>
        <p:nvSpPr>
          <p:cNvPr id="4" name="Footer Placeholder 3">
            <a:extLst>
              <a:ext uri="{FF2B5EF4-FFF2-40B4-BE49-F238E27FC236}">
                <a16:creationId xmlns:a16="http://schemas.microsoft.com/office/drawing/2014/main" id="{592CB292-E3D4-4C28-93A3-3247678E75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C0CBFC-996F-471B-BF29-C336082522CA}"/>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1106396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720D78-C173-4165-B062-1CB61202CA07}"/>
              </a:ext>
            </a:extLst>
          </p:cNvPr>
          <p:cNvSpPr>
            <a:spLocks noGrp="1"/>
          </p:cNvSpPr>
          <p:nvPr>
            <p:ph type="dt" sz="half" idx="10"/>
          </p:nvPr>
        </p:nvSpPr>
        <p:spPr/>
        <p:txBody>
          <a:bodyPr/>
          <a:lstStyle/>
          <a:p>
            <a:fld id="{7D7F9DB7-2505-4345-82BE-E6CA63E51C75}" type="datetimeFigureOut">
              <a:rPr lang="en-US" smtClean="0"/>
              <a:pPr/>
              <a:t>4/13/2025</a:t>
            </a:fld>
            <a:endParaRPr lang="en-US"/>
          </a:p>
        </p:txBody>
      </p:sp>
      <p:sp>
        <p:nvSpPr>
          <p:cNvPr id="3" name="Footer Placeholder 2">
            <a:extLst>
              <a:ext uri="{FF2B5EF4-FFF2-40B4-BE49-F238E27FC236}">
                <a16:creationId xmlns:a16="http://schemas.microsoft.com/office/drawing/2014/main" id="{1B9BCF48-876D-4509-A783-4CA00E4631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AA4CC2-B0CB-4173-86E5-24D1AA04ACCA}"/>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599528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E459E-3A56-4F59-B11E-A118CB5C5E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792FBC-94B3-4A2F-A964-05C355FA79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FCBE86-82A0-4247-AA74-C61E3D21AE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68F519-764A-414F-AE0B-EB90613E1BEC}"/>
              </a:ext>
            </a:extLst>
          </p:cNvPr>
          <p:cNvSpPr>
            <a:spLocks noGrp="1"/>
          </p:cNvSpPr>
          <p:nvPr>
            <p:ph type="dt" sz="half" idx="10"/>
          </p:nvPr>
        </p:nvSpPr>
        <p:spPr/>
        <p:txBody>
          <a:bodyPr/>
          <a:lstStyle/>
          <a:p>
            <a:fld id="{7D7F9DB7-2505-4345-82BE-E6CA63E51C75}" type="datetimeFigureOut">
              <a:rPr lang="en-US" smtClean="0"/>
              <a:pPr/>
              <a:t>4/13/2025</a:t>
            </a:fld>
            <a:endParaRPr lang="en-US"/>
          </a:p>
        </p:txBody>
      </p:sp>
      <p:sp>
        <p:nvSpPr>
          <p:cNvPr id="6" name="Footer Placeholder 5">
            <a:extLst>
              <a:ext uri="{FF2B5EF4-FFF2-40B4-BE49-F238E27FC236}">
                <a16:creationId xmlns:a16="http://schemas.microsoft.com/office/drawing/2014/main" id="{F493C5EA-D77C-4F7B-889A-906A6456C6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BC65B5-3569-45D5-8A64-65AAA66BFA4C}"/>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448250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5EC51-40DA-46B0-B4BE-221552D9FC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A362E2-F513-436F-BAB5-1AF580142C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4EBA50-4B60-4A93-86C9-17768FBD6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E74E0-15CE-4A15-AA6D-627E84753CFB}"/>
              </a:ext>
            </a:extLst>
          </p:cNvPr>
          <p:cNvSpPr>
            <a:spLocks noGrp="1"/>
          </p:cNvSpPr>
          <p:nvPr>
            <p:ph type="dt" sz="half" idx="10"/>
          </p:nvPr>
        </p:nvSpPr>
        <p:spPr/>
        <p:txBody>
          <a:bodyPr/>
          <a:lstStyle/>
          <a:p>
            <a:fld id="{7D7F9DB7-2505-4345-82BE-E6CA63E51C75}" type="datetimeFigureOut">
              <a:rPr lang="en-US" smtClean="0"/>
              <a:pPr/>
              <a:t>4/13/2025</a:t>
            </a:fld>
            <a:endParaRPr lang="en-US"/>
          </a:p>
        </p:txBody>
      </p:sp>
      <p:sp>
        <p:nvSpPr>
          <p:cNvPr id="6" name="Footer Placeholder 5">
            <a:extLst>
              <a:ext uri="{FF2B5EF4-FFF2-40B4-BE49-F238E27FC236}">
                <a16:creationId xmlns:a16="http://schemas.microsoft.com/office/drawing/2014/main" id="{EA08F21C-A2CA-4C9B-8A7F-84C6143027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4605A0-832C-45E1-88AD-5CCAF8C85DF0}"/>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4136276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C2CF5-61FB-4A8B-A5A9-D6331F239C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4870B8-C6AA-4CC8-B0FC-4069271F6D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B83E87-AFBB-4C5C-BC29-184043D286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7F9DB7-2505-4345-82BE-E6CA63E51C75}" type="datetimeFigureOut">
              <a:rPr lang="en-US" smtClean="0"/>
              <a:pPr/>
              <a:t>4/13/2025</a:t>
            </a:fld>
            <a:endParaRPr lang="en-US"/>
          </a:p>
        </p:txBody>
      </p:sp>
      <p:sp>
        <p:nvSpPr>
          <p:cNvPr id="5" name="Footer Placeholder 4">
            <a:extLst>
              <a:ext uri="{FF2B5EF4-FFF2-40B4-BE49-F238E27FC236}">
                <a16:creationId xmlns:a16="http://schemas.microsoft.com/office/drawing/2014/main" id="{9F47AF6C-988F-4901-92A0-690D549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E82929-9DB9-4ED1-85A7-7EE034A453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4D0E41-11B0-420D-8D6A-9AF9E19B5740}" type="slidenum">
              <a:rPr lang="en-US" smtClean="0"/>
              <a:pPr/>
              <a:t>‹#›</a:t>
            </a:fld>
            <a:endParaRPr lang="en-US"/>
          </a:p>
        </p:txBody>
      </p:sp>
    </p:spTree>
    <p:extLst>
      <p:ext uri="{BB962C8B-B14F-4D97-AF65-F5344CB8AC3E}">
        <p14:creationId xmlns:p14="http://schemas.microsoft.com/office/powerpoint/2010/main" val="887060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H:\1.%20Du%20lieu\A.%20H&#7890;%20S&#416;,%20GI&#193;O%20&#193;N%20%202024-2025\A%20DIA%20%206%20den%209%202024-%202025\&#272;IA%20L&#205;%207%20KNTT%202023\GA%20powpoi%20&#272;&#7883;a%20l&#237;%207%20(KNTTCS)\3.%20GADT%20Ch&#226;u%20Phi\B&#224;i%2010,%20ti&#7871;t%201,%20n&#7841;n%20&#273;&#243;i.mp4" TargetMode="External"/><Relationship Id="rId1" Type="http://schemas.microsoft.com/office/2007/relationships/media" Target="file:///H:\1.%20Du%20lieu\A.%20H&#7890;%20S&#416;,%20GI&#193;O%20&#193;N%20%202024-2025\A%20DIA%20%206%20den%209%202024-%202025\&#272;IA%20L&#205;%207%20KNTT%202023\GA%20powpoi%20&#272;&#7883;a%20l&#237;%207%20(KNTTCS)\3.%20GADT%20Ch&#226;u%20Phi\B&#224;i%2010,%20ti&#7871;t%201,%20n&#7841;n%20&#273;&#243;i.mp4" TargetMode="Externa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s://cacnuoc.vn/tin/top-10-quoc-gia-ngheo-nhat-the-gioi/"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1C502-1E91-D0DD-5BE5-059E6FD42E73}"/>
              </a:ext>
            </a:extLst>
          </p:cNvPr>
          <p:cNvSpPr>
            <a:spLocks noGrp="1"/>
          </p:cNvSpPr>
          <p:nvPr>
            <p:ph type="ctrTitle"/>
          </p:nvPr>
        </p:nvSpPr>
        <p:spPr>
          <a:xfrm>
            <a:off x="410497" y="2729937"/>
            <a:ext cx="11371005" cy="2387600"/>
          </a:xfrm>
        </p:spPr>
        <p:txBody>
          <a:bodyPr>
            <a:normAutofit fontScale="90000"/>
          </a:bodyPr>
          <a:lstStyle/>
          <a:p>
            <a:pPr algn="l"/>
            <a:r>
              <a:rPr lang="en-US" sz="4800" dirty="0" err="1">
                <a:latin typeface="Times New Roman" panose="02020603050405020304" pitchFamily="18" charset="0"/>
                <a:cs typeface="Times New Roman" panose="02020603050405020304" pitchFamily="18" charset="0"/>
              </a:rPr>
              <a:t>Họ</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dạy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Trần</a:t>
            </a:r>
            <a:r>
              <a:rPr lang="en-US" sz="4800" dirty="0">
                <a:latin typeface="Times New Roman" panose="02020603050405020304" pitchFamily="18" charset="0"/>
                <a:cs typeface="Times New Roman" panose="02020603050405020304" pitchFamily="18" charset="0"/>
              </a:rPr>
              <a:t> Thị </a:t>
            </a:r>
            <a:r>
              <a:rPr lang="en-US" sz="4800" dirty="0" err="1">
                <a:latin typeface="Times New Roman" panose="02020603050405020304" pitchFamily="18" charset="0"/>
                <a:cs typeface="Times New Roman" panose="02020603050405020304" pitchFamily="18" charset="0"/>
              </a:rPr>
              <a:t>Thuận</a:t>
            </a:r>
            <a:br>
              <a:rPr lang="en-US" sz="4800" dirty="0">
                <a:latin typeface="Times New Roman" panose="02020603050405020304" pitchFamily="18" charset="0"/>
                <a:cs typeface="Times New Roman" panose="02020603050405020304" pitchFamily="18" charset="0"/>
              </a:rPr>
            </a:br>
            <a:r>
              <a:rPr lang="en-US" sz="4800" dirty="0" err="1">
                <a:latin typeface="Times New Roman" panose="02020603050405020304" pitchFamily="18" charset="0"/>
                <a:cs typeface="Times New Roman" panose="02020603050405020304" pitchFamily="18" charset="0"/>
              </a:rPr>
              <a:t>Lịch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lí</a:t>
            </a:r>
            <a:r>
              <a:rPr lang="en-US" sz="4800" dirty="0">
                <a:latin typeface="Times New Roman" panose="02020603050405020304" pitchFamily="18" charset="0"/>
                <a:cs typeface="Times New Roman" panose="02020603050405020304" pitchFamily="18" charset="0"/>
              </a:rPr>
              <a:t> 2: </a:t>
            </a:r>
            <a:r>
              <a:rPr lang="en-US" sz="4800" dirty="0" err="1">
                <a:latin typeface="Times New Roman" panose="02020603050405020304" pitchFamily="18" charset="0"/>
                <a:cs typeface="Times New Roman" panose="02020603050405020304" pitchFamily="18" charset="0"/>
              </a:rPr>
              <a:t>Khối</a:t>
            </a:r>
            <a:r>
              <a:rPr lang="en-US" sz="4800" dirty="0">
                <a:latin typeface="Times New Roman" panose="02020603050405020304" pitchFamily="18" charset="0"/>
                <a:cs typeface="Times New Roman" panose="02020603050405020304" pitchFamily="18" charset="0"/>
              </a:rPr>
              <a:t> 7</a:t>
            </a:r>
            <a:br>
              <a:rPr lang="en-US" sz="4800" dirty="0">
                <a:latin typeface="Times New Roman" panose="02020603050405020304" pitchFamily="18" charset="0"/>
                <a:cs typeface="Times New Roman" panose="02020603050405020304" pitchFamily="18" charset="0"/>
              </a:rPr>
            </a:br>
            <a:r>
              <a:rPr lang="en-US" sz="4800" dirty="0" err="1">
                <a:latin typeface="Times New Roman" panose="02020603050405020304" pitchFamily="18" charset="0"/>
                <a:cs typeface="Times New Roman" panose="02020603050405020304" pitchFamily="18" charset="0"/>
              </a:rPr>
              <a:t>Tên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dạy:Bài</a:t>
            </a:r>
            <a:r>
              <a:rPr lang="en-US" sz="4800" dirty="0">
                <a:latin typeface="Times New Roman" panose="02020603050405020304" pitchFamily="18" charset="0"/>
                <a:cs typeface="Times New Roman" panose="02020603050405020304" pitchFamily="18" charset="0"/>
              </a:rPr>
              <a:t> 10. </a:t>
            </a:r>
            <a:r>
              <a:rPr lang="en-US" sz="4800" dirty="0" err="1">
                <a:latin typeface="Times New Roman" panose="02020603050405020304" pitchFamily="18" charset="0"/>
                <a:cs typeface="Times New Roman" panose="02020603050405020304" pitchFamily="18" charset="0"/>
              </a:rPr>
              <a:t>Đặc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điểm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hội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châu</a:t>
            </a:r>
            <a:r>
              <a:rPr lang="en-US" sz="4800" dirty="0">
                <a:latin typeface="Times New Roman" panose="02020603050405020304" pitchFamily="18" charset="0"/>
                <a:cs typeface="Times New Roman" panose="02020603050405020304" pitchFamily="18" charset="0"/>
              </a:rPr>
              <a:t> Phi(</a:t>
            </a:r>
            <a:r>
              <a:rPr lang="en-US" sz="4800" dirty="0" err="1">
                <a:latin typeface="Times New Roman" panose="02020603050405020304" pitchFamily="18" charset="0"/>
                <a:cs typeface="Times New Roman" panose="02020603050405020304" pitchFamily="18" charset="0"/>
              </a:rPr>
              <a:t>Tiết</a:t>
            </a:r>
            <a:r>
              <a:rPr lang="en-US" sz="4800" dirty="0">
                <a:latin typeface="Times New Roman" panose="02020603050405020304" pitchFamily="18" charset="0"/>
                <a:cs typeface="Times New Roman" panose="02020603050405020304" pitchFamily="18" charset="0"/>
              </a:rPr>
              <a:t> 1)</a:t>
            </a:r>
            <a:br>
              <a:rPr lang="en-US" sz="4800" dirty="0">
                <a:latin typeface="Times New Roman" panose="02020603050405020304" pitchFamily="18" charset="0"/>
                <a:cs typeface="Times New Roman" panose="02020603050405020304" pitchFamily="18" charset="0"/>
              </a:rPr>
            </a:br>
            <a:r>
              <a:rPr lang="en-US" sz="4800" dirty="0" err="1">
                <a:latin typeface="Times New Roman" panose="02020603050405020304" pitchFamily="18" charset="0"/>
                <a:cs typeface="Times New Roman" panose="02020603050405020304" pitchFamily="18" charset="0"/>
              </a:rPr>
              <a:t>Sách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dụng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nối</a:t>
            </a:r>
            <a:r>
              <a:rPr lang="en-US" sz="4800" dirty="0">
                <a:latin typeface="Times New Roman" panose="02020603050405020304" pitchFamily="18" charset="0"/>
                <a:cs typeface="Times New Roman" panose="02020603050405020304" pitchFamily="18" charset="0"/>
              </a:rPr>
              <a:t> tri </a:t>
            </a:r>
            <a:r>
              <a:rPr lang="en-US" sz="4800" dirty="0" err="1">
                <a:latin typeface="Times New Roman" panose="02020603050405020304" pitchFamily="18" charset="0"/>
                <a:cs typeface="Times New Roman" panose="02020603050405020304" pitchFamily="18" charset="0"/>
              </a:rPr>
              <a:t>thức</a:t>
            </a:r>
            <a:br>
              <a:rPr lang="en-US" sz="4800" dirty="0">
                <a:latin typeface="Times New Roman" panose="02020603050405020304" pitchFamily="18" charset="0"/>
                <a:cs typeface="Times New Roman" panose="02020603050405020304" pitchFamily="18" charset="0"/>
              </a:rPr>
            </a:br>
            <a:r>
              <a:rPr lang="en-US" sz="4800" dirty="0" err="1">
                <a:latin typeface="Times New Roman" panose="02020603050405020304" pitchFamily="18" charset="0"/>
                <a:cs typeface="Times New Roman" panose="02020603050405020304" pitchFamily="18" charset="0"/>
              </a:rPr>
              <a:t>Tiết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ppct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tiết</a:t>
            </a:r>
            <a:r>
              <a:rPr lang="en-US" sz="4800" dirty="0">
                <a:latin typeface="Times New Roman" panose="02020603050405020304" pitchFamily="18" charset="0"/>
                <a:cs typeface="Times New Roman" panose="02020603050405020304" pitchFamily="18" charset="0"/>
              </a:rPr>
              <a:t> 28 </a:t>
            </a:r>
            <a:br>
              <a:rPr lang="en-US" sz="4800" dirty="0">
                <a:latin typeface="Times New Roman" panose="02020603050405020304" pitchFamily="18" charset="0"/>
                <a:cs typeface="Times New Roman" panose="02020603050405020304" pitchFamily="18" charset="0"/>
              </a:rPr>
            </a:b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897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1985" name="Rectangle 1"/>
          <p:cNvSpPr>
            <a:spLocks noChangeArrowheads="1"/>
          </p:cNvSpPr>
          <p:nvPr/>
        </p:nvSpPr>
        <p:spPr bwMode="auto">
          <a:xfrm>
            <a:off x="253219" y="1713581"/>
            <a:ext cx="7948651" cy="196451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pt-BR" sz="2800" b="1" i="0" u="none" strike="noStrike" cap="none" normalizeH="0" baseline="0">
                <a:ln>
                  <a:noFill/>
                </a:ln>
                <a:solidFill>
                  <a:srgbClr val="000000"/>
                </a:solidFill>
                <a:effectLst/>
                <a:ea typeface="Calibri" pitchFamily="34" charset="0"/>
                <a:cs typeface="Times New Roman" pitchFamily="18" charset="0"/>
              </a:rPr>
              <a:t>* Gia tăng dân số:</a:t>
            </a:r>
            <a:endParaRPr kumimoji="0" lang="en-US" sz="2800" b="1" i="0" u="none" strike="noStrike" cap="none" normalizeH="0" baseline="0">
              <a:ln>
                <a:noFill/>
              </a:ln>
              <a:solidFill>
                <a:schemeClr val="tx1"/>
              </a:solidFill>
              <a:effectLst/>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a:ln>
                  <a:noFill/>
                </a:ln>
                <a:solidFill>
                  <a:srgbClr val="000000"/>
                </a:solidFill>
                <a:effectLst/>
                <a:ea typeface="Calibri" pitchFamily="34" charset="0"/>
                <a:cs typeface="Times New Roman" pitchFamily="18" charset="0"/>
              </a:rPr>
              <a:t>- Số dân </a:t>
            </a:r>
            <a:r>
              <a:rPr lang="pt-BR" sz="2800" b="1">
                <a:solidFill>
                  <a:srgbClr val="000000"/>
                </a:solidFill>
                <a:ea typeface="Calibri" pitchFamily="34" charset="0"/>
                <a:cs typeface="Times New Roman" pitchFamily="18" charset="0"/>
              </a:rPr>
              <a:t>tăng nhanh từ những năm 50 của thế kỉ XX.</a:t>
            </a:r>
            <a:endParaRPr lang="en-US" sz="2800" b="1">
              <a:solidFill>
                <a:srgbClr val="000000"/>
              </a:solidFill>
              <a:ea typeface="Calibri" pitchFamily="34" charset="0"/>
              <a:cs typeface="Times New Roman" pitchFamily="18" charset="0"/>
            </a:endParaRPr>
          </a:p>
          <a:p>
            <a:pPr>
              <a:lnSpc>
                <a:spcPct val="150000"/>
              </a:lnSpc>
            </a:pPr>
            <a:r>
              <a:rPr lang="pt-BR" sz="2800" b="1">
                <a:solidFill>
                  <a:srgbClr val="000000"/>
                </a:solidFill>
                <a:ea typeface="Calibri" pitchFamily="34" charset="0"/>
                <a:cs typeface="Times New Roman" pitchFamily="18" charset="0"/>
              </a:rPr>
              <a:t>- Tỉ lệ tăng dân số tự nhiên cao nhất thế giới: 2,54%.</a:t>
            </a:r>
          </a:p>
        </p:txBody>
      </p:sp>
      <p:sp>
        <p:nvSpPr>
          <p:cNvPr id="6" name="Rectangle 5"/>
          <p:cNvSpPr/>
          <p:nvPr/>
        </p:nvSpPr>
        <p:spPr>
          <a:xfrm>
            <a:off x="176595" y="805937"/>
            <a:ext cx="5282211" cy="892550"/>
          </a:xfrm>
          <a:prstGeom prst="rect">
            <a:avLst/>
          </a:prstGeom>
        </p:spPr>
        <p:txBody>
          <a:bodyPr wrap="none" lIns="91438" tIns="45719" rIns="91438" bIns="45719">
            <a:spAutoFit/>
          </a:bodyPr>
          <a:lstStyle/>
          <a:p>
            <a:r>
              <a:rPr lang="en-US" sz="2600" b="1" u="sng">
                <a:solidFill>
                  <a:srgbClr val="002060"/>
                </a:solidFill>
                <a:latin typeface="Arial" pitchFamily="34" charset="0"/>
                <a:cs typeface="Arial" pitchFamily="34" charset="0"/>
              </a:rPr>
              <a:t>1. Một số vấn đề dân cư, xã hội</a:t>
            </a:r>
          </a:p>
          <a:p>
            <a:r>
              <a:rPr lang="en-US" sz="2600" b="1" i="1" u="sng">
                <a:solidFill>
                  <a:srgbClr val="002060"/>
                </a:solidFill>
                <a:latin typeface="Arial" pitchFamily="34" charset="0"/>
                <a:cs typeface="Arial" pitchFamily="34" charset="0"/>
              </a:rPr>
              <a:t>a. Tỉ lệ tăng dân số tự nhiên cao</a:t>
            </a:r>
            <a:endParaRPr lang="en-US" sz="2600" u="sng"/>
          </a:p>
        </p:txBody>
      </p:sp>
      <p:sp>
        <p:nvSpPr>
          <p:cNvPr id="7" name="TextBox 6"/>
          <p:cNvSpPr txBox="1"/>
          <p:nvPr/>
        </p:nvSpPr>
        <p:spPr>
          <a:xfrm>
            <a:off x="228600" y="76203"/>
            <a:ext cx="11719560" cy="600162"/>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10. ĐẶC ĐIỂM DÂN CƯ, XÃ HỘI CHÂU PHI</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1985">
                                            <p:txEl>
                                              <p:pRg st="0" end="0"/>
                                            </p:txEl>
                                          </p:spTgt>
                                        </p:tgtEl>
                                        <p:attrNameLst>
                                          <p:attrName>style.visibility</p:attrName>
                                        </p:attrNameLst>
                                      </p:cBhvr>
                                      <p:to>
                                        <p:strVal val="visible"/>
                                      </p:to>
                                    </p:set>
                                    <p:anim calcmode="lin" valueType="num">
                                      <p:cBhvr>
                                        <p:cTn id="7" dur="1000" fill="hold"/>
                                        <p:tgtEl>
                                          <p:spTgt spid="4198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198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198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1985">
                                            <p:txEl>
                                              <p:pRg st="1" end="1"/>
                                            </p:txEl>
                                          </p:spTgt>
                                        </p:tgtEl>
                                        <p:attrNameLst>
                                          <p:attrName>style.visibility</p:attrName>
                                        </p:attrNameLst>
                                      </p:cBhvr>
                                      <p:to>
                                        <p:strVal val="visible"/>
                                      </p:to>
                                    </p:set>
                                    <p:anim calcmode="lin" valueType="num">
                                      <p:cBhvr>
                                        <p:cTn id="14" dur="1000" fill="hold"/>
                                        <p:tgtEl>
                                          <p:spTgt spid="4198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4198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198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1985">
                                            <p:txEl>
                                              <p:pRg st="2" end="2"/>
                                            </p:txEl>
                                          </p:spTgt>
                                        </p:tgtEl>
                                        <p:attrNameLst>
                                          <p:attrName>style.visibility</p:attrName>
                                        </p:attrNameLst>
                                      </p:cBhvr>
                                      <p:to>
                                        <p:strVal val="visible"/>
                                      </p:to>
                                    </p:set>
                                    <p:anim calcmode="lin" valueType="num">
                                      <p:cBhvr>
                                        <p:cTn id="21" dur="1000" fill="hold"/>
                                        <p:tgtEl>
                                          <p:spTgt spid="4198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4198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19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216192" y="2147679"/>
            <a:ext cx="11066097" cy="1214499"/>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2500" b="1" i="1">
                <a:solidFill>
                  <a:srgbClr val="002060"/>
                </a:solidFill>
                <a:latin typeface="Arial" pitchFamily="34" charset="0"/>
                <a:cs typeface="Arial" pitchFamily="34" charset="0"/>
              </a:rPr>
              <a:t>    *</a:t>
            </a:r>
            <a:r>
              <a:rPr lang="vi-VN" sz="2500" b="1" i="1">
                <a:solidFill>
                  <a:srgbClr val="002060"/>
                </a:solidFill>
                <a:latin typeface="Arial" pitchFamily="34" charset="0"/>
                <a:cs typeface="Arial" pitchFamily="34" charset="0"/>
              </a:rPr>
              <a:t> Ảnh hưởng của</a:t>
            </a:r>
            <a:r>
              <a:rPr lang="en-US" sz="2500" b="1" i="1">
                <a:solidFill>
                  <a:srgbClr val="002060"/>
                </a:solidFill>
                <a:latin typeface="Arial" pitchFamily="34" charset="0"/>
                <a:cs typeface="Arial" pitchFamily="34" charset="0"/>
              </a:rPr>
              <a:t> dân số tăng nhanh đối với</a:t>
            </a:r>
            <a:r>
              <a:rPr lang="vi-VN" sz="2500" b="1" i="1">
                <a:solidFill>
                  <a:srgbClr val="002060"/>
                </a:solidFill>
                <a:latin typeface="Arial" pitchFamily="34" charset="0"/>
                <a:cs typeface="Arial" pitchFamily="34" charset="0"/>
              </a:rPr>
              <a:t> sự phát triển kinh tế - xã hội của</a:t>
            </a:r>
            <a:r>
              <a:rPr lang="en-US" sz="2500" b="1" i="1">
                <a:solidFill>
                  <a:srgbClr val="002060"/>
                </a:solidFill>
                <a:latin typeface="Arial" pitchFamily="34" charset="0"/>
                <a:cs typeface="Arial" pitchFamily="34" charset="0"/>
              </a:rPr>
              <a:t> châu Phi </a:t>
            </a:r>
            <a:r>
              <a:rPr lang="vi-VN" sz="2500" b="1" i="1">
                <a:solidFill>
                  <a:srgbClr val="002060"/>
                </a:solidFill>
                <a:latin typeface="Arial" pitchFamily="34" charset="0"/>
                <a:cs typeface="Arial" pitchFamily="34" charset="0"/>
              </a:rPr>
              <a:t>như thế nào?</a:t>
            </a:r>
            <a:endParaRPr lang="en-US" sz="2500" b="1" i="1" dirty="0">
              <a:solidFill>
                <a:srgbClr val="002060"/>
              </a:solidFill>
              <a:latin typeface="Arial" pitchFamily="34" charset="0"/>
              <a:cs typeface="Arial" pitchFamily="34" charset="0"/>
            </a:endParaRP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0" y="1729935"/>
            <a:ext cx="1000545" cy="1086608"/>
          </a:xfrm>
          <a:prstGeom prst="rect">
            <a:avLst/>
          </a:prstGeom>
        </p:spPr>
      </p:pic>
      <p:sp>
        <p:nvSpPr>
          <p:cNvPr id="7" name="Rectangle 6"/>
          <p:cNvSpPr/>
          <p:nvPr/>
        </p:nvSpPr>
        <p:spPr>
          <a:xfrm>
            <a:off x="176595" y="805937"/>
            <a:ext cx="5282211" cy="892550"/>
          </a:xfrm>
          <a:prstGeom prst="rect">
            <a:avLst/>
          </a:prstGeom>
        </p:spPr>
        <p:txBody>
          <a:bodyPr wrap="none" lIns="91438" tIns="45719" rIns="91438" bIns="45719">
            <a:spAutoFit/>
          </a:bodyPr>
          <a:lstStyle/>
          <a:p>
            <a:r>
              <a:rPr lang="en-US" sz="2600" b="1" u="sng">
                <a:solidFill>
                  <a:srgbClr val="002060"/>
                </a:solidFill>
                <a:latin typeface="Arial" pitchFamily="34" charset="0"/>
                <a:cs typeface="Arial" pitchFamily="34" charset="0"/>
              </a:rPr>
              <a:t>1. Một số vấn đề dân cư, xã hội</a:t>
            </a:r>
          </a:p>
          <a:p>
            <a:r>
              <a:rPr lang="en-US" sz="2600" b="1" i="1" u="sng">
                <a:solidFill>
                  <a:srgbClr val="002060"/>
                </a:solidFill>
                <a:latin typeface="Arial" pitchFamily="34" charset="0"/>
                <a:cs typeface="Arial" pitchFamily="34" charset="0"/>
              </a:rPr>
              <a:t>a. Tỉ lệ tăng dân số tự nhiên cao</a:t>
            </a:r>
            <a:endParaRPr lang="en-US" sz="2600" u="sng"/>
          </a:p>
        </p:txBody>
      </p:sp>
      <p:sp>
        <p:nvSpPr>
          <p:cNvPr id="8" name="TextBox 7"/>
          <p:cNvSpPr txBox="1"/>
          <p:nvPr/>
        </p:nvSpPr>
        <p:spPr>
          <a:xfrm>
            <a:off x="228600" y="76203"/>
            <a:ext cx="11719560" cy="600162"/>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10. ĐẶC ĐIỂM DÂN CƯ, XÃ HỘI CHÂU PHI</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Users\PTS\Desktop\GADT ĐL7 (KNTTCS, kì 1)\tre-em-doi.jpg"/>
          <p:cNvPicPr>
            <a:picLocks noChangeAspect="1" noChangeArrowheads="1"/>
          </p:cNvPicPr>
          <p:nvPr/>
        </p:nvPicPr>
        <p:blipFill>
          <a:blip r:embed="rId2"/>
          <a:srcRect/>
          <a:stretch>
            <a:fillRect/>
          </a:stretch>
        </p:blipFill>
        <p:spPr bwMode="auto">
          <a:xfrm>
            <a:off x="42204" y="3516923"/>
            <a:ext cx="5978769" cy="32988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7" descr="C:\Users\PTS\Desktop\GADT ĐL7 (KNTTCS, kì 1)\download (2).jpg"/>
          <p:cNvPicPr>
            <a:picLocks noChangeAspect="1" noChangeArrowheads="1"/>
          </p:cNvPicPr>
          <p:nvPr/>
        </p:nvPicPr>
        <p:blipFill>
          <a:blip r:embed="rId3"/>
          <a:srcRect/>
          <a:stretch>
            <a:fillRect/>
          </a:stretch>
        </p:blipFill>
        <p:spPr bwMode="auto">
          <a:xfrm>
            <a:off x="6161649" y="3540575"/>
            <a:ext cx="5960011" cy="32470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8" descr="C:\Users\PTS\Desktop\GADT ĐL7 (KNTTCS, kì 1)\download (3).jpg"/>
          <p:cNvPicPr>
            <a:picLocks noChangeAspect="1" noChangeArrowheads="1"/>
          </p:cNvPicPr>
          <p:nvPr/>
        </p:nvPicPr>
        <p:blipFill>
          <a:blip r:embed="rId4"/>
          <a:srcRect/>
          <a:stretch>
            <a:fillRect/>
          </a:stretch>
        </p:blipFill>
        <p:spPr bwMode="auto">
          <a:xfrm>
            <a:off x="6177603" y="56272"/>
            <a:ext cx="5958126" cy="33903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C:\Users\PTS\Desktop\GADT ĐL7 (KNTTCS, kì 1)\download (4).jpg"/>
          <p:cNvPicPr>
            <a:picLocks noChangeAspect="1" noChangeArrowheads="1"/>
          </p:cNvPicPr>
          <p:nvPr/>
        </p:nvPicPr>
        <p:blipFill>
          <a:blip r:embed="rId5"/>
          <a:srcRect/>
          <a:stretch>
            <a:fillRect/>
          </a:stretch>
        </p:blipFill>
        <p:spPr bwMode="auto">
          <a:xfrm>
            <a:off x="42204" y="42204"/>
            <a:ext cx="5978769" cy="34184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1899138" y="3010486"/>
            <a:ext cx="2504050" cy="400110"/>
          </a:xfrm>
          <a:prstGeom prst="rect">
            <a:avLst/>
          </a:prstGeom>
          <a:solidFill>
            <a:schemeClr val="bg1"/>
          </a:solidFill>
          <a:ln>
            <a:solidFill>
              <a:srgbClr val="0000FF"/>
            </a:solidFill>
          </a:ln>
        </p:spPr>
        <p:txBody>
          <a:bodyPr wrap="square" rtlCol="0">
            <a:spAutoFit/>
          </a:bodyPr>
          <a:lstStyle/>
          <a:p>
            <a:pPr algn="ctr"/>
            <a:r>
              <a:rPr lang="en-US" sz="2000" b="1">
                <a:solidFill>
                  <a:srgbClr val="0000FF"/>
                </a:solidFill>
              </a:rPr>
              <a:t>Bệnh tật hoành hành</a:t>
            </a:r>
          </a:p>
        </p:txBody>
      </p:sp>
      <p:sp>
        <p:nvSpPr>
          <p:cNvPr id="8" name="TextBox 7"/>
          <p:cNvSpPr txBox="1"/>
          <p:nvPr/>
        </p:nvSpPr>
        <p:spPr>
          <a:xfrm>
            <a:off x="1404424" y="6373482"/>
            <a:ext cx="2504050" cy="400110"/>
          </a:xfrm>
          <a:prstGeom prst="rect">
            <a:avLst/>
          </a:prstGeom>
          <a:solidFill>
            <a:schemeClr val="bg1"/>
          </a:solidFill>
          <a:ln>
            <a:solidFill>
              <a:srgbClr val="0000FF"/>
            </a:solidFill>
          </a:ln>
        </p:spPr>
        <p:txBody>
          <a:bodyPr wrap="square" rtlCol="0">
            <a:spAutoFit/>
          </a:bodyPr>
          <a:lstStyle/>
          <a:p>
            <a:pPr algn="ctr"/>
            <a:r>
              <a:rPr lang="en-US" sz="2000" b="1">
                <a:solidFill>
                  <a:srgbClr val="0000FF"/>
                </a:solidFill>
              </a:rPr>
              <a:t>Nạn đói hoành hành</a:t>
            </a:r>
          </a:p>
        </p:txBody>
      </p:sp>
      <p:sp>
        <p:nvSpPr>
          <p:cNvPr id="9" name="TextBox 8"/>
          <p:cNvSpPr txBox="1"/>
          <p:nvPr/>
        </p:nvSpPr>
        <p:spPr>
          <a:xfrm>
            <a:off x="7957625" y="6345346"/>
            <a:ext cx="2504050" cy="400110"/>
          </a:xfrm>
          <a:prstGeom prst="rect">
            <a:avLst/>
          </a:prstGeom>
          <a:solidFill>
            <a:schemeClr val="bg1"/>
          </a:solidFill>
          <a:ln>
            <a:solidFill>
              <a:srgbClr val="0000FF"/>
            </a:solidFill>
          </a:ln>
        </p:spPr>
        <p:txBody>
          <a:bodyPr wrap="square" rtlCol="0">
            <a:spAutoFit/>
          </a:bodyPr>
          <a:lstStyle/>
          <a:p>
            <a:pPr algn="ctr"/>
            <a:r>
              <a:rPr lang="en-US" sz="2000" b="1">
                <a:solidFill>
                  <a:srgbClr val="0000FF"/>
                </a:solidFill>
              </a:rPr>
              <a:t>Thiếu nước ngọt</a:t>
            </a:r>
          </a:p>
        </p:txBody>
      </p:sp>
      <p:sp>
        <p:nvSpPr>
          <p:cNvPr id="10" name="TextBox 9"/>
          <p:cNvSpPr txBox="1"/>
          <p:nvPr/>
        </p:nvSpPr>
        <p:spPr>
          <a:xfrm>
            <a:off x="7484012" y="3003452"/>
            <a:ext cx="3516923" cy="400110"/>
          </a:xfrm>
          <a:prstGeom prst="rect">
            <a:avLst/>
          </a:prstGeom>
          <a:solidFill>
            <a:schemeClr val="bg1"/>
          </a:solidFill>
          <a:ln>
            <a:solidFill>
              <a:srgbClr val="0000FF"/>
            </a:solidFill>
          </a:ln>
        </p:spPr>
        <p:txBody>
          <a:bodyPr wrap="square" rtlCol="0">
            <a:spAutoFit/>
          </a:bodyPr>
          <a:lstStyle/>
          <a:p>
            <a:pPr algn="ctr"/>
            <a:r>
              <a:rPr lang="en-US" sz="2000" b="1">
                <a:solidFill>
                  <a:srgbClr val="0000FF"/>
                </a:solidFill>
              </a:rPr>
              <a:t>Điều kiện sống không đảm bảo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ppt_x</p:attrName>
                                        </p:attrNameLst>
                                      </p:cBhvr>
                                      <p:tavLst>
                                        <p:tav tm="0">
                                          <p:val>
                                            <p:strVal val="#ppt_x-.2"/>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ppt_x</p:attrName>
                                        </p:attrNameLst>
                                      </p:cBhvr>
                                      <p:tavLst>
                                        <p:tav tm="0">
                                          <p:val>
                                            <p:strVal val="#ppt_x-.2"/>
                                          </p:val>
                                        </p:tav>
                                        <p:tav tm="100000">
                                          <p:val>
                                            <p:strVal val="#ppt_x"/>
                                          </p:val>
                                        </p:tav>
                                      </p:tavLst>
                                    </p:anim>
                                    <p:anim calcmode="lin" valueType="num">
                                      <p:cBhvr>
                                        <p:cTn id="2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9" dur="1000"/>
                                        <p:tgtEl>
                                          <p:spTgt spid="7"/>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ppt_x</p:attrName>
                                        </p:attrNameLst>
                                      </p:cBhvr>
                                      <p:tavLst>
                                        <p:tav tm="0">
                                          <p:val>
                                            <p:strVal val="#ppt_x-.2"/>
                                          </p:val>
                                        </p:tav>
                                        <p:tav tm="100000">
                                          <p:val>
                                            <p:strVal val="#ppt_x"/>
                                          </p:val>
                                        </p:tav>
                                      </p:tavLst>
                                    </p:anim>
                                    <p:anim calcmode="lin" valueType="num">
                                      <p:cBhvr>
                                        <p:cTn id="3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4" dur="1000"/>
                                        <p:tgtEl>
                                          <p:spTgt spid="8"/>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ppt_x</p:attrName>
                                        </p:attrNameLst>
                                      </p:cBhvr>
                                      <p:tavLst>
                                        <p:tav tm="0">
                                          <p:val>
                                            <p:strVal val="#ppt_x-.2"/>
                                          </p:val>
                                        </p:tav>
                                        <p:tav tm="100000">
                                          <p:val>
                                            <p:strVal val="#ppt_x"/>
                                          </p:val>
                                        </p:tav>
                                      </p:tavLst>
                                    </p:anim>
                                    <p:anim calcmode="lin" valueType="num">
                                      <p:cBhvr>
                                        <p:cTn id="3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9" dur="1000"/>
                                        <p:tgtEl>
                                          <p:spTgt spid="9"/>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ppt_x</p:attrName>
                                        </p:attrNameLst>
                                      </p:cBhvr>
                                      <p:tavLst>
                                        <p:tav tm="0">
                                          <p:val>
                                            <p:strVal val="#ppt_x-.2"/>
                                          </p:val>
                                        </p:tav>
                                        <p:tav tm="100000">
                                          <p:val>
                                            <p:strVal val="#ppt_x"/>
                                          </p:val>
                                        </p:tav>
                                      </p:tavLst>
                                    </p:anim>
                                    <p:anim calcmode="lin" valueType="num">
                                      <p:cBhvr>
                                        <p:cTn id="4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409" name="Rectangle 1"/>
          <p:cNvSpPr>
            <a:spLocks noChangeArrowheads="1"/>
          </p:cNvSpPr>
          <p:nvPr/>
        </p:nvSpPr>
        <p:spPr bwMode="auto">
          <a:xfrm>
            <a:off x="239156" y="1631845"/>
            <a:ext cx="5743432" cy="325717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pt-BR" sz="2800" b="1" i="0" u="none" strike="noStrike" cap="none" normalizeH="0" baseline="0">
                <a:ln>
                  <a:noFill/>
                </a:ln>
                <a:solidFill>
                  <a:srgbClr val="000000"/>
                </a:solidFill>
                <a:effectLst/>
                <a:ea typeface="Calibri" pitchFamily="34" charset="0"/>
                <a:cs typeface="Times New Roman" pitchFamily="18" charset="0"/>
              </a:rPr>
              <a:t>- Hậu quả tăng dân số nhanh: </a:t>
            </a:r>
            <a:endParaRPr kumimoji="0" lang="en-US" sz="2800" b="1" i="0" u="none" strike="noStrike" cap="none" normalizeH="0" baseline="0">
              <a:ln>
                <a:noFill/>
              </a:ln>
              <a:solidFill>
                <a:schemeClr val="tx1"/>
              </a:solidFill>
              <a:effectLst/>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a:ln>
                  <a:noFill/>
                </a:ln>
                <a:solidFill>
                  <a:srgbClr val="000000"/>
                </a:solidFill>
                <a:effectLst/>
                <a:ea typeface="Calibri" pitchFamily="34" charset="0"/>
                <a:cs typeface="Times New Roman" pitchFamily="18" charset="0"/>
              </a:rPr>
              <a:t>+ Kìm hãm sự phát triển.</a:t>
            </a:r>
            <a:endParaRPr kumimoji="0" lang="en-US" sz="2800" b="1" i="0" u="none" strike="noStrike" cap="none" normalizeH="0" baseline="0">
              <a:ln>
                <a:noFill/>
              </a:ln>
              <a:solidFill>
                <a:schemeClr val="tx1"/>
              </a:solidFill>
              <a:effectLst/>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a:ln>
                  <a:noFill/>
                </a:ln>
                <a:solidFill>
                  <a:srgbClr val="000000"/>
                </a:solidFill>
                <a:effectLst/>
                <a:ea typeface="Calibri" pitchFamily="34" charset="0"/>
                <a:cs typeface="Times New Roman" pitchFamily="18" charset="0"/>
              </a:rPr>
              <a:t>+ Đói nghèo.</a:t>
            </a:r>
            <a:endParaRPr kumimoji="0" lang="en-US" sz="2800" b="1" i="0" u="none" strike="noStrike" cap="none" normalizeH="0" baseline="0">
              <a:ln>
                <a:noFill/>
              </a:ln>
              <a:solidFill>
                <a:schemeClr val="tx1"/>
              </a:solidFill>
              <a:effectLst/>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a:ln>
                  <a:noFill/>
                </a:ln>
                <a:solidFill>
                  <a:srgbClr val="000000"/>
                </a:solidFill>
                <a:effectLst/>
                <a:ea typeface="Calibri" pitchFamily="34" charset="0"/>
                <a:cs typeface="Times New Roman" pitchFamily="18" charset="0"/>
              </a:rPr>
              <a:t>+ Tài nguyên bị khai thác kiệt quệ.</a:t>
            </a: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a:ln>
                  <a:noFill/>
                </a:ln>
                <a:solidFill>
                  <a:srgbClr val="000000"/>
                </a:solidFill>
                <a:effectLst/>
                <a:ea typeface="Calibri" pitchFamily="34" charset="0"/>
                <a:cs typeface="Times New Roman" pitchFamily="18" charset="0"/>
              </a:rPr>
              <a:t>+ Suy thoái và ô nhiễm môi trường...</a:t>
            </a:r>
            <a:r>
              <a:rPr kumimoji="0" lang="en-US" sz="2800" b="1" i="0" u="none" strike="noStrike" cap="none" normalizeH="0" baseline="0">
                <a:ln>
                  <a:noFill/>
                </a:ln>
                <a:solidFill>
                  <a:schemeClr val="tx1"/>
                </a:solidFill>
                <a:effectLst/>
                <a:cs typeface="Arial" pitchFamily="34" charset="0"/>
              </a:rPr>
              <a:t> </a:t>
            </a:r>
          </a:p>
        </p:txBody>
      </p:sp>
      <p:sp>
        <p:nvSpPr>
          <p:cNvPr id="7" name="Rectangle 6"/>
          <p:cNvSpPr/>
          <p:nvPr/>
        </p:nvSpPr>
        <p:spPr>
          <a:xfrm>
            <a:off x="176595" y="805937"/>
            <a:ext cx="5282211" cy="892550"/>
          </a:xfrm>
          <a:prstGeom prst="rect">
            <a:avLst/>
          </a:prstGeom>
        </p:spPr>
        <p:txBody>
          <a:bodyPr wrap="none" lIns="91438" tIns="45719" rIns="91438" bIns="45719">
            <a:spAutoFit/>
          </a:bodyPr>
          <a:lstStyle/>
          <a:p>
            <a:r>
              <a:rPr lang="en-US" sz="2600" b="1" u="sng">
                <a:solidFill>
                  <a:srgbClr val="002060"/>
                </a:solidFill>
                <a:latin typeface="Arial" pitchFamily="34" charset="0"/>
                <a:cs typeface="Arial" pitchFamily="34" charset="0"/>
              </a:rPr>
              <a:t>1. Một số vấn đề dân cư, xã hội</a:t>
            </a:r>
          </a:p>
          <a:p>
            <a:r>
              <a:rPr lang="en-US" sz="2600" b="1" i="1" u="sng">
                <a:solidFill>
                  <a:srgbClr val="002060"/>
                </a:solidFill>
                <a:latin typeface="Arial" pitchFamily="34" charset="0"/>
                <a:cs typeface="Arial" pitchFamily="34" charset="0"/>
              </a:rPr>
              <a:t>a. Tỉ lệ tăng dân số tự nhiên cao</a:t>
            </a:r>
            <a:endParaRPr lang="en-US" sz="2600" u="sng"/>
          </a:p>
        </p:txBody>
      </p:sp>
      <p:sp>
        <p:nvSpPr>
          <p:cNvPr id="16" name="TextBox 15"/>
          <p:cNvSpPr txBox="1"/>
          <p:nvPr/>
        </p:nvSpPr>
        <p:spPr>
          <a:xfrm>
            <a:off x="228600" y="76203"/>
            <a:ext cx="11719560" cy="600162"/>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10. ĐẶC ĐIỂM DÂN CƯ, XÃ HỘI CHÂU PHI</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409">
                                            <p:txEl>
                                              <p:pRg st="0" end="0"/>
                                            </p:txEl>
                                          </p:spTgt>
                                        </p:tgtEl>
                                        <p:attrNameLst>
                                          <p:attrName>style.visibility</p:attrName>
                                        </p:attrNameLst>
                                      </p:cBhvr>
                                      <p:to>
                                        <p:strVal val="visible"/>
                                      </p:to>
                                    </p:set>
                                    <p:anim calcmode="lin" valueType="num">
                                      <p:cBhvr>
                                        <p:cTn id="7" dur="1000" fill="hold"/>
                                        <p:tgtEl>
                                          <p:spTgt spid="1740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740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40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7409">
                                            <p:txEl>
                                              <p:pRg st="1" end="1"/>
                                            </p:txEl>
                                          </p:spTgt>
                                        </p:tgtEl>
                                        <p:attrNameLst>
                                          <p:attrName>style.visibility</p:attrName>
                                        </p:attrNameLst>
                                      </p:cBhvr>
                                      <p:to>
                                        <p:strVal val="visible"/>
                                      </p:to>
                                    </p:set>
                                    <p:anim calcmode="lin" valueType="num">
                                      <p:cBhvr>
                                        <p:cTn id="14" dur="1000" fill="hold"/>
                                        <p:tgtEl>
                                          <p:spTgt spid="17409">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740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740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409">
                                            <p:txEl>
                                              <p:pRg st="2" end="2"/>
                                            </p:txEl>
                                          </p:spTgt>
                                        </p:tgtEl>
                                        <p:attrNameLst>
                                          <p:attrName>style.visibility</p:attrName>
                                        </p:attrNameLst>
                                      </p:cBhvr>
                                      <p:to>
                                        <p:strVal val="visible"/>
                                      </p:to>
                                    </p:set>
                                    <p:anim calcmode="lin" valueType="num">
                                      <p:cBhvr>
                                        <p:cTn id="21" dur="1000" fill="hold"/>
                                        <p:tgtEl>
                                          <p:spTgt spid="17409">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740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40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7409">
                                            <p:txEl>
                                              <p:pRg st="3" end="3"/>
                                            </p:txEl>
                                          </p:spTgt>
                                        </p:tgtEl>
                                        <p:attrNameLst>
                                          <p:attrName>style.visibility</p:attrName>
                                        </p:attrNameLst>
                                      </p:cBhvr>
                                      <p:to>
                                        <p:strVal val="visible"/>
                                      </p:to>
                                    </p:set>
                                    <p:anim calcmode="lin" valueType="num">
                                      <p:cBhvr>
                                        <p:cTn id="28" dur="1000" fill="hold"/>
                                        <p:tgtEl>
                                          <p:spTgt spid="17409">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1740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740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17409">
                                            <p:txEl>
                                              <p:pRg st="4" end="4"/>
                                            </p:txEl>
                                          </p:spTgt>
                                        </p:tgtEl>
                                        <p:attrNameLst>
                                          <p:attrName>style.visibility</p:attrName>
                                        </p:attrNameLst>
                                      </p:cBhvr>
                                      <p:to>
                                        <p:strVal val="visible"/>
                                      </p:to>
                                    </p:set>
                                    <p:anim calcmode="lin" valueType="num">
                                      <p:cBhvr>
                                        <p:cTn id="35" dur="1000" fill="hold"/>
                                        <p:tgtEl>
                                          <p:spTgt spid="17409">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17409">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740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76595" y="805937"/>
            <a:ext cx="5139544" cy="892550"/>
          </a:xfrm>
          <a:prstGeom prst="rect">
            <a:avLst/>
          </a:prstGeom>
        </p:spPr>
        <p:txBody>
          <a:bodyPr wrap="none" lIns="91438" tIns="45719" rIns="91438" bIns="45719">
            <a:spAutoFit/>
          </a:bodyPr>
          <a:lstStyle/>
          <a:p>
            <a:r>
              <a:rPr lang="en-US" sz="2600" b="1" u="sng">
                <a:solidFill>
                  <a:srgbClr val="002060"/>
                </a:solidFill>
                <a:latin typeface="Arial" pitchFamily="34" charset="0"/>
                <a:cs typeface="Arial" pitchFamily="34" charset="0"/>
              </a:rPr>
              <a:t>1. Một số vấn đề dân cư, xã hội</a:t>
            </a:r>
          </a:p>
          <a:p>
            <a:r>
              <a:rPr lang="en-US" sz="2600" b="1" i="1" u="sng">
                <a:solidFill>
                  <a:srgbClr val="002060"/>
                </a:solidFill>
                <a:latin typeface="Arial" pitchFamily="34" charset="0"/>
                <a:cs typeface="Arial" pitchFamily="34" charset="0"/>
              </a:rPr>
              <a:t>b. Nạn đói</a:t>
            </a:r>
            <a:endParaRPr lang="en-US" sz="2600" u="sng"/>
          </a:p>
        </p:txBody>
      </p:sp>
      <p:sp>
        <p:nvSpPr>
          <p:cNvPr id="6" name="Rectangle: Rounded Corners 7">
            <a:extLst>
              <a:ext uri="{FF2B5EF4-FFF2-40B4-BE49-F238E27FC236}">
                <a16:creationId xmlns:a16="http://schemas.microsoft.com/office/drawing/2014/main" id="{83943E22-6FC5-4857-96F1-DB4BDF369685}"/>
              </a:ext>
            </a:extLst>
          </p:cNvPr>
          <p:cNvSpPr/>
          <p:nvPr/>
        </p:nvSpPr>
        <p:spPr>
          <a:xfrm>
            <a:off x="328736" y="2330556"/>
            <a:ext cx="5396815" cy="3029235"/>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2500" b="1" i="1">
                <a:solidFill>
                  <a:srgbClr val="002060"/>
                </a:solidFill>
                <a:latin typeface="Arial" pitchFamily="34" charset="0"/>
                <a:cs typeface="Arial" pitchFamily="34" charset="0"/>
              </a:rPr>
              <a:t>    *</a:t>
            </a:r>
            <a:r>
              <a:rPr lang="vi-VN" sz="2500" b="1" i="1">
                <a:solidFill>
                  <a:srgbClr val="002060"/>
                </a:solidFill>
                <a:latin typeface="Arial" pitchFamily="34" charset="0"/>
                <a:cs typeface="Arial" pitchFamily="34" charset="0"/>
              </a:rPr>
              <a:t>Dựa vào mục 1.b</a:t>
            </a:r>
            <a:r>
              <a:rPr lang="en-US" sz="2500" b="1" i="1">
                <a:solidFill>
                  <a:srgbClr val="002060"/>
                </a:solidFill>
                <a:latin typeface="Arial" pitchFamily="34" charset="0"/>
                <a:cs typeface="Arial" pitchFamily="34" charset="0"/>
              </a:rPr>
              <a:t> SGK hãy:</a:t>
            </a:r>
          </a:p>
          <a:p>
            <a:pPr algn="just">
              <a:lnSpc>
                <a:spcPct val="130000"/>
              </a:lnSpc>
            </a:pPr>
            <a:r>
              <a:rPr lang="en-US" sz="2500" b="1" i="1">
                <a:solidFill>
                  <a:srgbClr val="002060"/>
                </a:solidFill>
                <a:latin typeface="Arial" pitchFamily="34" charset="0"/>
                <a:cs typeface="Arial" pitchFamily="34" charset="0"/>
              </a:rPr>
              <a:t>- Tìm kiếm những nguyên nhân gây ra nạn đói ở châu Phi.</a:t>
            </a:r>
          </a:p>
          <a:p>
            <a:pPr algn="just">
              <a:lnSpc>
                <a:spcPct val="130000"/>
              </a:lnSpc>
            </a:pPr>
            <a:r>
              <a:rPr lang="en-US" sz="2500" b="1" i="1">
                <a:solidFill>
                  <a:srgbClr val="002060"/>
                </a:solidFill>
                <a:latin typeface="Arial" pitchFamily="34" charset="0"/>
                <a:cs typeface="Arial" pitchFamily="34" charset="0"/>
              </a:rPr>
              <a:t>- Cho biết hậu quả của nạn đói đang diễn ra ở châu Phi.</a:t>
            </a:r>
          </a:p>
        </p:txBody>
      </p:sp>
      <p:pic>
        <p:nvPicPr>
          <p:cNvPr id="8" name="Picture 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82880" y="1758073"/>
            <a:ext cx="1000545" cy="1086608"/>
          </a:xfrm>
          <a:prstGeom prst="rect">
            <a:avLst/>
          </a:prstGeom>
        </p:spPr>
      </p:pic>
      <p:pic>
        <p:nvPicPr>
          <p:cNvPr id="54274" name="Picture 2" descr="C:\Users\PTS\Desktop\GADT ĐL7 (KNTTCS, kì 1)\03_isiv.jpg"/>
          <p:cNvPicPr>
            <a:picLocks noChangeAspect="1" noChangeArrowheads="1"/>
          </p:cNvPicPr>
          <p:nvPr/>
        </p:nvPicPr>
        <p:blipFill>
          <a:blip r:embed="rId4"/>
          <a:srcRect/>
          <a:stretch>
            <a:fillRect/>
          </a:stretch>
        </p:blipFill>
        <p:spPr bwMode="auto">
          <a:xfrm>
            <a:off x="5880294" y="3037212"/>
            <a:ext cx="6227298" cy="3736379"/>
          </a:xfrm>
          <a:prstGeom prst="rect">
            <a:avLst/>
          </a:prstGeom>
          <a:ln>
            <a:noFill/>
          </a:ln>
          <a:effectLst>
            <a:softEdge rad="112500"/>
          </a:effectLst>
        </p:spPr>
      </p:pic>
      <p:sp>
        <p:nvSpPr>
          <p:cNvPr id="54275" name="Rectangle 3"/>
          <p:cNvSpPr>
            <a:spLocks noChangeArrowheads="1"/>
          </p:cNvSpPr>
          <p:nvPr/>
        </p:nvSpPr>
        <p:spPr bwMode="auto">
          <a:xfrm>
            <a:off x="217716" y="1648601"/>
            <a:ext cx="6656181"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pt-BR" sz="2800" b="1" i="0" u="none" strike="noStrike" cap="none" normalizeH="0" baseline="0">
                <a:ln>
                  <a:noFill/>
                </a:ln>
                <a:solidFill>
                  <a:srgbClr val="000000"/>
                </a:solidFill>
                <a:effectLst/>
                <a:ea typeface="Calibri" pitchFamily="34" charset="0"/>
                <a:cs typeface="Times New Roman" pitchFamily="18" charset="0"/>
              </a:rPr>
              <a:t>- Nguyên nhân: Hạn hán và bất ổn chính trị.</a:t>
            </a:r>
            <a:endParaRPr kumimoji="0" lang="en-US" sz="2800" b="1" i="0" u="none" strike="noStrike" cap="none" normalizeH="0" baseline="0">
              <a:ln>
                <a:noFill/>
              </a:ln>
              <a:solidFill>
                <a:schemeClr val="tx1"/>
              </a:solidFill>
              <a:effectLst/>
              <a:cs typeface="Arial" pitchFamily="34" charset="0"/>
            </a:endParaRPr>
          </a:p>
        </p:txBody>
      </p:sp>
      <p:sp>
        <p:nvSpPr>
          <p:cNvPr id="10" name="TextBox 9"/>
          <p:cNvSpPr txBox="1"/>
          <p:nvPr/>
        </p:nvSpPr>
        <p:spPr>
          <a:xfrm>
            <a:off x="228600" y="76203"/>
            <a:ext cx="11719560" cy="600162"/>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10. ĐẶC ĐIỂM DÂN CƯ, XÃ HỘI CHÂU PHI</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ppt_x</p:attrName>
                                        </p:attrNameLst>
                                      </p:cBhvr>
                                      <p:tavLst>
                                        <p:tav tm="0">
                                          <p:val>
                                            <p:strVal val="#ppt_x-.2"/>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ppt_x</p:attrName>
                                        </p:attrNameLst>
                                      </p:cBhvr>
                                      <p:tavLst>
                                        <p:tav tm="0">
                                          <p:val>
                                            <p:strVal val="#ppt_x-.2"/>
                                          </p:val>
                                        </p:tav>
                                        <p:tav tm="100000">
                                          <p:val>
                                            <p:strVal val="#ppt_x"/>
                                          </p:val>
                                        </p:tav>
                                      </p:tavLst>
                                    </p:anim>
                                    <p:anim calcmode="lin" valueType="num">
                                      <p:cBhvr>
                                        <p:cTn id="20"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
                                        </p:tgtEl>
                                      </p:cBhvr>
                                    </p:animEffect>
                                  </p:childTnLst>
                                </p:cTn>
                              </p:par>
                              <p:par>
                                <p:cTn id="22" presetID="29" presetClass="entr" presetSubtype="0" fill="hold" nodeType="withEffect">
                                  <p:stCondLst>
                                    <p:cond delay="0"/>
                                  </p:stCondLst>
                                  <p:childTnLst>
                                    <p:set>
                                      <p:cBhvr>
                                        <p:cTn id="23" dur="1" fill="hold">
                                          <p:stCondLst>
                                            <p:cond delay="0"/>
                                          </p:stCondLst>
                                        </p:cTn>
                                        <p:tgtEl>
                                          <p:spTgt spid="54274"/>
                                        </p:tgtEl>
                                        <p:attrNameLst>
                                          <p:attrName>style.visibility</p:attrName>
                                        </p:attrNameLst>
                                      </p:cBhvr>
                                      <p:to>
                                        <p:strVal val="visible"/>
                                      </p:to>
                                    </p:set>
                                    <p:anim calcmode="lin" valueType="num">
                                      <p:cBhvr>
                                        <p:cTn id="24" dur="1000" fill="hold"/>
                                        <p:tgtEl>
                                          <p:spTgt spid="54274"/>
                                        </p:tgtEl>
                                        <p:attrNameLst>
                                          <p:attrName>ppt_x</p:attrName>
                                        </p:attrNameLst>
                                      </p:cBhvr>
                                      <p:tavLst>
                                        <p:tav tm="0">
                                          <p:val>
                                            <p:strVal val="#ppt_x-.2"/>
                                          </p:val>
                                        </p:tav>
                                        <p:tav tm="100000">
                                          <p:val>
                                            <p:strVal val="#ppt_x"/>
                                          </p:val>
                                        </p:tav>
                                      </p:tavLst>
                                    </p:anim>
                                    <p:anim calcmode="lin" valueType="num">
                                      <p:cBhvr>
                                        <p:cTn id="25" dur="1000" fill="hold"/>
                                        <p:tgtEl>
                                          <p:spTgt spid="5427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4274"/>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xit" presetSubtype="0" fill="hold" nodeType="clickEffect">
                                  <p:stCondLst>
                                    <p:cond delay="0"/>
                                  </p:stCondLst>
                                  <p:childTnLst>
                                    <p:anim calcmode="lin" valueType="num">
                                      <p:cBhvr>
                                        <p:cTn id="30" dur="1000"/>
                                        <p:tgtEl>
                                          <p:spTgt spid="8"/>
                                        </p:tgtEl>
                                        <p:attrNameLst>
                                          <p:attrName>ppt_x</p:attrName>
                                        </p:attrNameLst>
                                      </p:cBhvr>
                                      <p:tavLst>
                                        <p:tav tm="0">
                                          <p:val>
                                            <p:strVal val="ppt_x"/>
                                          </p:val>
                                        </p:tav>
                                        <p:tav tm="100000">
                                          <p:val>
                                            <p:strVal val="ppt_x-.2"/>
                                          </p:val>
                                        </p:tav>
                                      </p:tavLst>
                                    </p:anim>
                                    <p:anim calcmode="lin" valueType="num">
                                      <p:cBhvr>
                                        <p:cTn id="31" dur="1000"/>
                                        <p:tgtEl>
                                          <p:spTgt spid="8"/>
                                        </p:tgtEl>
                                        <p:attrNameLst>
                                          <p:attrName>ppt_y</p:attrName>
                                        </p:attrNameLst>
                                      </p:cBhvr>
                                      <p:tavLst>
                                        <p:tav tm="0">
                                          <p:val>
                                            <p:strVal val="ppt_y"/>
                                          </p:val>
                                        </p:tav>
                                        <p:tav tm="100000">
                                          <p:val>
                                            <p:strVal val="ppt_y"/>
                                          </p:val>
                                        </p:tav>
                                      </p:tavLst>
                                    </p:anim>
                                    <p:animEffect transition="out" filter="fade">
                                      <p:cBhvr>
                                        <p:cTn id="32" dur="1000"/>
                                        <p:tgtEl>
                                          <p:spTgt spid="8"/>
                                        </p:tgtEl>
                                      </p:cBhvr>
                                    </p:animEffect>
                                    <p:set>
                                      <p:cBhvr>
                                        <p:cTn id="33" dur="1" fill="hold">
                                          <p:stCondLst>
                                            <p:cond delay="999"/>
                                          </p:stCondLst>
                                        </p:cTn>
                                        <p:tgtEl>
                                          <p:spTgt spid="8"/>
                                        </p:tgtEl>
                                        <p:attrNameLst>
                                          <p:attrName>style.visibility</p:attrName>
                                        </p:attrNameLst>
                                      </p:cBhvr>
                                      <p:to>
                                        <p:strVal val="hidden"/>
                                      </p:to>
                                    </p:set>
                                  </p:childTnLst>
                                </p:cTn>
                              </p:par>
                              <p:par>
                                <p:cTn id="34" presetID="29" presetClass="exit" presetSubtype="0" fill="hold" grpId="1" nodeType="withEffect">
                                  <p:stCondLst>
                                    <p:cond delay="0"/>
                                  </p:stCondLst>
                                  <p:childTnLst>
                                    <p:anim calcmode="lin" valueType="num">
                                      <p:cBhvr>
                                        <p:cTn id="35" dur="1000"/>
                                        <p:tgtEl>
                                          <p:spTgt spid="6"/>
                                        </p:tgtEl>
                                        <p:attrNameLst>
                                          <p:attrName>ppt_x</p:attrName>
                                        </p:attrNameLst>
                                      </p:cBhvr>
                                      <p:tavLst>
                                        <p:tav tm="0">
                                          <p:val>
                                            <p:strVal val="ppt_x"/>
                                          </p:val>
                                        </p:tav>
                                        <p:tav tm="100000">
                                          <p:val>
                                            <p:strVal val="ppt_x-.2"/>
                                          </p:val>
                                        </p:tav>
                                      </p:tavLst>
                                    </p:anim>
                                    <p:anim calcmode="lin" valueType="num">
                                      <p:cBhvr>
                                        <p:cTn id="36" dur="1000"/>
                                        <p:tgtEl>
                                          <p:spTgt spid="6"/>
                                        </p:tgtEl>
                                        <p:attrNameLst>
                                          <p:attrName>ppt_y</p:attrName>
                                        </p:attrNameLst>
                                      </p:cBhvr>
                                      <p:tavLst>
                                        <p:tav tm="0">
                                          <p:val>
                                            <p:strVal val="ppt_y"/>
                                          </p:val>
                                        </p:tav>
                                        <p:tav tm="100000">
                                          <p:val>
                                            <p:strVal val="ppt_y"/>
                                          </p:val>
                                        </p:tav>
                                      </p:tavLst>
                                    </p:anim>
                                    <p:animEffect transition="out" filter="fade">
                                      <p:cBhvr>
                                        <p:cTn id="37" dur="1000"/>
                                        <p:tgtEl>
                                          <p:spTgt spid="6"/>
                                        </p:tgtEl>
                                      </p:cBhvr>
                                    </p:animEffect>
                                    <p:set>
                                      <p:cBhvr>
                                        <p:cTn id="38" dur="1" fill="hold">
                                          <p:stCondLst>
                                            <p:cond delay="9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54275">
                                            <p:txEl>
                                              <p:pRg st="0" end="0"/>
                                            </p:txEl>
                                          </p:spTgt>
                                        </p:tgtEl>
                                        <p:attrNameLst>
                                          <p:attrName>style.visibility</p:attrName>
                                        </p:attrNameLst>
                                      </p:cBhvr>
                                      <p:to>
                                        <p:strVal val="visible"/>
                                      </p:to>
                                    </p:set>
                                    <p:anim calcmode="lin" valueType="num">
                                      <p:cBhvr>
                                        <p:cTn id="43" dur="1000" fill="hold"/>
                                        <p:tgtEl>
                                          <p:spTgt spid="54275">
                                            <p:txEl>
                                              <p:pRg st="0" end="0"/>
                                            </p:txEl>
                                          </p:spTgt>
                                        </p:tgtEl>
                                        <p:attrNameLst>
                                          <p:attrName>ppt_x</p:attrName>
                                        </p:attrNameLst>
                                      </p:cBhvr>
                                      <p:tavLst>
                                        <p:tav tm="0">
                                          <p:val>
                                            <p:strVal val="#ppt_x-.2"/>
                                          </p:val>
                                        </p:tav>
                                        <p:tav tm="100000">
                                          <p:val>
                                            <p:strVal val="#ppt_x"/>
                                          </p:val>
                                        </p:tav>
                                      </p:tavLst>
                                    </p:anim>
                                    <p:anim calcmode="lin" valueType="num">
                                      <p:cBhvr>
                                        <p:cTn id="44" dur="1000" fill="hold"/>
                                        <p:tgtEl>
                                          <p:spTgt spid="5427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5" dur="1000"/>
                                        <p:tgtEl>
                                          <p:spTgt spid="542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PTS\Desktop\GADT ĐL7 (KNTTCS, kì 1)\download (5).jpg"/>
          <p:cNvPicPr>
            <a:picLocks noChangeAspect="1" noChangeArrowheads="1"/>
          </p:cNvPicPr>
          <p:nvPr/>
        </p:nvPicPr>
        <p:blipFill>
          <a:blip r:embed="rId2"/>
          <a:srcRect/>
          <a:stretch>
            <a:fillRect/>
          </a:stretch>
        </p:blipFill>
        <p:spPr bwMode="auto">
          <a:xfrm>
            <a:off x="56272" y="3573195"/>
            <a:ext cx="5711482" cy="32285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43" name="Picture 3" descr="C:\Users\PTS\Desktop\GADT ĐL7 (KNTTCS, kì 1)\images (1).jpg"/>
          <p:cNvPicPr>
            <a:picLocks noChangeAspect="1" noChangeArrowheads="1"/>
          </p:cNvPicPr>
          <p:nvPr/>
        </p:nvPicPr>
        <p:blipFill>
          <a:blip r:embed="rId3"/>
          <a:srcRect/>
          <a:stretch>
            <a:fillRect/>
          </a:stretch>
        </p:blipFill>
        <p:spPr bwMode="auto">
          <a:xfrm>
            <a:off x="5912408" y="56272"/>
            <a:ext cx="6223320" cy="33762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44" name="Picture 4" descr="C:\Users\PTS\Desktop\GADT ĐL7 (KNTTCS, kì 1)\ladi_11a.jpg"/>
          <p:cNvPicPr>
            <a:picLocks noChangeAspect="1" noChangeArrowheads="1"/>
          </p:cNvPicPr>
          <p:nvPr/>
        </p:nvPicPr>
        <p:blipFill>
          <a:blip r:embed="rId4"/>
          <a:srcRect/>
          <a:stretch>
            <a:fillRect/>
          </a:stretch>
        </p:blipFill>
        <p:spPr bwMode="auto">
          <a:xfrm>
            <a:off x="98475" y="70340"/>
            <a:ext cx="5683347" cy="33762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45" name="Picture 5" descr="C:\Users\PTS\Desktop\GADT ĐL7 (KNTTCS, kì 1)\chau_chau_kenya.jpg"/>
          <p:cNvPicPr>
            <a:picLocks noChangeAspect="1" noChangeArrowheads="1"/>
          </p:cNvPicPr>
          <p:nvPr/>
        </p:nvPicPr>
        <p:blipFill>
          <a:blip r:embed="rId5"/>
          <a:srcRect/>
          <a:stretch>
            <a:fillRect/>
          </a:stretch>
        </p:blipFill>
        <p:spPr bwMode="auto">
          <a:xfrm>
            <a:off x="5866234" y="3530991"/>
            <a:ext cx="6240194" cy="32393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1294229" y="3010486"/>
            <a:ext cx="3418448" cy="400110"/>
          </a:xfrm>
          <a:prstGeom prst="rect">
            <a:avLst/>
          </a:prstGeom>
          <a:solidFill>
            <a:schemeClr val="bg1"/>
          </a:solidFill>
          <a:ln>
            <a:solidFill>
              <a:srgbClr val="0000FF"/>
            </a:solidFill>
          </a:ln>
        </p:spPr>
        <p:txBody>
          <a:bodyPr wrap="square" rtlCol="0">
            <a:spAutoFit/>
          </a:bodyPr>
          <a:lstStyle/>
          <a:p>
            <a:pPr algn="ctr"/>
            <a:r>
              <a:rPr lang="en-US" sz="2000" b="1">
                <a:solidFill>
                  <a:srgbClr val="0000FF"/>
                </a:solidFill>
              </a:rPr>
              <a:t>Xung đột vũ trang liên miên</a:t>
            </a:r>
          </a:p>
        </p:txBody>
      </p:sp>
      <p:sp>
        <p:nvSpPr>
          <p:cNvPr id="8" name="TextBox 7"/>
          <p:cNvSpPr txBox="1"/>
          <p:nvPr/>
        </p:nvSpPr>
        <p:spPr>
          <a:xfrm>
            <a:off x="1404424" y="6373482"/>
            <a:ext cx="2504050" cy="400110"/>
          </a:xfrm>
          <a:prstGeom prst="rect">
            <a:avLst/>
          </a:prstGeom>
          <a:solidFill>
            <a:schemeClr val="bg1"/>
          </a:solidFill>
          <a:ln>
            <a:solidFill>
              <a:srgbClr val="0000FF"/>
            </a:solidFill>
          </a:ln>
        </p:spPr>
        <p:txBody>
          <a:bodyPr wrap="square" rtlCol="0">
            <a:spAutoFit/>
          </a:bodyPr>
          <a:lstStyle/>
          <a:p>
            <a:pPr algn="ctr"/>
            <a:r>
              <a:rPr lang="en-US" sz="2000" b="1">
                <a:solidFill>
                  <a:srgbClr val="0000FF"/>
                </a:solidFill>
              </a:rPr>
              <a:t>Hạn hán, nhiệt độ cao</a:t>
            </a:r>
          </a:p>
        </p:txBody>
      </p:sp>
      <p:sp>
        <p:nvSpPr>
          <p:cNvPr id="9" name="TextBox 8"/>
          <p:cNvSpPr txBox="1"/>
          <p:nvPr/>
        </p:nvSpPr>
        <p:spPr>
          <a:xfrm>
            <a:off x="7957624" y="6345346"/>
            <a:ext cx="3099581" cy="400110"/>
          </a:xfrm>
          <a:prstGeom prst="rect">
            <a:avLst/>
          </a:prstGeom>
          <a:solidFill>
            <a:schemeClr val="bg1"/>
          </a:solidFill>
          <a:ln>
            <a:solidFill>
              <a:srgbClr val="0000FF"/>
            </a:solidFill>
          </a:ln>
        </p:spPr>
        <p:txBody>
          <a:bodyPr wrap="square" rtlCol="0">
            <a:spAutoFit/>
          </a:bodyPr>
          <a:lstStyle/>
          <a:p>
            <a:pPr algn="ctr"/>
            <a:r>
              <a:rPr lang="en-US" sz="2000" b="1">
                <a:solidFill>
                  <a:srgbClr val="0000FF"/>
                </a:solidFill>
              </a:rPr>
              <a:t>Nạn châu chấu hoành hành</a:t>
            </a:r>
          </a:p>
        </p:txBody>
      </p:sp>
      <p:sp>
        <p:nvSpPr>
          <p:cNvPr id="10" name="TextBox 9"/>
          <p:cNvSpPr txBox="1"/>
          <p:nvPr/>
        </p:nvSpPr>
        <p:spPr>
          <a:xfrm>
            <a:off x="7484012" y="3003452"/>
            <a:ext cx="3516923" cy="400110"/>
          </a:xfrm>
          <a:prstGeom prst="rect">
            <a:avLst/>
          </a:prstGeom>
          <a:solidFill>
            <a:schemeClr val="bg1"/>
          </a:solidFill>
          <a:ln>
            <a:solidFill>
              <a:srgbClr val="0000FF"/>
            </a:solidFill>
          </a:ln>
        </p:spPr>
        <p:txBody>
          <a:bodyPr wrap="square" rtlCol="0">
            <a:spAutoFit/>
          </a:bodyPr>
          <a:lstStyle/>
          <a:p>
            <a:pPr algn="ctr"/>
            <a:r>
              <a:rPr lang="en-US" sz="2000" b="1">
                <a:solidFill>
                  <a:srgbClr val="0000FF"/>
                </a:solidFill>
              </a:rPr>
              <a:t>Thiếu nước ngọt trầm trọng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p:cTn id="7" dur="1000" fill="hold"/>
                                        <p:tgtEl>
                                          <p:spTgt spid="61442"/>
                                        </p:tgtEl>
                                        <p:attrNameLst>
                                          <p:attrName>ppt_x</p:attrName>
                                        </p:attrNameLst>
                                      </p:cBhvr>
                                      <p:tavLst>
                                        <p:tav tm="0">
                                          <p:val>
                                            <p:strVal val="#ppt_x-.2"/>
                                          </p:val>
                                        </p:tav>
                                        <p:tav tm="100000">
                                          <p:val>
                                            <p:strVal val="#ppt_x"/>
                                          </p:val>
                                        </p:tav>
                                      </p:tavLst>
                                    </p:anim>
                                    <p:anim calcmode="lin" valueType="num">
                                      <p:cBhvr>
                                        <p:cTn id="8" dur="1000" fill="hold"/>
                                        <p:tgtEl>
                                          <p:spTgt spid="614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61442"/>
                                        </p:tgtEl>
                                      </p:cBhvr>
                                    </p:animEffect>
                                  </p:childTnLst>
                                </p:cTn>
                              </p:par>
                              <p:par>
                                <p:cTn id="10" presetID="29" presetClass="entr" presetSubtype="0" fill="hold" nodeType="withEffect">
                                  <p:stCondLst>
                                    <p:cond delay="0"/>
                                  </p:stCondLst>
                                  <p:childTnLst>
                                    <p:set>
                                      <p:cBhvr>
                                        <p:cTn id="11" dur="1" fill="hold">
                                          <p:stCondLst>
                                            <p:cond delay="0"/>
                                          </p:stCondLst>
                                        </p:cTn>
                                        <p:tgtEl>
                                          <p:spTgt spid="61443"/>
                                        </p:tgtEl>
                                        <p:attrNameLst>
                                          <p:attrName>style.visibility</p:attrName>
                                        </p:attrNameLst>
                                      </p:cBhvr>
                                      <p:to>
                                        <p:strVal val="visible"/>
                                      </p:to>
                                    </p:set>
                                    <p:anim calcmode="lin" valueType="num">
                                      <p:cBhvr>
                                        <p:cTn id="12" dur="1000" fill="hold"/>
                                        <p:tgtEl>
                                          <p:spTgt spid="61443"/>
                                        </p:tgtEl>
                                        <p:attrNameLst>
                                          <p:attrName>ppt_x</p:attrName>
                                        </p:attrNameLst>
                                      </p:cBhvr>
                                      <p:tavLst>
                                        <p:tav tm="0">
                                          <p:val>
                                            <p:strVal val="#ppt_x-.2"/>
                                          </p:val>
                                        </p:tav>
                                        <p:tav tm="100000">
                                          <p:val>
                                            <p:strVal val="#ppt_x"/>
                                          </p:val>
                                        </p:tav>
                                      </p:tavLst>
                                    </p:anim>
                                    <p:anim calcmode="lin" valueType="num">
                                      <p:cBhvr>
                                        <p:cTn id="13" dur="1000" fill="hold"/>
                                        <p:tgtEl>
                                          <p:spTgt spid="6144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1443"/>
                                        </p:tgtEl>
                                      </p:cBhvr>
                                    </p:animEffect>
                                  </p:childTnLst>
                                </p:cTn>
                              </p:par>
                              <p:par>
                                <p:cTn id="15" presetID="29" presetClass="entr" presetSubtype="0" fill="hold" nodeType="withEffect">
                                  <p:stCondLst>
                                    <p:cond delay="0"/>
                                  </p:stCondLst>
                                  <p:childTnLst>
                                    <p:set>
                                      <p:cBhvr>
                                        <p:cTn id="16" dur="1" fill="hold">
                                          <p:stCondLst>
                                            <p:cond delay="0"/>
                                          </p:stCondLst>
                                        </p:cTn>
                                        <p:tgtEl>
                                          <p:spTgt spid="61444"/>
                                        </p:tgtEl>
                                        <p:attrNameLst>
                                          <p:attrName>style.visibility</p:attrName>
                                        </p:attrNameLst>
                                      </p:cBhvr>
                                      <p:to>
                                        <p:strVal val="visible"/>
                                      </p:to>
                                    </p:set>
                                    <p:anim calcmode="lin" valueType="num">
                                      <p:cBhvr>
                                        <p:cTn id="17" dur="1000" fill="hold"/>
                                        <p:tgtEl>
                                          <p:spTgt spid="61444"/>
                                        </p:tgtEl>
                                        <p:attrNameLst>
                                          <p:attrName>ppt_x</p:attrName>
                                        </p:attrNameLst>
                                      </p:cBhvr>
                                      <p:tavLst>
                                        <p:tav tm="0">
                                          <p:val>
                                            <p:strVal val="#ppt_x-.2"/>
                                          </p:val>
                                        </p:tav>
                                        <p:tav tm="100000">
                                          <p:val>
                                            <p:strVal val="#ppt_x"/>
                                          </p:val>
                                        </p:tav>
                                      </p:tavLst>
                                    </p:anim>
                                    <p:anim calcmode="lin" valueType="num">
                                      <p:cBhvr>
                                        <p:cTn id="18" dur="1000" fill="hold"/>
                                        <p:tgtEl>
                                          <p:spTgt spid="6144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1444"/>
                                        </p:tgtEl>
                                      </p:cBhvr>
                                    </p:animEffect>
                                  </p:childTnLst>
                                </p:cTn>
                              </p:par>
                              <p:par>
                                <p:cTn id="20" presetID="29" presetClass="entr" presetSubtype="0" fill="hold" nodeType="withEffect">
                                  <p:stCondLst>
                                    <p:cond delay="0"/>
                                  </p:stCondLst>
                                  <p:childTnLst>
                                    <p:set>
                                      <p:cBhvr>
                                        <p:cTn id="21" dur="1" fill="hold">
                                          <p:stCondLst>
                                            <p:cond delay="0"/>
                                          </p:stCondLst>
                                        </p:cTn>
                                        <p:tgtEl>
                                          <p:spTgt spid="61445"/>
                                        </p:tgtEl>
                                        <p:attrNameLst>
                                          <p:attrName>style.visibility</p:attrName>
                                        </p:attrNameLst>
                                      </p:cBhvr>
                                      <p:to>
                                        <p:strVal val="visible"/>
                                      </p:to>
                                    </p:set>
                                    <p:anim calcmode="lin" valueType="num">
                                      <p:cBhvr>
                                        <p:cTn id="22" dur="1000" fill="hold"/>
                                        <p:tgtEl>
                                          <p:spTgt spid="61445"/>
                                        </p:tgtEl>
                                        <p:attrNameLst>
                                          <p:attrName>ppt_x</p:attrName>
                                        </p:attrNameLst>
                                      </p:cBhvr>
                                      <p:tavLst>
                                        <p:tav tm="0">
                                          <p:val>
                                            <p:strVal val="#ppt_x-.2"/>
                                          </p:val>
                                        </p:tav>
                                        <p:tav tm="100000">
                                          <p:val>
                                            <p:strVal val="#ppt_x"/>
                                          </p:val>
                                        </p:tav>
                                      </p:tavLst>
                                    </p:anim>
                                    <p:anim calcmode="lin" valueType="num">
                                      <p:cBhvr>
                                        <p:cTn id="23" dur="1000" fill="hold"/>
                                        <p:tgtEl>
                                          <p:spTgt spid="6144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144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ppt_x</p:attrName>
                                        </p:attrNameLst>
                                      </p:cBhvr>
                                      <p:tavLst>
                                        <p:tav tm="0">
                                          <p:val>
                                            <p:strVal val="#ppt_x-.2"/>
                                          </p:val>
                                        </p:tav>
                                        <p:tav tm="100000">
                                          <p:val>
                                            <p:strVal val="#ppt_x"/>
                                          </p:val>
                                        </p:tav>
                                      </p:tavLst>
                                    </p:anim>
                                    <p:anim calcmode="lin" valueType="num">
                                      <p:cBhvr>
                                        <p:cTn id="2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9" dur="1000"/>
                                        <p:tgtEl>
                                          <p:spTgt spid="7"/>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ppt_x</p:attrName>
                                        </p:attrNameLst>
                                      </p:cBhvr>
                                      <p:tavLst>
                                        <p:tav tm="0">
                                          <p:val>
                                            <p:strVal val="#ppt_x-.2"/>
                                          </p:val>
                                        </p:tav>
                                        <p:tav tm="100000">
                                          <p:val>
                                            <p:strVal val="#ppt_x"/>
                                          </p:val>
                                        </p:tav>
                                      </p:tavLst>
                                    </p:anim>
                                    <p:anim calcmode="lin" valueType="num">
                                      <p:cBhvr>
                                        <p:cTn id="3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4" dur="1000"/>
                                        <p:tgtEl>
                                          <p:spTgt spid="8"/>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ppt_x</p:attrName>
                                        </p:attrNameLst>
                                      </p:cBhvr>
                                      <p:tavLst>
                                        <p:tav tm="0">
                                          <p:val>
                                            <p:strVal val="#ppt_x-.2"/>
                                          </p:val>
                                        </p:tav>
                                        <p:tav tm="100000">
                                          <p:val>
                                            <p:strVal val="#ppt_x"/>
                                          </p:val>
                                        </p:tav>
                                      </p:tavLst>
                                    </p:anim>
                                    <p:anim calcmode="lin" valueType="num">
                                      <p:cBhvr>
                                        <p:cTn id="3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9" dur="1000"/>
                                        <p:tgtEl>
                                          <p:spTgt spid="9"/>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ppt_x</p:attrName>
                                        </p:attrNameLst>
                                      </p:cBhvr>
                                      <p:tavLst>
                                        <p:tav tm="0">
                                          <p:val>
                                            <p:strVal val="#ppt_x-.2"/>
                                          </p:val>
                                        </p:tav>
                                        <p:tav tm="100000">
                                          <p:val>
                                            <p:strVal val="#ppt_x"/>
                                          </p:val>
                                        </p:tav>
                                      </p:tavLst>
                                    </p:anim>
                                    <p:anim calcmode="lin" valueType="num">
                                      <p:cBhvr>
                                        <p:cTn id="4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76595" y="805937"/>
            <a:ext cx="5139544" cy="892550"/>
          </a:xfrm>
          <a:prstGeom prst="rect">
            <a:avLst/>
          </a:prstGeom>
        </p:spPr>
        <p:txBody>
          <a:bodyPr wrap="none" lIns="91438" tIns="45719" rIns="91438" bIns="45719">
            <a:spAutoFit/>
          </a:bodyPr>
          <a:lstStyle/>
          <a:p>
            <a:r>
              <a:rPr lang="en-US" sz="2600" b="1" u="sng">
                <a:solidFill>
                  <a:srgbClr val="002060"/>
                </a:solidFill>
                <a:latin typeface="Arial" pitchFamily="34" charset="0"/>
                <a:cs typeface="Arial" pitchFamily="34" charset="0"/>
              </a:rPr>
              <a:t>1. Một số vấn đề dân cư, xã hội</a:t>
            </a:r>
          </a:p>
          <a:p>
            <a:r>
              <a:rPr lang="en-US" sz="2600" b="1" i="1" u="sng">
                <a:solidFill>
                  <a:srgbClr val="002060"/>
                </a:solidFill>
                <a:latin typeface="Arial" pitchFamily="34" charset="0"/>
                <a:cs typeface="Arial" pitchFamily="34" charset="0"/>
              </a:rPr>
              <a:t>b. Nạn đói</a:t>
            </a:r>
            <a:endParaRPr lang="en-US" sz="2600" u="sng"/>
          </a:p>
        </p:txBody>
      </p:sp>
      <p:sp>
        <p:nvSpPr>
          <p:cNvPr id="5" name="Rectangle: Rounded Corners 7">
            <a:extLst>
              <a:ext uri="{FF2B5EF4-FFF2-40B4-BE49-F238E27FC236}">
                <a16:creationId xmlns:a16="http://schemas.microsoft.com/office/drawing/2014/main" id="{83943E22-6FC5-4857-96F1-DB4BDF369685}"/>
              </a:ext>
            </a:extLst>
          </p:cNvPr>
          <p:cNvSpPr/>
          <p:nvPr/>
        </p:nvSpPr>
        <p:spPr>
          <a:xfrm>
            <a:off x="216192" y="2147679"/>
            <a:ext cx="11066097" cy="1214499"/>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2500" b="1" i="1">
                <a:solidFill>
                  <a:srgbClr val="002060"/>
                </a:solidFill>
                <a:latin typeface="Arial" pitchFamily="34" charset="0"/>
                <a:cs typeface="Arial" pitchFamily="34" charset="0"/>
              </a:rPr>
              <a:t>    *</a:t>
            </a:r>
            <a:r>
              <a:rPr lang="vi-VN" sz="2500" b="1" i="1">
                <a:solidFill>
                  <a:srgbClr val="002060"/>
                </a:solidFill>
                <a:latin typeface="Arial" pitchFamily="34" charset="0"/>
                <a:cs typeface="Arial" pitchFamily="34" charset="0"/>
              </a:rPr>
              <a:t> </a:t>
            </a:r>
            <a:r>
              <a:rPr lang="en-US" sz="2500" b="1" i="1">
                <a:solidFill>
                  <a:srgbClr val="002060"/>
                </a:solidFill>
                <a:latin typeface="Arial" pitchFamily="34" charset="0"/>
                <a:cs typeface="Arial" pitchFamily="34" charset="0"/>
              </a:rPr>
              <a:t>Những khu vực nào ở châu Phi thường bị nạn đói đe doạ nhiều nhất?</a:t>
            </a:r>
          </a:p>
        </p:txBody>
      </p:sp>
      <p:pic>
        <p:nvPicPr>
          <p:cNvPr id="6" name="Picture 5">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0" y="1729935"/>
            <a:ext cx="1000545" cy="1086608"/>
          </a:xfrm>
          <a:prstGeom prst="rect">
            <a:avLst/>
          </a:prstGeom>
        </p:spPr>
      </p:pic>
      <p:sp>
        <p:nvSpPr>
          <p:cNvPr id="8" name="TextBox 7"/>
          <p:cNvSpPr txBox="1"/>
          <p:nvPr/>
        </p:nvSpPr>
        <p:spPr>
          <a:xfrm>
            <a:off x="228600" y="76203"/>
            <a:ext cx="11719560" cy="600162"/>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10. ĐẶC ĐIỂM DÂN CƯ, XÃ HỘI CHÂU PHI</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ppt_x</p:attrName>
                                        </p:attrNameLst>
                                      </p:cBhvr>
                                      <p:tavLst>
                                        <p:tav tm="0">
                                          <p:val>
                                            <p:strVal val="#ppt_x-.2"/>
                                          </p:val>
                                        </p:tav>
                                        <p:tav tm="100000">
                                          <p:val>
                                            <p:strVal val="#ppt_x"/>
                                          </p:val>
                                        </p:tav>
                                      </p:tavLst>
                                    </p:anim>
                                    <p:anim calcmode="lin" valueType="num">
                                      <p:cBhvr>
                                        <p:cTn id="15"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ppt_x</p:attrName>
                                        </p:attrNameLst>
                                      </p:cBhvr>
                                      <p:tavLst>
                                        <p:tav tm="0">
                                          <p:val>
                                            <p:strVal val="#ppt_x-.2"/>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10, tiết 1, nạn đói.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32824" y="1"/>
            <a:ext cx="12224824"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76595" y="805937"/>
            <a:ext cx="5139544" cy="892550"/>
          </a:xfrm>
          <a:prstGeom prst="rect">
            <a:avLst/>
          </a:prstGeom>
        </p:spPr>
        <p:txBody>
          <a:bodyPr wrap="none" lIns="91438" tIns="45719" rIns="91438" bIns="45719">
            <a:spAutoFit/>
          </a:bodyPr>
          <a:lstStyle/>
          <a:p>
            <a:r>
              <a:rPr lang="en-US" sz="2600" b="1" u="sng">
                <a:solidFill>
                  <a:srgbClr val="002060"/>
                </a:solidFill>
                <a:latin typeface="Arial" pitchFamily="34" charset="0"/>
                <a:cs typeface="Arial" pitchFamily="34" charset="0"/>
              </a:rPr>
              <a:t>1. Một số vấn đề dân cư, xã hội</a:t>
            </a:r>
          </a:p>
          <a:p>
            <a:r>
              <a:rPr lang="en-US" sz="2600" b="1" i="1" u="sng">
                <a:solidFill>
                  <a:srgbClr val="002060"/>
                </a:solidFill>
                <a:latin typeface="Arial" pitchFamily="34" charset="0"/>
                <a:cs typeface="Arial" pitchFamily="34" charset="0"/>
              </a:rPr>
              <a:t>b. Nạn đói</a:t>
            </a:r>
            <a:endParaRPr lang="en-US" sz="2600" u="sng"/>
          </a:p>
        </p:txBody>
      </p:sp>
      <p:sp>
        <p:nvSpPr>
          <p:cNvPr id="70657" name="Rectangle 1"/>
          <p:cNvSpPr>
            <a:spLocks noChangeArrowheads="1"/>
          </p:cNvSpPr>
          <p:nvPr/>
        </p:nvSpPr>
        <p:spPr bwMode="auto">
          <a:xfrm>
            <a:off x="154748" y="1617783"/>
            <a:ext cx="11506676" cy="26108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pt-BR" sz="2800" b="1" i="0" u="none" strike="noStrike" cap="none" normalizeH="0" baseline="0">
                <a:ln>
                  <a:noFill/>
                </a:ln>
                <a:solidFill>
                  <a:srgbClr val="002060"/>
                </a:solidFill>
                <a:effectLst/>
                <a:ea typeface="Calibri" pitchFamily="34" charset="0"/>
                <a:cs typeface="Times New Roman" pitchFamily="18" charset="0"/>
              </a:rPr>
              <a:t>- Hậu quả:</a:t>
            </a:r>
            <a:endParaRPr kumimoji="0" lang="en-US" sz="2800" b="1" i="0" u="none" strike="noStrike" cap="none" normalizeH="0" baseline="0">
              <a:ln>
                <a:noFill/>
              </a:ln>
              <a:solidFill>
                <a:srgbClr val="002060"/>
              </a:solidFill>
              <a:effectLst/>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a:ln>
                  <a:noFill/>
                </a:ln>
                <a:solidFill>
                  <a:srgbClr val="002060"/>
                </a:solidFill>
                <a:effectLst/>
                <a:ea typeface="Calibri" pitchFamily="34" charset="0"/>
                <a:cs typeface="Times New Roman" pitchFamily="18" charset="0"/>
              </a:rPr>
              <a:t>+ Mỗi năm có hàng chục triệu người dân châu Phi bị nạn đói đe doạ.</a:t>
            </a:r>
            <a:endParaRPr kumimoji="0" lang="en-US" sz="2800" b="1" i="0" u="none" strike="noStrike" cap="none" normalizeH="0" baseline="0">
              <a:ln>
                <a:noFill/>
              </a:ln>
              <a:solidFill>
                <a:srgbClr val="002060"/>
              </a:solidFill>
              <a:effectLst/>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a:ln>
                  <a:noFill/>
                </a:ln>
                <a:solidFill>
                  <a:srgbClr val="002060"/>
                </a:solidFill>
                <a:effectLst/>
                <a:ea typeface="Calibri" pitchFamily="34" charset="0"/>
                <a:cs typeface="Times New Roman" pitchFamily="18" charset="0"/>
              </a:rPr>
              <a:t>+ Vùng nam Xa-ha-ra là nơi chịu ảnh hưởng nặng nề nhất.</a:t>
            </a:r>
          </a:p>
          <a:p>
            <a:pPr marL="0" marR="0" lvl="0" indent="0" algn="l"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a:ln>
                  <a:noFill/>
                </a:ln>
                <a:solidFill>
                  <a:srgbClr val="002060"/>
                </a:solidFill>
                <a:effectLst/>
                <a:ea typeface="Calibri" pitchFamily="34" charset="0"/>
                <a:cs typeface="Times New Roman" pitchFamily="18" charset="0"/>
              </a:rPr>
              <a:t>- Nhiều nước châu Phi phải phụ thuộc vào viện trợ lương thực của thế giới.</a:t>
            </a:r>
            <a:r>
              <a:rPr kumimoji="0" lang="en-US" sz="2800" b="1" i="0" u="none" strike="noStrike" cap="none" normalizeH="0" baseline="0">
                <a:ln>
                  <a:noFill/>
                </a:ln>
                <a:solidFill>
                  <a:srgbClr val="002060"/>
                </a:solidFill>
                <a:effectLst/>
                <a:cs typeface="Arial" pitchFamily="34" charset="0"/>
              </a:rPr>
              <a:t> </a:t>
            </a:r>
          </a:p>
        </p:txBody>
      </p:sp>
      <p:sp>
        <p:nvSpPr>
          <p:cNvPr id="8" name="TextBox 7"/>
          <p:cNvSpPr txBox="1"/>
          <p:nvPr/>
        </p:nvSpPr>
        <p:spPr>
          <a:xfrm>
            <a:off x="228600" y="76203"/>
            <a:ext cx="11719560" cy="600162"/>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10. ĐẶC ĐIỂM DÂN CƯ, XÃ HỘI CHÂU PHI</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70657">
                                            <p:txEl>
                                              <p:pRg st="0" end="0"/>
                                            </p:txEl>
                                          </p:spTgt>
                                        </p:tgtEl>
                                        <p:attrNameLst>
                                          <p:attrName>style.visibility</p:attrName>
                                        </p:attrNameLst>
                                      </p:cBhvr>
                                      <p:to>
                                        <p:strVal val="visible"/>
                                      </p:to>
                                    </p:set>
                                    <p:anim calcmode="lin" valueType="num">
                                      <p:cBhvr>
                                        <p:cTn id="14" dur="1000" fill="hold"/>
                                        <p:tgtEl>
                                          <p:spTgt spid="70657">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7065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065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0657">
                                            <p:txEl>
                                              <p:pRg st="1" end="1"/>
                                            </p:txEl>
                                          </p:spTgt>
                                        </p:tgtEl>
                                        <p:attrNameLst>
                                          <p:attrName>style.visibility</p:attrName>
                                        </p:attrNameLst>
                                      </p:cBhvr>
                                      <p:to>
                                        <p:strVal val="visible"/>
                                      </p:to>
                                    </p:set>
                                    <p:anim calcmode="lin" valueType="num">
                                      <p:cBhvr>
                                        <p:cTn id="21" dur="1000" fill="hold"/>
                                        <p:tgtEl>
                                          <p:spTgt spid="70657">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7065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065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70657">
                                            <p:txEl>
                                              <p:pRg st="2" end="2"/>
                                            </p:txEl>
                                          </p:spTgt>
                                        </p:tgtEl>
                                        <p:attrNameLst>
                                          <p:attrName>style.visibility</p:attrName>
                                        </p:attrNameLst>
                                      </p:cBhvr>
                                      <p:to>
                                        <p:strVal val="visible"/>
                                      </p:to>
                                    </p:set>
                                    <p:anim calcmode="lin" valueType="num">
                                      <p:cBhvr>
                                        <p:cTn id="28" dur="1000" fill="hold"/>
                                        <p:tgtEl>
                                          <p:spTgt spid="70657">
                                            <p:txEl>
                                              <p:pRg st="2" end="2"/>
                                            </p:txEl>
                                          </p:spTgt>
                                        </p:tgtEl>
                                        <p:attrNameLst>
                                          <p:attrName>ppt_x</p:attrName>
                                        </p:attrNameLst>
                                      </p:cBhvr>
                                      <p:tavLst>
                                        <p:tav tm="0">
                                          <p:val>
                                            <p:strVal val="#ppt_x-.2"/>
                                          </p:val>
                                        </p:tav>
                                        <p:tav tm="100000">
                                          <p:val>
                                            <p:strVal val="#ppt_x"/>
                                          </p:val>
                                        </p:tav>
                                      </p:tavLst>
                                    </p:anim>
                                    <p:anim calcmode="lin" valueType="num">
                                      <p:cBhvr>
                                        <p:cTn id="29" dur="1000" fill="hold"/>
                                        <p:tgtEl>
                                          <p:spTgt spid="7065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065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70657">
                                            <p:txEl>
                                              <p:pRg st="3" end="3"/>
                                            </p:txEl>
                                          </p:spTgt>
                                        </p:tgtEl>
                                        <p:attrNameLst>
                                          <p:attrName>style.visibility</p:attrName>
                                        </p:attrNameLst>
                                      </p:cBhvr>
                                      <p:to>
                                        <p:strVal val="visible"/>
                                      </p:to>
                                    </p:set>
                                    <p:anim calcmode="lin" valueType="num">
                                      <p:cBhvr>
                                        <p:cTn id="35" dur="1000" fill="hold"/>
                                        <p:tgtEl>
                                          <p:spTgt spid="70657">
                                            <p:txEl>
                                              <p:pRg st="3" end="3"/>
                                            </p:txEl>
                                          </p:spTgt>
                                        </p:tgtEl>
                                        <p:attrNameLst>
                                          <p:attrName>ppt_x</p:attrName>
                                        </p:attrNameLst>
                                      </p:cBhvr>
                                      <p:tavLst>
                                        <p:tav tm="0">
                                          <p:val>
                                            <p:strVal val="#ppt_x-.2"/>
                                          </p:val>
                                        </p:tav>
                                        <p:tav tm="100000">
                                          <p:val>
                                            <p:strVal val="#ppt_x"/>
                                          </p:val>
                                        </p:tav>
                                      </p:tavLst>
                                    </p:anim>
                                    <p:anim calcmode="lin" valueType="num">
                                      <p:cBhvr>
                                        <p:cTn id="36" dur="1000" fill="hold"/>
                                        <p:tgtEl>
                                          <p:spTgt spid="7065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7065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76595" y="805937"/>
            <a:ext cx="5139544" cy="892550"/>
          </a:xfrm>
          <a:prstGeom prst="rect">
            <a:avLst/>
          </a:prstGeom>
        </p:spPr>
        <p:txBody>
          <a:bodyPr wrap="none" lIns="91438" tIns="45719" rIns="91438" bIns="45719">
            <a:spAutoFit/>
          </a:bodyPr>
          <a:lstStyle/>
          <a:p>
            <a:r>
              <a:rPr lang="en-US" sz="2600" b="1" u="sng">
                <a:solidFill>
                  <a:srgbClr val="002060"/>
                </a:solidFill>
                <a:latin typeface="Arial" pitchFamily="34" charset="0"/>
                <a:cs typeface="Arial" pitchFamily="34" charset="0"/>
              </a:rPr>
              <a:t>1. Một số vấn đề dân cư, xã hội</a:t>
            </a:r>
          </a:p>
          <a:p>
            <a:r>
              <a:rPr lang="en-US" sz="2600" b="1" i="1" u="sng">
                <a:solidFill>
                  <a:srgbClr val="002060"/>
                </a:solidFill>
                <a:latin typeface="Arial" pitchFamily="34" charset="0"/>
                <a:cs typeface="Arial" pitchFamily="34" charset="0"/>
              </a:rPr>
              <a:t>b. Nạn đói</a:t>
            </a:r>
            <a:endParaRPr lang="en-US" sz="2600" u="sng"/>
          </a:p>
        </p:txBody>
      </p:sp>
      <p:sp>
        <p:nvSpPr>
          <p:cNvPr id="5" name="Rectangle: Rounded Corners 7">
            <a:extLst>
              <a:ext uri="{FF2B5EF4-FFF2-40B4-BE49-F238E27FC236}">
                <a16:creationId xmlns:a16="http://schemas.microsoft.com/office/drawing/2014/main" id="{83943E22-6FC5-4857-96F1-DB4BDF369685}"/>
              </a:ext>
            </a:extLst>
          </p:cNvPr>
          <p:cNvSpPr/>
          <p:nvPr/>
        </p:nvSpPr>
        <p:spPr>
          <a:xfrm>
            <a:off x="216192" y="2147679"/>
            <a:ext cx="11066097" cy="1214499"/>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2500" b="1" i="1">
                <a:solidFill>
                  <a:srgbClr val="002060"/>
                </a:solidFill>
                <a:latin typeface="Arial" pitchFamily="34" charset="0"/>
                <a:cs typeface="Arial" pitchFamily="34" charset="0"/>
              </a:rPr>
              <a:t>    *</a:t>
            </a:r>
            <a:r>
              <a:rPr lang="vi-VN" sz="2500" b="1" i="1">
                <a:solidFill>
                  <a:srgbClr val="002060"/>
                </a:solidFill>
                <a:latin typeface="Arial" pitchFamily="34" charset="0"/>
                <a:cs typeface="Arial" pitchFamily="34" charset="0"/>
              </a:rPr>
              <a:t> </a:t>
            </a:r>
            <a:r>
              <a:rPr lang="en-US" sz="2500" b="1" i="1">
                <a:solidFill>
                  <a:srgbClr val="002060"/>
                </a:solidFill>
                <a:latin typeface="Arial" pitchFamily="34" charset="0"/>
                <a:cs typeface="Arial" pitchFamily="34" charset="0"/>
              </a:rPr>
              <a:t> Em có biết, Việt Nam đã có hành động gì góp phần giải quyết nạn đói ở châu Phi?</a:t>
            </a:r>
          </a:p>
        </p:txBody>
      </p:sp>
      <p:pic>
        <p:nvPicPr>
          <p:cNvPr id="6" name="Picture 5">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0" y="1729935"/>
            <a:ext cx="1000545" cy="1086608"/>
          </a:xfrm>
          <a:prstGeom prst="rect">
            <a:avLst/>
          </a:prstGeom>
        </p:spPr>
      </p:pic>
      <p:sp>
        <p:nvSpPr>
          <p:cNvPr id="8" name="TextBox 7"/>
          <p:cNvSpPr txBox="1"/>
          <p:nvPr/>
        </p:nvSpPr>
        <p:spPr>
          <a:xfrm>
            <a:off x="228600" y="76203"/>
            <a:ext cx="11719560" cy="600162"/>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10. ĐẶC ĐIỂM DÂN CƯ, XÃ HỘI CHÂU PHI</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ppt_x</p:attrName>
                                        </p:attrNameLst>
                                      </p:cBhvr>
                                      <p:tavLst>
                                        <p:tav tm="0">
                                          <p:val>
                                            <p:strVal val="#ppt_x-.2"/>
                                          </p:val>
                                        </p:tav>
                                        <p:tav tm="100000">
                                          <p:val>
                                            <p:strVal val="#ppt_x"/>
                                          </p:val>
                                        </p:tav>
                                      </p:tavLst>
                                    </p:anim>
                                    <p:anim calcmode="lin" valueType="num">
                                      <p:cBhvr>
                                        <p:cTn id="15"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ppt_x</p:attrName>
                                        </p:attrNameLst>
                                      </p:cBhvr>
                                      <p:tavLst>
                                        <p:tav tm="0">
                                          <p:val>
                                            <p:strVal val="#ppt_x-.2"/>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ền kền chờ đợi – bi kịch phía sau một bức ảnh">
            <a:extLst>
              <a:ext uri="{FF2B5EF4-FFF2-40B4-BE49-F238E27FC236}">
                <a16:creationId xmlns:a16="http://schemas.microsoft.com/office/drawing/2014/main" id="{D0AFFCF0-F0AA-4EAC-AB34-01DC2675BB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8" t="9091" r="13139"/>
          <a:stretch/>
        </p:blipFill>
        <p:spPr bwMode="auto">
          <a:xfrm>
            <a:off x="2562726" y="1"/>
            <a:ext cx="9629274" cy="685799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6820929"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6012496"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BA6887-0720-44BC-9817-D76BAEB35CE8}"/>
              </a:ext>
            </a:extLst>
          </p:cNvPr>
          <p:cNvSpPr>
            <a:spLocks noGrp="1"/>
          </p:cNvSpPr>
          <p:nvPr>
            <p:ph type="ctrTitle"/>
          </p:nvPr>
        </p:nvSpPr>
        <p:spPr>
          <a:xfrm>
            <a:off x="438150" y="4686300"/>
            <a:ext cx="4245754" cy="1533526"/>
          </a:xfrm>
        </p:spPr>
        <p:txBody>
          <a:bodyPr anchor="t">
            <a:normAutofit/>
          </a:bodyPr>
          <a:lstStyle/>
          <a:p>
            <a:r>
              <a:rPr lang="en-US" sz="5000" b="1" i="1" dirty="0" err="1">
                <a:solidFill>
                  <a:schemeClr val="bg1"/>
                </a:solidFill>
                <a:latin typeface="+mn-lt"/>
              </a:rPr>
              <a:t>Em</a:t>
            </a:r>
            <a:r>
              <a:rPr lang="en-US" sz="5000" b="1" i="1" dirty="0">
                <a:solidFill>
                  <a:schemeClr val="bg1"/>
                </a:solidFill>
                <a:latin typeface="+mn-lt"/>
              </a:rPr>
              <a:t> </a:t>
            </a:r>
            <a:r>
              <a:rPr lang="en-US" sz="5000" b="1" i="1" dirty="0" err="1">
                <a:solidFill>
                  <a:schemeClr val="bg1"/>
                </a:solidFill>
                <a:latin typeface="+mn-lt"/>
              </a:rPr>
              <a:t>hãy</a:t>
            </a:r>
            <a:r>
              <a:rPr lang="en-US" sz="5000" b="1" i="1" dirty="0">
                <a:solidFill>
                  <a:schemeClr val="bg1"/>
                </a:solidFill>
                <a:latin typeface="+mn-lt"/>
              </a:rPr>
              <a:t> </a:t>
            </a:r>
            <a:r>
              <a:rPr lang="en-US" sz="5000" b="1" i="1" dirty="0" err="1">
                <a:solidFill>
                  <a:schemeClr val="bg1"/>
                </a:solidFill>
                <a:latin typeface="+mn-lt"/>
              </a:rPr>
              <a:t>đặt</a:t>
            </a:r>
            <a:r>
              <a:rPr lang="en-US" sz="5000" b="1" i="1" dirty="0">
                <a:solidFill>
                  <a:schemeClr val="bg1"/>
                </a:solidFill>
                <a:latin typeface="+mn-lt"/>
              </a:rPr>
              <a:t> </a:t>
            </a:r>
            <a:r>
              <a:rPr lang="en-US" sz="5000" b="1" i="1" dirty="0" err="1">
                <a:solidFill>
                  <a:schemeClr val="bg1"/>
                </a:solidFill>
                <a:latin typeface="+mn-lt"/>
              </a:rPr>
              <a:t>tên</a:t>
            </a:r>
            <a:r>
              <a:rPr lang="en-US" sz="5000" b="1" i="1" dirty="0">
                <a:solidFill>
                  <a:schemeClr val="bg1"/>
                </a:solidFill>
                <a:latin typeface="+mn-lt"/>
              </a:rPr>
              <a:t> </a:t>
            </a:r>
            <a:r>
              <a:rPr lang="en-US" sz="5000" b="1" i="1" dirty="0" err="1">
                <a:solidFill>
                  <a:schemeClr val="bg1"/>
                </a:solidFill>
                <a:latin typeface="+mn-lt"/>
              </a:rPr>
              <a:t>cho</a:t>
            </a:r>
            <a:r>
              <a:rPr lang="en-US" sz="5000" b="1" i="1" dirty="0">
                <a:solidFill>
                  <a:schemeClr val="bg1"/>
                </a:solidFill>
                <a:latin typeface="+mn-lt"/>
              </a:rPr>
              <a:t> </a:t>
            </a:r>
            <a:r>
              <a:rPr lang="en-US" sz="5000" b="1" i="1" dirty="0" err="1">
                <a:solidFill>
                  <a:schemeClr val="bg1"/>
                </a:solidFill>
                <a:latin typeface="+mn-lt"/>
              </a:rPr>
              <a:t>bức</a:t>
            </a:r>
            <a:r>
              <a:rPr lang="en-US" sz="5000" b="1" i="1" dirty="0">
                <a:solidFill>
                  <a:schemeClr val="bg1"/>
                </a:solidFill>
                <a:latin typeface="+mn-lt"/>
              </a:rPr>
              <a:t> </a:t>
            </a:r>
            <a:r>
              <a:rPr lang="en-US" sz="5000" b="1" i="1" dirty="0" err="1">
                <a:solidFill>
                  <a:schemeClr val="bg1"/>
                </a:solidFill>
                <a:latin typeface="+mn-lt"/>
              </a:rPr>
              <a:t>ảnh</a:t>
            </a:r>
            <a:endParaRPr lang="en-US" sz="5000" b="1" i="1" dirty="0">
              <a:solidFill>
                <a:schemeClr val="bg1"/>
              </a:solidFill>
              <a:latin typeface="+mn-lt"/>
            </a:endParaRPr>
          </a:p>
        </p:txBody>
      </p:sp>
      <p:sp>
        <p:nvSpPr>
          <p:cNvPr id="3" name="Subtitle 2">
            <a:extLst>
              <a:ext uri="{FF2B5EF4-FFF2-40B4-BE49-F238E27FC236}">
                <a16:creationId xmlns:a16="http://schemas.microsoft.com/office/drawing/2014/main" id="{1716693B-A048-4C19-A048-4D86B4840FF0}"/>
              </a:ext>
            </a:extLst>
          </p:cNvPr>
          <p:cNvSpPr>
            <a:spLocks noGrp="1"/>
          </p:cNvSpPr>
          <p:nvPr>
            <p:ph type="subTitle" idx="1"/>
          </p:nvPr>
        </p:nvSpPr>
        <p:spPr>
          <a:xfrm>
            <a:off x="243601" y="2171699"/>
            <a:ext cx="4018910" cy="1921999"/>
          </a:xfrm>
        </p:spPr>
        <p:txBody>
          <a:bodyPr anchor="ctr">
            <a:noAutofit/>
          </a:bodyPr>
          <a:lstStyle/>
          <a:p>
            <a:pPr>
              <a:lnSpc>
                <a:spcPct val="120000"/>
              </a:lnSpc>
            </a:pPr>
            <a:r>
              <a:rPr lang="vi-VN" sz="2500" b="1" i="0" dirty="0">
                <a:solidFill>
                  <a:srgbClr val="FFFF00"/>
                </a:solidFill>
                <a:effectLst/>
                <a:cs typeface="Calibri" pitchFamily="34" charset="0"/>
              </a:rPr>
              <a:t>“Kền kền chờ đợi”, Kevin Carter – phóng viên ảnh người Nam Phi </a:t>
            </a:r>
            <a:endParaRPr lang="en-US" sz="2500" dirty="0">
              <a:solidFill>
                <a:srgbClr val="FFFF00"/>
              </a:solidFill>
              <a:cs typeface="Calibri" pitchFamily="34" charset="0"/>
            </a:endParaRPr>
          </a:p>
        </p:txBody>
      </p:sp>
    </p:spTree>
    <p:extLst>
      <p:ext uri="{BB962C8B-B14F-4D97-AF65-F5344CB8AC3E}">
        <p14:creationId xmlns:p14="http://schemas.microsoft.com/office/powerpoint/2010/main" val="301335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682" name="Picture 2" descr="C:\Users\PTS\Desktop\GADT ĐL7 (KNTTCS, kì 1)\images.jpg"/>
          <p:cNvPicPr>
            <a:picLocks noChangeAspect="1" noChangeArrowheads="1"/>
          </p:cNvPicPr>
          <p:nvPr/>
        </p:nvPicPr>
        <p:blipFill>
          <a:blip r:embed="rId2"/>
          <a:srcRect/>
          <a:stretch>
            <a:fillRect/>
          </a:stretch>
        </p:blipFill>
        <p:spPr bwMode="auto">
          <a:xfrm>
            <a:off x="6271861" y="3474720"/>
            <a:ext cx="5863867" cy="3327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685" name="Picture 5" descr="C:\Users\PTS\Desktop\GADT ĐL7 (KNTTCS, kì 1)\maxresdefault.jpg"/>
          <p:cNvPicPr>
            <a:picLocks noChangeAspect="1" noChangeArrowheads="1"/>
          </p:cNvPicPr>
          <p:nvPr/>
        </p:nvPicPr>
        <p:blipFill>
          <a:blip r:embed="rId3"/>
          <a:srcRect/>
          <a:stretch>
            <a:fillRect/>
          </a:stretch>
        </p:blipFill>
        <p:spPr bwMode="auto">
          <a:xfrm>
            <a:off x="42204" y="3530990"/>
            <a:ext cx="6164775" cy="3284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407963" y="3038601"/>
            <a:ext cx="5486399" cy="400110"/>
          </a:xfrm>
          <a:prstGeom prst="rect">
            <a:avLst/>
          </a:prstGeom>
          <a:solidFill>
            <a:schemeClr val="bg1"/>
          </a:solidFill>
          <a:ln>
            <a:solidFill>
              <a:srgbClr val="0000FF"/>
            </a:solidFill>
          </a:ln>
        </p:spPr>
        <p:txBody>
          <a:bodyPr wrap="square" rtlCol="0">
            <a:spAutoFit/>
          </a:bodyPr>
          <a:lstStyle/>
          <a:p>
            <a:pPr algn="ctr"/>
            <a:r>
              <a:rPr lang="en-US" sz="2000" b="1">
                <a:solidFill>
                  <a:srgbClr val="0000FF"/>
                </a:solidFill>
              </a:rPr>
              <a:t>Hội thảo hợp tác nông nghiệp Việt nam - Châu Phi</a:t>
            </a:r>
          </a:p>
        </p:txBody>
      </p:sp>
      <p:pic>
        <p:nvPicPr>
          <p:cNvPr id="71687" name="Picture 7" descr="C:\Users\PTS\Desktop\GADT ĐL7 (KNTTCS, kì 1)\HTCT2.jpg"/>
          <p:cNvPicPr>
            <a:picLocks noChangeAspect="1" noChangeArrowheads="1"/>
          </p:cNvPicPr>
          <p:nvPr/>
        </p:nvPicPr>
        <p:blipFill>
          <a:blip r:embed="rId4"/>
          <a:srcRect/>
          <a:stretch>
            <a:fillRect/>
          </a:stretch>
        </p:blipFill>
        <p:spPr bwMode="auto">
          <a:xfrm>
            <a:off x="56271" y="42204"/>
            <a:ext cx="6105378" cy="3415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688" name="Picture 8" descr="C:\Users\PTS\Desktop\GADT ĐL7 (KNTTCS, kì 1)\maxresdefault (1).jpg"/>
          <p:cNvPicPr>
            <a:picLocks noChangeAspect="1" noChangeArrowheads="1"/>
          </p:cNvPicPr>
          <p:nvPr/>
        </p:nvPicPr>
        <p:blipFill>
          <a:blip r:embed="rId5"/>
          <a:srcRect/>
          <a:stretch>
            <a:fillRect/>
          </a:stretch>
        </p:blipFill>
        <p:spPr bwMode="auto">
          <a:xfrm>
            <a:off x="6258561" y="56272"/>
            <a:ext cx="5877167" cy="3305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29" presetClass="entr" presetSubtype="0" fill="hold" nodeType="withEffect">
                                  <p:stCondLst>
                                    <p:cond delay="0"/>
                                  </p:stCondLst>
                                  <p:childTnLst>
                                    <p:set>
                                      <p:cBhvr>
                                        <p:cTn id="11" dur="1" fill="hold">
                                          <p:stCondLst>
                                            <p:cond delay="0"/>
                                          </p:stCondLst>
                                        </p:cTn>
                                        <p:tgtEl>
                                          <p:spTgt spid="71682"/>
                                        </p:tgtEl>
                                        <p:attrNameLst>
                                          <p:attrName>style.visibility</p:attrName>
                                        </p:attrNameLst>
                                      </p:cBhvr>
                                      <p:to>
                                        <p:strVal val="visible"/>
                                      </p:to>
                                    </p:set>
                                    <p:anim calcmode="lin" valueType="num">
                                      <p:cBhvr>
                                        <p:cTn id="12" dur="1000" fill="hold"/>
                                        <p:tgtEl>
                                          <p:spTgt spid="71682"/>
                                        </p:tgtEl>
                                        <p:attrNameLst>
                                          <p:attrName>ppt_x</p:attrName>
                                        </p:attrNameLst>
                                      </p:cBhvr>
                                      <p:tavLst>
                                        <p:tav tm="0">
                                          <p:val>
                                            <p:strVal val="#ppt_x-.2"/>
                                          </p:val>
                                        </p:tav>
                                        <p:tav tm="100000">
                                          <p:val>
                                            <p:strVal val="#ppt_x"/>
                                          </p:val>
                                        </p:tav>
                                      </p:tavLst>
                                    </p:anim>
                                    <p:anim calcmode="lin" valueType="num">
                                      <p:cBhvr>
                                        <p:cTn id="13" dur="1000" fill="hold"/>
                                        <p:tgtEl>
                                          <p:spTgt spid="7168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1682"/>
                                        </p:tgtEl>
                                      </p:cBhvr>
                                    </p:animEffect>
                                  </p:childTnLst>
                                </p:cTn>
                              </p:par>
                              <p:par>
                                <p:cTn id="15" presetID="29" presetClass="entr" presetSubtype="0" fill="hold" nodeType="withEffect">
                                  <p:stCondLst>
                                    <p:cond delay="0"/>
                                  </p:stCondLst>
                                  <p:childTnLst>
                                    <p:set>
                                      <p:cBhvr>
                                        <p:cTn id="16" dur="1" fill="hold">
                                          <p:stCondLst>
                                            <p:cond delay="0"/>
                                          </p:stCondLst>
                                        </p:cTn>
                                        <p:tgtEl>
                                          <p:spTgt spid="71685"/>
                                        </p:tgtEl>
                                        <p:attrNameLst>
                                          <p:attrName>style.visibility</p:attrName>
                                        </p:attrNameLst>
                                      </p:cBhvr>
                                      <p:to>
                                        <p:strVal val="visible"/>
                                      </p:to>
                                    </p:set>
                                    <p:anim calcmode="lin" valueType="num">
                                      <p:cBhvr>
                                        <p:cTn id="17" dur="1000" fill="hold"/>
                                        <p:tgtEl>
                                          <p:spTgt spid="71685"/>
                                        </p:tgtEl>
                                        <p:attrNameLst>
                                          <p:attrName>ppt_x</p:attrName>
                                        </p:attrNameLst>
                                      </p:cBhvr>
                                      <p:tavLst>
                                        <p:tav tm="0">
                                          <p:val>
                                            <p:strVal val="#ppt_x-.2"/>
                                          </p:val>
                                        </p:tav>
                                        <p:tav tm="100000">
                                          <p:val>
                                            <p:strVal val="#ppt_x"/>
                                          </p:val>
                                        </p:tav>
                                      </p:tavLst>
                                    </p:anim>
                                    <p:anim calcmode="lin" valueType="num">
                                      <p:cBhvr>
                                        <p:cTn id="18" dur="1000" fill="hold"/>
                                        <p:tgtEl>
                                          <p:spTgt spid="7168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168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ppt_x</p:attrName>
                                        </p:attrNameLst>
                                      </p:cBhvr>
                                      <p:tavLst>
                                        <p:tav tm="0">
                                          <p:val>
                                            <p:strVal val="#ppt_x-.2"/>
                                          </p:val>
                                        </p:tav>
                                        <p:tav tm="100000">
                                          <p:val>
                                            <p:strVal val="#ppt_x"/>
                                          </p:val>
                                        </p:tav>
                                      </p:tavLst>
                                    </p:anim>
                                    <p:anim calcmode="lin" valueType="num">
                                      <p:cBhvr>
                                        <p:cTn id="2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
                                        </p:tgtEl>
                                      </p:cBhvr>
                                    </p:animEffect>
                                  </p:childTnLst>
                                </p:cTn>
                              </p:par>
                              <p:par>
                                <p:cTn id="25" presetID="29" presetClass="entr" presetSubtype="0" fill="hold" nodeType="withEffect">
                                  <p:stCondLst>
                                    <p:cond delay="0"/>
                                  </p:stCondLst>
                                  <p:childTnLst>
                                    <p:set>
                                      <p:cBhvr>
                                        <p:cTn id="26" dur="1" fill="hold">
                                          <p:stCondLst>
                                            <p:cond delay="0"/>
                                          </p:stCondLst>
                                        </p:cTn>
                                        <p:tgtEl>
                                          <p:spTgt spid="71687"/>
                                        </p:tgtEl>
                                        <p:attrNameLst>
                                          <p:attrName>style.visibility</p:attrName>
                                        </p:attrNameLst>
                                      </p:cBhvr>
                                      <p:to>
                                        <p:strVal val="visible"/>
                                      </p:to>
                                    </p:set>
                                    <p:anim calcmode="lin" valueType="num">
                                      <p:cBhvr>
                                        <p:cTn id="27" dur="1000" fill="hold"/>
                                        <p:tgtEl>
                                          <p:spTgt spid="71687"/>
                                        </p:tgtEl>
                                        <p:attrNameLst>
                                          <p:attrName>ppt_x</p:attrName>
                                        </p:attrNameLst>
                                      </p:cBhvr>
                                      <p:tavLst>
                                        <p:tav tm="0">
                                          <p:val>
                                            <p:strVal val="#ppt_x-.2"/>
                                          </p:val>
                                        </p:tav>
                                        <p:tav tm="100000">
                                          <p:val>
                                            <p:strVal val="#ppt_x"/>
                                          </p:val>
                                        </p:tav>
                                      </p:tavLst>
                                    </p:anim>
                                    <p:anim calcmode="lin" valueType="num">
                                      <p:cBhvr>
                                        <p:cTn id="28" dur="1000" fill="hold"/>
                                        <p:tgtEl>
                                          <p:spTgt spid="71687"/>
                                        </p:tgtEl>
                                        <p:attrNameLst>
                                          <p:attrName>ppt_y</p:attrName>
                                        </p:attrNameLst>
                                      </p:cBhvr>
                                      <p:tavLst>
                                        <p:tav tm="0">
                                          <p:val>
                                            <p:strVal val="#ppt_y"/>
                                          </p:val>
                                        </p:tav>
                                        <p:tav tm="100000">
                                          <p:val>
                                            <p:strVal val="#ppt_y"/>
                                          </p:val>
                                        </p:tav>
                                      </p:tavLst>
                                    </p:anim>
                                    <p:animEffect transition="in" filter="wipe(right)" prLst="gradientSize: 0.1">
                                      <p:cBhvr>
                                        <p:cTn id="29" dur="1000"/>
                                        <p:tgtEl>
                                          <p:spTgt spid="71687"/>
                                        </p:tgtEl>
                                      </p:cBhvr>
                                    </p:animEffect>
                                  </p:childTnLst>
                                </p:cTn>
                              </p:par>
                              <p:par>
                                <p:cTn id="30" presetID="29" presetClass="entr" presetSubtype="0" fill="hold" nodeType="withEffect">
                                  <p:stCondLst>
                                    <p:cond delay="0"/>
                                  </p:stCondLst>
                                  <p:childTnLst>
                                    <p:set>
                                      <p:cBhvr>
                                        <p:cTn id="31" dur="1" fill="hold">
                                          <p:stCondLst>
                                            <p:cond delay="0"/>
                                          </p:stCondLst>
                                        </p:cTn>
                                        <p:tgtEl>
                                          <p:spTgt spid="71688"/>
                                        </p:tgtEl>
                                        <p:attrNameLst>
                                          <p:attrName>style.visibility</p:attrName>
                                        </p:attrNameLst>
                                      </p:cBhvr>
                                      <p:to>
                                        <p:strVal val="visible"/>
                                      </p:to>
                                    </p:set>
                                    <p:anim calcmode="lin" valueType="num">
                                      <p:cBhvr>
                                        <p:cTn id="32" dur="1000" fill="hold"/>
                                        <p:tgtEl>
                                          <p:spTgt spid="71688"/>
                                        </p:tgtEl>
                                        <p:attrNameLst>
                                          <p:attrName>ppt_x</p:attrName>
                                        </p:attrNameLst>
                                      </p:cBhvr>
                                      <p:tavLst>
                                        <p:tav tm="0">
                                          <p:val>
                                            <p:strVal val="#ppt_x-.2"/>
                                          </p:val>
                                        </p:tav>
                                        <p:tav tm="100000">
                                          <p:val>
                                            <p:strVal val="#ppt_x"/>
                                          </p:val>
                                        </p:tav>
                                      </p:tavLst>
                                    </p:anim>
                                    <p:anim calcmode="lin" valueType="num">
                                      <p:cBhvr>
                                        <p:cTn id="33" dur="1000" fill="hold"/>
                                        <p:tgtEl>
                                          <p:spTgt spid="71688"/>
                                        </p:tgtEl>
                                        <p:attrNameLst>
                                          <p:attrName>ppt_y</p:attrName>
                                        </p:attrNameLst>
                                      </p:cBhvr>
                                      <p:tavLst>
                                        <p:tav tm="0">
                                          <p:val>
                                            <p:strVal val="#ppt_y"/>
                                          </p:val>
                                        </p:tav>
                                        <p:tav tm="100000">
                                          <p:val>
                                            <p:strVal val="#ppt_y"/>
                                          </p:val>
                                        </p:tav>
                                      </p:tavLst>
                                    </p:anim>
                                    <p:animEffect transition="in" filter="wipe(right)" prLst="gradientSize: 0.1">
                                      <p:cBhvr>
                                        <p:cTn id="34" dur="1000"/>
                                        <p:tgtEl>
                                          <p:spTgt spid="71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76595" y="805937"/>
            <a:ext cx="5139544" cy="892550"/>
          </a:xfrm>
          <a:prstGeom prst="rect">
            <a:avLst/>
          </a:prstGeom>
        </p:spPr>
        <p:txBody>
          <a:bodyPr wrap="none" lIns="91438" tIns="45719" rIns="91438" bIns="45719">
            <a:spAutoFit/>
          </a:bodyPr>
          <a:lstStyle/>
          <a:p>
            <a:r>
              <a:rPr lang="en-US" sz="2600" b="1" u="sng">
                <a:solidFill>
                  <a:srgbClr val="002060"/>
                </a:solidFill>
                <a:latin typeface="Arial" pitchFamily="34" charset="0"/>
                <a:cs typeface="Arial" pitchFamily="34" charset="0"/>
              </a:rPr>
              <a:t>1. Một số vấn đề dân cư, xã hội</a:t>
            </a:r>
          </a:p>
          <a:p>
            <a:r>
              <a:rPr lang="en-US" sz="2600" b="1" i="1" u="sng">
                <a:solidFill>
                  <a:srgbClr val="002060"/>
                </a:solidFill>
                <a:latin typeface="Arial" pitchFamily="34" charset="0"/>
                <a:cs typeface="Arial" pitchFamily="34" charset="0"/>
              </a:rPr>
              <a:t>c. Xung đột quân sự</a:t>
            </a:r>
            <a:endParaRPr lang="en-US" sz="2600" u="sng"/>
          </a:p>
        </p:txBody>
      </p:sp>
      <p:sp>
        <p:nvSpPr>
          <p:cNvPr id="6" name="Rectangle: Rounded Corners 7">
            <a:extLst>
              <a:ext uri="{FF2B5EF4-FFF2-40B4-BE49-F238E27FC236}">
                <a16:creationId xmlns:a16="http://schemas.microsoft.com/office/drawing/2014/main" id="{83943E22-6FC5-4857-96F1-DB4BDF369685}"/>
              </a:ext>
            </a:extLst>
          </p:cNvPr>
          <p:cNvSpPr/>
          <p:nvPr/>
        </p:nvSpPr>
        <p:spPr>
          <a:xfrm>
            <a:off x="395502" y="1664004"/>
            <a:ext cx="5656955" cy="4098168"/>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2400" b="1" i="1">
                <a:solidFill>
                  <a:srgbClr val="0000FF"/>
                </a:solidFill>
                <a:latin typeface="Arial" pitchFamily="34" charset="0"/>
                <a:cs typeface="Arial" pitchFamily="34" charset="0"/>
              </a:rPr>
              <a:t>      *</a:t>
            </a:r>
            <a:r>
              <a:rPr lang="vi-VN" sz="2400" b="1" i="1">
                <a:solidFill>
                  <a:srgbClr val="0000FF"/>
                </a:solidFill>
                <a:latin typeface="Arial" pitchFamily="34" charset="0"/>
                <a:cs typeface="Arial" pitchFamily="34" charset="0"/>
              </a:rPr>
              <a:t>Dựa vào mục 1.</a:t>
            </a:r>
            <a:r>
              <a:rPr lang="en-US" sz="2400" b="1" i="1">
                <a:solidFill>
                  <a:srgbClr val="0000FF"/>
                </a:solidFill>
                <a:latin typeface="Arial" pitchFamily="34" charset="0"/>
                <a:cs typeface="Arial" pitchFamily="34" charset="0"/>
              </a:rPr>
              <a:t>c SGK cho biết:</a:t>
            </a:r>
          </a:p>
          <a:p>
            <a:pPr>
              <a:lnSpc>
                <a:spcPct val="130000"/>
              </a:lnSpc>
            </a:pPr>
            <a:r>
              <a:rPr lang="en-US" sz="2400" b="1" i="1">
                <a:solidFill>
                  <a:srgbClr val="0000FF"/>
                </a:solidFill>
                <a:latin typeface="Arial" pitchFamily="34" charset="0"/>
                <a:cs typeface="Arial" pitchFamily="34" charset="0"/>
              </a:rPr>
              <a:t>- Xung đột quân sự là là một vấn đề chính trị xã hội như thế nào ở châu Phi?</a:t>
            </a:r>
          </a:p>
          <a:p>
            <a:pPr algn="just">
              <a:lnSpc>
                <a:spcPct val="130000"/>
              </a:lnSpc>
            </a:pPr>
            <a:r>
              <a:rPr lang="en-US" sz="2400" b="1" i="1">
                <a:solidFill>
                  <a:srgbClr val="0000FF"/>
                </a:solidFill>
                <a:latin typeface="Arial" pitchFamily="34" charset="0"/>
                <a:cs typeface="Arial" pitchFamily="34" charset="0"/>
              </a:rPr>
              <a:t>- Nguyên nhân nào gây ra tình trạng xung đột quân sự ở châu Phi?</a:t>
            </a:r>
          </a:p>
        </p:txBody>
      </p:sp>
      <p:pic>
        <p:nvPicPr>
          <p:cNvPr id="8" name="Picture 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11016" y="1547058"/>
            <a:ext cx="1000545" cy="1086608"/>
          </a:xfrm>
          <a:prstGeom prst="rect">
            <a:avLst/>
          </a:prstGeom>
        </p:spPr>
      </p:pic>
      <p:sp>
        <p:nvSpPr>
          <p:cNvPr id="10" name="TextBox 9"/>
          <p:cNvSpPr txBox="1"/>
          <p:nvPr/>
        </p:nvSpPr>
        <p:spPr>
          <a:xfrm>
            <a:off x="228600" y="76203"/>
            <a:ext cx="11719560" cy="600162"/>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10. ĐẶC ĐIỂM DÂN CƯ, XÃ HỘI CHÂU PHI (tiết 2)</a:t>
            </a:r>
          </a:p>
        </p:txBody>
      </p:sp>
      <p:sp>
        <p:nvSpPr>
          <p:cNvPr id="17409" name="Rectangle 1"/>
          <p:cNvSpPr>
            <a:spLocks noChangeArrowheads="1"/>
          </p:cNvSpPr>
          <p:nvPr/>
        </p:nvSpPr>
        <p:spPr bwMode="auto">
          <a:xfrm>
            <a:off x="253218" y="1674054"/>
            <a:ext cx="5784725" cy="26108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pt-BR" sz="2800" b="1" i="0" u="none" strike="noStrike" cap="none" normalizeH="0" baseline="0">
                <a:ln>
                  <a:noFill/>
                </a:ln>
                <a:solidFill>
                  <a:srgbClr val="000000"/>
                </a:solidFill>
                <a:effectLst/>
                <a:ea typeface="Calibri" pitchFamily="34" charset="0"/>
                <a:cs typeface="Times New Roman" pitchFamily="18" charset="0"/>
              </a:rPr>
              <a:t>- Nguyên nhân: </a:t>
            </a:r>
            <a:endParaRPr kumimoji="0" lang="en-US" sz="2800" b="1" i="0" u="none" strike="noStrike" cap="none" normalizeH="0" baseline="0">
              <a:ln>
                <a:noFill/>
              </a:ln>
              <a:solidFill>
                <a:schemeClr val="tx1"/>
              </a:solidFill>
              <a:effectLst/>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a:ln>
                  <a:noFill/>
                </a:ln>
                <a:solidFill>
                  <a:srgbClr val="000000"/>
                </a:solidFill>
                <a:effectLst/>
                <a:ea typeface="Calibri" pitchFamily="34" charset="0"/>
                <a:cs typeface="Times New Roman" pitchFamily="18" charset="0"/>
              </a:rPr>
              <a:t>+ Mâu thuẫn giữa các bộ tộc.</a:t>
            </a:r>
            <a:endParaRPr kumimoji="0" lang="en-US" sz="2800" b="1" i="0" u="none" strike="noStrike" cap="none" normalizeH="0" baseline="0">
              <a:ln>
                <a:noFill/>
              </a:ln>
              <a:solidFill>
                <a:schemeClr val="tx1"/>
              </a:solidFill>
              <a:effectLst/>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a:ln>
                  <a:noFill/>
                </a:ln>
                <a:solidFill>
                  <a:srgbClr val="000000"/>
                </a:solidFill>
                <a:effectLst/>
                <a:ea typeface="Calibri" pitchFamily="34" charset="0"/>
                <a:cs typeface="Times New Roman" pitchFamily="18" charset="0"/>
              </a:rPr>
              <a:t>+ Cạnh tranh về tài nguyên, nhất là tài nguyên nước.</a:t>
            </a:r>
            <a:endParaRPr kumimoji="0" lang="pt-BR" sz="2800" b="1" i="0" u="none" strike="noStrike" cap="none" normalizeH="0" baseline="0">
              <a:ln>
                <a:noFill/>
              </a:ln>
              <a:solidFill>
                <a:schemeClr val="tx1"/>
              </a:solidFill>
              <a:effectLst/>
              <a:cs typeface="Arial" pitchFamily="34" charset="0"/>
            </a:endParaRPr>
          </a:p>
        </p:txBody>
      </p:sp>
      <p:pic>
        <p:nvPicPr>
          <p:cNvPr id="17410" name="Picture 2" descr="C:\Users\PTS\Desktop\GADT ĐL7 (KNTTCS, kì 1)\020114-Sudan.jpg"/>
          <p:cNvPicPr>
            <a:picLocks noChangeAspect="1" noChangeArrowheads="1"/>
          </p:cNvPicPr>
          <p:nvPr/>
        </p:nvPicPr>
        <p:blipFill>
          <a:blip r:embed="rId4"/>
          <a:srcRect/>
          <a:stretch>
            <a:fillRect/>
          </a:stretch>
        </p:blipFill>
        <p:spPr bwMode="auto">
          <a:xfrm>
            <a:off x="6272638" y="2177145"/>
            <a:ext cx="5759708" cy="3847485"/>
          </a:xfrm>
          <a:prstGeom prst="rect">
            <a:avLst/>
          </a:prstGeom>
          <a:ln>
            <a:solidFill>
              <a:srgbClr val="0000FF"/>
            </a:solidFill>
          </a:ln>
          <a:effectLst>
            <a:outerShdw blurRad="292100" dist="139700" dir="2700000" algn="tl" rotWithShape="0">
              <a:srgbClr val="333333">
                <a:alpha val="65000"/>
              </a:srgbClr>
            </a:outerShdw>
          </a:effectLst>
        </p:spPr>
      </p:pic>
      <p:sp>
        <p:nvSpPr>
          <p:cNvPr id="11" name="TextBox 10"/>
          <p:cNvSpPr txBox="1"/>
          <p:nvPr/>
        </p:nvSpPr>
        <p:spPr>
          <a:xfrm>
            <a:off x="6589492" y="6026038"/>
            <a:ext cx="5268686" cy="707886"/>
          </a:xfrm>
          <a:prstGeom prst="rect">
            <a:avLst/>
          </a:prstGeom>
          <a:solidFill>
            <a:schemeClr val="bg1"/>
          </a:solidFill>
          <a:ln>
            <a:solidFill>
              <a:srgbClr val="0000FF"/>
            </a:solidFill>
          </a:ln>
        </p:spPr>
        <p:txBody>
          <a:bodyPr wrap="square" rtlCol="0">
            <a:spAutoFit/>
          </a:bodyPr>
          <a:lstStyle/>
          <a:p>
            <a:pPr algn="ctr"/>
            <a:r>
              <a:rPr lang="vi-VN" sz="2000" b="1">
                <a:solidFill>
                  <a:srgbClr val="0000FF"/>
                </a:solidFill>
              </a:rPr>
              <a:t>Người dân Nam Sudan tại trại tị nạn của LHQ ở Juba ngày 29/12/2013 </a:t>
            </a:r>
            <a:endParaRPr lang="en-US" sz="2000" b="1">
              <a:solidFill>
                <a:srgbClr val="0000FF"/>
              </a:solidFill>
            </a:endParaRPr>
          </a:p>
        </p:txBody>
      </p:sp>
    </p:spTree>
    <p:extLst>
      <p:ext uri="{BB962C8B-B14F-4D97-AF65-F5344CB8AC3E}">
        <p14:creationId xmlns:p14="http://schemas.microsoft.com/office/powerpoint/2010/main" val="2661044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ppt_x</p:attrName>
                                        </p:attrNameLst>
                                      </p:cBhvr>
                                      <p:tavLst>
                                        <p:tav tm="0">
                                          <p:val>
                                            <p:strVal val="#ppt_x-.2"/>
                                          </p:val>
                                        </p:tav>
                                        <p:tav tm="100000">
                                          <p:val>
                                            <p:strVal val="#ppt_x"/>
                                          </p:val>
                                        </p:tav>
                                      </p:tavLst>
                                    </p:anim>
                                    <p:anim calcmode="lin" valueType="num">
                                      <p:cBhvr>
                                        <p:cTn id="1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
                                        </p:tgtEl>
                                      </p:cBhvr>
                                    </p:animEffect>
                                  </p:childTnLst>
                                </p:cTn>
                              </p:par>
                              <p:par>
                                <p:cTn id="15" presetID="8" presetClass="entr" presetSubtype="16" fill="hold" nodeType="withEffect">
                                  <p:stCondLst>
                                    <p:cond delay="0"/>
                                  </p:stCondLst>
                                  <p:childTnLst>
                                    <p:set>
                                      <p:cBhvr>
                                        <p:cTn id="16" dur="1" fill="hold">
                                          <p:stCondLst>
                                            <p:cond delay="0"/>
                                          </p:stCondLst>
                                        </p:cTn>
                                        <p:tgtEl>
                                          <p:spTgt spid="17410"/>
                                        </p:tgtEl>
                                        <p:attrNameLst>
                                          <p:attrName>style.visibility</p:attrName>
                                        </p:attrNameLst>
                                      </p:cBhvr>
                                      <p:to>
                                        <p:strVal val="visible"/>
                                      </p:to>
                                    </p:set>
                                    <p:animEffect transition="in" filter="diamond(in)">
                                      <p:cBhvr>
                                        <p:cTn id="17" dur="2000"/>
                                        <p:tgtEl>
                                          <p:spTgt spid="17410"/>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ppt_x</p:attrName>
                                        </p:attrNameLst>
                                      </p:cBhvr>
                                      <p:tavLst>
                                        <p:tav tm="0">
                                          <p:val>
                                            <p:strVal val="#ppt_x-.2"/>
                                          </p:val>
                                        </p:tav>
                                        <p:tav tm="100000">
                                          <p:val>
                                            <p:strVal val="#ppt_x"/>
                                          </p:val>
                                        </p:tav>
                                      </p:tavLst>
                                    </p:anim>
                                    <p:anim calcmode="lin" valueType="num">
                                      <p:cBhvr>
                                        <p:cTn id="2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ppt_x</p:attrName>
                                        </p:attrNameLst>
                                      </p:cBhvr>
                                      <p:tavLst>
                                        <p:tav tm="0">
                                          <p:val>
                                            <p:strVal val="#ppt_x-.2"/>
                                          </p:val>
                                        </p:tav>
                                        <p:tav tm="100000">
                                          <p:val>
                                            <p:strVal val="#ppt_x"/>
                                          </p:val>
                                        </p:tav>
                                      </p:tavLst>
                                    </p:anim>
                                    <p:anim calcmode="lin" valueType="num">
                                      <p:cBhvr>
                                        <p:cTn id="2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xit" presetSubtype="0" fill="hold" nodeType="clickEffect">
                                  <p:stCondLst>
                                    <p:cond delay="0"/>
                                  </p:stCondLst>
                                  <p:childTnLst>
                                    <p:anim calcmode="lin" valueType="num">
                                      <p:cBhvr>
                                        <p:cTn id="33" dur="1000"/>
                                        <p:tgtEl>
                                          <p:spTgt spid="8"/>
                                        </p:tgtEl>
                                        <p:attrNameLst>
                                          <p:attrName>ppt_x</p:attrName>
                                        </p:attrNameLst>
                                      </p:cBhvr>
                                      <p:tavLst>
                                        <p:tav tm="0">
                                          <p:val>
                                            <p:strVal val="ppt_x"/>
                                          </p:val>
                                        </p:tav>
                                        <p:tav tm="100000">
                                          <p:val>
                                            <p:strVal val="ppt_x-.2"/>
                                          </p:val>
                                        </p:tav>
                                      </p:tavLst>
                                    </p:anim>
                                    <p:anim calcmode="lin" valueType="num">
                                      <p:cBhvr>
                                        <p:cTn id="34" dur="1000"/>
                                        <p:tgtEl>
                                          <p:spTgt spid="8"/>
                                        </p:tgtEl>
                                        <p:attrNameLst>
                                          <p:attrName>ppt_y</p:attrName>
                                        </p:attrNameLst>
                                      </p:cBhvr>
                                      <p:tavLst>
                                        <p:tav tm="0">
                                          <p:val>
                                            <p:strVal val="ppt_y"/>
                                          </p:val>
                                        </p:tav>
                                        <p:tav tm="100000">
                                          <p:val>
                                            <p:strVal val="ppt_y"/>
                                          </p:val>
                                        </p:tav>
                                      </p:tavLst>
                                    </p:anim>
                                    <p:animEffect transition="out" filter="fade">
                                      <p:cBhvr>
                                        <p:cTn id="35" dur="1000"/>
                                        <p:tgtEl>
                                          <p:spTgt spid="8"/>
                                        </p:tgtEl>
                                      </p:cBhvr>
                                    </p:animEffect>
                                    <p:set>
                                      <p:cBhvr>
                                        <p:cTn id="36" dur="1" fill="hold">
                                          <p:stCondLst>
                                            <p:cond delay="999"/>
                                          </p:stCondLst>
                                        </p:cTn>
                                        <p:tgtEl>
                                          <p:spTgt spid="8"/>
                                        </p:tgtEl>
                                        <p:attrNameLst>
                                          <p:attrName>style.visibility</p:attrName>
                                        </p:attrNameLst>
                                      </p:cBhvr>
                                      <p:to>
                                        <p:strVal val="hidden"/>
                                      </p:to>
                                    </p:set>
                                  </p:childTnLst>
                                </p:cTn>
                              </p:par>
                              <p:par>
                                <p:cTn id="37" presetID="29" presetClass="exit" presetSubtype="0" fill="hold" grpId="1" nodeType="withEffect">
                                  <p:stCondLst>
                                    <p:cond delay="0"/>
                                  </p:stCondLst>
                                  <p:childTnLst>
                                    <p:anim calcmode="lin" valueType="num">
                                      <p:cBhvr>
                                        <p:cTn id="38" dur="1000"/>
                                        <p:tgtEl>
                                          <p:spTgt spid="6"/>
                                        </p:tgtEl>
                                        <p:attrNameLst>
                                          <p:attrName>ppt_x</p:attrName>
                                        </p:attrNameLst>
                                      </p:cBhvr>
                                      <p:tavLst>
                                        <p:tav tm="0">
                                          <p:val>
                                            <p:strVal val="ppt_x"/>
                                          </p:val>
                                        </p:tav>
                                        <p:tav tm="100000">
                                          <p:val>
                                            <p:strVal val="ppt_x-.2"/>
                                          </p:val>
                                        </p:tav>
                                      </p:tavLst>
                                    </p:anim>
                                    <p:anim calcmode="lin" valueType="num">
                                      <p:cBhvr>
                                        <p:cTn id="39" dur="1000"/>
                                        <p:tgtEl>
                                          <p:spTgt spid="6"/>
                                        </p:tgtEl>
                                        <p:attrNameLst>
                                          <p:attrName>ppt_y</p:attrName>
                                        </p:attrNameLst>
                                      </p:cBhvr>
                                      <p:tavLst>
                                        <p:tav tm="0">
                                          <p:val>
                                            <p:strVal val="ppt_y"/>
                                          </p:val>
                                        </p:tav>
                                        <p:tav tm="100000">
                                          <p:val>
                                            <p:strVal val="ppt_y"/>
                                          </p:val>
                                        </p:tav>
                                      </p:tavLst>
                                    </p:anim>
                                    <p:animEffect transition="out" filter="fade">
                                      <p:cBhvr>
                                        <p:cTn id="40" dur="1000"/>
                                        <p:tgtEl>
                                          <p:spTgt spid="6"/>
                                        </p:tgtEl>
                                      </p:cBhvr>
                                    </p:animEffect>
                                    <p:set>
                                      <p:cBhvr>
                                        <p:cTn id="41" dur="1" fill="hold">
                                          <p:stCondLst>
                                            <p:cond delay="999"/>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nodeType="clickEffect">
                                  <p:stCondLst>
                                    <p:cond delay="0"/>
                                  </p:stCondLst>
                                  <p:childTnLst>
                                    <p:set>
                                      <p:cBhvr>
                                        <p:cTn id="45" dur="1" fill="hold">
                                          <p:stCondLst>
                                            <p:cond delay="0"/>
                                          </p:stCondLst>
                                        </p:cTn>
                                        <p:tgtEl>
                                          <p:spTgt spid="17409">
                                            <p:txEl>
                                              <p:pRg st="0" end="0"/>
                                            </p:txEl>
                                          </p:spTgt>
                                        </p:tgtEl>
                                        <p:attrNameLst>
                                          <p:attrName>style.visibility</p:attrName>
                                        </p:attrNameLst>
                                      </p:cBhvr>
                                      <p:to>
                                        <p:strVal val="visible"/>
                                      </p:to>
                                    </p:set>
                                    <p:anim calcmode="lin" valueType="num">
                                      <p:cBhvr>
                                        <p:cTn id="46" dur="1000" fill="hold"/>
                                        <p:tgtEl>
                                          <p:spTgt spid="17409">
                                            <p:txEl>
                                              <p:pRg st="0" end="0"/>
                                            </p:txEl>
                                          </p:spTgt>
                                        </p:tgtEl>
                                        <p:attrNameLst>
                                          <p:attrName>ppt_x</p:attrName>
                                        </p:attrNameLst>
                                      </p:cBhvr>
                                      <p:tavLst>
                                        <p:tav tm="0">
                                          <p:val>
                                            <p:strVal val="#ppt_x-.2"/>
                                          </p:val>
                                        </p:tav>
                                        <p:tav tm="100000">
                                          <p:val>
                                            <p:strVal val="#ppt_x"/>
                                          </p:val>
                                        </p:tav>
                                      </p:tavLst>
                                    </p:anim>
                                    <p:anim calcmode="lin" valueType="num">
                                      <p:cBhvr>
                                        <p:cTn id="47" dur="1000" fill="hold"/>
                                        <p:tgtEl>
                                          <p:spTgt spid="1740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8" dur="1000"/>
                                        <p:tgtEl>
                                          <p:spTgt spid="17409">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nodeType="clickEffect">
                                  <p:stCondLst>
                                    <p:cond delay="0"/>
                                  </p:stCondLst>
                                  <p:childTnLst>
                                    <p:set>
                                      <p:cBhvr>
                                        <p:cTn id="52" dur="1" fill="hold">
                                          <p:stCondLst>
                                            <p:cond delay="0"/>
                                          </p:stCondLst>
                                        </p:cTn>
                                        <p:tgtEl>
                                          <p:spTgt spid="17409">
                                            <p:txEl>
                                              <p:pRg st="1" end="1"/>
                                            </p:txEl>
                                          </p:spTgt>
                                        </p:tgtEl>
                                        <p:attrNameLst>
                                          <p:attrName>style.visibility</p:attrName>
                                        </p:attrNameLst>
                                      </p:cBhvr>
                                      <p:to>
                                        <p:strVal val="visible"/>
                                      </p:to>
                                    </p:set>
                                    <p:anim calcmode="lin" valueType="num">
                                      <p:cBhvr>
                                        <p:cTn id="53" dur="1000" fill="hold"/>
                                        <p:tgtEl>
                                          <p:spTgt spid="17409">
                                            <p:txEl>
                                              <p:pRg st="1" end="1"/>
                                            </p:txEl>
                                          </p:spTgt>
                                        </p:tgtEl>
                                        <p:attrNameLst>
                                          <p:attrName>ppt_x</p:attrName>
                                        </p:attrNameLst>
                                      </p:cBhvr>
                                      <p:tavLst>
                                        <p:tav tm="0">
                                          <p:val>
                                            <p:strVal val="#ppt_x-.2"/>
                                          </p:val>
                                        </p:tav>
                                        <p:tav tm="100000">
                                          <p:val>
                                            <p:strVal val="#ppt_x"/>
                                          </p:val>
                                        </p:tav>
                                      </p:tavLst>
                                    </p:anim>
                                    <p:anim calcmode="lin" valueType="num">
                                      <p:cBhvr>
                                        <p:cTn id="54" dur="1000" fill="hold"/>
                                        <p:tgtEl>
                                          <p:spTgt spid="1740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55" dur="1000"/>
                                        <p:tgtEl>
                                          <p:spTgt spid="17409">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nodeType="clickEffect">
                                  <p:stCondLst>
                                    <p:cond delay="0"/>
                                  </p:stCondLst>
                                  <p:childTnLst>
                                    <p:set>
                                      <p:cBhvr>
                                        <p:cTn id="59" dur="1" fill="hold">
                                          <p:stCondLst>
                                            <p:cond delay="0"/>
                                          </p:stCondLst>
                                        </p:cTn>
                                        <p:tgtEl>
                                          <p:spTgt spid="17409">
                                            <p:txEl>
                                              <p:pRg st="2" end="2"/>
                                            </p:txEl>
                                          </p:spTgt>
                                        </p:tgtEl>
                                        <p:attrNameLst>
                                          <p:attrName>style.visibility</p:attrName>
                                        </p:attrNameLst>
                                      </p:cBhvr>
                                      <p:to>
                                        <p:strVal val="visible"/>
                                      </p:to>
                                    </p:set>
                                    <p:anim calcmode="lin" valueType="num">
                                      <p:cBhvr>
                                        <p:cTn id="60" dur="1000" fill="hold"/>
                                        <p:tgtEl>
                                          <p:spTgt spid="17409">
                                            <p:txEl>
                                              <p:pRg st="2" end="2"/>
                                            </p:txEl>
                                          </p:spTgt>
                                        </p:tgtEl>
                                        <p:attrNameLst>
                                          <p:attrName>ppt_x</p:attrName>
                                        </p:attrNameLst>
                                      </p:cBhvr>
                                      <p:tavLst>
                                        <p:tav tm="0">
                                          <p:val>
                                            <p:strVal val="#ppt_x-.2"/>
                                          </p:val>
                                        </p:tav>
                                        <p:tav tm="100000">
                                          <p:val>
                                            <p:strVal val="#ppt_x"/>
                                          </p:val>
                                        </p:tav>
                                      </p:tavLst>
                                    </p:anim>
                                    <p:anim calcmode="lin" valueType="num">
                                      <p:cBhvr>
                                        <p:cTn id="61" dur="1000" fill="hold"/>
                                        <p:tgtEl>
                                          <p:spTgt spid="1740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62" dur="1000"/>
                                        <p:tgtEl>
                                          <p:spTgt spid="1740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6" grpId="1"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descr="C:\Users\PTS\Desktop\GADT ĐL7 (KNTTCS, kì 1)\images (1).jpg"/>
          <p:cNvPicPr>
            <a:picLocks noChangeAspect="1" noChangeArrowheads="1"/>
          </p:cNvPicPr>
          <p:nvPr/>
        </p:nvPicPr>
        <p:blipFill>
          <a:blip r:embed="rId3"/>
          <a:srcRect/>
          <a:stretch>
            <a:fillRect/>
          </a:stretch>
        </p:blipFill>
        <p:spPr bwMode="auto">
          <a:xfrm>
            <a:off x="5898340" y="56272"/>
            <a:ext cx="6223320" cy="33762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p:cNvSpPr txBox="1"/>
          <p:nvPr/>
        </p:nvSpPr>
        <p:spPr>
          <a:xfrm>
            <a:off x="7484012" y="3003452"/>
            <a:ext cx="3516923" cy="400110"/>
          </a:xfrm>
          <a:prstGeom prst="rect">
            <a:avLst/>
          </a:prstGeom>
          <a:solidFill>
            <a:schemeClr val="bg1"/>
          </a:solidFill>
          <a:ln>
            <a:solidFill>
              <a:srgbClr val="0000FF"/>
            </a:solidFill>
          </a:ln>
        </p:spPr>
        <p:txBody>
          <a:bodyPr wrap="square" rtlCol="0">
            <a:spAutoFit/>
          </a:bodyPr>
          <a:lstStyle/>
          <a:p>
            <a:pPr algn="ctr"/>
            <a:r>
              <a:rPr lang="en-US" sz="2000" b="1">
                <a:solidFill>
                  <a:srgbClr val="0000FF"/>
                </a:solidFill>
                <a:cs typeface="Times New Roman" pitchFamily="18" charset="0"/>
              </a:rPr>
              <a:t>Thiếu nước ngọt trầm trọng</a:t>
            </a:r>
          </a:p>
        </p:txBody>
      </p:sp>
      <p:pic>
        <p:nvPicPr>
          <p:cNvPr id="15361" name="Picture 1" descr="C:\Users\PTS\Desktop\GADT ĐL7 (KNTTCS, kì 1)\sudan_jvii_YAGT.jpg"/>
          <p:cNvPicPr>
            <a:picLocks noChangeAspect="1" noChangeArrowheads="1"/>
          </p:cNvPicPr>
          <p:nvPr/>
        </p:nvPicPr>
        <p:blipFill>
          <a:blip r:embed="rId4"/>
          <a:srcRect/>
          <a:stretch>
            <a:fillRect/>
          </a:stretch>
        </p:blipFill>
        <p:spPr bwMode="auto">
          <a:xfrm>
            <a:off x="168816" y="42204"/>
            <a:ext cx="5561428" cy="34184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p:cNvSpPr txBox="1"/>
          <p:nvPr/>
        </p:nvSpPr>
        <p:spPr>
          <a:xfrm>
            <a:off x="590846" y="2996418"/>
            <a:ext cx="4698606" cy="400110"/>
          </a:xfrm>
          <a:prstGeom prst="rect">
            <a:avLst/>
          </a:prstGeom>
          <a:solidFill>
            <a:schemeClr val="bg1"/>
          </a:solidFill>
          <a:ln>
            <a:solidFill>
              <a:srgbClr val="0000FF"/>
            </a:solidFill>
          </a:ln>
        </p:spPr>
        <p:txBody>
          <a:bodyPr wrap="square" rtlCol="0">
            <a:spAutoFit/>
          </a:bodyPr>
          <a:lstStyle/>
          <a:p>
            <a:pPr algn="ctr"/>
            <a:r>
              <a:rPr lang="en-US" sz="2000" b="1">
                <a:solidFill>
                  <a:srgbClr val="0000FF"/>
                </a:solidFill>
                <a:cs typeface="Times New Roman" pitchFamily="18" charset="0"/>
              </a:rPr>
              <a:t>Một nhóm vũ trang của OLF tại Ethiopia.</a:t>
            </a:r>
          </a:p>
        </p:txBody>
      </p:sp>
      <p:pic>
        <p:nvPicPr>
          <p:cNvPr id="15362" name="Picture 2" descr="C:\Users\PTS\Desktop\GADT ĐL7 (KNTTCS, kì 1)\ethiopia.jpg"/>
          <p:cNvPicPr>
            <a:picLocks noChangeAspect="1" noChangeArrowheads="1"/>
          </p:cNvPicPr>
          <p:nvPr/>
        </p:nvPicPr>
        <p:blipFill>
          <a:blip r:embed="rId5"/>
          <a:srcRect/>
          <a:stretch>
            <a:fillRect/>
          </a:stretch>
        </p:blipFill>
        <p:spPr bwMode="auto">
          <a:xfrm>
            <a:off x="168816" y="3615629"/>
            <a:ext cx="5570802" cy="31718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p:cNvSpPr txBox="1"/>
          <p:nvPr/>
        </p:nvSpPr>
        <p:spPr>
          <a:xfrm>
            <a:off x="168812" y="6359427"/>
            <a:ext cx="5331656" cy="400110"/>
          </a:xfrm>
          <a:prstGeom prst="rect">
            <a:avLst/>
          </a:prstGeom>
          <a:solidFill>
            <a:schemeClr val="bg1"/>
          </a:solidFill>
          <a:ln>
            <a:solidFill>
              <a:srgbClr val="0000FF"/>
            </a:solidFill>
          </a:ln>
        </p:spPr>
        <p:txBody>
          <a:bodyPr wrap="square" rtlCol="0">
            <a:spAutoFit/>
          </a:bodyPr>
          <a:lstStyle/>
          <a:p>
            <a:pPr algn="ctr"/>
            <a:r>
              <a:rPr lang="en-US" sz="2000" b="1">
                <a:solidFill>
                  <a:srgbClr val="0000FF"/>
                </a:solidFill>
                <a:cs typeface="Times New Roman" pitchFamily="18" charset="0"/>
              </a:rPr>
              <a:t>V</a:t>
            </a:r>
            <a:r>
              <a:rPr lang="vi-VN" sz="2000" b="1">
                <a:solidFill>
                  <a:srgbClr val="0000FF"/>
                </a:solidFill>
                <a:cs typeface="Times New Roman" pitchFamily="18" charset="0"/>
              </a:rPr>
              <a:t>ụ bạo động tại </a:t>
            </a:r>
            <a:r>
              <a:rPr lang="en-US" sz="2000" b="1">
                <a:solidFill>
                  <a:srgbClr val="0000FF"/>
                </a:solidFill>
                <a:cs typeface="Times New Roman" pitchFamily="18" charset="0"/>
              </a:rPr>
              <a:t>E-ti-ô-pi-a </a:t>
            </a:r>
            <a:r>
              <a:rPr lang="vi-VN" sz="2000" b="1">
                <a:solidFill>
                  <a:srgbClr val="0000FF"/>
                </a:solidFill>
                <a:cs typeface="Times New Roman" pitchFamily="18" charset="0"/>
              </a:rPr>
              <a:t>ngày 2/10/2016</a:t>
            </a:r>
            <a:endParaRPr lang="en-US" sz="2000" b="1">
              <a:solidFill>
                <a:srgbClr val="0000FF"/>
              </a:solidFill>
              <a:cs typeface="Times New Roman" pitchFamily="18" charset="0"/>
            </a:endParaRPr>
          </a:p>
        </p:txBody>
      </p:sp>
      <p:pic>
        <p:nvPicPr>
          <p:cNvPr id="15363" name="Picture 3" descr="C:\Users\PTS\Desktop\GADT ĐL7 (KNTTCS, kì 1)\images570319_quan_hoi_giao.jpg"/>
          <p:cNvPicPr>
            <a:picLocks noChangeAspect="1" noChangeArrowheads="1"/>
          </p:cNvPicPr>
          <p:nvPr/>
        </p:nvPicPr>
        <p:blipFill>
          <a:blip r:embed="rId6"/>
          <a:srcRect/>
          <a:stretch>
            <a:fillRect/>
          </a:stretch>
        </p:blipFill>
        <p:spPr bwMode="auto">
          <a:xfrm>
            <a:off x="5936566" y="3527473"/>
            <a:ext cx="6171026" cy="33305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 name="TextBox 14"/>
          <p:cNvSpPr txBox="1"/>
          <p:nvPr/>
        </p:nvSpPr>
        <p:spPr>
          <a:xfrm>
            <a:off x="6654019" y="6415686"/>
            <a:ext cx="4853364" cy="400110"/>
          </a:xfrm>
          <a:prstGeom prst="rect">
            <a:avLst/>
          </a:prstGeom>
          <a:solidFill>
            <a:schemeClr val="bg1"/>
          </a:solidFill>
          <a:ln>
            <a:solidFill>
              <a:srgbClr val="0000FF"/>
            </a:solidFill>
          </a:ln>
        </p:spPr>
        <p:txBody>
          <a:bodyPr wrap="square" rtlCol="0">
            <a:spAutoFit/>
          </a:bodyPr>
          <a:lstStyle/>
          <a:p>
            <a:pPr algn="ctr"/>
            <a:r>
              <a:rPr lang="vi-VN" sz="2000" b="1">
                <a:solidFill>
                  <a:srgbClr val="0000FF"/>
                </a:solidFill>
                <a:cs typeface="Times New Roman" pitchFamily="18" charset="0"/>
              </a:rPr>
              <a:t>Quân Hồi giáo al-Shabab</a:t>
            </a:r>
            <a:r>
              <a:rPr lang="en-US" sz="2000" b="1">
                <a:solidFill>
                  <a:srgbClr val="0000FF"/>
                </a:solidFill>
                <a:cs typeface="Times New Roman" pitchFamily="18" charset="0"/>
              </a:rPr>
              <a:t> </a:t>
            </a:r>
            <a:r>
              <a:rPr lang="vi-VN" sz="2000" b="1">
                <a:solidFill>
                  <a:srgbClr val="0000FF"/>
                </a:solidFill>
                <a:cs typeface="Times New Roman" pitchFamily="18" charset="0"/>
              </a:rPr>
              <a:t>tại </a:t>
            </a:r>
            <a:r>
              <a:rPr lang="en-US" sz="2000" b="1">
                <a:solidFill>
                  <a:srgbClr val="0000FF"/>
                </a:solidFill>
                <a:cs typeface="Times New Roman" pitchFamily="18" charset="0"/>
              </a:rPr>
              <a:t>Xô-ma-li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diamond(in)">
                                      <p:cBhvr>
                                        <p:cTn id="7" dur="1000"/>
                                        <p:tgtEl>
                                          <p:spTgt spid="614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amond(in)">
                                      <p:cBhvr>
                                        <p:cTn id="10" dur="1000"/>
                                        <p:tgtEl>
                                          <p:spTgt spid="10"/>
                                        </p:tgtEl>
                                      </p:cBhvr>
                                    </p:animEffect>
                                  </p:childTnLst>
                                </p:cTn>
                              </p:par>
                              <p:par>
                                <p:cTn id="11" presetID="8" presetClass="entr" presetSubtype="16" fill="hold" nodeType="withEffect">
                                  <p:stCondLst>
                                    <p:cond delay="0"/>
                                  </p:stCondLst>
                                  <p:childTnLst>
                                    <p:set>
                                      <p:cBhvr>
                                        <p:cTn id="12" dur="1" fill="hold">
                                          <p:stCondLst>
                                            <p:cond delay="0"/>
                                          </p:stCondLst>
                                        </p:cTn>
                                        <p:tgtEl>
                                          <p:spTgt spid="15361"/>
                                        </p:tgtEl>
                                        <p:attrNameLst>
                                          <p:attrName>style.visibility</p:attrName>
                                        </p:attrNameLst>
                                      </p:cBhvr>
                                      <p:to>
                                        <p:strVal val="visible"/>
                                      </p:to>
                                    </p:set>
                                    <p:animEffect transition="in" filter="diamond(in)">
                                      <p:cBhvr>
                                        <p:cTn id="13" dur="1000"/>
                                        <p:tgtEl>
                                          <p:spTgt spid="15361"/>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amond(in)">
                                      <p:cBhvr>
                                        <p:cTn id="16" dur="1000"/>
                                        <p:tgtEl>
                                          <p:spTgt spid="11"/>
                                        </p:tgtEl>
                                      </p:cBhvr>
                                    </p:animEffect>
                                  </p:childTnLst>
                                </p:cTn>
                              </p:par>
                              <p:par>
                                <p:cTn id="17" presetID="8" presetClass="entr" presetSubtype="16" fill="hold" nodeType="with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diamond(in)">
                                      <p:cBhvr>
                                        <p:cTn id="19" dur="1000"/>
                                        <p:tgtEl>
                                          <p:spTgt spid="15362"/>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1000"/>
                                        <p:tgtEl>
                                          <p:spTgt spid="13"/>
                                        </p:tgtEl>
                                      </p:cBhvr>
                                    </p:animEffect>
                                  </p:childTnLst>
                                </p:cTn>
                              </p:par>
                              <p:par>
                                <p:cTn id="23" presetID="8" presetClass="entr" presetSubtype="16" fill="hold" nodeType="withEffect">
                                  <p:stCondLst>
                                    <p:cond delay="0"/>
                                  </p:stCondLst>
                                  <p:childTnLst>
                                    <p:set>
                                      <p:cBhvr>
                                        <p:cTn id="24" dur="1" fill="hold">
                                          <p:stCondLst>
                                            <p:cond delay="0"/>
                                          </p:stCondLst>
                                        </p:cTn>
                                        <p:tgtEl>
                                          <p:spTgt spid="15363"/>
                                        </p:tgtEl>
                                        <p:attrNameLst>
                                          <p:attrName>style.visibility</p:attrName>
                                        </p:attrNameLst>
                                      </p:cBhvr>
                                      <p:to>
                                        <p:strVal val="visible"/>
                                      </p:to>
                                    </p:set>
                                    <p:animEffect transition="in" filter="diamond(in)">
                                      <p:cBhvr>
                                        <p:cTn id="25" dur="1000"/>
                                        <p:tgtEl>
                                          <p:spTgt spid="15363"/>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amond(in)">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76595" y="805937"/>
            <a:ext cx="5139544" cy="892550"/>
          </a:xfrm>
          <a:prstGeom prst="rect">
            <a:avLst/>
          </a:prstGeom>
        </p:spPr>
        <p:txBody>
          <a:bodyPr wrap="none" lIns="91438" tIns="45719" rIns="91438" bIns="45719">
            <a:spAutoFit/>
          </a:bodyPr>
          <a:lstStyle/>
          <a:p>
            <a:r>
              <a:rPr lang="en-US" sz="2600" b="1" u="sng">
                <a:solidFill>
                  <a:srgbClr val="002060"/>
                </a:solidFill>
                <a:latin typeface="Arial" pitchFamily="34" charset="0"/>
                <a:cs typeface="Arial" pitchFamily="34" charset="0"/>
              </a:rPr>
              <a:t>1. Một số vấn đề dân cư, xã hội</a:t>
            </a:r>
          </a:p>
          <a:p>
            <a:r>
              <a:rPr lang="en-US" sz="2600" b="1" i="1" u="sng">
                <a:solidFill>
                  <a:srgbClr val="002060"/>
                </a:solidFill>
                <a:latin typeface="Arial" pitchFamily="34" charset="0"/>
                <a:cs typeface="Arial" pitchFamily="34" charset="0"/>
              </a:rPr>
              <a:t>c. Xung đột quân sự</a:t>
            </a:r>
            <a:endParaRPr lang="en-US" sz="2600" u="sng"/>
          </a:p>
        </p:txBody>
      </p:sp>
      <p:sp>
        <p:nvSpPr>
          <p:cNvPr id="6" name="Rectangle: Rounded Corners 7">
            <a:extLst>
              <a:ext uri="{FF2B5EF4-FFF2-40B4-BE49-F238E27FC236}">
                <a16:creationId xmlns:a16="http://schemas.microsoft.com/office/drawing/2014/main" id="{83943E22-6FC5-4857-96F1-DB4BDF369685}"/>
              </a:ext>
            </a:extLst>
          </p:cNvPr>
          <p:cNvSpPr/>
          <p:nvPr/>
        </p:nvSpPr>
        <p:spPr>
          <a:xfrm>
            <a:off x="395502" y="2001637"/>
            <a:ext cx="10943058" cy="119173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50000"/>
              </a:lnSpc>
            </a:pPr>
            <a:r>
              <a:rPr lang="en-US" sz="2500" b="1" i="1">
                <a:solidFill>
                  <a:srgbClr val="0000FF"/>
                </a:solidFill>
                <a:latin typeface="Arial" pitchFamily="34" charset="0"/>
                <a:cs typeface="Arial" pitchFamily="34" charset="0"/>
              </a:rPr>
              <a:t>*Các cuộc xung đột này có ảnh hưởng như thế nào đến kinh tế - xã hội ở châu Phi? </a:t>
            </a:r>
          </a:p>
        </p:txBody>
      </p:sp>
      <p:pic>
        <p:nvPicPr>
          <p:cNvPr id="8" name="Picture 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11016" y="1617398"/>
            <a:ext cx="1000545" cy="1086608"/>
          </a:xfrm>
          <a:prstGeom prst="rect">
            <a:avLst/>
          </a:prstGeom>
        </p:spPr>
      </p:pic>
      <p:sp>
        <p:nvSpPr>
          <p:cNvPr id="10" name="TextBox 9"/>
          <p:cNvSpPr txBox="1"/>
          <p:nvPr/>
        </p:nvSpPr>
        <p:spPr>
          <a:xfrm>
            <a:off x="228600" y="76203"/>
            <a:ext cx="11719560" cy="600162"/>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10. ĐẶC ĐIỂM DÂN CƯ, XÃ HỘI CHÂU PHI (tiết 2)</a:t>
            </a:r>
          </a:p>
        </p:txBody>
      </p:sp>
      <p:sp>
        <p:nvSpPr>
          <p:cNvPr id="12" name="Rectangle 1"/>
          <p:cNvSpPr>
            <a:spLocks noChangeArrowheads="1"/>
          </p:cNvSpPr>
          <p:nvPr/>
        </p:nvSpPr>
        <p:spPr bwMode="auto">
          <a:xfrm>
            <a:off x="275112" y="1674336"/>
            <a:ext cx="8569975" cy="390350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pt-BR" sz="2800" b="1" i="0" u="none" strike="noStrike" cap="none" normalizeH="0" baseline="0">
                <a:ln>
                  <a:noFill/>
                </a:ln>
                <a:solidFill>
                  <a:srgbClr val="000000"/>
                </a:solidFill>
                <a:effectLst/>
                <a:ea typeface="Calibri" pitchFamily="34" charset="0"/>
                <a:cs typeface="Times New Roman" pitchFamily="18" charset="0"/>
              </a:rPr>
              <a:t>- Hậu quả:</a:t>
            </a:r>
            <a:endParaRPr kumimoji="0" lang="en-US" sz="2800" b="1" i="0" u="none" strike="noStrike" cap="none" normalizeH="0" baseline="0">
              <a:ln>
                <a:noFill/>
              </a:ln>
              <a:solidFill>
                <a:schemeClr val="tx1"/>
              </a:solidFill>
              <a:effectLst/>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a:ln>
                  <a:noFill/>
                </a:ln>
                <a:solidFill>
                  <a:srgbClr val="000000"/>
                </a:solidFill>
                <a:effectLst/>
                <a:ea typeface="Calibri" pitchFamily="34" charset="0"/>
                <a:cs typeface="Times New Roman" pitchFamily="18" charset="0"/>
              </a:rPr>
              <a:t>+ Thương vong về người.</a:t>
            </a:r>
            <a:endParaRPr kumimoji="0" lang="en-US" sz="2800" b="1" i="0" u="none" strike="noStrike" cap="none" normalizeH="0" baseline="0">
              <a:ln>
                <a:noFill/>
              </a:ln>
              <a:solidFill>
                <a:schemeClr val="tx1"/>
              </a:solidFill>
              <a:effectLst/>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a:ln>
                  <a:noFill/>
                </a:ln>
                <a:solidFill>
                  <a:srgbClr val="000000"/>
                </a:solidFill>
                <a:effectLst/>
                <a:ea typeface="Calibri" pitchFamily="34" charset="0"/>
                <a:cs typeface="Times New Roman" pitchFamily="18" charset="0"/>
              </a:rPr>
              <a:t>+ Gia tăng nạn đói, bện tật, di dân.</a:t>
            </a:r>
            <a:endParaRPr kumimoji="0" lang="en-US" sz="2800" b="1" i="0" u="none" strike="noStrike" cap="none" normalizeH="0" baseline="0">
              <a:ln>
                <a:noFill/>
              </a:ln>
              <a:solidFill>
                <a:schemeClr val="tx1"/>
              </a:solidFill>
              <a:effectLst/>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a:ln>
                  <a:noFill/>
                </a:ln>
                <a:solidFill>
                  <a:srgbClr val="000000"/>
                </a:solidFill>
                <a:effectLst/>
                <a:ea typeface="Calibri" pitchFamily="34" charset="0"/>
                <a:cs typeface="Times New Roman" pitchFamily="18" charset="0"/>
              </a:rPr>
              <a:t>+ Bất ổn về chính trị.</a:t>
            </a:r>
            <a:endParaRPr kumimoji="0" lang="en-US" sz="2800" b="1" i="0" u="none" strike="noStrike" cap="none" normalizeH="0" baseline="0">
              <a:ln>
                <a:noFill/>
              </a:ln>
              <a:solidFill>
                <a:schemeClr val="tx1"/>
              </a:solidFill>
              <a:effectLst/>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a:ln>
                  <a:noFill/>
                </a:ln>
                <a:solidFill>
                  <a:srgbClr val="000000"/>
                </a:solidFill>
                <a:effectLst/>
                <a:ea typeface="Calibri" pitchFamily="34" charset="0"/>
                <a:cs typeface="Times New Roman" pitchFamily="18" charset="0"/>
              </a:rPr>
              <a:t>+ Ảnh hưởng đến môi trường và tài nguyên thiên nhiên.</a:t>
            </a:r>
          </a:p>
          <a:p>
            <a:pPr marL="0" marR="0" lvl="0" indent="0" algn="l"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a:ln>
                  <a:noFill/>
                </a:ln>
                <a:solidFill>
                  <a:srgbClr val="000000"/>
                </a:solidFill>
                <a:effectLst/>
                <a:ea typeface="Calibri" pitchFamily="34" charset="0"/>
                <a:cs typeface="Times New Roman" pitchFamily="18" charset="0"/>
              </a:rPr>
              <a:t>+ Tạo cơ hội để nước ngoài can thiệp.</a:t>
            </a:r>
            <a:r>
              <a:rPr kumimoji="0" lang="en-US" sz="2800" b="1" i="0" u="none" strike="noStrike" cap="none" normalizeH="0" baseline="0">
                <a:ln>
                  <a:noFill/>
                </a:ln>
                <a:solidFill>
                  <a:schemeClr val="tx1"/>
                </a:solidFill>
                <a:effectLst/>
                <a:cs typeface="Arial" pitchFamily="34" charset="0"/>
              </a:rPr>
              <a:t> </a:t>
            </a:r>
          </a:p>
        </p:txBody>
      </p:sp>
    </p:spTree>
    <p:extLst>
      <p:ext uri="{BB962C8B-B14F-4D97-AF65-F5344CB8AC3E}">
        <p14:creationId xmlns:p14="http://schemas.microsoft.com/office/powerpoint/2010/main" val="3738920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8"/>
                                        </p:tgtEl>
                                        <p:attrNameLst>
                                          <p:attrName>ppt_x</p:attrName>
                                        </p:attrNameLst>
                                      </p:cBhvr>
                                      <p:tavLst>
                                        <p:tav tm="0">
                                          <p:val>
                                            <p:strVal val="ppt_x"/>
                                          </p:val>
                                        </p:tav>
                                        <p:tav tm="100000">
                                          <p:val>
                                            <p:strVal val="ppt_x-.2"/>
                                          </p:val>
                                        </p:tav>
                                      </p:tavLst>
                                    </p:anim>
                                    <p:anim calcmode="lin" valueType="num">
                                      <p:cBhvr>
                                        <p:cTn id="19" dur="1000"/>
                                        <p:tgtEl>
                                          <p:spTgt spid="8"/>
                                        </p:tgtEl>
                                        <p:attrNameLst>
                                          <p:attrName>ppt_y</p:attrName>
                                        </p:attrNameLst>
                                      </p:cBhvr>
                                      <p:tavLst>
                                        <p:tav tm="0">
                                          <p:val>
                                            <p:strVal val="ppt_y"/>
                                          </p:val>
                                        </p:tav>
                                        <p:tav tm="100000">
                                          <p:val>
                                            <p:strVal val="ppt_y"/>
                                          </p:val>
                                        </p:tav>
                                      </p:tavLst>
                                    </p:anim>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6"/>
                                        </p:tgtEl>
                                        <p:attrNameLst>
                                          <p:attrName>ppt_x</p:attrName>
                                        </p:attrNameLst>
                                      </p:cBhvr>
                                      <p:tavLst>
                                        <p:tav tm="0">
                                          <p:val>
                                            <p:strVal val="ppt_x"/>
                                          </p:val>
                                        </p:tav>
                                        <p:tav tm="100000">
                                          <p:val>
                                            <p:strVal val="ppt_x-.2"/>
                                          </p:val>
                                        </p:tav>
                                      </p:tavLst>
                                    </p:anim>
                                    <p:anim calcmode="lin" valueType="num">
                                      <p:cBhvr>
                                        <p:cTn id="24" dur="1000"/>
                                        <p:tgtEl>
                                          <p:spTgt spid="6"/>
                                        </p:tgtEl>
                                        <p:attrNameLst>
                                          <p:attrName>ppt_y</p:attrName>
                                        </p:attrNameLst>
                                      </p:cBhvr>
                                      <p:tavLst>
                                        <p:tav tm="0">
                                          <p:val>
                                            <p:strVal val="ppt_y"/>
                                          </p:val>
                                        </p:tav>
                                        <p:tav tm="100000">
                                          <p:val>
                                            <p:strVal val="ppt_y"/>
                                          </p:val>
                                        </p:tav>
                                      </p:tavLst>
                                    </p:anim>
                                    <p:animEffect transition="out" filter="fade">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p:cTn id="31" dur="1000" fill="hold"/>
                                        <p:tgtEl>
                                          <p:spTgt spid="12">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1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12">
                                            <p:txEl>
                                              <p:pRg st="1" end="1"/>
                                            </p:txEl>
                                          </p:spTgt>
                                        </p:tgtEl>
                                        <p:attrNameLst>
                                          <p:attrName>style.visibility</p:attrName>
                                        </p:attrNameLst>
                                      </p:cBhvr>
                                      <p:to>
                                        <p:strVal val="visible"/>
                                      </p:to>
                                    </p:set>
                                    <p:anim calcmode="lin" valueType="num">
                                      <p:cBhvr>
                                        <p:cTn id="38" dur="1000" fill="hold"/>
                                        <p:tgtEl>
                                          <p:spTgt spid="12">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1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12">
                                            <p:txEl>
                                              <p:pRg st="2" end="2"/>
                                            </p:txEl>
                                          </p:spTgt>
                                        </p:tgtEl>
                                        <p:attrNameLst>
                                          <p:attrName>style.visibility</p:attrName>
                                        </p:attrNameLst>
                                      </p:cBhvr>
                                      <p:to>
                                        <p:strVal val="visible"/>
                                      </p:to>
                                    </p:set>
                                    <p:anim calcmode="lin" valueType="num">
                                      <p:cBhvr>
                                        <p:cTn id="45" dur="1000" fill="hold"/>
                                        <p:tgtEl>
                                          <p:spTgt spid="12">
                                            <p:txEl>
                                              <p:pRg st="2" end="2"/>
                                            </p:txEl>
                                          </p:spTgt>
                                        </p:tgtEl>
                                        <p:attrNameLst>
                                          <p:attrName>ppt_x</p:attrName>
                                        </p:attrNameLst>
                                      </p:cBhvr>
                                      <p:tavLst>
                                        <p:tav tm="0">
                                          <p:val>
                                            <p:strVal val="#ppt_x-.2"/>
                                          </p:val>
                                        </p:tav>
                                        <p:tav tm="100000">
                                          <p:val>
                                            <p:strVal val="#ppt_x"/>
                                          </p:val>
                                        </p:tav>
                                      </p:tavLst>
                                    </p:anim>
                                    <p:anim calcmode="lin" valueType="num">
                                      <p:cBhvr>
                                        <p:cTn id="46" dur="1000" fill="hold"/>
                                        <p:tgtEl>
                                          <p:spTgt spid="1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12">
                                            <p:txEl>
                                              <p:pRg st="3" end="3"/>
                                            </p:txEl>
                                          </p:spTgt>
                                        </p:tgtEl>
                                        <p:attrNameLst>
                                          <p:attrName>style.visibility</p:attrName>
                                        </p:attrNameLst>
                                      </p:cBhvr>
                                      <p:to>
                                        <p:strVal val="visible"/>
                                      </p:to>
                                    </p:set>
                                    <p:anim calcmode="lin" valueType="num">
                                      <p:cBhvr>
                                        <p:cTn id="52" dur="1000" fill="hold"/>
                                        <p:tgtEl>
                                          <p:spTgt spid="12">
                                            <p:txEl>
                                              <p:pRg st="3" end="3"/>
                                            </p:txEl>
                                          </p:spTgt>
                                        </p:tgtEl>
                                        <p:attrNameLst>
                                          <p:attrName>ppt_x</p:attrName>
                                        </p:attrNameLst>
                                      </p:cBhvr>
                                      <p:tavLst>
                                        <p:tav tm="0">
                                          <p:val>
                                            <p:strVal val="#ppt_x-.2"/>
                                          </p:val>
                                        </p:tav>
                                        <p:tav tm="100000">
                                          <p:val>
                                            <p:strVal val="#ppt_x"/>
                                          </p:val>
                                        </p:tav>
                                      </p:tavLst>
                                    </p:anim>
                                    <p:anim calcmode="lin" valueType="num">
                                      <p:cBhvr>
                                        <p:cTn id="53" dur="1000" fill="hold"/>
                                        <p:tgtEl>
                                          <p:spTgt spid="12">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2">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9" presetClass="entr" presetSubtype="0" fill="hold" nodeType="clickEffect">
                                  <p:stCondLst>
                                    <p:cond delay="0"/>
                                  </p:stCondLst>
                                  <p:childTnLst>
                                    <p:set>
                                      <p:cBhvr>
                                        <p:cTn id="58" dur="1" fill="hold">
                                          <p:stCondLst>
                                            <p:cond delay="0"/>
                                          </p:stCondLst>
                                        </p:cTn>
                                        <p:tgtEl>
                                          <p:spTgt spid="12">
                                            <p:txEl>
                                              <p:pRg st="4" end="4"/>
                                            </p:txEl>
                                          </p:spTgt>
                                        </p:tgtEl>
                                        <p:attrNameLst>
                                          <p:attrName>style.visibility</p:attrName>
                                        </p:attrNameLst>
                                      </p:cBhvr>
                                      <p:to>
                                        <p:strVal val="visible"/>
                                      </p:to>
                                    </p:set>
                                    <p:anim calcmode="lin" valueType="num">
                                      <p:cBhvr>
                                        <p:cTn id="59" dur="1000" fill="hold"/>
                                        <p:tgtEl>
                                          <p:spTgt spid="12">
                                            <p:txEl>
                                              <p:pRg st="4" end="4"/>
                                            </p:txEl>
                                          </p:spTgt>
                                        </p:tgtEl>
                                        <p:attrNameLst>
                                          <p:attrName>ppt_x</p:attrName>
                                        </p:attrNameLst>
                                      </p:cBhvr>
                                      <p:tavLst>
                                        <p:tav tm="0">
                                          <p:val>
                                            <p:strVal val="#ppt_x-.2"/>
                                          </p:val>
                                        </p:tav>
                                        <p:tav tm="100000">
                                          <p:val>
                                            <p:strVal val="#ppt_x"/>
                                          </p:val>
                                        </p:tav>
                                      </p:tavLst>
                                    </p:anim>
                                    <p:anim calcmode="lin" valueType="num">
                                      <p:cBhvr>
                                        <p:cTn id="60" dur="1000" fill="hold"/>
                                        <p:tgtEl>
                                          <p:spTgt spid="12">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61" dur="1000"/>
                                        <p:tgtEl>
                                          <p:spTgt spid="12">
                                            <p:txEl>
                                              <p:pRg st="4" end="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9" presetClass="entr" presetSubtype="0" fill="hold" nodeType="clickEffect">
                                  <p:stCondLst>
                                    <p:cond delay="0"/>
                                  </p:stCondLst>
                                  <p:childTnLst>
                                    <p:set>
                                      <p:cBhvr>
                                        <p:cTn id="65" dur="1" fill="hold">
                                          <p:stCondLst>
                                            <p:cond delay="0"/>
                                          </p:stCondLst>
                                        </p:cTn>
                                        <p:tgtEl>
                                          <p:spTgt spid="12">
                                            <p:txEl>
                                              <p:pRg st="5" end="5"/>
                                            </p:txEl>
                                          </p:spTgt>
                                        </p:tgtEl>
                                        <p:attrNameLst>
                                          <p:attrName>style.visibility</p:attrName>
                                        </p:attrNameLst>
                                      </p:cBhvr>
                                      <p:to>
                                        <p:strVal val="visible"/>
                                      </p:to>
                                    </p:set>
                                    <p:anim calcmode="lin" valueType="num">
                                      <p:cBhvr>
                                        <p:cTn id="66" dur="1000" fill="hold"/>
                                        <p:tgtEl>
                                          <p:spTgt spid="12">
                                            <p:txEl>
                                              <p:pRg st="5" end="5"/>
                                            </p:txEl>
                                          </p:spTgt>
                                        </p:tgtEl>
                                        <p:attrNameLst>
                                          <p:attrName>ppt_x</p:attrName>
                                        </p:attrNameLst>
                                      </p:cBhvr>
                                      <p:tavLst>
                                        <p:tav tm="0">
                                          <p:val>
                                            <p:strVal val="#ppt_x-.2"/>
                                          </p:val>
                                        </p:tav>
                                        <p:tav tm="100000">
                                          <p:val>
                                            <p:strVal val="#ppt_x"/>
                                          </p:val>
                                        </p:tav>
                                      </p:tavLst>
                                    </p:anim>
                                    <p:anim calcmode="lin" valueType="num">
                                      <p:cBhvr>
                                        <p:cTn id="67" dur="1000" fill="hold"/>
                                        <p:tgtEl>
                                          <p:spTgt spid="12">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68" dur="10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10, tiết 2, xung độ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4" y="141968"/>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8600" y="76203"/>
            <a:ext cx="11719560" cy="600162"/>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10. ĐẶC ĐIỂM DÂN CƯ, XÃ HỘI CHÂU PHI (tiết 2)</a:t>
            </a:r>
          </a:p>
        </p:txBody>
      </p:sp>
      <p:sp>
        <p:nvSpPr>
          <p:cNvPr id="9" name="Rectangle 8"/>
          <p:cNvSpPr/>
          <p:nvPr/>
        </p:nvSpPr>
        <p:spPr>
          <a:xfrm>
            <a:off x="176595" y="805937"/>
            <a:ext cx="5139544" cy="892550"/>
          </a:xfrm>
          <a:prstGeom prst="rect">
            <a:avLst/>
          </a:prstGeom>
        </p:spPr>
        <p:txBody>
          <a:bodyPr wrap="none" lIns="91438" tIns="45719" rIns="91438" bIns="45719">
            <a:spAutoFit/>
          </a:bodyPr>
          <a:lstStyle/>
          <a:p>
            <a:r>
              <a:rPr lang="en-US" sz="2600" b="1" u="sng">
                <a:solidFill>
                  <a:srgbClr val="002060"/>
                </a:solidFill>
                <a:latin typeface="Arial" pitchFamily="34" charset="0"/>
                <a:cs typeface="Arial" pitchFamily="34" charset="0"/>
              </a:rPr>
              <a:t>1. Một số vấn đề dân cư, xã hội</a:t>
            </a:r>
          </a:p>
          <a:p>
            <a:r>
              <a:rPr lang="en-US" sz="2600" b="1" i="1" u="sng">
                <a:solidFill>
                  <a:srgbClr val="002060"/>
                </a:solidFill>
                <a:latin typeface="Arial" pitchFamily="34" charset="0"/>
                <a:cs typeface="Arial" pitchFamily="34" charset="0"/>
              </a:rPr>
              <a:t>c. Xung đột quân sự</a:t>
            </a:r>
            <a:endParaRPr lang="en-US" sz="2600" u="sng"/>
          </a:p>
        </p:txBody>
      </p:sp>
      <p:sp>
        <p:nvSpPr>
          <p:cNvPr id="10" name="Rectangle: Rounded Corners 7">
            <a:extLst>
              <a:ext uri="{FF2B5EF4-FFF2-40B4-BE49-F238E27FC236}">
                <a16:creationId xmlns:a16="http://schemas.microsoft.com/office/drawing/2014/main" id="{83943E22-6FC5-4857-96F1-DB4BDF369685}"/>
              </a:ext>
            </a:extLst>
          </p:cNvPr>
          <p:cNvSpPr/>
          <p:nvPr/>
        </p:nvSpPr>
        <p:spPr>
          <a:xfrm>
            <a:off x="328737" y="2035135"/>
            <a:ext cx="6648838" cy="152399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2500" b="1" i="1">
                <a:solidFill>
                  <a:srgbClr val="0000FF"/>
                </a:solidFill>
                <a:latin typeface="Arial" pitchFamily="34" charset="0"/>
                <a:cs typeface="Arial" pitchFamily="34" charset="0"/>
              </a:rPr>
              <a:t>    *</a:t>
            </a:r>
            <a:r>
              <a:rPr lang="vi-VN" sz="2500" b="1" i="1">
                <a:solidFill>
                  <a:srgbClr val="0000FF"/>
                </a:solidFill>
                <a:latin typeface="Arial" pitchFamily="34" charset="0"/>
                <a:cs typeface="Arial" pitchFamily="34" charset="0"/>
              </a:rPr>
              <a:t> </a:t>
            </a:r>
            <a:r>
              <a:rPr lang="en-US" sz="2500" b="1" i="1">
                <a:solidFill>
                  <a:srgbClr val="0000FF"/>
                </a:solidFill>
                <a:latin typeface="Arial" pitchFamily="34" charset="0"/>
                <a:cs typeface="Arial" pitchFamily="34" charset="0"/>
              </a:rPr>
              <a:t> Em có biết, Việt Nam đã có hành động gì góp phần giải quyết tình trạng xung đột vũ trang ở châu Phi?</a:t>
            </a:r>
          </a:p>
        </p:txBody>
      </p:sp>
      <p:pic>
        <p:nvPicPr>
          <p:cNvPr id="11" name="Picture 10">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12544" y="1617391"/>
            <a:ext cx="1000545" cy="1086608"/>
          </a:xfrm>
          <a:prstGeom prst="rect">
            <a:avLst/>
          </a:prstGeom>
        </p:spPr>
      </p:pic>
      <p:sp>
        <p:nvSpPr>
          <p:cNvPr id="14" name="Rectangle: Rounded Corners 7">
            <a:extLst>
              <a:ext uri="{FF2B5EF4-FFF2-40B4-BE49-F238E27FC236}">
                <a16:creationId xmlns:a16="http://schemas.microsoft.com/office/drawing/2014/main" id="{83943E22-6FC5-4857-96F1-DB4BDF369685}"/>
              </a:ext>
            </a:extLst>
          </p:cNvPr>
          <p:cNvSpPr/>
          <p:nvPr/>
        </p:nvSpPr>
        <p:spPr>
          <a:xfrm>
            <a:off x="370935" y="1730327"/>
            <a:ext cx="6676979" cy="161544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50000"/>
              </a:lnSpc>
            </a:pPr>
            <a:r>
              <a:rPr lang="en-US" sz="2500" b="1" i="1">
                <a:solidFill>
                  <a:srgbClr val="0000FF"/>
                </a:solidFill>
                <a:latin typeface="Arial" pitchFamily="34" charset="0"/>
                <a:cs typeface="Arial" pitchFamily="34" charset="0"/>
              </a:rPr>
              <a:t>    *Các cuộc xung đột quân sự ở châu Phi có tác động đến Việt Nam không? Vì sao?</a:t>
            </a:r>
          </a:p>
        </p:txBody>
      </p:sp>
      <p:pic>
        <p:nvPicPr>
          <p:cNvPr id="15" name="Picture 14">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0" y="1586913"/>
            <a:ext cx="1000545" cy="1086608"/>
          </a:xfrm>
          <a:prstGeom prst="rect">
            <a:avLst/>
          </a:prstGeom>
        </p:spPr>
      </p:pic>
      <p:pic>
        <p:nvPicPr>
          <p:cNvPr id="1026" name="Picture 2" descr="C:\Users\PTS\Desktop\GADT ĐL7 (KNTTCS, kì 1)\luc-luong-gin-giu-hoa-binh-viet-nam-o-lien-hop-quoc-63-duong-thang-giao-nhau-tai-nam-sudan_1.jpg"/>
          <p:cNvPicPr>
            <a:picLocks noChangeAspect="1" noChangeArrowheads="1"/>
          </p:cNvPicPr>
          <p:nvPr/>
        </p:nvPicPr>
        <p:blipFill>
          <a:blip r:embed="rId4"/>
          <a:srcRect/>
          <a:stretch>
            <a:fillRect/>
          </a:stretch>
        </p:blipFill>
        <p:spPr bwMode="auto">
          <a:xfrm>
            <a:off x="1933585" y="3742004"/>
            <a:ext cx="4831215" cy="30175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7" name="Picture 3" descr="C:\Users\PTS\Desktop\GADT ĐL7 (KNTTCS, kì 1)\chien-si-mu-noi-xanh-viet-nam-lam-thien-nguyen-o-truong-hoc-nam-sudan.jpg"/>
          <p:cNvPicPr>
            <a:picLocks noChangeAspect="1" noChangeArrowheads="1"/>
          </p:cNvPicPr>
          <p:nvPr/>
        </p:nvPicPr>
        <p:blipFill>
          <a:blip r:embed="rId5"/>
          <a:srcRect/>
          <a:stretch>
            <a:fillRect/>
          </a:stretch>
        </p:blipFill>
        <p:spPr bwMode="auto">
          <a:xfrm>
            <a:off x="7292452" y="815480"/>
            <a:ext cx="4686300" cy="3124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TextBox 15"/>
          <p:cNvSpPr txBox="1"/>
          <p:nvPr/>
        </p:nvSpPr>
        <p:spPr>
          <a:xfrm>
            <a:off x="7174523" y="5950634"/>
            <a:ext cx="4375052" cy="707886"/>
          </a:xfrm>
          <a:prstGeom prst="rect">
            <a:avLst/>
          </a:prstGeom>
          <a:solidFill>
            <a:schemeClr val="bg1"/>
          </a:solidFill>
          <a:ln>
            <a:solidFill>
              <a:srgbClr val="0000FF"/>
            </a:solidFill>
          </a:ln>
        </p:spPr>
        <p:txBody>
          <a:bodyPr wrap="square" rtlCol="0">
            <a:spAutoFit/>
          </a:bodyPr>
          <a:lstStyle/>
          <a:p>
            <a:pPr algn="ctr"/>
            <a:r>
              <a:rPr lang="en-US" sz="2000" b="1">
                <a:solidFill>
                  <a:srgbClr val="0000FF"/>
                </a:solidFill>
              </a:rPr>
              <a:t>Lực lượng gìn giữ hoà bình của Việt Nam tại châu Phi</a:t>
            </a:r>
          </a:p>
        </p:txBody>
      </p:sp>
    </p:spTree>
    <p:extLst>
      <p:ext uri="{BB962C8B-B14F-4D97-AF65-F5344CB8AC3E}">
        <p14:creationId xmlns:p14="http://schemas.microsoft.com/office/powerpoint/2010/main" val="3215642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5"/>
                                        </p:tgtEl>
                                        <p:attrNameLst>
                                          <p:attrName>ppt_x</p:attrName>
                                        </p:attrNameLst>
                                      </p:cBhvr>
                                      <p:tavLst>
                                        <p:tav tm="0">
                                          <p:val>
                                            <p:strVal val="ppt_x"/>
                                          </p:val>
                                        </p:tav>
                                        <p:tav tm="100000">
                                          <p:val>
                                            <p:strVal val="ppt_x-.2"/>
                                          </p:val>
                                        </p:tav>
                                      </p:tavLst>
                                    </p:anim>
                                    <p:anim calcmode="lin" valueType="num">
                                      <p:cBhvr>
                                        <p:cTn id="19" dur="1000"/>
                                        <p:tgtEl>
                                          <p:spTgt spid="15"/>
                                        </p:tgtEl>
                                        <p:attrNameLst>
                                          <p:attrName>ppt_y</p:attrName>
                                        </p:attrNameLst>
                                      </p:cBhvr>
                                      <p:tavLst>
                                        <p:tav tm="0">
                                          <p:val>
                                            <p:strVal val="ppt_y"/>
                                          </p:val>
                                        </p:tav>
                                        <p:tav tm="100000">
                                          <p:val>
                                            <p:strVal val="ppt_y"/>
                                          </p:val>
                                        </p:tav>
                                      </p:tavLst>
                                    </p:anim>
                                    <p:animEffect transition="out" filter="fade">
                                      <p:cBhvr>
                                        <p:cTn id="20" dur="1000"/>
                                        <p:tgtEl>
                                          <p:spTgt spid="15"/>
                                        </p:tgtEl>
                                      </p:cBhvr>
                                    </p:animEffect>
                                    <p:set>
                                      <p:cBhvr>
                                        <p:cTn id="21" dur="1" fill="hold">
                                          <p:stCondLst>
                                            <p:cond delay="999"/>
                                          </p:stCondLst>
                                        </p:cTn>
                                        <p:tgtEl>
                                          <p:spTgt spid="15"/>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4"/>
                                        </p:tgtEl>
                                        <p:attrNameLst>
                                          <p:attrName>ppt_x</p:attrName>
                                        </p:attrNameLst>
                                      </p:cBhvr>
                                      <p:tavLst>
                                        <p:tav tm="0">
                                          <p:val>
                                            <p:strVal val="ppt_x"/>
                                          </p:val>
                                        </p:tav>
                                        <p:tav tm="100000">
                                          <p:val>
                                            <p:strVal val="ppt_x-.2"/>
                                          </p:val>
                                        </p:tav>
                                      </p:tavLst>
                                    </p:anim>
                                    <p:anim calcmode="lin" valueType="num">
                                      <p:cBhvr>
                                        <p:cTn id="24" dur="1000"/>
                                        <p:tgtEl>
                                          <p:spTgt spid="14"/>
                                        </p:tgtEl>
                                        <p:attrNameLst>
                                          <p:attrName>ppt_y</p:attrName>
                                        </p:attrNameLst>
                                      </p:cBhvr>
                                      <p:tavLst>
                                        <p:tav tm="0">
                                          <p:val>
                                            <p:strVal val="ppt_y"/>
                                          </p:val>
                                        </p:tav>
                                        <p:tav tm="100000">
                                          <p:val>
                                            <p:strVal val="ppt_y"/>
                                          </p:val>
                                        </p:tav>
                                      </p:tavLst>
                                    </p:anim>
                                    <p:animEffect transition="out" filter="fade">
                                      <p:cBhvr>
                                        <p:cTn id="25" dur="1000"/>
                                        <p:tgtEl>
                                          <p:spTgt spid="14"/>
                                        </p:tgtEl>
                                      </p:cBhvr>
                                    </p:animEffect>
                                    <p:set>
                                      <p:cBhvr>
                                        <p:cTn id="26" dur="1" fill="hold">
                                          <p:stCondLst>
                                            <p:cond delay="9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ppt_x</p:attrName>
                                        </p:attrNameLst>
                                      </p:cBhvr>
                                      <p:tavLst>
                                        <p:tav tm="0">
                                          <p:val>
                                            <p:strVal val="#ppt_x-.2"/>
                                          </p:val>
                                        </p:tav>
                                        <p:tav tm="100000">
                                          <p:val>
                                            <p:strVal val="#ppt_x"/>
                                          </p:val>
                                        </p:tav>
                                      </p:tavLst>
                                    </p:anim>
                                    <p:anim calcmode="lin" valueType="num">
                                      <p:cBhvr>
                                        <p:cTn id="3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1"/>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ppt_x</p:attrName>
                                        </p:attrNameLst>
                                      </p:cBhvr>
                                      <p:tavLst>
                                        <p:tav tm="0">
                                          <p:val>
                                            <p:strVal val="#ppt_x-.2"/>
                                          </p:val>
                                        </p:tav>
                                        <p:tav tm="100000">
                                          <p:val>
                                            <p:strVal val="#ppt_x"/>
                                          </p:val>
                                        </p:tav>
                                      </p:tavLst>
                                    </p:anim>
                                    <p:anim calcmode="lin" valueType="num">
                                      <p:cBhvr>
                                        <p:cTn id="37"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p:cTn id="43" dur="1000" fill="hold"/>
                                        <p:tgtEl>
                                          <p:spTgt spid="1026"/>
                                        </p:tgtEl>
                                        <p:attrNameLst>
                                          <p:attrName>ppt_x</p:attrName>
                                        </p:attrNameLst>
                                      </p:cBhvr>
                                      <p:tavLst>
                                        <p:tav tm="0">
                                          <p:val>
                                            <p:strVal val="#ppt_x-.2"/>
                                          </p:val>
                                        </p:tav>
                                        <p:tav tm="100000">
                                          <p:val>
                                            <p:strVal val="#ppt_x"/>
                                          </p:val>
                                        </p:tav>
                                      </p:tavLst>
                                    </p:anim>
                                    <p:anim calcmode="lin" valueType="num">
                                      <p:cBhvr>
                                        <p:cTn id="44"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026"/>
                                        </p:tgtEl>
                                      </p:cBhvr>
                                    </p:animEffect>
                                  </p:childTnLst>
                                </p:cTn>
                              </p:par>
                              <p:par>
                                <p:cTn id="46" presetID="29" presetClass="entr" presetSubtype="0" fill="hold" nodeType="withEffect">
                                  <p:stCondLst>
                                    <p:cond delay="0"/>
                                  </p:stCondLst>
                                  <p:childTnLst>
                                    <p:set>
                                      <p:cBhvr>
                                        <p:cTn id="47" dur="1" fill="hold">
                                          <p:stCondLst>
                                            <p:cond delay="0"/>
                                          </p:stCondLst>
                                        </p:cTn>
                                        <p:tgtEl>
                                          <p:spTgt spid="1027"/>
                                        </p:tgtEl>
                                        <p:attrNameLst>
                                          <p:attrName>style.visibility</p:attrName>
                                        </p:attrNameLst>
                                      </p:cBhvr>
                                      <p:to>
                                        <p:strVal val="visible"/>
                                      </p:to>
                                    </p:set>
                                    <p:anim calcmode="lin" valueType="num">
                                      <p:cBhvr>
                                        <p:cTn id="48" dur="1000" fill="hold"/>
                                        <p:tgtEl>
                                          <p:spTgt spid="1027"/>
                                        </p:tgtEl>
                                        <p:attrNameLst>
                                          <p:attrName>ppt_x</p:attrName>
                                        </p:attrNameLst>
                                      </p:cBhvr>
                                      <p:tavLst>
                                        <p:tav tm="0">
                                          <p:val>
                                            <p:strVal val="#ppt_x-.2"/>
                                          </p:val>
                                        </p:tav>
                                        <p:tav tm="100000">
                                          <p:val>
                                            <p:strVal val="#ppt_x"/>
                                          </p:val>
                                        </p:tav>
                                      </p:tavLst>
                                    </p:anim>
                                    <p:anim calcmode="lin" valueType="num">
                                      <p:cBhvr>
                                        <p:cTn id="49" dur="1000" fill="hold"/>
                                        <p:tgtEl>
                                          <p:spTgt spid="1027"/>
                                        </p:tgtEl>
                                        <p:attrNameLst>
                                          <p:attrName>ppt_y</p:attrName>
                                        </p:attrNameLst>
                                      </p:cBhvr>
                                      <p:tavLst>
                                        <p:tav tm="0">
                                          <p:val>
                                            <p:strVal val="#ppt_y"/>
                                          </p:val>
                                        </p:tav>
                                        <p:tav tm="100000">
                                          <p:val>
                                            <p:strVal val="#ppt_y"/>
                                          </p:val>
                                        </p:tav>
                                      </p:tavLst>
                                    </p:anim>
                                    <p:animEffect transition="in" filter="wipe(right)" prLst="gradientSize: 0.1">
                                      <p:cBhvr>
                                        <p:cTn id="50" dur="1000"/>
                                        <p:tgtEl>
                                          <p:spTgt spid="1027"/>
                                        </p:tgtEl>
                                      </p:cBhvr>
                                    </p:animEffect>
                                  </p:childTnLst>
                                </p:cTn>
                              </p:par>
                              <p:par>
                                <p:cTn id="51" presetID="29"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1000" fill="hold"/>
                                        <p:tgtEl>
                                          <p:spTgt spid="16"/>
                                        </p:tgtEl>
                                        <p:attrNameLst>
                                          <p:attrName>ppt_x</p:attrName>
                                        </p:attrNameLst>
                                      </p:cBhvr>
                                      <p:tavLst>
                                        <p:tav tm="0">
                                          <p:val>
                                            <p:strVal val="#ppt_x-.2"/>
                                          </p:val>
                                        </p:tav>
                                        <p:tav tm="100000">
                                          <p:val>
                                            <p:strVal val="#ppt_x"/>
                                          </p:val>
                                        </p:tav>
                                      </p:tavLst>
                                    </p:anim>
                                    <p:anim calcmode="lin" valueType="num">
                                      <p:cBhvr>
                                        <p:cTn id="54"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5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4" grpId="1"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Rounded Corners 7">
            <a:extLst>
              <a:ext uri="{FF2B5EF4-FFF2-40B4-BE49-F238E27FC236}">
                <a16:creationId xmlns:a16="http://schemas.microsoft.com/office/drawing/2014/main" id="{83943E22-6FC5-4857-96F1-DB4BDF369685}"/>
              </a:ext>
            </a:extLst>
          </p:cNvPr>
          <p:cNvSpPr/>
          <p:nvPr/>
        </p:nvSpPr>
        <p:spPr>
          <a:xfrm>
            <a:off x="230260" y="1176994"/>
            <a:ext cx="5734442" cy="172095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2500" b="1" i="1">
                <a:solidFill>
                  <a:srgbClr val="002060"/>
                </a:solidFill>
                <a:latin typeface="Arial" pitchFamily="34" charset="0"/>
                <a:cs typeface="Arial" pitchFamily="34" charset="0"/>
              </a:rPr>
              <a:t>    Bài tập nhỏ: Hãy sử dụng những cụm từ sau để hoàn thành đoạn thông tin dưới đây.</a:t>
            </a:r>
          </a:p>
        </p:txBody>
      </p:sp>
      <p:graphicFrame>
        <p:nvGraphicFramePr>
          <p:cNvPr id="8" name="Table 7"/>
          <p:cNvGraphicFramePr>
            <a:graphicFrameLocks noGrp="1"/>
          </p:cNvGraphicFramePr>
          <p:nvPr/>
        </p:nvGraphicFramePr>
        <p:xfrm>
          <a:off x="6865034" y="1283674"/>
          <a:ext cx="5147993" cy="1537335"/>
        </p:xfrm>
        <a:graphic>
          <a:graphicData uri="http://schemas.openxmlformats.org/drawingml/2006/table">
            <a:tbl>
              <a:tblPr/>
              <a:tblGrid>
                <a:gridCol w="2727782">
                  <a:extLst>
                    <a:ext uri="{9D8B030D-6E8A-4147-A177-3AD203B41FA5}">
                      <a16:colId xmlns:a16="http://schemas.microsoft.com/office/drawing/2014/main" val="20000"/>
                    </a:ext>
                  </a:extLst>
                </a:gridCol>
                <a:gridCol w="2420211">
                  <a:extLst>
                    <a:ext uri="{9D8B030D-6E8A-4147-A177-3AD203B41FA5}">
                      <a16:colId xmlns:a16="http://schemas.microsoft.com/office/drawing/2014/main" val="20001"/>
                    </a:ext>
                  </a:extLst>
                </a:gridCol>
              </a:tblGrid>
              <a:tr h="0">
                <a:tc>
                  <a:txBody>
                    <a:bodyPr/>
                    <a:lstStyle/>
                    <a:p>
                      <a:pPr algn="just">
                        <a:lnSpc>
                          <a:spcPct val="150000"/>
                        </a:lnSpc>
                        <a:spcBef>
                          <a:spcPts val="600"/>
                        </a:spcBef>
                        <a:spcAft>
                          <a:spcPts val="0"/>
                        </a:spcAft>
                      </a:pPr>
                      <a:r>
                        <a:rPr lang="en-US" sz="2500" b="0" i="0">
                          <a:solidFill>
                            <a:srgbClr val="FF0000"/>
                          </a:solidFill>
                          <a:latin typeface="+mn-lt"/>
                          <a:ea typeface="Calibri"/>
                        </a:rPr>
                        <a:t>viện trợ lương thực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0"/>
                        </a:spcAft>
                      </a:pPr>
                      <a:r>
                        <a:rPr lang="en-US" sz="2500" b="0" i="0">
                          <a:solidFill>
                            <a:srgbClr val="FF0000"/>
                          </a:solidFill>
                          <a:latin typeface="+mn-lt"/>
                          <a:ea typeface="Calibri"/>
                        </a:rPr>
                        <a:t>thiếu lương thực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a:lnSpc>
                          <a:spcPct val="150000"/>
                        </a:lnSpc>
                        <a:spcBef>
                          <a:spcPts val="600"/>
                        </a:spcBef>
                        <a:spcAft>
                          <a:spcPts val="0"/>
                        </a:spcAft>
                      </a:pPr>
                      <a:r>
                        <a:rPr lang="en-US" sz="2500" b="0" i="0">
                          <a:solidFill>
                            <a:srgbClr val="FF0000"/>
                          </a:solidFill>
                          <a:latin typeface="+mn-lt"/>
                          <a:ea typeface="Calibri"/>
                        </a:rPr>
                        <a:t>nam Xa-ha-ra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0"/>
                        </a:spcAft>
                      </a:pPr>
                      <a:r>
                        <a:rPr lang="en-US" sz="2500" b="0" i="0">
                          <a:solidFill>
                            <a:srgbClr val="FF0000"/>
                          </a:solidFill>
                          <a:latin typeface="+mn-lt"/>
                          <a:ea typeface="Calibri"/>
                        </a:rPr>
                        <a:t>nạn đói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50000"/>
                        </a:lnSpc>
                        <a:spcBef>
                          <a:spcPts val="600"/>
                        </a:spcBef>
                        <a:spcAft>
                          <a:spcPts val="0"/>
                        </a:spcAft>
                      </a:pPr>
                      <a:r>
                        <a:rPr lang="en-US" sz="2500" b="0" i="0">
                          <a:solidFill>
                            <a:srgbClr val="FF0000"/>
                          </a:solidFill>
                          <a:latin typeface="+mn-lt"/>
                          <a:ea typeface="Calibri"/>
                        </a:rPr>
                        <a:t>tỉ lệ người đói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0"/>
                        </a:spcAft>
                      </a:pPr>
                      <a:endParaRPr lang="en-US" sz="2500" b="0" i="0">
                        <a:solidFill>
                          <a:srgbClr val="FF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nvGraphicFramePr>
        <p:xfrm>
          <a:off x="260690" y="3381540"/>
          <a:ext cx="11682779" cy="3369945"/>
        </p:xfrm>
        <a:graphic>
          <a:graphicData uri="http://schemas.openxmlformats.org/drawingml/2006/table">
            <a:tbl>
              <a:tblPr/>
              <a:tblGrid>
                <a:gridCol w="11682779">
                  <a:extLst>
                    <a:ext uri="{9D8B030D-6E8A-4147-A177-3AD203B41FA5}">
                      <a16:colId xmlns:a16="http://schemas.microsoft.com/office/drawing/2014/main" val="20000"/>
                    </a:ext>
                  </a:extLst>
                </a:gridCol>
              </a:tblGrid>
              <a:tr h="0">
                <a:tc>
                  <a:txBody>
                    <a:bodyPr/>
                    <a:lstStyle/>
                    <a:p>
                      <a:pPr marL="0" marR="0" indent="0" algn="just" defTabSz="914400" rtl="0" eaLnBrk="1" fontAlgn="auto" latinLnBrk="0" hangingPunct="1">
                        <a:lnSpc>
                          <a:spcPct val="150000"/>
                        </a:lnSpc>
                        <a:spcBef>
                          <a:spcPts val="600"/>
                        </a:spcBef>
                        <a:spcAft>
                          <a:spcPts val="0"/>
                        </a:spcAft>
                        <a:buClrTx/>
                        <a:buSzTx/>
                        <a:buFontTx/>
                        <a:buNone/>
                        <a:tabLst/>
                        <a:defRPr/>
                      </a:pPr>
                      <a:r>
                        <a:rPr lang="en-US" sz="2500" b="0" i="0">
                          <a:solidFill>
                            <a:srgbClr val="242021"/>
                          </a:solidFill>
                          <a:latin typeface="+mn-lt"/>
                          <a:ea typeface="Calibri"/>
                        </a:rPr>
                        <a:t>Nạn đói là tình trạng   (1)………….………...cho cuộc sống của người dân, một vấn đề xã hội nổi cộm đối với châu Phi hiện nay. Mỗi năm, thường xuyên có hàng chục triệu người dân châu Phi bị (2)…… …đe doạ, trong đó, vùng (3)……………….. là khu vực chịu ảnh hưởng nặng nề nhất của tình trạng thiếu lương thực, nơi có (4)…………………</a:t>
                      </a:r>
                      <a:r>
                        <a:rPr lang="en-US" sz="2500" b="0" i="0" baseline="0">
                          <a:solidFill>
                            <a:srgbClr val="242021"/>
                          </a:solidFill>
                          <a:latin typeface="+mn-lt"/>
                          <a:ea typeface="Calibri"/>
                        </a:rPr>
                        <a:t> </a:t>
                      </a:r>
                      <a:r>
                        <a:rPr lang="en-US" sz="2500" b="0" i="0">
                          <a:solidFill>
                            <a:srgbClr val="242021"/>
                          </a:solidFill>
                          <a:latin typeface="+mn-lt"/>
                          <a:ea typeface="Calibri"/>
                        </a:rPr>
                        <a:t>cao nhất thế giới. Hằng năm, rất nhiều quốc gia châu Phi phải phụ thuộc vào (5)………………………</a:t>
                      </a:r>
                      <a:r>
                        <a:rPr lang="en-US" sz="2500" b="0" i="0" baseline="0">
                          <a:solidFill>
                            <a:srgbClr val="242021"/>
                          </a:solidFill>
                          <a:latin typeface="+mn-lt"/>
                          <a:ea typeface="Calibri"/>
                        </a:rPr>
                        <a:t>     </a:t>
                      </a:r>
                      <a:r>
                        <a:rPr lang="en-US" sz="2500" b="0" i="0">
                          <a:solidFill>
                            <a:srgbClr val="242021"/>
                          </a:solidFill>
                          <a:latin typeface="+mn-lt"/>
                          <a:ea typeface="Calibri"/>
                        </a:rPr>
                        <a:t>của thế giới.</a:t>
                      </a:r>
                      <a:r>
                        <a:rPr lang="en-US" sz="2500">
                          <a:solidFill>
                            <a:srgbClr val="000000"/>
                          </a:solidFill>
                          <a:latin typeface="+mn-lt"/>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bl>
          </a:graphicData>
        </a:graphic>
      </p:graphicFrame>
      <p:sp>
        <p:nvSpPr>
          <p:cNvPr id="12" name="TextBox 11"/>
          <p:cNvSpPr txBox="1"/>
          <p:nvPr/>
        </p:nvSpPr>
        <p:spPr>
          <a:xfrm>
            <a:off x="3108948" y="3446583"/>
            <a:ext cx="2391522" cy="477054"/>
          </a:xfrm>
          <a:prstGeom prst="rect">
            <a:avLst/>
          </a:prstGeom>
          <a:solidFill>
            <a:schemeClr val="accent4">
              <a:lumMod val="20000"/>
              <a:lumOff val="80000"/>
            </a:schemeClr>
          </a:solidFill>
        </p:spPr>
        <p:txBody>
          <a:bodyPr wrap="square" rtlCol="0">
            <a:spAutoFit/>
          </a:bodyPr>
          <a:lstStyle/>
          <a:p>
            <a:r>
              <a:rPr lang="en-US" sz="2500">
                <a:solidFill>
                  <a:srgbClr val="FF0000"/>
                </a:solidFill>
                <a:ea typeface="Calibri"/>
              </a:rPr>
              <a:t>thiếu lương thực </a:t>
            </a:r>
          </a:p>
        </p:txBody>
      </p:sp>
      <p:sp>
        <p:nvSpPr>
          <p:cNvPr id="14" name="TextBox 13"/>
          <p:cNvSpPr txBox="1"/>
          <p:nvPr/>
        </p:nvSpPr>
        <p:spPr>
          <a:xfrm>
            <a:off x="1826443" y="4580282"/>
            <a:ext cx="1212178" cy="477054"/>
          </a:xfrm>
          <a:prstGeom prst="rect">
            <a:avLst/>
          </a:prstGeom>
          <a:solidFill>
            <a:schemeClr val="accent4">
              <a:lumMod val="20000"/>
              <a:lumOff val="80000"/>
            </a:schemeClr>
          </a:solidFill>
        </p:spPr>
        <p:txBody>
          <a:bodyPr wrap="square" rtlCol="0">
            <a:spAutoFit/>
          </a:bodyPr>
          <a:lstStyle/>
          <a:p>
            <a:r>
              <a:rPr lang="en-US" sz="2500">
                <a:solidFill>
                  <a:srgbClr val="FF0000"/>
                </a:solidFill>
                <a:ea typeface="Calibri"/>
              </a:rPr>
              <a:t>nạn đói</a:t>
            </a:r>
          </a:p>
        </p:txBody>
      </p:sp>
      <p:sp>
        <p:nvSpPr>
          <p:cNvPr id="15" name="TextBox 14"/>
          <p:cNvSpPr txBox="1"/>
          <p:nvPr/>
        </p:nvSpPr>
        <p:spPr>
          <a:xfrm>
            <a:off x="8088926" y="5705696"/>
            <a:ext cx="2700996" cy="477054"/>
          </a:xfrm>
          <a:prstGeom prst="rect">
            <a:avLst/>
          </a:prstGeom>
          <a:solidFill>
            <a:schemeClr val="accent4">
              <a:lumMod val="20000"/>
              <a:lumOff val="80000"/>
            </a:schemeClr>
          </a:solidFill>
        </p:spPr>
        <p:txBody>
          <a:bodyPr wrap="square" rtlCol="0">
            <a:spAutoFit/>
          </a:bodyPr>
          <a:lstStyle/>
          <a:p>
            <a:r>
              <a:rPr lang="en-US" sz="2500">
                <a:solidFill>
                  <a:srgbClr val="FF0000"/>
                </a:solidFill>
                <a:ea typeface="Calibri"/>
              </a:rPr>
              <a:t>viện trợ lương thực </a:t>
            </a:r>
          </a:p>
        </p:txBody>
      </p:sp>
      <p:sp>
        <p:nvSpPr>
          <p:cNvPr id="16" name="TextBox 15"/>
          <p:cNvSpPr txBox="1"/>
          <p:nvPr/>
        </p:nvSpPr>
        <p:spPr>
          <a:xfrm>
            <a:off x="6196816" y="4608417"/>
            <a:ext cx="2004658" cy="477054"/>
          </a:xfrm>
          <a:prstGeom prst="rect">
            <a:avLst/>
          </a:prstGeom>
          <a:solidFill>
            <a:schemeClr val="accent4">
              <a:lumMod val="20000"/>
              <a:lumOff val="80000"/>
            </a:schemeClr>
          </a:solidFill>
        </p:spPr>
        <p:txBody>
          <a:bodyPr wrap="square" rtlCol="0">
            <a:spAutoFit/>
          </a:bodyPr>
          <a:lstStyle/>
          <a:p>
            <a:r>
              <a:rPr lang="en-US" sz="2500">
                <a:solidFill>
                  <a:srgbClr val="FF0000"/>
                </a:solidFill>
                <a:ea typeface="Calibri"/>
              </a:rPr>
              <a:t>nam Xa-ha-ra</a:t>
            </a:r>
          </a:p>
        </p:txBody>
      </p:sp>
      <p:sp>
        <p:nvSpPr>
          <p:cNvPr id="17" name="TextBox 16"/>
          <p:cNvSpPr txBox="1"/>
          <p:nvPr/>
        </p:nvSpPr>
        <p:spPr>
          <a:xfrm>
            <a:off x="7418339" y="5213327"/>
            <a:ext cx="2063274" cy="477054"/>
          </a:xfrm>
          <a:prstGeom prst="rect">
            <a:avLst/>
          </a:prstGeom>
          <a:solidFill>
            <a:schemeClr val="accent4">
              <a:lumMod val="20000"/>
              <a:lumOff val="80000"/>
            </a:schemeClr>
          </a:solidFill>
        </p:spPr>
        <p:txBody>
          <a:bodyPr wrap="square" rtlCol="0">
            <a:spAutoFit/>
          </a:bodyPr>
          <a:lstStyle/>
          <a:p>
            <a:r>
              <a:rPr lang="en-US" sz="2500">
                <a:solidFill>
                  <a:srgbClr val="FF0000"/>
                </a:solidFill>
                <a:ea typeface="Calibri"/>
              </a:rPr>
              <a:t>tỉ lệ người đói</a:t>
            </a:r>
          </a:p>
        </p:txBody>
      </p:sp>
      <p:sp>
        <p:nvSpPr>
          <p:cNvPr id="18" name="TextBox 17"/>
          <p:cNvSpPr txBox="1"/>
          <p:nvPr/>
        </p:nvSpPr>
        <p:spPr>
          <a:xfrm>
            <a:off x="228600" y="76203"/>
            <a:ext cx="11719560" cy="600162"/>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10. ĐẶC ĐIỂM DÂN CƯ, XÃ HỘI CHÂU PHI</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ppt_x</p:attrName>
                                        </p:attrNameLst>
                                      </p:cBhvr>
                                      <p:tavLst>
                                        <p:tav tm="0">
                                          <p:val>
                                            <p:strVal val="#ppt_x-.2"/>
                                          </p:val>
                                        </p:tav>
                                        <p:tav tm="100000">
                                          <p:val>
                                            <p:strVal val="#ppt_x"/>
                                          </p:val>
                                        </p:tav>
                                      </p:tavLst>
                                    </p:anim>
                                    <p:anim calcmode="lin" valueType="num">
                                      <p:cBhvr>
                                        <p:cTn id="1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
                                        </p:tgtEl>
                                      </p:cBhvr>
                                    </p:animEffect>
                                  </p:childTnLst>
                                </p:cTn>
                              </p:par>
                              <p:par>
                                <p:cTn id="15" presetID="29"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ppt_x</p:attrName>
                                        </p:attrNameLst>
                                      </p:cBhvr>
                                      <p:tavLst>
                                        <p:tav tm="0">
                                          <p:val>
                                            <p:strVal val="#ppt_x-.2"/>
                                          </p:val>
                                        </p:tav>
                                        <p:tav tm="100000">
                                          <p:val>
                                            <p:strVal val="#ppt_x"/>
                                          </p:val>
                                        </p:tav>
                                      </p:tavLst>
                                    </p:anim>
                                    <p:anim calcmode="lin" valueType="num">
                                      <p:cBhvr>
                                        <p:cTn id="1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32"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amond(out)">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32"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amond(out)">
                                      <p:cBhvr>
                                        <p:cTn id="29" dur="1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32"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amond(out)">
                                      <p:cBhvr>
                                        <p:cTn id="34" dur="1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32"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amond(out)">
                                      <p:cBhvr>
                                        <p:cTn id="39" dur="10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32"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diamond(out)">
                                      <p:cBhvr>
                                        <p:cTn id="4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DE7B1-0796-42B9-B10C-60C1F9C92DCD}"/>
              </a:ext>
            </a:extLst>
          </p:cNvPr>
          <p:cNvSpPr>
            <a:spLocks noGrp="1"/>
          </p:cNvSpPr>
          <p:nvPr>
            <p:ph type="title"/>
          </p:nvPr>
        </p:nvSpPr>
        <p:spPr>
          <a:xfrm>
            <a:off x="3513221" y="0"/>
            <a:ext cx="8678778" cy="936512"/>
          </a:xfrm>
          <a:solidFill>
            <a:schemeClr val="accent6">
              <a:lumMod val="40000"/>
              <a:lumOff val="60000"/>
            </a:schemeClr>
          </a:solidFill>
        </p:spPr>
        <p:txBody>
          <a:bodyPr>
            <a:normAutofit fontScale="90000"/>
          </a:bodyPr>
          <a:lstStyle/>
          <a:p>
            <a:pPr algn="ctr"/>
            <a:r>
              <a:rPr lang="en-US" b="1" dirty="0">
                <a:latin typeface="+mn-lt"/>
              </a:rPr>
              <a:t>TÔI LÀ TỔNG THƯ KÍ LIÊN HỢP QUỐC</a:t>
            </a:r>
          </a:p>
        </p:txBody>
      </p:sp>
      <p:sp>
        <p:nvSpPr>
          <p:cNvPr id="3" name="Content Placeholder 2">
            <a:extLst>
              <a:ext uri="{FF2B5EF4-FFF2-40B4-BE49-F238E27FC236}">
                <a16:creationId xmlns:a16="http://schemas.microsoft.com/office/drawing/2014/main" id="{BC0EEAAB-CCB9-460B-A043-33A4AB16D16A}"/>
              </a:ext>
            </a:extLst>
          </p:cNvPr>
          <p:cNvSpPr>
            <a:spLocks noGrp="1"/>
          </p:cNvSpPr>
          <p:nvPr>
            <p:ph idx="1"/>
          </p:nvPr>
        </p:nvSpPr>
        <p:spPr>
          <a:xfrm>
            <a:off x="3593932" y="1100723"/>
            <a:ext cx="8550443" cy="1656545"/>
          </a:xfrm>
          <a:solidFill>
            <a:schemeClr val="accent2">
              <a:lumMod val="20000"/>
              <a:lumOff val="80000"/>
            </a:schemeClr>
          </a:solidFill>
        </p:spPr>
        <p:txBody>
          <a:bodyPr>
            <a:normAutofit fontScale="92500" lnSpcReduction="20000"/>
          </a:bodyPr>
          <a:lstStyle/>
          <a:p>
            <a:pPr>
              <a:lnSpc>
                <a:spcPct val="120000"/>
              </a:lnSpc>
              <a:spcBef>
                <a:spcPts val="0"/>
              </a:spcBef>
            </a:pPr>
            <a:r>
              <a:rPr lang="en-US" sz="3600" dirty="0" err="1"/>
              <a:t>Đóng</a:t>
            </a:r>
            <a:r>
              <a:rPr lang="en-US" sz="3600" dirty="0"/>
              <a:t> </a:t>
            </a:r>
            <a:r>
              <a:rPr lang="en-US" sz="3600" dirty="0" err="1"/>
              <a:t>vai</a:t>
            </a:r>
            <a:r>
              <a:rPr lang="en-US" sz="3600" dirty="0"/>
              <a:t> </a:t>
            </a:r>
            <a:r>
              <a:rPr lang="en-US" sz="3600" dirty="0" err="1"/>
              <a:t>là</a:t>
            </a:r>
            <a:r>
              <a:rPr lang="en-US" sz="3600" dirty="0"/>
              <a:t> </a:t>
            </a:r>
            <a:r>
              <a:rPr lang="en-US" sz="3600" dirty="0" err="1"/>
              <a:t>Tổng</a:t>
            </a:r>
            <a:r>
              <a:rPr lang="en-US" sz="3600" dirty="0"/>
              <a:t> </a:t>
            </a:r>
            <a:r>
              <a:rPr lang="en-US" sz="3600" dirty="0" err="1"/>
              <a:t>thư</a:t>
            </a:r>
            <a:r>
              <a:rPr lang="en-US" sz="3600" dirty="0"/>
              <a:t> </a:t>
            </a:r>
            <a:r>
              <a:rPr lang="en-US" sz="3600" dirty="0" err="1"/>
              <a:t>kí</a:t>
            </a:r>
            <a:r>
              <a:rPr lang="en-US" sz="3600" dirty="0"/>
              <a:t> LHQ</a:t>
            </a:r>
          </a:p>
          <a:p>
            <a:pPr>
              <a:lnSpc>
                <a:spcPct val="120000"/>
              </a:lnSpc>
              <a:spcBef>
                <a:spcPts val="0"/>
              </a:spcBef>
            </a:pPr>
            <a:r>
              <a:rPr lang="en-US" sz="3600" dirty="0" err="1"/>
              <a:t>Đề</a:t>
            </a:r>
            <a:r>
              <a:rPr lang="en-US" sz="3600" dirty="0"/>
              <a:t> </a:t>
            </a:r>
            <a:r>
              <a:rPr lang="en-US" sz="3600" dirty="0" err="1"/>
              <a:t>xuất</a:t>
            </a:r>
            <a:r>
              <a:rPr lang="en-US" sz="3600" dirty="0"/>
              <a:t> </a:t>
            </a:r>
            <a:r>
              <a:rPr lang="en-US" sz="3600" dirty="0" err="1"/>
              <a:t>giải</a:t>
            </a:r>
            <a:r>
              <a:rPr lang="en-US" sz="3600" dirty="0"/>
              <a:t> </a:t>
            </a:r>
            <a:r>
              <a:rPr lang="en-US" sz="3600" dirty="0" err="1"/>
              <a:t>pháp</a:t>
            </a:r>
            <a:r>
              <a:rPr lang="en-US" sz="3600" dirty="0"/>
              <a:t> </a:t>
            </a:r>
            <a:r>
              <a:rPr lang="en-US" sz="3600" dirty="0" err="1"/>
              <a:t>giải</a:t>
            </a:r>
            <a:r>
              <a:rPr lang="en-US" sz="3600" dirty="0"/>
              <a:t> </a:t>
            </a:r>
            <a:r>
              <a:rPr lang="en-US" sz="3600" dirty="0" err="1"/>
              <a:t>quyết</a:t>
            </a:r>
            <a:r>
              <a:rPr lang="en-US" sz="3600" dirty="0"/>
              <a:t> </a:t>
            </a:r>
            <a:r>
              <a:rPr lang="en-US" sz="3600" dirty="0" err="1"/>
              <a:t>vấn</a:t>
            </a:r>
            <a:r>
              <a:rPr lang="en-US" sz="3600" dirty="0"/>
              <a:t> </a:t>
            </a:r>
            <a:r>
              <a:rPr lang="en-US" sz="3600" dirty="0" err="1"/>
              <a:t>đề</a:t>
            </a:r>
            <a:r>
              <a:rPr lang="en-US" sz="3600" dirty="0"/>
              <a:t> </a:t>
            </a:r>
            <a:r>
              <a:rPr lang="en-US" sz="3600" dirty="0" err="1"/>
              <a:t>châu</a:t>
            </a:r>
            <a:r>
              <a:rPr lang="en-US" sz="3600" dirty="0"/>
              <a:t> Phi</a:t>
            </a:r>
          </a:p>
          <a:p>
            <a:pPr>
              <a:lnSpc>
                <a:spcPct val="120000"/>
              </a:lnSpc>
              <a:spcBef>
                <a:spcPts val="0"/>
              </a:spcBef>
            </a:pPr>
            <a:r>
              <a:rPr lang="en-US" sz="3600" dirty="0" err="1"/>
              <a:t>Thời</a:t>
            </a:r>
            <a:r>
              <a:rPr lang="en-US" sz="3600" dirty="0"/>
              <a:t> </a:t>
            </a:r>
            <a:r>
              <a:rPr lang="en-US" sz="3600" dirty="0" err="1"/>
              <a:t>gian</a:t>
            </a:r>
            <a:r>
              <a:rPr lang="en-US" sz="3600" dirty="0"/>
              <a:t> </a:t>
            </a:r>
            <a:r>
              <a:rPr lang="en-US" sz="3600" dirty="0" err="1"/>
              <a:t>trình</a:t>
            </a:r>
            <a:r>
              <a:rPr lang="en-US" sz="3600" dirty="0"/>
              <a:t> </a:t>
            </a:r>
            <a:r>
              <a:rPr lang="en-US" sz="3600" dirty="0" err="1"/>
              <a:t>bày</a:t>
            </a:r>
            <a:r>
              <a:rPr lang="en-US" sz="3600" dirty="0"/>
              <a:t> 1 </a:t>
            </a:r>
            <a:r>
              <a:rPr lang="en-US" sz="3600" dirty="0" err="1"/>
              <a:t>phút</a:t>
            </a:r>
            <a:endParaRPr lang="en-US" sz="3600" dirty="0"/>
          </a:p>
        </p:txBody>
      </p:sp>
      <p:pic>
        <p:nvPicPr>
          <p:cNvPr id="13316" name="Picture 4" descr="Tôi lên tiếng - Home | Facebook">
            <a:extLst>
              <a:ext uri="{FF2B5EF4-FFF2-40B4-BE49-F238E27FC236}">
                <a16:creationId xmlns:a16="http://schemas.microsoft.com/office/drawing/2014/main" id="{FDA8F193-EC0C-46E0-B461-EB5D92314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38100"/>
            <a:ext cx="3248025" cy="32480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1268A76B-3F88-4F24-BB63-338B20E0AF0F}"/>
              </a:ext>
            </a:extLst>
          </p:cNvPr>
          <p:cNvGraphicFramePr>
            <a:graphicFrameLocks noGrp="1"/>
          </p:cNvGraphicFramePr>
          <p:nvPr>
            <p:extLst>
              <p:ext uri="{D42A27DB-BD31-4B8C-83A1-F6EECF244321}">
                <p14:modId xmlns:p14="http://schemas.microsoft.com/office/powerpoint/2010/main" val="442048404"/>
              </p:ext>
            </p:extLst>
          </p:nvPr>
        </p:nvGraphicFramePr>
        <p:xfrm>
          <a:off x="4423111" y="3090490"/>
          <a:ext cx="7496176" cy="3455428"/>
        </p:xfrm>
        <a:graphic>
          <a:graphicData uri="http://schemas.openxmlformats.org/drawingml/2006/table">
            <a:tbl>
              <a:tblPr firstRow="1" bandRow="1">
                <a:tableStyleId>{5C22544A-7EE6-4342-B048-85BDC9FD1C3A}</a:tableStyleId>
              </a:tblPr>
              <a:tblGrid>
                <a:gridCol w="1405533">
                  <a:extLst>
                    <a:ext uri="{9D8B030D-6E8A-4147-A177-3AD203B41FA5}">
                      <a16:colId xmlns:a16="http://schemas.microsoft.com/office/drawing/2014/main" val="322210459"/>
                    </a:ext>
                  </a:extLst>
                </a:gridCol>
                <a:gridCol w="1787991">
                  <a:extLst>
                    <a:ext uri="{9D8B030D-6E8A-4147-A177-3AD203B41FA5}">
                      <a16:colId xmlns:a16="http://schemas.microsoft.com/office/drawing/2014/main" val="1075269515"/>
                    </a:ext>
                  </a:extLst>
                </a:gridCol>
                <a:gridCol w="1874044">
                  <a:extLst>
                    <a:ext uri="{9D8B030D-6E8A-4147-A177-3AD203B41FA5}">
                      <a16:colId xmlns:a16="http://schemas.microsoft.com/office/drawing/2014/main" val="2152483518"/>
                    </a:ext>
                  </a:extLst>
                </a:gridCol>
                <a:gridCol w="2428608">
                  <a:extLst>
                    <a:ext uri="{9D8B030D-6E8A-4147-A177-3AD203B41FA5}">
                      <a16:colId xmlns:a16="http://schemas.microsoft.com/office/drawing/2014/main" val="3434882576"/>
                    </a:ext>
                  </a:extLst>
                </a:gridCol>
              </a:tblGrid>
              <a:tr h="528041">
                <a:tc>
                  <a:txBody>
                    <a:bodyPr/>
                    <a:lstStyle/>
                    <a:p>
                      <a:pPr algn="ctr"/>
                      <a:r>
                        <a:rPr lang="en-US" sz="2400" dirty="0" err="1">
                          <a:latin typeface="+mn-lt"/>
                        </a:rPr>
                        <a:t>Tiêu</a:t>
                      </a:r>
                      <a:r>
                        <a:rPr lang="en-US" sz="2400" dirty="0">
                          <a:latin typeface="+mn-lt"/>
                        </a:rPr>
                        <a:t> </a:t>
                      </a:r>
                      <a:r>
                        <a:rPr lang="en-US" sz="2400" dirty="0" err="1">
                          <a:latin typeface="+mn-lt"/>
                        </a:rPr>
                        <a:t>chí</a:t>
                      </a:r>
                      <a:endParaRPr lang="en-US" sz="2400" dirty="0">
                        <a:latin typeface="+mn-lt"/>
                      </a:endParaRPr>
                    </a:p>
                  </a:txBody>
                  <a:tcPr/>
                </a:tc>
                <a:tc>
                  <a:txBody>
                    <a:bodyPr/>
                    <a:lstStyle/>
                    <a:p>
                      <a:pPr algn="ctr"/>
                      <a:r>
                        <a:rPr lang="en-US" sz="2400" dirty="0">
                          <a:latin typeface="+mn-lt"/>
                        </a:rPr>
                        <a:t>1 </a:t>
                      </a:r>
                      <a:r>
                        <a:rPr lang="en-US" sz="2400" dirty="0" err="1">
                          <a:latin typeface="+mn-lt"/>
                        </a:rPr>
                        <a:t>điểm</a:t>
                      </a:r>
                      <a:endParaRPr lang="en-US" sz="2400" dirty="0">
                        <a:latin typeface="+mn-lt"/>
                      </a:endParaRPr>
                    </a:p>
                  </a:txBody>
                  <a:tcPr/>
                </a:tc>
                <a:tc>
                  <a:txBody>
                    <a:bodyPr/>
                    <a:lstStyle/>
                    <a:p>
                      <a:pPr algn="ctr"/>
                      <a:r>
                        <a:rPr lang="en-US" sz="2400" dirty="0">
                          <a:latin typeface="+mn-lt"/>
                        </a:rPr>
                        <a:t>2 </a:t>
                      </a:r>
                      <a:r>
                        <a:rPr lang="en-US" sz="2400" dirty="0" err="1">
                          <a:latin typeface="+mn-lt"/>
                        </a:rPr>
                        <a:t>điểm</a:t>
                      </a:r>
                      <a:endParaRPr lang="en-US" sz="2400" dirty="0">
                        <a:latin typeface="+mn-lt"/>
                      </a:endParaRPr>
                    </a:p>
                  </a:txBody>
                  <a:tcPr/>
                </a:tc>
                <a:tc>
                  <a:txBody>
                    <a:bodyPr/>
                    <a:lstStyle/>
                    <a:p>
                      <a:pPr algn="ctr"/>
                      <a:r>
                        <a:rPr lang="en-US" sz="2400" dirty="0">
                          <a:latin typeface="+mn-lt"/>
                        </a:rPr>
                        <a:t>3 </a:t>
                      </a:r>
                      <a:r>
                        <a:rPr lang="en-US" sz="2400" dirty="0" err="1">
                          <a:latin typeface="+mn-lt"/>
                        </a:rPr>
                        <a:t>điểm</a:t>
                      </a:r>
                      <a:endParaRPr lang="en-US" sz="2400" dirty="0">
                        <a:latin typeface="+mn-lt"/>
                      </a:endParaRPr>
                    </a:p>
                  </a:txBody>
                  <a:tcPr/>
                </a:tc>
                <a:extLst>
                  <a:ext uri="{0D108BD9-81ED-4DB2-BD59-A6C34878D82A}">
                    <a16:rowId xmlns:a16="http://schemas.microsoft.com/office/drawing/2014/main" val="2934419368"/>
                  </a:ext>
                </a:extLst>
              </a:tr>
              <a:tr h="1372907">
                <a:tc>
                  <a:txBody>
                    <a:bodyPr/>
                    <a:lstStyle/>
                    <a:p>
                      <a:r>
                        <a:rPr lang="en-US" sz="2400" dirty="0" err="1">
                          <a:latin typeface="+mn-lt"/>
                        </a:rPr>
                        <a:t>Thông</a:t>
                      </a:r>
                      <a:r>
                        <a:rPr lang="en-US" sz="2400" dirty="0">
                          <a:latin typeface="+mn-lt"/>
                        </a:rPr>
                        <a:t> tin</a:t>
                      </a:r>
                    </a:p>
                  </a:txBody>
                  <a:tcPr/>
                </a:tc>
                <a:tc>
                  <a:txBody>
                    <a:bodyPr/>
                    <a:lstStyle/>
                    <a:p>
                      <a:r>
                        <a:rPr lang="en-US" sz="2400" dirty="0" err="1">
                          <a:latin typeface="+mn-lt"/>
                        </a:rPr>
                        <a:t>Sơ</a:t>
                      </a:r>
                      <a:r>
                        <a:rPr lang="en-US" sz="2400" dirty="0">
                          <a:latin typeface="+mn-lt"/>
                        </a:rPr>
                        <a:t> </a:t>
                      </a:r>
                      <a:r>
                        <a:rPr lang="en-US" sz="2400" dirty="0" err="1">
                          <a:latin typeface="+mn-lt"/>
                        </a:rPr>
                        <a:t>sài</a:t>
                      </a:r>
                      <a:r>
                        <a:rPr lang="en-US" sz="2400" dirty="0">
                          <a:latin typeface="+mn-lt"/>
                        </a:rPr>
                        <a:t>, </a:t>
                      </a:r>
                      <a:r>
                        <a:rPr lang="en-US" sz="2400" dirty="0" err="1">
                          <a:latin typeface="+mn-lt"/>
                        </a:rPr>
                        <a:t>thiếu</a:t>
                      </a:r>
                      <a:r>
                        <a:rPr lang="en-US" sz="2400" dirty="0">
                          <a:latin typeface="+mn-lt"/>
                        </a:rPr>
                        <a:t> </a:t>
                      </a:r>
                      <a:r>
                        <a:rPr lang="en-US" sz="2400" dirty="0" err="1">
                          <a:latin typeface="+mn-lt"/>
                        </a:rPr>
                        <a:t>lập</a:t>
                      </a:r>
                      <a:r>
                        <a:rPr lang="en-US" sz="2400" dirty="0">
                          <a:latin typeface="+mn-lt"/>
                        </a:rPr>
                        <a:t> </a:t>
                      </a:r>
                      <a:r>
                        <a:rPr lang="en-US" sz="2400" dirty="0" err="1">
                          <a:latin typeface="+mn-lt"/>
                        </a:rPr>
                        <a:t>luận</a:t>
                      </a:r>
                      <a:endParaRPr lang="en-US" sz="2400" dirty="0">
                        <a:latin typeface="+mn-lt"/>
                      </a:endParaRPr>
                    </a:p>
                  </a:txBody>
                  <a:tcPr/>
                </a:tc>
                <a:tc>
                  <a:txBody>
                    <a:bodyPr/>
                    <a:lstStyle/>
                    <a:p>
                      <a:r>
                        <a:rPr lang="en-US" sz="2400" dirty="0" err="1">
                          <a:latin typeface="+mn-lt"/>
                        </a:rPr>
                        <a:t>Ngắn</a:t>
                      </a:r>
                      <a:r>
                        <a:rPr lang="en-US" sz="2400" dirty="0">
                          <a:latin typeface="+mn-lt"/>
                        </a:rPr>
                        <a:t> </a:t>
                      </a:r>
                      <a:r>
                        <a:rPr lang="en-US" sz="2400" dirty="0" err="1">
                          <a:latin typeface="+mn-lt"/>
                        </a:rPr>
                        <a:t>gọn</a:t>
                      </a:r>
                      <a:r>
                        <a:rPr lang="en-US" sz="2400" dirty="0">
                          <a:latin typeface="+mn-lt"/>
                        </a:rPr>
                        <a:t>, </a:t>
                      </a:r>
                      <a:r>
                        <a:rPr lang="en-US" sz="2400" dirty="0" err="1">
                          <a:latin typeface="+mn-lt"/>
                        </a:rPr>
                        <a:t>lập</a:t>
                      </a:r>
                      <a:r>
                        <a:rPr lang="en-US" sz="2400" dirty="0">
                          <a:latin typeface="+mn-lt"/>
                        </a:rPr>
                        <a:t> </a:t>
                      </a:r>
                      <a:r>
                        <a:rPr lang="en-US" sz="2400" dirty="0" err="1">
                          <a:latin typeface="+mn-lt"/>
                        </a:rPr>
                        <a:t>luận</a:t>
                      </a:r>
                      <a:r>
                        <a:rPr lang="en-US" sz="2400" dirty="0">
                          <a:latin typeface="+mn-lt"/>
                        </a:rPr>
                        <a:t> </a:t>
                      </a:r>
                      <a:r>
                        <a:rPr lang="en-US" sz="2400" dirty="0" err="1">
                          <a:latin typeface="+mn-lt"/>
                        </a:rPr>
                        <a:t>rõ</a:t>
                      </a:r>
                      <a:r>
                        <a:rPr lang="en-US" sz="2400" dirty="0">
                          <a:latin typeface="+mn-lt"/>
                        </a:rPr>
                        <a:t> </a:t>
                      </a:r>
                      <a:r>
                        <a:rPr lang="en-US" sz="2400" dirty="0" err="1">
                          <a:latin typeface="+mn-lt"/>
                        </a:rPr>
                        <a:t>ràng</a:t>
                      </a:r>
                      <a:endParaRPr lang="en-US" sz="2400" dirty="0">
                        <a:latin typeface="+mn-lt"/>
                      </a:endParaRPr>
                    </a:p>
                  </a:txBody>
                  <a:tcPr/>
                </a:tc>
                <a:tc>
                  <a:txBody>
                    <a:bodyPr/>
                    <a:lstStyle/>
                    <a:p>
                      <a:r>
                        <a:rPr lang="en-US" sz="2400" dirty="0" err="1">
                          <a:latin typeface="+mn-lt"/>
                        </a:rPr>
                        <a:t>Ngắn</a:t>
                      </a:r>
                      <a:r>
                        <a:rPr lang="en-US" sz="2400" dirty="0">
                          <a:latin typeface="+mn-lt"/>
                        </a:rPr>
                        <a:t> </a:t>
                      </a:r>
                      <a:r>
                        <a:rPr lang="en-US" sz="2400" dirty="0" err="1">
                          <a:latin typeface="+mn-lt"/>
                        </a:rPr>
                        <a:t>gọn</a:t>
                      </a:r>
                      <a:r>
                        <a:rPr lang="en-US" sz="2400" dirty="0">
                          <a:latin typeface="+mn-lt"/>
                        </a:rPr>
                        <a:t>, </a:t>
                      </a:r>
                      <a:r>
                        <a:rPr lang="en-US" sz="2400" dirty="0" err="1">
                          <a:latin typeface="+mn-lt"/>
                        </a:rPr>
                        <a:t>chặt</a:t>
                      </a:r>
                      <a:r>
                        <a:rPr lang="en-US" sz="2400" dirty="0">
                          <a:latin typeface="+mn-lt"/>
                        </a:rPr>
                        <a:t> </a:t>
                      </a:r>
                      <a:r>
                        <a:rPr lang="en-US" sz="2400" dirty="0" err="1">
                          <a:latin typeface="+mn-lt"/>
                        </a:rPr>
                        <a:t>chẽ</a:t>
                      </a:r>
                      <a:r>
                        <a:rPr lang="en-US" sz="2400" dirty="0">
                          <a:latin typeface="+mn-lt"/>
                        </a:rPr>
                        <a:t>, </a:t>
                      </a:r>
                      <a:r>
                        <a:rPr lang="en-US" sz="2400" dirty="0" err="1">
                          <a:latin typeface="+mn-lt"/>
                        </a:rPr>
                        <a:t>có</a:t>
                      </a:r>
                      <a:r>
                        <a:rPr lang="en-US" sz="2400" dirty="0">
                          <a:latin typeface="+mn-lt"/>
                        </a:rPr>
                        <a:t> </a:t>
                      </a:r>
                      <a:r>
                        <a:rPr lang="en-US" sz="2400" dirty="0" err="1">
                          <a:latin typeface="+mn-lt"/>
                        </a:rPr>
                        <a:t>sức</a:t>
                      </a:r>
                      <a:r>
                        <a:rPr lang="en-US" sz="2400" dirty="0">
                          <a:latin typeface="+mn-lt"/>
                        </a:rPr>
                        <a:t> </a:t>
                      </a:r>
                      <a:r>
                        <a:rPr lang="en-US" sz="2400" dirty="0" err="1">
                          <a:latin typeface="+mn-lt"/>
                        </a:rPr>
                        <a:t>thuyết</a:t>
                      </a:r>
                      <a:r>
                        <a:rPr lang="en-US" sz="2400" dirty="0">
                          <a:latin typeface="+mn-lt"/>
                        </a:rPr>
                        <a:t> </a:t>
                      </a:r>
                      <a:r>
                        <a:rPr lang="en-US" sz="2400" dirty="0" err="1">
                          <a:latin typeface="+mn-lt"/>
                        </a:rPr>
                        <a:t>phục</a:t>
                      </a:r>
                      <a:r>
                        <a:rPr lang="en-US" sz="2400" dirty="0">
                          <a:latin typeface="+mn-lt"/>
                        </a:rPr>
                        <a:t> </a:t>
                      </a:r>
                      <a:r>
                        <a:rPr lang="en-US" sz="2400" dirty="0" err="1">
                          <a:latin typeface="+mn-lt"/>
                        </a:rPr>
                        <a:t>cao</a:t>
                      </a:r>
                      <a:endParaRPr lang="en-US" sz="2400" dirty="0">
                        <a:latin typeface="+mn-lt"/>
                      </a:endParaRPr>
                    </a:p>
                  </a:txBody>
                  <a:tcPr/>
                </a:tc>
                <a:extLst>
                  <a:ext uri="{0D108BD9-81ED-4DB2-BD59-A6C34878D82A}">
                    <a16:rowId xmlns:a16="http://schemas.microsoft.com/office/drawing/2014/main" val="935421880"/>
                  </a:ext>
                </a:extLst>
              </a:tr>
              <a:tr h="1443311">
                <a:tc>
                  <a:txBody>
                    <a:bodyPr/>
                    <a:lstStyle/>
                    <a:p>
                      <a:r>
                        <a:rPr lang="en-US" sz="2400" dirty="0" err="1">
                          <a:latin typeface="+mn-lt"/>
                        </a:rPr>
                        <a:t>Phong</a:t>
                      </a:r>
                      <a:r>
                        <a:rPr lang="en-US" sz="2400" dirty="0">
                          <a:latin typeface="+mn-lt"/>
                        </a:rPr>
                        <a:t> </a:t>
                      </a:r>
                      <a:r>
                        <a:rPr lang="en-US" sz="2400" dirty="0" err="1">
                          <a:latin typeface="+mn-lt"/>
                        </a:rPr>
                        <a:t>cách</a:t>
                      </a:r>
                      <a:endParaRPr lang="en-US" sz="2400" dirty="0">
                        <a:latin typeface="+mn-lt"/>
                      </a:endParaRPr>
                    </a:p>
                  </a:txBody>
                  <a:tcPr/>
                </a:tc>
                <a:tc>
                  <a:txBody>
                    <a:bodyPr/>
                    <a:lstStyle/>
                    <a:p>
                      <a:r>
                        <a:rPr lang="en-US" sz="2400" dirty="0" err="1">
                          <a:latin typeface="+mn-lt"/>
                        </a:rPr>
                        <a:t>Lúng</a:t>
                      </a:r>
                      <a:r>
                        <a:rPr lang="en-US" sz="2400" dirty="0">
                          <a:latin typeface="+mn-lt"/>
                        </a:rPr>
                        <a:t> </a:t>
                      </a:r>
                      <a:r>
                        <a:rPr lang="en-US" sz="2400" dirty="0" err="1">
                          <a:latin typeface="+mn-lt"/>
                        </a:rPr>
                        <a:t>túng</a:t>
                      </a:r>
                      <a:r>
                        <a:rPr lang="en-US" sz="2400" dirty="0">
                          <a:latin typeface="+mn-lt"/>
                        </a:rPr>
                        <a:t>, </a:t>
                      </a:r>
                      <a:r>
                        <a:rPr lang="en-US" sz="2400" dirty="0" err="1">
                          <a:latin typeface="+mn-lt"/>
                        </a:rPr>
                        <a:t>nói</a:t>
                      </a:r>
                      <a:r>
                        <a:rPr lang="en-US" sz="2400" dirty="0">
                          <a:latin typeface="+mn-lt"/>
                        </a:rPr>
                        <a:t> </a:t>
                      </a:r>
                      <a:r>
                        <a:rPr lang="en-US" sz="2400" dirty="0" err="1">
                          <a:latin typeface="+mn-lt"/>
                        </a:rPr>
                        <a:t>vấp</a:t>
                      </a:r>
                      <a:r>
                        <a:rPr lang="en-US" sz="2400" dirty="0">
                          <a:latin typeface="+mn-lt"/>
                        </a:rPr>
                        <a:t>, </a:t>
                      </a:r>
                      <a:r>
                        <a:rPr lang="en-US" sz="2400" dirty="0" err="1">
                          <a:latin typeface="+mn-lt"/>
                        </a:rPr>
                        <a:t>thiếu</a:t>
                      </a:r>
                      <a:r>
                        <a:rPr lang="en-US" sz="2400" dirty="0">
                          <a:latin typeface="+mn-lt"/>
                        </a:rPr>
                        <a:t> </a:t>
                      </a:r>
                      <a:r>
                        <a:rPr lang="en-US" sz="2400" dirty="0" err="1">
                          <a:latin typeface="+mn-lt"/>
                        </a:rPr>
                        <a:t>tương</a:t>
                      </a:r>
                      <a:r>
                        <a:rPr lang="en-US" sz="2400" dirty="0">
                          <a:latin typeface="+mn-lt"/>
                        </a:rPr>
                        <a:t> </a:t>
                      </a:r>
                      <a:r>
                        <a:rPr lang="en-US" sz="2400" dirty="0" err="1">
                          <a:latin typeface="+mn-lt"/>
                        </a:rPr>
                        <a:t>tác</a:t>
                      </a:r>
                      <a:r>
                        <a:rPr lang="en-US" sz="2400" dirty="0">
                          <a:latin typeface="+mn-lt"/>
                        </a:rPr>
                        <a:t> </a:t>
                      </a:r>
                      <a:r>
                        <a:rPr lang="en-US" sz="2400" dirty="0" err="1">
                          <a:latin typeface="+mn-lt"/>
                        </a:rPr>
                        <a:t>mắt</a:t>
                      </a:r>
                      <a:endParaRPr lang="en-US" sz="2400" dirty="0">
                        <a:latin typeface="+mn-lt"/>
                      </a:endParaRPr>
                    </a:p>
                  </a:txBody>
                  <a:tcPr/>
                </a:tc>
                <a:tc>
                  <a:txBody>
                    <a:bodyPr/>
                    <a:lstStyle/>
                    <a:p>
                      <a:r>
                        <a:rPr lang="en-US" sz="2400" dirty="0" err="1">
                          <a:latin typeface="+mn-lt"/>
                        </a:rPr>
                        <a:t>Khá</a:t>
                      </a:r>
                      <a:r>
                        <a:rPr lang="en-US" sz="2400" dirty="0">
                          <a:latin typeface="+mn-lt"/>
                        </a:rPr>
                        <a:t> </a:t>
                      </a:r>
                      <a:r>
                        <a:rPr lang="en-US" sz="2400" dirty="0" err="1">
                          <a:latin typeface="+mn-lt"/>
                        </a:rPr>
                        <a:t>trôi</a:t>
                      </a:r>
                      <a:r>
                        <a:rPr lang="en-US" sz="2400" dirty="0">
                          <a:latin typeface="+mn-lt"/>
                        </a:rPr>
                        <a:t> </a:t>
                      </a:r>
                      <a:r>
                        <a:rPr lang="en-US" sz="2400" dirty="0" err="1">
                          <a:latin typeface="+mn-lt"/>
                        </a:rPr>
                        <a:t>chảy</a:t>
                      </a:r>
                      <a:r>
                        <a:rPr lang="en-US" sz="2400" dirty="0">
                          <a:latin typeface="+mn-lt"/>
                        </a:rPr>
                        <a:t>, </a:t>
                      </a:r>
                      <a:r>
                        <a:rPr lang="en-US" sz="2400" dirty="0" err="1">
                          <a:latin typeface="+mn-lt"/>
                        </a:rPr>
                        <a:t>có</a:t>
                      </a:r>
                      <a:r>
                        <a:rPr lang="en-US" sz="2400" dirty="0">
                          <a:latin typeface="+mn-lt"/>
                        </a:rPr>
                        <a:t> </a:t>
                      </a:r>
                      <a:r>
                        <a:rPr lang="en-US" sz="2400" dirty="0" err="1">
                          <a:latin typeface="+mn-lt"/>
                        </a:rPr>
                        <a:t>tương</a:t>
                      </a:r>
                      <a:r>
                        <a:rPr lang="en-US" sz="2400" dirty="0">
                          <a:latin typeface="+mn-lt"/>
                        </a:rPr>
                        <a:t> </a:t>
                      </a:r>
                      <a:r>
                        <a:rPr lang="en-US" sz="2400" dirty="0" err="1">
                          <a:latin typeface="+mn-lt"/>
                        </a:rPr>
                        <a:t>tác</a:t>
                      </a:r>
                      <a:endParaRPr lang="en-US" sz="2400" dirty="0">
                        <a:latin typeface="+mn-lt"/>
                      </a:endParaRPr>
                    </a:p>
                  </a:txBody>
                  <a:tcPr/>
                </a:tc>
                <a:tc>
                  <a:txBody>
                    <a:bodyPr/>
                    <a:lstStyle/>
                    <a:p>
                      <a:r>
                        <a:rPr lang="en-US" sz="2400" dirty="0" err="1">
                          <a:latin typeface="+mn-lt"/>
                        </a:rPr>
                        <a:t>Lưu</a:t>
                      </a:r>
                      <a:r>
                        <a:rPr lang="en-US" sz="2400" dirty="0">
                          <a:latin typeface="+mn-lt"/>
                        </a:rPr>
                        <a:t> </a:t>
                      </a:r>
                      <a:r>
                        <a:rPr lang="en-US" sz="2400" dirty="0" err="1">
                          <a:latin typeface="+mn-lt"/>
                        </a:rPr>
                        <a:t>loát</a:t>
                      </a:r>
                      <a:r>
                        <a:rPr lang="en-US" sz="2400" dirty="0">
                          <a:latin typeface="+mn-lt"/>
                        </a:rPr>
                        <a:t>, </a:t>
                      </a:r>
                      <a:r>
                        <a:rPr lang="en-US" sz="2400" dirty="0" err="1">
                          <a:latin typeface="+mn-lt"/>
                        </a:rPr>
                        <a:t>tương</a:t>
                      </a:r>
                      <a:r>
                        <a:rPr lang="en-US" sz="2400" dirty="0">
                          <a:latin typeface="+mn-lt"/>
                        </a:rPr>
                        <a:t> </a:t>
                      </a:r>
                      <a:r>
                        <a:rPr lang="en-US" sz="2400" dirty="0" err="1">
                          <a:latin typeface="+mn-lt"/>
                        </a:rPr>
                        <a:t>tác</a:t>
                      </a:r>
                      <a:r>
                        <a:rPr lang="en-US" sz="2400" dirty="0">
                          <a:latin typeface="+mn-lt"/>
                        </a:rPr>
                        <a:t> </a:t>
                      </a:r>
                      <a:r>
                        <a:rPr lang="en-US" sz="2400" dirty="0" err="1">
                          <a:latin typeface="+mn-lt"/>
                        </a:rPr>
                        <a:t>tích</a:t>
                      </a:r>
                      <a:r>
                        <a:rPr lang="en-US" sz="2400" dirty="0">
                          <a:latin typeface="+mn-lt"/>
                        </a:rPr>
                        <a:t> </a:t>
                      </a:r>
                      <a:r>
                        <a:rPr lang="en-US" sz="2400" dirty="0" err="1">
                          <a:latin typeface="+mn-lt"/>
                        </a:rPr>
                        <a:t>cực</a:t>
                      </a:r>
                      <a:r>
                        <a:rPr lang="en-US" sz="2400" dirty="0">
                          <a:latin typeface="+mn-lt"/>
                        </a:rPr>
                        <a:t> </a:t>
                      </a:r>
                      <a:r>
                        <a:rPr lang="en-US" sz="2400" dirty="0" err="1">
                          <a:latin typeface="+mn-lt"/>
                        </a:rPr>
                        <a:t>bằng</a:t>
                      </a:r>
                      <a:r>
                        <a:rPr lang="en-US" sz="2400" dirty="0">
                          <a:latin typeface="+mn-lt"/>
                        </a:rPr>
                        <a:t> </a:t>
                      </a:r>
                      <a:r>
                        <a:rPr lang="en-US" sz="2400" dirty="0" err="1">
                          <a:latin typeface="+mn-lt"/>
                        </a:rPr>
                        <a:t>mắt</a:t>
                      </a:r>
                      <a:r>
                        <a:rPr lang="en-US" sz="2400" dirty="0">
                          <a:latin typeface="+mn-lt"/>
                        </a:rPr>
                        <a:t> </a:t>
                      </a:r>
                      <a:r>
                        <a:rPr lang="en-US" sz="2400" dirty="0" err="1">
                          <a:latin typeface="+mn-lt"/>
                        </a:rPr>
                        <a:t>và</a:t>
                      </a:r>
                      <a:r>
                        <a:rPr lang="en-US" sz="2400" dirty="0">
                          <a:latin typeface="+mn-lt"/>
                        </a:rPr>
                        <a:t> </a:t>
                      </a:r>
                      <a:r>
                        <a:rPr lang="en-US" sz="2400" dirty="0" err="1">
                          <a:latin typeface="+mn-lt"/>
                        </a:rPr>
                        <a:t>ngôn</a:t>
                      </a:r>
                      <a:r>
                        <a:rPr lang="en-US" sz="2400" dirty="0">
                          <a:latin typeface="+mn-lt"/>
                        </a:rPr>
                        <a:t> </a:t>
                      </a:r>
                      <a:r>
                        <a:rPr lang="en-US" sz="2400" dirty="0" err="1">
                          <a:latin typeface="+mn-lt"/>
                        </a:rPr>
                        <a:t>ngữ</a:t>
                      </a:r>
                      <a:r>
                        <a:rPr lang="en-US" sz="2400" dirty="0">
                          <a:latin typeface="+mn-lt"/>
                        </a:rPr>
                        <a:t> </a:t>
                      </a:r>
                      <a:r>
                        <a:rPr lang="en-US" sz="2400" dirty="0" err="1">
                          <a:latin typeface="+mn-lt"/>
                        </a:rPr>
                        <a:t>cơ</a:t>
                      </a:r>
                      <a:r>
                        <a:rPr lang="en-US" sz="2400" dirty="0">
                          <a:latin typeface="+mn-lt"/>
                        </a:rPr>
                        <a:t> </a:t>
                      </a:r>
                      <a:r>
                        <a:rPr lang="en-US" sz="2400" dirty="0" err="1">
                          <a:latin typeface="+mn-lt"/>
                        </a:rPr>
                        <a:t>thể</a:t>
                      </a:r>
                      <a:endParaRPr lang="en-US" sz="2400" dirty="0">
                        <a:latin typeface="+mn-lt"/>
                      </a:endParaRPr>
                    </a:p>
                  </a:txBody>
                  <a:tcPr/>
                </a:tc>
                <a:extLst>
                  <a:ext uri="{0D108BD9-81ED-4DB2-BD59-A6C34878D82A}">
                    <a16:rowId xmlns:a16="http://schemas.microsoft.com/office/drawing/2014/main" val="2197949162"/>
                  </a:ext>
                </a:extLst>
              </a:tr>
            </a:tbl>
          </a:graphicData>
        </a:graphic>
      </p:graphicFrame>
      <p:pic>
        <p:nvPicPr>
          <p:cNvPr id="10242" name="Picture 2" descr="Tìm hiểu về Liên hợp quốc">
            <a:extLst>
              <a:ext uri="{FF2B5EF4-FFF2-40B4-BE49-F238E27FC236}">
                <a16:creationId xmlns:a16="http://schemas.microsoft.com/office/drawing/2014/main" id="{0D277B1B-0013-45CD-8782-1151147A42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28" r="10671"/>
          <a:stretch/>
        </p:blipFill>
        <p:spPr bwMode="auto">
          <a:xfrm>
            <a:off x="154737" y="3492168"/>
            <a:ext cx="3760763" cy="300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10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3316"/>
                                        </p:tgtEl>
                                        <p:attrNameLst>
                                          <p:attrName>style.visibility</p:attrName>
                                        </p:attrNameLst>
                                      </p:cBhvr>
                                      <p:to>
                                        <p:strVal val="visible"/>
                                      </p:to>
                                    </p:set>
                                    <p:animEffect transition="in" filter="barn(inVertical)">
                                      <p:cBhvr>
                                        <p:cTn id="28" dur="500"/>
                                        <p:tgtEl>
                                          <p:spTgt spid="133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242"/>
                                        </p:tgtEl>
                                        <p:attrNameLst>
                                          <p:attrName>style.visibility</p:attrName>
                                        </p:attrNameLst>
                                      </p:cBhvr>
                                      <p:to>
                                        <p:strVal val="visible"/>
                                      </p:to>
                                    </p:set>
                                    <p:animEffect transition="in" filter="barn(inVertical)">
                                      <p:cBhvr>
                                        <p:cTn id="33" dur="500"/>
                                        <p:tgtEl>
                                          <p:spTgt spid="10242"/>
                                        </p:tgtEl>
                                      </p:cBhvr>
                                    </p:animEffect>
                                  </p:childTnLst>
                                </p:cTn>
                              </p:par>
                              <p:par>
                                <p:cTn id="34" presetID="16" presetClass="entr" presetSubtype="21"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0EEAAB-CCB9-460B-A043-33A4AB16D16A}"/>
              </a:ext>
            </a:extLst>
          </p:cNvPr>
          <p:cNvSpPr>
            <a:spLocks noGrp="1"/>
          </p:cNvSpPr>
          <p:nvPr>
            <p:ph idx="1"/>
          </p:nvPr>
        </p:nvSpPr>
        <p:spPr>
          <a:xfrm>
            <a:off x="3513221" y="1018436"/>
            <a:ext cx="8678778" cy="1194987"/>
          </a:xfrm>
          <a:solidFill>
            <a:srgbClr val="C00000"/>
          </a:solidFill>
        </p:spPr>
        <p:txBody>
          <a:bodyPr anchor="ctr">
            <a:noAutofit/>
          </a:bodyPr>
          <a:lstStyle/>
          <a:p>
            <a:pPr marL="0" indent="0" algn="ctr">
              <a:lnSpc>
                <a:spcPct val="120000"/>
              </a:lnSpc>
              <a:spcBef>
                <a:spcPts val="0"/>
              </a:spcBef>
              <a:buNone/>
            </a:pPr>
            <a:r>
              <a:rPr lang="en-US" sz="5400" dirty="0">
                <a:solidFill>
                  <a:schemeClr val="bg1"/>
                </a:solidFill>
              </a:rPr>
              <a:t>VÌ MỘT CHÂU PHI PHÁT TRIỂN</a:t>
            </a:r>
          </a:p>
        </p:txBody>
      </p:sp>
      <p:pic>
        <p:nvPicPr>
          <p:cNvPr id="13316" name="Picture 4" descr="Tôi lên tiếng - Home | Facebook">
            <a:extLst>
              <a:ext uri="{FF2B5EF4-FFF2-40B4-BE49-F238E27FC236}">
                <a16:creationId xmlns:a16="http://schemas.microsoft.com/office/drawing/2014/main" id="{FDA8F193-EC0C-46E0-B461-EB5D92314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38100"/>
            <a:ext cx="3248025" cy="3248025"/>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Group of men">
            <a:extLst>
              <a:ext uri="{FF2B5EF4-FFF2-40B4-BE49-F238E27FC236}">
                <a16:creationId xmlns:a16="http://schemas.microsoft.com/office/drawing/2014/main" id="{CDB1BF57-21FC-46CD-826C-B790974D5E7A}"/>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4594688" y="2693141"/>
            <a:ext cx="914400" cy="914400"/>
          </a:xfrm>
          <a:prstGeom prst="rect">
            <a:avLst/>
          </a:prstGeom>
        </p:spPr>
      </p:pic>
      <p:pic>
        <p:nvPicPr>
          <p:cNvPr id="8" name="Graphic 7" descr="Crane">
            <a:extLst>
              <a:ext uri="{FF2B5EF4-FFF2-40B4-BE49-F238E27FC236}">
                <a16:creationId xmlns:a16="http://schemas.microsoft.com/office/drawing/2014/main" id="{0C4FF52F-1CD6-4A0C-AA23-58C649EBCA72}"/>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9952651" y="4449426"/>
            <a:ext cx="914400" cy="914400"/>
          </a:xfrm>
          <a:prstGeom prst="rect">
            <a:avLst/>
          </a:prstGeom>
        </p:spPr>
      </p:pic>
      <p:pic>
        <p:nvPicPr>
          <p:cNvPr id="10" name="Graphic 9" descr="Airplane">
            <a:extLst>
              <a:ext uri="{FF2B5EF4-FFF2-40B4-BE49-F238E27FC236}">
                <a16:creationId xmlns:a16="http://schemas.microsoft.com/office/drawing/2014/main" id="{FF27EAD8-F4A0-4305-A070-8B60F0E2A20A}"/>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8384663" y="4449426"/>
            <a:ext cx="914400" cy="914400"/>
          </a:xfrm>
          <a:prstGeom prst="rect">
            <a:avLst/>
          </a:prstGeom>
        </p:spPr>
      </p:pic>
      <p:pic>
        <p:nvPicPr>
          <p:cNvPr id="12" name="Graphic 11" descr="Cell Tower">
            <a:extLst>
              <a:ext uri="{FF2B5EF4-FFF2-40B4-BE49-F238E27FC236}">
                <a16:creationId xmlns:a16="http://schemas.microsoft.com/office/drawing/2014/main" id="{37B1441E-B287-4D0B-8804-74A7A1A66604}"/>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6807151" y="4436272"/>
            <a:ext cx="914400" cy="914400"/>
          </a:xfrm>
          <a:prstGeom prst="rect">
            <a:avLst/>
          </a:prstGeom>
        </p:spPr>
      </p:pic>
      <p:pic>
        <p:nvPicPr>
          <p:cNvPr id="14" name="Graphic 13" descr="Classroom">
            <a:extLst>
              <a:ext uri="{FF2B5EF4-FFF2-40B4-BE49-F238E27FC236}">
                <a16:creationId xmlns:a16="http://schemas.microsoft.com/office/drawing/2014/main" id="{BD9FF128-C05D-4282-9DAA-3C064FF7197C}"/>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8065426" y="2672998"/>
            <a:ext cx="914400" cy="914400"/>
          </a:xfrm>
          <a:prstGeom prst="rect">
            <a:avLst/>
          </a:prstGeom>
        </p:spPr>
      </p:pic>
      <p:pic>
        <p:nvPicPr>
          <p:cNvPr id="16" name="Graphic 15" descr="Dollar">
            <a:extLst>
              <a:ext uri="{FF2B5EF4-FFF2-40B4-BE49-F238E27FC236}">
                <a16:creationId xmlns:a16="http://schemas.microsoft.com/office/drawing/2014/main" id="{A9982287-98A3-4561-969E-503DB73A392D}"/>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6349951" y="2672998"/>
            <a:ext cx="914400" cy="914400"/>
          </a:xfrm>
          <a:prstGeom prst="rect">
            <a:avLst/>
          </a:prstGeom>
        </p:spPr>
      </p:pic>
      <p:pic>
        <p:nvPicPr>
          <p:cNvPr id="18" name="Graphic 17" descr="Electric Tower">
            <a:extLst>
              <a:ext uri="{FF2B5EF4-FFF2-40B4-BE49-F238E27FC236}">
                <a16:creationId xmlns:a16="http://schemas.microsoft.com/office/drawing/2014/main" id="{D6563A67-B9B6-41EB-A090-21AFE33BB5C2}"/>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5229639" y="4423389"/>
            <a:ext cx="914400" cy="914400"/>
          </a:xfrm>
          <a:prstGeom prst="rect">
            <a:avLst/>
          </a:prstGeom>
        </p:spPr>
      </p:pic>
      <p:pic>
        <p:nvPicPr>
          <p:cNvPr id="20" name="Graphic 19" descr="Robot Hand">
            <a:extLst>
              <a:ext uri="{FF2B5EF4-FFF2-40B4-BE49-F238E27FC236}">
                <a16:creationId xmlns:a16="http://schemas.microsoft.com/office/drawing/2014/main" id="{009E2D9B-4CC0-4E76-A907-69DD4AAAFE14}"/>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340513" y="2678741"/>
            <a:ext cx="914400" cy="914400"/>
          </a:xfrm>
          <a:prstGeom prst="rect">
            <a:avLst/>
          </a:prstGeom>
        </p:spPr>
      </p:pic>
      <p:sp>
        <p:nvSpPr>
          <p:cNvPr id="22" name="TextBox 21">
            <a:extLst>
              <a:ext uri="{FF2B5EF4-FFF2-40B4-BE49-F238E27FC236}">
                <a16:creationId xmlns:a16="http://schemas.microsoft.com/office/drawing/2014/main" id="{18723101-5692-4A3B-8948-EC33968FD04F}"/>
              </a:ext>
            </a:extLst>
          </p:cNvPr>
          <p:cNvSpPr txBox="1"/>
          <p:nvPr/>
        </p:nvSpPr>
        <p:spPr>
          <a:xfrm>
            <a:off x="6141748" y="3570347"/>
            <a:ext cx="1362075" cy="461665"/>
          </a:xfrm>
          <a:prstGeom prst="rect">
            <a:avLst/>
          </a:prstGeom>
          <a:noFill/>
        </p:spPr>
        <p:txBody>
          <a:bodyPr wrap="square">
            <a:spAutoFit/>
          </a:bodyPr>
          <a:lstStyle/>
          <a:p>
            <a:pPr algn="ctr"/>
            <a:r>
              <a:rPr lang="en-US" sz="2400" dirty="0" err="1">
                <a:solidFill>
                  <a:srgbClr val="C00000"/>
                </a:solidFill>
              </a:rPr>
              <a:t>Vốn</a:t>
            </a:r>
            <a:endParaRPr lang="en-US" sz="2400" dirty="0">
              <a:solidFill>
                <a:srgbClr val="C00000"/>
              </a:solidFill>
            </a:endParaRPr>
          </a:p>
        </p:txBody>
      </p:sp>
      <p:sp>
        <p:nvSpPr>
          <p:cNvPr id="23" name="TextBox 22">
            <a:extLst>
              <a:ext uri="{FF2B5EF4-FFF2-40B4-BE49-F238E27FC236}">
                <a16:creationId xmlns:a16="http://schemas.microsoft.com/office/drawing/2014/main" id="{622E9CAE-C3E6-4015-B1C0-7F01D2EF2333}"/>
              </a:ext>
            </a:extLst>
          </p:cNvPr>
          <p:cNvSpPr txBox="1"/>
          <p:nvPr/>
        </p:nvSpPr>
        <p:spPr>
          <a:xfrm>
            <a:off x="7836296" y="3601798"/>
            <a:ext cx="1362075" cy="461665"/>
          </a:xfrm>
          <a:prstGeom prst="rect">
            <a:avLst/>
          </a:prstGeom>
          <a:noFill/>
        </p:spPr>
        <p:txBody>
          <a:bodyPr wrap="square">
            <a:spAutoFit/>
          </a:bodyPr>
          <a:lstStyle/>
          <a:p>
            <a:pPr algn="ctr"/>
            <a:r>
              <a:rPr lang="en-US" sz="2400" dirty="0" err="1">
                <a:solidFill>
                  <a:srgbClr val="C00000"/>
                </a:solidFill>
              </a:rPr>
              <a:t>Giáo</a:t>
            </a:r>
            <a:r>
              <a:rPr lang="en-US" sz="2400" dirty="0">
                <a:solidFill>
                  <a:srgbClr val="C00000"/>
                </a:solidFill>
              </a:rPr>
              <a:t> </a:t>
            </a:r>
            <a:r>
              <a:rPr lang="en-US" sz="2400" dirty="0" err="1">
                <a:solidFill>
                  <a:srgbClr val="C00000"/>
                </a:solidFill>
              </a:rPr>
              <a:t>dục</a:t>
            </a:r>
            <a:endParaRPr lang="en-US" sz="2400" dirty="0">
              <a:solidFill>
                <a:srgbClr val="C00000"/>
              </a:solidFill>
            </a:endParaRPr>
          </a:p>
        </p:txBody>
      </p:sp>
      <p:sp>
        <p:nvSpPr>
          <p:cNvPr id="26" name="TextBox 25">
            <a:extLst>
              <a:ext uri="{FF2B5EF4-FFF2-40B4-BE49-F238E27FC236}">
                <a16:creationId xmlns:a16="http://schemas.microsoft.com/office/drawing/2014/main" id="{57AC08CB-23A8-4B64-A94E-A73DD478C7BA}"/>
              </a:ext>
            </a:extLst>
          </p:cNvPr>
          <p:cNvSpPr txBox="1"/>
          <p:nvPr/>
        </p:nvSpPr>
        <p:spPr>
          <a:xfrm>
            <a:off x="9606971" y="3570346"/>
            <a:ext cx="1902750" cy="830997"/>
          </a:xfrm>
          <a:prstGeom prst="rect">
            <a:avLst/>
          </a:prstGeom>
          <a:noFill/>
        </p:spPr>
        <p:txBody>
          <a:bodyPr wrap="square">
            <a:spAutoFit/>
          </a:bodyPr>
          <a:lstStyle/>
          <a:p>
            <a:pPr algn="ctr"/>
            <a:r>
              <a:rPr lang="en-US" sz="2400" dirty="0" err="1">
                <a:solidFill>
                  <a:srgbClr val="C00000"/>
                </a:solidFill>
              </a:rPr>
              <a:t>Công</a:t>
            </a:r>
            <a:r>
              <a:rPr lang="en-US" sz="2400" dirty="0">
                <a:solidFill>
                  <a:srgbClr val="C00000"/>
                </a:solidFill>
              </a:rPr>
              <a:t> </a:t>
            </a:r>
            <a:r>
              <a:rPr lang="en-US" sz="2400" dirty="0" err="1">
                <a:solidFill>
                  <a:srgbClr val="C00000"/>
                </a:solidFill>
              </a:rPr>
              <a:t>nghiệp</a:t>
            </a:r>
            <a:r>
              <a:rPr lang="en-US" sz="2400" dirty="0">
                <a:solidFill>
                  <a:srgbClr val="C00000"/>
                </a:solidFill>
              </a:rPr>
              <a:t> </a:t>
            </a:r>
            <a:r>
              <a:rPr lang="en-US" sz="2400" dirty="0" err="1">
                <a:solidFill>
                  <a:srgbClr val="C00000"/>
                </a:solidFill>
              </a:rPr>
              <a:t>hóa</a:t>
            </a:r>
            <a:endParaRPr lang="en-US" sz="2400" dirty="0">
              <a:solidFill>
                <a:srgbClr val="C00000"/>
              </a:solidFill>
            </a:endParaRPr>
          </a:p>
        </p:txBody>
      </p:sp>
      <p:sp>
        <p:nvSpPr>
          <p:cNvPr id="28" name="TextBox 27">
            <a:extLst>
              <a:ext uri="{FF2B5EF4-FFF2-40B4-BE49-F238E27FC236}">
                <a16:creationId xmlns:a16="http://schemas.microsoft.com/office/drawing/2014/main" id="{33C5DEB7-04CC-4A03-B1BE-781CE908AC61}"/>
              </a:ext>
            </a:extLst>
          </p:cNvPr>
          <p:cNvSpPr txBox="1"/>
          <p:nvPr/>
        </p:nvSpPr>
        <p:spPr>
          <a:xfrm>
            <a:off x="6474901" y="5432596"/>
            <a:ext cx="3602700" cy="461665"/>
          </a:xfrm>
          <a:prstGeom prst="rect">
            <a:avLst/>
          </a:prstGeom>
          <a:noFill/>
        </p:spPr>
        <p:txBody>
          <a:bodyPr wrap="square">
            <a:spAutoFit/>
          </a:bodyPr>
          <a:lstStyle/>
          <a:p>
            <a:pPr algn="ctr"/>
            <a:r>
              <a:rPr lang="en-US" sz="2400" dirty="0" err="1">
                <a:solidFill>
                  <a:srgbClr val="C00000"/>
                </a:solidFill>
              </a:rPr>
              <a:t>Phát</a:t>
            </a:r>
            <a:r>
              <a:rPr lang="en-US" sz="2400" dirty="0">
                <a:solidFill>
                  <a:srgbClr val="C00000"/>
                </a:solidFill>
              </a:rPr>
              <a:t> </a:t>
            </a:r>
            <a:r>
              <a:rPr lang="en-US" sz="2400" dirty="0" err="1">
                <a:solidFill>
                  <a:srgbClr val="C00000"/>
                </a:solidFill>
              </a:rPr>
              <a:t>triển</a:t>
            </a:r>
            <a:r>
              <a:rPr lang="en-US" sz="2400" dirty="0">
                <a:solidFill>
                  <a:srgbClr val="C00000"/>
                </a:solidFill>
              </a:rPr>
              <a:t> </a:t>
            </a:r>
            <a:r>
              <a:rPr lang="en-US" sz="2400" dirty="0" err="1">
                <a:solidFill>
                  <a:srgbClr val="C00000"/>
                </a:solidFill>
              </a:rPr>
              <a:t>cơ</a:t>
            </a:r>
            <a:r>
              <a:rPr lang="en-US" sz="2400" dirty="0">
                <a:solidFill>
                  <a:srgbClr val="C00000"/>
                </a:solidFill>
              </a:rPr>
              <a:t> </a:t>
            </a:r>
            <a:r>
              <a:rPr lang="en-US" sz="2400" dirty="0" err="1">
                <a:solidFill>
                  <a:srgbClr val="C00000"/>
                </a:solidFill>
              </a:rPr>
              <a:t>sở</a:t>
            </a:r>
            <a:r>
              <a:rPr lang="en-US" sz="2400" dirty="0">
                <a:solidFill>
                  <a:srgbClr val="C00000"/>
                </a:solidFill>
              </a:rPr>
              <a:t> </a:t>
            </a:r>
            <a:r>
              <a:rPr lang="en-US" sz="2400" dirty="0" err="1">
                <a:solidFill>
                  <a:srgbClr val="C00000"/>
                </a:solidFill>
              </a:rPr>
              <a:t>hạ</a:t>
            </a:r>
            <a:r>
              <a:rPr lang="en-US" sz="2400" dirty="0">
                <a:solidFill>
                  <a:srgbClr val="C00000"/>
                </a:solidFill>
              </a:rPr>
              <a:t> </a:t>
            </a:r>
            <a:r>
              <a:rPr lang="en-US" sz="2400" dirty="0" err="1">
                <a:solidFill>
                  <a:srgbClr val="C00000"/>
                </a:solidFill>
              </a:rPr>
              <a:t>tầng</a:t>
            </a:r>
            <a:endParaRPr lang="en-US" sz="2400" dirty="0">
              <a:solidFill>
                <a:srgbClr val="C00000"/>
              </a:solidFill>
            </a:endParaRPr>
          </a:p>
        </p:txBody>
      </p:sp>
      <p:pic>
        <p:nvPicPr>
          <p:cNvPr id="2050" name="Picture 2" descr="SO Musings: Agricultural Policy of Swatantra Party - Spontaneous Order">
            <a:extLst>
              <a:ext uri="{FF2B5EF4-FFF2-40B4-BE49-F238E27FC236}">
                <a16:creationId xmlns:a16="http://schemas.microsoft.com/office/drawing/2014/main" id="{8AB85EFF-98E8-4316-9CE0-5C1D0837149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029" b="28505"/>
          <a:stretch/>
        </p:blipFill>
        <p:spPr bwMode="auto">
          <a:xfrm>
            <a:off x="4822513" y="5883381"/>
            <a:ext cx="3464237" cy="8915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dustry - Brekke &amp; Strand">
            <a:extLst>
              <a:ext uri="{FF2B5EF4-FFF2-40B4-BE49-F238E27FC236}">
                <a16:creationId xmlns:a16="http://schemas.microsoft.com/office/drawing/2014/main" id="{C67E237F-118E-4C40-9BF3-ED71558D90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4662" y="5894260"/>
            <a:ext cx="3731137" cy="8806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ìm hiểu về Liên hợp quốc">
            <a:extLst>
              <a:ext uri="{FF2B5EF4-FFF2-40B4-BE49-F238E27FC236}">
                <a16:creationId xmlns:a16="http://schemas.microsoft.com/office/drawing/2014/main" id="{0B0B7C28-395F-4708-A50F-E94B52F648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28" r="10671"/>
          <a:stretch/>
        </p:blipFill>
        <p:spPr bwMode="auto">
          <a:xfrm>
            <a:off x="47625" y="3393186"/>
            <a:ext cx="4219575" cy="3368534"/>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2DD1864B-F49C-4924-833A-B5FA3ABAF665}"/>
              </a:ext>
            </a:extLst>
          </p:cNvPr>
          <p:cNvSpPr>
            <a:spLocks noGrp="1"/>
          </p:cNvSpPr>
          <p:nvPr>
            <p:ph type="title"/>
          </p:nvPr>
        </p:nvSpPr>
        <p:spPr>
          <a:xfrm>
            <a:off x="3513221" y="0"/>
            <a:ext cx="8678778" cy="936512"/>
          </a:xfrm>
          <a:solidFill>
            <a:schemeClr val="accent6">
              <a:lumMod val="40000"/>
              <a:lumOff val="60000"/>
            </a:schemeClr>
          </a:solidFill>
        </p:spPr>
        <p:txBody>
          <a:bodyPr>
            <a:normAutofit fontScale="90000"/>
          </a:bodyPr>
          <a:lstStyle/>
          <a:p>
            <a:pPr algn="ctr"/>
            <a:r>
              <a:rPr lang="en-US" b="1" dirty="0">
                <a:latin typeface="+mn-lt"/>
              </a:rPr>
              <a:t>TÔI LÀ TỔNG THƯ KÍ LIÊN HỢP QUỐC</a:t>
            </a:r>
          </a:p>
        </p:txBody>
      </p:sp>
      <p:sp>
        <p:nvSpPr>
          <p:cNvPr id="24" name="TextBox 23">
            <a:extLst>
              <a:ext uri="{FF2B5EF4-FFF2-40B4-BE49-F238E27FC236}">
                <a16:creationId xmlns:a16="http://schemas.microsoft.com/office/drawing/2014/main" id="{B35C6AB0-4E79-4C92-A95B-AD3F73D86B30}"/>
              </a:ext>
            </a:extLst>
          </p:cNvPr>
          <p:cNvSpPr txBox="1"/>
          <p:nvPr/>
        </p:nvSpPr>
        <p:spPr>
          <a:xfrm>
            <a:off x="3797897" y="3576895"/>
            <a:ext cx="2507981" cy="830997"/>
          </a:xfrm>
          <a:prstGeom prst="rect">
            <a:avLst/>
          </a:prstGeom>
          <a:noFill/>
        </p:spPr>
        <p:txBody>
          <a:bodyPr wrap="square">
            <a:spAutoFit/>
          </a:bodyPr>
          <a:lstStyle/>
          <a:p>
            <a:pPr algn="ctr"/>
            <a:r>
              <a:rPr lang="en-US" sz="2400" dirty="0" err="1">
                <a:solidFill>
                  <a:srgbClr val="C00000"/>
                </a:solidFill>
              </a:rPr>
              <a:t>Giảm</a:t>
            </a:r>
            <a:r>
              <a:rPr lang="en-US" sz="2400" dirty="0">
                <a:solidFill>
                  <a:srgbClr val="C00000"/>
                </a:solidFill>
              </a:rPr>
              <a:t> </a:t>
            </a:r>
            <a:r>
              <a:rPr lang="en-US" sz="2400" dirty="0" err="1">
                <a:solidFill>
                  <a:srgbClr val="C00000"/>
                </a:solidFill>
              </a:rPr>
              <a:t>sinh</a:t>
            </a:r>
            <a:r>
              <a:rPr lang="en-US" sz="2400" dirty="0">
                <a:solidFill>
                  <a:srgbClr val="C00000"/>
                </a:solidFill>
              </a:rPr>
              <a:t> – </a:t>
            </a:r>
            <a:r>
              <a:rPr lang="en-US" sz="2400" dirty="0" err="1">
                <a:solidFill>
                  <a:srgbClr val="C00000"/>
                </a:solidFill>
              </a:rPr>
              <a:t>Nhân</a:t>
            </a:r>
            <a:r>
              <a:rPr lang="en-US" sz="2400" dirty="0">
                <a:solidFill>
                  <a:srgbClr val="C00000"/>
                </a:solidFill>
              </a:rPr>
              <a:t> </a:t>
            </a:r>
            <a:r>
              <a:rPr lang="en-US" sz="2400" dirty="0" err="1">
                <a:solidFill>
                  <a:srgbClr val="C00000"/>
                </a:solidFill>
              </a:rPr>
              <a:t>lực</a:t>
            </a:r>
            <a:endParaRPr lang="en-US" sz="2400" dirty="0">
              <a:solidFill>
                <a:srgbClr val="C00000"/>
              </a:solidFill>
            </a:endParaRPr>
          </a:p>
        </p:txBody>
      </p:sp>
    </p:spTree>
    <p:extLst>
      <p:ext uri="{BB962C8B-B14F-4D97-AF65-F5344CB8AC3E}">
        <p14:creationId xmlns:p14="http://schemas.microsoft.com/office/powerpoint/2010/main" val="216696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par>
                                <p:cTn id="43" presetID="16" presetClass="entr" presetSubtype="21"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6" presetClass="entr" presetSubtype="21"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P spid="28"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83943E22-6FC5-4857-96F1-DB4BDF369685}"/>
              </a:ext>
            </a:extLst>
          </p:cNvPr>
          <p:cNvSpPr/>
          <p:nvPr/>
        </p:nvSpPr>
        <p:spPr>
          <a:xfrm>
            <a:off x="570022" y="1498602"/>
            <a:ext cx="11210300" cy="148375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50000"/>
              </a:lnSpc>
            </a:pPr>
            <a:r>
              <a:rPr lang="en-US" sz="3200">
                <a:solidFill>
                  <a:srgbClr val="0000FF"/>
                </a:solidFill>
                <a:latin typeface="+mj-lt"/>
                <a:cs typeface="Arial" pitchFamily="34" charset="0"/>
              </a:rPr>
              <a:t> 	HS về nhà thiết kế 1 bài báo cáo/sản phẩm sáng tạo về hậu quả của nạn đói hoành hành ở châu Phi.</a:t>
            </a:r>
          </a:p>
        </p:txBody>
      </p:sp>
      <p:pic>
        <p:nvPicPr>
          <p:cNvPr id="4" name="Picture 11" descr="question_pop_up_from_box_rotate_hg_clr"/>
          <p:cNvPicPr>
            <a:picLocks noChangeAspect="1" noChangeArrowheads="1" noCrop="1"/>
          </p:cNvPicPr>
          <p:nvPr/>
        </p:nvPicPr>
        <p:blipFill>
          <a:blip r:embed="rId2"/>
          <a:srcRect/>
          <a:stretch>
            <a:fillRect/>
          </a:stretch>
        </p:blipFill>
        <p:spPr bwMode="auto">
          <a:xfrm>
            <a:off x="490350" y="728354"/>
            <a:ext cx="1675732" cy="1522661"/>
          </a:xfrm>
          <a:prstGeom prst="rect">
            <a:avLst/>
          </a:prstGeom>
          <a:noFill/>
          <a:ln w="9525">
            <a:noFill/>
            <a:miter lim="800000"/>
            <a:headEnd/>
            <a:tailEnd/>
          </a:ln>
        </p:spPr>
      </p:pic>
      <p:pic>
        <p:nvPicPr>
          <p:cNvPr id="5"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0624457" y="4886717"/>
            <a:ext cx="1250868" cy="1971283"/>
          </a:xfrm>
          <a:prstGeom prst="rect">
            <a:avLst/>
          </a:prstGeom>
        </p:spPr>
      </p:pic>
      <p:sp>
        <p:nvSpPr>
          <p:cNvPr id="6" name="Rectangle 5">
            <a:extLst>
              <a:ext uri="{FF2B5EF4-FFF2-40B4-BE49-F238E27FC236}">
                <a16:creationId xmlns:a16="http://schemas.microsoft.com/office/drawing/2014/main" id="{81F2071E-DF8C-495C-8676-8F839E06F04F}"/>
              </a:ext>
            </a:extLst>
          </p:cNvPr>
          <p:cNvSpPr/>
          <p:nvPr/>
        </p:nvSpPr>
        <p:spPr>
          <a:xfrm>
            <a:off x="3689264" y="47500"/>
            <a:ext cx="4202443" cy="841256"/>
          </a:xfrm>
          <a:prstGeom prst="rect">
            <a:avLst/>
          </a:prstGeom>
          <a:ln/>
        </p:spPr>
        <p:style>
          <a:lnRef idx="2">
            <a:schemeClr val="accent2"/>
          </a:lnRef>
          <a:fillRef idx="1">
            <a:schemeClr val="lt1"/>
          </a:fillRef>
          <a:effectRef idx="0">
            <a:schemeClr val="accent2"/>
          </a:effectRef>
          <a:fontRef idx="minor">
            <a:schemeClr val="dk1"/>
          </a:fontRef>
        </p:style>
        <p:txBody>
          <a:bodyPr wrap="square" lIns="121917" tIns="60958" rIns="121917" bIns="6095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700" b="1" u="sng">
                <a:ln w="11430"/>
                <a:solidFill>
                  <a:schemeClr val="accent4">
                    <a:lumMod val="50000"/>
                  </a:schemeClr>
                </a:solidFill>
                <a:latin typeface="Arial" pitchFamily="34" charset="0"/>
                <a:cs typeface="Arial" pitchFamily="34" charset="0"/>
              </a:rPr>
              <a:t>VỀ NHÀ</a:t>
            </a:r>
            <a:endParaRPr lang="en-US" sz="4700" b="1" u="sng" dirty="0">
              <a:ln w="11430"/>
              <a:solidFill>
                <a:schemeClr val="accent4">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ppt_x</p:attrName>
                                        </p:attrNameLst>
                                      </p:cBhvr>
                                      <p:tavLst>
                                        <p:tav tm="0">
                                          <p:val>
                                            <p:strVal val="#ppt_x-.2"/>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A3E65-AD46-4A4F-BC02-126E321D4155}"/>
              </a:ext>
            </a:extLst>
          </p:cNvPr>
          <p:cNvSpPr>
            <a:spLocks noGrp="1"/>
          </p:cNvSpPr>
          <p:nvPr>
            <p:ph idx="1"/>
          </p:nvPr>
        </p:nvSpPr>
        <p:spPr>
          <a:xfrm>
            <a:off x="9056914" y="1055913"/>
            <a:ext cx="2558143" cy="830489"/>
          </a:xfrm>
          <a:solidFill>
            <a:schemeClr val="accent4">
              <a:lumMod val="60000"/>
              <a:lumOff val="40000"/>
            </a:schemeClr>
          </a:solidFill>
        </p:spPr>
        <p:txBody>
          <a:bodyPr anchor="ctr">
            <a:normAutofit/>
          </a:bodyPr>
          <a:lstStyle/>
          <a:p>
            <a:pPr marL="0" indent="0" algn="ctr">
              <a:buNone/>
            </a:pPr>
            <a:r>
              <a:rPr lang="en-US" sz="3600" b="1" dirty="0"/>
              <a:t>NGHÈO ĐÓI</a:t>
            </a:r>
          </a:p>
        </p:txBody>
      </p:sp>
      <p:sp>
        <p:nvSpPr>
          <p:cNvPr id="4" name="Title 1">
            <a:extLst>
              <a:ext uri="{FF2B5EF4-FFF2-40B4-BE49-F238E27FC236}">
                <a16:creationId xmlns:a16="http://schemas.microsoft.com/office/drawing/2014/main" id="{8D096717-7FB1-4853-9012-1216E0B70BD5}"/>
              </a:ext>
            </a:extLst>
          </p:cNvPr>
          <p:cNvSpPr txBox="1">
            <a:spLocks/>
          </p:cNvSpPr>
          <p:nvPr/>
        </p:nvSpPr>
        <p:spPr>
          <a:xfrm>
            <a:off x="0" y="103414"/>
            <a:ext cx="12191999" cy="830489"/>
          </a:xfrm>
          <a:prstGeom prst="rect">
            <a:avLst/>
          </a:prstGeom>
          <a:solidFill>
            <a:schemeClr val="accent1">
              <a:lumMod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b="1" i="1" dirty="0" err="1">
                <a:solidFill>
                  <a:srgbClr val="FFFF00"/>
                </a:solidFill>
                <a:latin typeface="+mn-lt"/>
              </a:rPr>
              <a:t>Hãy</a:t>
            </a:r>
            <a:r>
              <a:rPr lang="en-US" sz="5000" b="1" i="1" dirty="0">
                <a:solidFill>
                  <a:srgbClr val="FFFF00"/>
                </a:solidFill>
                <a:latin typeface="+mn-lt"/>
              </a:rPr>
              <a:t> </a:t>
            </a:r>
            <a:r>
              <a:rPr lang="en-US" sz="5000" b="1" i="1" dirty="0" err="1">
                <a:solidFill>
                  <a:srgbClr val="FFFF00"/>
                </a:solidFill>
                <a:latin typeface="+mn-lt"/>
              </a:rPr>
              <a:t>nêu</a:t>
            </a:r>
            <a:r>
              <a:rPr lang="en-US" sz="5000" b="1" i="1" dirty="0">
                <a:solidFill>
                  <a:srgbClr val="FFFF00"/>
                </a:solidFill>
                <a:latin typeface="+mn-lt"/>
              </a:rPr>
              <a:t> </a:t>
            </a:r>
            <a:r>
              <a:rPr lang="en-US" sz="5000" b="1" i="1" dirty="0" err="1">
                <a:solidFill>
                  <a:srgbClr val="FFFF00"/>
                </a:solidFill>
                <a:latin typeface="+mn-lt"/>
              </a:rPr>
              <a:t>lên</a:t>
            </a:r>
            <a:r>
              <a:rPr lang="en-US" sz="5000" b="1" i="1" dirty="0">
                <a:solidFill>
                  <a:srgbClr val="FFFF00"/>
                </a:solidFill>
                <a:latin typeface="+mn-lt"/>
              </a:rPr>
              <a:t> 1 </a:t>
            </a:r>
            <a:r>
              <a:rPr lang="en-US" sz="5000" b="1" i="1" dirty="0" err="1">
                <a:solidFill>
                  <a:srgbClr val="FFFF00"/>
                </a:solidFill>
                <a:latin typeface="+mn-lt"/>
              </a:rPr>
              <a:t>điều</a:t>
            </a:r>
            <a:r>
              <a:rPr lang="en-US" sz="5000" b="1" i="1" dirty="0">
                <a:solidFill>
                  <a:srgbClr val="FFFF00"/>
                </a:solidFill>
                <a:latin typeface="+mn-lt"/>
              </a:rPr>
              <a:t> </a:t>
            </a:r>
            <a:r>
              <a:rPr lang="en-US" sz="5000" b="1" i="1" dirty="0" err="1">
                <a:solidFill>
                  <a:srgbClr val="FFFF00"/>
                </a:solidFill>
                <a:latin typeface="+mn-lt"/>
              </a:rPr>
              <a:t>em</a:t>
            </a:r>
            <a:r>
              <a:rPr lang="en-US" sz="5000" b="1" i="1" dirty="0">
                <a:solidFill>
                  <a:srgbClr val="FFFF00"/>
                </a:solidFill>
                <a:latin typeface="+mn-lt"/>
              </a:rPr>
              <a:t> </a:t>
            </a:r>
            <a:r>
              <a:rPr lang="en-US" sz="5000" b="1" i="1" dirty="0" err="1">
                <a:solidFill>
                  <a:srgbClr val="FFFF00"/>
                </a:solidFill>
                <a:latin typeface="+mn-lt"/>
              </a:rPr>
              <a:t>ấn</a:t>
            </a:r>
            <a:r>
              <a:rPr lang="en-US" sz="5000" b="1" i="1" dirty="0">
                <a:solidFill>
                  <a:srgbClr val="FFFF00"/>
                </a:solidFill>
                <a:latin typeface="+mn-lt"/>
              </a:rPr>
              <a:t> </a:t>
            </a:r>
            <a:r>
              <a:rPr lang="en-US" sz="5000" b="1" i="1" dirty="0" err="1">
                <a:solidFill>
                  <a:srgbClr val="FFFF00"/>
                </a:solidFill>
                <a:latin typeface="+mn-lt"/>
              </a:rPr>
              <a:t>tượng</a:t>
            </a:r>
            <a:r>
              <a:rPr lang="en-US" sz="5000" b="1" i="1" dirty="0">
                <a:solidFill>
                  <a:srgbClr val="FFFF00"/>
                </a:solidFill>
                <a:latin typeface="+mn-lt"/>
              </a:rPr>
              <a:t> </a:t>
            </a:r>
            <a:r>
              <a:rPr lang="en-US" sz="5000" b="1" i="1" dirty="0" err="1">
                <a:solidFill>
                  <a:srgbClr val="FFFF00"/>
                </a:solidFill>
                <a:latin typeface="+mn-lt"/>
              </a:rPr>
              <a:t>về</a:t>
            </a:r>
            <a:r>
              <a:rPr lang="en-US" sz="5000" b="1" i="1" dirty="0">
                <a:solidFill>
                  <a:srgbClr val="FFFF00"/>
                </a:solidFill>
                <a:latin typeface="+mn-lt"/>
              </a:rPr>
              <a:t> </a:t>
            </a:r>
            <a:r>
              <a:rPr lang="en-US" sz="5000" b="1" i="1" dirty="0" err="1">
                <a:solidFill>
                  <a:srgbClr val="FFFF00"/>
                </a:solidFill>
                <a:latin typeface="+mn-lt"/>
              </a:rPr>
              <a:t>châu</a:t>
            </a:r>
            <a:r>
              <a:rPr lang="en-US" sz="5000" b="1" i="1" dirty="0">
                <a:solidFill>
                  <a:srgbClr val="FFFF00"/>
                </a:solidFill>
                <a:latin typeface="+mn-lt"/>
              </a:rPr>
              <a:t> Phi</a:t>
            </a:r>
          </a:p>
        </p:txBody>
      </p:sp>
      <p:sp>
        <p:nvSpPr>
          <p:cNvPr id="5" name="Content Placeholder 2">
            <a:extLst>
              <a:ext uri="{FF2B5EF4-FFF2-40B4-BE49-F238E27FC236}">
                <a16:creationId xmlns:a16="http://schemas.microsoft.com/office/drawing/2014/main" id="{2BAF9DF0-FE85-4E61-A937-050F8099933F}"/>
              </a:ext>
            </a:extLst>
          </p:cNvPr>
          <p:cNvSpPr txBox="1">
            <a:spLocks/>
          </p:cNvSpPr>
          <p:nvPr/>
        </p:nvSpPr>
        <p:spPr>
          <a:xfrm>
            <a:off x="1268184" y="1055913"/>
            <a:ext cx="2558143" cy="830489"/>
          </a:xfrm>
          <a:prstGeom prst="rect">
            <a:avLst/>
          </a:prstGeom>
          <a:solidFill>
            <a:schemeClr val="accent4">
              <a:lumMod val="60000"/>
              <a:lumOff val="4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DỊCH BỆNH</a:t>
            </a:r>
          </a:p>
        </p:txBody>
      </p:sp>
      <p:sp>
        <p:nvSpPr>
          <p:cNvPr id="6" name="Content Placeholder 2">
            <a:extLst>
              <a:ext uri="{FF2B5EF4-FFF2-40B4-BE49-F238E27FC236}">
                <a16:creationId xmlns:a16="http://schemas.microsoft.com/office/drawing/2014/main" id="{2EC6CDFD-B738-404B-A5C3-35BBEA6B4BB8}"/>
              </a:ext>
            </a:extLst>
          </p:cNvPr>
          <p:cNvSpPr txBox="1">
            <a:spLocks/>
          </p:cNvSpPr>
          <p:nvPr/>
        </p:nvSpPr>
        <p:spPr>
          <a:xfrm>
            <a:off x="5181599" y="1055913"/>
            <a:ext cx="2884714" cy="830489"/>
          </a:xfrm>
          <a:prstGeom prst="rect">
            <a:avLst/>
          </a:prstGeom>
          <a:solidFill>
            <a:schemeClr val="accent4">
              <a:lumMod val="60000"/>
              <a:lumOff val="4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CHIẾN TRANH</a:t>
            </a:r>
          </a:p>
        </p:txBody>
      </p:sp>
      <p:sp>
        <p:nvSpPr>
          <p:cNvPr id="7" name="Content Placeholder 2">
            <a:extLst>
              <a:ext uri="{FF2B5EF4-FFF2-40B4-BE49-F238E27FC236}">
                <a16:creationId xmlns:a16="http://schemas.microsoft.com/office/drawing/2014/main" id="{5AC42A8A-9123-450F-A286-66E1CC0BD95E}"/>
              </a:ext>
            </a:extLst>
          </p:cNvPr>
          <p:cNvSpPr txBox="1">
            <a:spLocks/>
          </p:cNvSpPr>
          <p:nvPr/>
        </p:nvSpPr>
        <p:spPr>
          <a:xfrm>
            <a:off x="108856" y="2407328"/>
            <a:ext cx="2558143" cy="830489"/>
          </a:xfrm>
          <a:prstGeom prst="rect">
            <a:avLst/>
          </a:prstGeom>
          <a:solidFill>
            <a:schemeClr val="accent4">
              <a:lumMod val="60000"/>
              <a:lumOff val="4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NỢ NẦN</a:t>
            </a:r>
          </a:p>
        </p:txBody>
      </p:sp>
      <p:sp>
        <p:nvSpPr>
          <p:cNvPr id="8" name="Content Placeholder 2">
            <a:extLst>
              <a:ext uri="{FF2B5EF4-FFF2-40B4-BE49-F238E27FC236}">
                <a16:creationId xmlns:a16="http://schemas.microsoft.com/office/drawing/2014/main" id="{1CBA294E-8AAD-428A-A88F-88062649CBAA}"/>
              </a:ext>
            </a:extLst>
          </p:cNvPr>
          <p:cNvSpPr txBox="1">
            <a:spLocks/>
          </p:cNvSpPr>
          <p:nvPr/>
        </p:nvSpPr>
        <p:spPr>
          <a:xfrm>
            <a:off x="3537856" y="2407326"/>
            <a:ext cx="2558143" cy="830489"/>
          </a:xfrm>
          <a:prstGeom prst="rect">
            <a:avLst/>
          </a:prstGeom>
          <a:solidFill>
            <a:schemeClr val="accent4">
              <a:lumMod val="60000"/>
              <a:lumOff val="4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NÓNG, KHÔ</a:t>
            </a:r>
          </a:p>
        </p:txBody>
      </p:sp>
      <p:sp>
        <p:nvSpPr>
          <p:cNvPr id="9" name="Content Placeholder 2">
            <a:extLst>
              <a:ext uri="{FF2B5EF4-FFF2-40B4-BE49-F238E27FC236}">
                <a16:creationId xmlns:a16="http://schemas.microsoft.com/office/drawing/2014/main" id="{9A175180-137B-4CEC-8210-FA2D3C6FCE09}"/>
              </a:ext>
            </a:extLst>
          </p:cNvPr>
          <p:cNvSpPr txBox="1">
            <a:spLocks/>
          </p:cNvSpPr>
          <p:nvPr/>
        </p:nvSpPr>
        <p:spPr>
          <a:xfrm>
            <a:off x="6977742" y="2407327"/>
            <a:ext cx="2177142" cy="830489"/>
          </a:xfrm>
          <a:prstGeom prst="rect">
            <a:avLst/>
          </a:prstGeom>
          <a:solidFill>
            <a:schemeClr val="accent4">
              <a:lumMod val="60000"/>
              <a:lumOff val="4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SA MẠC</a:t>
            </a:r>
          </a:p>
        </p:txBody>
      </p:sp>
      <p:sp>
        <p:nvSpPr>
          <p:cNvPr id="10" name="Content Placeholder 2">
            <a:extLst>
              <a:ext uri="{FF2B5EF4-FFF2-40B4-BE49-F238E27FC236}">
                <a16:creationId xmlns:a16="http://schemas.microsoft.com/office/drawing/2014/main" id="{C2141211-E083-4C15-B532-B9848DBEB872}"/>
              </a:ext>
            </a:extLst>
          </p:cNvPr>
          <p:cNvSpPr txBox="1">
            <a:spLocks/>
          </p:cNvSpPr>
          <p:nvPr/>
        </p:nvSpPr>
        <p:spPr>
          <a:xfrm>
            <a:off x="9851572" y="2407328"/>
            <a:ext cx="2264229" cy="830489"/>
          </a:xfrm>
          <a:prstGeom prst="rect">
            <a:avLst/>
          </a:prstGeom>
          <a:solidFill>
            <a:schemeClr val="accent4">
              <a:lumMod val="60000"/>
              <a:lumOff val="4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THIÊN TAI</a:t>
            </a:r>
          </a:p>
        </p:txBody>
      </p:sp>
      <p:sp>
        <p:nvSpPr>
          <p:cNvPr id="12" name="TextBox 11">
            <a:extLst>
              <a:ext uri="{FF2B5EF4-FFF2-40B4-BE49-F238E27FC236}">
                <a16:creationId xmlns:a16="http://schemas.microsoft.com/office/drawing/2014/main" id="{03CBA21F-5C31-4A70-87FF-4F872FB81BC7}"/>
              </a:ext>
            </a:extLst>
          </p:cNvPr>
          <p:cNvSpPr txBox="1"/>
          <p:nvPr/>
        </p:nvSpPr>
        <p:spPr>
          <a:xfrm>
            <a:off x="108856" y="3507640"/>
            <a:ext cx="11919858" cy="3093154"/>
          </a:xfrm>
          <a:prstGeom prst="rect">
            <a:avLst/>
          </a:prstGeom>
          <a:solidFill>
            <a:schemeClr val="accent5">
              <a:lumMod val="20000"/>
              <a:lumOff val="80000"/>
            </a:schemeClr>
          </a:solidFill>
        </p:spPr>
        <p:txBody>
          <a:bodyPr wrap="square">
            <a:spAutoFit/>
          </a:bodyPr>
          <a:lstStyle/>
          <a:p>
            <a:pPr algn="just">
              <a:lnSpc>
                <a:spcPct val="150000"/>
              </a:lnSpc>
            </a:pPr>
            <a:r>
              <a:rPr lang="vi-VN" sz="2600" b="0" i="0" dirty="0">
                <a:effectLst/>
                <a:latin typeface="Calibri" pitchFamily="34" charset="0"/>
                <a:ea typeface="Tahoma" panose="020B0604030504040204" pitchFamily="34" charset="0"/>
                <a:cs typeface="Calibri" pitchFamily="34" charset="0"/>
              </a:rPr>
              <a:t>Hiện nay, </a:t>
            </a:r>
            <a:r>
              <a:rPr lang="vi-VN" sz="2600" b="1" i="0">
                <a:solidFill>
                  <a:srgbClr val="FF0000"/>
                </a:solidFill>
                <a:effectLst/>
                <a:latin typeface="Calibri" pitchFamily="34" charset="0"/>
                <a:ea typeface="Tahoma" panose="020B0604030504040204" pitchFamily="34" charset="0"/>
                <a:cs typeface="Calibri" pitchFamily="34" charset="0"/>
              </a:rPr>
              <a:t>Burundi</a:t>
            </a:r>
            <a:r>
              <a:rPr lang="vi-VN" sz="2600" b="1" i="0">
                <a:effectLst/>
                <a:latin typeface="Calibri" pitchFamily="34" charset="0"/>
                <a:ea typeface="Tahoma" panose="020B0604030504040204" pitchFamily="34" charset="0"/>
                <a:cs typeface="Calibri" pitchFamily="34" charset="0"/>
              </a:rPr>
              <a:t> </a:t>
            </a:r>
            <a:r>
              <a:rPr lang="vi-VN" sz="2600" b="0" i="0">
                <a:effectLst/>
                <a:latin typeface="Calibri" pitchFamily="34" charset="0"/>
                <a:ea typeface="Tahoma" panose="020B0604030504040204" pitchFamily="34" charset="0"/>
                <a:cs typeface="Calibri" pitchFamily="34" charset="0"/>
              </a:rPr>
              <a:t>là </a:t>
            </a:r>
            <a:r>
              <a:rPr lang="vi-VN" sz="2600" b="0" i="0" dirty="0">
                <a:effectLst/>
                <a:latin typeface="Calibri" pitchFamily="34" charset="0"/>
                <a:ea typeface="Tahoma" panose="020B0604030504040204" pitchFamily="34" charset="0"/>
                <a:cs typeface="Calibri" pitchFamily="34" charset="0"/>
              </a:rPr>
              <a:t>quốc gia nghèo nhất thế giới với mức GDP bình quân đầu người chỉ có </a:t>
            </a:r>
            <a:r>
              <a:rPr lang="vi-VN" sz="2600" b="1" i="0" dirty="0">
                <a:solidFill>
                  <a:srgbClr val="FF0000"/>
                </a:solidFill>
                <a:effectLst/>
                <a:latin typeface="Calibri" pitchFamily="34" charset="0"/>
                <a:ea typeface="Tahoma" panose="020B0604030504040204" pitchFamily="34" charset="0"/>
                <a:cs typeface="Calibri" pitchFamily="34" charset="0"/>
              </a:rPr>
              <a:t>727 USD </a:t>
            </a:r>
            <a:r>
              <a:rPr lang="vi-VN" sz="2600" b="0" i="0" dirty="0">
                <a:effectLst/>
                <a:latin typeface="Calibri" pitchFamily="34" charset="0"/>
                <a:ea typeface="Tahoma" panose="020B0604030504040204" pitchFamily="34" charset="0"/>
                <a:cs typeface="Calibri" pitchFamily="34" charset="0"/>
              </a:rPr>
              <a:t>trong năm 2018. Hai quốc gia nghèo đói kế tiếp là </a:t>
            </a:r>
            <a:r>
              <a:rPr lang="vi-VN" sz="2600" b="1" i="0" dirty="0">
                <a:solidFill>
                  <a:srgbClr val="FF0000"/>
                </a:solidFill>
                <a:effectLst/>
                <a:latin typeface="Calibri" pitchFamily="34" charset="0"/>
                <a:ea typeface="Tahoma" panose="020B0604030504040204" pitchFamily="34" charset="0"/>
                <a:cs typeface="Calibri" pitchFamily="34" charset="0"/>
              </a:rPr>
              <a:t>Cộng hòa Trung Phi </a:t>
            </a:r>
            <a:r>
              <a:rPr lang="vi-VN" sz="2600" b="0" i="0" dirty="0">
                <a:effectLst/>
                <a:latin typeface="Calibri" pitchFamily="34" charset="0"/>
                <a:ea typeface="Tahoma" panose="020B0604030504040204" pitchFamily="34" charset="0"/>
                <a:cs typeface="Calibri" pitchFamily="34" charset="0"/>
              </a:rPr>
              <a:t>và </a:t>
            </a:r>
            <a:r>
              <a:rPr lang="vi-VN" sz="2600" b="1" i="0" dirty="0">
                <a:solidFill>
                  <a:srgbClr val="FF0000"/>
                </a:solidFill>
                <a:effectLst/>
                <a:latin typeface="Calibri" pitchFamily="34" charset="0"/>
                <a:ea typeface="Tahoma" panose="020B0604030504040204" pitchFamily="34" charset="0"/>
                <a:cs typeface="Calibri" pitchFamily="34" charset="0"/>
              </a:rPr>
              <a:t>C</a:t>
            </a:r>
            <a:r>
              <a:rPr lang="en-US" sz="2600" b="1" i="0" dirty="0">
                <a:solidFill>
                  <a:srgbClr val="FF0000"/>
                </a:solidFill>
                <a:effectLst/>
                <a:latin typeface="Calibri" pitchFamily="34" charset="0"/>
                <a:ea typeface="Tahoma" panose="020B0604030504040204" pitchFamily="34" charset="0"/>
                <a:cs typeface="Calibri" pitchFamily="34" charset="0"/>
              </a:rPr>
              <a:t>ộ</a:t>
            </a:r>
            <a:r>
              <a:rPr lang="vi-VN" sz="2600" b="1" i="0" dirty="0">
                <a:solidFill>
                  <a:srgbClr val="FF0000"/>
                </a:solidFill>
                <a:effectLst/>
                <a:latin typeface="Calibri" pitchFamily="34" charset="0"/>
                <a:ea typeface="Tahoma" panose="020B0604030504040204" pitchFamily="34" charset="0"/>
                <a:cs typeface="Calibri" pitchFamily="34" charset="0"/>
              </a:rPr>
              <a:t>ng hòa dân chủ Congo </a:t>
            </a:r>
            <a:r>
              <a:rPr lang="vi-VN" sz="2600" b="0" i="0" dirty="0">
                <a:effectLst/>
                <a:latin typeface="Calibri" pitchFamily="34" charset="0"/>
                <a:ea typeface="Tahoma" panose="020B0604030504040204" pitchFamily="34" charset="0"/>
                <a:cs typeface="Calibri" pitchFamily="34" charset="0"/>
              </a:rPr>
              <a:t>cũng chỉ có mức GDP bình quần đầu người tương ứng 746 và 791 </a:t>
            </a:r>
            <a:r>
              <a:rPr lang="vi-VN" sz="2600" b="0" i="0">
                <a:effectLst/>
                <a:latin typeface="Calibri" pitchFamily="34" charset="0"/>
                <a:ea typeface="Tahoma" panose="020B0604030504040204" pitchFamily="34" charset="0"/>
                <a:cs typeface="Calibri" pitchFamily="34" charset="0"/>
              </a:rPr>
              <a:t>USD/người/năm.</a:t>
            </a:r>
            <a:endParaRPr lang="en-US" sz="2600" b="0" i="0" dirty="0">
              <a:effectLst/>
              <a:latin typeface="Calibri" pitchFamily="34" charset="0"/>
              <a:ea typeface="Tahoma" panose="020B0604030504040204" pitchFamily="34" charset="0"/>
              <a:cs typeface="Calibri" pitchFamily="34" charset="0"/>
            </a:endParaRPr>
          </a:p>
          <a:p>
            <a:pPr algn="just">
              <a:lnSpc>
                <a:spcPct val="150000"/>
              </a:lnSpc>
            </a:pPr>
            <a:r>
              <a:rPr lang="vi-VN" sz="2600" b="0" i="0">
                <a:effectLst/>
                <a:latin typeface="Calibri" pitchFamily="34" charset="0"/>
                <a:cs typeface="Calibri" pitchFamily="34" charset="0"/>
              </a:rPr>
              <a:t>Nguồn </a:t>
            </a:r>
            <a:r>
              <a:rPr lang="vi-VN" sz="2600" b="0" i="0" dirty="0">
                <a:effectLst/>
                <a:latin typeface="Calibri" pitchFamily="34" charset="0"/>
                <a:cs typeface="Calibri" pitchFamily="34" charset="0"/>
              </a:rPr>
              <a:t>bài viết: </a:t>
            </a:r>
            <a:r>
              <a:rPr lang="vi-VN" sz="2600" b="0" i="0" u="none" strike="noStrike" dirty="0">
                <a:effectLst/>
                <a:latin typeface="Calibri" pitchFamily="34" charset="0"/>
                <a:cs typeface="Calibri" pitchFamily="34" charset="0"/>
                <a:hlinkClick r:id="rId2"/>
              </a:rPr>
              <a:t>https://cacnuoc.vn/tin/top-10-quoc-gia-ngheo-nhat-the-gioi/</a:t>
            </a:r>
            <a:endParaRPr lang="en-US" sz="2600" dirty="0">
              <a:latin typeface="Calibri" pitchFamily="34" charset="0"/>
              <a:cs typeface="Calibri" pitchFamily="34" charset="0"/>
            </a:endParaRPr>
          </a:p>
        </p:txBody>
      </p:sp>
    </p:spTree>
    <p:extLst>
      <p:ext uri="{BB962C8B-B14F-4D97-AF65-F5344CB8AC3E}">
        <p14:creationId xmlns:p14="http://schemas.microsoft.com/office/powerpoint/2010/main" val="213944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bg/>
                                          </p:spTgt>
                                        </p:tgtEl>
                                        <p:attrNameLst>
                                          <p:attrName>style.visibility</p:attrName>
                                        </p:attrNameLst>
                                      </p:cBhvr>
                                      <p:to>
                                        <p:strVal val="visible"/>
                                      </p:to>
                                    </p:set>
                                    <p:animEffect transition="in" filter="barn(inVertical)">
                                      <p:cBhvr>
                                        <p:cTn id="22" dur="500"/>
                                        <p:tgtEl>
                                          <p:spTgt spid="3">
                                            <p:bg/>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barn(inVertical)">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P spid="6" grpId="0" animBg="1"/>
      <p:bldP spid="7" grpId="0" animBg="1"/>
      <p:bldP spid="8" grpId="0" animBg="1"/>
      <p:bldP spid="9" grpId="0" animBg="1"/>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F295B-4E73-4941-B32D-88CC9D779356}"/>
              </a:ext>
            </a:extLst>
          </p:cNvPr>
          <p:cNvPicPr>
            <a:picLocks noChangeAspect="1"/>
          </p:cNvPicPr>
          <p:nvPr/>
        </p:nvPicPr>
        <p:blipFill rotWithShape="1">
          <a:blip r:embed="rId2"/>
          <a:srcRect b="461"/>
          <a:stretch/>
        </p:blipFill>
        <p:spPr>
          <a:xfrm>
            <a:off x="27" y="1283"/>
            <a:ext cx="12191980" cy="6856719"/>
          </a:xfrm>
          <a:prstGeom prst="rect">
            <a:avLst/>
          </a:prstGeom>
        </p:spPr>
      </p:pic>
      <mc:AlternateContent xmlns:mc="http://schemas.openxmlformats.org/markup-compatibility/2006">
        <mc:Choice xmlns:am3d="http://schemas.microsoft.com/office/drawing/2017/model3d"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a:stretch>
                <a:fillRect/>
              </a:stretch>
            </p:blipFill>
            <p:spPr>
              <a:xfrm>
                <a:off x="194553" y="4597881"/>
                <a:ext cx="2071755" cy="2071756"/>
              </a:xfrm>
              <a:prstGeom prst="rect">
                <a:avLst/>
              </a:prstGeom>
            </p:spPr>
          </p:pic>
        </mc:Fallback>
      </mc:AlternateContent>
      <p:sp>
        <p:nvSpPr>
          <p:cNvPr id="8" name="TextBox 7"/>
          <p:cNvSpPr txBox="1"/>
          <p:nvPr/>
        </p:nvSpPr>
        <p:spPr>
          <a:xfrm>
            <a:off x="1242060" y="1166124"/>
            <a:ext cx="9707880" cy="3093152"/>
          </a:xfrm>
          <a:prstGeom prst="rect">
            <a:avLst/>
          </a:prstGeom>
          <a:noFill/>
        </p:spPr>
        <p:txBody>
          <a:bodyPr wrap="square" lIns="91438" tIns="45719" rIns="91438" bIns="45719" rtlCol="0">
            <a:spAutoFit/>
          </a:bodyPr>
          <a:lstStyle/>
          <a:p>
            <a:pPr algn="ctr"/>
            <a:r>
              <a:rPr lang="en-US" sz="6500" b="1" dirty="0">
                <a:solidFill>
                  <a:srgbClr val="FFFF00"/>
                </a:solidFill>
                <a:effectLst>
                  <a:outerShdw blurRad="38100" dist="38100" dir="2700000" algn="tl">
                    <a:srgbClr val="000000">
                      <a:alpha val="43137"/>
                    </a:srgbClr>
                  </a:outerShdw>
                </a:effectLst>
              </a:rPr>
              <a:t>TIẾT 28 : </a:t>
            </a:r>
            <a:r>
              <a:rPr lang="en-US" sz="6500" b="1" dirty="0" err="1">
                <a:solidFill>
                  <a:srgbClr val="FFFF00"/>
                </a:solidFill>
                <a:effectLst>
                  <a:outerShdw blurRad="38100" dist="38100" dir="2700000" algn="tl">
                    <a:srgbClr val="000000">
                      <a:alpha val="43137"/>
                    </a:srgbClr>
                  </a:outerShdw>
                </a:effectLst>
              </a:rPr>
              <a:t>Bài</a:t>
            </a:r>
            <a:r>
              <a:rPr lang="en-US" sz="6500" b="1" dirty="0">
                <a:solidFill>
                  <a:srgbClr val="FFFF00"/>
                </a:solidFill>
                <a:effectLst>
                  <a:outerShdw blurRad="38100" dist="38100" dir="2700000" algn="tl">
                    <a:srgbClr val="000000">
                      <a:alpha val="43137"/>
                    </a:srgbClr>
                  </a:outerShdw>
                </a:effectLst>
              </a:rPr>
              <a:t> 10. </a:t>
            </a:r>
            <a:r>
              <a:rPr lang="en-US" sz="6500" b="1" dirty="0" err="1">
                <a:solidFill>
                  <a:srgbClr val="FFFF00"/>
                </a:solidFill>
                <a:effectLst>
                  <a:outerShdw blurRad="38100" dist="38100" dir="2700000" algn="tl">
                    <a:srgbClr val="000000">
                      <a:alpha val="43137"/>
                    </a:srgbClr>
                  </a:outerShdw>
                </a:effectLst>
              </a:rPr>
              <a:t>Đặc</a:t>
            </a:r>
            <a:r>
              <a:rPr lang="en-US" sz="6500" b="1" dirty="0">
                <a:solidFill>
                  <a:srgbClr val="FFFF00"/>
                </a:solidFill>
                <a:effectLst>
                  <a:outerShdw blurRad="38100" dist="38100" dir="2700000" algn="tl">
                    <a:srgbClr val="000000">
                      <a:alpha val="43137"/>
                    </a:srgbClr>
                  </a:outerShdw>
                </a:effectLst>
              </a:rPr>
              <a:t> </a:t>
            </a:r>
            <a:r>
              <a:rPr lang="en-US" sz="6500" b="1" dirty="0" err="1">
                <a:solidFill>
                  <a:srgbClr val="FFFF00"/>
                </a:solidFill>
                <a:effectLst>
                  <a:outerShdw blurRad="38100" dist="38100" dir="2700000" algn="tl">
                    <a:srgbClr val="000000">
                      <a:alpha val="43137"/>
                    </a:srgbClr>
                  </a:outerShdw>
                </a:effectLst>
              </a:rPr>
              <a:t>điểm</a:t>
            </a:r>
            <a:r>
              <a:rPr lang="en-US" sz="6500" b="1" dirty="0">
                <a:solidFill>
                  <a:srgbClr val="FFFF00"/>
                </a:solidFill>
                <a:effectLst>
                  <a:outerShdw blurRad="38100" dist="38100" dir="2700000" algn="tl">
                    <a:srgbClr val="000000">
                      <a:alpha val="43137"/>
                    </a:srgbClr>
                  </a:outerShdw>
                </a:effectLst>
              </a:rPr>
              <a:t> </a:t>
            </a:r>
          </a:p>
          <a:p>
            <a:pPr algn="ctr"/>
            <a:r>
              <a:rPr lang="en-US" sz="6500" b="1" dirty="0" err="1">
                <a:solidFill>
                  <a:srgbClr val="FFFF00"/>
                </a:solidFill>
                <a:effectLst>
                  <a:outerShdw blurRad="38100" dist="38100" dir="2700000" algn="tl">
                    <a:srgbClr val="000000">
                      <a:alpha val="43137"/>
                    </a:srgbClr>
                  </a:outerShdw>
                </a:effectLst>
              </a:rPr>
              <a:t>dân</a:t>
            </a:r>
            <a:r>
              <a:rPr lang="en-US" sz="6500" b="1" dirty="0">
                <a:solidFill>
                  <a:srgbClr val="FFFF00"/>
                </a:solidFill>
                <a:effectLst>
                  <a:outerShdw blurRad="38100" dist="38100" dir="2700000" algn="tl">
                    <a:srgbClr val="000000">
                      <a:alpha val="43137"/>
                    </a:srgbClr>
                  </a:outerShdw>
                </a:effectLst>
              </a:rPr>
              <a:t> </a:t>
            </a:r>
            <a:r>
              <a:rPr lang="en-US" sz="6500" b="1" dirty="0" err="1">
                <a:solidFill>
                  <a:srgbClr val="FFFF00"/>
                </a:solidFill>
                <a:effectLst>
                  <a:outerShdw blurRad="38100" dist="38100" dir="2700000" algn="tl">
                    <a:srgbClr val="000000">
                      <a:alpha val="43137"/>
                    </a:srgbClr>
                  </a:outerShdw>
                </a:effectLst>
              </a:rPr>
              <a:t>cư</a:t>
            </a:r>
            <a:r>
              <a:rPr lang="en-US" sz="6500" b="1" dirty="0">
                <a:solidFill>
                  <a:srgbClr val="FFFF00"/>
                </a:solidFill>
                <a:effectLst>
                  <a:outerShdw blurRad="38100" dist="38100" dir="2700000" algn="tl">
                    <a:srgbClr val="000000">
                      <a:alpha val="43137"/>
                    </a:srgbClr>
                  </a:outerShdw>
                </a:effectLst>
              </a:rPr>
              <a:t>, </a:t>
            </a:r>
            <a:r>
              <a:rPr lang="en-US" sz="6500" b="1" dirty="0" err="1">
                <a:solidFill>
                  <a:srgbClr val="FFFF00"/>
                </a:solidFill>
                <a:effectLst>
                  <a:outerShdw blurRad="38100" dist="38100" dir="2700000" algn="tl">
                    <a:srgbClr val="000000">
                      <a:alpha val="43137"/>
                    </a:srgbClr>
                  </a:outerShdw>
                </a:effectLst>
              </a:rPr>
              <a:t>xã</a:t>
            </a:r>
            <a:r>
              <a:rPr lang="en-US" sz="6500" b="1" dirty="0">
                <a:solidFill>
                  <a:srgbClr val="FFFF00"/>
                </a:solidFill>
                <a:effectLst>
                  <a:outerShdw blurRad="38100" dist="38100" dir="2700000" algn="tl">
                    <a:srgbClr val="000000">
                      <a:alpha val="43137"/>
                    </a:srgbClr>
                  </a:outerShdw>
                </a:effectLst>
              </a:rPr>
              <a:t> </a:t>
            </a:r>
            <a:r>
              <a:rPr lang="en-US" sz="6500" b="1" dirty="0" err="1">
                <a:solidFill>
                  <a:srgbClr val="FFFF00"/>
                </a:solidFill>
                <a:effectLst>
                  <a:outerShdw blurRad="38100" dist="38100" dir="2700000" algn="tl">
                    <a:srgbClr val="000000">
                      <a:alpha val="43137"/>
                    </a:srgbClr>
                  </a:outerShdw>
                </a:effectLst>
              </a:rPr>
              <a:t>hội</a:t>
            </a:r>
            <a:r>
              <a:rPr lang="en-US" sz="6500" b="1" dirty="0">
                <a:solidFill>
                  <a:srgbClr val="FFFF00"/>
                </a:solidFill>
                <a:effectLst>
                  <a:outerShdw blurRad="38100" dist="38100" dir="2700000" algn="tl">
                    <a:srgbClr val="000000">
                      <a:alpha val="43137"/>
                    </a:srgbClr>
                  </a:outerShdw>
                </a:effectLst>
              </a:rPr>
              <a:t> </a:t>
            </a:r>
            <a:r>
              <a:rPr lang="en-US" sz="6500" b="1" dirty="0" err="1">
                <a:solidFill>
                  <a:srgbClr val="FFFF00"/>
                </a:solidFill>
                <a:effectLst>
                  <a:outerShdw blurRad="38100" dist="38100" dir="2700000" algn="tl">
                    <a:srgbClr val="000000">
                      <a:alpha val="43137"/>
                    </a:srgbClr>
                  </a:outerShdw>
                </a:effectLst>
              </a:rPr>
              <a:t>châu</a:t>
            </a:r>
            <a:r>
              <a:rPr lang="en-US" sz="6500" b="1" dirty="0">
                <a:solidFill>
                  <a:srgbClr val="FFFF00"/>
                </a:solidFill>
                <a:effectLst>
                  <a:outerShdw blurRad="38100" dist="38100" dir="2700000" algn="tl">
                    <a:srgbClr val="000000">
                      <a:alpha val="43137"/>
                    </a:srgbClr>
                  </a:outerShdw>
                </a:effectLst>
              </a:rPr>
              <a:t> Phi</a:t>
            </a:r>
          </a:p>
          <a:p>
            <a:pPr algn="ctr"/>
            <a:r>
              <a:rPr lang="en-US" sz="6500" b="1" dirty="0">
                <a:solidFill>
                  <a:srgbClr val="FFFF00"/>
                </a:solidFill>
                <a:effectLst>
                  <a:outerShdw blurRad="38100" dist="38100" dir="2700000" algn="tl">
                    <a:srgbClr val="000000">
                      <a:alpha val="43137"/>
                    </a:srgbClr>
                  </a:outerShdw>
                </a:effectLst>
              </a:rPr>
              <a:t>(</a:t>
            </a:r>
            <a:r>
              <a:rPr lang="en-US" sz="6500" b="1" dirty="0" err="1">
                <a:solidFill>
                  <a:srgbClr val="FFFF00"/>
                </a:solidFill>
                <a:effectLst>
                  <a:outerShdw blurRad="38100" dist="38100" dir="2700000" algn="tl">
                    <a:srgbClr val="000000">
                      <a:alpha val="43137"/>
                    </a:srgbClr>
                  </a:outerShdw>
                </a:effectLst>
              </a:rPr>
              <a:t>Tiết</a:t>
            </a:r>
            <a:r>
              <a:rPr lang="en-US" sz="6500" b="1" dirty="0">
                <a:solidFill>
                  <a:srgbClr val="FFFF00"/>
                </a:solidFill>
                <a:effectLst>
                  <a:outerShdw blurRad="38100" dist="38100" dir="2700000" algn="tl">
                    <a:srgbClr val="000000">
                      <a:alpha val="43137"/>
                    </a:srgbClr>
                  </a:outerShdw>
                </a:effectLst>
              </a:rPr>
              <a:t> 1)</a:t>
            </a:r>
          </a:p>
        </p:txBody>
      </p:sp>
    </p:spTree>
    <p:extLst>
      <p:ext uri="{BB962C8B-B14F-4D97-AF65-F5344CB8AC3E}">
        <p14:creationId xmlns:p14="http://schemas.microsoft.com/office/powerpoint/2010/main" val="3284912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76203"/>
            <a:ext cx="11719560" cy="600162"/>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10. ĐẶC ĐIỂM DÂN CƯ, XÃ HỘI CHÂU PHI</a:t>
            </a:r>
          </a:p>
        </p:txBody>
      </p:sp>
      <p:sp>
        <p:nvSpPr>
          <p:cNvPr id="15" name="Rectangle 14"/>
          <p:cNvSpPr/>
          <p:nvPr/>
        </p:nvSpPr>
        <p:spPr>
          <a:xfrm>
            <a:off x="176595" y="805937"/>
            <a:ext cx="5282211" cy="892550"/>
          </a:xfrm>
          <a:prstGeom prst="rect">
            <a:avLst/>
          </a:prstGeom>
        </p:spPr>
        <p:txBody>
          <a:bodyPr wrap="none" lIns="91438" tIns="45719" rIns="91438" bIns="45719">
            <a:spAutoFit/>
          </a:bodyPr>
          <a:lstStyle/>
          <a:p>
            <a:r>
              <a:rPr lang="en-US" sz="2600" b="1" u="sng">
                <a:solidFill>
                  <a:srgbClr val="002060"/>
                </a:solidFill>
                <a:latin typeface="Arial" pitchFamily="34" charset="0"/>
                <a:cs typeface="Arial" pitchFamily="34" charset="0"/>
              </a:rPr>
              <a:t>1. Một số vấn đề dân cư, xã hội</a:t>
            </a:r>
          </a:p>
          <a:p>
            <a:r>
              <a:rPr lang="en-US" sz="2600" b="1" i="1" u="sng">
                <a:solidFill>
                  <a:srgbClr val="002060"/>
                </a:solidFill>
                <a:latin typeface="Arial" pitchFamily="34" charset="0"/>
                <a:cs typeface="Arial" pitchFamily="34" charset="0"/>
              </a:rPr>
              <a:t>a. Tỉ lệ tăng dân số tự nhiên cao</a:t>
            </a:r>
            <a:endParaRPr lang="en-US" sz="26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Text Box 2"/>
          <p:cNvSpPr txBox="1">
            <a:spLocks noChangeArrowheads="1"/>
          </p:cNvSpPr>
          <p:nvPr/>
        </p:nvSpPr>
        <p:spPr bwMode="auto">
          <a:xfrm>
            <a:off x="336039" y="1987523"/>
            <a:ext cx="11565228" cy="1046436"/>
          </a:xfrm>
          <a:prstGeom prst="rect">
            <a:avLst/>
          </a:prstGeom>
          <a:solidFill>
            <a:srgbClr val="CCFFFF"/>
          </a:solidFill>
          <a:ln w="38100">
            <a:solidFill>
              <a:srgbClr val="FF0066"/>
            </a:solidFill>
            <a:miter lim="800000"/>
            <a:headEnd/>
            <a:tailEnd/>
          </a:ln>
          <a:effectLst/>
        </p:spPr>
        <p:txBody>
          <a:bodyPr wrap="square" lIns="121917" tIns="60958" rIns="121917" bIns="60958">
            <a:spAutoFit/>
          </a:bodyPr>
          <a:lstStyle/>
          <a:p>
            <a:pPr indent="601118" algn="just"/>
            <a:r>
              <a:rPr lang="en-US" sz="3000" u="sng" dirty="0">
                <a:solidFill>
                  <a:srgbClr val="FF0000"/>
                </a:solidFill>
                <a:latin typeface="Tahoma" pitchFamily="34" charset="0"/>
                <a:cs typeface="Tahoma" pitchFamily="34" charset="0"/>
              </a:rPr>
              <a:t>Yêu cầu</a:t>
            </a:r>
            <a:r>
              <a:rPr lang="en-US" sz="3000" u="sng">
                <a:solidFill>
                  <a:srgbClr val="FF0000"/>
                </a:solidFill>
                <a:latin typeface="Tahoma" pitchFamily="34" charset="0"/>
                <a:cs typeface="Tahoma" pitchFamily="34" charset="0"/>
              </a:rPr>
              <a:t>:</a:t>
            </a:r>
            <a:r>
              <a:rPr lang="en-US" sz="3000">
                <a:solidFill>
                  <a:srgbClr val="FF0000"/>
                </a:solidFill>
                <a:latin typeface="Tahoma" pitchFamily="34" charset="0"/>
                <a:cs typeface="Tahoma" pitchFamily="34" charset="0"/>
              </a:rPr>
              <a:t> </a:t>
            </a:r>
            <a:r>
              <a:rPr lang="vi-VN" sz="3000" b="1">
                <a:solidFill>
                  <a:srgbClr val="0000FF"/>
                </a:solidFill>
                <a:latin typeface="Calibri" pitchFamily="34" charset="0"/>
                <a:cs typeface="Calibri" pitchFamily="34" charset="0"/>
              </a:rPr>
              <a:t>Khai thác thông tin mục </a:t>
            </a:r>
            <a:r>
              <a:rPr lang="en-US" sz="3000" b="1">
                <a:solidFill>
                  <a:srgbClr val="0000FF"/>
                </a:solidFill>
                <a:latin typeface="Calibri" pitchFamily="34" charset="0"/>
                <a:cs typeface="Calibri" pitchFamily="34" charset="0"/>
              </a:rPr>
              <a:t>1.a, quan sát các bảng sau: tìm hiểu tình hình dân cư châu Phi</a:t>
            </a:r>
            <a:r>
              <a:rPr lang="en-US" sz="3000">
                <a:solidFill>
                  <a:srgbClr val="0000FF"/>
                </a:solidFill>
              </a:rPr>
              <a:t>.</a:t>
            </a:r>
            <a:endParaRPr lang="en-US" sz="3000" dirty="0">
              <a:solidFill>
                <a:srgbClr val="0000FF"/>
              </a:solidFill>
              <a:latin typeface="Tahoma" pitchFamily="34" charset="0"/>
              <a:cs typeface="Tahoma" pitchFamily="34" charset="0"/>
            </a:endParaRPr>
          </a:p>
        </p:txBody>
      </p:sp>
      <p:sp>
        <p:nvSpPr>
          <p:cNvPr id="14" name="Text Box 3"/>
          <p:cNvSpPr txBox="1">
            <a:spLocks noChangeArrowheads="1"/>
          </p:cNvSpPr>
          <p:nvPr/>
        </p:nvSpPr>
        <p:spPr bwMode="auto">
          <a:xfrm>
            <a:off x="4478924" y="3575517"/>
            <a:ext cx="3019141" cy="252376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7" tIns="60958" rIns="121917" bIns="60958">
            <a:spAutoFit/>
          </a:bodyPr>
          <a:lstStyle/>
          <a:p>
            <a:pPr algn="ctr">
              <a:lnSpc>
                <a:spcPct val="130000"/>
              </a:lnSpc>
            </a:pPr>
            <a:r>
              <a:rPr lang="it-IT" sz="3000" b="1">
                <a:solidFill>
                  <a:srgbClr val="0070C0"/>
                </a:solidFill>
              </a:rPr>
              <a:t>Nhóm 2,5: </a:t>
            </a:r>
          </a:p>
          <a:p>
            <a:pPr algn="ctr">
              <a:lnSpc>
                <a:spcPct val="130000"/>
              </a:lnSpc>
            </a:pPr>
            <a:r>
              <a:rPr lang="it-IT" sz="3000" b="1">
                <a:solidFill>
                  <a:srgbClr val="0070C0"/>
                </a:solidFill>
              </a:rPr>
              <a:t>Nhận xét sự gia tăng qui mô số dân châu Phi.</a:t>
            </a:r>
            <a:endParaRPr lang="en-US" sz="3000" b="1">
              <a:solidFill>
                <a:srgbClr val="0070C0"/>
              </a:solidFill>
            </a:endParaRPr>
          </a:p>
        </p:txBody>
      </p:sp>
      <p:sp>
        <p:nvSpPr>
          <p:cNvPr id="19" name="WordArt 5"/>
          <p:cNvSpPr>
            <a:spLocks noChangeArrowheads="1" noChangeShapeType="1" noTextEdit="1"/>
          </p:cNvSpPr>
          <p:nvPr/>
        </p:nvSpPr>
        <p:spPr bwMode="auto">
          <a:xfrm>
            <a:off x="5992837" y="872196"/>
            <a:ext cx="4278475" cy="608382"/>
          </a:xfrm>
          <a:prstGeom prst="rect">
            <a:avLst/>
          </a:prstGeom>
          <a:solidFill>
            <a:schemeClr val="bg1"/>
          </a:solidFill>
        </p:spPr>
        <p:txBody>
          <a:bodyPr wrap="none" lIns="121917" tIns="60958" rIns="121917" bIns="60958" fromWordArt="1">
            <a:prstTxWarp prst="textPlain">
              <a:avLst>
                <a:gd name="adj" fmla="val 50000"/>
              </a:avLst>
            </a:prstTxWarp>
          </a:bodyPr>
          <a:lstStyle/>
          <a:p>
            <a:r>
              <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43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NHÓM</a:t>
            </a:r>
            <a:endPar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22" name="Text Box 3"/>
          <p:cNvSpPr txBox="1">
            <a:spLocks noChangeArrowheads="1"/>
          </p:cNvSpPr>
          <p:nvPr/>
        </p:nvSpPr>
        <p:spPr bwMode="auto">
          <a:xfrm>
            <a:off x="8424040" y="3454045"/>
            <a:ext cx="2894917" cy="252376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7" tIns="60958" rIns="121917" bIns="60958">
            <a:spAutoFit/>
          </a:bodyPr>
          <a:lstStyle/>
          <a:p>
            <a:pPr algn="ctr">
              <a:lnSpc>
                <a:spcPct val="130000"/>
              </a:lnSpc>
            </a:pPr>
            <a:r>
              <a:rPr lang="it-IT" sz="3000" b="1">
                <a:solidFill>
                  <a:srgbClr val="FF0000"/>
                </a:solidFill>
              </a:rPr>
              <a:t>Nhóm 3,6: Nhận xét tỉ lệ gia tăng tự nhiên của châu Phi.</a:t>
            </a:r>
            <a:endParaRPr lang="en-US" sz="3000" b="1">
              <a:solidFill>
                <a:srgbClr val="FF0000"/>
              </a:solidFill>
            </a:endParaRPr>
          </a:p>
        </p:txBody>
      </p:sp>
      <p:sp>
        <p:nvSpPr>
          <p:cNvPr id="23" name="Text Box 3"/>
          <p:cNvSpPr txBox="1">
            <a:spLocks noChangeArrowheads="1"/>
          </p:cNvSpPr>
          <p:nvPr/>
        </p:nvSpPr>
        <p:spPr bwMode="auto">
          <a:xfrm>
            <a:off x="792926" y="3598351"/>
            <a:ext cx="2960913" cy="252376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7" tIns="60958" rIns="121917" bIns="60958">
            <a:spAutoFit/>
          </a:bodyPr>
          <a:lstStyle/>
          <a:p>
            <a:pPr algn="ctr">
              <a:lnSpc>
                <a:spcPct val="130000"/>
              </a:lnSpc>
            </a:pPr>
            <a:r>
              <a:rPr lang="it-IT" sz="3000" b="1">
                <a:solidFill>
                  <a:srgbClr val="0000FF"/>
                </a:solidFill>
              </a:rPr>
              <a:t>Nhóm 1,4: Nhận xét qui mô dân số châu Phi so với các châu lục.</a:t>
            </a:r>
            <a:endParaRPr lang="en-US" sz="3000" b="1">
              <a:solidFill>
                <a:srgbClr val="0000FF"/>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ppt_x</p:attrName>
                                        </p:attrNameLst>
                                      </p:cBhvr>
                                      <p:tavLst>
                                        <p:tav tm="0">
                                          <p:val>
                                            <p:strVal val="#ppt_x-.2"/>
                                          </p:val>
                                        </p:tav>
                                        <p:tav tm="100000">
                                          <p:val>
                                            <p:strVal val="#ppt_x"/>
                                          </p:val>
                                        </p:tav>
                                      </p:tavLst>
                                    </p:anim>
                                    <p:anim calcmode="lin" valueType="num">
                                      <p:cBhvr>
                                        <p:cTn id="1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ppt_x</p:attrName>
                                        </p:attrNameLst>
                                      </p:cBhvr>
                                      <p:tavLst>
                                        <p:tav tm="0">
                                          <p:val>
                                            <p:strVal val="#ppt_x-.2"/>
                                          </p:val>
                                        </p:tav>
                                        <p:tav tm="100000">
                                          <p:val>
                                            <p:strVal val="#ppt_x"/>
                                          </p:val>
                                        </p:tav>
                                      </p:tavLst>
                                    </p:anim>
                                    <p:anim calcmode="lin" valueType="num">
                                      <p:cBhvr>
                                        <p:cTn id="2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2"/>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ppt_x</p:attrName>
                                        </p:attrNameLst>
                                      </p:cBhvr>
                                      <p:tavLst>
                                        <p:tav tm="0">
                                          <p:val>
                                            <p:strVal val="#ppt_x-.2"/>
                                          </p:val>
                                        </p:tav>
                                        <p:tav tm="100000">
                                          <p:val>
                                            <p:strVal val="#ppt_x"/>
                                          </p:val>
                                        </p:tav>
                                      </p:tavLst>
                                    </p:anim>
                                    <p:anim calcmode="lin" valueType="num">
                                      <p:cBhvr>
                                        <p:cTn id="2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4"/>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000" fill="hold"/>
                                        <p:tgtEl>
                                          <p:spTgt spid="19"/>
                                        </p:tgtEl>
                                        <p:attrNameLst>
                                          <p:attrName>ppt_x</p:attrName>
                                        </p:attrNameLst>
                                      </p:cBhvr>
                                      <p:tavLst>
                                        <p:tav tm="0">
                                          <p:val>
                                            <p:strVal val="#ppt_x-.2"/>
                                          </p:val>
                                        </p:tav>
                                        <p:tav tm="100000">
                                          <p:val>
                                            <p:strVal val="#ppt_x"/>
                                          </p:val>
                                        </p:tav>
                                      </p:tavLst>
                                    </p:anim>
                                    <p:anim calcmode="lin" valueType="num">
                                      <p:cBhvr>
                                        <p:cTn id="3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9"/>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ppt_x</p:attrName>
                                        </p:attrNameLst>
                                      </p:cBhvr>
                                      <p:tavLst>
                                        <p:tav tm="0">
                                          <p:val>
                                            <p:strVal val="#ppt_x-.2"/>
                                          </p:val>
                                        </p:tav>
                                        <p:tav tm="100000">
                                          <p:val>
                                            <p:strVal val="#ppt_x"/>
                                          </p:val>
                                        </p:tav>
                                      </p:tavLst>
                                    </p:anim>
                                    <p:anim calcmode="lin" valueType="num">
                                      <p:cBhvr>
                                        <p:cTn id="38"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2"/>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000" fill="hold"/>
                                        <p:tgtEl>
                                          <p:spTgt spid="23"/>
                                        </p:tgtEl>
                                        <p:attrNameLst>
                                          <p:attrName>ppt_x</p:attrName>
                                        </p:attrNameLst>
                                      </p:cBhvr>
                                      <p:tavLst>
                                        <p:tav tm="0">
                                          <p:val>
                                            <p:strVal val="#ppt_x-.2"/>
                                          </p:val>
                                        </p:tav>
                                        <p:tav tm="100000">
                                          <p:val>
                                            <p:strVal val="#ppt_x"/>
                                          </p:val>
                                        </p:tav>
                                      </p:tavLst>
                                    </p:anim>
                                    <p:anim calcmode="lin" valueType="num">
                                      <p:cBhvr>
                                        <p:cTn id="43"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2" grpId="0" animBg="1"/>
      <p:bldP spid="14" grpId="0" animBg="1"/>
      <p:bldP spid="19"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Text Box 2"/>
          <p:cNvSpPr txBox="1">
            <a:spLocks noChangeArrowheads="1"/>
          </p:cNvSpPr>
          <p:nvPr/>
        </p:nvSpPr>
        <p:spPr bwMode="auto">
          <a:xfrm>
            <a:off x="281360" y="2662774"/>
            <a:ext cx="5936565" cy="3061860"/>
          </a:xfrm>
          <a:prstGeom prst="rect">
            <a:avLst/>
          </a:prstGeom>
          <a:solidFill>
            <a:srgbClr val="CCFFFF"/>
          </a:solidFill>
          <a:ln w="38100">
            <a:solidFill>
              <a:srgbClr val="FF0066"/>
            </a:solidFill>
            <a:miter lim="800000"/>
            <a:headEnd/>
            <a:tailEnd/>
          </a:ln>
          <a:effectLst/>
        </p:spPr>
        <p:txBody>
          <a:bodyPr wrap="square" lIns="121917" tIns="60958" rIns="121917" bIns="60958">
            <a:spAutoFit/>
          </a:bodyPr>
          <a:lstStyle/>
          <a:p>
            <a:pPr algn="just">
              <a:lnSpc>
                <a:spcPct val="150000"/>
              </a:lnSpc>
            </a:pPr>
            <a:r>
              <a:rPr lang="en-US" sz="2600" b="1" i="1" u="sng" dirty="0">
                <a:solidFill>
                  <a:srgbClr val="0000FF"/>
                </a:solidFill>
                <a:latin typeface="Tahoma" pitchFamily="34" charset="0"/>
                <a:cs typeface="Tahoma" pitchFamily="34" charset="0"/>
              </a:rPr>
              <a:t>Yêu </a:t>
            </a:r>
            <a:r>
              <a:rPr lang="en-US" sz="2600" b="1" i="1" u="sng">
                <a:solidFill>
                  <a:srgbClr val="0000FF"/>
                </a:solidFill>
                <a:latin typeface="Tahoma" pitchFamily="34" charset="0"/>
                <a:cs typeface="Tahoma" pitchFamily="34" charset="0"/>
              </a:rPr>
              <a:t>cầu:</a:t>
            </a:r>
            <a:endParaRPr lang="en-US" sz="2600" b="1" i="1">
              <a:solidFill>
                <a:srgbClr val="0000FF"/>
              </a:solidFill>
            </a:endParaRPr>
          </a:p>
          <a:p>
            <a:pPr algn="just">
              <a:lnSpc>
                <a:spcPct val="150000"/>
              </a:lnSpc>
            </a:pPr>
            <a:r>
              <a:rPr lang="it-IT" sz="2600" b="1" i="1">
                <a:solidFill>
                  <a:srgbClr val="0000FF"/>
                </a:solidFill>
              </a:rPr>
              <a:t>- Dân số châu Phi đứng thứ mấy thế giới?</a:t>
            </a:r>
          </a:p>
          <a:p>
            <a:pPr algn="just">
              <a:lnSpc>
                <a:spcPct val="150000"/>
              </a:lnSpc>
            </a:pPr>
            <a:r>
              <a:rPr lang="it-IT" sz="2600" b="1" i="1">
                <a:solidFill>
                  <a:srgbClr val="0000FF"/>
                </a:solidFill>
              </a:rPr>
              <a:t>- Chiếm khoảng bao nhiêu %  thế giới?</a:t>
            </a:r>
            <a:endParaRPr lang="en-US" sz="2600" b="1" i="1">
              <a:solidFill>
                <a:srgbClr val="0000FF"/>
              </a:solidFill>
            </a:endParaRPr>
          </a:p>
          <a:p>
            <a:pPr algn="just">
              <a:lnSpc>
                <a:spcPct val="150000"/>
              </a:lnSpc>
            </a:pPr>
            <a:r>
              <a:rPr lang="it-IT" sz="2600" b="1" i="1">
                <a:solidFill>
                  <a:srgbClr val="0000FF"/>
                </a:solidFill>
              </a:rPr>
              <a:t>- Kết luận về quy mô dân số châu Phi.</a:t>
            </a:r>
            <a:endParaRPr lang="en-US" sz="2600" b="1" i="1" dirty="0">
              <a:solidFill>
                <a:srgbClr val="0000FF"/>
              </a:solidFill>
            </a:endParaRPr>
          </a:p>
        </p:txBody>
      </p:sp>
      <p:sp>
        <p:nvSpPr>
          <p:cNvPr id="14" name="Text Box 3"/>
          <p:cNvSpPr txBox="1">
            <a:spLocks noChangeArrowheads="1"/>
          </p:cNvSpPr>
          <p:nvPr/>
        </p:nvSpPr>
        <p:spPr bwMode="auto">
          <a:xfrm>
            <a:off x="365760" y="1689029"/>
            <a:ext cx="7118252" cy="55399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7" tIns="60958" rIns="121917" bIns="60958">
            <a:spAutoFit/>
          </a:bodyPr>
          <a:lstStyle/>
          <a:p>
            <a:pPr algn="ctr"/>
            <a:r>
              <a:rPr lang="it-IT" sz="2800" b="1">
                <a:solidFill>
                  <a:srgbClr val="0000FF"/>
                </a:solidFill>
              </a:rPr>
              <a:t>Nhóm 1,4: Nhận xét qui mô dân số châu Phi.</a:t>
            </a:r>
            <a:endParaRPr lang="en-US" sz="2800" b="1">
              <a:solidFill>
                <a:srgbClr val="0000FF"/>
              </a:solidFill>
            </a:endParaRPr>
          </a:p>
        </p:txBody>
      </p:sp>
      <p:sp>
        <p:nvSpPr>
          <p:cNvPr id="6145" name="Rectangle 1"/>
          <p:cNvSpPr>
            <a:spLocks noChangeArrowheads="1"/>
          </p:cNvSpPr>
          <p:nvPr/>
        </p:nvSpPr>
        <p:spPr bwMode="auto">
          <a:xfrm>
            <a:off x="6212114" y="1418108"/>
            <a:ext cx="5979886" cy="7987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ea typeface="Cambria" pitchFamily="18" charset="0"/>
                <a:cs typeface="Times New Roman" pitchFamily="18" charset="0"/>
              </a:rPr>
              <a:t>BẢNG DÂN</a:t>
            </a:r>
            <a:r>
              <a:rPr kumimoji="0" lang="en-US" sz="2000" b="1" i="0" u="none" strike="noStrike" cap="none" normalizeH="0">
                <a:ln>
                  <a:noFill/>
                </a:ln>
                <a:solidFill>
                  <a:srgbClr val="000000"/>
                </a:solidFill>
                <a:effectLst/>
                <a:latin typeface="Times New Roman" pitchFamily="18" charset="0"/>
                <a:ea typeface="Cambria" pitchFamily="18" charset="0"/>
                <a:cs typeface="Times New Roman" pitchFamily="18" charset="0"/>
              </a:rPr>
              <a:t> SỐ THẾ GIỚI </a:t>
            </a:r>
          </a:p>
          <a:p>
            <a:pPr marL="0" marR="0" lvl="0" indent="0" algn="ctr" defTabSz="914400" rtl="0" eaLnBrk="1" fontAlgn="base" latinLnBrk="0" hangingPunct="1">
              <a:lnSpc>
                <a:spcPct val="120000"/>
              </a:lnSpc>
              <a:spcBef>
                <a:spcPct val="0"/>
              </a:spcBef>
              <a:spcAft>
                <a:spcPct val="0"/>
              </a:spcAft>
              <a:buClrTx/>
              <a:buSzTx/>
              <a:buFontTx/>
              <a:buNone/>
              <a:tabLst/>
            </a:pPr>
            <a:r>
              <a:rPr kumimoji="0" lang="en-US" sz="2000" b="1" i="0" u="none" strike="noStrike" cap="none" normalizeH="0">
                <a:ln>
                  <a:noFill/>
                </a:ln>
                <a:solidFill>
                  <a:srgbClr val="000000"/>
                </a:solidFill>
                <a:effectLst/>
                <a:latin typeface="Times New Roman" pitchFamily="18" charset="0"/>
                <a:ea typeface="Cambria" pitchFamily="18" charset="0"/>
                <a:cs typeface="Times New Roman" pitchFamily="18" charset="0"/>
              </a:rPr>
              <a:t>VÀ CÁC CHÂU LỤC NĂM</a:t>
            </a:r>
            <a:r>
              <a:rPr kumimoji="0" lang="en-US" sz="2000" b="1" i="0" u="none" strike="noStrike" cap="none" normalizeH="0" baseline="0">
                <a:ln>
                  <a:noFill/>
                </a:ln>
                <a:solidFill>
                  <a:srgbClr val="000000"/>
                </a:solidFill>
                <a:effectLst/>
                <a:latin typeface="Times New Roman" pitchFamily="18" charset="0"/>
                <a:ea typeface="Cambria" pitchFamily="18" charset="0"/>
                <a:cs typeface="Times New Roman" pitchFamily="18" charset="0"/>
              </a:rPr>
              <a:t> 2020</a:t>
            </a:r>
            <a:endParaRPr kumimoji="0" lang="en-US" sz="2000" b="1" i="0" u="none" strike="noStrike" cap="none" normalizeH="0" baseline="0">
              <a:ln>
                <a:noFill/>
              </a:ln>
              <a:solidFill>
                <a:schemeClr val="tx1"/>
              </a:solidFill>
              <a:effectLst/>
              <a:latin typeface="Times New Roman" pitchFamily="18" charset="0"/>
              <a:cs typeface="Times New Roman" pitchFamily="18" charset="0"/>
            </a:endParaRPr>
          </a:p>
        </p:txBody>
      </p:sp>
      <p:graphicFrame>
        <p:nvGraphicFramePr>
          <p:cNvPr id="10" name="Table 9"/>
          <p:cNvGraphicFramePr>
            <a:graphicFrameLocks noGrp="1"/>
          </p:cNvGraphicFramePr>
          <p:nvPr/>
        </p:nvGraphicFramePr>
        <p:xfrm>
          <a:off x="6569611" y="2227754"/>
          <a:ext cx="5401995" cy="4077208"/>
        </p:xfrm>
        <a:graphic>
          <a:graphicData uri="http://schemas.openxmlformats.org/drawingml/2006/table">
            <a:tbl>
              <a:tblPr/>
              <a:tblGrid>
                <a:gridCol w="739510">
                  <a:extLst>
                    <a:ext uri="{9D8B030D-6E8A-4147-A177-3AD203B41FA5}">
                      <a16:colId xmlns:a16="http://schemas.microsoft.com/office/drawing/2014/main" val="20000"/>
                    </a:ext>
                  </a:extLst>
                </a:gridCol>
                <a:gridCol w="2327248">
                  <a:extLst>
                    <a:ext uri="{9D8B030D-6E8A-4147-A177-3AD203B41FA5}">
                      <a16:colId xmlns:a16="http://schemas.microsoft.com/office/drawing/2014/main" val="20001"/>
                    </a:ext>
                  </a:extLst>
                </a:gridCol>
                <a:gridCol w="2335237">
                  <a:extLst>
                    <a:ext uri="{9D8B030D-6E8A-4147-A177-3AD203B41FA5}">
                      <a16:colId xmlns:a16="http://schemas.microsoft.com/office/drawing/2014/main" val="20002"/>
                    </a:ext>
                  </a:extLst>
                </a:gridCol>
              </a:tblGrid>
              <a:tr h="0">
                <a:tc>
                  <a:txBody>
                    <a:bodyPr/>
                    <a:lstStyle/>
                    <a:p>
                      <a:pPr algn="ctr">
                        <a:lnSpc>
                          <a:spcPct val="100000"/>
                        </a:lnSpc>
                        <a:spcBef>
                          <a:spcPts val="600"/>
                        </a:spcBef>
                        <a:spcAft>
                          <a:spcPts val="0"/>
                        </a:spcAft>
                      </a:pPr>
                      <a:r>
                        <a:rPr lang="it-IT" sz="2300" b="1">
                          <a:solidFill>
                            <a:srgbClr val="000000"/>
                          </a:solidFill>
                          <a:latin typeface="+mn-lt"/>
                          <a:ea typeface="Calibri"/>
                        </a:rPr>
                        <a:t>STT</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0000"/>
                        </a:lnSpc>
                        <a:spcBef>
                          <a:spcPts val="600"/>
                        </a:spcBef>
                        <a:spcAft>
                          <a:spcPts val="0"/>
                        </a:spcAft>
                      </a:pPr>
                      <a:r>
                        <a:rPr lang="it-IT" sz="2300" b="1">
                          <a:solidFill>
                            <a:srgbClr val="000000"/>
                          </a:solidFill>
                          <a:latin typeface="+mn-lt"/>
                          <a:ea typeface="Calibri"/>
                        </a:rPr>
                        <a:t>Châu lục</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0000"/>
                        </a:lnSpc>
                        <a:spcBef>
                          <a:spcPts val="600"/>
                        </a:spcBef>
                        <a:spcAft>
                          <a:spcPts val="0"/>
                        </a:spcAft>
                      </a:pPr>
                      <a:r>
                        <a:rPr lang="it-IT" sz="2300" b="1">
                          <a:solidFill>
                            <a:srgbClr val="000000"/>
                          </a:solidFill>
                          <a:latin typeface="+mn-lt"/>
                          <a:ea typeface="Calibri"/>
                        </a:rPr>
                        <a:t>Số dân </a:t>
                      </a:r>
                    </a:p>
                    <a:p>
                      <a:pPr algn="ctr">
                        <a:lnSpc>
                          <a:spcPct val="100000"/>
                        </a:lnSpc>
                        <a:spcBef>
                          <a:spcPts val="600"/>
                        </a:spcBef>
                        <a:spcAft>
                          <a:spcPts val="0"/>
                        </a:spcAft>
                      </a:pPr>
                      <a:r>
                        <a:rPr lang="it-IT" sz="2300" i="1">
                          <a:solidFill>
                            <a:srgbClr val="000000"/>
                          </a:solidFill>
                          <a:latin typeface="+mn-lt"/>
                          <a:ea typeface="Calibri"/>
                        </a:rPr>
                        <a:t>(triệu người)</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000"/>
                  </a:ext>
                </a:extLst>
              </a:tr>
              <a:tr h="0">
                <a:tc>
                  <a:txBody>
                    <a:bodyPr/>
                    <a:lstStyle/>
                    <a:p>
                      <a:pPr algn="ctr">
                        <a:lnSpc>
                          <a:spcPct val="150000"/>
                        </a:lnSpc>
                        <a:spcBef>
                          <a:spcPts val="600"/>
                        </a:spcBef>
                        <a:spcAft>
                          <a:spcPts val="0"/>
                        </a:spcAft>
                      </a:pPr>
                      <a:r>
                        <a:rPr lang="it-IT" sz="2300">
                          <a:solidFill>
                            <a:srgbClr val="000000"/>
                          </a:solidFill>
                          <a:latin typeface="+mn-lt"/>
                          <a:ea typeface="Calibri"/>
                        </a:rPr>
                        <a:t>1</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Bef>
                          <a:spcPts val="600"/>
                        </a:spcBef>
                        <a:spcAft>
                          <a:spcPts val="0"/>
                        </a:spcAft>
                      </a:pPr>
                      <a:r>
                        <a:rPr lang="it-IT" sz="2300">
                          <a:solidFill>
                            <a:srgbClr val="000000"/>
                          </a:solidFill>
                          <a:latin typeface="+mn-lt"/>
                          <a:ea typeface="Calibri"/>
                        </a:rPr>
                        <a:t>Thế giới</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it-IT" sz="2300">
                          <a:solidFill>
                            <a:srgbClr val="000000"/>
                          </a:solidFill>
                          <a:latin typeface="+mn-lt"/>
                          <a:ea typeface="Calibri"/>
                        </a:rPr>
                        <a:t>7798,2</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r h="0">
                <a:tc>
                  <a:txBody>
                    <a:bodyPr/>
                    <a:lstStyle/>
                    <a:p>
                      <a:pPr algn="ctr">
                        <a:lnSpc>
                          <a:spcPct val="150000"/>
                        </a:lnSpc>
                        <a:spcBef>
                          <a:spcPts val="600"/>
                        </a:spcBef>
                        <a:spcAft>
                          <a:spcPts val="0"/>
                        </a:spcAft>
                      </a:pPr>
                      <a:r>
                        <a:rPr lang="it-IT" sz="2300">
                          <a:solidFill>
                            <a:srgbClr val="000000"/>
                          </a:solidFill>
                          <a:latin typeface="+mn-lt"/>
                          <a:ea typeface="Calibri"/>
                        </a:rPr>
                        <a:t>2</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Bef>
                          <a:spcPts val="600"/>
                        </a:spcBef>
                        <a:spcAft>
                          <a:spcPts val="0"/>
                        </a:spcAft>
                      </a:pPr>
                      <a:r>
                        <a:rPr lang="it-IT" sz="2300">
                          <a:solidFill>
                            <a:srgbClr val="000000"/>
                          </a:solidFill>
                          <a:latin typeface="+mn-lt"/>
                          <a:ea typeface="Calibri"/>
                        </a:rPr>
                        <a:t>Châu Âu</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it-IT" sz="2300">
                          <a:solidFill>
                            <a:srgbClr val="000000"/>
                          </a:solidFill>
                          <a:latin typeface="+mn-lt"/>
                          <a:ea typeface="Calibri"/>
                        </a:rPr>
                        <a:t>747</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0">
                <a:tc>
                  <a:txBody>
                    <a:bodyPr/>
                    <a:lstStyle/>
                    <a:p>
                      <a:pPr algn="ctr">
                        <a:lnSpc>
                          <a:spcPct val="150000"/>
                        </a:lnSpc>
                        <a:spcBef>
                          <a:spcPts val="600"/>
                        </a:spcBef>
                        <a:spcAft>
                          <a:spcPts val="0"/>
                        </a:spcAft>
                      </a:pPr>
                      <a:r>
                        <a:rPr lang="it-IT" sz="2300">
                          <a:solidFill>
                            <a:srgbClr val="000000"/>
                          </a:solidFill>
                          <a:latin typeface="+mn-lt"/>
                          <a:ea typeface="Calibri"/>
                        </a:rPr>
                        <a:t>3</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Bef>
                          <a:spcPts val="600"/>
                        </a:spcBef>
                        <a:spcAft>
                          <a:spcPts val="0"/>
                        </a:spcAft>
                      </a:pPr>
                      <a:r>
                        <a:rPr lang="it-IT" sz="2300">
                          <a:solidFill>
                            <a:srgbClr val="000000"/>
                          </a:solidFill>
                          <a:latin typeface="+mn-lt"/>
                          <a:ea typeface="Calibri"/>
                        </a:rPr>
                        <a:t>Châu Á</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it-IT" sz="2300">
                          <a:solidFill>
                            <a:srgbClr val="000000"/>
                          </a:solidFill>
                          <a:latin typeface="+mn-lt"/>
                          <a:ea typeface="Calibri"/>
                        </a:rPr>
                        <a:t>4641,1</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3"/>
                  </a:ext>
                </a:extLst>
              </a:tr>
              <a:tr h="0">
                <a:tc>
                  <a:txBody>
                    <a:bodyPr/>
                    <a:lstStyle/>
                    <a:p>
                      <a:pPr algn="ctr">
                        <a:lnSpc>
                          <a:spcPct val="150000"/>
                        </a:lnSpc>
                        <a:spcBef>
                          <a:spcPts val="600"/>
                        </a:spcBef>
                        <a:spcAft>
                          <a:spcPts val="0"/>
                        </a:spcAft>
                      </a:pPr>
                      <a:r>
                        <a:rPr lang="it-IT" sz="2300">
                          <a:solidFill>
                            <a:srgbClr val="000000"/>
                          </a:solidFill>
                          <a:latin typeface="+mn-lt"/>
                          <a:ea typeface="Calibri"/>
                        </a:rPr>
                        <a:t>4</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Bef>
                          <a:spcPts val="600"/>
                        </a:spcBef>
                        <a:spcAft>
                          <a:spcPts val="0"/>
                        </a:spcAft>
                      </a:pPr>
                      <a:r>
                        <a:rPr lang="it-IT" sz="2300">
                          <a:solidFill>
                            <a:srgbClr val="000000"/>
                          </a:solidFill>
                          <a:latin typeface="+mn-lt"/>
                          <a:ea typeface="Calibri"/>
                        </a:rPr>
                        <a:t>Châu Phi</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it-IT" sz="2300">
                          <a:solidFill>
                            <a:srgbClr val="000000"/>
                          </a:solidFill>
                          <a:latin typeface="+mn-lt"/>
                          <a:ea typeface="Calibri"/>
                        </a:rPr>
                        <a:t>1340</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4"/>
                  </a:ext>
                </a:extLst>
              </a:tr>
              <a:tr h="0">
                <a:tc>
                  <a:txBody>
                    <a:bodyPr/>
                    <a:lstStyle/>
                    <a:p>
                      <a:pPr algn="ctr">
                        <a:lnSpc>
                          <a:spcPct val="150000"/>
                        </a:lnSpc>
                        <a:spcBef>
                          <a:spcPts val="600"/>
                        </a:spcBef>
                        <a:spcAft>
                          <a:spcPts val="0"/>
                        </a:spcAft>
                      </a:pPr>
                      <a:r>
                        <a:rPr lang="it-IT" sz="2300">
                          <a:solidFill>
                            <a:srgbClr val="000000"/>
                          </a:solidFill>
                          <a:latin typeface="+mn-lt"/>
                          <a:ea typeface="Calibri"/>
                        </a:rPr>
                        <a:t>5</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Bef>
                          <a:spcPts val="600"/>
                        </a:spcBef>
                        <a:spcAft>
                          <a:spcPts val="0"/>
                        </a:spcAft>
                      </a:pPr>
                      <a:r>
                        <a:rPr lang="it-IT" sz="2300">
                          <a:solidFill>
                            <a:srgbClr val="000000"/>
                          </a:solidFill>
                          <a:latin typeface="+mn-lt"/>
                          <a:ea typeface="Calibri"/>
                        </a:rPr>
                        <a:t>Châu Mĩ</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it-IT" sz="2300">
                          <a:solidFill>
                            <a:srgbClr val="000000"/>
                          </a:solidFill>
                          <a:latin typeface="+mn-lt"/>
                          <a:ea typeface="Calibri"/>
                        </a:rPr>
                        <a:t>1027</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5"/>
                  </a:ext>
                </a:extLst>
              </a:tr>
              <a:tr h="0">
                <a:tc>
                  <a:txBody>
                    <a:bodyPr/>
                    <a:lstStyle/>
                    <a:p>
                      <a:pPr algn="ctr">
                        <a:lnSpc>
                          <a:spcPct val="150000"/>
                        </a:lnSpc>
                        <a:spcBef>
                          <a:spcPts val="600"/>
                        </a:spcBef>
                        <a:spcAft>
                          <a:spcPts val="0"/>
                        </a:spcAft>
                      </a:pPr>
                      <a:r>
                        <a:rPr lang="it-IT" sz="2300">
                          <a:solidFill>
                            <a:srgbClr val="000000"/>
                          </a:solidFill>
                          <a:latin typeface="+mn-lt"/>
                          <a:ea typeface="Calibri"/>
                        </a:rPr>
                        <a:t>6</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Bef>
                          <a:spcPts val="600"/>
                        </a:spcBef>
                        <a:spcAft>
                          <a:spcPts val="0"/>
                        </a:spcAft>
                      </a:pPr>
                      <a:r>
                        <a:rPr lang="it-IT" sz="2300">
                          <a:solidFill>
                            <a:srgbClr val="000000"/>
                          </a:solidFill>
                          <a:latin typeface="+mn-lt"/>
                          <a:ea typeface="Calibri"/>
                        </a:rPr>
                        <a:t>Châu Đại Dương</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it-IT" sz="2300">
                          <a:solidFill>
                            <a:srgbClr val="000000"/>
                          </a:solidFill>
                          <a:latin typeface="+mn-lt"/>
                          <a:ea typeface="Calibri"/>
                        </a:rPr>
                        <a:t>43,1</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6"/>
                  </a:ext>
                </a:extLst>
              </a:tr>
              <a:tr h="0">
                <a:tc>
                  <a:txBody>
                    <a:bodyPr/>
                    <a:lstStyle/>
                    <a:p>
                      <a:pPr algn="ctr">
                        <a:lnSpc>
                          <a:spcPct val="150000"/>
                        </a:lnSpc>
                        <a:spcBef>
                          <a:spcPts val="600"/>
                        </a:spcBef>
                        <a:spcAft>
                          <a:spcPts val="0"/>
                        </a:spcAft>
                      </a:pPr>
                      <a:r>
                        <a:rPr lang="it-IT" sz="2300">
                          <a:solidFill>
                            <a:srgbClr val="000000"/>
                          </a:solidFill>
                          <a:latin typeface="+mn-lt"/>
                          <a:ea typeface="Calibri"/>
                        </a:rPr>
                        <a:t>7</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Bef>
                          <a:spcPts val="600"/>
                        </a:spcBef>
                        <a:spcAft>
                          <a:spcPts val="0"/>
                        </a:spcAft>
                      </a:pPr>
                      <a:r>
                        <a:rPr lang="it-IT" sz="2300">
                          <a:solidFill>
                            <a:srgbClr val="000000"/>
                          </a:solidFill>
                          <a:latin typeface="+mn-lt"/>
                          <a:ea typeface="Calibri"/>
                        </a:rPr>
                        <a:t>Châu Nam Cực</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it-IT" sz="2300">
                          <a:solidFill>
                            <a:srgbClr val="000000"/>
                          </a:solidFill>
                          <a:latin typeface="+mn-lt"/>
                          <a:ea typeface="Calibri"/>
                        </a:rPr>
                        <a:t>-</a:t>
                      </a:r>
                      <a:endParaRPr lang="en-US" sz="23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7"/>
                  </a:ext>
                </a:extLst>
              </a:tr>
            </a:tbl>
          </a:graphicData>
        </a:graphic>
      </p:graphicFrame>
      <p:sp>
        <p:nvSpPr>
          <p:cNvPr id="16" name="Rectangle 15"/>
          <p:cNvSpPr/>
          <p:nvPr/>
        </p:nvSpPr>
        <p:spPr>
          <a:xfrm>
            <a:off x="176595" y="805937"/>
            <a:ext cx="5282211" cy="892550"/>
          </a:xfrm>
          <a:prstGeom prst="rect">
            <a:avLst/>
          </a:prstGeom>
        </p:spPr>
        <p:txBody>
          <a:bodyPr wrap="none" lIns="91438" tIns="45719" rIns="91438" bIns="45719">
            <a:spAutoFit/>
          </a:bodyPr>
          <a:lstStyle/>
          <a:p>
            <a:r>
              <a:rPr lang="en-US" sz="2600" b="1" u="sng">
                <a:solidFill>
                  <a:srgbClr val="002060"/>
                </a:solidFill>
                <a:latin typeface="Arial" pitchFamily="34" charset="0"/>
                <a:cs typeface="Arial" pitchFamily="34" charset="0"/>
              </a:rPr>
              <a:t>1. Một số vấn đề dân cư, xã hội</a:t>
            </a:r>
          </a:p>
          <a:p>
            <a:r>
              <a:rPr lang="en-US" sz="2600" b="1" i="1" u="sng">
                <a:solidFill>
                  <a:srgbClr val="002060"/>
                </a:solidFill>
                <a:latin typeface="Arial" pitchFamily="34" charset="0"/>
                <a:cs typeface="Arial" pitchFamily="34" charset="0"/>
              </a:rPr>
              <a:t>a. Tỉ lệ tăng dân số tự nhiên cao</a:t>
            </a:r>
            <a:endParaRPr lang="en-US" sz="2600" u="sng"/>
          </a:p>
        </p:txBody>
      </p:sp>
      <p:sp>
        <p:nvSpPr>
          <p:cNvPr id="11" name="TextBox 10"/>
          <p:cNvSpPr txBox="1"/>
          <p:nvPr/>
        </p:nvSpPr>
        <p:spPr>
          <a:xfrm>
            <a:off x="228600" y="76203"/>
            <a:ext cx="11719560" cy="600162"/>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10. ĐẶC ĐIỂM DÂN CƯ, XÃ HỘI CHÂU PHI</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par>
                                <p:cTn id="15" presetID="29"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ppt_x</p:attrName>
                                        </p:attrNameLst>
                                      </p:cBhvr>
                                      <p:tavLst>
                                        <p:tav tm="0">
                                          <p:val>
                                            <p:strVal val="#ppt_x-.2"/>
                                          </p:val>
                                        </p:tav>
                                        <p:tav tm="100000">
                                          <p:val>
                                            <p:strVal val="#ppt_x"/>
                                          </p:val>
                                        </p:tav>
                                      </p:tavLst>
                                    </p:anim>
                                    <p:anim calcmode="lin" valueType="num">
                                      <p:cBhvr>
                                        <p:cTn id="1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6145"/>
                                        </p:tgtEl>
                                        <p:attrNameLst>
                                          <p:attrName>style.visibility</p:attrName>
                                        </p:attrNameLst>
                                      </p:cBhvr>
                                      <p:to>
                                        <p:strVal val="visible"/>
                                      </p:to>
                                    </p:set>
                                    <p:anim calcmode="lin" valueType="num">
                                      <p:cBhvr>
                                        <p:cTn id="22" dur="1000" fill="hold"/>
                                        <p:tgtEl>
                                          <p:spTgt spid="6145"/>
                                        </p:tgtEl>
                                        <p:attrNameLst>
                                          <p:attrName>ppt_x</p:attrName>
                                        </p:attrNameLst>
                                      </p:cBhvr>
                                      <p:tavLst>
                                        <p:tav tm="0">
                                          <p:val>
                                            <p:strVal val="#ppt_x-.2"/>
                                          </p:val>
                                        </p:tav>
                                        <p:tav tm="100000">
                                          <p:val>
                                            <p:strVal val="#ppt_x"/>
                                          </p:val>
                                        </p:tav>
                                      </p:tavLst>
                                    </p:anim>
                                    <p:anim calcmode="lin" valueType="num">
                                      <p:cBhvr>
                                        <p:cTn id="23" dur="1000" fill="hold"/>
                                        <p:tgtEl>
                                          <p:spTgt spid="614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61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4033" name="Rectangle 1"/>
          <p:cNvSpPr>
            <a:spLocks noChangeArrowheads="1"/>
          </p:cNvSpPr>
          <p:nvPr/>
        </p:nvSpPr>
        <p:spPr bwMode="auto">
          <a:xfrm>
            <a:off x="182884" y="1730324"/>
            <a:ext cx="9256541"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pt-BR" sz="2800" b="1" i="0" u="none" strike="noStrike" cap="none" normalizeH="0" baseline="0">
                <a:ln>
                  <a:noFill/>
                </a:ln>
                <a:solidFill>
                  <a:srgbClr val="002060"/>
                </a:solidFill>
                <a:effectLst/>
                <a:ea typeface="Calibri" pitchFamily="34" charset="0"/>
                <a:cs typeface="Times New Roman" pitchFamily="18" charset="0"/>
              </a:rPr>
              <a:t>* Qui mô:</a:t>
            </a:r>
            <a:endParaRPr kumimoji="0" lang="en-US" sz="2800" b="1" i="0" u="none" strike="noStrike" cap="none" normalizeH="0" baseline="0">
              <a:ln>
                <a:noFill/>
              </a:ln>
              <a:solidFill>
                <a:srgbClr val="002060"/>
              </a:solidFill>
              <a:effectLst/>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a:ln>
                  <a:noFill/>
                </a:ln>
                <a:solidFill>
                  <a:srgbClr val="002060"/>
                </a:solidFill>
                <a:effectLst/>
                <a:ea typeface="Calibri" pitchFamily="34" charset="0"/>
                <a:cs typeface="Times New Roman" pitchFamily="18" charset="0"/>
              </a:rPr>
              <a:t>- Đông dân thứ</a:t>
            </a:r>
            <a:r>
              <a:rPr kumimoji="0" lang="pt-BR" sz="2800" b="1" i="0" u="none" strike="noStrike" cap="none" normalizeH="0">
                <a:ln>
                  <a:noFill/>
                </a:ln>
                <a:solidFill>
                  <a:srgbClr val="002060"/>
                </a:solidFill>
                <a:effectLst/>
                <a:ea typeface="Calibri" pitchFamily="34" charset="0"/>
                <a:cs typeface="Times New Roman" pitchFamily="18" charset="0"/>
              </a:rPr>
              <a:t> hai</a:t>
            </a:r>
            <a:r>
              <a:rPr kumimoji="0" lang="pt-BR" sz="2800" b="1" i="0" u="none" strike="noStrike" cap="none" normalizeH="0" baseline="0">
                <a:ln>
                  <a:noFill/>
                </a:ln>
                <a:solidFill>
                  <a:srgbClr val="002060"/>
                </a:solidFill>
                <a:effectLst/>
                <a:ea typeface="Calibri" pitchFamily="34" charset="0"/>
                <a:cs typeface="Times New Roman" pitchFamily="18" charset="0"/>
              </a:rPr>
              <a:t> thế giới: 1340 triệu người.</a:t>
            </a:r>
            <a:endParaRPr kumimoji="0" lang="en-US" sz="2800" b="1" i="0" u="none" strike="noStrike" cap="none" normalizeH="0" baseline="0">
              <a:ln>
                <a:noFill/>
              </a:ln>
              <a:solidFill>
                <a:srgbClr val="002060"/>
              </a:solidFill>
              <a:effectLst/>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a:ln>
                  <a:noFill/>
                </a:ln>
                <a:solidFill>
                  <a:srgbClr val="002060"/>
                </a:solidFill>
                <a:effectLst/>
                <a:ea typeface="Calibri" pitchFamily="34" charset="0"/>
                <a:cs typeface="Times New Roman" pitchFamily="18" charset="0"/>
              </a:rPr>
              <a:t>- Chiếm gần 17% dân số thế giới.</a:t>
            </a:r>
            <a:endParaRPr kumimoji="0" lang="pt-BR" sz="2800" b="1" i="0" u="none" strike="noStrike" cap="none" normalizeH="0" baseline="0">
              <a:ln>
                <a:noFill/>
              </a:ln>
              <a:solidFill>
                <a:srgbClr val="002060"/>
              </a:solidFill>
              <a:effectLst/>
              <a:cs typeface="Arial" pitchFamily="34" charset="0"/>
            </a:endParaRPr>
          </a:p>
        </p:txBody>
      </p:sp>
      <p:pic>
        <p:nvPicPr>
          <p:cNvPr id="44034" name="Picture 2" descr="C:\Users\PTS\Desktop\GADT ĐL7 (KNTTCS, kì 1)\ban-do-dan-so-the-gioi.jpg"/>
          <p:cNvPicPr>
            <a:picLocks noChangeAspect="1" noChangeArrowheads="1"/>
          </p:cNvPicPr>
          <p:nvPr/>
        </p:nvPicPr>
        <p:blipFill>
          <a:blip r:embed="rId3"/>
          <a:srcRect/>
          <a:stretch>
            <a:fillRect/>
          </a:stretch>
        </p:blipFill>
        <p:spPr bwMode="auto">
          <a:xfrm>
            <a:off x="6977575" y="3035508"/>
            <a:ext cx="5018071" cy="3606446"/>
          </a:xfrm>
          <a:prstGeom prst="rect">
            <a:avLst/>
          </a:prstGeom>
          <a:noFill/>
          <a:ln>
            <a:solidFill>
              <a:srgbClr val="0000FF"/>
            </a:solidFill>
          </a:ln>
        </p:spPr>
      </p:pic>
      <p:sp>
        <p:nvSpPr>
          <p:cNvPr id="7" name="Rectangle 6"/>
          <p:cNvSpPr/>
          <p:nvPr/>
        </p:nvSpPr>
        <p:spPr>
          <a:xfrm>
            <a:off x="176595" y="805937"/>
            <a:ext cx="5282211" cy="892550"/>
          </a:xfrm>
          <a:prstGeom prst="rect">
            <a:avLst/>
          </a:prstGeom>
        </p:spPr>
        <p:txBody>
          <a:bodyPr wrap="none" lIns="91438" tIns="45719" rIns="91438" bIns="45719">
            <a:spAutoFit/>
          </a:bodyPr>
          <a:lstStyle/>
          <a:p>
            <a:r>
              <a:rPr lang="en-US" sz="2600" b="1" u="sng">
                <a:solidFill>
                  <a:srgbClr val="002060"/>
                </a:solidFill>
                <a:latin typeface="Arial" pitchFamily="34" charset="0"/>
                <a:cs typeface="Arial" pitchFamily="34" charset="0"/>
              </a:rPr>
              <a:t>1. Một số vấn đề dân cư, xã hội</a:t>
            </a:r>
          </a:p>
          <a:p>
            <a:r>
              <a:rPr lang="en-US" sz="2600" b="1" i="1" u="sng">
                <a:solidFill>
                  <a:srgbClr val="002060"/>
                </a:solidFill>
                <a:latin typeface="Arial" pitchFamily="34" charset="0"/>
                <a:cs typeface="Arial" pitchFamily="34" charset="0"/>
              </a:rPr>
              <a:t>a. Tỉ lệ tăng dân số tự nhiên cao</a:t>
            </a:r>
            <a:endParaRPr lang="en-US" sz="2600" u="sng"/>
          </a:p>
        </p:txBody>
      </p:sp>
      <p:sp>
        <p:nvSpPr>
          <p:cNvPr id="8" name="TextBox 7"/>
          <p:cNvSpPr txBox="1"/>
          <p:nvPr/>
        </p:nvSpPr>
        <p:spPr>
          <a:xfrm>
            <a:off x="228600" y="76203"/>
            <a:ext cx="11719560" cy="600162"/>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10. ĐẶC ĐIỂM DÂN CƯ, XÃ HỘI CHÂU PHI</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4033">
                                            <p:txEl>
                                              <p:pRg st="0" end="0"/>
                                            </p:txEl>
                                          </p:spTgt>
                                        </p:tgtEl>
                                        <p:attrNameLst>
                                          <p:attrName>style.visibility</p:attrName>
                                        </p:attrNameLst>
                                      </p:cBhvr>
                                      <p:to>
                                        <p:strVal val="visible"/>
                                      </p:to>
                                    </p:set>
                                    <p:anim calcmode="lin" valueType="num">
                                      <p:cBhvr>
                                        <p:cTn id="7" dur="1000" fill="hold"/>
                                        <p:tgtEl>
                                          <p:spTgt spid="4403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403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4033">
                                            <p:txEl>
                                              <p:pRg st="0" end="0"/>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44034"/>
                                        </p:tgtEl>
                                        <p:attrNameLst>
                                          <p:attrName>style.visibility</p:attrName>
                                        </p:attrNameLst>
                                      </p:cBhvr>
                                      <p:to>
                                        <p:strVal val="visible"/>
                                      </p:to>
                                    </p:set>
                                    <p:anim calcmode="lin" valueType="num">
                                      <p:cBhvr>
                                        <p:cTn id="12" dur="1000" fill="hold"/>
                                        <p:tgtEl>
                                          <p:spTgt spid="44034"/>
                                        </p:tgtEl>
                                        <p:attrNameLst>
                                          <p:attrName>ppt_x</p:attrName>
                                        </p:attrNameLst>
                                      </p:cBhvr>
                                      <p:tavLst>
                                        <p:tav tm="0">
                                          <p:val>
                                            <p:strVal val="#ppt_x-.2"/>
                                          </p:val>
                                        </p:tav>
                                        <p:tav tm="100000">
                                          <p:val>
                                            <p:strVal val="#ppt_x"/>
                                          </p:val>
                                        </p:tav>
                                      </p:tavLst>
                                    </p:anim>
                                    <p:anim calcmode="lin" valueType="num">
                                      <p:cBhvr>
                                        <p:cTn id="13" dur="1000" fill="hold"/>
                                        <p:tgtEl>
                                          <p:spTgt spid="4403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4034"/>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44033">
                                            <p:txEl>
                                              <p:pRg st="1" end="1"/>
                                            </p:txEl>
                                          </p:spTgt>
                                        </p:tgtEl>
                                        <p:attrNameLst>
                                          <p:attrName>style.visibility</p:attrName>
                                        </p:attrNameLst>
                                      </p:cBhvr>
                                      <p:to>
                                        <p:strVal val="visible"/>
                                      </p:to>
                                    </p:set>
                                    <p:anim calcmode="lin" valueType="num">
                                      <p:cBhvr>
                                        <p:cTn id="19" dur="1000" fill="hold"/>
                                        <p:tgtEl>
                                          <p:spTgt spid="44033">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4403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403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44033">
                                            <p:txEl>
                                              <p:pRg st="2" end="2"/>
                                            </p:txEl>
                                          </p:spTgt>
                                        </p:tgtEl>
                                        <p:attrNameLst>
                                          <p:attrName>style.visibility</p:attrName>
                                        </p:attrNameLst>
                                      </p:cBhvr>
                                      <p:to>
                                        <p:strVal val="visible"/>
                                      </p:to>
                                    </p:set>
                                    <p:anim calcmode="lin" valueType="num">
                                      <p:cBhvr>
                                        <p:cTn id="26" dur="1000" fill="hold"/>
                                        <p:tgtEl>
                                          <p:spTgt spid="44033">
                                            <p:txEl>
                                              <p:pRg st="2" end="2"/>
                                            </p:txEl>
                                          </p:spTgt>
                                        </p:tgtEl>
                                        <p:attrNameLst>
                                          <p:attrName>ppt_x</p:attrName>
                                        </p:attrNameLst>
                                      </p:cBhvr>
                                      <p:tavLst>
                                        <p:tav tm="0">
                                          <p:val>
                                            <p:strVal val="#ppt_x-.2"/>
                                          </p:val>
                                        </p:tav>
                                        <p:tav tm="100000">
                                          <p:val>
                                            <p:strVal val="#ppt_x"/>
                                          </p:val>
                                        </p:tav>
                                      </p:tavLst>
                                    </p:anim>
                                    <p:anim calcmode="lin" valueType="num">
                                      <p:cBhvr>
                                        <p:cTn id="27" dur="1000" fill="hold"/>
                                        <p:tgtEl>
                                          <p:spTgt spid="4403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440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Text Box 2"/>
          <p:cNvSpPr txBox="1">
            <a:spLocks noChangeArrowheads="1"/>
          </p:cNvSpPr>
          <p:nvPr/>
        </p:nvSpPr>
        <p:spPr bwMode="auto">
          <a:xfrm>
            <a:off x="153155" y="2254815"/>
            <a:ext cx="6078833" cy="3764103"/>
          </a:xfrm>
          <a:prstGeom prst="rect">
            <a:avLst/>
          </a:prstGeom>
          <a:solidFill>
            <a:srgbClr val="CCFFFF"/>
          </a:solidFill>
          <a:ln w="38100">
            <a:solidFill>
              <a:srgbClr val="FF0066"/>
            </a:solidFill>
            <a:miter lim="800000"/>
            <a:headEnd/>
            <a:tailEnd/>
          </a:ln>
          <a:effectLst/>
        </p:spPr>
        <p:txBody>
          <a:bodyPr wrap="square" lIns="121917" tIns="60958" rIns="121917" bIns="60958">
            <a:spAutoFit/>
          </a:bodyPr>
          <a:lstStyle/>
          <a:p>
            <a:pPr algn="just">
              <a:lnSpc>
                <a:spcPct val="130000"/>
              </a:lnSpc>
            </a:pPr>
            <a:r>
              <a:rPr lang="en-US" sz="2600" b="1" i="1" u="sng" dirty="0">
                <a:solidFill>
                  <a:srgbClr val="FF0000"/>
                </a:solidFill>
                <a:latin typeface="Tahoma" pitchFamily="34" charset="0"/>
                <a:cs typeface="Tahoma" pitchFamily="34" charset="0"/>
              </a:rPr>
              <a:t>Yêu cầu</a:t>
            </a:r>
            <a:r>
              <a:rPr lang="en-US" sz="2600" b="1" i="1" u="sng">
                <a:solidFill>
                  <a:srgbClr val="FF0000"/>
                </a:solidFill>
                <a:latin typeface="Tahoma" pitchFamily="34" charset="0"/>
                <a:cs typeface="Tahoma" pitchFamily="34" charset="0"/>
              </a:rPr>
              <a:t>:</a:t>
            </a:r>
            <a:r>
              <a:rPr lang="en-US" sz="2600" b="1" i="1">
                <a:solidFill>
                  <a:srgbClr val="FF0000"/>
                </a:solidFill>
                <a:latin typeface="Tahoma" pitchFamily="34" charset="0"/>
                <a:cs typeface="Tahoma" pitchFamily="34" charset="0"/>
              </a:rPr>
              <a:t> </a:t>
            </a:r>
            <a:r>
              <a:rPr lang="en-US" sz="2600" b="1" i="1">
                <a:solidFill>
                  <a:srgbClr val="0000FF"/>
                </a:solidFill>
              </a:rPr>
              <a:t> </a:t>
            </a:r>
          </a:p>
          <a:p>
            <a:pPr algn="just">
              <a:lnSpc>
                <a:spcPct val="130000"/>
              </a:lnSpc>
            </a:pPr>
            <a:r>
              <a:rPr lang="vi-VN" sz="2600" b="1" i="1">
                <a:solidFill>
                  <a:srgbClr val="0000FF"/>
                </a:solidFill>
              </a:rPr>
              <a:t>- </a:t>
            </a:r>
            <a:r>
              <a:rPr lang="en-US" sz="2600" b="1" i="1">
                <a:solidFill>
                  <a:srgbClr val="0000FF"/>
                </a:solidFill>
              </a:rPr>
              <a:t>Nhận xét sự thay đổi qui mô dân số châu Phi giai đoạn trên.</a:t>
            </a:r>
          </a:p>
          <a:p>
            <a:pPr algn="just">
              <a:lnSpc>
                <a:spcPct val="130000"/>
              </a:lnSpc>
            </a:pPr>
            <a:r>
              <a:rPr lang="it-IT" sz="2600" b="1" i="1">
                <a:solidFill>
                  <a:srgbClr val="0000FF"/>
                </a:solidFill>
              </a:rPr>
              <a:t>- Dân số tăng bao nhiêu lần?</a:t>
            </a:r>
          </a:p>
          <a:p>
            <a:pPr algn="just">
              <a:lnSpc>
                <a:spcPct val="130000"/>
              </a:lnSpc>
            </a:pPr>
            <a:r>
              <a:rPr lang="it-IT" sz="2600" b="1" i="1">
                <a:solidFill>
                  <a:srgbClr val="0000FF"/>
                </a:solidFill>
              </a:rPr>
              <a:t>- Cho biết tỉ lệ gia tăng dân số.</a:t>
            </a:r>
            <a:endParaRPr lang="en-US" sz="2600" b="1" i="1">
              <a:solidFill>
                <a:srgbClr val="0000FF"/>
              </a:solidFill>
            </a:endParaRPr>
          </a:p>
          <a:p>
            <a:pPr algn="just">
              <a:lnSpc>
                <a:spcPct val="130000"/>
              </a:lnSpc>
            </a:pPr>
            <a:r>
              <a:rPr lang="it-IT" sz="2600" b="1" i="1">
                <a:solidFill>
                  <a:srgbClr val="0000FF"/>
                </a:solidFill>
              </a:rPr>
              <a:t>- Để hạn chế sự gia tăng dân số, hiện nay nhiều nước châu Phi đã làm gì?</a:t>
            </a:r>
            <a:endParaRPr lang="en-US" sz="2600" b="1" i="1" dirty="0">
              <a:solidFill>
                <a:srgbClr val="0000FF"/>
              </a:solidFill>
            </a:endParaRPr>
          </a:p>
        </p:txBody>
      </p:sp>
      <p:sp>
        <p:nvSpPr>
          <p:cNvPr id="14" name="Text Box 3"/>
          <p:cNvSpPr txBox="1">
            <a:spLocks noChangeArrowheads="1"/>
          </p:cNvSpPr>
          <p:nvPr/>
        </p:nvSpPr>
        <p:spPr bwMode="auto">
          <a:xfrm>
            <a:off x="6378481" y="1057314"/>
            <a:ext cx="5522787" cy="104643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7" tIns="60958" rIns="121917" bIns="60958">
            <a:spAutoFit/>
          </a:bodyPr>
          <a:lstStyle/>
          <a:p>
            <a:pPr algn="ctr"/>
            <a:r>
              <a:rPr lang="it-IT" sz="3000" b="1">
                <a:solidFill>
                  <a:srgbClr val="0070C0"/>
                </a:solidFill>
              </a:rPr>
              <a:t>Nhóm 2,5: Nhận xét sự gia tăng qui mô số dân châu Phi.</a:t>
            </a:r>
            <a:endParaRPr lang="en-US" sz="3000" b="1">
              <a:solidFill>
                <a:srgbClr val="0070C0"/>
              </a:solidFill>
            </a:endParaRPr>
          </a:p>
        </p:txBody>
      </p:sp>
      <p:sp>
        <p:nvSpPr>
          <p:cNvPr id="6145" name="Rectangle 1"/>
          <p:cNvSpPr>
            <a:spLocks noChangeArrowheads="1"/>
          </p:cNvSpPr>
          <p:nvPr/>
        </p:nvSpPr>
        <p:spPr bwMode="auto">
          <a:xfrm>
            <a:off x="6212114" y="2416965"/>
            <a:ext cx="597988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000" b="1">
                <a:solidFill>
                  <a:srgbClr val="000000"/>
                </a:solidFill>
                <a:latin typeface="Times New Roman" pitchFamily="18" charset="0"/>
                <a:ea typeface="Cambria" pitchFamily="18" charset="0"/>
                <a:cs typeface="Times New Roman" pitchFamily="18" charset="0"/>
              </a:rPr>
              <a:t>BẢNG DÂN SỐ CHÂU PHI, </a:t>
            </a:r>
          </a:p>
          <a:p>
            <a:pPr algn="ctr"/>
            <a:r>
              <a:rPr lang="en-US" sz="2000" b="1">
                <a:solidFill>
                  <a:srgbClr val="000000"/>
                </a:solidFill>
                <a:latin typeface="Times New Roman" pitchFamily="18" charset="0"/>
                <a:ea typeface="Cambria" pitchFamily="18" charset="0"/>
                <a:cs typeface="Times New Roman" pitchFamily="18" charset="0"/>
              </a:rPr>
              <a:t>GIAI ĐOẠN 1960 - 2020</a:t>
            </a:r>
          </a:p>
        </p:txBody>
      </p:sp>
      <p:graphicFrame>
        <p:nvGraphicFramePr>
          <p:cNvPr id="10" name="Table 9"/>
          <p:cNvGraphicFramePr>
            <a:graphicFrameLocks noGrp="1"/>
          </p:cNvGraphicFramePr>
          <p:nvPr/>
        </p:nvGraphicFramePr>
        <p:xfrm>
          <a:off x="6513342" y="3259371"/>
          <a:ext cx="5263319" cy="1844040"/>
        </p:xfrm>
        <a:graphic>
          <a:graphicData uri="http://schemas.openxmlformats.org/drawingml/2006/table">
            <a:tbl>
              <a:tblPr/>
              <a:tblGrid>
                <a:gridCol w="1268464">
                  <a:extLst>
                    <a:ext uri="{9D8B030D-6E8A-4147-A177-3AD203B41FA5}">
                      <a16:colId xmlns:a16="http://schemas.microsoft.com/office/drawing/2014/main" val="20000"/>
                    </a:ext>
                  </a:extLst>
                </a:gridCol>
                <a:gridCol w="910365">
                  <a:extLst>
                    <a:ext uri="{9D8B030D-6E8A-4147-A177-3AD203B41FA5}">
                      <a16:colId xmlns:a16="http://schemas.microsoft.com/office/drawing/2014/main" val="20001"/>
                    </a:ext>
                  </a:extLst>
                </a:gridCol>
                <a:gridCol w="926489">
                  <a:extLst>
                    <a:ext uri="{9D8B030D-6E8A-4147-A177-3AD203B41FA5}">
                      <a16:colId xmlns:a16="http://schemas.microsoft.com/office/drawing/2014/main" val="20002"/>
                    </a:ext>
                  </a:extLst>
                </a:gridCol>
                <a:gridCol w="1087063">
                  <a:extLst>
                    <a:ext uri="{9D8B030D-6E8A-4147-A177-3AD203B41FA5}">
                      <a16:colId xmlns:a16="http://schemas.microsoft.com/office/drawing/2014/main" val="20003"/>
                    </a:ext>
                  </a:extLst>
                </a:gridCol>
                <a:gridCol w="1070938">
                  <a:extLst>
                    <a:ext uri="{9D8B030D-6E8A-4147-A177-3AD203B41FA5}">
                      <a16:colId xmlns:a16="http://schemas.microsoft.com/office/drawing/2014/main" val="20004"/>
                    </a:ext>
                  </a:extLst>
                </a:gridCol>
              </a:tblGrid>
              <a:tr h="0">
                <a:tc>
                  <a:txBody>
                    <a:bodyPr/>
                    <a:lstStyle/>
                    <a:p>
                      <a:pPr algn="ctr">
                        <a:lnSpc>
                          <a:spcPct val="120000"/>
                        </a:lnSpc>
                        <a:spcBef>
                          <a:spcPts val="600"/>
                        </a:spcBef>
                        <a:spcAft>
                          <a:spcPts val="0"/>
                        </a:spcAft>
                      </a:pPr>
                      <a:r>
                        <a:rPr lang="en-US" sz="2500" b="1">
                          <a:solidFill>
                            <a:srgbClr val="000000"/>
                          </a:solidFill>
                          <a:latin typeface="+mn-lt"/>
                          <a:ea typeface="Calibri"/>
                          <a:cs typeface="Times New Roman"/>
                        </a:rPr>
                        <a:t>Năm</a:t>
                      </a:r>
                      <a:endParaRPr lang="en-US" sz="2500">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20000"/>
                        </a:lnSpc>
                        <a:spcBef>
                          <a:spcPts val="600"/>
                        </a:spcBef>
                        <a:spcAft>
                          <a:spcPts val="0"/>
                        </a:spcAft>
                      </a:pPr>
                      <a:r>
                        <a:rPr lang="en-US" sz="2500" b="1">
                          <a:solidFill>
                            <a:srgbClr val="000000"/>
                          </a:solidFill>
                          <a:latin typeface="+mn-lt"/>
                          <a:ea typeface="Calibri"/>
                          <a:cs typeface="Times New Roman"/>
                        </a:rPr>
                        <a:t>1960</a:t>
                      </a:r>
                      <a:endParaRPr lang="en-US" sz="2500">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20000"/>
                        </a:lnSpc>
                        <a:spcBef>
                          <a:spcPts val="600"/>
                        </a:spcBef>
                        <a:spcAft>
                          <a:spcPts val="0"/>
                        </a:spcAft>
                      </a:pPr>
                      <a:r>
                        <a:rPr lang="en-US" sz="2500" b="1">
                          <a:solidFill>
                            <a:srgbClr val="000000"/>
                          </a:solidFill>
                          <a:latin typeface="+mn-lt"/>
                          <a:ea typeface="Calibri"/>
                          <a:cs typeface="Times New Roman"/>
                        </a:rPr>
                        <a:t>1980</a:t>
                      </a:r>
                      <a:endParaRPr lang="en-US" sz="2500">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20000"/>
                        </a:lnSpc>
                        <a:spcBef>
                          <a:spcPts val="600"/>
                        </a:spcBef>
                        <a:spcAft>
                          <a:spcPts val="0"/>
                        </a:spcAft>
                      </a:pPr>
                      <a:r>
                        <a:rPr lang="en-US" sz="2500" b="1">
                          <a:solidFill>
                            <a:srgbClr val="000000"/>
                          </a:solidFill>
                          <a:latin typeface="+mn-lt"/>
                          <a:ea typeface="Calibri"/>
                          <a:cs typeface="Times New Roman"/>
                        </a:rPr>
                        <a:t>2000</a:t>
                      </a:r>
                      <a:endParaRPr lang="en-US" sz="2500">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20000"/>
                        </a:lnSpc>
                        <a:spcBef>
                          <a:spcPts val="600"/>
                        </a:spcBef>
                        <a:spcAft>
                          <a:spcPts val="0"/>
                        </a:spcAft>
                      </a:pPr>
                      <a:r>
                        <a:rPr lang="en-US" sz="2500" b="1">
                          <a:solidFill>
                            <a:srgbClr val="000000"/>
                          </a:solidFill>
                          <a:latin typeface="+mn-lt"/>
                          <a:ea typeface="Calibri"/>
                          <a:cs typeface="Times New Roman"/>
                        </a:rPr>
                        <a:t>2020</a:t>
                      </a:r>
                      <a:endParaRPr lang="en-US" sz="2500">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0000"/>
                  </a:ext>
                </a:extLst>
              </a:tr>
              <a:tr h="0">
                <a:tc>
                  <a:txBody>
                    <a:bodyPr/>
                    <a:lstStyle/>
                    <a:p>
                      <a:pPr algn="ctr">
                        <a:lnSpc>
                          <a:spcPct val="120000"/>
                        </a:lnSpc>
                        <a:spcBef>
                          <a:spcPts val="600"/>
                        </a:spcBef>
                        <a:spcAft>
                          <a:spcPts val="0"/>
                        </a:spcAft>
                      </a:pPr>
                      <a:r>
                        <a:rPr lang="en-US" sz="2500">
                          <a:solidFill>
                            <a:srgbClr val="000000"/>
                          </a:solidFill>
                          <a:latin typeface="+mn-lt"/>
                          <a:ea typeface="Calibri"/>
                          <a:cs typeface="Times New Roman"/>
                        </a:rPr>
                        <a:t>Dân số </a:t>
                      </a:r>
                    </a:p>
                    <a:p>
                      <a:pPr algn="ctr">
                        <a:lnSpc>
                          <a:spcPct val="120000"/>
                        </a:lnSpc>
                        <a:spcBef>
                          <a:spcPts val="600"/>
                        </a:spcBef>
                        <a:spcAft>
                          <a:spcPts val="0"/>
                        </a:spcAft>
                      </a:pPr>
                      <a:r>
                        <a:rPr lang="en-US" sz="2500" i="1">
                          <a:solidFill>
                            <a:srgbClr val="000000"/>
                          </a:solidFill>
                          <a:latin typeface="+mn-lt"/>
                          <a:ea typeface="Calibri"/>
                          <a:cs typeface="Times New Roman"/>
                        </a:rPr>
                        <a:t>(triệu người)</a:t>
                      </a:r>
                      <a:endParaRPr lang="en-US" sz="25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Bef>
                          <a:spcPts val="600"/>
                        </a:spcBef>
                        <a:spcAft>
                          <a:spcPts val="0"/>
                        </a:spcAft>
                      </a:pPr>
                      <a:r>
                        <a:rPr lang="en-US" sz="2500">
                          <a:solidFill>
                            <a:srgbClr val="000000"/>
                          </a:solidFill>
                          <a:latin typeface="+mn-lt"/>
                          <a:ea typeface="Calibri"/>
                          <a:cs typeface="Times New Roman"/>
                        </a:rPr>
                        <a:t>283,4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Bef>
                          <a:spcPts val="600"/>
                        </a:spcBef>
                        <a:spcAft>
                          <a:spcPts val="0"/>
                        </a:spcAft>
                      </a:pPr>
                      <a:r>
                        <a:rPr lang="en-US" sz="2500">
                          <a:solidFill>
                            <a:srgbClr val="000000"/>
                          </a:solidFill>
                          <a:latin typeface="+mn-lt"/>
                          <a:ea typeface="Calibri"/>
                          <a:cs typeface="Times New Roman"/>
                        </a:rPr>
                        <a:t>476,4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Bef>
                          <a:spcPts val="600"/>
                        </a:spcBef>
                        <a:spcAft>
                          <a:spcPts val="0"/>
                        </a:spcAft>
                      </a:pPr>
                      <a:r>
                        <a:rPr lang="en-US" sz="2500">
                          <a:solidFill>
                            <a:srgbClr val="000000"/>
                          </a:solidFill>
                          <a:latin typeface="+mn-lt"/>
                          <a:ea typeface="Calibri"/>
                          <a:cs typeface="Times New Roman"/>
                        </a:rPr>
                        <a:t>811,0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Bef>
                          <a:spcPts val="600"/>
                        </a:spcBef>
                        <a:spcAft>
                          <a:spcPts val="0"/>
                        </a:spcAft>
                      </a:pPr>
                      <a:r>
                        <a:rPr lang="en-US" sz="2500">
                          <a:solidFill>
                            <a:srgbClr val="000000"/>
                          </a:solidFill>
                          <a:latin typeface="+mn-lt"/>
                          <a:ea typeface="Calibri"/>
                          <a:cs typeface="Times New Roman"/>
                        </a:rPr>
                        <a:t>1340,0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bl>
          </a:graphicData>
        </a:graphic>
      </p:graphicFrame>
      <p:sp>
        <p:nvSpPr>
          <p:cNvPr id="16" name="Rectangle 15"/>
          <p:cNvSpPr/>
          <p:nvPr/>
        </p:nvSpPr>
        <p:spPr>
          <a:xfrm>
            <a:off x="176595" y="805937"/>
            <a:ext cx="5282211" cy="892550"/>
          </a:xfrm>
          <a:prstGeom prst="rect">
            <a:avLst/>
          </a:prstGeom>
        </p:spPr>
        <p:txBody>
          <a:bodyPr wrap="none" lIns="91438" tIns="45719" rIns="91438" bIns="45719">
            <a:spAutoFit/>
          </a:bodyPr>
          <a:lstStyle/>
          <a:p>
            <a:r>
              <a:rPr lang="en-US" sz="2600" b="1" u="sng">
                <a:solidFill>
                  <a:srgbClr val="002060"/>
                </a:solidFill>
                <a:latin typeface="Arial" pitchFamily="34" charset="0"/>
                <a:cs typeface="Arial" pitchFamily="34" charset="0"/>
              </a:rPr>
              <a:t>1. Một số vấn đề dân cư, xã hội</a:t>
            </a:r>
          </a:p>
          <a:p>
            <a:r>
              <a:rPr lang="en-US" sz="2600" b="1" i="1" u="sng">
                <a:solidFill>
                  <a:srgbClr val="002060"/>
                </a:solidFill>
                <a:latin typeface="Arial" pitchFamily="34" charset="0"/>
                <a:cs typeface="Arial" pitchFamily="34" charset="0"/>
              </a:rPr>
              <a:t>a. Tỉ lệ tăng dân số tự nhiên cao</a:t>
            </a:r>
            <a:endParaRPr lang="en-US" sz="2600" u="sng"/>
          </a:p>
        </p:txBody>
      </p:sp>
      <p:sp>
        <p:nvSpPr>
          <p:cNvPr id="11" name="TextBox 10"/>
          <p:cNvSpPr txBox="1"/>
          <p:nvPr/>
        </p:nvSpPr>
        <p:spPr>
          <a:xfrm>
            <a:off x="228600" y="76203"/>
            <a:ext cx="11719560" cy="600162"/>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10. ĐẶC ĐIỂM DÂN CƯ, XÃ HỘI CHÂU PHI</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6145"/>
                                        </p:tgtEl>
                                        <p:attrNameLst>
                                          <p:attrName>style.visibility</p:attrName>
                                        </p:attrNameLst>
                                      </p:cBhvr>
                                      <p:to>
                                        <p:strVal val="visible"/>
                                      </p:to>
                                    </p:set>
                                    <p:anim calcmode="lin" valueType="num">
                                      <p:cBhvr>
                                        <p:cTn id="17" dur="1000" fill="hold"/>
                                        <p:tgtEl>
                                          <p:spTgt spid="6145"/>
                                        </p:tgtEl>
                                        <p:attrNameLst>
                                          <p:attrName>ppt_x</p:attrName>
                                        </p:attrNameLst>
                                      </p:cBhvr>
                                      <p:tavLst>
                                        <p:tav tm="0">
                                          <p:val>
                                            <p:strVal val="#ppt_x-.2"/>
                                          </p:val>
                                        </p:tav>
                                        <p:tav tm="100000">
                                          <p:val>
                                            <p:strVal val="#ppt_x"/>
                                          </p:val>
                                        </p:tav>
                                      </p:tavLst>
                                    </p:anim>
                                    <p:anim calcmode="lin" valueType="num">
                                      <p:cBhvr>
                                        <p:cTn id="18" dur="1000" fill="hold"/>
                                        <p:tgtEl>
                                          <p:spTgt spid="614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145"/>
                                        </p:tgtEl>
                                      </p:cBhvr>
                                    </p:animEffect>
                                  </p:childTnLst>
                                </p:cTn>
                              </p:par>
                              <p:par>
                                <p:cTn id="20" presetID="29"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ppt_x</p:attrName>
                                        </p:attrNameLst>
                                      </p:cBhvr>
                                      <p:tavLst>
                                        <p:tav tm="0">
                                          <p:val>
                                            <p:strVal val="#ppt_x-.2"/>
                                          </p:val>
                                        </p:tav>
                                        <p:tav tm="100000">
                                          <p:val>
                                            <p:strVal val="#ppt_x"/>
                                          </p:val>
                                        </p:tav>
                                      </p:tavLst>
                                    </p:anim>
                                    <p:anim calcmode="lin" valueType="num">
                                      <p:cBhvr>
                                        <p:cTn id="2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61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Text Box 2"/>
          <p:cNvSpPr txBox="1">
            <a:spLocks noChangeArrowheads="1"/>
          </p:cNvSpPr>
          <p:nvPr/>
        </p:nvSpPr>
        <p:spPr bwMode="auto">
          <a:xfrm>
            <a:off x="153155" y="2198543"/>
            <a:ext cx="5361380" cy="3764103"/>
          </a:xfrm>
          <a:prstGeom prst="rect">
            <a:avLst/>
          </a:prstGeom>
          <a:solidFill>
            <a:srgbClr val="CCFFFF"/>
          </a:solidFill>
          <a:ln w="38100">
            <a:solidFill>
              <a:srgbClr val="FF0066"/>
            </a:solidFill>
            <a:miter lim="800000"/>
            <a:headEnd/>
            <a:tailEnd/>
          </a:ln>
          <a:effectLst/>
        </p:spPr>
        <p:txBody>
          <a:bodyPr wrap="square" lIns="121917" tIns="60958" rIns="121917" bIns="60958">
            <a:spAutoFit/>
          </a:bodyPr>
          <a:lstStyle/>
          <a:p>
            <a:pPr algn="just">
              <a:lnSpc>
                <a:spcPct val="130000"/>
              </a:lnSpc>
            </a:pPr>
            <a:r>
              <a:rPr lang="en-US" sz="2600" b="1" i="1" u="sng">
                <a:solidFill>
                  <a:srgbClr val="0000FF"/>
                </a:solidFill>
                <a:cs typeface="Tahoma" pitchFamily="34" charset="0"/>
              </a:rPr>
              <a:t>Yêu cầu:</a:t>
            </a:r>
            <a:r>
              <a:rPr lang="en-US" sz="2600" b="1" i="1">
                <a:solidFill>
                  <a:srgbClr val="0000FF"/>
                </a:solidFill>
                <a:cs typeface="Tahoma" pitchFamily="34" charset="0"/>
              </a:rPr>
              <a:t> </a:t>
            </a:r>
          </a:p>
          <a:p>
            <a:pPr algn="just">
              <a:lnSpc>
                <a:spcPct val="130000"/>
              </a:lnSpc>
            </a:pPr>
            <a:r>
              <a:rPr lang="it-IT" sz="2600" b="1" i="1">
                <a:solidFill>
                  <a:srgbClr val="0000FF"/>
                </a:solidFill>
              </a:rPr>
              <a:t>- Nhận xét tỉ lệ tăng dân số của châu Phi và thế giới theo gợi ý sau:</a:t>
            </a:r>
            <a:endParaRPr lang="en-US" sz="2600" b="1" i="1">
              <a:solidFill>
                <a:srgbClr val="0000FF"/>
              </a:solidFill>
            </a:endParaRPr>
          </a:p>
          <a:p>
            <a:pPr algn="just">
              <a:lnSpc>
                <a:spcPct val="130000"/>
              </a:lnSpc>
            </a:pPr>
            <a:r>
              <a:rPr lang="it-IT" sz="2600" b="1" i="1">
                <a:solidFill>
                  <a:srgbClr val="0000FF"/>
                </a:solidFill>
              </a:rPr>
              <a:t>+ Tỉ lệ tăng dân số tự nhiên của châu Phi như thế nào?</a:t>
            </a:r>
            <a:endParaRPr lang="en-US" sz="2600" b="1" i="1">
              <a:solidFill>
                <a:srgbClr val="0000FF"/>
              </a:solidFill>
            </a:endParaRPr>
          </a:p>
          <a:p>
            <a:pPr algn="just">
              <a:lnSpc>
                <a:spcPct val="130000"/>
              </a:lnSpc>
            </a:pPr>
            <a:r>
              <a:rPr lang="it-IT" sz="2600" b="1" i="1">
                <a:solidFill>
                  <a:srgbClr val="0000FF"/>
                </a:solidFill>
              </a:rPr>
              <a:t>+ So sánh với thế giới qua từng giai đoạn.</a:t>
            </a:r>
            <a:endParaRPr lang="en-US" sz="2600" b="1" i="1">
              <a:solidFill>
                <a:srgbClr val="0000FF"/>
              </a:solidFill>
            </a:endParaRPr>
          </a:p>
        </p:txBody>
      </p:sp>
      <p:sp>
        <p:nvSpPr>
          <p:cNvPr id="14" name="Text Box 3"/>
          <p:cNvSpPr txBox="1">
            <a:spLocks noChangeArrowheads="1"/>
          </p:cNvSpPr>
          <p:nvPr/>
        </p:nvSpPr>
        <p:spPr bwMode="auto">
          <a:xfrm>
            <a:off x="5781822" y="984552"/>
            <a:ext cx="6217920" cy="98488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7" tIns="60958" rIns="121917" bIns="60958">
            <a:spAutoFit/>
          </a:bodyPr>
          <a:lstStyle/>
          <a:p>
            <a:pPr algn="ctr"/>
            <a:r>
              <a:rPr lang="it-IT" sz="2800" b="1">
                <a:solidFill>
                  <a:srgbClr val="FF0000"/>
                </a:solidFill>
              </a:rPr>
              <a:t>Nhóm 3,6: Nhận xét tỉ lệ gia tăng tự nhiên của châu Phi.</a:t>
            </a:r>
            <a:endParaRPr lang="en-US" sz="2800" b="1">
              <a:solidFill>
                <a:srgbClr val="FF0000"/>
              </a:solidFill>
            </a:endParaRPr>
          </a:p>
        </p:txBody>
      </p:sp>
      <p:sp>
        <p:nvSpPr>
          <p:cNvPr id="6145" name="Rectangle 1"/>
          <p:cNvSpPr>
            <a:spLocks noChangeArrowheads="1"/>
          </p:cNvSpPr>
          <p:nvPr/>
        </p:nvSpPr>
        <p:spPr bwMode="auto">
          <a:xfrm>
            <a:off x="5972963" y="2416960"/>
            <a:ext cx="597988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000" b="1">
                <a:latin typeface="Times New Roman" pitchFamily="18" charset="0"/>
                <a:cs typeface="Times New Roman" pitchFamily="18" charset="0"/>
              </a:rPr>
              <a:t>BẢNG TỈ LỆ TĂNG DÂN SỐ TỰ NHIÊN CỦA THẾ GIỚI VÀ CHÂU PHI, GIAI ĐOẠN 1950 - 2020 </a:t>
            </a:r>
            <a:r>
              <a:rPr lang="en-US" sz="2000" b="1" i="1">
                <a:latin typeface="Times New Roman" pitchFamily="18" charset="0"/>
                <a:cs typeface="Times New Roman" pitchFamily="18" charset="0"/>
              </a:rPr>
              <a:t>(Đơn vị: %)</a:t>
            </a:r>
            <a:endParaRPr lang="en-US" sz="2000" b="1" i="1">
              <a:solidFill>
                <a:srgbClr val="000000"/>
              </a:solidFill>
              <a:latin typeface="Times New Roman" pitchFamily="18" charset="0"/>
              <a:ea typeface="Cambria" pitchFamily="18" charset="0"/>
              <a:cs typeface="Times New Roman" pitchFamily="18" charset="0"/>
            </a:endParaRPr>
          </a:p>
        </p:txBody>
      </p:sp>
      <p:sp>
        <p:nvSpPr>
          <p:cNvPr id="11" name="Rectangle 10"/>
          <p:cNvSpPr/>
          <p:nvPr/>
        </p:nvSpPr>
        <p:spPr>
          <a:xfrm>
            <a:off x="176595" y="805937"/>
            <a:ext cx="5282211" cy="892550"/>
          </a:xfrm>
          <a:prstGeom prst="rect">
            <a:avLst/>
          </a:prstGeom>
        </p:spPr>
        <p:txBody>
          <a:bodyPr wrap="none" lIns="91438" tIns="45719" rIns="91438" bIns="45719">
            <a:spAutoFit/>
          </a:bodyPr>
          <a:lstStyle/>
          <a:p>
            <a:r>
              <a:rPr lang="en-US" sz="2600" b="1" u="sng">
                <a:solidFill>
                  <a:srgbClr val="002060"/>
                </a:solidFill>
                <a:latin typeface="Arial" pitchFamily="34" charset="0"/>
                <a:cs typeface="Arial" pitchFamily="34" charset="0"/>
              </a:rPr>
              <a:t>1. Một số vấn đề dân cư, xã hội</a:t>
            </a:r>
          </a:p>
          <a:p>
            <a:r>
              <a:rPr lang="en-US" sz="2600" b="1" i="1" u="sng">
                <a:solidFill>
                  <a:srgbClr val="002060"/>
                </a:solidFill>
                <a:latin typeface="Arial" pitchFamily="34" charset="0"/>
                <a:cs typeface="Arial" pitchFamily="34" charset="0"/>
              </a:rPr>
              <a:t>a. Tỉ lệ tăng dân số tự nhiên cao</a:t>
            </a:r>
            <a:endParaRPr lang="en-US" sz="2600" u="sng"/>
          </a:p>
        </p:txBody>
      </p:sp>
      <p:graphicFrame>
        <p:nvGraphicFramePr>
          <p:cNvPr id="16" name="Table 15"/>
          <p:cNvGraphicFramePr>
            <a:graphicFrameLocks noGrp="1"/>
          </p:cNvGraphicFramePr>
          <p:nvPr/>
        </p:nvGraphicFramePr>
        <p:xfrm>
          <a:off x="6006906" y="3589722"/>
          <a:ext cx="5845052" cy="2108835"/>
        </p:xfrm>
        <a:graphic>
          <a:graphicData uri="http://schemas.openxmlformats.org/drawingml/2006/table">
            <a:tbl>
              <a:tblPr/>
              <a:tblGrid>
                <a:gridCol w="1392700">
                  <a:extLst>
                    <a:ext uri="{9D8B030D-6E8A-4147-A177-3AD203B41FA5}">
                      <a16:colId xmlns:a16="http://schemas.microsoft.com/office/drawing/2014/main" val="20000"/>
                    </a:ext>
                  </a:extLst>
                </a:gridCol>
                <a:gridCol w="1065200">
                  <a:extLst>
                    <a:ext uri="{9D8B030D-6E8A-4147-A177-3AD203B41FA5}">
                      <a16:colId xmlns:a16="http://schemas.microsoft.com/office/drawing/2014/main" val="20001"/>
                    </a:ext>
                  </a:extLst>
                </a:gridCol>
                <a:gridCol w="1280757">
                  <a:extLst>
                    <a:ext uri="{9D8B030D-6E8A-4147-A177-3AD203B41FA5}">
                      <a16:colId xmlns:a16="http://schemas.microsoft.com/office/drawing/2014/main" val="20002"/>
                    </a:ext>
                  </a:extLst>
                </a:gridCol>
                <a:gridCol w="1061067">
                  <a:extLst>
                    <a:ext uri="{9D8B030D-6E8A-4147-A177-3AD203B41FA5}">
                      <a16:colId xmlns:a16="http://schemas.microsoft.com/office/drawing/2014/main" val="20003"/>
                    </a:ext>
                  </a:extLst>
                </a:gridCol>
                <a:gridCol w="1045328">
                  <a:extLst>
                    <a:ext uri="{9D8B030D-6E8A-4147-A177-3AD203B41FA5}">
                      <a16:colId xmlns:a16="http://schemas.microsoft.com/office/drawing/2014/main" val="20004"/>
                    </a:ext>
                  </a:extLst>
                </a:gridCol>
              </a:tblGrid>
              <a:tr h="0">
                <a:tc>
                  <a:txBody>
                    <a:bodyPr/>
                    <a:lstStyle/>
                    <a:p>
                      <a:pPr algn="ctr">
                        <a:lnSpc>
                          <a:spcPct val="150000"/>
                        </a:lnSpc>
                        <a:spcBef>
                          <a:spcPts val="600"/>
                        </a:spcBef>
                        <a:spcAft>
                          <a:spcPts val="0"/>
                        </a:spcAft>
                      </a:pPr>
                      <a:r>
                        <a:rPr lang="en-US" sz="2500" b="1">
                          <a:solidFill>
                            <a:srgbClr val="000000"/>
                          </a:solidFill>
                          <a:latin typeface="+mn-lt"/>
                          <a:ea typeface="Calibri"/>
                          <a:cs typeface="Times New Roman"/>
                        </a:rPr>
                        <a:t>Năm</a:t>
                      </a:r>
                      <a:endParaRPr lang="en-US" sz="2500">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0"/>
                        </a:spcAft>
                      </a:pPr>
                      <a:r>
                        <a:rPr lang="en-US" sz="2500" b="1">
                          <a:solidFill>
                            <a:srgbClr val="000000"/>
                          </a:solidFill>
                          <a:latin typeface="+mn-lt"/>
                          <a:ea typeface="Calibri"/>
                          <a:cs typeface="Times New Roman"/>
                        </a:rPr>
                        <a:t>1950 - 1955</a:t>
                      </a:r>
                      <a:endParaRPr lang="en-US" sz="2500">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0"/>
                        </a:spcAft>
                      </a:pPr>
                      <a:r>
                        <a:rPr lang="en-US" sz="2500" b="1">
                          <a:solidFill>
                            <a:srgbClr val="000000"/>
                          </a:solidFill>
                          <a:latin typeface="+mn-lt"/>
                          <a:ea typeface="Calibri"/>
                          <a:cs typeface="Times New Roman"/>
                        </a:rPr>
                        <a:t>1970 - 1975</a:t>
                      </a:r>
                      <a:endParaRPr lang="en-US" sz="2500">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0"/>
                        </a:spcAft>
                      </a:pPr>
                      <a:r>
                        <a:rPr lang="en-US" sz="2500" b="1">
                          <a:solidFill>
                            <a:srgbClr val="000000"/>
                          </a:solidFill>
                          <a:latin typeface="+mn-lt"/>
                          <a:ea typeface="Calibri"/>
                          <a:cs typeface="Times New Roman"/>
                        </a:rPr>
                        <a:t>1990 - 1995</a:t>
                      </a:r>
                      <a:endParaRPr lang="en-US" sz="2500">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0"/>
                        </a:spcAft>
                      </a:pPr>
                      <a:r>
                        <a:rPr lang="en-US" sz="2500" b="1">
                          <a:solidFill>
                            <a:srgbClr val="000000"/>
                          </a:solidFill>
                          <a:latin typeface="+mn-lt"/>
                          <a:ea typeface="Calibri"/>
                          <a:cs typeface="Times New Roman"/>
                        </a:rPr>
                        <a:t>2015 - 2020</a:t>
                      </a:r>
                      <a:endParaRPr lang="en-US" sz="2500">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0000"/>
                  </a:ext>
                </a:extLst>
              </a:tr>
              <a:tr h="0">
                <a:tc>
                  <a:txBody>
                    <a:bodyPr/>
                    <a:lstStyle/>
                    <a:p>
                      <a:pPr algn="just">
                        <a:lnSpc>
                          <a:spcPct val="150000"/>
                        </a:lnSpc>
                        <a:spcBef>
                          <a:spcPts val="600"/>
                        </a:spcBef>
                        <a:spcAft>
                          <a:spcPts val="0"/>
                        </a:spcAft>
                      </a:pPr>
                      <a:r>
                        <a:rPr lang="en-US" sz="2500">
                          <a:solidFill>
                            <a:srgbClr val="000000"/>
                          </a:solidFill>
                          <a:latin typeface="+mn-lt"/>
                          <a:ea typeface="Calibri"/>
                          <a:cs typeface="Times New Roman"/>
                        </a:rPr>
                        <a:t>Thế giới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en-US" sz="2500">
                          <a:solidFill>
                            <a:srgbClr val="000000"/>
                          </a:solidFill>
                          <a:latin typeface="+mn-lt"/>
                          <a:ea typeface="Calibri"/>
                          <a:cs typeface="Times New Roman"/>
                        </a:rPr>
                        <a:t>1,78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en-US" sz="2500">
                          <a:solidFill>
                            <a:srgbClr val="000000"/>
                          </a:solidFill>
                          <a:latin typeface="+mn-lt"/>
                          <a:ea typeface="Calibri"/>
                          <a:cs typeface="Times New Roman"/>
                        </a:rPr>
                        <a:t>1,95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en-US" sz="2500">
                          <a:solidFill>
                            <a:srgbClr val="000000"/>
                          </a:solidFill>
                          <a:latin typeface="+mn-lt"/>
                          <a:ea typeface="Calibri"/>
                          <a:cs typeface="Times New Roman"/>
                        </a:rPr>
                        <a:t>1,51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en-US" sz="2500">
                          <a:solidFill>
                            <a:srgbClr val="000000"/>
                          </a:solidFill>
                          <a:latin typeface="+mn-lt"/>
                          <a:ea typeface="Calibri"/>
                          <a:cs typeface="Times New Roman"/>
                        </a:rPr>
                        <a:t>1,09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r h="0">
                <a:tc>
                  <a:txBody>
                    <a:bodyPr/>
                    <a:lstStyle/>
                    <a:p>
                      <a:pPr algn="just">
                        <a:lnSpc>
                          <a:spcPct val="150000"/>
                        </a:lnSpc>
                        <a:spcBef>
                          <a:spcPts val="600"/>
                        </a:spcBef>
                        <a:spcAft>
                          <a:spcPts val="0"/>
                        </a:spcAft>
                      </a:pPr>
                      <a:r>
                        <a:rPr lang="en-US" sz="2500">
                          <a:solidFill>
                            <a:srgbClr val="000000"/>
                          </a:solidFill>
                          <a:latin typeface="+mn-lt"/>
                          <a:ea typeface="Calibri"/>
                          <a:cs typeface="Times New Roman"/>
                        </a:rPr>
                        <a:t>Châu Phi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en-US" sz="2500">
                          <a:solidFill>
                            <a:srgbClr val="000000"/>
                          </a:solidFill>
                          <a:latin typeface="+mn-lt"/>
                          <a:ea typeface="Calibri"/>
                          <a:cs typeface="Times New Roman"/>
                        </a:rPr>
                        <a:t>2,13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en-US" sz="2500">
                          <a:solidFill>
                            <a:srgbClr val="000000"/>
                          </a:solidFill>
                          <a:latin typeface="+mn-lt"/>
                          <a:ea typeface="Calibri"/>
                          <a:cs typeface="Times New Roman"/>
                        </a:rPr>
                        <a:t>2,73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en-US" sz="2500">
                          <a:solidFill>
                            <a:srgbClr val="000000"/>
                          </a:solidFill>
                          <a:latin typeface="+mn-lt"/>
                          <a:ea typeface="Calibri"/>
                          <a:cs typeface="Times New Roman"/>
                        </a:rPr>
                        <a:t>2,62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en-US" sz="2500">
                          <a:solidFill>
                            <a:srgbClr val="000000"/>
                          </a:solidFill>
                          <a:latin typeface="+mn-lt"/>
                          <a:ea typeface="Calibri"/>
                          <a:cs typeface="Times New Roman"/>
                        </a:rPr>
                        <a:t>2,54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bl>
          </a:graphicData>
        </a:graphic>
      </p:graphicFrame>
      <p:sp>
        <p:nvSpPr>
          <p:cNvPr id="10" name="TextBox 9"/>
          <p:cNvSpPr txBox="1"/>
          <p:nvPr/>
        </p:nvSpPr>
        <p:spPr>
          <a:xfrm>
            <a:off x="228600" y="76203"/>
            <a:ext cx="11719560" cy="600162"/>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10. ĐẶC ĐIỂM DÂN CƯ, XÃ HỘI CHÂU PHI</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145"/>
                                        </p:tgtEl>
                                        <p:attrNameLst>
                                          <p:attrName>style.visibility</p:attrName>
                                        </p:attrNameLst>
                                      </p:cBhvr>
                                      <p:to>
                                        <p:strVal val="visible"/>
                                      </p:to>
                                    </p:set>
                                    <p:anim calcmode="lin" valueType="num">
                                      <p:cBhvr>
                                        <p:cTn id="14" dur="1000" fill="hold"/>
                                        <p:tgtEl>
                                          <p:spTgt spid="6145"/>
                                        </p:tgtEl>
                                        <p:attrNameLst>
                                          <p:attrName>ppt_x</p:attrName>
                                        </p:attrNameLst>
                                      </p:cBhvr>
                                      <p:tavLst>
                                        <p:tav tm="0">
                                          <p:val>
                                            <p:strVal val="#ppt_x-.2"/>
                                          </p:val>
                                        </p:tav>
                                        <p:tav tm="100000">
                                          <p:val>
                                            <p:strVal val="#ppt_x"/>
                                          </p:val>
                                        </p:tav>
                                      </p:tavLst>
                                    </p:anim>
                                    <p:anim calcmode="lin" valueType="num">
                                      <p:cBhvr>
                                        <p:cTn id="15" dur="1000" fill="hold"/>
                                        <p:tgtEl>
                                          <p:spTgt spid="614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145"/>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ppt_x</p:attrName>
                                        </p:attrNameLst>
                                      </p:cBhvr>
                                      <p:tavLst>
                                        <p:tav tm="0">
                                          <p:val>
                                            <p:strVal val="#ppt_x-.2"/>
                                          </p:val>
                                        </p:tav>
                                        <p:tav tm="100000">
                                          <p:val>
                                            <p:strVal val="#ppt_x"/>
                                          </p:val>
                                        </p:tav>
                                      </p:tavLst>
                                    </p:anim>
                                    <p:anim calcmode="lin" valueType="num">
                                      <p:cBhvr>
                                        <p:cTn id="20"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2"/>
                                        </p:tgtEl>
                                      </p:cBhvr>
                                    </p:animEffect>
                                  </p:childTnLst>
                                </p:cTn>
                              </p:par>
                              <p:par>
                                <p:cTn id="22" presetID="29"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ppt_x</p:attrName>
                                        </p:attrNameLst>
                                      </p:cBhvr>
                                      <p:tavLst>
                                        <p:tav tm="0">
                                          <p:val>
                                            <p:strVal val="#ppt_x-.2"/>
                                          </p:val>
                                        </p:tav>
                                        <p:tav tm="100000">
                                          <p:val>
                                            <p:strVal val="#ppt_x"/>
                                          </p:val>
                                        </p:tav>
                                      </p:tavLst>
                                    </p:anim>
                                    <p:anim calcmode="lin" valueType="num">
                                      <p:cBhvr>
                                        <p:cTn id="2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614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1373</TotalTime>
  <Words>1976</Words>
  <Application>Microsoft Office PowerPoint</Application>
  <PresentationFormat>Widescreen</PresentationFormat>
  <Paragraphs>248</Paragraphs>
  <Slides>29</Slides>
  <Notes>18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Tahoma</vt:lpstr>
      <vt:lpstr>Times New Roman</vt:lpstr>
      <vt:lpstr>Office Theme</vt:lpstr>
      <vt:lpstr>Họ tên người dạy: Trần Thị Thuận Lịch sử- địa lí 2: Khối 7 Tên bài dạy:Bài 10. Đặc điểm dân cư, xã hội châu Phi(Tiết 1) Sách sử dụng: kết nối tri thức Tiết ppct: tiết 28  </vt:lpstr>
      <vt:lpstr>Em hãy đặt tên cho bức ảnh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TÔI LÀ TỔNG THƯ KÍ LIÊN HỢP QUỐC</vt:lpstr>
      <vt:lpstr>TÔI LÀ TỔNG THƯ KÍ LIÊN HỢP QUỐC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98</cp:revision>
  <dcterms:created xsi:type="dcterms:W3CDTF">2021-06-28T12:43:46Z</dcterms:created>
  <dcterms:modified xsi:type="dcterms:W3CDTF">2025-04-13T08:17:37Z</dcterms:modified>
</cp:coreProperties>
</file>