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751" r:id="rId2"/>
  </p:sldMasterIdLst>
  <p:notesMasterIdLst>
    <p:notesMasterId r:id="rId14"/>
  </p:notesMasterIdLst>
  <p:sldIdLst>
    <p:sldId id="290" r:id="rId3"/>
    <p:sldId id="292" r:id="rId4"/>
    <p:sldId id="279" r:id="rId5"/>
    <p:sldId id="260" r:id="rId6"/>
    <p:sldId id="295" r:id="rId7"/>
    <p:sldId id="296" r:id="rId8"/>
    <p:sldId id="302" r:id="rId9"/>
    <p:sldId id="297" r:id="rId10"/>
    <p:sldId id="271" r:id="rId11"/>
    <p:sldId id="272" r:id="rId12"/>
    <p:sldId id="267" r:id="rId13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60B68-C1B7-4FE9-8CD2-741086ADC59B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C8CDD-96CB-4A11-A8BB-BF1D0667C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5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5B1146-553E-460E-9AB2-4B53496E680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2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8110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3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7371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27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22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A42B6-3391-4C22-A547-C4217B2B8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07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573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9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020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966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18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389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212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19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19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20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61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68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AB34-38B6-4136-A63C-C1372B93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5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212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7DDF7-B2C0-463E-A00E-2AA8C85E5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6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6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3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9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5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3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8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F325E-66F7-4320-B9C3-8240258B9055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5D7CE-9DC7-409D-AF03-B72634F3A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9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4" r:id="rId12"/>
    <p:sldLayoutId id="214748376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36.wmf"/><Relationship Id="rId2" Type="http://schemas.openxmlformats.org/officeDocument/2006/relationships/slideLayout" Target="../slideLayouts/slideLayout29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2.jpeg"/><Relationship Id="rId21" Type="http://schemas.openxmlformats.org/officeDocument/2006/relationships/image" Target="../media/image32.png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17" Type="http://schemas.openxmlformats.org/officeDocument/2006/relationships/image" Target="../media/image29.png"/><Relationship Id="rId2" Type="http://schemas.openxmlformats.org/officeDocument/2006/relationships/image" Target="../media/image12.jpeg"/><Relationship Id="rId16" Type="http://schemas.openxmlformats.org/officeDocument/2006/relationships/image" Target="../media/image28.pn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jpeg"/><Relationship Id="rId11" Type="http://schemas.openxmlformats.org/officeDocument/2006/relationships/image" Target="../media/image15.jpeg"/><Relationship Id="rId5" Type="http://schemas.openxmlformats.org/officeDocument/2006/relationships/image" Target="../media/image13.jpeg"/><Relationship Id="rId15" Type="http://schemas.openxmlformats.org/officeDocument/2006/relationships/image" Target="../media/image27.png"/><Relationship Id="rId23" Type="http://schemas.openxmlformats.org/officeDocument/2006/relationships/image" Target="../media/image16.jpeg"/><Relationship Id="rId10" Type="http://schemas.openxmlformats.org/officeDocument/2006/relationships/image" Target="../media/image14.jpeg"/><Relationship Id="rId19" Type="http://schemas.openxmlformats.org/officeDocument/2006/relationships/image" Target="../media/image31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26.png"/><Relationship Id="rId22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7.jpeg"/><Relationship Id="rId7" Type="http://schemas.openxmlformats.org/officeDocument/2006/relationships/image" Target="../media/image3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1.jpeg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ình chữ nhật 2"/>
          <p:cNvSpPr/>
          <p:nvPr/>
        </p:nvSpPr>
        <p:spPr>
          <a:xfrm>
            <a:off x="2405476" y="0"/>
            <a:ext cx="4328316" cy="588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KHỞI ĐỘNG </a:t>
            </a:r>
            <a:endParaRPr lang="vi-VN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6260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97" y="2832842"/>
            <a:ext cx="1371600" cy="79607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7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687390"/>
            <a:ext cx="1447800" cy="72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214" y="1709157"/>
            <a:ext cx="1394990" cy="86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341950"/>
            <a:ext cx="1290457" cy="79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83" y="4211170"/>
            <a:ext cx="1075638" cy="665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250" y="6105962"/>
            <a:ext cx="1181100" cy="730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188" y="3805059"/>
            <a:ext cx="1507299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100" y="5415342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628" y="3833717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49" y="5879848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49" y="5851845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502" y="5861535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264" name="Picture 8" descr="Một tổ kiến cỡ trung có khoảng 250.000 chú kiến, hãy cùng khám phá bên  trong nhà của chú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405476" cy="168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Một tổ kiến cỡ trung có khoảng 250.000 chú kiến, hãy cùng khám phá bên  trong nhà của chú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792" y="3039"/>
            <a:ext cx="2405476" cy="163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ình chữ nhật 5"/>
          <p:cNvSpPr/>
          <p:nvPr/>
        </p:nvSpPr>
        <p:spPr>
          <a:xfrm>
            <a:off x="0" y="1143000"/>
            <a:ext cx="2405476" cy="5443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ĐƠN THỨC </a:t>
            </a:r>
            <a:endParaRPr lang="vi-VN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Hình chữ nhật 24"/>
          <p:cNvSpPr/>
          <p:nvPr/>
        </p:nvSpPr>
        <p:spPr>
          <a:xfrm>
            <a:off x="6766684" y="1106097"/>
            <a:ext cx="2405476" cy="5443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ĐA THỨC </a:t>
            </a:r>
            <a:endParaRPr lang="vi-VN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Hình Bầu dục 20"/>
          <p:cNvSpPr/>
          <p:nvPr/>
        </p:nvSpPr>
        <p:spPr>
          <a:xfrm>
            <a:off x="5261192" y="5207831"/>
            <a:ext cx="1165508" cy="9577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8xy</a:t>
            </a:r>
            <a:endParaRPr lang="vi-V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ình Bầu dục 28"/>
              <p:cNvSpPr/>
              <p:nvPr/>
            </p:nvSpPr>
            <p:spPr>
              <a:xfrm>
                <a:off x="76201" y="1981200"/>
                <a:ext cx="2082408" cy="1154803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29" name="Hình Bầu dục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1" y="1981200"/>
                <a:ext cx="2082408" cy="1154803"/>
              </a:xfrm>
              <a:prstGeom prst="ellipse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ình Bầu dục 29"/>
              <p:cNvSpPr/>
              <p:nvPr/>
            </p:nvSpPr>
            <p:spPr>
              <a:xfrm>
                <a:off x="4570246" y="3208936"/>
                <a:ext cx="1381891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𝑥𝑦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30" name="Hình Bầu dục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246" y="3208936"/>
                <a:ext cx="1381891" cy="957782"/>
              </a:xfrm>
              <a:prstGeom prst="ellipse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ình Bầu dục 30"/>
              <p:cNvSpPr/>
              <p:nvPr/>
            </p:nvSpPr>
            <p:spPr>
              <a:xfrm>
                <a:off x="2857500" y="1026550"/>
                <a:ext cx="1118600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Hình Bầu dục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0" y="1026550"/>
                <a:ext cx="1118600" cy="957782"/>
              </a:xfrm>
              <a:prstGeom prst="ellipse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Hình Bầu dục 31"/>
          <p:cNvSpPr/>
          <p:nvPr/>
        </p:nvSpPr>
        <p:spPr>
          <a:xfrm>
            <a:off x="4360101" y="1106097"/>
            <a:ext cx="2333880" cy="98473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12x - 4y+3</a:t>
            </a:r>
            <a:endParaRPr lang="vi-V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Hình Bầu dục 32"/>
              <p:cNvSpPr/>
              <p:nvPr/>
            </p:nvSpPr>
            <p:spPr>
              <a:xfrm>
                <a:off x="76200" y="3539863"/>
                <a:ext cx="1042399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Hình Bầu dục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539863"/>
                <a:ext cx="1042399" cy="957782"/>
              </a:xfrm>
              <a:prstGeom prst="ellipse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ình Bầu dục 33"/>
              <p:cNvSpPr/>
              <p:nvPr/>
            </p:nvSpPr>
            <p:spPr>
              <a:xfrm>
                <a:off x="6879006" y="1750047"/>
                <a:ext cx="1118600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𝑥𝑦𝑧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Hình Bầu dục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006" y="1750047"/>
                <a:ext cx="1118600" cy="957782"/>
              </a:xfrm>
              <a:prstGeom prst="ellipse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Hình Bầu dục 34"/>
              <p:cNvSpPr/>
              <p:nvPr/>
            </p:nvSpPr>
            <p:spPr>
              <a:xfrm>
                <a:off x="2581600" y="5513626"/>
                <a:ext cx="1118600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17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Hình Bầu dục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600" y="5513626"/>
                <a:ext cx="1118600" cy="957782"/>
              </a:xfrm>
              <a:prstGeom prst="ellipse">
                <a:avLst/>
              </a:prstGeom>
              <a:blipFill rotWithShape="1">
                <a:blip r:embed="rId17"/>
                <a:stretch>
                  <a:fillRect l="-585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Hình Bầu dục 35"/>
              <p:cNvSpPr/>
              <p:nvPr/>
            </p:nvSpPr>
            <p:spPr>
              <a:xfrm>
                <a:off x="6449662" y="3195460"/>
                <a:ext cx="2333880" cy="98473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3xy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+y</a:t>
                </a:r>
                <a:endParaRPr lang="vi-VN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Hình Bầu dục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9662" y="3195460"/>
                <a:ext cx="2333880" cy="984735"/>
              </a:xfrm>
              <a:prstGeom prst="ellipse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Hình Bầu dục 36"/>
              <p:cNvSpPr/>
              <p:nvPr/>
            </p:nvSpPr>
            <p:spPr>
              <a:xfrm>
                <a:off x="7306660" y="5148180"/>
                <a:ext cx="1381891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37" name="Hình Bầu dục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660" y="5148180"/>
                <a:ext cx="1381891" cy="957782"/>
              </a:xfrm>
              <a:prstGeom prst="ellipse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900" y="3500184"/>
            <a:ext cx="1219200" cy="75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Hình Bầu dục 37"/>
              <p:cNvSpPr/>
              <p:nvPr/>
            </p:nvSpPr>
            <p:spPr>
              <a:xfrm>
                <a:off x="2053050" y="2727872"/>
                <a:ext cx="2517195" cy="1077187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- 5xy+3x</a:t>
                </a:r>
                <a:endParaRPr lang="vi-VN" sz="2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Hình Bầu dục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050" y="2727872"/>
                <a:ext cx="2517195" cy="1077187"/>
              </a:xfrm>
              <a:prstGeom prst="ellipse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Hình Bầu dục 38"/>
          <p:cNvSpPr/>
          <p:nvPr/>
        </p:nvSpPr>
        <p:spPr>
          <a:xfrm>
            <a:off x="3009900" y="4555330"/>
            <a:ext cx="2226501" cy="10771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12x +3</a:t>
            </a:r>
            <a:endParaRPr lang="vi-V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Hình Bầu dục 39"/>
          <p:cNvSpPr/>
          <p:nvPr/>
        </p:nvSpPr>
        <p:spPr>
          <a:xfrm>
            <a:off x="0" y="4975032"/>
            <a:ext cx="2581600" cy="119058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(2x-y)(3x+y)  </a:t>
            </a:r>
            <a:endParaRPr lang="vi-VN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Hình chữ nhật 23"/>
          <p:cNvSpPr/>
          <p:nvPr/>
        </p:nvSpPr>
        <p:spPr>
          <a:xfrm>
            <a:off x="2405476" y="3039"/>
            <a:ext cx="4328316" cy="8163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 CHƠI: KIẾN THA MỒI </a:t>
            </a:r>
            <a:endParaRPr lang="vi-V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25" grpId="0" animBg="1"/>
      <p:bldP spid="21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Line 18"/>
          <p:cNvSpPr>
            <a:spLocks noChangeShapeType="1"/>
          </p:cNvSpPr>
          <p:nvPr/>
        </p:nvSpPr>
        <p:spPr bwMode="auto">
          <a:xfrm>
            <a:off x="4572000" y="1219200"/>
            <a:ext cx="0" cy="41910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9301" name="Text Box 37"/>
          <p:cNvSpPr txBox="1">
            <a:spLocks noChangeArrowheads="1"/>
          </p:cNvSpPr>
          <p:nvPr/>
        </p:nvSpPr>
        <p:spPr bwMode="auto">
          <a:xfrm>
            <a:off x="6305550" y="2057400"/>
            <a:ext cx="857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CC0000"/>
                </a:solidFill>
                <a:latin typeface="Times New Roman" pitchFamily="18" charset="0"/>
              </a:rPr>
              <a:t>Giải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39302" name="Rectangle 38"/>
          <p:cNvSpPr>
            <a:spLocks noChangeArrowheads="1"/>
          </p:cNvSpPr>
          <p:nvPr/>
        </p:nvSpPr>
        <p:spPr bwMode="auto">
          <a:xfrm>
            <a:off x="0" y="2514600"/>
            <a:ext cx="4191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Arial" charset="0"/>
              </a:rPr>
              <a:t>Xét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Arial" charset="0"/>
              </a:rPr>
              <a:t>các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Arial" charset="0"/>
              </a:rPr>
              <a:t>tích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:</a:t>
            </a:r>
          </a:p>
          <a:p>
            <a:pPr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      x.(x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-2x -3 ) =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3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- 2x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- 3x</a:t>
            </a:r>
          </a:p>
          <a:p>
            <a:pPr eaLnBrk="0" hangingPunct="0"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     (x-3).(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+x ) =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3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+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- 3x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- 3x </a:t>
            </a:r>
          </a:p>
          <a:p>
            <a:pPr eaLnBrk="0" hangingPunct="0"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                            =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3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- 2x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- 3x</a:t>
            </a:r>
          </a:p>
          <a:p>
            <a:pPr eaLnBrk="0" hangingPunct="0"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  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Ta </a:t>
            </a:r>
            <a:r>
              <a:rPr lang="en-US" sz="2000" dirty="0" err="1" smtClean="0">
                <a:latin typeface="Times New Roman" pitchFamily="18" charset="0"/>
                <a:ea typeface="Times New Roman" pitchFamily="18" charset="0"/>
                <a:cs typeface="Arial" charset="0"/>
              </a:rPr>
              <a:t>có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: 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x.(x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- 2x -3) = (x -3 ).(x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+ x) </a:t>
            </a:r>
            <a:endParaRPr lang="en-US" sz="2000" dirty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39303" name="Rectangle 39"/>
          <p:cNvSpPr>
            <a:spLocks noChangeArrowheads="1"/>
          </p:cNvSpPr>
          <p:nvPr/>
        </p:nvSpPr>
        <p:spPr bwMode="auto">
          <a:xfrm>
            <a:off x="609600" y="4419600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37" name="Object 2">
            <a:extLst>
              <a:ext uri="{FF2B5EF4-FFF2-40B4-BE49-F238E27FC236}">
                <a16:creationId xmlns:a16="http://schemas.microsoft.com/office/drawing/2014/main" id="{8E8A14A6-6321-4087-B22E-08C85934893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42395560"/>
              </p:ext>
            </p:extLst>
          </p:nvPr>
        </p:nvGraphicFramePr>
        <p:xfrm>
          <a:off x="1135063" y="1181100"/>
          <a:ext cx="137953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5" name="Equation" r:id="rId4" imgW="889000" imgH="419100" progId="Equation.DSMT4">
                  <p:embed/>
                </p:oleObj>
              </mc:Choice>
              <mc:Fallback>
                <p:oleObj name="Equation" r:id="rId4" imgW="889000" imgH="419100" progId="Equation.DSMT4">
                  <p:embed/>
                  <p:pic>
                    <p:nvPicPr>
                      <p:cNvPr id="9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1181100"/>
                        <a:ext cx="1379537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">
            <a:extLst>
              <a:ext uri="{FF2B5EF4-FFF2-40B4-BE49-F238E27FC236}">
                <a16:creationId xmlns:a16="http://schemas.microsoft.com/office/drawing/2014/main" id="{C1DA5B8A-C2ED-4713-96AC-B311416F7376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19156600"/>
              </p:ext>
            </p:extLst>
          </p:nvPr>
        </p:nvGraphicFramePr>
        <p:xfrm>
          <a:off x="2827338" y="1143000"/>
          <a:ext cx="688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6" name="Equation" r:id="rId6" imgW="355292" imgH="393359" progId="Equation.DSMT4">
                  <p:embed/>
                </p:oleObj>
              </mc:Choice>
              <mc:Fallback>
                <p:oleObj name="Equation" r:id="rId6" imgW="355292" imgH="393359" progId="Equation.DSMT4">
                  <p:embed/>
                  <p:pic>
                    <p:nvPicPr>
                      <p:cNvPr id="1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1143000"/>
                        <a:ext cx="688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">
            <a:extLst>
              <a:ext uri="{FF2B5EF4-FFF2-40B4-BE49-F238E27FC236}">
                <a16:creationId xmlns:a16="http://schemas.microsoft.com/office/drawing/2014/main" id="{A3864C32-49A0-4A33-B79C-09662A486D7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797542957"/>
              </p:ext>
            </p:extLst>
          </p:nvPr>
        </p:nvGraphicFramePr>
        <p:xfrm>
          <a:off x="6916738" y="1203325"/>
          <a:ext cx="10826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7" name="Equation" r:id="rId8" imgW="710891" imgH="418918" progId="Equation.DSMT4">
                  <p:embed/>
                </p:oleObj>
              </mc:Choice>
              <mc:Fallback>
                <p:oleObj name="Equation" r:id="rId8" imgW="710891" imgH="418918" progId="Equation.DSMT4">
                  <p:embed/>
                  <p:pic>
                    <p:nvPicPr>
                      <p:cNvPr id="11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738" y="1203325"/>
                        <a:ext cx="1082675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4" name="Object 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143000" y="4191000"/>
          <a:ext cx="21336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8" name="Equation" r:id="rId10" imgW="1168400" imgH="419100" progId="Equation.DSMT4">
                  <p:embed/>
                </p:oleObj>
              </mc:Choice>
              <mc:Fallback>
                <p:oleObj name="Equation" r:id="rId10" imgW="1168400" imgH="419100" progId="Equation.DSMT4">
                  <p:embed/>
                  <p:pic>
                    <p:nvPicPr>
                      <p:cNvPr id="0" name="Picture 127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91000"/>
                        <a:ext cx="213360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07" name="Rectangle 43"/>
          <p:cNvSpPr>
            <a:spLocks noChangeArrowheads="1"/>
          </p:cNvSpPr>
          <p:nvPr/>
        </p:nvSpPr>
        <p:spPr bwMode="auto">
          <a:xfrm>
            <a:off x="4800600" y="2451100"/>
            <a:ext cx="4419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Arial" charset="0"/>
              </a:rPr>
              <a:t>Xét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Arial" charset="0"/>
              </a:rPr>
              <a:t>các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Arial" charset="0"/>
              </a:rPr>
              <a:t>tích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: </a:t>
            </a:r>
          </a:p>
          <a:p>
            <a:pPr eaLnBrk="0" hangingPunct="0"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   (x – 3).(x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– x) =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3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- 3x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+ 3x</a:t>
            </a:r>
          </a:p>
          <a:p>
            <a:pPr eaLnBrk="0" hangingPunct="0"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                            =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3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- 4x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+ 3x</a:t>
            </a:r>
          </a:p>
          <a:p>
            <a:pPr eaLnBrk="0" hangingPunct="0"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     x.(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- 4x+ 3 ) =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3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- 4x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 + 3x</a:t>
            </a:r>
          </a:p>
          <a:p>
            <a:pPr eaLnBrk="0" hangingPunct="0">
              <a:tabLst>
                <a:tab pos="228600" algn="l"/>
                <a:tab pos="6858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Ta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Arial" charset="0"/>
              </a:rPr>
              <a:t>có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: (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x – 3).(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– x) = x.( x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Arial" charset="0"/>
              </a:rPr>
              <a:t>2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</a:rPr>
              <a:t>- 4x+ 3)</a:t>
            </a:r>
          </a:p>
        </p:txBody>
      </p:sp>
      <p:graphicFrame>
        <p:nvGraphicFramePr>
          <p:cNvPr id="139308" name="Object 6"/>
          <p:cNvGraphicFramePr>
            <a:graphicFrameLocks noChangeAspect="1"/>
          </p:cNvGraphicFramePr>
          <p:nvPr/>
        </p:nvGraphicFramePr>
        <p:xfrm>
          <a:off x="5562600" y="4191000"/>
          <a:ext cx="1981200" cy="77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9" name="Equation" r:id="rId12" imgW="1117440" imgH="419040" progId="Equation.DSMT4">
                  <p:embed/>
                </p:oleObj>
              </mc:Choice>
              <mc:Fallback>
                <p:oleObj name="Equation" r:id="rId12" imgW="1117440" imgH="419040" progId="Equation.DSMT4">
                  <p:embed/>
                  <p:pic>
                    <p:nvPicPr>
                      <p:cNvPr id="0" name="Picture 12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91000"/>
                        <a:ext cx="1981200" cy="77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09" name="Rectangle 45"/>
          <p:cNvSpPr>
            <a:spLocks noChangeArrowheads="1"/>
          </p:cNvSpPr>
          <p:nvPr/>
        </p:nvSpPr>
        <p:spPr bwMode="auto">
          <a:xfrm>
            <a:off x="4876800" y="4343400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</a:rPr>
              <a:t>:</a:t>
            </a:r>
          </a:p>
        </p:txBody>
      </p:sp>
      <p:sp>
        <p:nvSpPr>
          <p:cNvPr id="139310" name="Text Box 46"/>
          <p:cNvSpPr txBox="1">
            <a:spLocks noChangeArrowheads="1"/>
          </p:cNvSpPr>
          <p:nvPr/>
        </p:nvSpPr>
        <p:spPr bwMode="auto">
          <a:xfrm>
            <a:off x="304800" y="54102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(1)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(2)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</a:rPr>
              <a:t>ta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139311" name="Object 7"/>
          <p:cNvGraphicFramePr>
            <a:graphicFrameLocks noChangeAspect="1"/>
          </p:cNvGraphicFramePr>
          <p:nvPr/>
        </p:nvGraphicFramePr>
        <p:xfrm>
          <a:off x="2895600" y="5334000"/>
          <a:ext cx="2819400" cy="793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0" name="Equation" r:id="rId14" imgW="1866600" imgH="419040" progId="Equation.DSMT4">
                  <p:embed/>
                </p:oleObj>
              </mc:Choice>
              <mc:Fallback>
                <p:oleObj name="Equation" r:id="rId14" imgW="1866600" imgH="419040" progId="Equation.DSMT4">
                  <p:embed/>
                  <p:pic>
                    <p:nvPicPr>
                      <p:cNvPr id="0" name="Picture 12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334000"/>
                        <a:ext cx="2819400" cy="7939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21" name="Text Box 57"/>
          <p:cNvSpPr txBox="1">
            <a:spLocks noChangeArrowheads="1"/>
          </p:cNvSpPr>
          <p:nvPr/>
        </p:nvSpPr>
        <p:spPr bwMode="auto">
          <a:xfrm>
            <a:off x="1885950" y="2133600"/>
            <a:ext cx="857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CC0000"/>
                </a:solidFill>
                <a:latin typeface="Times New Roman" pitchFamily="18" charset="0"/>
              </a:rPr>
              <a:t>Giải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419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43800" y="4419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(2)</a:t>
            </a:r>
          </a:p>
        </p:txBody>
      </p:sp>
      <p:sp>
        <p:nvSpPr>
          <p:cNvPr id="26" name="Text Box 19">
            <a:extLst>
              <a:ext uri="{FF2B5EF4-FFF2-40B4-BE49-F238E27FC236}">
                <a16:creationId xmlns:a16="http://schemas.microsoft.com/office/drawing/2014/main" id="{D36BF397-C1D0-4EF2-AEC2-645D6A527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221" y="76200"/>
            <a:ext cx="27677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u="sng" dirty="0" err="1">
                <a:solidFill>
                  <a:srgbClr val="FF0000"/>
                </a:solidFill>
                <a:latin typeface="Times New Roman" pitchFamily="18" charset="0"/>
              </a:rPr>
              <a:t>Hoạt</a:t>
            </a: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u="sng" err="1">
                <a:solidFill>
                  <a:srgbClr val="FF0000"/>
                </a:solidFill>
                <a:latin typeface="Times New Roman" pitchFamily="18" charset="0"/>
              </a:rPr>
              <a:t>động</a:t>
            </a:r>
            <a:r>
              <a:rPr lang="en-US" sz="2400" b="1" i="1" u="sng">
                <a:solidFill>
                  <a:srgbClr val="FF0000"/>
                </a:solidFill>
                <a:latin typeface="Times New Roman" pitchFamily="18" charset="0"/>
              </a:rPr>
              <a:t> cá nhân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7" name="Text Box 55">
            <a:extLst>
              <a:ext uri="{FF2B5EF4-FFF2-40B4-BE49-F238E27FC236}">
                <a16:creationId xmlns:a16="http://schemas.microsoft.com/office/drawing/2014/main" id="{F25AF656-1D29-4685-8645-88610F17F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609600"/>
            <a:ext cx="5600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i="1" dirty="0" err="1">
                <a:solidFill>
                  <a:srgbClr val="006600"/>
                </a:solidFill>
                <a:latin typeface="Times New Roman" pitchFamily="18" charset="0"/>
              </a:rPr>
              <a:t>Hai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6600"/>
                </a:solidFill>
                <a:latin typeface="Times New Roman" pitchFamily="18" charset="0"/>
              </a:rPr>
              <a:t>phân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6600"/>
                </a:solidFill>
                <a:latin typeface="Times New Roman" pitchFamily="18" charset="0"/>
              </a:rPr>
              <a:t>thức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6600"/>
                </a:solidFill>
                <a:latin typeface="Times New Roman" pitchFamily="18" charset="0"/>
              </a:rPr>
              <a:t>sau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có </a:t>
            </a:r>
            <a:r>
              <a:rPr lang="en-US" sz="2400" i="1" dirty="0" err="1">
                <a:solidFill>
                  <a:srgbClr val="006600"/>
                </a:solidFill>
                <a:latin typeface="Times New Roman" pitchFamily="18" charset="0"/>
              </a:rPr>
              <a:t>bằng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6600"/>
                </a:solidFill>
                <a:latin typeface="Times New Roman" pitchFamily="18" charset="0"/>
              </a:rPr>
              <a:t>nhau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6600"/>
                </a:solidFill>
                <a:latin typeface="Times New Roman" pitchFamily="18" charset="0"/>
              </a:rPr>
              <a:t>không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?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FBF53FD-5B95-4475-9535-8DDD9A787F04}"/>
              </a:ext>
            </a:extLst>
          </p:cNvPr>
          <p:cNvSpPr txBox="1"/>
          <p:nvPr/>
        </p:nvSpPr>
        <p:spPr>
          <a:xfrm>
            <a:off x="489002" y="1276498"/>
            <a:ext cx="661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a)</a:t>
            </a:r>
          </a:p>
        </p:txBody>
      </p:sp>
      <p:graphicFrame>
        <p:nvGraphicFramePr>
          <p:cNvPr id="43" name="Object 8">
            <a:extLst>
              <a:ext uri="{FF2B5EF4-FFF2-40B4-BE49-F238E27FC236}">
                <a16:creationId xmlns:a16="http://schemas.microsoft.com/office/drawing/2014/main" id="{BDB4E81A-02E0-4665-BA68-C5FC37BEC9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020691"/>
              </p:ext>
            </p:extLst>
          </p:nvPr>
        </p:nvGraphicFramePr>
        <p:xfrm>
          <a:off x="5872163" y="1168463"/>
          <a:ext cx="909637" cy="747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1" name="Equation" r:id="rId16" imgW="457002" imgH="393529" progId="Equation.DSMT4">
                  <p:embed/>
                </p:oleObj>
              </mc:Choice>
              <mc:Fallback>
                <p:oleObj name="Equation" r:id="rId16" imgW="457002" imgH="393529" progId="Equation.DSMT4">
                  <p:embed/>
                  <p:pic>
                    <p:nvPicPr>
                      <p:cNvPr id="1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2163" y="1168463"/>
                        <a:ext cx="909637" cy="7474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A9A45866-B44E-4A91-95B7-FFDBBF8F55E9}"/>
              </a:ext>
            </a:extLst>
          </p:cNvPr>
          <p:cNvSpPr txBox="1"/>
          <p:nvPr/>
        </p:nvSpPr>
        <p:spPr>
          <a:xfrm>
            <a:off x="5239320" y="1291307"/>
            <a:ext cx="661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3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3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3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301" grpId="0"/>
      <p:bldP spid="139302" grpId="0"/>
      <p:bldP spid="139303" grpId="0"/>
      <p:bldP spid="139307" grpId="0"/>
      <p:bldP spid="139309" grpId="0"/>
      <p:bldP spid="139310" grpId="0"/>
      <p:bldP spid="139321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533400" y="685800"/>
            <a:ext cx="80772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en-US" sz="3600" b="1" u="sng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u="sng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4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(e),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(SGK /T36)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2, 3 (SBT).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2286000" y="3039"/>
            <a:ext cx="2674644" cy="685496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96260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00" y="1893962"/>
            <a:ext cx="1073537" cy="79607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7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471" y="2028709"/>
            <a:ext cx="1447800" cy="72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609" y="3259361"/>
            <a:ext cx="1394990" cy="86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" y="5161481"/>
            <a:ext cx="948705" cy="56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53" y="3025357"/>
            <a:ext cx="1075638" cy="665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29" y="5974979"/>
            <a:ext cx="1181100" cy="730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672" y="5975043"/>
            <a:ext cx="1507299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939" y="5382644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947" y="2488824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" y="4122614"/>
            <a:ext cx="976245" cy="604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440" y="6107729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388" y="4211432"/>
            <a:ext cx="1212415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264" name="Picture 8" descr="Một tổ kiến cỡ trung có khoảng 250.000 chú kiến, hãy cùng khám phá bên  trong nhà của chú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209800" cy="168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Một tổ kiến cỡ trung có khoảng 250.000 chú kiến, hãy cùng khám phá bên  trong nhà của chú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792" y="3039"/>
            <a:ext cx="2405476" cy="163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ình chữ nhật 5"/>
          <p:cNvSpPr/>
          <p:nvPr/>
        </p:nvSpPr>
        <p:spPr>
          <a:xfrm>
            <a:off x="0" y="1143000"/>
            <a:ext cx="2209800" cy="5443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ĐƠN THỨC </a:t>
            </a:r>
            <a:endParaRPr lang="vi-VN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Hình chữ nhật 24"/>
          <p:cNvSpPr/>
          <p:nvPr/>
        </p:nvSpPr>
        <p:spPr>
          <a:xfrm>
            <a:off x="6766684" y="1106097"/>
            <a:ext cx="2405476" cy="5443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ĐA THỨC </a:t>
            </a:r>
            <a:endParaRPr lang="vi-VN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Hình Bầu dục 20"/>
          <p:cNvSpPr/>
          <p:nvPr/>
        </p:nvSpPr>
        <p:spPr>
          <a:xfrm>
            <a:off x="253483" y="3637387"/>
            <a:ext cx="1165508" cy="615301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8xy</a:t>
            </a:r>
            <a:endParaRPr lang="vi-V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ình Bầu dục 28"/>
              <p:cNvSpPr/>
              <p:nvPr/>
            </p:nvSpPr>
            <p:spPr>
              <a:xfrm>
                <a:off x="2528266" y="1246764"/>
                <a:ext cx="2082408" cy="97486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29" name="Hình Bầu dục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266" y="1246764"/>
                <a:ext cx="2082408" cy="974864"/>
              </a:xfrm>
              <a:prstGeom prst="ellipse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ình Bầu dục 29"/>
              <p:cNvSpPr/>
              <p:nvPr/>
            </p:nvSpPr>
            <p:spPr>
              <a:xfrm>
                <a:off x="2776154" y="5318002"/>
                <a:ext cx="1381891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𝑥𝑦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30" name="Hình Bầu dục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154" y="5318002"/>
                <a:ext cx="1381891" cy="957782"/>
              </a:xfrm>
              <a:prstGeom prst="ellipse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ình Bầu dục 30"/>
              <p:cNvSpPr/>
              <p:nvPr/>
            </p:nvSpPr>
            <p:spPr>
              <a:xfrm>
                <a:off x="266729" y="1669254"/>
                <a:ext cx="891729" cy="55237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Hình Bầu dục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29" y="1669254"/>
                <a:ext cx="891729" cy="552374"/>
              </a:xfrm>
              <a:prstGeom prst="ellipse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Hình Bầu dục 31"/>
          <p:cNvSpPr/>
          <p:nvPr/>
        </p:nvSpPr>
        <p:spPr>
          <a:xfrm>
            <a:off x="4960644" y="2491098"/>
            <a:ext cx="2333880" cy="9847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12x +3</a:t>
            </a:r>
            <a:endParaRPr lang="vi-V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Hình Bầu dục 32"/>
              <p:cNvSpPr/>
              <p:nvPr/>
            </p:nvSpPr>
            <p:spPr>
              <a:xfrm>
                <a:off x="308694" y="2690039"/>
                <a:ext cx="889999" cy="612587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vi-VN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Hình Bầu dục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94" y="2690039"/>
                <a:ext cx="889999" cy="612587"/>
              </a:xfrm>
              <a:prstGeom prst="ellipse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ình Bầu dục 33"/>
              <p:cNvSpPr/>
              <p:nvPr/>
            </p:nvSpPr>
            <p:spPr>
              <a:xfrm>
                <a:off x="194393" y="4637692"/>
                <a:ext cx="1118600" cy="648021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𝑥𝑦𝑧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Hình Bầu dục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93" y="4637692"/>
                <a:ext cx="1118600" cy="648021"/>
              </a:xfrm>
              <a:prstGeom prst="ellipse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Hình Bầu dục 34"/>
              <p:cNvSpPr/>
              <p:nvPr/>
            </p:nvSpPr>
            <p:spPr>
              <a:xfrm>
                <a:off x="7578" y="5725834"/>
                <a:ext cx="1118600" cy="549950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17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Hình Bầu dục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" y="5725834"/>
                <a:ext cx="1118600" cy="549950"/>
              </a:xfrm>
              <a:prstGeom prst="ellipse">
                <a:avLst/>
              </a:prstGeom>
              <a:blipFill rotWithShape="1">
                <a:blip r:embed="rId18"/>
                <a:stretch>
                  <a:fillRect l="-5851" b="-106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Hình Bầu dục 35"/>
              <p:cNvSpPr/>
              <p:nvPr/>
            </p:nvSpPr>
            <p:spPr>
              <a:xfrm>
                <a:off x="6802482" y="1666314"/>
                <a:ext cx="2333880" cy="98473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3xy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+y</a:t>
                </a:r>
                <a:endParaRPr lang="vi-VN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Hình Bầu dục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482" y="1666314"/>
                <a:ext cx="2333880" cy="984735"/>
              </a:xfrm>
              <a:prstGeom prst="ellipse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771" y="4130701"/>
            <a:ext cx="1219200" cy="75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7" name="Hình Bầu dục 36"/>
              <p:cNvSpPr/>
              <p:nvPr/>
            </p:nvSpPr>
            <p:spPr>
              <a:xfrm>
                <a:off x="2786853" y="3466146"/>
                <a:ext cx="1381891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37" name="Hình Bầu dục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853" y="3466146"/>
                <a:ext cx="1381891" cy="957782"/>
              </a:xfrm>
              <a:prstGeom prst="ellipse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Hình Bầu dục 37"/>
              <p:cNvSpPr/>
              <p:nvPr/>
            </p:nvSpPr>
            <p:spPr>
              <a:xfrm>
                <a:off x="6666287" y="5382644"/>
                <a:ext cx="2362201" cy="102951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- 5xy+3x</a:t>
                </a:r>
                <a:endParaRPr lang="vi-VN" sz="2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Hình Bầu dục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287" y="5382644"/>
                <a:ext cx="2362201" cy="1029510"/>
              </a:xfrm>
              <a:prstGeom prst="ellipse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Hình Bầu dục 38"/>
          <p:cNvSpPr/>
          <p:nvPr/>
        </p:nvSpPr>
        <p:spPr>
          <a:xfrm>
            <a:off x="6884354" y="3269215"/>
            <a:ext cx="2226501" cy="10771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12x - 4y+3</a:t>
            </a:r>
            <a:endParaRPr lang="vi-V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Hình Bầu dục 39"/>
          <p:cNvSpPr/>
          <p:nvPr/>
        </p:nvSpPr>
        <p:spPr>
          <a:xfrm>
            <a:off x="4987346" y="4366412"/>
            <a:ext cx="2581600" cy="11905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(2x-y)(3x+y)  </a:t>
            </a:r>
            <a:endParaRPr lang="vi-VN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7282" name="Picture 2" descr="Hình ảnh dấu chấm hỏi đẹp, độc đáo, ấn tượng nhất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771" y="3039"/>
            <a:ext cx="984709" cy="113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Hình chữ nhật 40"/>
          <p:cNvSpPr/>
          <p:nvPr/>
        </p:nvSpPr>
        <p:spPr>
          <a:xfrm>
            <a:off x="2286000" y="28629"/>
            <a:ext cx="2701346" cy="10774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THỨC ĐẠI SỐ </a:t>
            </a:r>
            <a:endParaRPr lang="vi-V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7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2776" y="3124200"/>
            <a:ext cx="699799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400" b="1" dirty="0" smtClean="0"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4400" b="1" dirty="0" smtClean="0"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4400" b="1" dirty="0" smtClean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4400" b="1" dirty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THỨC ĐẠI SỐ 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-12526" y="520987"/>
            <a:ext cx="7848600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CHƯƠNG II: PHÂN THỨC ĐẠI SỐ</a:t>
            </a:r>
          </a:p>
        </p:txBody>
      </p:sp>
    </p:spTree>
    <p:extLst>
      <p:ext uri="{BB962C8B-B14F-4D97-AF65-F5344CB8AC3E}">
        <p14:creationId xmlns:p14="http://schemas.microsoft.com/office/powerpoint/2010/main" val="346052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1676400" y="228818"/>
            <a:ext cx="579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THỨC ĐẠI SỐ</a:t>
            </a:r>
            <a:r>
              <a:rPr lang="en-US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8600" y="990600"/>
            <a:ext cx="5029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84967" y="1847092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>
                <a:latin typeface="Times New Roman" pitchFamily="18" charset="0"/>
              </a:rPr>
              <a:t>*</a:t>
            </a:r>
            <a:r>
              <a:rPr lang="en-US" sz="2400" i="1" dirty="0" err="1">
                <a:latin typeface="Times New Roman" pitchFamily="18" charset="0"/>
              </a:rPr>
              <a:t>Định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</a:rPr>
              <a:t>nghĩa</a:t>
            </a:r>
            <a:r>
              <a:rPr lang="en-US" sz="2400" i="1" dirty="0">
                <a:latin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đại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</a:rPr>
              <a:t> (hay </a:t>
            </a:r>
            <a:r>
              <a:rPr lang="en-US" sz="2400" dirty="0" err="1">
                <a:latin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gọn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</a:rPr>
              <a:t>    , </a:t>
            </a:r>
            <a:r>
              <a:rPr lang="en-US" sz="2400" dirty="0" err="1">
                <a:latin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A, B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đa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B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khác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đa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0</a:t>
            </a:r>
            <a:r>
              <a:rPr lang="en-US" sz="2400" dirty="0">
                <a:latin typeface="Times New Roman" pitchFamily="18" charset="0"/>
              </a:rPr>
              <a:t>.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65966" y="3838575"/>
            <a:ext cx="550623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+  A </a:t>
            </a:r>
            <a:r>
              <a:rPr lang="en-US" sz="2400" dirty="0" err="1">
                <a:latin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</a:rPr>
              <a:t> (hay </a:t>
            </a:r>
            <a:r>
              <a:rPr lang="en-US" sz="2400" dirty="0" err="1">
                <a:latin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</a:rPr>
              <a:t>);                       </a:t>
            </a:r>
            <a:endParaRPr lang="en-US" sz="2400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+  </a:t>
            </a:r>
            <a:r>
              <a:rPr lang="en-US" sz="2400" dirty="0">
                <a:latin typeface="Times New Roman" pitchFamily="18" charset="0"/>
              </a:rPr>
              <a:t>B </a:t>
            </a:r>
            <a:r>
              <a:rPr lang="en-US" sz="2400" dirty="0" err="1">
                <a:latin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</a:rPr>
              <a:t> (hay </a:t>
            </a:r>
            <a:r>
              <a:rPr lang="en-US" sz="2400" dirty="0" err="1">
                <a:latin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760842"/>
              </p:ext>
            </p:extLst>
          </p:nvPr>
        </p:nvGraphicFramePr>
        <p:xfrm>
          <a:off x="3124200" y="2447469"/>
          <a:ext cx="251760" cy="553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57" name="Equation" r:id="rId3" imgW="190500" imgH="419100" progId="Equation.DSMT4">
                  <p:embed/>
                </p:oleObj>
              </mc:Choice>
              <mc:Fallback>
                <p:oleObj name="Equation" r:id="rId3" imgW="190500" imgH="419100" progId="Equation.DSMT4">
                  <p:embed/>
                  <p:pic>
                    <p:nvPicPr>
                      <p:cNvPr id="0" name="Picture 13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447469"/>
                        <a:ext cx="251760" cy="55357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0" y="3039"/>
            <a:ext cx="3886200" cy="685496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7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053" y="1676400"/>
            <a:ext cx="1447800" cy="72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89" y="5975043"/>
            <a:ext cx="1507299" cy="7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ình Bầu dục 28"/>
              <p:cNvSpPr/>
              <p:nvPr/>
            </p:nvSpPr>
            <p:spPr>
              <a:xfrm>
                <a:off x="704445" y="884369"/>
                <a:ext cx="2082408" cy="97486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29" name="Hình Bầu dục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45" y="884369"/>
                <a:ext cx="2082408" cy="974864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ình Bầu dục 29"/>
              <p:cNvSpPr/>
              <p:nvPr/>
            </p:nvSpPr>
            <p:spPr>
              <a:xfrm>
                <a:off x="889327" y="5290292"/>
                <a:ext cx="1381891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𝑥𝑦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30" name="Hình Bầu dục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327" y="5290292"/>
                <a:ext cx="1381891" cy="957782"/>
              </a:xfrm>
              <a:prstGeom prst="ellipse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4" descr="37+ Tranh tô màu con kiến dễ thương cho bé tập tô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238" y="4014592"/>
            <a:ext cx="1219200" cy="75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7" name="Hình Bầu dục 36"/>
              <p:cNvSpPr/>
              <p:nvPr/>
            </p:nvSpPr>
            <p:spPr>
              <a:xfrm>
                <a:off x="973636" y="3276600"/>
                <a:ext cx="1381891" cy="9577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37" name="Hình Bầu dục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636" y="3276600"/>
                <a:ext cx="1381891" cy="957782"/>
              </a:xfrm>
              <a:prstGeom prst="ellipse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Hình chữ nhật 2"/>
          <p:cNvSpPr/>
          <p:nvPr/>
        </p:nvSpPr>
        <p:spPr>
          <a:xfrm>
            <a:off x="3886200" y="3040"/>
            <a:ext cx="5257800" cy="881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vi-V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Hình chữ nhật 3"/>
              <p:cNvSpPr/>
              <p:nvPr/>
            </p:nvSpPr>
            <p:spPr>
              <a:xfrm>
                <a:off x="3893507" y="884370"/>
                <a:ext cx="4488493" cy="115442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285750" indent="-285750">
                  <a:buFontTx/>
                  <a:buChar char="-"/>
                </a:pPr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Tử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+2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+7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en-US" sz="28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+1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vi-VN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Hình chữ nhậ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507" y="884370"/>
                <a:ext cx="4488493" cy="1154426"/>
              </a:xfrm>
              <a:prstGeom prst="rect">
                <a:avLst/>
              </a:prstGeom>
              <a:blipFill rotWithShape="1">
                <a:blip r:embed="rId8"/>
                <a:stretch>
                  <a:fillRect l="-2162" t="-414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Hình chữ nhật 4"/>
              <p:cNvSpPr/>
              <p:nvPr/>
            </p:nvSpPr>
            <p:spPr>
              <a:xfrm>
                <a:off x="3893506" y="3116127"/>
                <a:ext cx="4640893" cy="12757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Tx/>
                  <a:buChar char="-"/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Tử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+5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en-US" sz="28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vi-VN" dirty="0"/>
              </a:p>
            </p:txBody>
          </p:sp>
        </mc:Choice>
        <mc:Fallback xmlns="">
          <p:sp>
            <p:nvSpPr>
              <p:cNvPr id="5" name="Hình chữ nhậ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506" y="3116127"/>
                <a:ext cx="4640893" cy="1275700"/>
              </a:xfrm>
              <a:prstGeom prst="rect">
                <a:avLst/>
              </a:prstGeom>
              <a:blipFill rotWithShape="1">
                <a:blip r:embed="rId9"/>
                <a:stretch>
                  <a:fillRect l="-2092" t="-14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Hình chữ nhật 42"/>
              <p:cNvSpPr/>
              <p:nvPr/>
            </p:nvSpPr>
            <p:spPr>
              <a:xfrm>
                <a:off x="3893507" y="5337193"/>
                <a:ext cx="4648198" cy="12757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Tx/>
                  <a:buChar char="-"/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Tử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19 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28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3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/>
                      </a:rPr>
                      <m:t>𝑥𝑦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Tx/>
                  <a:buChar char="-"/>
                </a:pPr>
                <a:endPara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vi-VN" dirty="0"/>
              </a:p>
            </p:txBody>
          </p:sp>
        </mc:Choice>
        <mc:Fallback xmlns="">
          <p:sp>
            <p:nvSpPr>
              <p:cNvPr id="43" name="Hình chữ nhật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507" y="5337193"/>
                <a:ext cx="4648198" cy="1275700"/>
              </a:xfrm>
              <a:prstGeom prst="rect">
                <a:avLst/>
              </a:prstGeom>
              <a:blipFill rotWithShape="1">
                <a:blip r:embed="rId10"/>
                <a:stretch>
                  <a:fillRect l="-2089" t="-1220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83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Nội dung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8" y="-177713"/>
            <a:ext cx="9296400" cy="7029450"/>
          </a:xfrm>
          <a:prstGeom prst="rect">
            <a:avLst/>
          </a:prstGeom>
        </p:spPr>
      </p:pic>
      <p:sp>
        <p:nvSpPr>
          <p:cNvPr id="8" name="Mũi tên Phải 7"/>
          <p:cNvSpPr/>
          <p:nvPr/>
        </p:nvSpPr>
        <p:spPr>
          <a:xfrm>
            <a:off x="1447800" y="152400"/>
            <a:ext cx="6005708" cy="1524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 CHƠI: TIẾP SỨC </a:t>
            </a:r>
            <a:endParaRPr lang="vi-VN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Hình chữ nhật 8"/>
          <p:cNvSpPr/>
          <p:nvPr/>
        </p:nvSpPr>
        <p:spPr>
          <a:xfrm>
            <a:off x="304800" y="1676400"/>
            <a:ext cx="8686800" cy="4876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vi-VN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66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219200" y="762000"/>
            <a:ext cx="739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 dirty="0">
                <a:latin typeface="Verdana" pitchFamily="34" charset="0"/>
              </a:rPr>
              <a:t>BỘ ĐỒNG HỒ ĐẾM NGƯỢC</a:t>
            </a:r>
          </a:p>
        </p:txBody>
      </p:sp>
      <p:pic>
        <p:nvPicPr>
          <p:cNvPr id="22536" name="Picture 8" descr="Digit 12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815" y="196850"/>
            <a:ext cx="2057400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Hình chữ nhật 10"/>
          <p:cNvSpPr/>
          <p:nvPr/>
        </p:nvSpPr>
        <p:spPr>
          <a:xfrm>
            <a:off x="0" y="1676400"/>
            <a:ext cx="9144000" cy="518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vi-VN" b="1" dirty="0">
              <a:solidFill>
                <a:schemeClr val="tx1"/>
              </a:solidFill>
            </a:endParaRPr>
          </a:p>
        </p:txBody>
      </p:sp>
      <p:sp>
        <p:nvSpPr>
          <p:cNvPr id="12" name="Mũi tên Phải 11"/>
          <p:cNvSpPr/>
          <p:nvPr/>
        </p:nvSpPr>
        <p:spPr>
          <a:xfrm>
            <a:off x="228600" y="152400"/>
            <a:ext cx="6005708" cy="1524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 CHƠI: TIẾP SỨC </a:t>
            </a:r>
            <a:endParaRPr lang="vi-VN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164824"/>
      </p:ext>
    </p:extLst>
  </p:cSld>
  <p:clrMapOvr>
    <a:masterClrMapping/>
  </p:clrMapOvr>
  <p:transition spd="med"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1676400" y="228818"/>
            <a:ext cx="579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THỨC ĐẠI SỐ</a:t>
            </a:r>
            <a:r>
              <a:rPr lang="en-US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8600" y="990600"/>
            <a:ext cx="35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20"/>
          <p:cNvSpPr txBox="1">
            <a:spLocks noChangeArrowheads="1"/>
          </p:cNvSpPr>
          <p:nvPr/>
        </p:nvSpPr>
        <p:spPr bwMode="auto">
          <a:xfrm>
            <a:off x="228600" y="1676400"/>
            <a:ext cx="647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419100" y="2352020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</a:rPr>
              <a:t>Theo </a:t>
            </a:r>
            <a:r>
              <a:rPr lang="en-US" sz="2400" b="1" i="1" dirty="0" err="1">
                <a:latin typeface="Times New Roman" pitchFamily="18" charset="0"/>
              </a:rPr>
              <a:t>em</a:t>
            </a:r>
            <a:r>
              <a:rPr lang="en-US" sz="2400" b="1" i="1" dirty="0">
                <a:latin typeface="Times New Roman" pitchFamily="18" charset="0"/>
              </a:rPr>
              <a:t>, </a:t>
            </a:r>
            <a:r>
              <a:rPr lang="en-US" sz="2400" b="1" i="1" dirty="0" err="1">
                <a:latin typeface="Times New Roman" pitchFamily="18" charset="0"/>
              </a:rPr>
              <a:t>ai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nói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đúng</a:t>
            </a:r>
            <a:r>
              <a:rPr lang="en-US" sz="2400" b="1" i="1" dirty="0">
                <a:latin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</a:endParaRPr>
          </a:p>
        </p:txBody>
      </p:sp>
      <p:graphicFrame>
        <p:nvGraphicFramePr>
          <p:cNvPr id="15" name="Group 8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65359273"/>
              </p:ext>
            </p:extLst>
          </p:nvPr>
        </p:nvGraphicFramePr>
        <p:xfrm>
          <a:off x="533400" y="2971800"/>
          <a:ext cx="8077200" cy="3700549"/>
        </p:xfrm>
        <a:graphic>
          <a:graphicData uri="http://schemas.openxmlformats.org/drawingml/2006/table">
            <a:tbl>
              <a:tblPr/>
              <a:tblGrid>
                <a:gridCol w="149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Vân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1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Khẳng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3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4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 Box 45"/>
          <p:cNvSpPr txBox="1">
            <a:spLocks noChangeArrowheads="1"/>
          </p:cNvSpPr>
          <p:nvPr/>
        </p:nvSpPr>
        <p:spPr bwMode="auto">
          <a:xfrm>
            <a:off x="556753" y="5105400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6"/>
          <p:cNvSpPr txBox="1">
            <a:spLocks noChangeArrowheads="1"/>
          </p:cNvSpPr>
          <p:nvPr/>
        </p:nvSpPr>
        <p:spPr bwMode="auto">
          <a:xfrm>
            <a:off x="535488" y="6111617"/>
            <a:ext cx="14690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latin typeface="Times New Roman" pitchFamily="18" charset="0"/>
              </a:rPr>
              <a:t>Kết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luận</a:t>
            </a:r>
            <a:endParaRPr lang="en-US" sz="2000" b="1" dirty="0">
              <a:latin typeface="Times New Roman" pitchFamily="18" charset="0"/>
            </a:endParaRPr>
          </a:p>
        </p:txBody>
      </p:sp>
      <p:graphicFrame>
        <p:nvGraphicFramePr>
          <p:cNvPr id="4" name="Đối tượng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365254"/>
              </p:ext>
            </p:extLst>
          </p:nvPr>
        </p:nvGraphicFramePr>
        <p:xfrm>
          <a:off x="2971800" y="3657600"/>
          <a:ext cx="9906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23" name="Equation" r:id="rId3" imgW="545863" imgH="418918" progId="Equation.DSMT4">
                  <p:embed/>
                </p:oleObj>
              </mc:Choice>
              <mc:Fallback>
                <p:oleObj name="Equation" r:id="rId3" imgW="545863" imgH="418918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99060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Đối tượng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873582"/>
              </p:ext>
            </p:extLst>
          </p:nvPr>
        </p:nvGraphicFramePr>
        <p:xfrm>
          <a:off x="6172200" y="3733800"/>
          <a:ext cx="13716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24" name="Equation" r:id="rId5" imgW="761669" imgH="418918" progId="Equation.DSMT4">
                  <p:embed/>
                </p:oleObj>
              </mc:Choice>
              <mc:Fallback>
                <p:oleObj name="Equation" r:id="rId5" imgW="761669" imgH="418918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733800"/>
                        <a:ext cx="13716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2505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113" name="Group 8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4239376"/>
              </p:ext>
            </p:extLst>
          </p:nvPr>
        </p:nvGraphicFramePr>
        <p:xfrm>
          <a:off x="457200" y="990600"/>
          <a:ext cx="8077200" cy="4629150"/>
        </p:xfrm>
        <a:graphic>
          <a:graphicData uri="http://schemas.openxmlformats.org/drawingml/2006/table">
            <a:tbl>
              <a:tblPr/>
              <a:tblGrid>
                <a:gridCol w="149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Quang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Vân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Khẳng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9092" name="Object 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406372073"/>
              </p:ext>
            </p:extLst>
          </p:nvPr>
        </p:nvGraphicFramePr>
        <p:xfrm>
          <a:off x="5451475" y="2705100"/>
          <a:ext cx="23209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17" name="Equation" r:id="rId3" imgW="1459866" imgH="482391" progId="Equation.3">
                  <p:embed/>
                </p:oleObj>
              </mc:Choice>
              <mc:Fallback>
                <p:oleObj name="Equation" r:id="rId3" imgW="1459866" imgH="482391" progId="Equation.3">
                  <p:embed/>
                  <p:pic>
                    <p:nvPicPr>
                      <p:cNvPr id="0" name="Picture 13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1475" y="2705100"/>
                        <a:ext cx="2320925" cy="766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97" name="Object 3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663443000"/>
              </p:ext>
            </p:extLst>
          </p:nvPr>
        </p:nvGraphicFramePr>
        <p:xfrm>
          <a:off x="5665788" y="4038600"/>
          <a:ext cx="15462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18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Picture 13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5788" y="4038600"/>
                        <a:ext cx="1546225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106" name="Object 10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04736769"/>
              </p:ext>
            </p:extLst>
          </p:nvPr>
        </p:nvGraphicFramePr>
        <p:xfrm>
          <a:off x="5649913" y="3597275"/>
          <a:ext cx="22352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19" name="Equation" r:id="rId7" imgW="1282680" imgH="203040" progId="Equation.DSMT4">
                  <p:embed/>
                </p:oleObj>
              </mc:Choice>
              <mc:Fallback>
                <p:oleObj name="Equation" r:id="rId7" imgW="1282680" imgH="203040" progId="Equation.DSMT4">
                  <p:embed/>
                  <p:pic>
                    <p:nvPicPr>
                      <p:cNvPr id="0" name="Picture 13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3597275"/>
                        <a:ext cx="22352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7" name="Text Box 24"/>
          <p:cNvSpPr txBox="1">
            <a:spLocks noChangeArrowheads="1"/>
          </p:cNvSpPr>
          <p:nvPr/>
        </p:nvSpPr>
        <p:spPr bwMode="auto">
          <a:xfrm>
            <a:off x="4137025" y="304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11298" name="Rectangle 2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299" name="Rectangle 2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300" name="Rectangle 2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301" name="Text Box 30"/>
          <p:cNvSpPr txBox="1">
            <a:spLocks noChangeArrowheads="1"/>
          </p:cNvSpPr>
          <p:nvPr/>
        </p:nvSpPr>
        <p:spPr bwMode="auto">
          <a:xfrm>
            <a:off x="5562600" y="2895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2133600" y="2682875"/>
            <a:ext cx="2895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(3x + 3).1 = 3x + 3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3x.3 = 9x</a:t>
            </a:r>
          </a:p>
        </p:txBody>
      </p:sp>
      <p:sp>
        <p:nvSpPr>
          <p:cNvPr id="11303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2962275" y="4387850"/>
          <a:ext cx="2476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20" name="Equation" r:id="rId9" imgW="114151" imgH="215619" progId="Equation.3">
                  <p:embed/>
                </p:oleObj>
              </mc:Choice>
              <mc:Fallback>
                <p:oleObj name="Equation" r:id="rId9" imgW="114151" imgH="215619" progId="Equation.3">
                  <p:embed/>
                  <p:pic>
                    <p:nvPicPr>
                      <p:cNvPr id="0" name="Picture 13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4387850"/>
                        <a:ext cx="24765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4" name="Rectangle 34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305" name="Rectangle 35"/>
          <p:cNvSpPr>
            <a:spLocks noChangeArrowheads="1"/>
          </p:cNvSpPr>
          <p:nvPr/>
        </p:nvSpPr>
        <p:spPr bwMode="auto">
          <a:xfrm>
            <a:off x="-419100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306" name="Rectangle 3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307" name="Rectangle 37"/>
          <p:cNvSpPr>
            <a:spLocks noChangeArrowheads="1"/>
          </p:cNvSpPr>
          <p:nvPr/>
        </p:nvSpPr>
        <p:spPr bwMode="auto">
          <a:xfrm>
            <a:off x="0" y="2819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29062" name="Text Box 38"/>
          <p:cNvSpPr txBox="1">
            <a:spLocks noChangeArrowheads="1"/>
          </p:cNvSpPr>
          <p:nvPr/>
        </p:nvSpPr>
        <p:spPr bwMode="auto">
          <a:xfrm>
            <a:off x="2438400" y="502920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0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063" name="Text Box 39"/>
          <p:cNvSpPr txBox="1">
            <a:spLocks noChangeArrowheads="1"/>
          </p:cNvSpPr>
          <p:nvPr/>
        </p:nvSpPr>
        <p:spPr bwMode="auto">
          <a:xfrm>
            <a:off x="5562600" y="5029200"/>
            <a:ext cx="297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Vân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nói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310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311" name="Text Box 44"/>
          <p:cNvSpPr txBox="1">
            <a:spLocks noChangeArrowheads="1"/>
          </p:cNvSpPr>
          <p:nvPr/>
        </p:nvSpPr>
        <p:spPr bwMode="auto">
          <a:xfrm>
            <a:off x="457200" y="334963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Theo </a:t>
            </a:r>
            <a:r>
              <a:rPr lang="en-US" sz="2800" b="1" i="1" dirty="0" err="1">
                <a:latin typeface="Times New Roman" pitchFamily="18" charset="0"/>
              </a:rPr>
              <a:t>em</a:t>
            </a:r>
            <a:r>
              <a:rPr lang="en-US" sz="2800" b="1" i="1" dirty="0">
                <a:latin typeface="Times New Roman" pitchFamily="18" charset="0"/>
              </a:rPr>
              <a:t>, </a:t>
            </a:r>
            <a:r>
              <a:rPr lang="en-US" sz="2800" b="1" i="1" dirty="0" err="1">
                <a:latin typeface="Times New Roman" pitchFamily="18" charset="0"/>
              </a:rPr>
              <a:t>ai</a:t>
            </a:r>
            <a:r>
              <a:rPr lang="en-US" sz="2800" b="1" i="1" dirty="0">
                <a:latin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</a:rPr>
              <a:t>nói</a:t>
            </a:r>
            <a:r>
              <a:rPr lang="en-US" sz="2800" b="1" i="1" dirty="0">
                <a:latin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</a:rPr>
              <a:t>đúng</a:t>
            </a:r>
            <a:r>
              <a:rPr lang="en-US" sz="2800" b="1" i="1" dirty="0"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1312" name="Text Box 45"/>
          <p:cNvSpPr txBox="1">
            <a:spLocks noChangeArrowheads="1"/>
          </p:cNvSpPr>
          <p:nvPr/>
        </p:nvSpPr>
        <p:spPr bwMode="auto">
          <a:xfrm>
            <a:off x="495300" y="3505200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13" name="Text Box 46"/>
          <p:cNvSpPr txBox="1">
            <a:spLocks noChangeArrowheads="1"/>
          </p:cNvSpPr>
          <p:nvPr/>
        </p:nvSpPr>
        <p:spPr bwMode="auto">
          <a:xfrm>
            <a:off x="533400" y="50292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latin typeface="Times New Roman" pitchFamily="18" charset="0"/>
              </a:rPr>
              <a:t>Kết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luận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129072" name="Text Box 48"/>
          <p:cNvSpPr txBox="1">
            <a:spLocks noChangeArrowheads="1"/>
          </p:cNvSpPr>
          <p:nvPr/>
        </p:nvSpPr>
        <p:spPr bwMode="auto">
          <a:xfrm>
            <a:off x="2057400" y="3429000"/>
            <a:ext cx="2895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Ta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(3x + 3).1  ≠  3x.3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</a:t>
            </a:r>
          </a:p>
        </p:txBody>
      </p:sp>
      <p:graphicFrame>
        <p:nvGraphicFramePr>
          <p:cNvPr id="12907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929377"/>
              </p:ext>
            </p:extLst>
          </p:nvPr>
        </p:nvGraphicFramePr>
        <p:xfrm>
          <a:off x="2236788" y="3916363"/>
          <a:ext cx="1165225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21" name="Equation" r:id="rId11" imgW="787320" imgH="393480" progId="Equation.DSMT4">
                  <p:embed/>
                </p:oleObj>
              </mc:Choice>
              <mc:Fallback>
                <p:oleObj name="Equation" r:id="rId11" imgW="787320" imgH="393480" progId="Equation.DSMT4">
                  <p:embed/>
                  <p:pic>
                    <p:nvPicPr>
                      <p:cNvPr id="0" name="Picture 13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8" y="3916363"/>
                        <a:ext cx="1165225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261200"/>
              </p:ext>
            </p:extLst>
          </p:nvPr>
        </p:nvGraphicFramePr>
        <p:xfrm>
          <a:off x="2133600" y="1752600"/>
          <a:ext cx="1066800" cy="818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22" name="Equation" r:id="rId13" imgW="545863" imgH="418918" progId="Equation.DSMT4">
                  <p:embed/>
                </p:oleObj>
              </mc:Choice>
              <mc:Fallback>
                <p:oleObj name="Equation" r:id="rId13" imgW="545863" imgH="418918" progId="Equation.DSMT4">
                  <p:embed/>
                  <p:pic>
                    <p:nvPicPr>
                      <p:cNvPr id="0" name="Picture 13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752600"/>
                        <a:ext cx="1066800" cy="8187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6248400" y="1779270"/>
          <a:ext cx="1371600" cy="75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23" name="Equation" r:id="rId15" imgW="761669" imgH="418918" progId="Equation.DSMT4">
                  <p:embed/>
                </p:oleObj>
              </mc:Choice>
              <mc:Fallback>
                <p:oleObj name="Equation" r:id="rId15" imgW="761669" imgH="418918" progId="Equation.DSMT4">
                  <p:embed/>
                  <p:pic>
                    <p:nvPicPr>
                      <p:cNvPr id="0" name="Picture 1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79270"/>
                        <a:ext cx="1371600" cy="75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750306"/>
              </p:ext>
            </p:extLst>
          </p:nvPr>
        </p:nvGraphicFramePr>
        <p:xfrm>
          <a:off x="3208338" y="1752600"/>
          <a:ext cx="1662112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24" name="Equation" r:id="rId17" imgW="850680" imgH="419040" progId="Equation.DSMT4">
                  <p:embed/>
                </p:oleObj>
              </mc:Choice>
              <mc:Fallback>
                <p:oleObj name="Equation" r:id="rId17" imgW="850680" imgH="419040" progId="Equation.DSMT4">
                  <p:embed/>
                  <p:pic>
                    <p:nvPicPr>
                      <p:cNvPr id="0" name="Picture 13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1752600"/>
                        <a:ext cx="1662112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33400" y="457200"/>
            <a:ext cx="457200" cy="381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5" grpId="0"/>
      <p:bldP spid="129062" grpId="0"/>
      <p:bldP spid="129063" grpId="0"/>
      <p:bldP spid="12907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664</Words>
  <Application>Microsoft Office PowerPoint</Application>
  <PresentationFormat>On-screen Show (4:3)</PresentationFormat>
  <Paragraphs>117</Paragraphs>
  <Slides>11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  <vt:variant>
        <vt:lpstr>Custom Shows</vt:lpstr>
      </vt:variant>
      <vt:variant>
        <vt:i4>1</vt:i4>
      </vt:variant>
    </vt:vector>
  </HeadingPairs>
  <TitlesOfParts>
    <vt:vector size="23" baseType="lpstr">
      <vt:lpstr>Arial</vt:lpstr>
      <vt:lpstr>Calibri</vt:lpstr>
      <vt:lpstr>Cambria Math</vt:lpstr>
      <vt:lpstr>Symbol</vt:lpstr>
      <vt:lpstr>Times New Roman</vt:lpstr>
      <vt:lpstr>Trebuchet MS</vt:lpstr>
      <vt:lpstr>Verdana</vt:lpstr>
      <vt:lpstr>Wingdings 3</vt:lpstr>
      <vt:lpstr>Facet</vt:lpstr>
      <vt:lpstr>Chủ đề của Office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Customer</dc:creator>
  <cp:lastModifiedBy>Admin</cp:lastModifiedBy>
  <cp:revision>378</cp:revision>
  <dcterms:created xsi:type="dcterms:W3CDTF">2020-11-22T12:48:23Z</dcterms:created>
  <dcterms:modified xsi:type="dcterms:W3CDTF">2024-10-16T23:59:59Z</dcterms:modified>
</cp:coreProperties>
</file>