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" saveSubsetFonts="1">
  <p:sldMasterIdLst>
    <p:sldMasterId id="2147483710" r:id="rId1"/>
    <p:sldMasterId id="2147483723" r:id="rId2"/>
    <p:sldMasterId id="2147483775" r:id="rId3"/>
    <p:sldMasterId id="2147483784" r:id="rId4"/>
    <p:sldMasterId id="2147483797" r:id="rId5"/>
    <p:sldMasterId id="2147483810" r:id="rId6"/>
    <p:sldMasterId id="2147483823" r:id="rId7"/>
    <p:sldMasterId id="2147483849" r:id="rId8"/>
    <p:sldMasterId id="2147483862" r:id="rId9"/>
    <p:sldMasterId id="2147483875" r:id="rId10"/>
    <p:sldMasterId id="2147483927" r:id="rId11"/>
    <p:sldMasterId id="2147483939" r:id="rId12"/>
    <p:sldMasterId id="2147483951" r:id="rId13"/>
  </p:sldMasterIdLst>
  <p:notesMasterIdLst>
    <p:notesMasterId r:id="rId39"/>
  </p:notesMasterIdLst>
  <p:sldIdLst>
    <p:sldId id="257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406" r:id="rId22"/>
    <p:sldId id="423" r:id="rId23"/>
    <p:sldId id="422" r:id="rId24"/>
    <p:sldId id="424" r:id="rId25"/>
    <p:sldId id="425" r:id="rId26"/>
    <p:sldId id="427" r:id="rId27"/>
    <p:sldId id="428" r:id="rId28"/>
    <p:sldId id="437" r:id="rId29"/>
    <p:sldId id="429" r:id="rId30"/>
    <p:sldId id="438" r:id="rId31"/>
    <p:sldId id="439" r:id="rId32"/>
    <p:sldId id="440" r:id="rId33"/>
    <p:sldId id="441" r:id="rId34"/>
    <p:sldId id="433" r:id="rId35"/>
    <p:sldId id="434" r:id="rId36"/>
    <p:sldId id="435" r:id="rId37"/>
    <p:sldId id="4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45A3A-ACA2-42EC-8F41-2C3D3D4C8C1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F916F-3DD0-47D9-BE0D-8C6A3FC5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tự ghép tranh ở phía dưới các mảnh ghép này nhé. Tuỳ nd thầy cô dạy để ghép tranh phù hợp 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</a:t>
            </a:r>
            <a:r>
              <a:rPr lang="en-US" baseline="0"/>
              <a:t> HS tên bạn nhỏ là gì?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Dựa</a:t>
            </a:r>
            <a:r>
              <a:rPr lang="en-US" baseline="0"/>
              <a:t> vào tình huống để hỏi HS tên của bạn Hà.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Mảnh</a:t>
            </a:r>
            <a:r>
              <a:rPr lang="en-US" baseline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Mảnh</a:t>
            </a:r>
            <a:r>
              <a:rPr lang="en-US" baseline="0"/>
              <a:t> ghép may mắn, HS đc nhận quà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54744-AA42-4FF4-89CC-DFD584795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A16F6-AAFA-4D72-B15C-DDAAE1EBC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1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2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896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186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292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076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109209"/>
      </p:ext>
    </p:extLst>
  </p:cSld>
  <p:clrMapOvr>
    <a:masterClrMapping/>
  </p:clrMapOvr>
  <p:transition spd="slow" advTm="500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56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99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998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047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450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6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02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611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960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49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989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003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19826"/>
      </p:ext>
    </p:extLst>
  </p:cSld>
  <p:clrMapOvr>
    <a:masterClrMapping/>
  </p:clrMapOvr>
  <p:transition spd="slow" advTm="5000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854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311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353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C6D9810-965C-4701-8F91-C37A14BCB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595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464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58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097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4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902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513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996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87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154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9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054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vi-VN" noProof="0"/>
              <a:t>Bấm &amp; sửa kiểu tiêu đề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91200"/>
            <a:ext cx="1036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vi-VN" noProof="0"/>
              <a:t>Bấm &amp; sửa kiểu phụ đề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65385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890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385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628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466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224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0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612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131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897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90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981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797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41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97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782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175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435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387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650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8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10033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625600" y="2057400"/>
            <a:ext cx="4470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299200" y="2057400"/>
            <a:ext cx="4470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58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3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7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60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361192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Bấm biểu tượng để thêm hình ảnh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220417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61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53400" y="1036638"/>
            <a:ext cx="2616200" cy="551656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304800" y="1036638"/>
            <a:ext cx="7645400" cy="551656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4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51227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164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3376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947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551" y="444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7816" y="-12259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5"/>
          <p:cNvSpPr/>
          <p:nvPr/>
        </p:nvSpPr>
        <p:spPr>
          <a:xfrm>
            <a:off x="11695167" y="58674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15"/>
          <p:cNvSpPr/>
          <p:nvPr/>
        </p:nvSpPr>
        <p:spPr>
          <a:xfrm>
            <a:off x="11199867" y="63662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92735" y="65805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65440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3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2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90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763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2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7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80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84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46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84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72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8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7034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2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45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54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090874"/>
      </p:ext>
    </p:extLst>
  </p:cSld>
  <p:clrMapOvr>
    <a:masterClrMapping/>
  </p:clrMapOvr>
  <p:transition spd="slow" advTm="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77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24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84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99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24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21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62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19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58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36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0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124128"/>
      </p:ext>
    </p:extLst>
  </p:cSld>
  <p:clrMapOvr>
    <a:masterClrMapping/>
  </p:clrMapOvr>
  <p:transition spd="slow" advTm="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40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4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216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4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91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67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63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7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93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74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7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764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205831"/>
      </p:ext>
    </p:extLst>
  </p:cSld>
  <p:clrMapOvr>
    <a:masterClrMapping/>
  </p:clrMapOvr>
  <p:transition spd="slow" advTm="5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47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8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21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00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887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95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05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71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660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30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770899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15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13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148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948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3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65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904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19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5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488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4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8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3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47944"/>
      </p:ext>
    </p:extLst>
  </p:cSld>
  <p:clrMapOvr>
    <a:masterClrMapping/>
  </p:clrMapOvr>
  <p:transition spd="slow" advTm="5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385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090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15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141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269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948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539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0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C64A61-530C-429D-8B3E-9E02D7F3EA8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C089C6-2ADF-46AB-9F83-EFF050C9D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1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0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2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36638"/>
            <a:ext cx="10058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20574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4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047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6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9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0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18" Type="http://schemas.openxmlformats.org/officeDocument/2006/relationships/slide" Target="slide9.xml"/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slide" Target="slide11.xml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6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8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firew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0"/>
            <a:ext cx="2209800" cy="31242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0" y="6400800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Edwardian Script ITC" pitchFamily="66" charset="0"/>
                <a:ea typeface="Calibri" pitchFamily="34" charset="0"/>
                <a:cs typeface="Times New Roman" pitchFamily="18" charset="0"/>
              </a:rPr>
              <a:t>Ann </a:t>
            </a:r>
            <a:r>
              <a:rPr lang="en-US" sz="2000" dirty="0" err="1">
                <a:solidFill>
                  <a:prstClr val="black"/>
                </a:solidFill>
                <a:latin typeface="Edwardian Script ITC" pitchFamily="66" charset="0"/>
                <a:ea typeface="Calibri" pitchFamily="34" charset="0"/>
                <a:cs typeface="Times New Roman" pitchFamily="18" charset="0"/>
              </a:rPr>
              <a:t>Kún</a:t>
            </a:r>
            <a:r>
              <a:rPr lang="en-US" sz="2000" dirty="0">
                <a:solidFill>
                  <a:prstClr val="black"/>
                </a:solidFill>
                <a:latin typeface="Edwardian Script ITC" pitchFamily="66" charset="0"/>
                <a:ea typeface="Calibri" pitchFamily="34" charset="0"/>
                <a:cs typeface="Times New Roman" pitchFamily="18" charset="0"/>
              </a:rPr>
              <a:t> Con</a:t>
            </a:r>
            <a:endParaRPr lang="en-US" sz="2000" dirty="0">
              <a:solidFill>
                <a:prstClr val="black"/>
              </a:solidFill>
              <a:latin typeface="Edwardian Script ITC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34131"/>
            <a:ext cx="2824480" cy="7909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LỰC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842655"/>
            <a:ext cx="5744817" cy="38862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09040" y="589681"/>
            <a:ext cx="8181340" cy="674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1" y="1820156"/>
            <a:ext cx="32766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35.1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6280" y="5728855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246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41" y="275636"/>
            <a:ext cx="3332479" cy="4653284"/>
          </a:xfrm>
        </p:spPr>
      </p:pic>
      <p:sp>
        <p:nvSpPr>
          <p:cNvPr id="8" name="Rectangle 7"/>
          <p:cNvSpPr/>
          <p:nvPr/>
        </p:nvSpPr>
        <p:spPr>
          <a:xfrm>
            <a:off x="1752600" y="1143000"/>
            <a:ext cx="5181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35.2?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0" y="5335320"/>
            <a:ext cx="686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3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927"/>
            <a:ext cx="5181600" cy="3886200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4" y="6927"/>
            <a:ext cx="3969326" cy="465328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743200" y="762000"/>
            <a:ext cx="1676400" cy="990600"/>
          </a:xfrm>
          <a:prstGeom prst="wedgeRoundRectCallout">
            <a:avLst>
              <a:gd name="adj1" fmla="val 62638"/>
              <a:gd name="adj2" fmla="val 429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4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991600" y="762000"/>
            <a:ext cx="1295400" cy="1371600"/>
          </a:xfrm>
          <a:prstGeom prst="wedgeRectCallout">
            <a:avLst>
              <a:gd name="adj1" fmla="val -50780"/>
              <a:gd name="adj2" fmla="val 796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133600" y="4343400"/>
            <a:ext cx="8001000" cy="2514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1178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6339" y="-72736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35.3, 35.4,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976552"/>
            <a:ext cx="4133552" cy="3523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0" y="1976552"/>
            <a:ext cx="4621360" cy="364700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022770" y="1294808"/>
            <a:ext cx="1905000" cy="1672936"/>
          </a:xfrm>
          <a:prstGeom prst="wedgeEllipseCallout">
            <a:avLst>
              <a:gd name="adj1" fmla="val -36742"/>
              <a:gd name="adj2" fmla="val 6167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572204" y="1595552"/>
            <a:ext cx="2057400" cy="762000"/>
          </a:xfrm>
          <a:prstGeom prst="wedgeRectCallout">
            <a:avLst>
              <a:gd name="adj1" fmla="val 49201"/>
              <a:gd name="adj2" fmla="val 1043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3680" y="152400"/>
            <a:ext cx="10434320" cy="74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40" y="1574800"/>
            <a:ext cx="937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diễn</a:t>
            </a:r>
            <a:r>
              <a:rPr lang="en-US" sz="3200" dirty="0" smtClean="0"/>
              <a:t> </a:t>
            </a:r>
            <a:r>
              <a:rPr lang="en-US" sz="3200" dirty="0" err="1" smtClean="0"/>
              <a:t>tả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mạnh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,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ta dung </a:t>
            </a:r>
            <a:r>
              <a:rPr lang="en-US" sz="3200" dirty="0" err="1" smtClean="0"/>
              <a:t>khái</a:t>
            </a:r>
            <a:r>
              <a:rPr lang="en-US" sz="3200" dirty="0" smtClean="0"/>
              <a:t> </a:t>
            </a:r>
            <a:r>
              <a:rPr lang="en-US" sz="3200" dirty="0" err="1" smtClean="0"/>
              <a:t>niệm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endParaRPr lang="en-US" sz="3200" dirty="0" smtClean="0"/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Đơn</a:t>
            </a:r>
            <a:r>
              <a:rPr lang="en-US" sz="3200" dirty="0" smtClean="0"/>
              <a:t> </a:t>
            </a:r>
            <a:r>
              <a:rPr lang="en-US" sz="3200" dirty="0" err="1" smtClean="0"/>
              <a:t>vị</a:t>
            </a:r>
            <a:r>
              <a:rPr lang="en-US" sz="3200" dirty="0" smtClean="0"/>
              <a:t> </a:t>
            </a:r>
            <a:r>
              <a:rPr lang="en-US" sz="3200" dirty="0" err="1" smtClean="0"/>
              <a:t>đo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Niu</a:t>
            </a:r>
            <a:r>
              <a:rPr lang="en-US" sz="3200" dirty="0" smtClean="0"/>
              <a:t> </a:t>
            </a:r>
            <a:r>
              <a:rPr lang="en-US" sz="3200" dirty="0" err="1" smtClean="0"/>
              <a:t>tơn</a:t>
            </a:r>
            <a:r>
              <a:rPr lang="en-US" sz="3200" dirty="0" smtClean="0"/>
              <a:t>(Newton), </a:t>
            </a:r>
            <a:r>
              <a:rPr lang="en-US" sz="3200" dirty="0" err="1" smtClean="0"/>
              <a:t>Kí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: 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53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87114"/>
            <a:ext cx="11584466" cy="2484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561" y="0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PHT </a:t>
            </a:r>
            <a:r>
              <a:rPr lang="en-US" sz="2800" dirty="0" err="1" smtClean="0">
                <a:solidFill>
                  <a:srgbClr val="C00000"/>
                </a:solidFill>
              </a:rPr>
              <a:t>số</a:t>
            </a:r>
            <a:r>
              <a:rPr lang="en-US" sz="2800" dirty="0" smtClean="0">
                <a:solidFill>
                  <a:srgbClr val="C00000"/>
                </a:solidFill>
              </a:rPr>
              <a:t> 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040" y="944179"/>
            <a:ext cx="1127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</a:rPr>
              <a:t>Quan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sát</a:t>
            </a:r>
            <a:r>
              <a:rPr lang="en-US" sz="2800" b="1" i="1" dirty="0" smtClean="0">
                <a:solidFill>
                  <a:srgbClr val="C00000"/>
                </a:solidFill>
              </a:rPr>
              <a:t> 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</a:rPr>
              <a:t>: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</a:rPr>
              <a:t> 35.3,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</a:rPr>
              <a:t> 35.4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hình</a:t>
            </a:r>
            <a:r>
              <a:rPr lang="en-US" sz="2800" b="1" i="1" dirty="0" smtClean="0">
                <a:solidFill>
                  <a:srgbClr val="C00000"/>
                </a:solidFill>
              </a:rPr>
              <a:t> 35.5,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kết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hợp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nghiên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cứu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thông</a:t>
            </a:r>
            <a:r>
              <a:rPr lang="en-US" sz="2800" b="1" i="1" dirty="0" smtClean="0">
                <a:solidFill>
                  <a:srgbClr val="C00000"/>
                </a:solidFill>
              </a:rPr>
              <a:t> tin SGK, 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thảo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luận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nhóm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hoàn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thành</a:t>
            </a:r>
            <a:r>
              <a:rPr lang="en-US" sz="2800" b="1" i="1" dirty="0" smtClean="0">
                <a:solidFill>
                  <a:srgbClr val="C00000"/>
                </a:solidFill>
              </a:rPr>
              <a:t> 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bài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tập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điền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từ</a:t>
            </a:r>
            <a:r>
              <a:rPr lang="en-US" sz="2800" b="1" i="1" dirty="0" smtClean="0">
                <a:solidFill>
                  <a:srgbClr val="C00000"/>
                </a:solidFill>
              </a:rPr>
              <a:t> 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sau</a:t>
            </a:r>
            <a:endParaRPr lang="en-US" sz="2800" b="1" i="1" dirty="0">
              <a:solidFill>
                <a:srgbClr val="C00000"/>
              </a:solidFill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(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thời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gian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thảo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luận</a:t>
            </a:r>
            <a:r>
              <a:rPr lang="en-US" sz="2800" b="1" i="1" dirty="0" smtClean="0">
                <a:solidFill>
                  <a:srgbClr val="C00000"/>
                </a:solidFill>
              </a:rPr>
              <a:t>: 5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phút</a:t>
            </a:r>
            <a:r>
              <a:rPr lang="en-US" sz="2800" b="1" i="1" dirty="0" smtClean="0">
                <a:solidFill>
                  <a:srgbClr val="C00000"/>
                </a:solidFill>
              </a:rPr>
              <a:t>)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0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07" y="619760"/>
            <a:ext cx="3934408" cy="2336800"/>
          </a:xfrm>
        </p:spPr>
      </p:pic>
      <p:sp>
        <p:nvSpPr>
          <p:cNvPr id="6" name="Rectangle 5"/>
          <p:cNvSpPr/>
          <p:nvPr/>
        </p:nvSpPr>
        <p:spPr>
          <a:xfrm>
            <a:off x="4358496" y="294640"/>
            <a:ext cx="4592320" cy="2529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ực tác dụng lên quả bóng cao su trong trường 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 hơn.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…………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…………………………….</a:t>
            </a:r>
            <a:endParaRPr lang="vi-VN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07" y="2666849"/>
            <a:ext cx="3934407" cy="2270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8263" y="2926129"/>
            <a:ext cx="4856479" cy="1889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ò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 dãn ra theo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…………………………..,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……………………..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3" y="4815889"/>
            <a:ext cx="3609145" cy="2277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7927" y="4714240"/>
            <a:ext cx="4673744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hối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 trượt trên mặt bàn theo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</a:p>
          <a:p>
            <a:pPr>
              <a:lnSpc>
                <a:spcPct val="150000"/>
              </a:lnSpc>
            </a:pP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………………………</a:t>
            </a:r>
            <a:endParaRPr lang="vi-VN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8849360" y="294640"/>
            <a:ext cx="142311" cy="6207760"/>
          </a:xfrm>
          <a:prstGeom prst="righ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4406" y="294640"/>
            <a:ext cx="294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Kết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luận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………………..............</a:t>
            </a:r>
          </a:p>
          <a:p>
            <a:r>
              <a:rPr lang="en-US" sz="2800" dirty="0" err="1" smtClean="0"/>
              <a:t>và</a:t>
            </a:r>
            <a:r>
              <a:rPr lang="en-US" sz="2800" dirty="0" smtClean="0"/>
              <a:t>………………………..</a:t>
            </a:r>
          </a:p>
          <a:p>
            <a:endParaRPr lang="en-US" sz="2800" dirty="0" smtClean="0"/>
          </a:p>
          <a:p>
            <a:r>
              <a:rPr lang="en-US" sz="2800" dirty="0" smtClean="0"/>
              <a:t>  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/>
              <a:t> </a:t>
            </a:r>
            <a:r>
              <a:rPr lang="en-US" sz="2800" dirty="0" smtClean="0"/>
              <a:t>…………………………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3697951" y="5686646"/>
            <a:ext cx="619759" cy="86511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10280" y="3410072"/>
            <a:ext cx="701040" cy="337896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3616961" y="1364153"/>
            <a:ext cx="558800" cy="45719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2720" y="109974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PHIẾU HỌC TẬP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5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 animBg="1"/>
      <p:bldP spid="10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07" y="-71120"/>
            <a:ext cx="3934408" cy="3027680"/>
          </a:xfrm>
        </p:spPr>
      </p:pic>
      <p:sp>
        <p:nvSpPr>
          <p:cNvPr id="6" name="Rectangle 5"/>
          <p:cNvSpPr/>
          <p:nvPr/>
        </p:nvSpPr>
        <p:spPr>
          <a:xfrm>
            <a:off x="4175760" y="0"/>
            <a:ext cx="4592320" cy="2529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ực tác dụng lên quả bóng cao su trong trường hợp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mạnh hơn.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07" y="2666849"/>
            <a:ext cx="3934407" cy="2270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17927" y="2608977"/>
            <a:ext cx="4856479" cy="1889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ò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 dãn ra theo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3" y="4539377"/>
            <a:ext cx="3609145" cy="2554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7927" y="4714240"/>
            <a:ext cx="4673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hối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 trượt trên mặt bàn theo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8849360" y="294640"/>
            <a:ext cx="142311" cy="6207760"/>
          </a:xfrm>
          <a:prstGeom prst="righ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4406" y="294640"/>
            <a:ext cx="294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Kết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luận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độ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lớn</a:t>
            </a:r>
            <a:r>
              <a:rPr lang="en-US" sz="2800" u="sng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hướng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tác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dụng</a:t>
            </a:r>
            <a:r>
              <a:rPr lang="en-US" sz="2800" u="sng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  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/>
              <a:t> </a:t>
            </a:r>
            <a:r>
              <a:rPr lang="en-US" sz="2800" u="sng" dirty="0" err="1" smtClean="0"/>
              <a:t>khác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nhau</a:t>
            </a:r>
            <a:endParaRPr lang="en-US" sz="2800" u="sng" dirty="0"/>
          </a:p>
        </p:txBody>
      </p:sp>
      <p:sp>
        <p:nvSpPr>
          <p:cNvPr id="11" name="Right Arrow 10"/>
          <p:cNvSpPr/>
          <p:nvPr/>
        </p:nvSpPr>
        <p:spPr>
          <a:xfrm>
            <a:off x="3698168" y="5135728"/>
            <a:ext cx="619759" cy="86511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25520" y="3040152"/>
            <a:ext cx="701040" cy="6096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3616961" y="487678"/>
            <a:ext cx="558800" cy="45719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98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 animBg="1"/>
      <p:bldP spid="10" grpId="0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13165"/>
            <a:ext cx="8077200" cy="3938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" y="228601"/>
            <a:ext cx="11257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614663"/>
            <a:ext cx="4533061" cy="327599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9604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BIỂU DIỄN LỰC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914400"/>
            <a:ext cx="82296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48600" y="27432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0" y="44958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35.6 </a:t>
            </a:r>
            <a:r>
              <a:rPr lang="en-US" b="1" dirty="0" err="1">
                <a:solidFill>
                  <a:schemeClr val="tx1"/>
                </a:solidFill>
              </a:rPr>
              <a:t>biểu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diễn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lực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1905000"/>
            <a:ext cx="40386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8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25" y="1244263"/>
            <a:ext cx="8331200" cy="5287165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155" y="5605030"/>
            <a:ext cx="1390376" cy="1197557"/>
          </a:xfrm>
          <a:prstGeom prst="rect">
            <a:avLst/>
          </a:prstGeom>
        </p:spPr>
      </p:pic>
      <p:pic>
        <p:nvPicPr>
          <p:cNvPr id="5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5C010633-513E-63F0-B0F8-E8F28A4C1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328171" y="776499"/>
            <a:ext cx="3592274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861E2587-C0D4-30D4-7937-F6F6819D2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341941" y="776499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35260678-2068-6A38-47F3-F957BF029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421371" y="745687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hlinkClick r:id="rId12" action="ppaction://hlinksldjump"/>
            <a:extLst>
              <a:ext uri="{FF2B5EF4-FFF2-40B4-BE49-F238E27FC236}">
                <a16:creationId xmlns:a16="http://schemas.microsoft.com/office/drawing/2014/main" id="{B3F60794-6C79-2475-AB7D-C1D8ADEFA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353333" y="376433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hlinkClick r:id="rId14" action="ppaction://hlinksldjump"/>
            <a:extLst>
              <a:ext uri="{FF2B5EF4-FFF2-40B4-BE49-F238E27FC236}">
                <a16:creationId xmlns:a16="http://schemas.microsoft.com/office/drawing/2014/main" id="{4E568B9F-9107-A455-532E-835BED8B1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75774" y="369689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hlinkClick r:id="rId16" action="ppaction://hlinksldjump"/>
            <a:extLst>
              <a:ext uri="{FF2B5EF4-FFF2-40B4-BE49-F238E27FC236}">
                <a16:creationId xmlns:a16="http://schemas.microsoft.com/office/drawing/2014/main" id="{87992F6E-0B7E-6B6D-835B-5A4DEBF32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65491" y="3710577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ction Button: Go to End 10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471D276-406C-952B-FB8A-18C18D85493E}"/>
              </a:ext>
            </a:extLst>
          </p:cNvPr>
          <p:cNvSpPr/>
          <p:nvPr/>
        </p:nvSpPr>
        <p:spPr>
          <a:xfrm>
            <a:off x="11310584" y="4500881"/>
            <a:ext cx="837517" cy="696426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0" y="1981200"/>
            <a:ext cx="4343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8528719" y="-152855"/>
            <a:ext cx="3808262" cy="2942178"/>
          </a:xfrm>
          <a:prstGeom prst="cloudCallout">
            <a:avLst>
              <a:gd name="adj1" fmla="val -55616"/>
              <a:gd name="adj2" fmla="val 643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chuyển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được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004485" y="1668202"/>
            <a:ext cx="3145956" cy="367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70" y="1981200"/>
            <a:ext cx="2952308" cy="2133600"/>
          </a:xfr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558636" y="2286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9264"/>
            <a:ext cx="2801470" cy="190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990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vi-VN" sz="2400" dirty="0"/>
              <a:t>Độ lớn lực kéo khối gỗ ở hình 35.3 là 3N; lực đẩy ở hình 35.4 là 200N. Hãy biểu diễn các lực đó trên hình vẽ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52499"/>
            <a:ext cx="2928828" cy="848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4364" y="2142899"/>
            <a:ext cx="148243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1N = 1cm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97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80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132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4N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2N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53922" y="279057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633820" y="1036233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2128749" y="56675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>
                <a:solidFill>
                  <a:prstClr val="white"/>
                </a:solidFill>
                <a:latin typeface="Times New Roman"/>
                <a:ea typeface="Times New Roman"/>
              </a:rPr>
              <a:t>Câu</a:t>
            </a:r>
            <a:r>
              <a:rPr lang="es-ES" sz="2800" b="1" dirty="0">
                <a:solidFill>
                  <a:prstClr val="white"/>
                </a:solidFill>
                <a:latin typeface="Times New Roman"/>
                <a:ea typeface="Times New Roman"/>
              </a:rPr>
              <a:t> 1.</a:t>
            </a:r>
            <a:r>
              <a:rPr lang="es-E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Hoạt</a:t>
            </a:r>
            <a:r>
              <a:rPr lang="es-E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động</a:t>
            </a:r>
            <a:r>
              <a:rPr lang="es-E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nào</a:t>
            </a:r>
            <a:r>
              <a:rPr lang="es-E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không</a:t>
            </a:r>
            <a:r>
              <a:rPr lang="es-E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cần</a:t>
            </a:r>
            <a:r>
              <a:rPr lang="es-E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dùng</a:t>
            </a:r>
            <a:r>
              <a:rPr lang="es-E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đến</a:t>
            </a:r>
            <a:r>
              <a:rPr lang="es-E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lực</a:t>
            </a:r>
            <a:r>
              <a:rPr lang="es-ES" sz="2800" dirty="0">
                <a:solidFill>
                  <a:prstClr val="white"/>
                </a:solidFill>
                <a:latin typeface="Times New Roman"/>
                <a:ea typeface="Times New Roman"/>
              </a:rPr>
              <a:t>?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2033332" y="252536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2128749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2179409" y="2508630"/>
            <a:ext cx="348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Đọc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trang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sách</a:t>
            </a:r>
            <a:r>
              <a:rPr lang="es-ES" sz="2400" dirty="0">
                <a:solidFill>
                  <a:srgbClr val="0D0D0D"/>
                </a:solidFill>
                <a:latin typeface="Times New Roman"/>
                <a:ea typeface="Times New Roman"/>
              </a:rPr>
              <a:t>.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sz="2400" dirty="0">
              <a:solidFill>
                <a:prstClr val="white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2353507" y="5402570"/>
            <a:ext cx="348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C.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Bẻ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gãy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một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cành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cây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. </a:t>
            </a:r>
          </a:p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endParaRPr lang="en-US" sz="2400" dirty="0">
              <a:solidFill>
                <a:srgbClr val="FFFF00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39212" y="252536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25922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176312" y="2463424"/>
            <a:ext cx="401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B.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Nâng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một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quyển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sách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endParaRPr lang="en-US" sz="2400" dirty="0">
              <a:solidFill>
                <a:srgbClr val="FFFF00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50679" y="5402570"/>
            <a:ext cx="348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D.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Kéo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giãn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một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lò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/>
                <a:ea typeface="Times New Roman"/>
              </a:rPr>
              <a:t>xo</a:t>
            </a:r>
            <a:r>
              <a:rPr lang="es-ES" sz="2400" dirty="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endParaRPr lang="en-US" sz="2400" dirty="0">
              <a:solidFill>
                <a:srgbClr val="FFFF00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2117406" y="2550666"/>
            <a:ext cx="391071" cy="4267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5779302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481810" y="30226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2104933" y="59905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60246" y="2843007"/>
            <a:ext cx="3937330" cy="71988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2128749" y="5402570"/>
            <a:ext cx="3937330" cy="7533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151652" y="2771671"/>
            <a:ext cx="3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B.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tác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dụng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vào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lò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xo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lực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kéo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2044414" y="5402570"/>
            <a:ext cx="3702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C.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tác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dụng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vào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lò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xo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lực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nén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s-ES" sz="2400" dirty="0">
                <a:solidFill>
                  <a:srgbClr val="0D0D0D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defTabSz="685800">
              <a:buClr>
                <a:prstClr val="white"/>
              </a:buClr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1839719" y="2771671"/>
            <a:ext cx="3937330" cy="72409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25922" y="5434126"/>
            <a:ext cx="3937330" cy="80087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739589" y="2771671"/>
            <a:ext cx="4137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A.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lò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xo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tác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dụng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vào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lực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đẩy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defTabSz="685800">
              <a:buClr>
                <a:prstClr val="white"/>
              </a:buClr>
              <a:defRPr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160246" y="5525338"/>
            <a:ext cx="407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D.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tác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dụng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vào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lò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xo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lực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nén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defTabSz="685800">
              <a:buClr>
                <a:prstClr val="white"/>
              </a:buClr>
              <a:defRPr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8875" y="599681"/>
            <a:ext cx="6994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2: Treo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vào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đầu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dưới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lò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xo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lò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xo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giãn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Khi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đó</a:t>
            </a:r>
            <a:r>
              <a:rPr lang="es-E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471920" y="3022600"/>
            <a:ext cx="355600" cy="5800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52400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492786" y="272589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771857" y="1119334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2273607" y="64985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3131649" y="634703"/>
            <a:ext cx="703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2127457" y="5328219"/>
            <a:ext cx="3937330" cy="59987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02763" y="2421758"/>
            <a:ext cx="3937330" cy="53742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2352214" y="5404870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52279" y="2401102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kéo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2127456" y="2499206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25922" y="5325918"/>
            <a:ext cx="3937330" cy="60217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2273607" y="2421758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nén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50679" y="5402569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uốn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4937760" y="5552610"/>
            <a:ext cx="1065003" cy="3731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Nhóm 4"/>
          <p:cNvGrpSpPr>
            <a:grpSpLocks/>
          </p:cNvGrpSpPr>
          <p:nvPr/>
        </p:nvGrpSpPr>
        <p:grpSpPr bwMode="auto">
          <a:xfrm>
            <a:off x="3962399" y="1752601"/>
            <a:ext cx="6614475" cy="3469848"/>
            <a:chOff x="2301086" y="1803472"/>
            <a:chExt cx="6526700" cy="3363967"/>
          </a:xfrm>
        </p:grpSpPr>
        <p:sp>
          <p:nvSpPr>
            <p:cNvPr id="2" name="Hình chữ nhật 1"/>
            <p:cNvSpPr/>
            <p:nvPr/>
          </p:nvSpPr>
          <p:spPr bwMode="auto">
            <a:xfrm rot="21122553">
              <a:off x="2301086" y="1803472"/>
              <a:ext cx="6526700" cy="33639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0" dist="127000" dir="186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42" name="Hình chữ nhật 41"/>
            <p:cNvSpPr/>
            <p:nvPr/>
          </p:nvSpPr>
          <p:spPr bwMode="auto">
            <a:xfrm rot="21122553">
              <a:off x="2465928" y="1995797"/>
              <a:ext cx="6200451" cy="29741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dash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8201" name="Nhóm 2"/>
            <p:cNvGrpSpPr>
              <a:grpSpLocks/>
            </p:cNvGrpSpPr>
            <p:nvPr/>
          </p:nvGrpSpPr>
          <p:grpSpPr bwMode="auto">
            <a:xfrm>
              <a:off x="2622806" y="2958152"/>
              <a:ext cx="5862621" cy="762000"/>
              <a:chOff x="2182666" y="2743200"/>
              <a:chExt cx="5862621" cy="762000"/>
            </a:xfrm>
          </p:grpSpPr>
          <p:sp>
            <p:nvSpPr>
              <p:cNvPr id="8202" name="WordArt 3"/>
              <p:cNvSpPr>
                <a:spLocks noChangeArrowheads="1" noChangeShapeType="1" noTextEdit="1"/>
              </p:cNvSpPr>
              <p:nvPr/>
            </p:nvSpPr>
            <p:spPr bwMode="gray">
              <a:xfrm>
                <a:off x="2908300" y="2743200"/>
                <a:ext cx="4459288" cy="762000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0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Xin c</a:t>
                </a:r>
                <a:r>
                  <a:rPr kumimoji="0" lang="vi-VN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ảm ơn</a:t>
                </a:r>
                <a:r>
                  <a:rPr kumimoji="0" lang="en-US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 </a:t>
                </a:r>
                <a:r>
                  <a:rPr kumimoji="0" lang="en-US" sz="5400" b="1" i="0" u="none" strike="noStrike" kern="10" cap="none" spc="0" normalizeH="0" baseline="0" noProof="0" dirty="0" err="1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thầy</a:t>
                </a:r>
                <a:r>
                  <a:rPr kumimoji="0" lang="en-US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 </a:t>
                </a:r>
                <a:r>
                  <a:rPr kumimoji="0" lang="en-US" sz="5400" b="1" i="0" u="none" strike="noStrike" kern="10" cap="none" spc="0" normalizeH="0" baseline="0" noProof="0" dirty="0" err="1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cô</a:t>
                </a:r>
                <a:r>
                  <a:rPr kumimoji="0" lang="en-US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 </a:t>
                </a:r>
                <a:r>
                  <a:rPr kumimoji="0" lang="en-US" sz="5400" b="1" i="0" u="none" strike="noStrike" kern="10" cap="none" spc="0" normalizeH="0" baseline="0" noProof="0" dirty="0" err="1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giáo</a:t>
                </a:r>
                <a:r>
                  <a:rPr kumimoji="0" lang="en-US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0" cap="none" spc="0" normalizeH="0" baseline="0" noProof="0" dirty="0" err="1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và</a:t>
                </a:r>
                <a:r>
                  <a:rPr kumimoji="0" lang="en-US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 </a:t>
                </a:r>
                <a:r>
                  <a:rPr kumimoji="0" lang="en-US" sz="5400" b="1" i="0" u="none" strike="noStrike" kern="10" cap="none" spc="0" normalizeH="0" baseline="0" noProof="0" dirty="0" err="1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các</a:t>
                </a:r>
                <a:r>
                  <a:rPr kumimoji="0" lang="en-US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 </a:t>
                </a:r>
                <a:r>
                  <a:rPr kumimoji="0" lang="en-US" sz="5400" b="1" i="0" u="none" strike="noStrike" kern="10" cap="none" spc="0" normalizeH="0" baseline="0" noProof="0" dirty="0" err="1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em</a:t>
                </a:r>
                <a:r>
                  <a:rPr kumimoji="0" lang="en-US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 </a:t>
                </a:r>
                <a:r>
                  <a:rPr kumimoji="0" lang="en-US" sz="5400" b="1" i="0" u="none" strike="noStrike" kern="10" cap="none" spc="0" normalizeH="0" baseline="0" noProof="0" dirty="0" err="1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học</a:t>
                </a:r>
                <a:r>
                  <a:rPr kumimoji="0" lang="en-US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 </a:t>
                </a:r>
                <a:r>
                  <a:rPr kumimoji="0" lang="en-US" sz="5400" b="1" i="0" u="none" strike="noStrike" kern="10" cap="none" spc="0" normalizeH="0" baseline="0" noProof="0" dirty="0" err="1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sinh</a:t>
                </a:r>
                <a:r>
                  <a:rPr kumimoji="0" lang="vi-VN" sz="5400" b="1" i="0" u="none" strike="noStrike" kern="10" cap="none" spc="0" normalizeH="0" baseline="0" noProof="0" dirty="0">
                    <a:ln w="285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rgbClr val="DD6705">
                          <a:alpha val="50000"/>
                        </a:srgbClr>
                      </a:outerShdw>
                    </a:effectLst>
                    <a:uLnTx/>
                    <a:uFillTx/>
                    <a:latin typeface="Verdana"/>
                    <a:ea typeface="Verdana"/>
                    <a:cs typeface="Verdana"/>
                  </a:rPr>
                  <a:t>!</a:t>
                </a:r>
                <a:endParaRPr kumimoji="0" lang="en-US" sz="5400" b="1" i="0" u="none" strike="noStrike" kern="10" cap="none" spc="0" normalizeH="0" baseline="0" noProof="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uLnTx/>
                  <a:uFillTx/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8203" name="Picture 4" descr="p16_ss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82666" y="2847975"/>
                <a:ext cx="557213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5" descr="p16_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11887" y="2801304"/>
                <a:ext cx="533400" cy="42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hlinkClick r:id="rId3" action="ppaction://hlinksldjump"/>
            <a:extLst>
              <a:ext uri="{FF2B5EF4-FFF2-40B4-BE49-F238E27FC236}">
                <a16:creationId xmlns:a16="http://schemas.microsoft.com/office/drawing/2014/main" id="{C5C4AB8E-FDC3-F7D5-F1DC-59BF0DEB35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385334"/>
            <a:ext cx="1390376" cy="1197557"/>
          </a:xfrm>
          <a:prstGeom prst="rect">
            <a:avLst/>
          </a:prstGeom>
        </p:spPr>
      </p:pic>
      <p:sp>
        <p:nvSpPr>
          <p:cNvPr id="144" name="Oval 143">
            <a:extLst>
              <a:ext uri="{FF2B5EF4-FFF2-40B4-BE49-F238E27FC236}">
                <a16:creationId xmlns:a16="http://schemas.microsoft.com/office/drawing/2014/main" id="{4ED9C934-D171-C0F6-C19B-0D49F131E3DF}"/>
              </a:ext>
            </a:extLst>
          </p:cNvPr>
          <p:cNvSpPr/>
          <p:nvPr/>
        </p:nvSpPr>
        <p:spPr>
          <a:xfrm>
            <a:off x="853281" y="304800"/>
            <a:ext cx="8671719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33140B"/>
              </a:solidFill>
              <a:latin typeface="Arial"/>
              <a:sym typeface="Arial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33FD0AC-33CD-7A66-FAE3-B65A249910FE}"/>
              </a:ext>
            </a:extLst>
          </p:cNvPr>
          <p:cNvSpPr txBox="1"/>
          <p:nvPr/>
        </p:nvSpPr>
        <p:spPr>
          <a:xfrm>
            <a:off x="1423792" y="732460"/>
            <a:ext cx="7339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200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32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1: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Loài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thực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vật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nào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sau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đây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thuộc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thực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vật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hạt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kín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?</a:t>
            </a:r>
            <a:endParaRPr lang="en-US" sz="32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Rounded Rectangle 3">
            <a:extLst>
              <a:ext uri="{FF2B5EF4-FFF2-40B4-BE49-F238E27FC236}">
                <a16:creationId xmlns:a16="http://schemas.microsoft.com/office/drawing/2014/main" id="{69AC23BE-160B-D6B8-6F21-20A65BBC61BB}"/>
              </a:ext>
            </a:extLst>
          </p:cNvPr>
          <p:cNvSpPr/>
          <p:nvPr/>
        </p:nvSpPr>
        <p:spPr>
          <a:xfrm>
            <a:off x="853281" y="2667000"/>
            <a:ext cx="3886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smtClean="0">
                <a:solidFill>
                  <a:srgbClr val="33140B"/>
                </a:solidFill>
                <a:latin typeface="Arial"/>
                <a:sym typeface="Arial"/>
              </a:rPr>
              <a:t>A. </a:t>
            </a:r>
            <a:r>
              <a:rPr lang="en-US" sz="1900" kern="0" dirty="0" err="1" smtClean="0">
                <a:solidFill>
                  <a:srgbClr val="33140B"/>
                </a:solidFill>
                <a:latin typeface="Arial"/>
                <a:sym typeface="Arial"/>
              </a:rPr>
              <a:t>Bưởi</a:t>
            </a:r>
            <a:endParaRPr lang="en-US" sz="1900" kern="0" dirty="0">
              <a:solidFill>
                <a:srgbClr val="33140B"/>
              </a:solidFill>
              <a:latin typeface="Arial"/>
              <a:sym typeface="Arial"/>
            </a:endParaRPr>
          </a:p>
        </p:txBody>
      </p:sp>
      <p:sp>
        <p:nvSpPr>
          <p:cNvPr id="147" name="Rounded Rectangle 4">
            <a:extLst>
              <a:ext uri="{FF2B5EF4-FFF2-40B4-BE49-F238E27FC236}">
                <a16:creationId xmlns:a16="http://schemas.microsoft.com/office/drawing/2014/main" id="{8AE345FB-A646-816D-B35E-AF213D17F7A4}"/>
              </a:ext>
            </a:extLst>
          </p:cNvPr>
          <p:cNvSpPr/>
          <p:nvPr/>
        </p:nvSpPr>
        <p:spPr>
          <a:xfrm>
            <a:off x="6419401" y="4343399"/>
            <a:ext cx="3678382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smtClean="0">
                <a:solidFill>
                  <a:srgbClr val="33140B"/>
                </a:solidFill>
                <a:latin typeface="Arial"/>
                <a:sym typeface="Arial"/>
              </a:rPr>
              <a:t>D. </a:t>
            </a:r>
            <a:r>
              <a:rPr lang="en-US" sz="1900" kern="0" dirty="0" err="1" smtClean="0">
                <a:solidFill>
                  <a:srgbClr val="33140B"/>
                </a:solidFill>
                <a:latin typeface="Arial"/>
                <a:sym typeface="Arial"/>
              </a:rPr>
              <a:t>Rêu</a:t>
            </a:r>
            <a:r>
              <a:rPr lang="en-US" sz="1900" kern="0" dirty="0" smtClean="0">
                <a:solidFill>
                  <a:srgbClr val="33140B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srgbClr val="33140B"/>
                </a:solidFill>
                <a:latin typeface="Arial"/>
                <a:sym typeface="Arial"/>
              </a:rPr>
              <a:t>tường</a:t>
            </a:r>
            <a:endParaRPr lang="en-US" sz="1900" kern="0" dirty="0">
              <a:solidFill>
                <a:srgbClr val="33140B"/>
              </a:solidFill>
              <a:latin typeface="Arial"/>
              <a:sym typeface="Arial"/>
            </a:endParaRPr>
          </a:p>
        </p:txBody>
      </p:sp>
      <p:sp>
        <p:nvSpPr>
          <p:cNvPr id="148" name="Rounded Rectangle 5">
            <a:extLst>
              <a:ext uri="{FF2B5EF4-FFF2-40B4-BE49-F238E27FC236}">
                <a16:creationId xmlns:a16="http://schemas.microsoft.com/office/drawing/2014/main" id="{236700C7-B9BC-65D3-DB41-2DDAADF87644}"/>
              </a:ext>
            </a:extLst>
          </p:cNvPr>
          <p:cNvSpPr/>
          <p:nvPr/>
        </p:nvSpPr>
        <p:spPr>
          <a:xfrm>
            <a:off x="853281" y="4343400"/>
            <a:ext cx="3886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smtClean="0">
                <a:solidFill>
                  <a:srgbClr val="33140B"/>
                </a:solidFill>
                <a:latin typeface="Arial"/>
                <a:sym typeface="Arial"/>
              </a:rPr>
              <a:t>C. Rau </a:t>
            </a:r>
            <a:r>
              <a:rPr lang="en-US" sz="1900" kern="0" dirty="0" err="1" smtClean="0">
                <a:solidFill>
                  <a:srgbClr val="33140B"/>
                </a:solidFill>
                <a:latin typeface="Arial"/>
                <a:sym typeface="Arial"/>
              </a:rPr>
              <a:t>bợ</a:t>
            </a:r>
            <a:endParaRPr lang="en-US" sz="1900" kern="0" dirty="0">
              <a:solidFill>
                <a:srgbClr val="33140B"/>
              </a:solidFill>
              <a:latin typeface="Arial"/>
              <a:sym typeface="Arial"/>
            </a:endParaRPr>
          </a:p>
        </p:txBody>
      </p:sp>
      <p:sp>
        <p:nvSpPr>
          <p:cNvPr id="149" name="Rounded Rectangle 6">
            <a:extLst>
              <a:ext uri="{FF2B5EF4-FFF2-40B4-BE49-F238E27FC236}">
                <a16:creationId xmlns:a16="http://schemas.microsoft.com/office/drawing/2014/main" id="{4A118CF7-F5E3-B1AF-7BE5-D09B24BA0A55}"/>
              </a:ext>
            </a:extLst>
          </p:cNvPr>
          <p:cNvSpPr/>
          <p:nvPr/>
        </p:nvSpPr>
        <p:spPr>
          <a:xfrm>
            <a:off x="6398619" y="2594263"/>
            <a:ext cx="3678382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smtClean="0">
                <a:solidFill>
                  <a:srgbClr val="33140B"/>
                </a:solidFill>
                <a:latin typeface="Arial"/>
                <a:sym typeface="Arial"/>
              </a:rPr>
              <a:t>B. </a:t>
            </a:r>
            <a:r>
              <a:rPr lang="en-US" sz="1900" kern="0" dirty="0" err="1" smtClean="0">
                <a:solidFill>
                  <a:srgbClr val="33140B"/>
                </a:solidFill>
                <a:latin typeface="Arial"/>
                <a:sym typeface="Arial"/>
              </a:rPr>
              <a:t>Thông</a:t>
            </a:r>
            <a:r>
              <a:rPr lang="en-US" sz="1900" kern="0" dirty="0" smtClean="0">
                <a:solidFill>
                  <a:srgbClr val="33140B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srgbClr val="33140B"/>
                </a:solidFill>
                <a:latin typeface="Arial"/>
                <a:sym typeface="Arial"/>
              </a:rPr>
              <a:t>ba</a:t>
            </a:r>
            <a:r>
              <a:rPr lang="en-US" sz="1900" kern="0" dirty="0" smtClean="0">
                <a:solidFill>
                  <a:srgbClr val="33140B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srgbClr val="33140B"/>
                </a:solidFill>
                <a:latin typeface="Arial"/>
                <a:sym typeface="Arial"/>
              </a:rPr>
              <a:t>lá</a:t>
            </a:r>
            <a:endParaRPr lang="en-US" sz="1900" kern="0" dirty="0">
              <a:solidFill>
                <a:srgbClr val="33140B"/>
              </a:solidFill>
              <a:latin typeface="Arial"/>
              <a:sym typeface="Arial"/>
            </a:endParaRPr>
          </a:p>
        </p:txBody>
      </p:sp>
      <p:pic>
        <p:nvPicPr>
          <p:cNvPr id="158" name="Picture 157">
            <a:hlinkClick r:id="rId5" action="ppaction://hlinksldjump"/>
            <a:extLst>
              <a:ext uri="{FF2B5EF4-FFF2-40B4-BE49-F238E27FC236}">
                <a16:creationId xmlns:a16="http://schemas.microsoft.com/office/drawing/2014/main" id="{B51172D9-DCCA-CA00-79D8-B7F79A9D2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07" y="326177"/>
            <a:ext cx="1371600" cy="1740609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239520" y="2997200"/>
            <a:ext cx="426720" cy="32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  <p:bldP spid="146" grpId="0" animBg="1"/>
      <p:bldP spid="147" grpId="0" animBg="1"/>
      <p:bldP spid="148" grpId="0" animBg="1"/>
      <p:bldP spid="14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43" y="5660444"/>
            <a:ext cx="1390376" cy="11975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8049DA2-BAC3-36B2-E627-44BFC6EBA9F1}"/>
              </a:ext>
            </a:extLst>
          </p:cNvPr>
          <p:cNvSpPr/>
          <p:nvPr/>
        </p:nvSpPr>
        <p:spPr>
          <a:xfrm>
            <a:off x="2590800" y="493626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AF391-B8D2-82C4-B8C6-1B172E960499}"/>
              </a:ext>
            </a:extLst>
          </p:cNvPr>
          <p:cNvSpPr txBox="1"/>
          <p:nvPr/>
        </p:nvSpPr>
        <p:spPr>
          <a:xfrm>
            <a:off x="3200400" y="1027026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nào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sâu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đây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đều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thuộc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Thú</a:t>
            </a:r>
            <a:endParaRPr lang="en-US" sz="32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BB71DA5C-50F7-F43E-B657-367BCFEAD81D}"/>
              </a:ext>
            </a:extLst>
          </p:cNvPr>
          <p:cNvSpPr/>
          <p:nvPr/>
        </p:nvSpPr>
        <p:spPr>
          <a:xfrm>
            <a:off x="2680854" y="4578923"/>
            <a:ext cx="3394363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C.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Cá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voi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Dơi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Sư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tử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Trâu</a:t>
            </a:r>
            <a:endParaRPr lang="en-US" sz="1900" kern="0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C917C5BA-595D-286D-3E66-6F975FC64849}"/>
              </a:ext>
            </a:extLst>
          </p:cNvPr>
          <p:cNvSpPr/>
          <p:nvPr/>
        </p:nvSpPr>
        <p:spPr>
          <a:xfrm>
            <a:off x="6477000" y="4532226"/>
            <a:ext cx="3352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Cá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chép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cá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voi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ếch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đồng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Chim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cánh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cụt</a:t>
            </a:r>
            <a:endParaRPr lang="en-US" sz="1900" kern="0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51F3139-E30B-DDBA-B9DB-5EA344E74374}"/>
              </a:ext>
            </a:extLst>
          </p:cNvPr>
          <p:cNvSpPr/>
          <p:nvPr/>
        </p:nvSpPr>
        <p:spPr>
          <a:xfrm>
            <a:off x="2722417" y="2803872"/>
            <a:ext cx="3352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A.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Ếch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đồng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Sư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tử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Trâu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Cá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chép</a:t>
            </a:r>
            <a:endParaRPr lang="en-US" sz="1900" kern="0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DFE1B94-6A41-6CEE-DCBE-5797586FDA60}"/>
              </a:ext>
            </a:extLst>
          </p:cNvPr>
          <p:cNvSpPr/>
          <p:nvPr/>
        </p:nvSpPr>
        <p:spPr>
          <a:xfrm>
            <a:off x="6456218" y="2783090"/>
            <a:ext cx="3352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B.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Cá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chép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cá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voi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Dơi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,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sư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tử</a:t>
            </a:r>
            <a:endParaRPr lang="en-US" sz="1900" kern="0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854960" y="4795520"/>
            <a:ext cx="345440" cy="4775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205" y="5660444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0312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33140B"/>
              </a:buClr>
            </a:pPr>
            <a:r>
              <a:rPr lang="en-US" sz="3200" kern="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</a:t>
            </a:r>
            <a:r>
              <a:rPr lang="en-US" sz="32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r>
              <a:rPr lang="en-US" sz="32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kern="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200" kern="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</a:t>
            </a:r>
            <a:r>
              <a:rPr lang="en-US" sz="3200" kern="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3200" kern="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r>
              <a:rPr lang="en-US" sz="3200" kern="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  <a:endParaRPr lang="en-US" sz="3200" kern="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43" y="5660444"/>
            <a:ext cx="1390376" cy="119755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24C519-F612-1E69-D130-0743E0DAADD0}"/>
              </a:ext>
            </a:extLst>
          </p:cNvPr>
          <p:cNvSpPr/>
          <p:nvPr/>
        </p:nvSpPr>
        <p:spPr>
          <a:xfrm>
            <a:off x="2057401" y="3810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73E2C-5990-E726-139D-2E64F3DE0206}"/>
              </a:ext>
            </a:extLst>
          </p:cNvPr>
          <p:cNvSpPr txBox="1"/>
          <p:nvPr/>
        </p:nvSpPr>
        <p:spPr>
          <a:xfrm>
            <a:off x="2476501" y="845028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Loại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nấm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nào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sau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đây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nấm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bào</a:t>
            </a:r>
            <a:endParaRPr lang="en-US" sz="32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AC4826A-3616-59D0-F406-1805C66BF3D1}"/>
              </a:ext>
            </a:extLst>
          </p:cNvPr>
          <p:cNvSpPr/>
          <p:nvPr/>
        </p:nvSpPr>
        <p:spPr>
          <a:xfrm>
            <a:off x="1905001" y="2667000"/>
            <a:ext cx="35814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A.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Nấm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men</a:t>
            </a:r>
            <a:endParaRPr lang="en-US" sz="1900" kern="0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4A69342F-E4A7-6288-59F8-A103B8AA966D}"/>
              </a:ext>
            </a:extLst>
          </p:cNvPr>
          <p:cNvSpPr/>
          <p:nvPr/>
        </p:nvSpPr>
        <p:spPr>
          <a:xfrm>
            <a:off x="5943601" y="4419600"/>
            <a:ext cx="4191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1A34473D-4105-5CC2-FAF7-70CC485A9A41}"/>
              </a:ext>
            </a:extLst>
          </p:cNvPr>
          <p:cNvSpPr/>
          <p:nvPr/>
        </p:nvSpPr>
        <p:spPr>
          <a:xfrm>
            <a:off x="1905001" y="4419600"/>
            <a:ext cx="35814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4467399-CB83-574D-9A3F-523F05756D18}"/>
              </a:ext>
            </a:extLst>
          </p:cNvPr>
          <p:cNvSpPr/>
          <p:nvPr/>
        </p:nvSpPr>
        <p:spPr>
          <a:xfrm>
            <a:off x="5922819" y="2670464"/>
            <a:ext cx="4191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B.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nấm</a:t>
            </a:r>
            <a:r>
              <a:rPr lang="en-US" sz="1900" kern="0" dirty="0" smtClean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en-US" sz="1900" kern="0" dirty="0" err="1" smtClean="0">
                <a:solidFill>
                  <a:prstClr val="black"/>
                </a:solidFill>
                <a:latin typeface="Arial"/>
                <a:sym typeface="Arial"/>
              </a:rPr>
              <a:t>rơm</a:t>
            </a:r>
            <a:endParaRPr lang="en-US" sz="1900" kern="0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780E6F-5BF5-C101-F9FF-EC7C23DC1BD3}"/>
              </a:ext>
            </a:extLst>
          </p:cNvPr>
          <p:cNvSpPr txBox="1"/>
          <p:nvPr/>
        </p:nvSpPr>
        <p:spPr>
          <a:xfrm>
            <a:off x="6096001" y="4546313"/>
            <a:ext cx="373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nấm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kim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châm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en-US" sz="3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4196-A441-9E66-B30E-E6581B9535FD}"/>
              </a:ext>
            </a:extLst>
          </p:cNvPr>
          <p:cNvSpPr txBox="1"/>
          <p:nvPr/>
        </p:nvSpPr>
        <p:spPr>
          <a:xfrm>
            <a:off x="2140527" y="4577715"/>
            <a:ext cx="3345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C.Nấm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sò</a:t>
            </a:r>
            <a:endParaRPr lang="en-US" sz="3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140527" y="2905760"/>
            <a:ext cx="335974" cy="32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205" y="5660444"/>
            <a:ext cx="1390376" cy="11975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ABB532D-E481-B154-E047-C1120499340A}"/>
              </a:ext>
            </a:extLst>
          </p:cNvPr>
          <p:cNvSpPr/>
          <p:nvPr/>
        </p:nvSpPr>
        <p:spPr>
          <a:xfrm>
            <a:off x="2209800" y="787245"/>
            <a:ext cx="75438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D44D1-A6A0-FE02-E055-18A2EF0E4E95}"/>
              </a:ext>
            </a:extLst>
          </p:cNvPr>
          <p:cNvSpPr txBox="1"/>
          <p:nvPr/>
        </p:nvSpPr>
        <p:spPr>
          <a:xfrm>
            <a:off x="2836720" y="1046385"/>
            <a:ext cx="6127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Trong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các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sinh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cảnh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,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sinh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cảnh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nào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có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đa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dạng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sinh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học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lớn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nhất</a:t>
            </a:r>
            <a:r>
              <a:rPr lang="en-US" sz="3200" kern="0" dirty="0" smtClean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?</a:t>
            </a:r>
            <a:endParaRPr lang="en-US" sz="32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BD628F2-B37A-7994-A31D-79D95A46E69B}"/>
              </a:ext>
            </a:extLst>
          </p:cNvPr>
          <p:cNvSpPr/>
          <p:nvPr/>
        </p:nvSpPr>
        <p:spPr>
          <a:xfrm>
            <a:off x="5943600" y="2942720"/>
            <a:ext cx="3971524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F4564BC8-D117-8AD1-63E6-0AE312A3DF70}"/>
              </a:ext>
            </a:extLst>
          </p:cNvPr>
          <p:cNvSpPr/>
          <p:nvPr/>
        </p:nvSpPr>
        <p:spPr>
          <a:xfrm>
            <a:off x="6096000" y="4825845"/>
            <a:ext cx="3971524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0DCDC1E5-883F-0F6D-293E-64D999E4C0BB}"/>
              </a:ext>
            </a:extLst>
          </p:cNvPr>
          <p:cNvSpPr/>
          <p:nvPr/>
        </p:nvSpPr>
        <p:spPr>
          <a:xfrm>
            <a:off x="1736549" y="4777931"/>
            <a:ext cx="3971524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74D51C38-8A1C-B595-7931-45346EF45D4D}"/>
              </a:ext>
            </a:extLst>
          </p:cNvPr>
          <p:cNvSpPr/>
          <p:nvPr/>
        </p:nvSpPr>
        <p:spPr>
          <a:xfrm>
            <a:off x="1667276" y="2942720"/>
            <a:ext cx="3971524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B9E1C-5B65-4784-7801-5C042CD2BCF4}"/>
              </a:ext>
            </a:extLst>
          </p:cNvPr>
          <p:cNvSpPr txBox="1"/>
          <p:nvPr/>
        </p:nvSpPr>
        <p:spPr>
          <a:xfrm>
            <a:off x="6123708" y="3089121"/>
            <a:ext cx="4239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Rừng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mưa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nhiệt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đới</a:t>
            </a:r>
            <a:endParaRPr lang="vi-VN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6E3852-BF8A-7FCA-9378-5632C11CA575}"/>
              </a:ext>
            </a:extLst>
          </p:cNvPr>
          <p:cNvSpPr txBox="1"/>
          <p:nvPr/>
        </p:nvSpPr>
        <p:spPr>
          <a:xfrm>
            <a:off x="1888949" y="3077808"/>
            <a:ext cx="379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Hoang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mạc</a:t>
            </a:r>
            <a:endParaRPr lang="vi-VN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43F40-DE94-5F7D-FF93-0C4BDBB77CCC}"/>
              </a:ext>
            </a:extLst>
          </p:cNvPr>
          <p:cNvSpPr txBox="1"/>
          <p:nvPr/>
        </p:nvSpPr>
        <p:spPr>
          <a:xfrm>
            <a:off x="6248400" y="4952557"/>
            <a:ext cx="379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Đài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nguyên</a:t>
            </a:r>
            <a:endParaRPr lang="vi-VN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rgbClr val="000000"/>
              </a:buClr>
            </a:pP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0D699-4E3F-CBC1-C5E5-56BE09891001}"/>
              </a:ext>
            </a:extLst>
          </p:cNvPr>
          <p:cNvSpPr txBox="1"/>
          <p:nvPr/>
        </p:nvSpPr>
        <p:spPr>
          <a:xfrm>
            <a:off x="1972076" y="4936045"/>
            <a:ext cx="379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Hoang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mạc</a:t>
            </a:r>
            <a:endParaRPr lang="vi-VN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rgbClr val="000000"/>
              </a:buClr>
            </a:pP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144000" y="3281680"/>
            <a:ext cx="518160" cy="284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205" y="5660444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0312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>
              <a:buClr>
                <a:srgbClr val="33140B"/>
              </a:buClr>
            </a:pPr>
            <a:r>
              <a:rPr lang="en-US" sz="3200" kern="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</a:t>
            </a:r>
            <a:r>
              <a:rPr lang="en-US" sz="32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r>
              <a:rPr lang="en-US" sz="32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kern="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200" kern="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kern="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3200" kern="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kern="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r>
              <a:rPr lang="en-US" sz="3200" kern="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!</a:t>
            </a:r>
            <a:endParaRPr lang="en-US" sz="3200" kern="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760" y="195263"/>
            <a:ext cx="10220959" cy="715962"/>
          </a:xfrm>
        </p:spPr>
        <p:txBody>
          <a:bodyPr/>
          <a:lstStyle/>
          <a:p>
            <a:pPr algn="ctr">
              <a:defRPr/>
            </a:pPr>
            <a:r>
              <a:rPr lang="en-US" sz="4000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TIẾT 100,101: LLỰC VÀ BIỂU DIỄN LỰC </a:t>
            </a:r>
            <a:endParaRPr lang="en-US" sz="40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AutoShape 5"/>
          <p:cNvSpPr>
            <a:spLocks noChangeArrowheads="1"/>
          </p:cNvSpPr>
          <p:nvPr/>
        </p:nvSpPr>
        <p:spPr bwMode="auto">
          <a:xfrm>
            <a:off x="5995447" y="2746377"/>
            <a:ext cx="1841573" cy="2860674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66" name="AutoShape 6"/>
          <p:cNvSpPr>
            <a:spLocks noChangeArrowheads="1"/>
          </p:cNvSpPr>
          <p:nvPr/>
        </p:nvSpPr>
        <p:spPr bwMode="auto">
          <a:xfrm>
            <a:off x="3506138" y="2746176"/>
            <a:ext cx="1810368" cy="2860875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3854451" y="1193964"/>
            <a:ext cx="7109476" cy="1128096"/>
            <a:chOff x="568" y="1153"/>
            <a:chExt cx="3842" cy="685"/>
          </a:xfrm>
        </p:grpSpPr>
        <p:sp>
          <p:nvSpPr>
            <p:cNvPr id="168" name="Rectangle 8"/>
            <p:cNvSpPr>
              <a:spLocks noChangeArrowheads="1"/>
            </p:cNvSpPr>
            <p:nvPr/>
          </p:nvSpPr>
          <p:spPr bwMode="gray">
            <a:xfrm rot="3419336">
              <a:off x="568" y="1166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1A72D2"/>
                </a:gs>
                <a:gs pos="100000">
                  <a:srgbClr val="1A72D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1A72D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6165" name="Group 9"/>
            <p:cNvGrpSpPr>
              <a:grpSpLocks/>
            </p:cNvGrpSpPr>
            <p:nvPr/>
          </p:nvGrpSpPr>
          <p:grpSpPr bwMode="auto">
            <a:xfrm>
              <a:off x="1305" y="1291"/>
              <a:ext cx="626" cy="96"/>
              <a:chOff x="2003" y="3439"/>
              <a:chExt cx="468" cy="245"/>
            </a:xfrm>
          </p:grpSpPr>
          <p:sp>
            <p:nvSpPr>
              <p:cNvPr id="183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84" name="Rectangle 11"/>
              <p:cNvSpPr>
                <a:spLocks noChangeArrowheads="1"/>
              </p:cNvSpPr>
              <p:nvPr/>
            </p:nvSpPr>
            <p:spPr bwMode="gray">
              <a:xfrm>
                <a:off x="2049" y="3442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85" name="Oval 12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86" name="Oval 13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70" name="Rectangle 14"/>
            <p:cNvSpPr>
              <a:spLocks noChangeArrowheads="1"/>
            </p:cNvSpPr>
            <p:nvPr/>
          </p:nvSpPr>
          <p:spPr bwMode="gray">
            <a:xfrm rot="3419336">
              <a:off x="1776" y="1153"/>
              <a:ext cx="672" cy="671"/>
            </a:xfrm>
            <a:prstGeom prst="rect">
              <a:avLst/>
            </a:prstGeom>
            <a:solidFill>
              <a:srgbClr val="E5730B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5730B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6167" name="Group 15"/>
            <p:cNvGrpSpPr>
              <a:grpSpLocks/>
            </p:cNvGrpSpPr>
            <p:nvPr/>
          </p:nvGrpSpPr>
          <p:grpSpPr bwMode="auto">
            <a:xfrm>
              <a:off x="2448" y="1307"/>
              <a:ext cx="624" cy="96"/>
              <a:chOff x="2003" y="3439"/>
              <a:chExt cx="468" cy="242"/>
            </a:xfrm>
          </p:grpSpPr>
          <p:sp>
            <p:nvSpPr>
              <p:cNvPr id="179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81" name="Oval 18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82" name="Oval 19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78" name="Oval 25"/>
            <p:cNvSpPr>
              <a:spLocks noChangeArrowheads="1"/>
            </p:cNvSpPr>
            <p:nvPr/>
          </p:nvSpPr>
          <p:spPr bwMode="gray">
            <a:xfrm>
              <a:off x="4375" y="1341"/>
              <a:ext cx="35" cy="2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87" name="Rectangle 27"/>
          <p:cNvSpPr>
            <a:spLocks noChangeArrowheads="1"/>
          </p:cNvSpPr>
          <p:nvPr/>
        </p:nvSpPr>
        <p:spPr bwMode="gray">
          <a:xfrm>
            <a:off x="4453984" y="1561081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88" name="Rectangle 28"/>
          <p:cNvSpPr>
            <a:spLocks noChangeArrowheads="1"/>
          </p:cNvSpPr>
          <p:nvPr/>
        </p:nvSpPr>
        <p:spPr bwMode="gray">
          <a:xfrm>
            <a:off x="6587949" y="1528666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89" name="Rectangle 29"/>
          <p:cNvSpPr>
            <a:spLocks noChangeArrowheads="1"/>
          </p:cNvSpPr>
          <p:nvPr/>
        </p:nvSpPr>
        <p:spPr bwMode="gray">
          <a:xfrm>
            <a:off x="8935774" y="1492313"/>
            <a:ext cx="482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III</a:t>
            </a:r>
          </a:p>
        </p:txBody>
      </p:sp>
      <p:sp>
        <p:nvSpPr>
          <p:cNvPr id="195" name="Text Box 14"/>
          <p:cNvSpPr txBox="1">
            <a:spLocks noChangeArrowheads="1"/>
          </p:cNvSpPr>
          <p:nvPr/>
        </p:nvSpPr>
        <p:spPr bwMode="auto">
          <a:xfrm>
            <a:off x="3364149" y="3330765"/>
            <a:ext cx="2057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1D3A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Arial" charset="0"/>
              </a:rPr>
              <a:t>Lực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1D3A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1D3A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Arial" charset="0"/>
            </a:endParaRPr>
          </a:p>
        </p:txBody>
      </p:sp>
      <p:sp>
        <p:nvSpPr>
          <p:cNvPr id="203" name="Hình Bầu dục 202"/>
          <p:cNvSpPr/>
          <p:nvPr/>
        </p:nvSpPr>
        <p:spPr bwMode="auto">
          <a:xfrm>
            <a:off x="1735138" y="6248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049750" y="3330765"/>
            <a:ext cx="184157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lang="en-US" altLang="en-US" sz="2400" b="1" i="1" dirty="0" err="1" smtClean="0">
                <a:solidFill>
                  <a:srgbClr val="4D4D4D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i="1" dirty="0" smtClean="0">
                <a:solidFill>
                  <a:srgbClr val="4D4D4D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4D4D4D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i="1" dirty="0" smtClean="0">
                <a:solidFill>
                  <a:srgbClr val="4D4D4D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4D4D4D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lực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rgbClr val="EB8B09">
                  <a:lumMod val="50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rgbClr val="EB8B09">
                  <a:lumMod val="50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165" grpId="0" animBg="1"/>
      <p:bldP spid="166" grpId="0" animBg="1"/>
      <p:bldP spid="187" grpId="0"/>
      <p:bldP spid="188" grpId="0"/>
      <p:bldP spid="189" grpId="0"/>
      <p:bldP spid="195" grpId="0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DD6705"/>
      </a:lt2>
      <a:accent1>
        <a:srgbClr val="EB8B09"/>
      </a:accent1>
      <a:accent2>
        <a:srgbClr val="F5A437"/>
      </a:accent2>
      <a:accent3>
        <a:srgbClr val="FFFFFF"/>
      </a:accent3>
      <a:accent4>
        <a:srgbClr val="404040"/>
      </a:accent4>
      <a:accent5>
        <a:srgbClr val="F3C4AA"/>
      </a:accent5>
      <a:accent6>
        <a:srgbClr val="DE9431"/>
      </a:accent6>
      <a:hlink>
        <a:srgbClr val="FAB55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42C9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E90D0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1099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B7ED2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995</Words>
  <Application>Microsoft Office PowerPoint</Application>
  <PresentationFormat>Widescreen</PresentationFormat>
  <Paragraphs>108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25</vt:i4>
      </vt:variant>
    </vt:vector>
  </HeadingPairs>
  <TitlesOfParts>
    <vt:vector size="55" baseType="lpstr">
      <vt:lpstr>Arial</vt:lpstr>
      <vt:lpstr>Arial-Rounded</vt:lpstr>
      <vt:lpstr>Calibri</vt:lpstr>
      <vt:lpstr>Calibri Light</vt:lpstr>
      <vt:lpstr>Century Schoolbook</vt:lpstr>
      <vt:lpstr>Edwardian Script ITC</vt:lpstr>
      <vt:lpstr>Microsoft Sans Serif</vt:lpstr>
      <vt:lpstr>Nunito</vt:lpstr>
      <vt:lpstr>Nunito Sans</vt:lpstr>
      <vt:lpstr>Palatino Linotype</vt:lpstr>
      <vt:lpstr>Quicksand</vt:lpstr>
      <vt:lpstr>Quicksand Light</vt:lpstr>
      <vt:lpstr>Tahoma</vt:lpstr>
      <vt:lpstr>Times New Roman</vt:lpstr>
      <vt:lpstr>Verdana</vt:lpstr>
      <vt:lpstr>Wingdings</vt:lpstr>
      <vt:lpstr>Wingdings 2</vt:lpstr>
      <vt:lpstr>Oriel</vt:lpstr>
      <vt:lpstr>powerpoint-template</vt:lpstr>
      <vt:lpstr>Early Childhood Center by Slidesgo</vt:lpstr>
      <vt:lpstr>Office Theme</vt:lpstr>
      <vt:lpstr>1_Office Theme</vt:lpstr>
      <vt:lpstr>2_Office Theme</vt:lpstr>
      <vt:lpstr>3_Office Theme</vt:lpstr>
      <vt:lpstr>5_Office Theme</vt:lpstr>
      <vt:lpstr>6_Office Theme</vt:lpstr>
      <vt:lpstr>7_Office Theme</vt:lpstr>
      <vt:lpstr>11_Office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100,101: LLỰC VÀ BIỂU DIỄN LỰC </vt:lpstr>
      <vt:lpstr>1. LỰC</vt:lpstr>
      <vt:lpstr>PowerPoint Presentation</vt:lpstr>
      <vt:lpstr>PowerPoint Presentation</vt:lpstr>
      <vt:lpstr>PowerPoint Presentation</vt:lpstr>
      <vt:lpstr>b. Tìm hiểu về độ lớn và hướng của lực</vt:lpstr>
      <vt:lpstr>PowerPoint Presentation</vt:lpstr>
      <vt:lpstr>PowerPoint Presentation</vt:lpstr>
      <vt:lpstr>PowerPoint Presentation</vt:lpstr>
      <vt:lpstr>PowerPoint Presentation</vt:lpstr>
      <vt:lpstr>2. BIỂU DIỄN LỰC</vt:lpstr>
      <vt:lpstr>Tìm hiểu về cách biểu diễn lực</vt:lpstr>
      <vt:lpstr>Bài tập 1: biểu diễn các lực sau với tỉ xích 1cm ứng với 2N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hiền nguyễn</dc:creator>
  <cp:lastModifiedBy>ASUS</cp:lastModifiedBy>
  <cp:revision>184</cp:revision>
  <dcterms:created xsi:type="dcterms:W3CDTF">2023-03-05T11:41:58Z</dcterms:created>
  <dcterms:modified xsi:type="dcterms:W3CDTF">2025-03-19T08:14:01Z</dcterms:modified>
</cp:coreProperties>
</file>