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emf" ContentType="image/x-emf"/>
  <Default Extension="png" ContentType="image/png"/>
  <Default Extension="wdp" ContentType="image/vnd.ms-photo"/>
  <Default Extension="wmf" ContentType="image/x-w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  <p:sldMasterId id="2147483663" r:id="rId4"/>
    <p:sldMasterId id="2147483668" r:id="rId5"/>
    <p:sldMasterId id="2147483677" r:id="rId6"/>
    <p:sldMasterId id="2147483689" r:id="rId7"/>
    <p:sldMasterId id="2147483701" r:id="rId8"/>
  </p:sldMasterIdLst>
  <p:notesMasterIdLst>
    <p:notesMasterId r:id="rId10"/>
  </p:notesMasterIdLst>
  <p:sldIdLst>
    <p:sldId id="532" r:id="rId9"/>
    <p:sldId id="531" r:id="rId11"/>
    <p:sldId id="533" r:id="rId12"/>
    <p:sldId id="523" r:id="rId13"/>
    <p:sldId id="534" r:id="rId14"/>
    <p:sldId id="535" r:id="rId15"/>
    <p:sldId id="536" r:id="rId16"/>
    <p:sldId id="481" r:id="rId17"/>
    <p:sldId id="537" r:id="rId18"/>
    <p:sldId id="538" r:id="rId19"/>
    <p:sldId id="539" r:id="rId20"/>
    <p:sldId id="541" r:id="rId21"/>
    <p:sldId id="503" r:id="rId22"/>
    <p:sldId id="540" r:id="rId23"/>
    <p:sldId id="542" r:id="rId24"/>
    <p:sldId id="543" r:id="rId25"/>
    <p:sldId id="545" r:id="rId26"/>
    <p:sldId id="507" r:id="rId27"/>
    <p:sldId id="546" r:id="rId28"/>
    <p:sldId id="509" r:id="rId29"/>
    <p:sldId id="544" r:id="rId30"/>
    <p:sldId id="547" r:id="rId31"/>
    <p:sldId id="548" r:id="rId32"/>
    <p:sldId id="549" r:id="rId33"/>
    <p:sldId id="550" r:id="rId34"/>
    <p:sldId id="515" r:id="rId35"/>
    <p:sldId id="551" r:id="rId36"/>
    <p:sldId id="553" r:id="rId37"/>
    <p:sldId id="552" r:id="rId38"/>
    <p:sldId id="556" r:id="rId39"/>
    <p:sldId id="555" r:id="rId40"/>
    <p:sldId id="512" r:id="rId41"/>
    <p:sldId id="51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ECBA"/>
    <a:srgbClr val="F4F3D0"/>
    <a:srgbClr val="F3F2CD"/>
    <a:srgbClr val="F3F2CE"/>
    <a:srgbClr val="996600"/>
    <a:srgbClr val="FFFFCC"/>
    <a:srgbClr val="FFFFFF"/>
    <a:srgbClr val="FFCCCC"/>
    <a:srgbClr val="00808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537" autoAdjust="0"/>
  </p:normalViewPr>
  <p:slideViewPr>
    <p:cSldViewPr snapToGrid="0">
      <p:cViewPr varScale="1">
        <p:scale>
          <a:sx n="76" d="100"/>
          <a:sy n="76" d="100"/>
        </p:scale>
        <p:origin x="4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ABEBB802-586C-4038-A149-DB254912F076}" type="datetime1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r>
              <a:rPr lang="en-US" sz="2135">
                <a:solidFill>
                  <a:prstClr val="black"/>
                </a:solidFill>
              </a:rPr>
              <a:t>Cô An Linh</a:t>
            </a: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7B95232-7280-43C6-B1D2-0ABD74435B67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ABEBB802-586C-4038-A149-DB254912F076}" type="datetime1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r>
              <a:rPr lang="en-US" sz="2135">
                <a:solidFill>
                  <a:prstClr val="black"/>
                </a:solidFill>
              </a:rPr>
              <a:t>Cô An Linh</a:t>
            </a: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7B95232-7280-43C6-B1D2-0ABD74435B67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fld id="{E979D15E-7C97-46BA-A533-0FCFA23F6052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fld id="{BEF8FD80-C95D-4220-BF8B-01906B7B67AD}" type="slidenum">
              <a:rPr lang="en-US" sz="2135" smtClean="0">
                <a:solidFill>
                  <a:srgbClr val="000000"/>
                </a:solidFill>
              </a:rPr>
            </a:fld>
            <a:endParaRPr lang="en-US" sz="2135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108648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70" indent="-40767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883285" indent="-339725" algn="l" defTabSz="10864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5" kern="1200">
          <a:solidFill>
            <a:schemeClr val="tx1"/>
          </a:solidFill>
          <a:latin typeface="+mn-lt"/>
          <a:ea typeface="+mn-ea"/>
          <a:cs typeface="+mn-cs"/>
        </a:defRPr>
      </a:lvl2pPr>
      <a:lvl3pPr marL="1358900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2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38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94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0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606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990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356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712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3004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7360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6072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80428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4721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39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txStyles>
    <p:titleStyle>
      <a:lvl1pPr algn="ctr" defTabSz="108394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0" indent="-406400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880745" indent="-339090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0" kern="1200">
          <a:solidFill>
            <a:schemeClr val="tx1"/>
          </a:solidFill>
          <a:latin typeface="+mn-lt"/>
          <a:ea typeface="+mn-ea"/>
          <a:cs typeface="+mn-cs"/>
        </a:defRPr>
      </a:lvl2pPr>
      <a:lvl3pPr marL="135509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73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13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29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69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22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2623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678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018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5247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79412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3641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39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ctr" defTabSz="108394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0" indent="-406400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880745" indent="-339090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0" kern="1200">
          <a:solidFill>
            <a:schemeClr val="tx1"/>
          </a:solidFill>
          <a:latin typeface="+mn-lt"/>
          <a:ea typeface="+mn-ea"/>
          <a:cs typeface="+mn-cs"/>
        </a:defRPr>
      </a:lvl2pPr>
      <a:lvl3pPr marL="135509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73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13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29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69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22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2623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678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018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5247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79412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3641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8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7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7" Type="http://schemas.openxmlformats.org/officeDocument/2006/relationships/notesSlide" Target="../notesSlides/notesSlide27.xml"/><Relationship Id="rId16" Type="http://schemas.openxmlformats.org/officeDocument/2006/relationships/vmlDrawing" Target="../drawings/vmlDrawing1.vml"/><Relationship Id="rId15" Type="http://schemas.openxmlformats.org/officeDocument/2006/relationships/slideLayout" Target="../slideLayouts/slideLayout49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39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44.png"/><Relationship Id="rId4" Type="http://schemas.openxmlformats.org/officeDocument/2006/relationships/image" Target="../media/image43.GIF"/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5" Type="http://schemas.openxmlformats.org/officeDocument/2006/relationships/notesSlide" Target="../notesSlides/notesSlide28.xml"/><Relationship Id="rId14" Type="http://schemas.openxmlformats.org/officeDocument/2006/relationships/vmlDrawing" Target="../drawings/vmlDrawing2.vml"/><Relationship Id="rId13" Type="http://schemas.openxmlformats.org/officeDocument/2006/relationships/slideLayout" Target="../slideLayouts/slideLayout49.xml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1.wav"/><Relationship Id="rId1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39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44.png"/><Relationship Id="rId4" Type="http://schemas.openxmlformats.org/officeDocument/2006/relationships/image" Target="../media/image43.GIF"/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5" Type="http://schemas.openxmlformats.org/officeDocument/2006/relationships/notesSlide" Target="../notesSlides/notesSlide29.xml"/><Relationship Id="rId14" Type="http://schemas.openxmlformats.org/officeDocument/2006/relationships/vmlDrawing" Target="../drawings/vmlDrawing3.vml"/><Relationship Id="rId13" Type="http://schemas.openxmlformats.org/officeDocument/2006/relationships/slideLayout" Target="../slideLayouts/slideLayout49.xml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1.wav"/><Relationship Id="rId1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5" Type="http://schemas.openxmlformats.org/officeDocument/2006/relationships/notesSlide" Target="../notesSlides/notesSlide30.xml"/><Relationship Id="rId14" Type="http://schemas.openxmlformats.org/officeDocument/2006/relationships/vmlDrawing" Target="../drawings/vmlDrawing4.vml"/><Relationship Id="rId13" Type="http://schemas.openxmlformats.org/officeDocument/2006/relationships/slideLayout" Target="../slideLayouts/slideLayout49.xml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1.wav"/><Relationship Id="rId1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6" Type="http://schemas.openxmlformats.org/officeDocument/2006/relationships/notesSlide" Target="../notesSlides/notesSlide31.xml"/><Relationship Id="rId15" Type="http://schemas.openxmlformats.org/officeDocument/2006/relationships/vmlDrawing" Target="../drawings/vmlDrawing5.vml"/><Relationship Id="rId14" Type="http://schemas.openxmlformats.org/officeDocument/2006/relationships/slideLayout" Target="../slideLayouts/slideLayout49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oleObject" Target="../embeddings/oleObject5.bin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0"/>
            <a:ext cx="11887199" cy="1800665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56602" y="159744"/>
            <a:ext cx="10649243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223" y="1960409"/>
            <a:ext cx="6096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643" y="1960409"/>
            <a:ext cx="5558956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053" y="505237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Google Shape;2268;p9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21034317">
            <a:off x="1209644" y="1065440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5787658" y="1415010"/>
            <a:ext cx="5877053" cy="4478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5783" y="1458143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a, Xuất thân, ngoại hình </a:t>
            </a:r>
            <a:endParaRPr lang="vi-VN" sz="2800" b="1" i="1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5317" y="2078424"/>
            <a:ext cx="10290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dirty="0">
                <a:latin typeface="+mj-lt"/>
              </a:rPr>
              <a:t>Con gái duy nhất của vua, được chiều chuộng, sống giàu sang</a:t>
            </a:r>
            <a:endParaRPr lang="vi-VN" sz="2800" dirty="0">
              <a:latin typeface="+mj-lt"/>
            </a:endParaRPr>
          </a:p>
          <a:p>
            <a:pPr marL="457200" indent="-457200" algn="just">
              <a:buFontTx/>
              <a:buChar char="-"/>
            </a:pPr>
            <a:r>
              <a:rPr lang="vi-VN" sz="2800" dirty="0">
                <a:latin typeface="+mj-lt"/>
              </a:rPr>
              <a:t>Nhan sắc xinh đẹp tuyệt trần</a:t>
            </a:r>
            <a:endParaRPr lang="en-US" sz="2800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5783" y="3151526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b. Đặc điểm tính cách, hành động</a:t>
            </a:r>
            <a:endParaRPr lang="vi-VN" sz="2800" b="1" i="1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0" name="Google Shape;2150;p93"/>
          <p:cNvSpPr/>
          <p:nvPr/>
        </p:nvSpPr>
        <p:spPr>
          <a:xfrm>
            <a:off x="466471" y="3868534"/>
            <a:ext cx="98677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*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Tình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huống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nhà</a:t>
            </a:r>
            <a:r>
              <a:rPr kumimoji="0" lang="vi-VN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vua mời các chàng trai khắp các nước đến dự tiệc linh đình để </a:t>
            </a:r>
            <a:r>
              <a:rPr kumimoji="0" lang="vi-VN" sz="2800" b="1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chọn phò mã.</a:t>
            </a:r>
            <a:endParaRPr kumimoji="0" sz="28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1" name="Google Shape;2150;p93"/>
          <p:cNvSpPr/>
          <p:nvPr/>
        </p:nvSpPr>
        <p:spPr>
          <a:xfrm>
            <a:off x="475783" y="5116296"/>
            <a:ext cx="98677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*</a:t>
            </a:r>
            <a:r>
              <a:rPr kumimoji="0" lang="vi-VN" sz="2800" b="1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Tính</a:t>
            </a:r>
            <a:r>
              <a:rPr kumimoji="0" lang="vi-VN" sz="2800" b="1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cách</a:t>
            </a: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hành động: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T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ừ</a:t>
            </a:r>
            <a:r>
              <a:rPr kumimoji="0" lang="vi-VN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chối mọi chàng trai đến cầu hôn</a:t>
            </a:r>
            <a:endParaRPr kumimoji="0" lang="vi-VN" sz="28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lang="vi-VN" sz="2800" kern="0" noProof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Chế giễu, nhạo báng, mải mai ngoại hình của họ</a:t>
            </a:r>
            <a:endParaRPr kumimoji="0" sz="2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4" name="Google Shape;2251;p9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853761" y="113985"/>
            <a:ext cx="2004637" cy="1944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Google Shape;2268;p9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900489" y="138701"/>
            <a:ext cx="1970450" cy="192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5783" y="1458143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* </a:t>
            </a:r>
            <a:r>
              <a:rPr lang="en-US" sz="2800" b="1" kern="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Sự</a:t>
            </a:r>
            <a:r>
              <a:rPr lang="en-US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giễu</a:t>
            </a:r>
            <a:r>
              <a:rPr lang="en-US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cợt</a:t>
            </a:r>
            <a:r>
              <a:rPr lang="en-US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của</a:t>
            </a:r>
            <a:r>
              <a:rPr lang="en-US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cô</a:t>
            </a:r>
            <a:r>
              <a:rPr lang="en-US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đối</a:t>
            </a:r>
            <a:r>
              <a:rPr lang="en-US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với</a:t>
            </a:r>
            <a:r>
              <a:rPr lang="en-US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các</a:t>
            </a:r>
            <a:r>
              <a:rPr lang="en-US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chàng</a:t>
            </a:r>
            <a:r>
              <a:rPr lang="en-US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trai</a:t>
            </a:r>
            <a:endParaRPr lang="vi-VN" sz="2800" b="1" kern="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151;p93"/>
          <p:cNvSpPr/>
          <p:nvPr/>
        </p:nvSpPr>
        <p:spPr>
          <a:xfrm>
            <a:off x="47578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quá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mập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đặt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tên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“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thùng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tô-nô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”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152;p93"/>
          <p:cNvSpPr/>
          <p:nvPr/>
        </p:nvSpPr>
        <p:spPr>
          <a:xfrm>
            <a:off x="210747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thì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nàng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nói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“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thế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thì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gió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thổi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bay”.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2153;p93"/>
          <p:cNvSpPr/>
          <p:nvPr/>
        </p:nvSpPr>
        <p:spPr>
          <a:xfrm>
            <a:off x="373916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lùn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chê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“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lùn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lại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mập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vụng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về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lắm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”.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154;p93"/>
          <p:cNvSpPr/>
          <p:nvPr/>
        </p:nvSpPr>
        <p:spPr>
          <a:xfrm>
            <a:off x="537085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xanh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xao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bị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nàng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đặt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tên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“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nhợt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nhạt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như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chết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đuối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”.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2155;p93"/>
          <p:cNvSpPr/>
          <p:nvPr/>
        </p:nvSpPr>
        <p:spPr>
          <a:xfrm>
            <a:off x="700254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mặt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đỏ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như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gấc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gọi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Xung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đồng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đỏ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156;p93"/>
          <p:cNvSpPr/>
          <p:nvPr/>
        </p:nvSpPr>
        <p:spPr>
          <a:xfrm>
            <a:off x="863423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đứng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dáng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hơi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cong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nàng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chê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"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cây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non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sấy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lò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cong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cớn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".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" name="Google Shape;2157;p93"/>
          <p:cNvSpPr/>
          <p:nvPr/>
        </p:nvSpPr>
        <p:spPr>
          <a:xfrm>
            <a:off x="10265925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00808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có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cái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cằm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hơi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cong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chẳng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gì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chim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chòe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nàng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khiến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đó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bị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gọi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Vua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chòe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29035" y="5316513"/>
            <a:ext cx="9621833" cy="1083737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39"/>
                <a:lumOff val="-1372"/>
                <a:alphaOff val="0"/>
              </a:schemeClr>
            </a:fillRef>
            <a:effectRef idx="0">
              <a:schemeClr val="accent3">
                <a:hueOff val="5625132"/>
                <a:satOff val="-8439"/>
                <a:lumOff val="-1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CON NGƯỜI KIÊU NGẠO, KÊNH KIỆU, COI THƯỜNG NGƯỜI KHÁC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 rot="291483">
            <a:off x="-431973" y="-753089"/>
            <a:ext cx="12859522" cy="8787783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5116" y="0"/>
            <a:ext cx="7456054" cy="2139881"/>
          </a:xfrm>
          <a:prstGeom prst="rect">
            <a:avLst/>
          </a:prstGeom>
        </p:spPr>
      </p:pic>
      <p:pic>
        <p:nvPicPr>
          <p:cNvPr id="15" name="Google Shape;2233;p9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21370583">
            <a:off x="8518663" y="1661575"/>
            <a:ext cx="2569577" cy="32880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31" y="2127002"/>
            <a:ext cx="5996810" cy="12947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95448" y="3421706"/>
            <a:ext cx="7789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sz="2800" dirty="0">
                <a:latin typeface="+mj-lt"/>
              </a:rPr>
              <a:t>Ai là người đưa ra sự trừng phạt cho công chúa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2. Những hình phạt mà công chúa phải trải qua</a:t>
            </a:r>
            <a:r>
              <a:rPr lang="en-US" sz="2800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3. Những hình phạt đó có ý nghĩa như thế 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95086" y="-1625599"/>
            <a:ext cx="10914742" cy="109002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234;p97"/>
          <p:cNvSpPr/>
          <p:nvPr/>
        </p:nvSpPr>
        <p:spPr>
          <a:xfrm>
            <a:off x="2036604" y="2419950"/>
            <a:ext cx="8692795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*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Sự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trừng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phạt</a:t>
            </a: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đến từ nhà vua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thịnh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ban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chúa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hoàng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cung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+ Yêu cầu công chúa rời khỏi cung, theo chồng.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vi-VN" sz="2800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 Sự trừng phạt và thử thách là motip quen thuộc của chuyện cổ tích</a:t>
            </a:r>
            <a:endParaRPr kumimoji="0" sz="28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657" y="1820113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5116" y="0"/>
            <a:ext cx="7456054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1" name="Google Shape;2234;p97"/>
          <p:cNvSpPr/>
          <p:nvPr/>
        </p:nvSpPr>
        <p:spPr>
          <a:xfrm>
            <a:off x="5326002" y="2105232"/>
            <a:ext cx="5736014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*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Sự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trừng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phạt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đến từ thực</a:t>
            </a:r>
            <a:r>
              <a:rPr kumimoji="0" lang="vi-VN" sz="2800" b="1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tế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+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Công chúa ấn tượng bởi vẻ đẹp những nơi mà cô đi qua: khu rừng, thảo nguyên, thành phố...</a:t>
            </a:r>
            <a:endParaRPr lang="vi-VN" sz="2800" kern="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+ Nàng hối hận vì không lấy vua chích chòe, nhưng đã muộn.</a:t>
            </a:r>
            <a:endParaRPr lang="vi-VN" sz="2800" kern="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94" y="2335588"/>
            <a:ext cx="3390991" cy="42122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8094" y="1589757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8094" y="1589757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05657" y="2300244"/>
            <a:ext cx="8283388" cy="728230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39"/>
                <a:lumOff val="-1372"/>
                <a:alphaOff val="0"/>
              </a:schemeClr>
            </a:fillRef>
            <a:effectRef idx="0">
              <a:schemeClr val="accent3">
                <a:hueOff val="5625132"/>
                <a:satOff val="-8439"/>
                <a:lumOff val="-1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THỬ THÁCH ĐỐI VỚI CÔNG CHÚA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259913" y="3612331"/>
            <a:ext cx="2679343" cy="28465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14418" y="3612331"/>
            <a:ext cx="2679343" cy="28465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68056" y="3612331"/>
            <a:ext cx="2679343" cy="28465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52061" y="3674767"/>
            <a:ext cx="24950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latin typeface="+mj-lt"/>
              </a:rPr>
              <a:t>Đối diện với cuộc sống nghèo đói</a:t>
            </a:r>
            <a:r>
              <a:rPr lang="vi-VN" sz="2800" dirty="0">
                <a:latin typeface="+mj-lt"/>
              </a:rPr>
              <a:t>:  túp lều nhỏ xíu,  bữa cơm đạm bạc</a:t>
            </a:r>
            <a:endParaRPr lang="en-US" sz="28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6566" y="3674767"/>
            <a:ext cx="24950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latin typeface="+mj-lt"/>
              </a:rPr>
              <a:t>Làm nhiều công việc mưu sinh</a:t>
            </a:r>
            <a:r>
              <a:rPr lang="vi-VN" sz="2800" dirty="0">
                <a:latin typeface="+mj-lt"/>
              </a:rPr>
              <a:t>: làm bếp, đan sọt, dệt vải...</a:t>
            </a:r>
            <a:endParaRPr lang="en-US" sz="28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0204" y="3701350"/>
            <a:ext cx="2495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latin typeface="+mj-lt"/>
              </a:rPr>
              <a:t>Chịu sự nhạo báng của người khác</a:t>
            </a:r>
            <a:endParaRPr lang="en-US" sz="2800" b="1" i="1" dirty="0">
              <a:latin typeface="+mj-lt"/>
            </a:endParaRPr>
          </a:p>
        </p:txBody>
      </p:sp>
      <p:cxnSp>
        <p:nvCxnSpPr>
          <p:cNvPr id="19" name="Straight Arrow Connector 18"/>
          <p:cNvCxnSpPr>
            <a:stCxn id="8" idx="2"/>
          </p:cNvCxnSpPr>
          <p:nvPr/>
        </p:nvCxnSpPr>
        <p:spPr>
          <a:xfrm flipH="1">
            <a:off x="2483881" y="3028474"/>
            <a:ext cx="3563470" cy="5838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2"/>
          </p:cNvCxnSpPr>
          <p:nvPr/>
        </p:nvCxnSpPr>
        <p:spPr>
          <a:xfrm>
            <a:off x="6047351" y="3028474"/>
            <a:ext cx="0" cy="5838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2"/>
            <a:endCxn id="15" idx="0"/>
          </p:cNvCxnSpPr>
          <p:nvPr/>
        </p:nvCxnSpPr>
        <p:spPr>
          <a:xfrm>
            <a:off x="6047351" y="3028474"/>
            <a:ext cx="3660377" cy="5838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637">
            <a:off x="7893961" y="811065"/>
            <a:ext cx="3694713" cy="4953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oogle Shape;2251;p9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109799" y="1272162"/>
            <a:ext cx="3881262" cy="464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oogle Shape;2268;p9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20780200">
            <a:off x="502533" y="771431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78091" y="1366260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2" name="Google Shape;2267;p99"/>
          <p:cNvSpPr/>
          <p:nvPr/>
        </p:nvSpPr>
        <p:spPr>
          <a:xfrm>
            <a:off x="778093" y="5648666"/>
            <a:ext cx="624081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+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quan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của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cha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35989" y="2006448"/>
            <a:ext cx="10552844" cy="759111"/>
            <a:chOff x="383166" y="1481173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83166" y="1481173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39"/>
                <a:lumOff val="-1372"/>
                <a:alphaOff val="0"/>
              </a:schemeClr>
            </a:fillRef>
            <a:effectRef idx="0">
              <a:schemeClr val="accent3">
                <a:hueOff val="5625132"/>
                <a:satOff val="-8439"/>
                <a:lumOff val="-1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NGHĨA CỦA SỰ TRỪNG PHẠT VÀ NHỮNG THỬ THÁCH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78092" y="2919279"/>
            <a:ext cx="6240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+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Mô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quen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thuộc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tích</a:t>
            </a:r>
            <a:endParaRPr lang="en-US" sz="2800" kern="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8092" y="3673933"/>
            <a:ext cx="6240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phạt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kiêu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căng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cuồng</a:t>
            </a:r>
            <a:endParaRPr lang="en-US" sz="2800" kern="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8091" y="4445856"/>
            <a:ext cx="6240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điều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sai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trái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sửa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sai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 </a:t>
            </a:r>
            <a:endParaRPr lang="en-US" sz="2800" kern="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53" y="2962269"/>
            <a:ext cx="3349683" cy="33224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3" y="0"/>
            <a:ext cx="6177567" cy="685800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 rot="184475">
            <a:off x="2175423" y="4812744"/>
            <a:ext cx="8593165" cy="2725464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51" y="4654448"/>
            <a:ext cx="8303472" cy="26579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283;p10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03250" y="1467730"/>
            <a:ext cx="4615673" cy="2366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组合 23"/>
          <p:cNvGrpSpPr/>
          <p:nvPr/>
        </p:nvGrpSpPr>
        <p:grpSpPr>
          <a:xfrm>
            <a:off x="6427331" y="1442461"/>
            <a:ext cx="4770758" cy="2313455"/>
            <a:chOff x="3287072" y="1345115"/>
            <a:chExt cx="3392980" cy="1516477"/>
          </a:xfrm>
        </p:grpSpPr>
        <p:sp>
          <p:nvSpPr>
            <p:cNvPr id="13" name="矩形 27"/>
            <p:cNvSpPr/>
            <p:nvPr/>
          </p:nvSpPr>
          <p:spPr>
            <a:xfrm>
              <a:off x="3287072" y="1413123"/>
              <a:ext cx="3392980" cy="1448469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4" name="矩形 28"/>
            <p:cNvSpPr/>
            <p:nvPr/>
          </p:nvSpPr>
          <p:spPr>
            <a:xfrm>
              <a:off x="3355880" y="1345115"/>
              <a:ext cx="600362" cy="44274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1003250" y="4165783"/>
            <a:ext cx="4615673" cy="2515529"/>
            <a:chOff x="3287072" y="1345115"/>
            <a:chExt cx="3282683" cy="1516477"/>
          </a:xfrm>
        </p:grpSpPr>
        <p:sp>
          <p:nvSpPr>
            <p:cNvPr id="16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" name="矩形 28"/>
            <p:cNvSpPr/>
            <p:nvPr/>
          </p:nvSpPr>
          <p:spPr>
            <a:xfrm>
              <a:off x="3355880" y="1345115"/>
              <a:ext cx="600362" cy="448700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组合 23"/>
          <p:cNvGrpSpPr/>
          <p:nvPr/>
        </p:nvGrpSpPr>
        <p:grpSpPr>
          <a:xfrm>
            <a:off x="6427331" y="4165784"/>
            <a:ext cx="4770758" cy="2515527"/>
            <a:chOff x="3287072" y="1345116"/>
            <a:chExt cx="3392980" cy="1516476"/>
          </a:xfrm>
        </p:grpSpPr>
        <p:sp>
          <p:nvSpPr>
            <p:cNvPr id="19" name="矩形 27"/>
            <p:cNvSpPr/>
            <p:nvPr/>
          </p:nvSpPr>
          <p:spPr>
            <a:xfrm>
              <a:off x="3287072" y="1413123"/>
              <a:ext cx="3392980" cy="1448469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0" name="矩形 28"/>
            <p:cNvSpPr/>
            <p:nvPr/>
          </p:nvSpPr>
          <p:spPr>
            <a:xfrm>
              <a:off x="3355880" y="1345116"/>
              <a:ext cx="600362" cy="4487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555218" y="2162793"/>
            <a:ext cx="4514984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Là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vua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một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nước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cái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tên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“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Vua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chích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chòe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”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là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do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công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chúa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chế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giễu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mà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có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lang="vi-VN" sz="2800" kern="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99557" y="1594672"/>
            <a:ext cx="1588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Xuất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thân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9184" y="4890051"/>
            <a:ext cx="446380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Đến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cầu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hôn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công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chúa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nhưng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bị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từ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chối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lang="en-US" sz="2400" kern="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Đóng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giả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hát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rong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để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tạo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nhiều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thử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thách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cho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công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chúa</a:t>
            </a:r>
            <a:endParaRPr lang="vi-VN" sz="2400" kern="0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53888" y="4327075"/>
            <a:ext cx="1770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Hành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động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9556" y="4380885"/>
            <a:ext cx="1608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cách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34267" y="5015458"/>
            <a:ext cx="435092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Thông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minh,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kiên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nhẫn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điềm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tĩnh</a:t>
            </a:r>
            <a:endParaRPr lang="en-US" sz="2400" kern="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Là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tình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cảm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chung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thủy</a:t>
            </a:r>
            <a:endParaRPr lang="en-US" sz="2400" kern="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9783" y="115129"/>
            <a:ext cx="11887199" cy="1021213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265" y="156094"/>
            <a:ext cx="6517189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283;p10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21371" y="195521"/>
            <a:ext cx="11732090" cy="6457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457742" y="4757531"/>
            <a:ext cx="9905458" cy="1754326"/>
          </a:xfrm>
          <a:prstGeom prst="rect">
            <a:avLst/>
          </a:prstGeom>
          <a:ln w="28575">
            <a:solidFill>
              <a:srgbClr val="ECECBA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310583">
            <a:off x="168812" y="275772"/>
            <a:ext cx="11887199" cy="6582228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429" y="377372"/>
            <a:ext cx="9144325" cy="12803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865" y="2282145"/>
            <a:ext cx="743596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sai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sữa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lỗi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kết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hôn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chích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chòe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endParaRPr lang="en-US" sz="2800" kern="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lvl="0"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</a:t>
            </a:r>
            <a:r>
              <a:rPr lang="en-US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Kết</a:t>
            </a:r>
            <a:r>
              <a:rPr lang="en-US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thúc</a:t>
            </a:r>
            <a:r>
              <a:rPr lang="en-US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có</a:t>
            </a:r>
            <a:r>
              <a:rPr lang="en-US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hậu</a:t>
            </a:r>
            <a:endParaRPr lang="en-US" sz="2800" b="1" i="1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7865" y="4364779"/>
            <a:ext cx="10817792" cy="1953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Câu “ tôi tin rằng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…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lễ cưới.”</a:t>
            </a:r>
            <a:endParaRPr lang="en-US" sz="2800" kern="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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ời nói bông đùa, cho thấy đây chỉ là một câu chuyện hư cấu.</a:t>
            </a:r>
            <a:endParaRPr lang="vi-VN" sz="2800" kern="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</a:t>
            </a:r>
            <a:r>
              <a:rPr lang="vi-VN" sz="2800" b="1" i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Công thức kết truyện quen thuộc trong truyện cổ tích nước ngoài.</a:t>
            </a:r>
            <a:endParaRPr lang="vi-VN" sz="2800" b="1" i="1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4755" y="1489509"/>
            <a:ext cx="4718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a.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Kết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thúc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truyện</a:t>
            </a:r>
            <a:endParaRPr lang="en-US" sz="3200" b="1" i="1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37" y="1418462"/>
            <a:ext cx="3037885" cy="3013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95086" y="-1625599"/>
            <a:ext cx="10914742" cy="109002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77683" y="2687402"/>
            <a:ext cx="79495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Khuyên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kiêu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cuồng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báng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khác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tôn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trọng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sống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hòa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nhã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cố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gắng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hoàn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thiện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bản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thay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đổi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phù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hợp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hoàn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cảnh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lỗi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sửa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chữa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lang="en-US" sz="2800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7115" y="522515"/>
            <a:ext cx="9144325" cy="12803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77683" y="1802866"/>
            <a:ext cx="4718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b.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học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từ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truyện</a:t>
            </a:r>
            <a:endParaRPr lang="en-US" sz="3200" b="1" i="1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053" y="505237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Google Shape;2268;p9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21034317">
            <a:off x="1209644" y="1065440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4876810" y="1681430"/>
            <a:ext cx="7352413" cy="3548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 rot="291483">
            <a:off x="-431973" y="-753089"/>
            <a:ext cx="12859522" cy="8787783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9579" y="2664461"/>
            <a:ext cx="3779848" cy="1292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85" y="99316"/>
            <a:ext cx="4682133" cy="1292464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/>
        </p:nvSpPr>
        <p:spPr bwMode="gray">
          <a:xfrm>
            <a:off x="1256543" y="1146124"/>
            <a:ext cx="9239235" cy="13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Sử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dụng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chi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hoang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đường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kì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ảo</a:t>
            </a:r>
            <a:endParaRPr lang="en-US" sz="2800" kern="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just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Motip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truyện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cổ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tích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mở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đầu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kết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thúc</a:t>
            </a:r>
            <a:endParaRPr lang="en-US" sz="2800" kern="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1096886" y="3757118"/>
            <a:ext cx="10219895" cy="26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Truyện khuyên con người không nên kiêu ngạo, ngông cuồng thích nhạo báng người khác. </a:t>
            </a:r>
            <a:endParaRPr lang="vi-VN" sz="2800" kern="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lvl="0" algn="just" eaLnBrk="1" hangingPunct="1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Thể hiện sự bao dung, tình yêu thương của nhân dân với những người biết quay đầu, hoàn lương</a:t>
            </a:r>
            <a:endParaRPr lang="vi-VN" sz="2800" kern="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2" name="Google Shape;2268;p9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21034317">
            <a:off x="9086791" y="563436"/>
            <a:ext cx="2038697" cy="2503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1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400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940" y="107004"/>
            <a:ext cx="2770233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1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1" imgW="114300" imgH="177800" progId="Equation.DSMT4">
                  <p:embed/>
                </p:oleObj>
              </mc:Choice>
              <mc:Fallback>
                <p:oleObj name="Equation" r:id="rId1" imgW="114300" imgH="17780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51402" y="5234970"/>
            <a:ext cx="8472902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6663" y="4046254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 descr="het gi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3" descr="an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9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0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1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4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5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400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BẮT ĐẦU</a:t>
            </a:r>
            <a:endParaRPr lang="en-US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59" name="Nhac loại thi sinh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22" grpId="0"/>
      <p:bldP spid="25" grpId="0" animBg="1"/>
      <p:bldP spid="26" grpId="0" animBg="1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2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1" imgW="114300" imgH="177800" progId="Equation.DSMT4">
                  <p:embed/>
                </p:oleObj>
              </mc:Choice>
              <mc:Fallback>
                <p:oleObj name="Equation" r:id="rId1" imgW="114300" imgH="177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3"/>
          <p:cNvSpPr txBox="1"/>
          <p:nvPr/>
        </p:nvSpPr>
        <p:spPr>
          <a:xfrm>
            <a:off x="632460" y="5188804"/>
            <a:ext cx="95783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cha…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57201" y="4143969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et gi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ình Bầu dục 45"/>
          <p:cNvSpPr/>
          <p:nvPr/>
        </p:nvSpPr>
        <p:spPr>
          <a:xfrm>
            <a:off x="10753543" y="651019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400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BẮT ĐẦU</a:t>
            </a:r>
            <a:endParaRPr lang="en-US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Nhac loại thi sin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75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3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1" imgW="114300" imgH="177800" progId="Equation.DSMT4">
                  <p:embed/>
                </p:oleObj>
              </mc:Choice>
              <mc:Fallback>
                <p:oleObj name="Equation" r:id="rId1" imgW="114300" imgH="177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3"/>
          <p:cNvSpPr txBox="1"/>
          <p:nvPr/>
        </p:nvSpPr>
        <p:spPr>
          <a:xfrm>
            <a:off x="632460" y="5188804"/>
            <a:ext cx="95783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57201" y="4143969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et gi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ình Bầu dục 45"/>
          <p:cNvSpPr/>
          <p:nvPr/>
        </p:nvSpPr>
        <p:spPr>
          <a:xfrm>
            <a:off x="10753543" y="651019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400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BẮT ĐẦU</a:t>
            </a:r>
            <a:endParaRPr lang="en-US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Nhac loại thi sin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75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053" y="505237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2268;p9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21034317">
            <a:off x="1209644" y="1065440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5314117" y="923729"/>
            <a:ext cx="6665537" cy="5373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4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1" imgW="114300" imgH="177800" progId="Equation.DSMT4">
                  <p:embed/>
                </p:oleObj>
              </mc:Choice>
              <mc:Fallback>
                <p:oleObj name="Equation" r:id="rId1" imgW="114300" imgH="177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3"/>
          <p:cNvSpPr txBox="1"/>
          <p:nvPr/>
        </p:nvSpPr>
        <p:spPr>
          <a:xfrm>
            <a:off x="632461" y="5188804"/>
            <a:ext cx="997385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666663" y="2211209"/>
            <a:ext cx="10636996" cy="144655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57201" y="4143969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et gi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ình Bầu dục 45"/>
          <p:cNvSpPr/>
          <p:nvPr/>
        </p:nvSpPr>
        <p:spPr>
          <a:xfrm>
            <a:off x="10737855" y="609601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400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BẮT ĐẦU</a:t>
            </a:r>
            <a:endParaRPr lang="en-US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2" name="Nhac loại thi sinh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75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5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1" imgW="114300" imgH="177800" progId="Equation.DSMT4">
                  <p:embed/>
                </p:oleObj>
              </mc:Choice>
              <mc:Fallback>
                <p:oleObj name="Equation" r:id="rId1" imgW="114300" imgH="177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3"/>
          <p:cNvSpPr txBox="1"/>
          <p:nvPr/>
        </p:nvSpPr>
        <p:spPr>
          <a:xfrm>
            <a:off x="632461" y="5188804"/>
            <a:ext cx="997385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gả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666663" y="2211209"/>
            <a:ext cx="10636996" cy="144655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57201" y="4143969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et gi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an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endParaRPr lang="en-US" sz="6600" b="1" kern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400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ình Bầu dục 45"/>
          <p:cNvSpPr/>
          <p:nvPr/>
        </p:nvSpPr>
        <p:spPr>
          <a:xfrm>
            <a:off x="10737855" y="609601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400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BẮT ĐẦU</a:t>
            </a:r>
            <a:endParaRPr lang="en-US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2" name="Nhac loại thi sinh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5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3" y="0"/>
            <a:ext cx="61775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462" y="5125679"/>
            <a:ext cx="990545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63" y="325366"/>
            <a:ext cx="384929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VẬN DỤNG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3" y="0"/>
            <a:ext cx="61775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70783"/>
            <a:ext cx="9905458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cha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biLevel thresh="75000"/>
          </a:blip>
          <a:stretch>
            <a:fillRect/>
          </a:stretch>
        </p:blipFill>
        <p:spPr>
          <a:xfrm>
            <a:off x="3389878" y="-74101"/>
            <a:ext cx="6502065" cy="1715156"/>
          </a:xfrm>
          <a:prstGeom prst="rect">
            <a:avLst/>
          </a:prstGeom>
        </p:spPr>
      </p:pic>
      <p:sp>
        <p:nvSpPr>
          <p:cNvPr id="5" name="Google Shape;195;p6"/>
          <p:cNvSpPr txBox="1"/>
          <p:nvPr/>
        </p:nvSpPr>
        <p:spPr>
          <a:xfrm>
            <a:off x="4336778" y="2666596"/>
            <a:ext cx="692573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- GV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gọi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1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trước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lớp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/>
              <a:cs typeface="Times New Roman" panose="02020603050405020304" pitchFamily="18" charset="0"/>
              <a:sym typeface="Cambria" panose="02040503050406030204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diễn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cảm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lưu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loát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ngắt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nghỉ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đúng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;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chú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ý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đối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thoại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nhân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vật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.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/>
              <a:cs typeface="Times New Roman" panose="02020603050405020304" pitchFamily="18" charset="0"/>
              <a:sym typeface="Cambria" panose="02040503050406030204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36778" y="1846049"/>
            <a:ext cx="2897151" cy="6155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21920" tIns="60960" rIns="121920" bIns="60960" numCol="1" anchor="ctr" anchorCtr="0" compatLnSpc="1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Đọc</a:t>
            </a:r>
            <a:endParaRPr lang="en-US" altLang="en-US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234" y="2756164"/>
            <a:ext cx="3509122" cy="389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biLevel thresh="75000"/>
          </a:blip>
          <a:stretch>
            <a:fillRect/>
          </a:stretch>
        </p:blipFill>
        <p:spPr>
          <a:xfrm>
            <a:off x="3389878" y="-74101"/>
            <a:ext cx="6502065" cy="171515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2727" y="1333278"/>
            <a:ext cx="2897151" cy="6155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21920" tIns="60960" rIns="121920" bIns="60960" numCol="1" anchor="ctr" anchorCtr="0" compatLnSpc="1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thích</a:t>
            </a:r>
            <a:endParaRPr lang="en-US" altLang="en-US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Google Shape;195;p6"/>
          <p:cNvSpPr txBox="1"/>
          <p:nvPr/>
        </p:nvSpPr>
        <p:spPr>
          <a:xfrm>
            <a:off x="492727" y="2026170"/>
            <a:ext cx="11196367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- 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Phò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mã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: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rể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vua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/>
              <a:cs typeface="Times New Roman" panose="02020603050405020304" pitchFamily="18" charset="0"/>
              <a:sym typeface="Cambria" panose="02040503050406030204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Thịnh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nộ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giữ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độ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 panose="02040503050406030204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Ẩm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ương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dở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không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bình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thường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 panose="02040503050406030204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Hiệp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sĩ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tài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võ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nghệ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trí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nhất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định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xã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hội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hành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động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nghĩa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bênh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vực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kẻ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yếu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 panose="02040503050406030204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Thượng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vàng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hạ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cám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: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đủ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quý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đến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tầm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thường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 panose="02040503050406030204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Độn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thổ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trốn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ẩn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 panose="02040503050406030204"/>
              </a:rPr>
              <a:t>đất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 panose="02040503050406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610" y="-314426"/>
            <a:ext cx="3288734" cy="4263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biLevel thresh="50000"/>
          </a:blip>
          <a:stretch>
            <a:fillRect/>
          </a:stretch>
        </p:blipFill>
        <p:spPr>
          <a:xfrm>
            <a:off x="3824181" y="-147054"/>
            <a:ext cx="4576460" cy="17151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071" y="1275714"/>
            <a:ext cx="4410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325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rim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855" y="1981084"/>
            <a:ext cx="68788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 </a:t>
            </a:r>
            <a:r>
              <a:rPr lang="vi-VN" sz="2800" b="1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Là truyện kể gia đình cho trẻ em</a:t>
            </a: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 là một tập hợp 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truyện</a:t>
            </a:r>
            <a:r>
              <a:rPr lang="en-US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cổ</a:t>
            </a:r>
            <a:r>
              <a:rPr lang="en-US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tích</a:t>
            </a: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 tiếng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Đức</a:t>
            </a:r>
            <a:r>
              <a:rPr lang="en-US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</a:t>
            </a: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 lần đầu tiên được xuất bản năm 1812 bởi</a:t>
            </a:r>
            <a:r>
              <a:rPr lang="en-US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em</a:t>
            </a:r>
            <a:r>
              <a:rPr lang="en-US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Grimm, Jacob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Wilhelm</a:t>
            </a: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lang="vi-VN" sz="28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R="30480" lvl="0" algn="just">
              <a:lnSpc>
                <a:spcPct val="150000"/>
              </a:lnSpc>
            </a:pPr>
            <a:endParaRPr lang="vi-VN" sz="28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20" y="1153789"/>
            <a:ext cx="5338450" cy="5338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6071" y="4987117"/>
            <a:ext cx="6878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 algn="just">
              <a:lnSpc>
                <a:spcPct val="150000"/>
              </a:lnSpc>
            </a:pP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</a:t>
            </a:r>
            <a:r>
              <a:rPr lang="en-US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b="1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UNESCO</a:t>
            </a:r>
            <a:r>
              <a:rPr lang="en-US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chính thức công nhận Truyện cổ Grimm là di sản văn hóa thế giới. </a:t>
            </a:r>
            <a:endParaRPr lang="vi-VN" sz="28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biLevel thresh="50000"/>
          </a:blip>
          <a:stretch>
            <a:fillRect/>
          </a:stretch>
        </p:blipFill>
        <p:spPr>
          <a:xfrm>
            <a:off x="3824181" y="-147054"/>
            <a:ext cx="4576460" cy="17151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071" y="1275714"/>
            <a:ext cx="6051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325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chòe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29;p9"/>
          <p:cNvSpPr txBox="1"/>
          <p:nvPr/>
        </p:nvSpPr>
        <p:spPr>
          <a:xfrm>
            <a:off x="754999" y="2005638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Thể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loại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tích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/>
              <a:cs typeface="Times New Roman" panose="02020603050405020304" pitchFamily="18" charset="0"/>
              <a:sym typeface="Cambria" panose="02040503050406030204"/>
            </a:endParaRPr>
          </a:p>
        </p:txBody>
      </p:sp>
      <p:sp>
        <p:nvSpPr>
          <p:cNvPr id="13" name="Google Shape;230;p9"/>
          <p:cNvSpPr/>
          <p:nvPr/>
        </p:nvSpPr>
        <p:spPr>
          <a:xfrm>
            <a:off x="754999" y="2644788"/>
            <a:ext cx="729172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Xuất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xứ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Gờ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-rim,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theo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Lương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Văn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Hồng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dịch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, NXB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Văn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học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Hà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Nội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, 2018, tr.625-630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/>
              <a:cs typeface="Times New Roman" panose="02020603050405020304" pitchFamily="18" charset="0"/>
              <a:sym typeface="Cambria" panose="02040503050406030204"/>
            </a:endParaRPr>
          </a:p>
        </p:txBody>
      </p:sp>
      <p:sp>
        <p:nvSpPr>
          <p:cNvPr id="14" name="Google Shape;231;p9"/>
          <p:cNvSpPr/>
          <p:nvPr/>
        </p:nvSpPr>
        <p:spPr>
          <a:xfrm>
            <a:off x="754999" y="4691275"/>
            <a:ext cx="102611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Ngôi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kể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ngôi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3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/>
              <a:cs typeface="Times New Roman" panose="02020603050405020304" pitchFamily="18" charset="0"/>
              <a:sym typeface="Cambria" panose="02040503050406030204"/>
            </a:endParaRPr>
          </a:p>
        </p:txBody>
      </p:sp>
      <p:sp>
        <p:nvSpPr>
          <p:cNvPr id="15" name="Google Shape;231;p9"/>
          <p:cNvSpPr/>
          <p:nvPr/>
        </p:nvSpPr>
        <p:spPr>
          <a:xfrm>
            <a:off x="754999" y="5443754"/>
            <a:ext cx="102611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- PTBĐ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tự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/>
                <a:cs typeface="Times New Roman" panose="02020603050405020304" pitchFamily="18" charset="0"/>
                <a:sym typeface="Cambria" panose="02040503050406030204"/>
              </a:rPr>
              <a:t>sự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/>
              <a:cs typeface="Times New Roman" panose="02020603050405020304" pitchFamily="18" charset="0"/>
              <a:sym typeface="Cambria" panose="02040503050406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1" y="2884118"/>
            <a:ext cx="3716033" cy="3676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3001" y="1068403"/>
          <a:ext cx="11770007" cy="5662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35990"/>
                <a:gridCol w="834017"/>
              </a:tblGrid>
              <a:tr h="508607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ngạo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83095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00047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4482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81612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sọt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61391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chòe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6820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6820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nuối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chòe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213001" y="238365"/>
            <a:ext cx="11793469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8" name="Rounded Rectangle 37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39"/>
                <a:lumOff val="-1372"/>
                <a:alphaOff val="0"/>
              </a:schemeClr>
            </a:fillRef>
            <a:effectRef idx="0">
              <a:schemeClr val="accent3">
                <a:hueOff val="5625132"/>
                <a:satOff val="-8439"/>
                <a:lumOff val="-137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Sắp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xếp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các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sự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việc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chính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trong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truyện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theo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thứ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tự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hợp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lí</a:t>
              </a:r>
              <a:r>
                <a:rPr lang="en-US" sz="3600" kern="0" dirty="0">
                  <a:solidFill>
                    <a:srgbClr val="FF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? </a:t>
              </a:r>
              <a:endParaRPr lang="en-US" sz="3600" kern="0" dirty="0">
                <a:solidFill>
                  <a:srgbClr val="FF0000"/>
                </a:solidFill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317357" y="100214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317357" y="270505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317357" y="496454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317357" y="213189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317357" y="588888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317357" y="3289825"/>
            <a:ext cx="4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1317357" y="4040207"/>
            <a:ext cx="4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1317357" y="151156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1" grpId="0"/>
      <p:bldP spid="42" grpId="0"/>
      <p:bldP spid="43" grpId="0"/>
      <p:bldP spid="44" grpId="0"/>
      <p:bldP spid="74" grpId="0"/>
      <p:bldP spid="76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 rot="16200000">
            <a:off x="-3503626" y="1767342"/>
            <a:ext cx="8593165" cy="3214691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7250"/>
            <a:ext cx="2353260" cy="47881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12318" y="957263"/>
            <a:ext cx="8289069" cy="158908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23445" y="1205248"/>
            <a:ext cx="632479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Phần 1:</a:t>
            </a:r>
            <a:r>
              <a:rPr lang="vi-VN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Từ đầu đến “</a:t>
            </a:r>
            <a:r>
              <a:rPr lang="en-US" sz="2800" b="1" i="1" kern="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Vua</a:t>
            </a:r>
            <a:r>
              <a:rPr lang="en-US" sz="2800" b="1" i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vi-VN" sz="2800" b="1" i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chích chòe</a:t>
            </a:r>
            <a:r>
              <a:rPr lang="vi-VN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”</a:t>
            </a:r>
            <a:endParaRPr lang="vi-VN" sz="2800" b="1" kern="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70390" y="1813640"/>
            <a:ext cx="895021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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Giới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thiệu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nhân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vật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huống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truyện</a:t>
            </a:r>
            <a:endParaRPr lang="en-US" sz="2800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12317" y="2794335"/>
            <a:ext cx="8289069" cy="15890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12316" y="4627830"/>
            <a:ext cx="8289069" cy="15890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99202" y="3027153"/>
            <a:ext cx="6096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Phần 2:</a:t>
            </a:r>
            <a:r>
              <a:rPr lang="vi-VN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Tiếp đến “ </a:t>
            </a:r>
            <a:r>
              <a:rPr lang="vi-VN" sz="2800" b="1" i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sợ hãi giật tay lại</a:t>
            </a:r>
            <a:r>
              <a:rPr lang="vi-VN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”</a:t>
            </a:r>
            <a:endParaRPr lang="vi-VN" sz="2800" b="1" kern="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70390" y="3635545"/>
            <a:ext cx="9532079" cy="547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 </a:t>
            </a:r>
            <a:r>
              <a:rPr lang="vi-VN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Các thử thách của nhân vật</a:t>
            </a:r>
            <a:endParaRPr lang="vi-VN" sz="2800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85756" y="4955538"/>
            <a:ext cx="6096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Phần 3:</a:t>
            </a:r>
            <a:r>
              <a:rPr lang="vi-VN" sz="2800" b="1" kern="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Phần còn lại</a:t>
            </a:r>
            <a:endParaRPr lang="vi-VN" sz="2800" b="1" kern="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65909" y="5584097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Wingdings" panose="05000000000000000000" pitchFamily="2" charset="2"/>
              </a:rPr>
              <a:t> </a:t>
            </a:r>
            <a:r>
              <a:rPr lang="vi-VN" sz="2800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Kết thúc có hậu</a:t>
            </a:r>
            <a:endParaRPr lang="vi-VN" sz="2800" kern="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6014</Words>
  <Application>WPS Presentation</Application>
  <PresentationFormat>Widescreen</PresentationFormat>
  <Paragraphs>346</Paragraphs>
  <Slides>33</Slides>
  <Notes>33</Notes>
  <HiddenSlides>0</HiddenSlides>
  <MMClips>6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7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33</vt:i4>
      </vt:variant>
    </vt:vector>
  </HeadingPairs>
  <TitlesOfParts>
    <vt:vector size="59" baseType="lpstr">
      <vt:lpstr>Arial</vt:lpstr>
      <vt:lpstr>SimSun</vt:lpstr>
      <vt:lpstr>Wingdings</vt:lpstr>
      <vt:lpstr>Calibri</vt:lpstr>
      <vt:lpstr>Times New Roman</vt:lpstr>
      <vt:lpstr>Arial</vt:lpstr>
      <vt:lpstr>Cambria</vt:lpstr>
      <vt:lpstr>Tahoma</vt:lpstr>
      <vt:lpstr>Times New Roman</vt:lpstr>
      <vt:lpstr>Microsoft YaHei</vt:lpstr>
      <vt:lpstr>Arial Unicode MS</vt:lpstr>
      <vt:lpstr>Algerian</vt:lpstr>
      <vt:lpstr>Segoe Print</vt:lpstr>
      <vt:lpstr>Calibri Light</vt:lpstr>
      <vt:lpstr>3_Office Theme</vt:lpstr>
      <vt:lpstr>6_Office Theme</vt:lpstr>
      <vt:lpstr>4_Office Theme</vt:lpstr>
      <vt:lpstr>https://www.freeppt7.com</vt:lpstr>
      <vt:lpstr>1_Office Theme</vt:lpstr>
      <vt:lpstr>Office Theme</vt:lpstr>
      <vt:lpstr>2_Office Theme</vt:lpstr>
      <vt:lpstr>Equation.DSMT4</vt:lpstr>
      <vt:lpstr>Equation.DSMT4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1149</cp:revision>
  <dcterms:created xsi:type="dcterms:W3CDTF">2022-02-10T03:12:00Z</dcterms:created>
  <dcterms:modified xsi:type="dcterms:W3CDTF">2024-02-27T03:36:12Z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A45585717A6C4697B5351E443FDCD982_12</vt:lpwstr>
  </property>
  <property fmtid="{D5CDD505-2E9C-101B-9397-08002B2CF9AE}" pid="3" name="KSOProductBuildVer">
    <vt:lpwstr>1033-12.2.0.13431</vt:lpwstr>
  </property>
</Properties>
</file>